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16" r:id="rId2"/>
    <p:sldId id="417" r:id="rId3"/>
    <p:sldId id="427" r:id="rId4"/>
    <p:sldId id="418" r:id="rId5"/>
    <p:sldId id="419" r:id="rId6"/>
    <p:sldId id="401" r:id="rId7"/>
    <p:sldId id="391" r:id="rId8"/>
    <p:sldId id="403" r:id="rId9"/>
    <p:sldId id="404" r:id="rId10"/>
    <p:sldId id="393" r:id="rId11"/>
    <p:sldId id="394" r:id="rId12"/>
    <p:sldId id="395" r:id="rId13"/>
    <p:sldId id="396" r:id="rId14"/>
    <p:sldId id="398" r:id="rId15"/>
    <p:sldId id="399" r:id="rId16"/>
    <p:sldId id="400" r:id="rId17"/>
    <p:sldId id="397" r:id="rId18"/>
    <p:sldId id="388" r:id="rId19"/>
    <p:sldId id="389" r:id="rId20"/>
    <p:sldId id="390" r:id="rId21"/>
    <p:sldId id="386" r:id="rId22"/>
    <p:sldId id="405" r:id="rId23"/>
    <p:sldId id="406" r:id="rId24"/>
    <p:sldId id="267" r:id="rId25"/>
    <p:sldId id="268" r:id="rId26"/>
    <p:sldId id="269" r:id="rId27"/>
    <p:sldId id="354" r:id="rId28"/>
    <p:sldId id="407" r:id="rId29"/>
    <p:sldId id="420" r:id="rId30"/>
    <p:sldId id="414" r:id="rId31"/>
    <p:sldId id="415" r:id="rId32"/>
    <p:sldId id="408" r:id="rId33"/>
    <p:sldId id="374" r:id="rId34"/>
    <p:sldId id="375" r:id="rId35"/>
    <p:sldId id="413" r:id="rId36"/>
    <p:sldId id="412" r:id="rId37"/>
    <p:sldId id="360" r:id="rId38"/>
    <p:sldId id="409" r:id="rId39"/>
    <p:sldId id="410" r:id="rId40"/>
    <p:sldId id="411" r:id="rId41"/>
    <p:sldId id="426" r:id="rId42"/>
    <p:sldId id="422" r:id="rId43"/>
    <p:sldId id="424" r:id="rId44"/>
    <p:sldId id="425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AE35"/>
    <a:srgbClr val="ED9033"/>
    <a:srgbClr val="E9D545"/>
    <a:srgbClr val="E8C238"/>
    <a:srgbClr val="E6E6E6"/>
    <a:srgbClr val="6E1447"/>
    <a:srgbClr val="461F63"/>
    <a:srgbClr val="3E2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45" autoAdjust="0"/>
  </p:normalViewPr>
  <p:slideViewPr>
    <p:cSldViewPr>
      <p:cViewPr varScale="1">
        <p:scale>
          <a:sx n="112" d="100"/>
          <a:sy n="112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07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94773-82F1-4BC9-B24E-8DBBCD5ABB8A}" type="datetimeFigureOut">
              <a:rPr lang="cs-CZ" smtClean="0"/>
              <a:t>08.01.2017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DC540-E3D6-482F-AB74-01051757BD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371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18430-457C-42F3-9DB3-A415629998A3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5B7F7-9901-496D-92D0-000CDD6C0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1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456A2-7AD4-4D76-8719-31A06F51C7C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37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trial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456A2-7AD4-4D76-8719-31A06F51C7C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0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</a:t>
            </a:r>
            <a:r>
              <a:rPr lang="en-US" baseline="0" dirty="0" smtClean="0"/>
              <a:t> II: can also lead to a drug approval, if extremely good results, rare indication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Phase II:</a:t>
            </a:r>
          </a:p>
          <a:p>
            <a:r>
              <a:rPr lang="en-US" baseline="0" dirty="0" smtClean="0"/>
              <a:t>Exploratory: </a:t>
            </a:r>
            <a:r>
              <a:rPr lang="en-US" dirty="0" smtClean="0"/>
              <a:t>Dose-response exploration</a:t>
            </a:r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Confirmatory: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confirmatory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dose-response relationship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456A2-7AD4-4D76-8719-31A06F51C7C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81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456A2-7AD4-4D76-8719-31A06F51C7C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9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456A2-7AD4-4D76-8719-31A06F51C7C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98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AFAE87-6019-48FA-BAD6-CADAB0A7AC91}" type="slidenum">
              <a:rPr lang="en-US" altLang="en-US" sz="1200"/>
              <a:pPr eaLnBrk="1" hangingPunct="1"/>
              <a:t>44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1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 userDrawn="1"/>
        </p:nvSpPr>
        <p:spPr>
          <a:xfrm>
            <a:off x="-2" y="0"/>
            <a:ext cx="9144000" cy="6858000"/>
          </a:xfrm>
          <a:prstGeom prst="rect">
            <a:avLst/>
          </a:prstGeom>
          <a:gradFill flip="none" rotWithShape="1">
            <a:gsLst>
              <a:gs pos="49000">
                <a:schemeClr val="bg1"/>
              </a:gs>
              <a:gs pos="0">
                <a:schemeClr val="accent5">
                  <a:lumMod val="52000"/>
                  <a:lumOff val="48000"/>
                  <a:alpha val="67000"/>
                </a:schemeClr>
              </a:gs>
              <a:gs pos="100000">
                <a:schemeClr val="accent4">
                  <a:alpha val="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3870035"/>
            <a:ext cx="7772400" cy="89153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94312"/>
            <a:ext cx="6400800" cy="694928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12776"/>
            <a:ext cx="1872208" cy="17701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Skupina 12"/>
          <p:cNvGrpSpPr/>
          <p:nvPr userDrawn="1"/>
        </p:nvGrpSpPr>
        <p:grpSpPr>
          <a:xfrm>
            <a:off x="2627784" y="3429000"/>
            <a:ext cx="3852000" cy="74454"/>
            <a:chOff x="0" y="0"/>
            <a:chExt cx="7558405" cy="179705"/>
          </a:xfrm>
        </p:grpSpPr>
        <p:sp>
          <p:nvSpPr>
            <p:cNvPr id="15" name="Obdélník 14"/>
            <p:cNvSpPr/>
            <p:nvPr userDrawn="1"/>
          </p:nvSpPr>
          <p:spPr>
            <a:xfrm>
              <a:off x="0" y="0"/>
              <a:ext cx="2519680" cy="179705"/>
            </a:xfrm>
            <a:prstGeom prst="rect">
              <a:avLst/>
            </a:prstGeom>
            <a:solidFill>
              <a:srgbClr val="00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bdélník 16"/>
            <p:cNvSpPr/>
            <p:nvPr userDrawn="1"/>
          </p:nvSpPr>
          <p:spPr>
            <a:xfrm>
              <a:off x="2524125" y="0"/>
              <a:ext cx="2519680" cy="179705"/>
            </a:xfrm>
            <a:prstGeom prst="rect">
              <a:avLst/>
            </a:prstGeom>
            <a:solidFill>
              <a:srgbClr val="618B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8" name="Obdélník 17"/>
            <p:cNvSpPr/>
            <p:nvPr userDrawn="1"/>
          </p:nvSpPr>
          <p:spPr>
            <a:xfrm>
              <a:off x="5038725" y="0"/>
              <a:ext cx="2519680" cy="179705"/>
            </a:xfrm>
            <a:prstGeom prst="rect">
              <a:avLst/>
            </a:prstGeom>
            <a:solidFill>
              <a:srgbClr val="B5C3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8" name="Obdélník 7"/>
          <p:cNvSpPr/>
          <p:nvPr userDrawn="1"/>
        </p:nvSpPr>
        <p:spPr>
          <a:xfrm>
            <a:off x="-2" y="6813376"/>
            <a:ext cx="9144002" cy="72008"/>
          </a:xfrm>
          <a:prstGeom prst="rect">
            <a:avLst/>
          </a:prstGeom>
          <a:solidFill>
            <a:srgbClr val="ED9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2627784" y="0"/>
            <a:ext cx="385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noFill/>
              </a:ln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49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Bayesian approach to tumor growth modelling                                                                                                S. Mongelluzzo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1A821-B145-42C3-AD09-D7B2652272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1653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24537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85D4637E-EE93-44A4-A52E-8D209C2E9A76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94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27300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37359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980729"/>
            <a:ext cx="4038600" cy="4752527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4"/>
                </a:solidFill>
              </a:defRPr>
            </a:lvl4pPr>
            <a:lvl5pPr>
              <a:defRPr sz="1800">
                <a:solidFill>
                  <a:schemeClr val="accent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80729"/>
            <a:ext cx="4038600" cy="4752527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4"/>
                </a:solidFill>
              </a:defRPr>
            </a:lvl4pPr>
            <a:lvl5pPr>
              <a:defRPr sz="1800">
                <a:solidFill>
                  <a:schemeClr val="accent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12B7E1A8-C6BD-4C24-A66E-59C987F2A17D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803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567754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04828"/>
            <a:ext cx="4040188" cy="413732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2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980728"/>
            <a:ext cx="4041775" cy="567754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604828"/>
            <a:ext cx="4041775" cy="413732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2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B60DE7BA-5F4A-48A5-A721-71C76FF8754B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700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29AED7DA-2FCD-4CFB-B9B1-685ABC1D12A2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302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B30E73AB-CE77-4CDA-95D3-54F4E681A0E9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82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3008313" cy="92147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EBAE35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4824536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>
              <a:defRPr sz="2800">
                <a:solidFill>
                  <a:schemeClr val="accent1"/>
                </a:solidFill>
              </a:defRPr>
            </a:lvl2pPr>
            <a:lvl3pPr>
              <a:defRPr sz="2400">
                <a:solidFill>
                  <a:schemeClr val="accent2"/>
                </a:solidFill>
              </a:defRPr>
            </a:lvl3pPr>
            <a:lvl4pPr>
              <a:defRPr sz="2000">
                <a:solidFill>
                  <a:schemeClr val="accent4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385149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4" name="Nadpis 1"/>
          <p:cNvSpPr txBox="1">
            <a:spLocks/>
          </p:cNvSpPr>
          <p:nvPr userDrawn="1"/>
        </p:nvSpPr>
        <p:spPr>
          <a:xfrm>
            <a:off x="467544" y="260648"/>
            <a:ext cx="8208912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accent1"/>
                </a:solidFill>
              </a:rPr>
              <a:t>KLIKNUTÍM LZE UPRAVIT STYL.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77EAC30D-5A0D-479D-B2E2-37236A2EDCB0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64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208912" cy="42617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67544" y="260649"/>
            <a:ext cx="8208912" cy="45365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544" y="5373216"/>
            <a:ext cx="8213318" cy="4389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1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53E9AB17-BD6A-4DCE-858E-F7329E53BC77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740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476672"/>
            <a:ext cx="8229600" cy="5328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267744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E9D4FD90-C336-4EA0-957D-03CF2972938D}" type="datetime1">
              <a:rPr lang="cs-CZ" smtClean="0"/>
              <a:t>08.01.2017</a:t>
            </a:fld>
            <a:endParaRPr lang="cs-CZ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99992" y="6448251"/>
            <a:ext cx="2952328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24328" y="6448251"/>
            <a:ext cx="1162472" cy="365125"/>
          </a:xfrm>
          <a:prstGeom prst="rect">
            <a:avLst/>
          </a:prstGeom>
        </p:spPr>
        <p:txBody>
          <a:bodyPr/>
          <a:lstStyle/>
          <a:p>
            <a:fld id="{84C9401D-42AF-4231-A83B-9F6747628248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/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46" y="6165304"/>
            <a:ext cx="550762" cy="5207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Skupina 1"/>
          <p:cNvGrpSpPr/>
          <p:nvPr userDrawn="1"/>
        </p:nvGrpSpPr>
        <p:grpSpPr>
          <a:xfrm>
            <a:off x="2621916" y="0"/>
            <a:ext cx="3852000" cy="72000"/>
            <a:chOff x="6972298" y="198741"/>
            <a:chExt cx="1692141" cy="72000"/>
          </a:xfrm>
        </p:grpSpPr>
        <p:sp>
          <p:nvSpPr>
            <p:cNvPr id="15" name="Obdélník 14"/>
            <p:cNvSpPr/>
            <p:nvPr userDrawn="1"/>
          </p:nvSpPr>
          <p:spPr>
            <a:xfrm>
              <a:off x="6972298" y="198741"/>
              <a:ext cx="564047" cy="72000"/>
            </a:xfrm>
            <a:prstGeom prst="rect">
              <a:avLst/>
            </a:prstGeom>
            <a:solidFill>
              <a:srgbClr val="005C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6" name="Obdélník 15"/>
            <p:cNvSpPr/>
            <p:nvPr userDrawn="1"/>
          </p:nvSpPr>
          <p:spPr>
            <a:xfrm>
              <a:off x="7536345" y="198741"/>
              <a:ext cx="564047" cy="72000"/>
            </a:xfrm>
            <a:prstGeom prst="rect">
              <a:avLst/>
            </a:prstGeom>
            <a:solidFill>
              <a:srgbClr val="618B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7" name="Obdélník 16"/>
            <p:cNvSpPr/>
            <p:nvPr userDrawn="1"/>
          </p:nvSpPr>
          <p:spPr>
            <a:xfrm>
              <a:off x="8100392" y="198741"/>
              <a:ext cx="564047" cy="72000"/>
            </a:xfrm>
            <a:prstGeom prst="rect">
              <a:avLst/>
            </a:prstGeom>
            <a:solidFill>
              <a:srgbClr val="B5C3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4" name="Obdélník 13"/>
          <p:cNvSpPr/>
          <p:nvPr userDrawn="1"/>
        </p:nvSpPr>
        <p:spPr>
          <a:xfrm>
            <a:off x="0" y="6785992"/>
            <a:ext cx="9144000" cy="72008"/>
          </a:xfrm>
          <a:prstGeom prst="rect">
            <a:avLst/>
          </a:prstGeom>
          <a:solidFill>
            <a:srgbClr val="ED9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6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hyperlink" Target="http://www.ich.org/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0" dirty="0" smtClean="0"/>
              <a:t>Nekonzistentní</a:t>
            </a:r>
          </a:p>
          <a:p>
            <a:r>
              <a:rPr lang="cs-CZ" b="0" dirty="0" smtClean="0"/>
              <a:t>GCP: </a:t>
            </a:r>
            <a:r>
              <a:rPr lang="cs-CZ" b="0" dirty="0" err="1" smtClean="0"/>
              <a:t>Clinical</a:t>
            </a:r>
            <a:r>
              <a:rPr lang="cs-CZ" b="0" dirty="0" smtClean="0"/>
              <a:t> Study = </a:t>
            </a:r>
            <a:r>
              <a:rPr lang="cs-CZ" b="0" dirty="0" err="1" smtClean="0"/>
              <a:t>Clinical</a:t>
            </a:r>
            <a:r>
              <a:rPr lang="cs-CZ" b="0" dirty="0" smtClean="0"/>
              <a:t> Trial </a:t>
            </a:r>
          </a:p>
          <a:p>
            <a:r>
              <a:rPr lang="cs-CZ" b="0" dirty="0" smtClean="0"/>
              <a:t>FDA: </a:t>
            </a:r>
            <a:r>
              <a:rPr lang="cs-CZ" b="0" dirty="0" err="1" smtClean="0"/>
              <a:t>Clinical</a:t>
            </a:r>
            <a:r>
              <a:rPr lang="cs-CZ" b="0" dirty="0" smtClean="0"/>
              <a:t> Study </a:t>
            </a:r>
            <a:r>
              <a:rPr lang="cs-CZ" b="0" dirty="0" err="1" smtClean="0"/>
              <a:t>vs</a:t>
            </a:r>
            <a:r>
              <a:rPr lang="cs-CZ" b="0" dirty="0" smtClean="0"/>
              <a:t> </a:t>
            </a:r>
            <a:r>
              <a:rPr lang="cs-CZ" b="0" dirty="0" err="1" smtClean="0"/>
              <a:t>Clinical</a:t>
            </a:r>
            <a:r>
              <a:rPr lang="cs-CZ" b="0" dirty="0" smtClean="0"/>
              <a:t> Trial </a:t>
            </a:r>
          </a:p>
          <a:p>
            <a:r>
              <a:rPr lang="cs-CZ" b="0" dirty="0" smtClean="0"/>
              <a:t>EU: </a:t>
            </a:r>
            <a:r>
              <a:rPr lang="cs-CZ" b="0" dirty="0" err="1" smtClean="0"/>
              <a:t>Clinical</a:t>
            </a:r>
            <a:r>
              <a:rPr lang="cs-CZ" b="0" dirty="0" smtClean="0"/>
              <a:t> Study, </a:t>
            </a:r>
            <a:r>
              <a:rPr lang="cs-CZ" b="0" dirty="0" err="1" smtClean="0"/>
              <a:t>Clinical</a:t>
            </a:r>
            <a:r>
              <a:rPr lang="cs-CZ" b="0" dirty="0" smtClean="0"/>
              <a:t> Trial, </a:t>
            </a:r>
            <a:r>
              <a:rPr lang="cs-CZ" b="0" dirty="0" err="1" smtClean="0"/>
              <a:t>Low-intervention</a:t>
            </a:r>
            <a:r>
              <a:rPr lang="cs-CZ" b="0" dirty="0" smtClean="0"/>
              <a:t> </a:t>
            </a:r>
            <a:r>
              <a:rPr lang="cs-CZ" b="0" dirty="0" err="1" smtClean="0"/>
              <a:t>Clinical</a:t>
            </a:r>
            <a:r>
              <a:rPr lang="cs-CZ" b="0" dirty="0" smtClean="0"/>
              <a:t> Trial, Non-</a:t>
            </a:r>
            <a:r>
              <a:rPr lang="cs-CZ" b="0" dirty="0" err="1" smtClean="0"/>
              <a:t>interventional</a:t>
            </a:r>
            <a:r>
              <a:rPr lang="cs-CZ" b="0" dirty="0" smtClean="0"/>
              <a:t> Study</a:t>
            </a:r>
            <a:endParaRPr lang="en-US" b="0" dirty="0" smtClean="0"/>
          </a:p>
          <a:p>
            <a:endParaRPr lang="cs-CZ" b="0" dirty="0" smtClean="0"/>
          </a:p>
          <a:p>
            <a:r>
              <a:rPr lang="cs-CZ" b="0" dirty="0" smtClean="0"/>
              <a:t>ČR: formální termín “klinické hodnocení” (</a:t>
            </a:r>
            <a:r>
              <a:rPr lang="cs-CZ" altLang="cs-CZ" b="0" dirty="0" smtClean="0"/>
              <a:t>Zákon č. 378/2007 Sb.</a:t>
            </a:r>
            <a:r>
              <a:rPr lang="cs-CZ" b="0" dirty="0" smtClean="0"/>
              <a:t>) , často se používá “klinická studie”</a:t>
            </a:r>
            <a:endParaRPr lang="en-US" b="0" dirty="0" smtClean="0"/>
          </a:p>
          <a:p>
            <a:endParaRPr lang="cs-CZ" b="0" dirty="0" smtClean="0"/>
          </a:p>
          <a:p>
            <a:r>
              <a:rPr lang="cs-CZ" dirty="0" smtClean="0"/>
              <a:t>Klinické hodnocení (KH): </a:t>
            </a:r>
            <a:r>
              <a:rPr lang="cs-CZ" b="0" dirty="0" smtClean="0"/>
              <a:t>systematické testování jednoho nebo několika hodnocených léčivých přípravků s cílem ověřit bezpečnost nebo účinnost léčivého přípravku, včetně klinických hodnocení v jednom nebo několika místech v ČR, popřípadě dalších členských státech prováděné na subjektech hodnocení za účelem</a:t>
            </a:r>
          </a:p>
          <a:p>
            <a:pPr lvl="1"/>
            <a:r>
              <a:rPr lang="cs-CZ" b="0" dirty="0" smtClean="0"/>
              <a:t>zjistit nebo ověřit klinické, farmakologické nebo jiné farmakodynamické účinky,</a:t>
            </a:r>
          </a:p>
          <a:p>
            <a:pPr lvl="1"/>
            <a:r>
              <a:rPr lang="cs-CZ" b="0" dirty="0" smtClean="0"/>
              <a:t>stanovit nežádoucí účinky,</a:t>
            </a:r>
          </a:p>
          <a:p>
            <a:pPr lvl="1"/>
            <a:r>
              <a:rPr lang="cs-CZ" b="0" dirty="0" smtClean="0"/>
              <a:t>studovat absorpci, distribuci, metabolismus nebo vylučování</a:t>
            </a:r>
          </a:p>
          <a:p>
            <a:r>
              <a:rPr lang="cs-CZ" dirty="0" smtClean="0"/>
              <a:t>Neintervenční poregistrační studie (NIS):</a:t>
            </a:r>
            <a:r>
              <a:rPr lang="cs-CZ" b="0" dirty="0" smtClean="0"/>
              <a:t> jakákoli studie, při níž je </a:t>
            </a:r>
          </a:p>
          <a:p>
            <a:pPr lvl="1"/>
            <a:r>
              <a:rPr lang="cs-CZ" b="0" dirty="0" smtClean="0"/>
              <a:t>registrovaný léčivý přípravek používán běžným způsobem a v souladu s podmínkami jeho registrace </a:t>
            </a:r>
          </a:p>
          <a:p>
            <a:pPr lvl="1"/>
            <a:r>
              <a:rPr lang="cs-CZ" b="0" dirty="0" smtClean="0"/>
              <a:t>a při níž použití léčivého přípravku není určeno zařazením pacienta do takové studie, ale rozhodnutím ošetřujícího lékaře, </a:t>
            </a:r>
          </a:p>
          <a:p>
            <a:pPr lvl="1"/>
            <a:r>
              <a:rPr lang="cs-CZ" b="0" dirty="0" smtClean="0"/>
              <a:t>přičemž u pacientů se nepoužijí žádné dodatečné diagnostické nebo monitorovací postupy </a:t>
            </a:r>
          </a:p>
          <a:p>
            <a:pPr lvl="1"/>
            <a:r>
              <a:rPr lang="cs-CZ" b="0" dirty="0" smtClean="0"/>
              <a:t>a pro analýzu shromážděných údajů se použijí epidemiologické metody; </a:t>
            </a:r>
            <a:endParaRPr lang="cs-CZ" dirty="0" smtClean="0"/>
          </a:p>
          <a:p>
            <a:pPr marL="457200" lvl="1" indent="0"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NIS zahrnují zejména studie epidemiologické, farmakoekonomické a výzkumné.</a:t>
            </a:r>
          </a:p>
          <a:p>
            <a:endParaRPr lang="cs-CZ" b="0" dirty="0" smtClean="0"/>
          </a:p>
          <a:p>
            <a:endParaRPr lang="en-US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dirty="0" smtClean="0"/>
              <a:t>GCP je soubor mezinárodně uznávaných etických a vědeckých požadavků na jakost, které musí být dodrženy při navrhování klinických hodnocení humánních léčivých přípravků, při jejich provádění, dokumentování a při zpracování zpráv a hlášení o těchto hodnoceních.</a:t>
            </a:r>
          </a:p>
          <a:p>
            <a:endParaRPr lang="cs-CZ" b="0" dirty="0" smtClean="0"/>
          </a:p>
          <a:p>
            <a:r>
              <a:rPr lang="cs-CZ" b="0" dirty="0" smtClean="0"/>
              <a:t>Splnění těchto požadavků poskytuje veřejnosti ujištění, že práva, bezpečnost a kvalita života (</a:t>
            </a:r>
            <a:r>
              <a:rPr lang="cs-CZ" b="0" dirty="0" err="1" smtClean="0"/>
              <a:t>well-being</a:t>
            </a:r>
            <a:r>
              <a:rPr lang="cs-CZ" b="0" dirty="0" smtClean="0"/>
              <a:t>) subjektů KH jsou chráněny, konzistentní s principy, které mají základ v Helsinské deklaraci, a že data z těchto klinických hodnocení jsou spolehlivá.</a:t>
            </a:r>
          </a:p>
          <a:p>
            <a:endParaRPr lang="cs-CZ" b="0" dirty="0" smtClean="0"/>
          </a:p>
          <a:p>
            <a:endParaRPr lang="cs-CZ" b="0" dirty="0" smtClean="0"/>
          </a:p>
          <a:p>
            <a:r>
              <a:rPr lang="cs-CZ" b="0" i="1" dirty="0" smtClean="0"/>
              <a:t>Měla by být </a:t>
            </a:r>
            <a:r>
              <a:rPr lang="cs-CZ" b="0" dirty="0" smtClean="0"/>
              <a:t>dodržována, jsou-li generována data z KH za účelem předložení regulatorním autoritám</a:t>
            </a:r>
          </a:p>
          <a:p>
            <a:r>
              <a:rPr lang="cs-CZ" b="0" i="1" dirty="0" smtClean="0"/>
              <a:t>Principy GCP mohou být </a:t>
            </a:r>
            <a:r>
              <a:rPr lang="cs-CZ" b="0" dirty="0" smtClean="0"/>
              <a:t>aplikovány i v případě jiného klinického výzkumu/šetření, které může ovlivnit bezpečnost a kvalit</a:t>
            </a:r>
            <a:r>
              <a:rPr lang="en-US" b="0" dirty="0" smtClean="0"/>
              <a:t>u</a:t>
            </a:r>
            <a:r>
              <a:rPr lang="cs-CZ" b="0" dirty="0" smtClean="0"/>
              <a:t> života lidí.</a:t>
            </a:r>
          </a:p>
          <a:p>
            <a:pPr lvl="1"/>
            <a:r>
              <a:rPr lang="cs-CZ" b="0" i="1" dirty="0" smtClean="0"/>
              <a:t>ČR </a:t>
            </a:r>
            <a:r>
              <a:rPr lang="cs-CZ" i="1" dirty="0" smtClean="0"/>
              <a:t>znění zákona</a:t>
            </a:r>
            <a:r>
              <a:rPr lang="cs-CZ" b="0" i="1" dirty="0" smtClean="0"/>
              <a:t>: Platí pro (i multicentrická) klinická hodnocení, ne pro neintervenční poregistrační studie</a:t>
            </a:r>
          </a:p>
          <a:p>
            <a:endParaRPr lang="cs-CZ" b="0" dirty="0" smtClean="0"/>
          </a:p>
          <a:p>
            <a:endParaRPr lang="en-US" b="0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Práva, bezpečnost a kvalita života subjektu hodnocení vždy převažují nad zájmy vědy a společnosti.</a:t>
            </a:r>
          </a:p>
          <a:p>
            <a:pPr lvl="1"/>
            <a:endParaRPr lang="cs-CZ" b="0" i="1" dirty="0" smtClean="0"/>
          </a:p>
          <a:p>
            <a:r>
              <a:rPr lang="cs-CZ" b="0" dirty="0" smtClean="0"/>
              <a:t>Než je KH zahájeno, musí být zvážena </a:t>
            </a:r>
            <a:r>
              <a:rPr lang="cs-CZ" dirty="0" smtClean="0"/>
              <a:t>předvídatelná rizika a obtíže </a:t>
            </a:r>
            <a:r>
              <a:rPr lang="cs-CZ" b="0" dirty="0" smtClean="0"/>
              <a:t>pro subjekty hodnocení oproti </a:t>
            </a:r>
            <a:r>
              <a:rPr lang="cs-CZ" dirty="0" smtClean="0"/>
              <a:t>předpokládaným přínosům </a:t>
            </a:r>
            <a:r>
              <a:rPr lang="cs-CZ" b="0" dirty="0" smtClean="0"/>
              <a:t>pro subjekty hodnocení i pro společnost. </a:t>
            </a:r>
            <a:br>
              <a:rPr lang="cs-CZ" b="0" dirty="0" smtClean="0"/>
            </a:br>
            <a:r>
              <a:rPr lang="cs-CZ" b="0" dirty="0" smtClean="0"/>
              <a:t>KH by mělo být započato pouze tehdy, pokud předpokládané přínosy odůvodňují rizika.</a:t>
            </a:r>
          </a:p>
          <a:p>
            <a:endParaRPr lang="en-US" b="0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GCP</a:t>
            </a:r>
            <a:r>
              <a:rPr lang="cs-CZ" dirty="0" smtClean="0"/>
              <a:t> – principy </a:t>
            </a:r>
            <a:r>
              <a:rPr lang="en-US" dirty="0" smtClean="0"/>
              <a:t>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8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2"/>
          </a:xfrm>
        </p:spPr>
        <p:txBody>
          <a:bodyPr>
            <a:normAutofit fontScale="55000" lnSpcReduction="20000"/>
          </a:bodyPr>
          <a:lstStyle/>
          <a:p>
            <a:r>
              <a:rPr lang="cs-CZ" b="0" dirty="0" smtClean="0"/>
              <a:t>KH mají být kvalitní z vědeckého hlediska, popsaná v jasném a detailním protokolu.</a:t>
            </a:r>
          </a:p>
          <a:p>
            <a:r>
              <a:rPr lang="cs-CZ" b="0" dirty="0" smtClean="0"/>
              <a:t>Protokol předem schválen etickou komisí, KH má být provedeno v souladu s protokolem</a:t>
            </a:r>
          </a:p>
          <a:p>
            <a:pPr lvl="1"/>
            <a:endParaRPr lang="cs-CZ" b="0" dirty="0" smtClean="0"/>
          </a:p>
          <a:p>
            <a:r>
              <a:rPr lang="cs-CZ" b="0" dirty="0" smtClean="0"/>
              <a:t>Kvalifikace</a:t>
            </a:r>
          </a:p>
          <a:p>
            <a:pPr lvl="1"/>
            <a:r>
              <a:rPr lang="cs-CZ" dirty="0" smtClean="0"/>
              <a:t>Lékařská péče a rozhodnutí odpovědností kvalifikovaného lékaře/stomatologa</a:t>
            </a:r>
          </a:p>
          <a:p>
            <a:pPr lvl="1"/>
            <a:r>
              <a:rPr lang="cs-CZ" dirty="0" smtClean="0"/>
              <a:t>Každá osoba, která se podílí na KH, kvalifikovaná příslušným vzděláním, školeními a zkušeností</a:t>
            </a:r>
          </a:p>
          <a:p>
            <a:pPr lvl="1"/>
            <a:endParaRPr lang="cs-CZ" dirty="0" smtClean="0"/>
          </a:p>
          <a:p>
            <a:r>
              <a:rPr lang="cs-CZ" b="0" dirty="0" smtClean="0"/>
              <a:t>Subjekty</a:t>
            </a:r>
          </a:p>
          <a:p>
            <a:pPr lvl="1"/>
            <a:r>
              <a:rPr lang="cs-CZ" dirty="0" smtClean="0"/>
              <a:t>Každý subjekt musí dobrovolný informovaný souhlas před zahájením účasti</a:t>
            </a:r>
          </a:p>
          <a:p>
            <a:pPr lvl="1"/>
            <a:r>
              <a:rPr lang="cs-CZ" dirty="0" smtClean="0"/>
              <a:t>Zajištěna ochrana důvěrnosti dat, ochrana osobních údajů dle platné legislativy</a:t>
            </a:r>
          </a:p>
          <a:p>
            <a:pPr lvl="1"/>
            <a:endParaRPr lang="cs-CZ" dirty="0" smtClean="0"/>
          </a:p>
          <a:p>
            <a:r>
              <a:rPr lang="cs-CZ" b="0" dirty="0" smtClean="0"/>
              <a:t>Kvalita</a:t>
            </a:r>
          </a:p>
          <a:p>
            <a:pPr lvl="1"/>
            <a:r>
              <a:rPr lang="cs-CZ" dirty="0" smtClean="0"/>
              <a:t>Veškeré </a:t>
            </a:r>
            <a:r>
              <a:rPr lang="cs-CZ" dirty="0" err="1" smtClean="0"/>
              <a:t>info</a:t>
            </a:r>
            <a:r>
              <a:rPr lang="cs-CZ" dirty="0" smtClean="0"/>
              <a:t> o KH musí být zaznamenávány, zpracovány a uchovávány tak, aby umožňovaly přesné vykazování, interpretaci i ověřování</a:t>
            </a:r>
          </a:p>
          <a:p>
            <a:pPr lvl="1"/>
            <a:r>
              <a:rPr lang="cs-CZ" dirty="0" smtClean="0"/>
              <a:t>Systém postupů zajišťující kvalitu všech aspektů KH</a:t>
            </a:r>
          </a:p>
          <a:p>
            <a:pPr lvl="1"/>
            <a:endParaRPr lang="cs-CZ" dirty="0" smtClean="0"/>
          </a:p>
          <a:p>
            <a:r>
              <a:rPr lang="cs-CZ" b="0" dirty="0" smtClean="0"/>
              <a:t>IMP (</a:t>
            </a:r>
            <a:r>
              <a:rPr lang="cs-CZ" b="0" dirty="0" err="1" smtClean="0"/>
              <a:t>Investigational</a:t>
            </a:r>
            <a:r>
              <a:rPr lang="cs-CZ" b="0" dirty="0" smtClean="0"/>
              <a:t> </a:t>
            </a:r>
            <a:r>
              <a:rPr lang="cs-CZ" b="0" dirty="0" err="1" smtClean="0"/>
              <a:t>medicial</a:t>
            </a:r>
            <a:r>
              <a:rPr lang="cs-CZ" b="0" dirty="0" smtClean="0"/>
              <a:t> </a:t>
            </a:r>
            <a:r>
              <a:rPr lang="cs-CZ" b="0" dirty="0" err="1" smtClean="0"/>
              <a:t>product</a:t>
            </a:r>
            <a:r>
              <a:rPr lang="cs-CZ" b="0" dirty="0" smtClean="0"/>
              <a:t>) </a:t>
            </a:r>
          </a:p>
          <a:p>
            <a:pPr lvl="1"/>
            <a:r>
              <a:rPr lang="cs-CZ" dirty="0" smtClean="0"/>
              <a:t>výroba, manipulace a skladování v souladu s GMP (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Používán v souladu se schváleným protokolem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GCP</a:t>
            </a:r>
            <a:r>
              <a:rPr lang="cs-CZ" dirty="0" smtClean="0"/>
              <a:t> – principy</a:t>
            </a:r>
            <a:r>
              <a:rPr lang="en-US" dirty="0" smtClean="0"/>
              <a:t>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7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Etická komise</a:t>
            </a:r>
          </a:p>
          <a:p>
            <a:r>
              <a:rPr lang="cs-CZ" dirty="0" err="1" smtClean="0"/>
              <a:t>Investigátor</a:t>
            </a:r>
            <a:r>
              <a:rPr lang="cs-CZ" dirty="0" smtClean="0"/>
              <a:t> (zkoušející)</a:t>
            </a:r>
          </a:p>
          <a:p>
            <a:pPr lvl="1"/>
            <a:r>
              <a:rPr lang="cs-CZ" dirty="0" smtClean="0"/>
              <a:t>Odpovědný za průběh studie na pracovišti</a:t>
            </a:r>
          </a:p>
          <a:p>
            <a:pPr lvl="1"/>
            <a:r>
              <a:rPr lang="cs-CZ" dirty="0" smtClean="0"/>
              <a:t>Kvalifikovaný lékař, dokládá (CV, další dokumenty)</a:t>
            </a:r>
          </a:p>
          <a:p>
            <a:pPr lvl="1"/>
            <a:r>
              <a:rPr lang="cs-CZ" dirty="0" smtClean="0"/>
              <a:t>Seznámený a řídí se </a:t>
            </a:r>
            <a:r>
              <a:rPr lang="cs-CZ" dirty="0" err="1" smtClean="0"/>
              <a:t>info</a:t>
            </a:r>
            <a:r>
              <a:rPr lang="cs-CZ" dirty="0" smtClean="0"/>
              <a:t> o IMP, protokolem, GCP/regulatorními požadavky</a:t>
            </a:r>
          </a:p>
          <a:p>
            <a:pPr lvl="1"/>
            <a:r>
              <a:rPr lang="cs-CZ" dirty="0" smtClean="0"/>
              <a:t>Umožňuje přístup do zdrojových dat, audit sponzorem/RA</a:t>
            </a:r>
          </a:p>
          <a:p>
            <a:pPr lvl="1"/>
            <a:r>
              <a:rPr lang="cs-CZ" dirty="0" smtClean="0"/>
              <a:t>Může delegovat (kvalifikovaným osobám, </a:t>
            </a:r>
            <a:r>
              <a:rPr lang="cs-CZ" dirty="0" err="1" smtClean="0"/>
              <a:t>dokumetováno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Odpovědný za všechna lékařská rozhodnutí související s KH</a:t>
            </a:r>
          </a:p>
          <a:p>
            <a:r>
              <a:rPr lang="cs-CZ" b="1" dirty="0" smtClean="0"/>
              <a:t>Sponzor (zadavatel)</a:t>
            </a:r>
          </a:p>
          <a:p>
            <a:pPr lvl="1"/>
            <a:r>
              <a:rPr lang="cs-CZ" i="1" dirty="0" smtClean="0"/>
              <a:t>Osoba, společnost, instituce nebo organizace, která přijímá odpovědnost za zahájení, vedení a/nebo financování klinického hodnocení.</a:t>
            </a:r>
            <a:endParaRPr lang="cs-CZ" b="1" i="1" dirty="0" smtClean="0"/>
          </a:p>
          <a:p>
            <a:pPr lvl="1"/>
            <a:r>
              <a:rPr lang="cs-CZ" dirty="0" smtClean="0"/>
              <a:t>Nejčastěji farmaceutická společnost, může být akademická instituce, nemocnice, apod.</a:t>
            </a:r>
          </a:p>
          <a:p>
            <a:pPr lvl="1"/>
            <a:r>
              <a:rPr lang="cs-CZ" dirty="0" smtClean="0"/>
              <a:t>CRO (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) může vykonávat některé/všechny činnosti dle zadání, ale odpovědnost leží na sponzorovi</a:t>
            </a:r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GCP – </a:t>
            </a:r>
            <a:r>
              <a:rPr lang="en-US" dirty="0" err="1" smtClean="0"/>
              <a:t>oblasti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Systém managementu kvality, součástí SOP (standard </a:t>
            </a:r>
            <a:r>
              <a:rPr lang="cs-CZ" dirty="0" err="1" smtClean="0"/>
              <a:t>operating</a:t>
            </a:r>
            <a:r>
              <a:rPr lang="cs-CZ" dirty="0" smtClean="0"/>
              <a:t> </a:t>
            </a:r>
            <a:r>
              <a:rPr lang="cs-CZ" dirty="0" err="1" smtClean="0"/>
              <a:t>procedures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Design KH</a:t>
            </a:r>
          </a:p>
          <a:p>
            <a:pPr lvl="1"/>
            <a:r>
              <a:rPr lang="cs-CZ" b="0" dirty="0" smtClean="0"/>
              <a:t>Odpovídající kvalifikované osoby (např. biostatistiky, klinické farmakology a lékaře) během </a:t>
            </a:r>
            <a:r>
              <a:rPr lang="cs-CZ" dirty="0" smtClean="0"/>
              <a:t>všech fází KH</a:t>
            </a:r>
            <a:r>
              <a:rPr lang="cs-CZ" b="0" dirty="0" smtClean="0"/>
              <a:t>, počínaje návrhem protokolu a </a:t>
            </a:r>
            <a:r>
              <a:rPr lang="cs-CZ" b="0" dirty="0" err="1" smtClean="0"/>
              <a:t>CRFs</a:t>
            </a:r>
            <a:r>
              <a:rPr lang="cs-CZ" b="0" dirty="0" smtClean="0"/>
              <a:t> a plánováním analýz až po analýzu a přípravu průběžné a finální zprávy</a:t>
            </a:r>
          </a:p>
          <a:p>
            <a:r>
              <a:rPr lang="cs-CZ" dirty="0" smtClean="0"/>
              <a:t>Vedení KH, </a:t>
            </a:r>
            <a:r>
              <a:rPr lang="cs-CZ" dirty="0"/>
              <a:t>sběr údajů a uchovávání záznamů</a:t>
            </a:r>
            <a:endParaRPr lang="cs-CZ" dirty="0" smtClean="0"/>
          </a:p>
          <a:p>
            <a:pPr lvl="1"/>
            <a:r>
              <a:rPr lang="cs-CZ" dirty="0" smtClean="0"/>
              <a:t>Odpovídající kvalifikované osoby, které budou dohlížet na celkový průběh, obstarávat data, ověřovat je, provedou statistickou analýzu a připraví zprávy o KH</a:t>
            </a:r>
          </a:p>
          <a:p>
            <a:pPr lvl="1"/>
            <a:r>
              <a:rPr lang="cs-CZ" dirty="0" smtClean="0"/>
              <a:t>IDMC (independent data-monitoring </a:t>
            </a:r>
            <a:r>
              <a:rPr lang="cs-CZ" dirty="0" err="1" smtClean="0"/>
              <a:t>committee</a:t>
            </a:r>
            <a:r>
              <a:rPr lang="cs-CZ" dirty="0" smtClean="0"/>
              <a:t>): vyhodnocuje průběh, bezpečnost, doporučení pro Sponzora [klíčová u zaslepených studií]</a:t>
            </a:r>
          </a:p>
          <a:p>
            <a:pPr lvl="1"/>
            <a:r>
              <a:rPr lang="cs-CZ" dirty="0" smtClean="0"/>
              <a:t>Správa dat (elektronické systémy, dostupná původní data pro </a:t>
            </a:r>
            <a:r>
              <a:rPr lang="cs-CZ" dirty="0"/>
              <a:t>srovnání se zpracovanými daty)</a:t>
            </a:r>
            <a:endParaRPr lang="cs-CZ" dirty="0" smtClean="0"/>
          </a:p>
          <a:p>
            <a:pPr lvl="1"/>
            <a:r>
              <a:rPr lang="cs-CZ" dirty="0" smtClean="0"/>
              <a:t>Dokumentace</a:t>
            </a:r>
          </a:p>
          <a:p>
            <a:r>
              <a:rPr lang="cs-CZ" dirty="0" smtClean="0"/>
              <a:t>Kompenzace </a:t>
            </a:r>
            <a:r>
              <a:rPr lang="cs-CZ" dirty="0" err="1" smtClean="0"/>
              <a:t>investogátorů</a:t>
            </a:r>
            <a:r>
              <a:rPr lang="cs-CZ" dirty="0" smtClean="0"/>
              <a:t>/subjektů, IMP, monitorování </a:t>
            </a:r>
            <a:r>
              <a:rPr lang="en-US" dirty="0" smtClean="0"/>
              <a:t>(CRA)</a:t>
            </a:r>
            <a:r>
              <a:rPr lang="cs-CZ" dirty="0" smtClean="0"/>
              <a:t>, předčasné ukončení</a:t>
            </a:r>
          </a:p>
          <a:p>
            <a:r>
              <a:rPr lang="cs-CZ" dirty="0" smtClean="0"/>
              <a:t>Audity</a:t>
            </a:r>
          </a:p>
          <a:p>
            <a:r>
              <a:rPr lang="cs-CZ" dirty="0" err="1" smtClean="0"/>
              <a:t>Clinical</a:t>
            </a:r>
            <a:r>
              <a:rPr lang="cs-CZ" dirty="0" smtClean="0"/>
              <a:t> Trial/Study Report (CSR), viz ICH E3</a:t>
            </a:r>
          </a:p>
          <a:p>
            <a:r>
              <a:rPr lang="cs-CZ" dirty="0" smtClean="0"/>
              <a:t>Zodpovědnost za průběžné vyhodnocování bezpečnosti (</a:t>
            </a:r>
            <a:r>
              <a:rPr lang="cs-CZ" dirty="0" err="1" smtClean="0"/>
              <a:t>Pharmacovigilance</a:t>
            </a:r>
            <a:r>
              <a:rPr lang="cs-CZ" dirty="0" smtClean="0"/>
              <a:t>, PV)</a:t>
            </a:r>
          </a:p>
          <a:p>
            <a:pPr lvl="1"/>
            <a:r>
              <a:rPr lang="cs-CZ" b="1" dirty="0" smtClean="0"/>
              <a:t>Hlášení na RA/</a:t>
            </a:r>
            <a:r>
              <a:rPr lang="cs-CZ" b="1" dirty="0" err="1" smtClean="0"/>
              <a:t>Investigátory</a:t>
            </a:r>
            <a:r>
              <a:rPr lang="cs-CZ" b="1" dirty="0" smtClean="0"/>
              <a:t> (</a:t>
            </a:r>
            <a:r>
              <a:rPr lang="cs-CZ" dirty="0" err="1" smtClean="0"/>
              <a:t>Expedited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r>
              <a:rPr lang="cs-CZ" dirty="0" smtClean="0"/>
              <a:t>) “</a:t>
            </a:r>
            <a:r>
              <a:rPr lang="cs-CZ" dirty="0" err="1" smtClean="0"/>
              <a:t>Adverse</a:t>
            </a:r>
            <a:r>
              <a:rPr lang="cs-CZ" dirty="0" smtClean="0"/>
              <a:t>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Reaction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serious</a:t>
            </a:r>
            <a:r>
              <a:rPr lang="cs-CZ" dirty="0" smtClean="0"/>
              <a:t> and </a:t>
            </a:r>
            <a:r>
              <a:rPr lang="cs-CZ" dirty="0" err="1" smtClean="0"/>
              <a:t>unexpected</a:t>
            </a:r>
            <a:r>
              <a:rPr lang="cs-CZ" dirty="0" smtClean="0"/>
              <a:t>”, viz ICH E2A</a:t>
            </a:r>
          </a:p>
          <a:p>
            <a:pPr lvl="1"/>
            <a:r>
              <a:rPr lang="cs-CZ" dirty="0" smtClean="0"/>
              <a:t>Pravidelná hlášení</a:t>
            </a:r>
            <a:r>
              <a:rPr lang="en-US" dirty="0" smtClean="0"/>
              <a:t> (DSUR)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ICH </a:t>
            </a:r>
            <a:r>
              <a:rPr lang="en-US" dirty="0" smtClean="0"/>
              <a:t>GCP - </a:t>
            </a:r>
            <a:r>
              <a:rPr lang="en-US" dirty="0" err="1" smtClean="0"/>
              <a:t>Sponzor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3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Podrobný obsah</a:t>
            </a:r>
          </a:p>
          <a:p>
            <a:r>
              <a:rPr lang="cs-CZ" b="0" dirty="0" smtClean="0"/>
              <a:t>Administrativní </a:t>
            </a:r>
            <a:r>
              <a:rPr lang="cs-CZ" b="0" dirty="0" err="1" smtClean="0"/>
              <a:t>info</a:t>
            </a:r>
            <a:endParaRPr lang="cs-CZ" b="0" dirty="0" smtClean="0"/>
          </a:p>
          <a:p>
            <a:r>
              <a:rPr lang="cs-CZ" b="0" dirty="0" smtClean="0"/>
              <a:t>Základní </a:t>
            </a:r>
            <a:r>
              <a:rPr lang="cs-CZ" b="0" dirty="0" err="1" smtClean="0"/>
              <a:t>info</a:t>
            </a:r>
            <a:r>
              <a:rPr lang="cs-CZ" b="0" dirty="0" smtClean="0"/>
              <a:t> </a:t>
            </a:r>
          </a:p>
          <a:p>
            <a:pPr lvl="1"/>
            <a:r>
              <a:rPr lang="cs-CZ" b="0" dirty="0" smtClean="0"/>
              <a:t>léčba, dosud známe </a:t>
            </a:r>
            <a:r>
              <a:rPr lang="cs-CZ" b="0" dirty="0" err="1" smtClean="0"/>
              <a:t>info</a:t>
            </a:r>
            <a:r>
              <a:rPr lang="cs-CZ" b="0" dirty="0" smtClean="0"/>
              <a:t>, rizika a přínosy, zdůvodnění léčby (způsobu podávání, dávka,…), zdůvodnění studie, popis populace, …</a:t>
            </a:r>
          </a:p>
          <a:p>
            <a:r>
              <a:rPr lang="cs-CZ" b="0" dirty="0" smtClean="0"/>
              <a:t>Cíle a účel</a:t>
            </a:r>
          </a:p>
          <a:p>
            <a:r>
              <a:rPr lang="cs-CZ" b="0" dirty="0" smtClean="0"/>
              <a:t>Design</a:t>
            </a:r>
          </a:p>
          <a:p>
            <a:pPr lvl="1"/>
            <a:r>
              <a:rPr lang="cs-CZ" dirty="0" smtClean="0"/>
              <a:t>Primární a sekundární </a:t>
            </a:r>
            <a:r>
              <a:rPr lang="cs-CZ" dirty="0" err="1" smtClean="0"/>
              <a:t>endpointy</a:t>
            </a:r>
            <a:r>
              <a:rPr lang="cs-CZ" dirty="0" smtClean="0"/>
              <a:t>, design, randomizace, zaslepení, léčba, fáze a délka, ukončení studie pro subjekt i celkově</a:t>
            </a:r>
          </a:p>
          <a:p>
            <a:r>
              <a:rPr lang="cs-CZ" b="0" dirty="0" smtClean="0"/>
              <a:t>Vstupní a vylučující kritéria</a:t>
            </a:r>
          </a:p>
          <a:p>
            <a:r>
              <a:rPr lang="cs-CZ" b="0" dirty="0" smtClean="0"/>
              <a:t>Zkoumaná léčba a další povolená léčba</a:t>
            </a:r>
          </a:p>
          <a:p>
            <a:r>
              <a:rPr lang="cs-CZ" b="0" dirty="0" smtClean="0"/>
              <a:t>Vyhodnocení účinnosti</a:t>
            </a:r>
          </a:p>
          <a:p>
            <a:r>
              <a:rPr lang="cs-CZ" b="0" dirty="0" smtClean="0"/>
              <a:t>Vyhodnocení bezpečnosti</a:t>
            </a:r>
          </a:p>
          <a:p>
            <a:r>
              <a:rPr lang="cs-CZ" b="0" dirty="0" smtClean="0"/>
              <a:t>Statistika</a:t>
            </a:r>
          </a:p>
          <a:p>
            <a:pPr lvl="1"/>
            <a:r>
              <a:rPr lang="cs-CZ" dirty="0" smtClean="0"/>
              <a:t>(statistické metody, počet subjektů, plánované interim analýzy, ukončení studie, analyzované populace)</a:t>
            </a:r>
          </a:p>
          <a:p>
            <a:r>
              <a:rPr lang="cs-CZ" b="0" dirty="0" smtClean="0"/>
              <a:t>Přístup ke zdrojovým datům, práce s daty, správa záznamů, finance a pojištění, publikace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ICH </a:t>
            </a:r>
            <a:r>
              <a:rPr lang="en-US" dirty="0" smtClean="0"/>
              <a:t>GCP - </a:t>
            </a:r>
            <a:r>
              <a:rPr lang="cs-CZ" dirty="0" smtClean="0"/>
              <a:t>Protokol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3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dirty="0" smtClean="0"/>
              <a:t>Není zaveden jako pojem, ale napříč dokumentem</a:t>
            </a:r>
          </a:p>
          <a:p>
            <a:r>
              <a:rPr lang="cs-CZ" b="0" dirty="0" smtClean="0"/>
              <a:t>Case Report </a:t>
            </a:r>
            <a:r>
              <a:rPr lang="cs-CZ" b="0" dirty="0" err="1" smtClean="0"/>
              <a:t>Form</a:t>
            </a:r>
            <a:r>
              <a:rPr lang="cs-CZ" b="0" dirty="0" smtClean="0"/>
              <a:t> (CRF) </a:t>
            </a:r>
          </a:p>
          <a:p>
            <a:pPr lvl="1"/>
            <a:r>
              <a:rPr lang="cs-CZ" b="0" dirty="0" smtClean="0"/>
              <a:t>Papírový nebo elektronický dokument navržený pro zápis veškerých informací požadovaných sponzorem ohledně každého subjektu KH</a:t>
            </a:r>
          </a:p>
          <a:p>
            <a:pPr lvl="1"/>
            <a:r>
              <a:rPr lang="cs-CZ" dirty="0" err="1" smtClean="0"/>
              <a:t>Investigátor</a:t>
            </a:r>
            <a:r>
              <a:rPr lang="cs-CZ" dirty="0" smtClean="0"/>
              <a:t> odpovídá za přesnost, úplnost, čitelnost a včasnost</a:t>
            </a:r>
          </a:p>
          <a:p>
            <a:pPr lvl="1"/>
            <a:r>
              <a:rPr lang="cs-CZ" b="0" dirty="0" smtClean="0"/>
              <a:t>Konzistence se zdrojovými daty (monitorováno)</a:t>
            </a:r>
          </a:p>
          <a:p>
            <a:pPr lvl="1"/>
            <a:r>
              <a:rPr lang="cs-CZ" dirty="0" smtClean="0"/>
              <a:t>Audit </a:t>
            </a:r>
            <a:r>
              <a:rPr lang="cs-CZ" dirty="0" err="1" smtClean="0"/>
              <a:t>trail</a:t>
            </a:r>
            <a:r>
              <a:rPr lang="cs-CZ" dirty="0" smtClean="0"/>
              <a:t> (každá změna nebo oprava datována, podepsána a případně vysvětlena)</a:t>
            </a:r>
          </a:p>
          <a:p>
            <a:pPr lvl="1"/>
            <a:r>
              <a:rPr lang="cs-CZ" dirty="0" smtClean="0"/>
              <a:t>Kvalita dat zajišťována DM sponzora</a:t>
            </a:r>
          </a:p>
          <a:p>
            <a:r>
              <a:rPr lang="cs-CZ" b="0" dirty="0" smtClean="0"/>
              <a:t>Poznámky</a:t>
            </a:r>
          </a:p>
          <a:p>
            <a:pPr lvl="1"/>
            <a:r>
              <a:rPr lang="cs-CZ" dirty="0" smtClean="0"/>
              <a:t>Správný (parametrický, strukturovaný, stručný avšak úplný) design CRF klíčový pro sesbírání dat – často podceňován</a:t>
            </a:r>
          </a:p>
          <a:p>
            <a:pPr lvl="1"/>
            <a:r>
              <a:rPr lang="cs-CZ" dirty="0" smtClean="0"/>
              <a:t>Dnes obvykle EDC (</a:t>
            </a:r>
            <a:r>
              <a:rPr lang="cs-CZ" dirty="0" err="1" smtClean="0"/>
              <a:t>electronic</a:t>
            </a:r>
            <a:r>
              <a:rPr lang="cs-CZ" dirty="0" smtClean="0"/>
              <a:t> data </a:t>
            </a:r>
            <a:r>
              <a:rPr lang="cs-CZ" dirty="0" err="1" smtClean="0"/>
              <a:t>capture</a:t>
            </a:r>
            <a:r>
              <a:rPr lang="cs-CZ" dirty="0" smtClean="0"/>
              <a:t>) systém → </a:t>
            </a:r>
            <a:r>
              <a:rPr lang="cs-CZ" dirty="0" err="1" smtClean="0"/>
              <a:t>eCRF</a:t>
            </a:r>
            <a:endParaRPr lang="cs-CZ" dirty="0" smtClean="0"/>
          </a:p>
          <a:p>
            <a:pPr lvl="1"/>
            <a:r>
              <a:rPr lang="cs-CZ" dirty="0" smtClean="0"/>
              <a:t>DM pracuje pomocí formálních dotazů (“</a:t>
            </a:r>
            <a:r>
              <a:rPr lang="cs-CZ" dirty="0" err="1" smtClean="0"/>
              <a:t>query</a:t>
            </a:r>
            <a:r>
              <a:rPr lang="cs-CZ" dirty="0" smtClean="0"/>
              <a:t>”) nad daty, která dokumentují jakoukoliv komunikaci ohledně údajů (x nepřípustné ovlivňování)</a:t>
            </a:r>
          </a:p>
          <a:p>
            <a:pPr lvl="1"/>
            <a:endParaRPr lang="cs-CZ" b="0" dirty="0" smtClean="0"/>
          </a:p>
          <a:p>
            <a:pPr lvl="1"/>
            <a:endParaRPr lang="en-US" b="0" dirty="0" smtClean="0"/>
          </a:p>
          <a:p>
            <a:endParaRPr lang="en-US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ICH </a:t>
            </a:r>
            <a:r>
              <a:rPr lang="en-US" dirty="0" smtClean="0"/>
              <a:t>GCP – Data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0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Soubor informací pro </a:t>
            </a:r>
            <a:r>
              <a:rPr lang="cs-CZ" dirty="0" err="1" smtClean="0"/>
              <a:t>zkušející</a:t>
            </a:r>
            <a:r>
              <a:rPr lang="cs-CZ" dirty="0" smtClean="0"/>
              <a:t> (</a:t>
            </a:r>
            <a:r>
              <a:rPr lang="cs-CZ" dirty="0" err="1" smtClean="0"/>
              <a:t>Investigator’s</a:t>
            </a:r>
            <a:r>
              <a:rPr lang="cs-CZ" dirty="0" smtClean="0"/>
              <a:t> </a:t>
            </a:r>
            <a:r>
              <a:rPr lang="cs-CZ" dirty="0" err="1" smtClean="0"/>
              <a:t>Brochure</a:t>
            </a:r>
            <a:r>
              <a:rPr lang="cs-CZ" dirty="0" smtClean="0"/>
              <a:t>)</a:t>
            </a:r>
          </a:p>
          <a:p>
            <a:pPr lvl="1"/>
            <a:r>
              <a:rPr lang="cs-CZ" b="0" dirty="0" smtClean="0"/>
              <a:t>Soubor všech relevantních informací (klinické i ostatní </a:t>
            </a:r>
            <a:r>
              <a:rPr lang="cs-CZ" dirty="0" smtClean="0"/>
              <a:t>- </a:t>
            </a:r>
            <a:r>
              <a:rPr lang="cs-CZ" b="0" dirty="0" smtClean="0"/>
              <a:t>laboratorní, studie na zvířatech apod.) o IMP</a:t>
            </a:r>
          </a:p>
          <a:p>
            <a:pPr lvl="1"/>
            <a:r>
              <a:rPr lang="cs-CZ" dirty="0" smtClean="0"/>
              <a:t>Podrobný obsah</a:t>
            </a:r>
          </a:p>
          <a:p>
            <a:r>
              <a:rPr lang="cs-CZ" dirty="0"/>
              <a:t>Základní </a:t>
            </a:r>
            <a:r>
              <a:rPr lang="cs-CZ" dirty="0" smtClean="0"/>
              <a:t>dokumenty (</a:t>
            </a:r>
            <a:r>
              <a:rPr lang="cs-CZ" dirty="0" err="1" smtClean="0"/>
              <a:t>Essential</a:t>
            </a:r>
            <a:r>
              <a:rPr lang="cs-CZ" dirty="0" smtClean="0"/>
              <a:t> </a:t>
            </a:r>
            <a:r>
              <a:rPr lang="cs-CZ" dirty="0" err="1"/>
              <a:t>documents</a:t>
            </a:r>
            <a:r>
              <a:rPr lang="cs-CZ" dirty="0"/>
              <a:t> )</a:t>
            </a:r>
            <a:endParaRPr lang="cs-CZ" dirty="0" smtClean="0"/>
          </a:p>
          <a:p>
            <a:pPr lvl="1"/>
            <a:r>
              <a:rPr lang="cs-CZ" b="0" dirty="0" smtClean="0"/>
              <a:t>Slouží k prokázání dodržování zásad správné klinické praxe a požadavků právních předpisů</a:t>
            </a:r>
          </a:p>
          <a:p>
            <a:pPr lvl="1"/>
            <a:r>
              <a:rPr lang="cs-CZ" dirty="0" smtClean="0"/>
              <a:t>TMF (Trial master </a:t>
            </a:r>
            <a:r>
              <a:rPr lang="cs-CZ" dirty="0" err="1" smtClean="0"/>
              <a:t>file</a:t>
            </a:r>
            <a:r>
              <a:rPr lang="cs-CZ" dirty="0" smtClean="0"/>
              <a:t>)</a:t>
            </a:r>
          </a:p>
          <a:p>
            <a:pPr lvl="1"/>
            <a:r>
              <a:rPr lang="cs-CZ" b="0" dirty="0" smtClean="0"/>
              <a:t>Uloženo u </a:t>
            </a:r>
            <a:r>
              <a:rPr lang="cs-CZ" b="0" dirty="0" err="1" smtClean="0"/>
              <a:t>Investigátora</a:t>
            </a:r>
            <a:r>
              <a:rPr lang="cs-CZ" b="0" dirty="0" smtClean="0"/>
              <a:t> (zařízení)</a:t>
            </a:r>
            <a:r>
              <a:rPr lang="cs-CZ" dirty="0" smtClean="0"/>
              <a:t>/</a:t>
            </a:r>
            <a:r>
              <a:rPr lang="cs-CZ" dirty="0" smtClean="0"/>
              <a:t>Sponzora</a:t>
            </a:r>
            <a:endParaRPr lang="cs-CZ" b="0" dirty="0" smtClean="0"/>
          </a:p>
          <a:p>
            <a:pPr lvl="1"/>
            <a:r>
              <a:rPr lang="cs-CZ" dirty="0" smtClean="0"/>
              <a:t>Dostupné před zahájením (20)/v průběhu (25)/po ukončení (8) KH</a:t>
            </a:r>
          </a:p>
          <a:p>
            <a:pPr lvl="1"/>
            <a:endParaRPr lang="cs-CZ" b="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GCP </a:t>
            </a:r>
            <a:r>
              <a:rPr lang="en-US" dirty="0"/>
              <a:t>–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6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cs-CZ" dirty="0" smtClean="0"/>
              <a:t>Směrnice (</a:t>
            </a:r>
            <a:r>
              <a:rPr lang="cs-CZ" dirty="0" err="1" smtClean="0"/>
              <a:t>directive</a:t>
            </a:r>
            <a:r>
              <a:rPr lang="cs-CZ" dirty="0" smtClean="0"/>
              <a:t>) </a:t>
            </a:r>
            <a:r>
              <a:rPr lang="cs-CZ" b="0" dirty="0" smtClean="0"/>
              <a:t>- povinnost členských zemí k určitému datu začlenit do legislativy</a:t>
            </a:r>
          </a:p>
          <a:p>
            <a:pPr marL="0" indent="0">
              <a:buNone/>
              <a:defRPr/>
            </a:pP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Directive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 2001/20/EC </a:t>
            </a:r>
          </a:p>
          <a:p>
            <a:pPr>
              <a:defRPr/>
            </a:pP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on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approximation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laws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regulations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administrative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provisions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Member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States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relating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to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implementation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good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clinical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practice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conduct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of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clinical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trials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medicinal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products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b="0" dirty="0" err="1" smtClean="0">
                <a:solidFill>
                  <a:schemeClr val="bg1">
                    <a:lumMod val="65000"/>
                  </a:schemeClr>
                </a:solidFill>
              </a:rPr>
              <a:t>human</a:t>
            </a:r>
            <a:r>
              <a:rPr lang="cs-CZ" b="0" dirty="0" smtClean="0">
                <a:solidFill>
                  <a:schemeClr val="bg1">
                    <a:lumMod val="65000"/>
                  </a:schemeClr>
                </a:solidFill>
              </a:rPr>
              <a:t> use</a:t>
            </a:r>
          </a:p>
          <a:p>
            <a:pPr lvl="1">
              <a:defRPr/>
            </a:pP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…o sbližování …předpisů členských států týkajících se uplatňování správné klinické praxe při provádění klinických hodnocení …</a:t>
            </a:r>
            <a:endParaRPr lang="cs-CZ" sz="22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err="1" smtClean="0"/>
              <a:t>Directive</a:t>
            </a:r>
            <a:r>
              <a:rPr lang="cs-CZ" dirty="0" smtClean="0"/>
              <a:t> 2005/28/EC  </a:t>
            </a:r>
          </a:p>
          <a:p>
            <a:pPr>
              <a:defRPr/>
            </a:pPr>
            <a:r>
              <a:rPr lang="cs-CZ" b="0" dirty="0" err="1" smtClean="0"/>
              <a:t>laying</a:t>
            </a:r>
            <a:r>
              <a:rPr lang="cs-CZ" b="0" dirty="0" smtClean="0"/>
              <a:t> </a:t>
            </a:r>
            <a:r>
              <a:rPr lang="cs-CZ" b="0" dirty="0" err="1" smtClean="0"/>
              <a:t>down</a:t>
            </a:r>
            <a:r>
              <a:rPr lang="cs-CZ" b="0" dirty="0" smtClean="0"/>
              <a:t> </a:t>
            </a:r>
            <a:r>
              <a:rPr lang="cs-CZ" b="0" dirty="0" err="1" smtClean="0"/>
              <a:t>principles</a:t>
            </a:r>
            <a:r>
              <a:rPr lang="cs-CZ" b="0" dirty="0" smtClean="0"/>
              <a:t> and </a:t>
            </a:r>
            <a:r>
              <a:rPr lang="cs-CZ" b="0" dirty="0" err="1" smtClean="0"/>
              <a:t>detailed</a:t>
            </a:r>
            <a:r>
              <a:rPr lang="cs-CZ" b="0" dirty="0" smtClean="0"/>
              <a:t> </a:t>
            </a:r>
            <a:r>
              <a:rPr lang="cs-CZ" b="0" dirty="0" err="1" smtClean="0"/>
              <a:t>guidelines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good</a:t>
            </a:r>
            <a:r>
              <a:rPr lang="cs-CZ" b="0" dirty="0" smtClean="0"/>
              <a:t> </a:t>
            </a:r>
            <a:r>
              <a:rPr lang="cs-CZ" b="0" dirty="0" err="1" smtClean="0"/>
              <a:t>clinical</a:t>
            </a:r>
            <a:r>
              <a:rPr lang="cs-CZ" b="0" dirty="0" smtClean="0"/>
              <a:t> </a:t>
            </a:r>
            <a:r>
              <a:rPr lang="cs-CZ" b="0" dirty="0" err="1" smtClean="0"/>
              <a:t>practice</a:t>
            </a:r>
            <a:r>
              <a:rPr lang="cs-CZ" b="0" dirty="0" smtClean="0"/>
              <a:t> as </a:t>
            </a:r>
            <a:r>
              <a:rPr lang="cs-CZ" b="0" dirty="0" err="1" smtClean="0"/>
              <a:t>regards</a:t>
            </a:r>
            <a:r>
              <a:rPr lang="cs-CZ" b="0" dirty="0" smtClean="0"/>
              <a:t> </a:t>
            </a:r>
            <a:r>
              <a:rPr lang="cs-CZ" b="0" dirty="0" err="1" smtClean="0"/>
              <a:t>investigational</a:t>
            </a:r>
            <a:r>
              <a:rPr lang="cs-CZ" b="0" dirty="0" smtClean="0"/>
              <a:t> </a:t>
            </a:r>
            <a:r>
              <a:rPr lang="cs-CZ" b="0" dirty="0" err="1" smtClean="0"/>
              <a:t>medicinal</a:t>
            </a:r>
            <a:r>
              <a:rPr lang="cs-CZ" b="0" dirty="0" smtClean="0"/>
              <a:t> </a:t>
            </a:r>
            <a:r>
              <a:rPr lang="cs-CZ" b="0" dirty="0" err="1" smtClean="0"/>
              <a:t>products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human</a:t>
            </a:r>
            <a:r>
              <a:rPr lang="cs-CZ" b="0" dirty="0" smtClean="0"/>
              <a:t> use, as </a:t>
            </a:r>
            <a:r>
              <a:rPr lang="cs-CZ" b="0" dirty="0" err="1" smtClean="0"/>
              <a:t>well</a:t>
            </a:r>
            <a:r>
              <a:rPr lang="cs-CZ" b="0" dirty="0" smtClean="0"/>
              <a:t> as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requirements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authorization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manufacturing</a:t>
            </a:r>
            <a:r>
              <a:rPr lang="cs-CZ" b="0" dirty="0" smtClean="0"/>
              <a:t> </a:t>
            </a:r>
            <a:r>
              <a:rPr lang="cs-CZ" b="0" dirty="0" err="1" smtClean="0"/>
              <a:t>or</a:t>
            </a:r>
            <a:r>
              <a:rPr lang="cs-CZ" b="0" dirty="0" smtClean="0"/>
              <a:t> </a:t>
            </a:r>
            <a:r>
              <a:rPr lang="cs-CZ" b="0" dirty="0" err="1" smtClean="0"/>
              <a:t>importation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such </a:t>
            </a:r>
            <a:r>
              <a:rPr lang="cs-CZ" b="0" dirty="0" err="1" smtClean="0"/>
              <a:t>products</a:t>
            </a:r>
            <a:endParaRPr lang="cs-CZ" b="0" dirty="0" smtClean="0"/>
          </a:p>
          <a:p>
            <a:pPr lvl="1">
              <a:defRPr/>
            </a:pPr>
            <a:r>
              <a:rPr lang="cs-CZ" dirty="0" smtClean="0"/>
              <a:t>… pokyny pro správnou klinickou praxi,… požadavky na povolení výroby či dovozu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GCP v </a:t>
            </a:r>
            <a:r>
              <a:rPr lang="en-US" dirty="0" err="1"/>
              <a:t>evropské</a:t>
            </a:r>
            <a:r>
              <a:rPr lang="en-US" dirty="0"/>
              <a:t> </a:t>
            </a:r>
            <a:r>
              <a:rPr lang="en-US" dirty="0" err="1"/>
              <a:t>legislativě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7667625" y="5897563"/>
          <a:ext cx="121126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5" name="Clip" r:id="rId3" imgW="2879725" imgH="1920875" progId="">
                  <p:embed/>
                </p:oleObj>
              </mc:Choice>
              <mc:Fallback>
                <p:oleObj name="Clip" r:id="rId3" imgW="2879725" imgH="1920875" progId="">
                  <p:embed/>
                  <p:pic>
                    <p:nvPicPr>
                      <p:cNvPr id="14438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5897563"/>
                        <a:ext cx="1211263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8374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en-US" b="0" dirty="0" smtClean="0"/>
              <a:t>Nařízení (</a:t>
            </a:r>
            <a:r>
              <a:rPr lang="cs-CZ" altLang="en-US" b="0" dirty="0" err="1" smtClean="0"/>
              <a:t>regulation</a:t>
            </a:r>
            <a:r>
              <a:rPr lang="cs-CZ" altLang="en-US" b="0" dirty="0" smtClean="0"/>
              <a:t>) - právně závazné. Platí v celém svém rozsahu v celé EU.</a:t>
            </a:r>
          </a:p>
          <a:p>
            <a:pPr marL="0" indent="0">
              <a:buNone/>
            </a:pPr>
            <a:endParaRPr lang="cs-CZ" altLang="en-US" b="0" dirty="0" smtClean="0"/>
          </a:p>
          <a:p>
            <a:pPr marL="0" indent="0">
              <a:buNone/>
            </a:pPr>
            <a:r>
              <a:rPr lang="cs-CZ" altLang="en-US" u="sng" dirty="0" err="1" smtClean="0">
                <a:solidFill>
                  <a:schemeClr val="accent1"/>
                </a:solidFill>
              </a:rPr>
              <a:t>Regulation</a:t>
            </a:r>
            <a:r>
              <a:rPr lang="cs-CZ" altLang="en-US" u="sng" dirty="0" smtClean="0">
                <a:solidFill>
                  <a:schemeClr val="accent1"/>
                </a:solidFill>
              </a:rPr>
              <a:t> 536/2014 </a:t>
            </a:r>
          </a:p>
          <a:p>
            <a:r>
              <a:rPr lang="cs-CZ" altLang="en-US" b="0" dirty="0" smtClean="0"/>
              <a:t>on </a:t>
            </a:r>
            <a:r>
              <a:rPr lang="cs-CZ" altLang="en-US" b="0" dirty="0" err="1" smtClean="0"/>
              <a:t>clinical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trials</a:t>
            </a:r>
            <a:r>
              <a:rPr lang="cs-CZ" altLang="en-US" b="0" dirty="0" smtClean="0"/>
              <a:t> on </a:t>
            </a:r>
            <a:r>
              <a:rPr lang="cs-CZ" altLang="en-US" b="0" dirty="0" err="1" smtClean="0"/>
              <a:t>medicinal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products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for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human</a:t>
            </a:r>
            <a:r>
              <a:rPr lang="cs-CZ" altLang="en-US" b="0" dirty="0" smtClean="0"/>
              <a:t> use, and </a:t>
            </a:r>
            <a:r>
              <a:rPr lang="cs-CZ" altLang="en-US" b="0" dirty="0" err="1" smtClean="0"/>
              <a:t>repealing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Directive</a:t>
            </a:r>
            <a:r>
              <a:rPr lang="cs-CZ" altLang="en-US" b="0" dirty="0" smtClean="0"/>
              <a:t> 2001/20/EC</a:t>
            </a:r>
          </a:p>
          <a:p>
            <a:pPr marL="0" indent="0">
              <a:buNone/>
            </a:pPr>
            <a:endParaRPr lang="cs-CZ" altLang="en-US" b="0" dirty="0" smtClean="0"/>
          </a:p>
          <a:p>
            <a:r>
              <a:rPr lang="cs-CZ" altLang="en-US" dirty="0" err="1" smtClean="0"/>
              <a:t>Regulation</a:t>
            </a:r>
            <a:r>
              <a:rPr lang="cs-CZ" altLang="en-US" dirty="0" smtClean="0"/>
              <a:t> 1394/2007</a:t>
            </a:r>
            <a:r>
              <a:rPr lang="cs-CZ" altLang="en-US" b="0" dirty="0" smtClean="0"/>
              <a:t>, on </a:t>
            </a:r>
            <a:r>
              <a:rPr lang="cs-CZ" altLang="en-US" b="0" dirty="0" err="1" smtClean="0"/>
              <a:t>advanced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therapy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medicinal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products</a:t>
            </a:r>
            <a:r>
              <a:rPr lang="cs-CZ" altLang="en-US" b="0" dirty="0" smtClean="0"/>
              <a:t> and </a:t>
            </a:r>
            <a:r>
              <a:rPr lang="cs-CZ" altLang="en-US" b="0" dirty="0" err="1" smtClean="0"/>
              <a:t>amending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Directive</a:t>
            </a:r>
            <a:r>
              <a:rPr lang="cs-CZ" altLang="en-US" b="0" dirty="0" smtClean="0"/>
              <a:t> 2001/83/EC and </a:t>
            </a:r>
            <a:r>
              <a:rPr lang="cs-CZ" altLang="en-US" b="0" dirty="0" err="1" smtClean="0"/>
              <a:t>Regulation</a:t>
            </a:r>
            <a:r>
              <a:rPr lang="cs-CZ" altLang="en-US" b="0" dirty="0" smtClean="0"/>
              <a:t> (EC) No 726/2004 </a:t>
            </a:r>
          </a:p>
          <a:p>
            <a:r>
              <a:rPr lang="cs-CZ" altLang="en-US" dirty="0" err="1" smtClean="0"/>
              <a:t>Regulation</a:t>
            </a:r>
            <a:r>
              <a:rPr lang="cs-CZ" altLang="en-US" dirty="0" smtClean="0"/>
              <a:t> 1901/2006</a:t>
            </a:r>
            <a:r>
              <a:rPr lang="cs-CZ" altLang="en-US" b="0" dirty="0" smtClean="0"/>
              <a:t>, on </a:t>
            </a:r>
            <a:r>
              <a:rPr lang="cs-CZ" altLang="en-US" b="0" dirty="0" err="1" smtClean="0"/>
              <a:t>medicinal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products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for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paediatric</a:t>
            </a:r>
            <a:r>
              <a:rPr lang="cs-CZ" altLang="en-US" b="0" dirty="0" smtClean="0"/>
              <a:t> use and </a:t>
            </a:r>
            <a:r>
              <a:rPr lang="cs-CZ" altLang="en-US" b="0" dirty="0" err="1" smtClean="0"/>
              <a:t>amending</a:t>
            </a:r>
            <a:r>
              <a:rPr lang="cs-CZ" altLang="en-US" b="0" dirty="0" smtClean="0"/>
              <a:t> </a:t>
            </a:r>
            <a:r>
              <a:rPr lang="cs-CZ" altLang="en-US" b="0" dirty="0" err="1" smtClean="0"/>
              <a:t>Regulation</a:t>
            </a:r>
            <a:r>
              <a:rPr lang="cs-CZ" altLang="en-US" b="0" dirty="0" smtClean="0"/>
              <a:t> (EEC) No 1768/92, </a:t>
            </a:r>
            <a:r>
              <a:rPr lang="cs-CZ" altLang="en-US" b="0" dirty="0" err="1" smtClean="0"/>
              <a:t>Directive</a:t>
            </a:r>
            <a:r>
              <a:rPr lang="cs-CZ" altLang="en-US" b="0" dirty="0" smtClean="0"/>
              <a:t> 2001/20/EC, </a:t>
            </a:r>
            <a:r>
              <a:rPr lang="cs-CZ" altLang="en-US" b="0" dirty="0" err="1" smtClean="0"/>
              <a:t>Directive</a:t>
            </a:r>
            <a:r>
              <a:rPr lang="cs-CZ" altLang="en-US" b="0" dirty="0" smtClean="0"/>
              <a:t> 2001/83/EC and </a:t>
            </a:r>
            <a:r>
              <a:rPr lang="cs-CZ" altLang="en-US" b="0" dirty="0" err="1" smtClean="0"/>
              <a:t>Regulation</a:t>
            </a:r>
            <a:r>
              <a:rPr lang="cs-CZ" altLang="en-US" b="0" dirty="0" smtClean="0"/>
              <a:t> (EC) No 726/2004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GCP v evropské legislativě</a:t>
            </a:r>
            <a:endParaRPr lang="cs-CZ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7667625" y="5897563"/>
          <a:ext cx="121126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9" name="Clip" r:id="rId3" imgW="2879725" imgH="1920875" progId="">
                  <p:embed/>
                </p:oleObj>
              </mc:Choice>
              <mc:Fallback>
                <p:oleObj name="Clip" r:id="rId3" imgW="2879725" imgH="1920875" progId="">
                  <p:embed/>
                  <p:pic>
                    <p:nvPicPr>
                      <p:cNvPr id="14438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5897563"/>
                        <a:ext cx="1211263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60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Etick</a:t>
            </a:r>
            <a:r>
              <a:rPr lang="cs-CZ" dirty="0" smtClean="0"/>
              <a:t>é a právní aspekty </a:t>
            </a:r>
            <a:r>
              <a:rPr lang="en-US" dirty="0" err="1" smtClean="0"/>
              <a:t>historie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7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ct val="0"/>
              </a:spcAft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Legislativa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Zákon č. 378/2007 Sb., </a:t>
            </a:r>
            <a:r>
              <a:rPr lang="cs-CZ" altLang="cs-CZ" sz="2400" b="0" dirty="0"/>
              <a:t>o léčivech a o změnách některých souvisejících zákonů (zákon o léčivech), ve znění pozdějších předpisů</a:t>
            </a:r>
            <a:endParaRPr lang="en-US" altLang="cs-CZ" sz="2400" b="0" dirty="0"/>
          </a:p>
          <a:p>
            <a:pPr>
              <a:spcAft>
                <a:spcPct val="0"/>
              </a:spcAft>
            </a:pPr>
            <a:r>
              <a:rPr lang="cs-CZ" altLang="cs-CZ" sz="2400" dirty="0"/>
              <a:t>Vyhláška č. 226/2008 Sb., </a:t>
            </a:r>
            <a:r>
              <a:rPr lang="cs-CZ" altLang="cs-CZ" sz="2400" b="0" dirty="0"/>
              <a:t>o správné klinické praxi a bližších podmínkách klinického hodnocení léčivých přípravků</a:t>
            </a:r>
            <a:endParaRPr lang="cs-CZ" altLang="cs-CZ" sz="2400" b="0" dirty="0">
              <a:solidFill>
                <a:schemeClr val="tx1"/>
              </a:solidFill>
            </a:endParaRPr>
          </a:p>
          <a:p>
            <a:pPr>
              <a:spcAft>
                <a:spcPct val="0"/>
              </a:spcAft>
              <a:buNone/>
            </a:pPr>
            <a:endParaRPr lang="cs-CZ" altLang="cs-CZ" sz="2400" dirty="0" smtClean="0">
              <a:solidFill>
                <a:schemeClr val="accent1"/>
              </a:solidFill>
            </a:endParaRPr>
          </a:p>
          <a:p>
            <a:pPr>
              <a:spcAft>
                <a:spcPct val="0"/>
              </a:spcAft>
              <a:buNone/>
            </a:pPr>
            <a:r>
              <a:rPr lang="cs-CZ" altLang="cs-CZ" sz="2400" dirty="0" smtClean="0">
                <a:solidFill>
                  <a:schemeClr val="accent1"/>
                </a:solidFill>
              </a:rPr>
              <a:t>Pokyny </a:t>
            </a:r>
            <a:r>
              <a:rPr lang="cs-CZ" altLang="cs-CZ" sz="2400" dirty="0">
                <a:solidFill>
                  <a:schemeClr val="accent1"/>
                </a:solidFill>
              </a:rPr>
              <a:t>SÚKL</a:t>
            </a:r>
          </a:p>
          <a:p>
            <a:pPr lvl="1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KLH-8 až KLH-2</a:t>
            </a:r>
            <a:r>
              <a:rPr lang="en-US" altLang="cs-CZ" sz="2400" dirty="0"/>
              <a:t>2</a:t>
            </a:r>
            <a:r>
              <a:rPr lang="cs-CZ" altLang="cs-CZ" sz="2400" dirty="0"/>
              <a:t> </a:t>
            </a:r>
          </a:p>
          <a:p>
            <a:pPr lvl="1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KLH-EK-001</a:t>
            </a:r>
          </a:p>
          <a:p>
            <a:pPr lvl="1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SPK-1</a:t>
            </a:r>
          </a:p>
          <a:p>
            <a:pPr lvl="1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VYR 32, Doplněk 13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GCP v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/>
              <a:t>republice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176" y="5897562"/>
            <a:ext cx="1184712" cy="791603"/>
          </a:xfrm>
          <a:prstGeom prst="rect">
            <a:avLst/>
          </a:prstGeom>
          <a:effectLst>
            <a:softEdge rad="0"/>
          </a:effectLst>
          <a:scene3d>
            <a:camera prst="orthographicFront"/>
            <a:lightRig rig="threePt" dir="t"/>
          </a:scene3d>
          <a:sp3d contourW="12700"/>
        </p:spPr>
      </p:pic>
    </p:spTree>
    <p:extLst>
      <p:ext uri="{BB962C8B-B14F-4D97-AF65-F5344CB8AC3E}">
        <p14:creationId xmlns:p14="http://schemas.microsoft.com/office/powerpoint/2010/main" val="424652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8913"/>
            <a:ext cx="7416800" cy="60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279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Ostatn</a:t>
            </a:r>
            <a:r>
              <a:rPr lang="cs-CZ" dirty="0" smtClean="0"/>
              <a:t>í ICH </a:t>
            </a:r>
            <a:r>
              <a:rPr lang="cs-CZ" dirty="0" err="1" smtClean="0"/>
              <a:t>Guidelines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vybran</a:t>
            </a:r>
            <a:r>
              <a:rPr lang="cs-CZ" dirty="0" smtClean="0"/>
              <a:t>á témata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E6 </a:t>
            </a:r>
            <a:r>
              <a:rPr lang="cs-CZ" dirty="0" err="1"/>
              <a:t>Guideline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b="0" dirty="0" smtClean="0"/>
              <a:t>(</a:t>
            </a:r>
            <a:r>
              <a:rPr lang="cs-CZ" b="0" dirty="0"/>
              <a:t>1996, Addendum </a:t>
            </a:r>
            <a:r>
              <a:rPr lang="cs-CZ" b="0" dirty="0" smtClean="0"/>
              <a:t>2016 – elektronický sběr dat</a:t>
            </a:r>
            <a:r>
              <a:rPr lang="en-US" b="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Myšleno většinou, řekne</a:t>
            </a:r>
            <a:r>
              <a:rPr lang="en-US" dirty="0" smtClean="0"/>
              <a:t>-</a:t>
            </a:r>
            <a:r>
              <a:rPr lang="cs-CZ" dirty="0" err="1" smtClean="0"/>
              <a:t>li</a:t>
            </a:r>
            <a:r>
              <a:rPr lang="cs-CZ" dirty="0" smtClean="0"/>
              <a:t> se </a:t>
            </a:r>
            <a:r>
              <a:rPr lang="en-US" dirty="0" smtClean="0"/>
              <a:t>“</a:t>
            </a:r>
            <a:r>
              <a:rPr lang="en-US" b="0" dirty="0" smtClean="0"/>
              <a:t>GCP”</a:t>
            </a:r>
          </a:p>
          <a:p>
            <a:endParaRPr lang="en-US" b="0" dirty="0" smtClean="0"/>
          </a:p>
          <a:p>
            <a:r>
              <a:rPr lang="cs-CZ" b="0" dirty="0" smtClean="0"/>
              <a:t>E8 </a:t>
            </a:r>
            <a:r>
              <a:rPr lang="cs-CZ" b="0" dirty="0"/>
              <a:t>General </a:t>
            </a:r>
            <a:r>
              <a:rPr lang="cs-CZ" b="0" dirty="0" err="1"/>
              <a:t>Considerations</a:t>
            </a:r>
            <a:r>
              <a:rPr lang="cs-CZ" b="0" dirty="0"/>
              <a:t> </a:t>
            </a:r>
            <a:r>
              <a:rPr lang="cs-CZ" b="0" dirty="0" err="1"/>
              <a:t>for</a:t>
            </a:r>
            <a:r>
              <a:rPr lang="cs-CZ" b="0" dirty="0"/>
              <a:t>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E10 </a:t>
            </a:r>
            <a:r>
              <a:rPr lang="cs-CZ" b="0" dirty="0" err="1"/>
              <a:t>Choice</a:t>
            </a:r>
            <a:r>
              <a:rPr lang="cs-CZ" b="0" dirty="0"/>
              <a:t> </a:t>
            </a:r>
            <a:r>
              <a:rPr lang="cs-CZ" b="0" dirty="0" err="1"/>
              <a:t>of</a:t>
            </a:r>
            <a:r>
              <a:rPr lang="cs-CZ" b="0" dirty="0"/>
              <a:t> </a:t>
            </a:r>
            <a:r>
              <a:rPr lang="cs-CZ" b="0" dirty="0" err="1"/>
              <a:t>Control</a:t>
            </a:r>
            <a:r>
              <a:rPr lang="cs-CZ" b="0" dirty="0"/>
              <a:t> Group in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E9 </a:t>
            </a:r>
            <a:r>
              <a:rPr lang="cs-CZ" b="0" dirty="0" err="1"/>
              <a:t>Statistical</a:t>
            </a:r>
            <a:r>
              <a:rPr lang="cs-CZ" b="0" dirty="0"/>
              <a:t> </a:t>
            </a:r>
            <a:r>
              <a:rPr lang="cs-CZ" b="0" dirty="0" err="1"/>
              <a:t>Principles</a:t>
            </a:r>
            <a:r>
              <a:rPr lang="cs-CZ" b="0" dirty="0"/>
              <a:t> </a:t>
            </a:r>
            <a:r>
              <a:rPr lang="cs-CZ" b="0" dirty="0" err="1"/>
              <a:t>for</a:t>
            </a:r>
            <a:r>
              <a:rPr lang="cs-CZ" b="0" dirty="0"/>
              <a:t>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E3 </a:t>
            </a:r>
            <a:r>
              <a:rPr lang="cs-CZ" b="0" dirty="0" err="1"/>
              <a:t>Clinical</a:t>
            </a:r>
            <a:r>
              <a:rPr lang="cs-CZ" b="0" dirty="0"/>
              <a:t> Study </a:t>
            </a:r>
            <a:r>
              <a:rPr lang="cs-CZ" b="0" dirty="0" err="1"/>
              <a:t>Reports</a:t>
            </a:r>
            <a:r>
              <a:rPr lang="cs-CZ" b="0" dirty="0"/>
              <a:t> </a:t>
            </a:r>
          </a:p>
          <a:p>
            <a:r>
              <a:rPr lang="cs-CZ" b="0" dirty="0" smtClean="0"/>
              <a:t>E2A </a:t>
            </a:r>
            <a:r>
              <a:rPr lang="cs-CZ" b="0" dirty="0"/>
              <a:t>- E2F </a:t>
            </a:r>
            <a:r>
              <a:rPr lang="cs-CZ" b="0" dirty="0" err="1" smtClean="0"/>
              <a:t>Pharmacovigilance</a:t>
            </a:r>
            <a:endParaRPr lang="cs-CZ" b="0" dirty="0" smtClean="0"/>
          </a:p>
          <a:p>
            <a:r>
              <a:rPr lang="cs-CZ" b="0" dirty="0" smtClean="0"/>
              <a:t>E7 </a:t>
            </a:r>
            <a:r>
              <a:rPr lang="en-US" b="0" dirty="0" smtClean="0"/>
              <a:t>&amp;</a:t>
            </a:r>
            <a:r>
              <a:rPr lang="cs-CZ" b="0" dirty="0" smtClean="0"/>
              <a:t> E11</a:t>
            </a:r>
            <a:r>
              <a:rPr lang="en-US" b="0" dirty="0" smtClean="0"/>
              <a:t> Geriatric</a:t>
            </a:r>
            <a:r>
              <a:rPr lang="en-US" b="0" dirty="0"/>
              <a:t>/</a:t>
            </a:r>
            <a:r>
              <a:rPr lang="en-US" b="0" dirty="0" smtClean="0"/>
              <a:t>Pediatric Populations</a:t>
            </a:r>
            <a:endParaRPr lang="cs-CZ" b="0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guidelines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596" y="239893"/>
            <a:ext cx="1512168" cy="101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30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934291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cs-CZ" sz="2400" b="1" i="1" dirty="0" smtClean="0"/>
              <a:t>Konfirmační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400" dirty="0" smtClean="0"/>
              <a:t>= adekvátně kontrolovaná studie, ve které jsou předem definované hypotézy následně vyhodnoceny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Nutná pro solidní evidenci o účinnosti (</a:t>
            </a:r>
            <a:r>
              <a:rPr lang="cs-CZ" sz="2400" b="0" dirty="0" err="1" smtClean="0"/>
              <a:t>efficacy</a:t>
            </a:r>
            <a:r>
              <a:rPr lang="cs-CZ" sz="2400" b="0" dirty="0" smtClean="0"/>
              <a:t>) nebo bezpečnosti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Malý počet klíčových otázek 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Jasné a konečné odpovědi na každou z klíčových otázek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Zobecnitelné pro zamýšlenou populaci</a:t>
            </a:r>
          </a:p>
          <a:p>
            <a:pPr>
              <a:spcBef>
                <a:spcPts val="1800"/>
              </a:spcBef>
            </a:pPr>
            <a:endParaRPr lang="cs-CZ" sz="1100" dirty="0" smtClean="0"/>
          </a:p>
          <a:p>
            <a:pPr>
              <a:spcBef>
                <a:spcPts val="1800"/>
              </a:spcBef>
            </a:pPr>
            <a:r>
              <a:rPr lang="cs-CZ" sz="2400" b="0" dirty="0" smtClean="0"/>
              <a:t>Jasné a přesné cíle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Klíčová hypotéza přímo vyplývá z cílů, vždy předdefinovaná, testovaná</a:t>
            </a:r>
          </a:p>
          <a:p>
            <a:pPr>
              <a:spcBef>
                <a:spcPts val="1800"/>
              </a:spcBef>
            </a:pPr>
            <a:r>
              <a:rPr lang="cs-CZ" sz="2400" b="0" dirty="0" smtClean="0"/>
              <a:t>Odhad velikosti účinku ve vztahu k jeho klinickému významu</a:t>
            </a:r>
            <a:endParaRPr lang="cs-CZ" sz="2400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Konfirmační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exploratorní</a:t>
            </a:r>
            <a:r>
              <a:rPr lang="cs-CZ" dirty="0" smtClean="0"/>
              <a:t> studie (ICH E9,8)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0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i="1" dirty="0" smtClean="0"/>
              <a:t>Exploratory Trial </a:t>
            </a:r>
          </a:p>
          <a:p>
            <a:endParaRPr lang="en-US" sz="2400" b="0" dirty="0" smtClean="0"/>
          </a:p>
          <a:p>
            <a:r>
              <a:rPr lang="cs-CZ" sz="2400" b="0" dirty="0" smtClean="0"/>
              <a:t>Konfirmační studie typicky vychází z dřívějších </a:t>
            </a:r>
            <a:r>
              <a:rPr lang="cs-CZ" sz="2400" b="0" dirty="0" err="1" smtClean="0"/>
              <a:t>exploratorních</a:t>
            </a:r>
            <a:r>
              <a:rPr lang="cs-CZ" sz="2400" b="0" dirty="0" smtClean="0"/>
              <a:t> studií</a:t>
            </a:r>
          </a:p>
          <a:p>
            <a:r>
              <a:rPr lang="cs-CZ" sz="2400" b="0" dirty="0" smtClean="0"/>
              <a:t>Také jasné a přesné cíle</a:t>
            </a:r>
          </a:p>
          <a:p>
            <a:r>
              <a:rPr lang="cs-CZ" sz="2400" b="0" dirty="0" smtClean="0"/>
              <a:t>Cíle ale nemusí vést k předdefinovaným hypotézám a jednoduchým testům  </a:t>
            </a:r>
          </a:p>
          <a:p>
            <a:r>
              <a:rPr lang="cs-CZ" sz="2400" b="0" dirty="0" smtClean="0"/>
              <a:t>Flexibilnější přístup k designu, změny na základě akumulovaných dat   </a:t>
            </a:r>
          </a:p>
          <a:p>
            <a:r>
              <a:rPr lang="cs-CZ" sz="2400" b="0" dirty="0" smtClean="0"/>
              <a:t>Zahrnuje zkoumání dat, hypotézy mohou záviset na datech (modelování)</a:t>
            </a:r>
          </a:p>
          <a:p>
            <a:r>
              <a:rPr lang="cs-CZ" sz="2400" b="0" dirty="0" smtClean="0"/>
              <a:t>Nemohou být základem formálního důkazu účinnosti (</a:t>
            </a:r>
            <a:r>
              <a:rPr lang="cs-CZ" sz="2400" b="0" dirty="0" err="1" smtClean="0"/>
              <a:t>efficacy</a:t>
            </a:r>
            <a:r>
              <a:rPr lang="cs-CZ" sz="2400" b="0" dirty="0" smtClean="0"/>
              <a:t>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Konfirmační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exploratorní</a:t>
            </a:r>
            <a:r>
              <a:rPr lang="cs-CZ" dirty="0"/>
              <a:t> studie (</a:t>
            </a:r>
            <a:r>
              <a:rPr lang="cs-CZ" dirty="0" smtClean="0"/>
              <a:t>ICH E9,8</a:t>
            </a:r>
            <a:r>
              <a:rPr lang="cs-CZ" dirty="0"/>
              <a:t>)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0" dirty="0" smtClean="0"/>
              <a:t>Fáze I – </a:t>
            </a:r>
            <a:r>
              <a:rPr lang="cs-CZ" sz="2400" b="0" dirty="0" err="1" smtClean="0"/>
              <a:t>Exploratorní</a:t>
            </a:r>
            <a:r>
              <a:rPr lang="cs-CZ" sz="2400" b="0" dirty="0" smtClean="0"/>
              <a:t> (farmakologické)</a:t>
            </a:r>
          </a:p>
          <a:p>
            <a:pPr marL="0" indent="0">
              <a:buNone/>
            </a:pPr>
            <a:r>
              <a:rPr lang="cs-CZ" sz="2400" b="0" dirty="0" smtClean="0"/>
              <a:t>Fáze II – </a:t>
            </a:r>
            <a:r>
              <a:rPr lang="cs-CZ" sz="2400" b="0" dirty="0" err="1" smtClean="0"/>
              <a:t>Exploratorní</a:t>
            </a:r>
            <a:r>
              <a:rPr lang="cs-CZ" sz="2400" b="0" dirty="0" smtClean="0"/>
              <a:t>/konfirmační (terapeutické)</a:t>
            </a:r>
          </a:p>
          <a:p>
            <a:pPr marL="0" indent="0">
              <a:buNone/>
            </a:pPr>
            <a:r>
              <a:rPr lang="cs-CZ" sz="2400" b="0" dirty="0" smtClean="0"/>
              <a:t>Fáze III – Konfirmační (</a:t>
            </a:r>
            <a:r>
              <a:rPr lang="cs-CZ" sz="2400" b="0" dirty="0" err="1" smtClean="0"/>
              <a:t>exploratorní</a:t>
            </a:r>
            <a:r>
              <a:rPr lang="cs-CZ" sz="2400" b="0" dirty="0" smtClean="0"/>
              <a:t> aspekty)</a:t>
            </a:r>
          </a:p>
          <a:p>
            <a:pPr marL="0" indent="0">
              <a:buNone/>
            </a:pPr>
            <a:endParaRPr lang="cs-CZ" sz="2400" b="0" dirty="0" smtClean="0"/>
          </a:p>
          <a:p>
            <a:pPr marL="0" indent="0">
              <a:buNone/>
            </a:pPr>
            <a:r>
              <a:rPr lang="cs-CZ" sz="2400" b="0" dirty="0" smtClean="0"/>
              <a:t>Detailní srovnání: viz ICH E8</a:t>
            </a:r>
          </a:p>
          <a:p>
            <a:pPr marL="0" indent="0">
              <a:buNone/>
            </a:pPr>
            <a:endParaRPr lang="cs-CZ" sz="2400" b="0" dirty="0" smtClean="0"/>
          </a:p>
          <a:p>
            <a:pPr marL="0" indent="0">
              <a:buNone/>
            </a:pPr>
            <a:endParaRPr lang="cs-CZ" sz="2400" b="0" dirty="0" smtClean="0"/>
          </a:p>
          <a:p>
            <a:pPr marL="0" indent="0">
              <a:buNone/>
            </a:pPr>
            <a:r>
              <a:rPr lang="cs-CZ" sz="2400" b="0" dirty="0" smtClean="0"/>
              <a:t>Jakákoliv studie může mít konfirmační i </a:t>
            </a:r>
            <a:r>
              <a:rPr lang="cs-CZ" sz="2400" b="0" dirty="0" err="1" smtClean="0"/>
              <a:t>exploratorní</a:t>
            </a:r>
            <a:r>
              <a:rPr lang="cs-CZ" sz="2400" b="0" dirty="0" smtClean="0"/>
              <a:t> prvky </a:t>
            </a:r>
            <a:br>
              <a:rPr lang="cs-CZ" sz="2400" b="0" dirty="0" smtClean="0"/>
            </a:br>
            <a:r>
              <a:rPr lang="cs-CZ" sz="2400" b="0" dirty="0" smtClean="0"/>
              <a:t>– jasné rozlišení v protokolu/publikaci →interpretace</a:t>
            </a:r>
            <a:endParaRPr lang="cs-CZ" sz="2400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cs-CZ" dirty="0" err="1" smtClean="0"/>
              <a:t>áze</a:t>
            </a:r>
            <a:r>
              <a:rPr lang="en-US" dirty="0" smtClean="0"/>
              <a:t> vs </a:t>
            </a:r>
            <a:r>
              <a:rPr lang="cs-CZ" dirty="0" smtClean="0"/>
              <a:t>ty</a:t>
            </a:r>
            <a:r>
              <a:rPr lang="en-US" dirty="0" smtClean="0"/>
              <a:t>p</a:t>
            </a:r>
            <a:r>
              <a:rPr lang="cs-CZ" dirty="0"/>
              <a:t>y</a:t>
            </a:r>
            <a:r>
              <a:rPr lang="en-US" dirty="0" smtClean="0"/>
              <a:t> </a:t>
            </a:r>
            <a:r>
              <a:rPr lang="cs-CZ" dirty="0"/>
              <a:t>studií (ICH </a:t>
            </a:r>
            <a:r>
              <a:rPr lang="cs-CZ" dirty="0" smtClean="0"/>
              <a:t>E8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7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r>
              <a:rPr lang="cs-CZ" sz="2400" b="0" dirty="0" smtClean="0">
                <a:solidFill>
                  <a:schemeClr val="tx2"/>
                </a:solidFill>
              </a:rPr>
              <a:t>Statistické principy, ne jednotlivé metody a postupy</a:t>
            </a:r>
          </a:p>
          <a:p>
            <a:r>
              <a:rPr lang="cs-CZ" sz="2400" dirty="0" smtClean="0"/>
              <a:t>Trial </a:t>
            </a:r>
            <a:r>
              <a:rPr lang="cs-CZ" sz="2400" dirty="0" err="1" smtClean="0"/>
              <a:t>statistician</a:t>
            </a:r>
            <a:r>
              <a:rPr lang="cs-CZ" sz="2400" dirty="0" smtClean="0"/>
              <a:t> </a:t>
            </a:r>
            <a:r>
              <a:rPr lang="cs-CZ" sz="2400" b="0" dirty="0" smtClean="0"/>
              <a:t>– kvalifikovaný, odpovědný za statistické aspekty KH</a:t>
            </a:r>
          </a:p>
          <a:p>
            <a:r>
              <a:rPr lang="cs-CZ" sz="2400" b="0" dirty="0" smtClean="0"/>
              <a:t>Minimalizovat “</a:t>
            </a:r>
            <a:r>
              <a:rPr lang="cs-CZ" sz="2400" dirty="0" err="1" smtClean="0"/>
              <a:t>bias</a:t>
            </a:r>
            <a:r>
              <a:rPr lang="cs-CZ" sz="2400" b="0" dirty="0" smtClean="0"/>
              <a:t>” – systematická tendence jakýchkoliv faktorů souvisejících s designem, průběhem, analýzou a vyhodnocením výsledků KH působící, že odhad velikosti účinku je odchýlený od jeho skutečné hodnoty. </a:t>
            </a:r>
          </a:p>
          <a:p>
            <a:endParaRPr lang="cs-CZ" sz="2400" b="0" dirty="0" smtClean="0"/>
          </a:p>
          <a:p>
            <a:r>
              <a:rPr lang="cs-CZ" sz="2400" b="0" dirty="0" smtClean="0">
                <a:solidFill>
                  <a:schemeClr val="tx2"/>
                </a:solidFill>
              </a:rPr>
              <a:t>Základní aspekty stat</a:t>
            </a:r>
            <a:r>
              <a:rPr lang="cs-CZ" sz="2400" b="0" dirty="0" smtClean="0"/>
              <a:t>istické analýzy v protokolu</a:t>
            </a:r>
            <a:endParaRPr lang="cs-CZ" sz="2400" b="0" dirty="0" smtClean="0">
              <a:solidFill>
                <a:schemeClr val="tx2"/>
              </a:solidFill>
            </a:endParaRPr>
          </a:p>
          <a:p>
            <a:r>
              <a:rPr lang="cs-CZ" sz="2400" b="0" dirty="0" err="1" smtClean="0">
                <a:solidFill>
                  <a:schemeClr val="tx2"/>
                </a:solidFill>
              </a:rPr>
              <a:t>Statistical</a:t>
            </a:r>
            <a:r>
              <a:rPr lang="cs-CZ" sz="2400" b="0" dirty="0" smtClean="0">
                <a:solidFill>
                  <a:schemeClr val="tx2"/>
                </a:solidFill>
              </a:rPr>
              <a:t> </a:t>
            </a:r>
            <a:r>
              <a:rPr lang="cs-CZ" sz="2400" b="0" dirty="0" err="1" smtClean="0">
                <a:solidFill>
                  <a:schemeClr val="tx2"/>
                </a:solidFill>
              </a:rPr>
              <a:t>Analysis</a:t>
            </a:r>
            <a:r>
              <a:rPr lang="cs-CZ" sz="2400" b="0" dirty="0" smtClean="0">
                <a:solidFill>
                  <a:schemeClr val="tx2"/>
                </a:solidFill>
              </a:rPr>
              <a:t> </a:t>
            </a:r>
            <a:r>
              <a:rPr lang="cs-CZ" sz="2400" b="0" dirty="0" err="1" smtClean="0">
                <a:solidFill>
                  <a:schemeClr val="tx2"/>
                </a:solidFill>
              </a:rPr>
              <a:t>Plan</a:t>
            </a:r>
            <a:r>
              <a:rPr lang="cs-CZ" sz="2400" b="0" dirty="0" smtClean="0">
                <a:solidFill>
                  <a:schemeClr val="tx2"/>
                </a:solidFill>
              </a:rPr>
              <a:t> (SAP)</a:t>
            </a:r>
          </a:p>
          <a:p>
            <a:pPr lvl="1"/>
            <a:r>
              <a:rPr lang="cs-CZ" sz="2000" b="0" dirty="0" smtClean="0"/>
              <a:t>Zvláštní dokument – techničtější, více detailů</a:t>
            </a:r>
          </a:p>
          <a:p>
            <a:pPr lvl="1"/>
            <a:r>
              <a:rPr lang="cs-CZ" sz="2000" b="0" dirty="0" smtClean="0"/>
              <a:t>Ukončený před DBL (database </a:t>
            </a:r>
            <a:r>
              <a:rPr lang="cs-CZ" sz="2000" b="0" dirty="0" err="1" smtClean="0"/>
              <a:t>lock</a:t>
            </a:r>
            <a:r>
              <a:rPr lang="cs-CZ" sz="2000" b="0" dirty="0" smtClean="0"/>
              <a:t>, uzavření databáze), </a:t>
            </a:r>
            <a:r>
              <a:rPr lang="cs-CZ" sz="2000" b="0" dirty="0" err="1" smtClean="0"/>
              <a:t>odslepením</a:t>
            </a:r>
            <a:endParaRPr lang="cs-CZ" sz="2000" b="0" dirty="0" smtClean="0"/>
          </a:p>
          <a:p>
            <a:endParaRPr lang="en-US" sz="24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E9 </a:t>
            </a:r>
            <a:r>
              <a:rPr lang="cs-CZ" b="0" dirty="0" err="1"/>
              <a:t>Statistical</a:t>
            </a:r>
            <a:r>
              <a:rPr lang="cs-CZ" b="0" dirty="0"/>
              <a:t> </a:t>
            </a:r>
            <a:r>
              <a:rPr lang="cs-CZ" b="0" dirty="0" err="1"/>
              <a:t>Principles</a:t>
            </a:r>
            <a:r>
              <a:rPr lang="cs-CZ" b="0" dirty="0"/>
              <a:t> </a:t>
            </a:r>
            <a:r>
              <a:rPr lang="cs-CZ" b="0" dirty="0" err="1"/>
              <a:t>for</a:t>
            </a:r>
            <a:r>
              <a:rPr lang="cs-CZ" b="0" dirty="0"/>
              <a:t>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r>
              <a:rPr lang="cs-CZ" b="0" dirty="0"/>
              <a:t/>
            </a:r>
            <a:br>
              <a:rPr lang="cs-CZ" b="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38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0" dirty="0" smtClean="0"/>
              <a:t>Závěrečná zpráva (</a:t>
            </a:r>
            <a:r>
              <a:rPr lang="cs-CZ" b="0" dirty="0" err="1" smtClean="0"/>
              <a:t>Clinical</a:t>
            </a:r>
            <a:r>
              <a:rPr lang="cs-CZ" b="0" dirty="0" smtClean="0"/>
              <a:t> study report, CSR)</a:t>
            </a:r>
          </a:p>
          <a:p>
            <a:r>
              <a:rPr lang="cs-CZ" b="0" dirty="0" smtClean="0"/>
              <a:t>Daná přesná struktura</a:t>
            </a:r>
          </a:p>
          <a:p>
            <a:r>
              <a:rPr lang="cs-CZ" b="0" dirty="0" smtClean="0"/>
              <a:t>“Hlavní část” – popis KH, základní výsledky, interpretace, závěr</a:t>
            </a:r>
          </a:p>
          <a:p>
            <a:r>
              <a:rPr lang="cs-CZ" b="0" dirty="0" smtClean="0"/>
              <a:t>“</a:t>
            </a:r>
            <a:r>
              <a:rPr lang="cs-CZ" b="0" dirty="0" err="1" smtClean="0"/>
              <a:t>Tables</a:t>
            </a:r>
            <a:r>
              <a:rPr lang="cs-CZ" b="0" dirty="0" smtClean="0"/>
              <a:t>, </a:t>
            </a:r>
            <a:r>
              <a:rPr lang="cs-CZ" b="0" dirty="0" err="1" smtClean="0"/>
              <a:t>figures</a:t>
            </a:r>
            <a:r>
              <a:rPr lang="cs-CZ" b="0" dirty="0" smtClean="0"/>
              <a:t> and </a:t>
            </a:r>
            <a:r>
              <a:rPr lang="cs-CZ" b="0" dirty="0" err="1" smtClean="0"/>
              <a:t>graphs</a:t>
            </a:r>
            <a:r>
              <a:rPr lang="cs-CZ" b="0" dirty="0" smtClean="0"/>
              <a:t> </a:t>
            </a:r>
            <a:r>
              <a:rPr lang="cs-CZ" b="0" dirty="0" err="1" smtClean="0"/>
              <a:t>referred</a:t>
            </a:r>
            <a:r>
              <a:rPr lang="cs-CZ" b="0" dirty="0" smtClean="0"/>
              <a:t> to but not </a:t>
            </a:r>
            <a:r>
              <a:rPr lang="cs-CZ" b="0" dirty="0" err="1" smtClean="0"/>
              <a:t>included</a:t>
            </a:r>
            <a:r>
              <a:rPr lang="cs-CZ" b="0" dirty="0" smtClean="0"/>
              <a:t> in </a:t>
            </a:r>
            <a:r>
              <a:rPr lang="cs-CZ" b="0" dirty="0" err="1" smtClean="0"/>
              <a:t>the</a:t>
            </a:r>
            <a:r>
              <a:rPr lang="cs-CZ" b="0" dirty="0" smtClean="0"/>
              <a:t> text”</a:t>
            </a:r>
          </a:p>
          <a:p>
            <a:r>
              <a:rPr lang="cs-CZ" b="0" dirty="0" smtClean="0"/>
              <a:t>“</a:t>
            </a:r>
            <a:r>
              <a:rPr lang="cs-CZ" b="0" dirty="0" err="1" smtClean="0"/>
              <a:t>Appendices</a:t>
            </a:r>
            <a:r>
              <a:rPr lang="cs-CZ" b="0" dirty="0" smtClean="0"/>
              <a:t>”, zahrnují též “</a:t>
            </a:r>
            <a:r>
              <a:rPr lang="cs-CZ" b="0" dirty="0" err="1" smtClean="0"/>
              <a:t>patient</a:t>
            </a:r>
            <a:r>
              <a:rPr lang="cs-CZ" b="0" dirty="0" smtClean="0"/>
              <a:t> data </a:t>
            </a:r>
            <a:r>
              <a:rPr lang="cs-CZ" b="0" dirty="0" err="1" smtClean="0"/>
              <a:t>listings</a:t>
            </a:r>
            <a:r>
              <a:rPr lang="cs-CZ" b="0" dirty="0" smtClean="0"/>
              <a:t>”</a:t>
            </a:r>
          </a:p>
          <a:p>
            <a:r>
              <a:rPr lang="cs-CZ" b="0" dirty="0" smtClean="0"/>
              <a:t>Publikace obsahují zpravidla jen zlomek informací ze CSR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E3 - Clinical Study Reports </a:t>
            </a:r>
          </a:p>
        </p:txBody>
      </p:sp>
    </p:spTree>
    <p:extLst>
      <p:ext uri="{BB962C8B-B14F-4D97-AF65-F5344CB8AC3E}">
        <p14:creationId xmlns:p14="http://schemas.microsoft.com/office/powerpoint/2010/main" val="31012516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dirty="0" smtClean="0"/>
              <a:t>“</a:t>
            </a:r>
            <a:r>
              <a:rPr lang="cs-CZ" b="0" dirty="0" err="1" smtClean="0"/>
              <a:t>Medical</a:t>
            </a:r>
            <a:r>
              <a:rPr lang="cs-CZ" b="0" dirty="0" smtClean="0"/>
              <a:t> </a:t>
            </a:r>
            <a:r>
              <a:rPr lang="cs-CZ" b="0" dirty="0" err="1" smtClean="0"/>
              <a:t>Dictionary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Regulatory</a:t>
            </a:r>
            <a:r>
              <a:rPr lang="cs-CZ" b="0" dirty="0" smtClean="0"/>
              <a:t> </a:t>
            </a:r>
            <a:r>
              <a:rPr lang="cs-CZ" b="0" dirty="0" err="1" smtClean="0"/>
              <a:t>Activities</a:t>
            </a:r>
            <a:r>
              <a:rPr lang="cs-CZ" b="0" dirty="0" smtClean="0"/>
              <a:t>”</a:t>
            </a:r>
          </a:p>
          <a:p>
            <a:r>
              <a:rPr lang="cs-CZ" b="0" dirty="0" smtClean="0"/>
              <a:t>Kódování nežádoucích událostí (</a:t>
            </a:r>
            <a:r>
              <a:rPr lang="cs-CZ" b="0" dirty="0" err="1" smtClean="0"/>
              <a:t>Adverse</a:t>
            </a:r>
            <a:r>
              <a:rPr lang="cs-CZ" b="0" dirty="0" smtClean="0"/>
              <a:t> </a:t>
            </a:r>
            <a:r>
              <a:rPr lang="cs-CZ" b="0" dirty="0" err="1" smtClean="0"/>
              <a:t>event</a:t>
            </a:r>
            <a:r>
              <a:rPr lang="cs-CZ" b="0" dirty="0" smtClean="0"/>
              <a:t>, AE) - Standardizovaná terminologie, umožňuje analýzu, konzistenci napříč studiemi, řeší jazykové bariéry,…</a:t>
            </a:r>
          </a:p>
          <a:p>
            <a:r>
              <a:rPr lang="cs-CZ" b="0" dirty="0" smtClean="0"/>
              <a:t>Vyhodnocování bezpečnosti léků, </a:t>
            </a:r>
            <a:r>
              <a:rPr lang="cs-CZ" b="0" dirty="0" err="1" smtClean="0"/>
              <a:t>signal</a:t>
            </a:r>
            <a:r>
              <a:rPr lang="cs-CZ" b="0" dirty="0" smtClean="0"/>
              <a:t> </a:t>
            </a:r>
            <a:r>
              <a:rPr lang="cs-CZ" b="0" dirty="0" err="1" smtClean="0"/>
              <a:t>detection</a:t>
            </a:r>
            <a:endParaRPr lang="cs-CZ" b="0" dirty="0" smtClean="0"/>
          </a:p>
          <a:p>
            <a:r>
              <a:rPr lang="cs-CZ" b="0" dirty="0" smtClean="0"/>
              <a:t>~ 70 000 výrazů </a:t>
            </a:r>
          </a:p>
          <a:p>
            <a:r>
              <a:rPr lang="cs-CZ" b="0" dirty="0" smtClean="0"/>
              <a:t>Aktualizace 2x ročně</a:t>
            </a:r>
          </a:p>
          <a:p>
            <a:pPr lvl="0"/>
            <a:r>
              <a:rPr lang="cs-CZ" b="0" dirty="0" err="1" smtClean="0"/>
              <a:t>vs</a:t>
            </a:r>
            <a:r>
              <a:rPr lang="cs-CZ" b="0" dirty="0" smtClean="0"/>
              <a:t> </a:t>
            </a:r>
            <a:r>
              <a:rPr lang="cs-CZ" dirty="0" smtClean="0"/>
              <a:t>ICD</a:t>
            </a:r>
          </a:p>
          <a:p>
            <a:pPr lvl="1"/>
            <a:r>
              <a:rPr lang="cs-CZ" dirty="0" smtClean="0"/>
              <a:t>Klasifikace nemocí a přidružených zdravotních problémů</a:t>
            </a:r>
          </a:p>
          <a:p>
            <a:pPr lvl="1"/>
            <a:r>
              <a:rPr lang="cs-CZ" dirty="0" smtClean="0"/>
              <a:t>Hlášení plátcům, morbidita/mortalita, epidemiologie</a:t>
            </a:r>
          </a:p>
          <a:p>
            <a:pPr lvl="1"/>
            <a:r>
              <a:rPr lang="cs-CZ" dirty="0" smtClean="0"/>
              <a:t>WHO</a:t>
            </a:r>
          </a:p>
          <a:p>
            <a:pPr lvl="1"/>
            <a:r>
              <a:rPr lang="cs-CZ" dirty="0" smtClean="0"/>
              <a:t>~ 17 000 výrazů</a:t>
            </a:r>
          </a:p>
          <a:p>
            <a:endParaRPr lang="en-US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MedDRA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4905648"/>
            <a:ext cx="4896544" cy="179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3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Norimberský kodex (1947) – 10 základních principů</a:t>
            </a:r>
          </a:p>
          <a:p>
            <a:r>
              <a:rPr lang="cs-CZ" b="0" dirty="0"/>
              <a:t>Helsinská deklarace </a:t>
            </a:r>
            <a:r>
              <a:rPr lang="cs-CZ" b="0" dirty="0" smtClean="0"/>
              <a:t>(1964)</a:t>
            </a:r>
          </a:p>
          <a:p>
            <a:r>
              <a:rPr lang="cs-CZ" b="0" dirty="0" smtClean="0"/>
              <a:t>Správná klinická praxe</a:t>
            </a:r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klinického výzkumu: základní dokumenty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916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Regulatorn</a:t>
            </a:r>
            <a:r>
              <a:rPr lang="cs-CZ" dirty="0" smtClean="0"/>
              <a:t>í autority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FDA</a:t>
            </a:r>
          </a:p>
          <a:p>
            <a:pPr lvl="1"/>
            <a:r>
              <a:rPr lang="en-US" dirty="0" smtClean="0"/>
              <a:t>The Food and Drug Administration</a:t>
            </a:r>
            <a:endParaRPr lang="cs-CZ" dirty="0" smtClean="0"/>
          </a:p>
          <a:p>
            <a:pPr lvl="1"/>
            <a:r>
              <a:rPr lang="en-US" dirty="0" smtClean="0"/>
              <a:t>www.fda.gov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EMA</a:t>
            </a:r>
          </a:p>
          <a:p>
            <a:pPr lvl="1"/>
            <a:r>
              <a:rPr lang="en-US" dirty="0" smtClean="0"/>
              <a:t>The European Medicines Agency</a:t>
            </a:r>
            <a:endParaRPr lang="cs-CZ" dirty="0" smtClean="0"/>
          </a:p>
          <a:p>
            <a:pPr lvl="1"/>
            <a:r>
              <a:rPr lang="en-US" dirty="0" smtClean="0"/>
              <a:t>www.ema.europa.eu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SÚKL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Státní ústav pro kontrolu léčiv</a:t>
            </a:r>
          </a:p>
          <a:p>
            <a:pPr lvl="1"/>
            <a:r>
              <a:rPr lang="cs-CZ" dirty="0" smtClean="0"/>
              <a:t>www.sukl.cz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Guidelines (FDA, EMA) – </a:t>
            </a:r>
            <a:r>
              <a:rPr lang="cs-CZ" dirty="0" smtClean="0"/>
              <a:t>doporučení, </a:t>
            </a:r>
            <a:r>
              <a:rPr lang="cs-CZ" smtClean="0"/>
              <a:t>nejsou závazná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Regulatorní autority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692696"/>
            <a:ext cx="2971800" cy="8477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2637143"/>
            <a:ext cx="2988624" cy="57864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5732" y="4312513"/>
            <a:ext cx="2986180" cy="77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</a:t>
            </a:r>
            <a:br>
              <a:rPr lang="cs-CZ" dirty="0" smtClean="0"/>
            </a:br>
            <a:r>
              <a:rPr lang="en-US" dirty="0" smtClean="0"/>
              <a:t>(KH a process </a:t>
            </a:r>
            <a:r>
              <a:rPr lang="en-US" dirty="0" err="1" smtClean="0"/>
              <a:t>schvalov</a:t>
            </a:r>
            <a:r>
              <a:rPr lang="cs-CZ" dirty="0" err="1" smtClean="0"/>
              <a:t>ání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48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ClinicalTrials.gov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546" y="1196752"/>
            <a:ext cx="7026907" cy="444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ClinicalTrials.gov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52" y="1556792"/>
            <a:ext cx="841209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Protokol  (někdy též SAP) bývají někdy součástí online </a:t>
            </a:r>
            <a:r>
              <a:rPr lang="cs-CZ" dirty="0" err="1" smtClean="0"/>
              <a:t>supplement</a:t>
            </a:r>
            <a:r>
              <a:rPr lang="cs-CZ" dirty="0" smtClean="0"/>
              <a:t> (NEJM)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Publikace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Od roku</a:t>
            </a:r>
            <a:r>
              <a:rPr lang="en-US" sz="2400" dirty="0" smtClean="0"/>
              <a:t> 2010 EMA </a:t>
            </a:r>
            <a:r>
              <a:rPr lang="cs-CZ" sz="2400" dirty="0" smtClean="0"/>
              <a:t>poskytuje</a:t>
            </a:r>
            <a:r>
              <a:rPr lang="en-US" sz="2400" dirty="0" smtClean="0"/>
              <a:t> CSRs </a:t>
            </a:r>
            <a:r>
              <a:rPr lang="cs-CZ" sz="2400" dirty="0" smtClean="0"/>
              <a:t>na požádání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cs-CZ" sz="2400" dirty="0" smtClean="0"/>
              <a:t>volný přístup k informacím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cs-CZ" sz="2400" dirty="0" smtClean="0"/>
              <a:t>Od října</a:t>
            </a:r>
            <a:r>
              <a:rPr lang="en-US" sz="2400" b="1" dirty="0" smtClean="0"/>
              <a:t> 2016 CSRs </a:t>
            </a:r>
            <a:r>
              <a:rPr lang="cs-CZ" sz="2400" dirty="0" smtClean="0"/>
              <a:t>dostupn</a:t>
            </a:r>
            <a:r>
              <a:rPr lang="cs-CZ" sz="2400" dirty="0"/>
              <a:t>á</a:t>
            </a:r>
            <a:r>
              <a:rPr lang="cs-CZ" sz="2400" dirty="0" smtClean="0"/>
              <a:t> </a:t>
            </a:r>
            <a:r>
              <a:rPr lang="en-US" sz="2400" dirty="0" smtClean="0"/>
              <a:t>on-line</a:t>
            </a:r>
          </a:p>
          <a:p>
            <a:pPr marL="0" indent="0" defTabSz="354013">
              <a:buNone/>
            </a:pPr>
            <a:r>
              <a:rPr lang="en-US" sz="2400" dirty="0" smtClean="0"/>
              <a:t>	EMA/240810/2013 “European </a:t>
            </a:r>
            <a:r>
              <a:rPr lang="en-US" sz="2400" dirty="0"/>
              <a:t>Medicines Agency </a:t>
            </a:r>
            <a:r>
              <a:rPr lang="en-US" sz="2400" dirty="0" smtClean="0"/>
              <a:t>policy on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	</a:t>
            </a:r>
            <a:r>
              <a:rPr lang="en-US" sz="2400" dirty="0" smtClean="0"/>
              <a:t>publication </a:t>
            </a:r>
            <a:r>
              <a:rPr lang="en-US" sz="2400" dirty="0"/>
              <a:t>of clinical data for medicinal </a:t>
            </a:r>
            <a:r>
              <a:rPr lang="en-US" sz="2400" dirty="0" smtClean="0"/>
              <a:t>products 	for </a:t>
            </a:r>
            <a:r>
              <a:rPr lang="en-US" sz="2400" dirty="0"/>
              <a:t>human </a:t>
            </a:r>
            <a:r>
              <a:rPr lang="cs-CZ" sz="2400" dirty="0" smtClean="0"/>
              <a:t>	</a:t>
            </a:r>
            <a:r>
              <a:rPr lang="en-US" sz="2400" dirty="0" smtClean="0"/>
              <a:t>use”</a:t>
            </a:r>
          </a:p>
          <a:p>
            <a:pPr lvl="2"/>
            <a:r>
              <a:rPr lang="cs-CZ" dirty="0" smtClean="0"/>
              <a:t>Platí pro </a:t>
            </a:r>
            <a:r>
              <a:rPr lang="en-US" dirty="0" smtClean="0"/>
              <a:t>CSR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která byla součástí žádosti (původní) o registraci odevzdané od</a:t>
            </a:r>
            <a:r>
              <a:rPr lang="en-US" dirty="0" smtClean="0"/>
              <a:t> 1</a:t>
            </a:r>
            <a:r>
              <a:rPr lang="cs-CZ" dirty="0" smtClean="0"/>
              <a:t>. 1. </a:t>
            </a:r>
            <a:r>
              <a:rPr lang="en-US" dirty="0" smtClean="0"/>
              <a:t>2015</a:t>
            </a:r>
            <a:r>
              <a:rPr lang="cs-CZ" dirty="0" smtClean="0"/>
              <a:t> dále</a:t>
            </a:r>
            <a:endParaRPr lang="en-US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</a:t>
            </a:r>
            <a:r>
              <a:rPr lang="en-US" dirty="0" smtClean="0"/>
              <a:t>: CSR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7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6976" y="1268760"/>
            <a:ext cx="6290047" cy="469607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EMA: Regulatory assessment report </a:t>
            </a:r>
            <a:r>
              <a:rPr lang="en-US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74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FDA: Regulatory assessment </a:t>
            </a:r>
            <a:r>
              <a:rPr lang="en-US" dirty="0" smtClean="0"/>
              <a:t>report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96752"/>
            <a:ext cx="7128792" cy="486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8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Regulatory</a:t>
            </a:r>
            <a:r>
              <a:rPr lang="cs-CZ" dirty="0" smtClean="0"/>
              <a:t> </a:t>
            </a:r>
            <a:r>
              <a:rPr lang="cs-CZ" dirty="0" err="1" smtClean="0"/>
              <a:t>assessment</a:t>
            </a:r>
            <a:r>
              <a:rPr lang="cs-CZ" dirty="0" smtClean="0"/>
              <a:t> report</a:t>
            </a:r>
            <a:r>
              <a:rPr lang="en-US" dirty="0"/>
              <a:t> –</a:t>
            </a:r>
            <a:r>
              <a:rPr lang="en-US" dirty="0" smtClean="0"/>
              <a:t> </a:t>
            </a:r>
            <a:r>
              <a:rPr lang="en-US" dirty="0"/>
              <a:t>FDA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475656" y="836712"/>
            <a:ext cx="7064660" cy="5903834"/>
            <a:chOff x="1475656" y="836712"/>
            <a:chExt cx="7064660" cy="5903834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5656" y="836712"/>
              <a:ext cx="7064660" cy="5903834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6516216" y="5589240"/>
              <a:ext cx="576064" cy="19720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26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dirty="0" smtClean="0"/>
              <a:t>US, 1932-1972</a:t>
            </a:r>
          </a:p>
          <a:p>
            <a:r>
              <a:rPr lang="cs-CZ" b="0" dirty="0" smtClean="0"/>
              <a:t>dlouhodobé následky neléčené </a:t>
            </a:r>
            <a:r>
              <a:rPr lang="cs-CZ" b="0" dirty="0" smtClean="0"/>
              <a:t>syfilis</a:t>
            </a:r>
            <a:endParaRPr lang="cs-CZ" b="0" dirty="0" smtClean="0"/>
          </a:p>
          <a:p>
            <a:r>
              <a:rPr lang="cs-CZ" b="0" dirty="0" smtClean="0"/>
              <a:t>399 </a:t>
            </a:r>
            <a:r>
              <a:rPr lang="cs-CZ" b="0" dirty="0" err="1" smtClean="0"/>
              <a:t>afroameričanů</a:t>
            </a:r>
            <a:r>
              <a:rPr lang="cs-CZ" b="0" dirty="0" smtClean="0"/>
              <a:t> se </a:t>
            </a:r>
            <a:r>
              <a:rPr lang="cs-CZ" b="0" dirty="0" smtClean="0"/>
              <a:t>syfilis</a:t>
            </a:r>
            <a:r>
              <a:rPr lang="cs-CZ" b="0" dirty="0" smtClean="0"/>
              <a:t>, 201 kontrol</a:t>
            </a:r>
          </a:p>
          <a:p>
            <a:r>
              <a:rPr lang="cs-CZ" b="0" dirty="0" smtClean="0"/>
              <a:t>Původní design: epidemiologická studie, pacienti sledováni 6-8 měsíců, pak léčeni v té době standardní ne příliš efektivní a velmi toxickou léčbou, tedy z etického hlediska ještě přijatelné</a:t>
            </a:r>
          </a:p>
          <a:p>
            <a:r>
              <a:rPr lang="cs-CZ" b="0" dirty="0" smtClean="0"/>
              <a:t>ALE: 40. léta objeven </a:t>
            </a:r>
            <a:r>
              <a:rPr lang="cs-CZ" b="0" dirty="0" smtClean="0"/>
              <a:t>penicilin</a:t>
            </a:r>
            <a:r>
              <a:rPr lang="cs-CZ" b="0" dirty="0" smtClean="0"/>
              <a:t>, pacienti neinformováni, neléčeni, + ne bezpečná diagnostická vyšetření, místo léčby placebo, …</a:t>
            </a:r>
          </a:p>
          <a:p>
            <a:r>
              <a:rPr lang="cs-CZ" b="0" dirty="0" smtClean="0"/>
              <a:t>1974: </a:t>
            </a:r>
            <a:r>
              <a:rPr lang="cs-CZ" b="0" dirty="0" err="1" smtClean="0"/>
              <a:t>National</a:t>
            </a:r>
            <a:r>
              <a:rPr lang="cs-CZ" b="0" dirty="0" smtClean="0"/>
              <a:t> </a:t>
            </a:r>
            <a:r>
              <a:rPr lang="cs-CZ" b="0" dirty="0" err="1" smtClean="0"/>
              <a:t>Research</a:t>
            </a:r>
            <a:r>
              <a:rPr lang="cs-CZ" b="0" dirty="0" smtClean="0"/>
              <a:t> </a:t>
            </a:r>
            <a:r>
              <a:rPr lang="cs-CZ" b="0" dirty="0" err="1" smtClean="0"/>
              <a:t>Act</a:t>
            </a:r>
            <a:r>
              <a:rPr lang="cs-CZ" b="0" dirty="0" smtClean="0"/>
              <a:t>, regulace, informovaný souhlas, </a:t>
            </a:r>
            <a:r>
              <a:rPr lang="cs-CZ" b="0" dirty="0" err="1" smtClean="0"/>
              <a:t>Institutional</a:t>
            </a:r>
            <a:r>
              <a:rPr lang="cs-CZ" b="0" dirty="0" smtClean="0"/>
              <a:t> </a:t>
            </a:r>
            <a:r>
              <a:rPr lang="cs-CZ" b="0" dirty="0" err="1" smtClean="0"/>
              <a:t>review</a:t>
            </a:r>
            <a:r>
              <a:rPr lang="cs-CZ" b="0" dirty="0" smtClean="0"/>
              <a:t> </a:t>
            </a:r>
            <a:r>
              <a:rPr lang="cs-CZ" b="0" dirty="0" err="1" smtClean="0"/>
              <a:t>boards</a:t>
            </a:r>
            <a:r>
              <a:rPr lang="cs-CZ" b="0" dirty="0" smtClean="0"/>
              <a:t> (</a:t>
            </a:r>
            <a:r>
              <a:rPr lang="cs-CZ" b="0" dirty="0" err="1" smtClean="0"/>
              <a:t>IRBs</a:t>
            </a:r>
            <a:r>
              <a:rPr lang="cs-CZ" b="0" dirty="0" smtClean="0"/>
              <a:t>)</a:t>
            </a:r>
          </a:p>
          <a:p>
            <a:r>
              <a:rPr lang="cs-CZ" b="0" dirty="0" smtClean="0"/>
              <a:t>Oficiální omluva prezidenta Clintona (1997)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Tuskegee Syphilis Study</a:t>
            </a:r>
          </a:p>
        </p:txBody>
      </p:sp>
    </p:spTree>
    <p:extLst>
      <p:ext uri="{BB962C8B-B14F-4D97-AF65-F5344CB8AC3E}">
        <p14:creationId xmlns:p14="http://schemas.microsoft.com/office/powerpoint/2010/main" val="18976672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assessment report –</a:t>
            </a:r>
            <a:r>
              <a:rPr lang="en-US" dirty="0" smtClean="0"/>
              <a:t> </a:t>
            </a:r>
            <a:r>
              <a:rPr lang="en-US" dirty="0"/>
              <a:t>FDA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7"/>
            <a:ext cx="885550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DIA </a:t>
            </a:r>
            <a:r>
              <a:rPr lang="cs-CZ" b="0" dirty="0" smtClean="0"/>
              <a:t>(</a:t>
            </a:r>
            <a:r>
              <a:rPr lang="cs-CZ" b="0" dirty="0" err="1" smtClean="0"/>
              <a:t>Drug</a:t>
            </a:r>
            <a:r>
              <a:rPr lang="cs-CZ" b="0" dirty="0" smtClean="0"/>
              <a:t> </a:t>
            </a:r>
            <a:r>
              <a:rPr lang="cs-CZ" b="0" dirty="0" err="1" smtClean="0"/>
              <a:t>Information</a:t>
            </a:r>
            <a:r>
              <a:rPr lang="cs-CZ" b="0" dirty="0" smtClean="0"/>
              <a:t> </a:t>
            </a:r>
            <a:r>
              <a:rPr lang="cs-CZ" b="0" dirty="0" err="1" smtClean="0"/>
              <a:t>Association</a:t>
            </a:r>
            <a:r>
              <a:rPr lang="cs-CZ" b="0" dirty="0" smtClean="0"/>
              <a:t>)</a:t>
            </a:r>
            <a:br>
              <a:rPr lang="cs-CZ" b="0" dirty="0" smtClean="0"/>
            </a:br>
            <a:r>
              <a:rPr lang="cs-CZ" b="0" dirty="0" smtClean="0"/>
              <a:t>www.diaglobal.org</a:t>
            </a:r>
          </a:p>
          <a:p>
            <a:r>
              <a:rPr lang="cs-CZ" dirty="0" smtClean="0"/>
              <a:t>NIH </a:t>
            </a:r>
            <a:r>
              <a:rPr lang="cs-CZ" b="0" dirty="0" smtClean="0"/>
              <a:t>(</a:t>
            </a:r>
            <a:r>
              <a:rPr lang="cs-CZ" b="0" dirty="0" err="1" smtClean="0"/>
              <a:t>National</a:t>
            </a:r>
            <a:r>
              <a:rPr lang="cs-CZ" b="0" dirty="0" smtClean="0"/>
              <a:t> </a:t>
            </a:r>
            <a:r>
              <a:rPr lang="cs-CZ" b="0" dirty="0" err="1" smtClean="0"/>
              <a:t>Cancer</a:t>
            </a:r>
            <a:r>
              <a:rPr lang="cs-CZ" b="0" dirty="0" smtClean="0"/>
              <a:t> Institute)</a:t>
            </a:r>
            <a:br>
              <a:rPr lang="cs-CZ" b="0" dirty="0" smtClean="0"/>
            </a:br>
            <a:r>
              <a:rPr lang="cs-CZ" b="0" dirty="0" smtClean="0"/>
              <a:t>www.cancer.gov</a:t>
            </a:r>
          </a:p>
          <a:p>
            <a:r>
              <a:rPr lang="cs-CZ" dirty="0" smtClean="0"/>
              <a:t>EORTC</a:t>
            </a:r>
            <a:r>
              <a:rPr lang="cs-CZ" b="0" dirty="0" smtClean="0"/>
              <a:t> (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European</a:t>
            </a:r>
            <a:r>
              <a:rPr lang="cs-CZ" b="0" dirty="0" smtClean="0"/>
              <a:t> </a:t>
            </a:r>
            <a:r>
              <a:rPr lang="cs-CZ" b="0" dirty="0" err="1" smtClean="0"/>
              <a:t>Organisation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Research</a:t>
            </a:r>
            <a:r>
              <a:rPr lang="cs-CZ" b="0" dirty="0" smtClean="0"/>
              <a:t> and </a:t>
            </a:r>
            <a:r>
              <a:rPr lang="cs-CZ" b="0" dirty="0" err="1" smtClean="0"/>
              <a:t>Treatment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Cancer</a:t>
            </a:r>
            <a:r>
              <a:rPr lang="cs-CZ" b="0" dirty="0" smtClean="0"/>
              <a:t>)</a:t>
            </a:r>
            <a:br>
              <a:rPr lang="cs-CZ" b="0" dirty="0" smtClean="0"/>
            </a:br>
            <a:r>
              <a:rPr lang="cs-CZ" b="0" dirty="0" smtClean="0"/>
              <a:t>www.eortc.org</a:t>
            </a:r>
          </a:p>
          <a:p>
            <a:pPr lvl="1"/>
            <a:r>
              <a:rPr lang="cs-CZ" b="0" dirty="0" smtClean="0"/>
              <a:t>groups.eortc.be/</a:t>
            </a:r>
            <a:r>
              <a:rPr lang="cs-CZ" b="0" dirty="0" err="1" smtClean="0"/>
              <a:t>qol</a:t>
            </a:r>
            <a:endParaRPr lang="cs-CZ" b="0" dirty="0" smtClean="0"/>
          </a:p>
          <a:p>
            <a:r>
              <a:rPr lang="cs-CZ" dirty="0" smtClean="0"/>
              <a:t>CONSORT</a:t>
            </a:r>
            <a:r>
              <a:rPr lang="cs-CZ" b="0" dirty="0" smtClean="0"/>
              <a:t> (</a:t>
            </a:r>
            <a:r>
              <a:rPr lang="cs-CZ" b="0" dirty="0" err="1" smtClean="0"/>
              <a:t>Consolidated</a:t>
            </a:r>
            <a:r>
              <a:rPr lang="cs-CZ" b="0" dirty="0" smtClean="0"/>
              <a:t> </a:t>
            </a:r>
            <a:r>
              <a:rPr lang="cs-CZ" b="0" dirty="0" err="1" smtClean="0"/>
              <a:t>Standards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Reporting </a:t>
            </a:r>
            <a:r>
              <a:rPr lang="cs-CZ" b="0" dirty="0" err="1" smtClean="0"/>
              <a:t>Trials</a:t>
            </a:r>
            <a:r>
              <a:rPr lang="cs-CZ" b="0" dirty="0" smtClean="0"/>
              <a:t>)</a:t>
            </a:r>
            <a:br>
              <a:rPr lang="cs-CZ" b="0" dirty="0" smtClean="0"/>
            </a:br>
            <a:r>
              <a:rPr lang="cs-CZ" b="0" dirty="0" smtClean="0"/>
              <a:t>www.consort-statement.org</a:t>
            </a:r>
          </a:p>
          <a:p>
            <a:endParaRPr lang="cs-CZ" b="0" dirty="0" smtClean="0"/>
          </a:p>
          <a:p>
            <a:r>
              <a:rPr lang="cs-CZ" b="0" dirty="0" smtClean="0"/>
              <a:t>Odborné společnosti, skupiny, apod. (</a:t>
            </a:r>
            <a:r>
              <a:rPr lang="cs-CZ" b="0" dirty="0" err="1" smtClean="0"/>
              <a:t>guidelines</a:t>
            </a:r>
            <a:r>
              <a:rPr lang="cs-CZ" b="0" dirty="0" smtClean="0"/>
              <a:t>, </a:t>
            </a:r>
            <a:r>
              <a:rPr lang="cs-CZ" b="0" dirty="0" err="1" smtClean="0"/>
              <a:t>standards</a:t>
            </a:r>
            <a:r>
              <a:rPr lang="cs-CZ" b="0" dirty="0" smtClean="0"/>
              <a:t>)</a:t>
            </a:r>
            <a:endParaRPr lang="cs-CZ" b="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</a:t>
            </a:r>
            <a:r>
              <a:rPr lang="cs-CZ" dirty="0" err="1" smtClean="0"/>
              <a:t>ší</a:t>
            </a:r>
            <a:r>
              <a:rPr lang="cs-CZ" dirty="0" smtClean="0"/>
              <a:t> užitečné zdroje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Klinické studie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klinické studie</a:t>
            </a:r>
            <a:endParaRPr lang="en-US" dirty="0"/>
          </a:p>
        </p:txBody>
      </p:sp>
      <p:grpSp>
        <p:nvGrpSpPr>
          <p:cNvPr id="4" name="Skupina 3"/>
          <p:cNvGrpSpPr/>
          <p:nvPr/>
        </p:nvGrpSpPr>
        <p:grpSpPr>
          <a:xfrm>
            <a:off x="311817" y="908720"/>
            <a:ext cx="8631913" cy="5537225"/>
            <a:chOff x="296634" y="764704"/>
            <a:chExt cx="8631913" cy="5537225"/>
          </a:xfrm>
        </p:grpSpPr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H="1">
              <a:off x="1571303" y="1664401"/>
              <a:ext cx="14521" cy="391916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 flipH="1">
              <a:off x="4329678" y="836713"/>
              <a:ext cx="44843" cy="474684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5898951" y="1000653"/>
              <a:ext cx="2133600" cy="62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600" b="1" dirty="0">
                  <a:solidFill>
                    <a:srgbClr val="00B0F0"/>
                  </a:solidFill>
                  <a:latin typeface="+mj-lt"/>
                  <a:ea typeface="+mj-ea"/>
                  <a:cs typeface="+mj-cs"/>
                </a:rPr>
                <a:t>DBL </a:t>
              </a:r>
              <a:r>
                <a:rPr lang="en-US" altLang="cs-CZ" sz="1600" b="1" dirty="0">
                  <a:solidFill>
                    <a:srgbClr val="00B0F0"/>
                  </a:solidFill>
                  <a:latin typeface="+mj-lt"/>
                  <a:ea typeface="+mj-ea"/>
                  <a:cs typeface="+mj-cs"/>
                </a:rPr>
                <a:t>(database lock)</a:t>
              </a:r>
              <a:endParaRPr lang="cs-CZ" altLang="cs-CZ" sz="1600" b="1" dirty="0">
                <a:solidFill>
                  <a:srgbClr val="00B0F0"/>
                </a:solidFill>
                <a:latin typeface="+mj-lt"/>
                <a:ea typeface="+mj-ea"/>
                <a:cs typeface="+mj-cs"/>
              </a:endParaRPr>
            </a:p>
            <a:p>
              <a:pPr eaLnBrk="1" hangingPunct="1">
                <a:spcBef>
                  <a:spcPts val="300"/>
                </a:spcBef>
              </a:pPr>
              <a:r>
                <a:rPr lang="cs-CZ" altLang="cs-CZ" sz="1600" b="1" dirty="0">
                  <a:solidFill>
                    <a:srgbClr val="00B0F0"/>
                  </a:solidFill>
                  <a:latin typeface="+mj-lt"/>
                  <a:ea typeface="+mj-ea"/>
                  <a:cs typeface="+mj-cs"/>
                </a:rPr>
                <a:t>Uzavření databáze                      </a:t>
              </a:r>
              <a:endParaRPr lang="en-US" altLang="cs-CZ" sz="1600" b="1" dirty="0">
                <a:solidFill>
                  <a:srgbClr val="00B0F0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439851" y="5694267"/>
              <a:ext cx="148305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600" b="1" dirty="0" smtClean="0">
                  <a:solidFill>
                    <a:srgbClr val="C00000"/>
                  </a:solidFill>
                  <a:latin typeface="+mj-lt"/>
                </a:rPr>
                <a:t>PLÁNOVÁNÍ</a:t>
              </a:r>
              <a:endParaRPr lang="en-US" altLang="cs-CZ" sz="1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5078883" y="5687788"/>
              <a:ext cx="141319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600" b="1" dirty="0" smtClean="0">
                  <a:solidFill>
                    <a:srgbClr val="C00000"/>
                  </a:solidFill>
                  <a:latin typeface="+mj-lt"/>
                </a:rPr>
                <a:t>REALIZA</a:t>
              </a:r>
              <a:r>
                <a:rPr lang="en-US" altLang="cs-CZ" sz="1600" b="1" dirty="0" smtClean="0">
                  <a:solidFill>
                    <a:srgbClr val="C00000"/>
                  </a:solidFill>
                  <a:latin typeface="+mj-lt"/>
                </a:rPr>
                <a:t>CE</a:t>
              </a:r>
              <a:endParaRPr lang="en-US" altLang="cs-CZ" sz="1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7344371" y="5678681"/>
              <a:ext cx="1584176" cy="623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</a:pPr>
              <a:r>
                <a:rPr lang="cs-CZ" altLang="cs-CZ" sz="1600" b="1" dirty="0" smtClean="0">
                  <a:solidFill>
                    <a:srgbClr val="C00000"/>
                  </a:solidFill>
                  <a:latin typeface="+mj-lt"/>
                </a:rPr>
                <a:t>ANALÝZA/</a:t>
              </a:r>
              <a:endParaRPr lang="en-US" altLang="cs-CZ" sz="1600" b="1" dirty="0" smtClean="0">
                <a:solidFill>
                  <a:srgbClr val="C00000"/>
                </a:solidFill>
                <a:latin typeface="+mj-lt"/>
              </a:endParaRPr>
            </a:p>
            <a:p>
              <a:pPr eaLnBrk="1" hangingPunct="1">
                <a:spcBef>
                  <a:spcPts val="300"/>
                </a:spcBef>
              </a:pPr>
              <a:r>
                <a:rPr lang="cs-CZ" altLang="cs-CZ" sz="1600" b="1" dirty="0" smtClean="0">
                  <a:solidFill>
                    <a:srgbClr val="C00000"/>
                  </a:solidFill>
                  <a:latin typeface="+mj-lt"/>
                </a:rPr>
                <a:t>PUBLIKA</a:t>
              </a:r>
              <a:r>
                <a:rPr lang="en-US" altLang="cs-CZ" sz="1600" b="1" dirty="0" smtClean="0">
                  <a:solidFill>
                    <a:srgbClr val="C00000"/>
                  </a:solidFill>
                  <a:latin typeface="+mj-lt"/>
                </a:rPr>
                <a:t>CE</a:t>
              </a:r>
              <a:endParaRPr lang="en-US" altLang="cs-CZ" sz="1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0" name="AutoShape 15"/>
            <p:cNvSpPr>
              <a:spLocks noChangeArrowheads="1"/>
            </p:cNvSpPr>
            <p:nvPr/>
          </p:nvSpPr>
          <p:spPr bwMode="auto">
            <a:xfrm rot="16200000">
              <a:off x="2099543" y="-1011311"/>
              <a:ext cx="4968081" cy="8520112"/>
            </a:xfrm>
            <a:prstGeom prst="flowChartDelay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>
              <a:off x="6777955" y="1196753"/>
              <a:ext cx="0" cy="4386808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2580484" y="5684279"/>
              <a:ext cx="12364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sz="1600" b="1" dirty="0" smtClean="0">
                  <a:solidFill>
                    <a:srgbClr val="C00000"/>
                  </a:solidFill>
                  <a:latin typeface="+mj-lt"/>
                </a:rPr>
                <a:t>P</a:t>
              </a:r>
              <a:r>
                <a:rPr lang="cs-CZ" altLang="cs-CZ" sz="1600" b="1" dirty="0" smtClean="0">
                  <a:solidFill>
                    <a:srgbClr val="C00000"/>
                  </a:solidFill>
                  <a:latin typeface="+mj-lt"/>
                </a:rPr>
                <a:t>ŘÍPRAVA</a:t>
              </a:r>
              <a:endParaRPr lang="en-US" altLang="cs-CZ" sz="1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296634" y="2895508"/>
              <a:ext cx="128919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Koncept/</a:t>
              </a:r>
              <a:br>
                <a:rPr lang="cs-CZ" sz="1600" dirty="0" smtClean="0"/>
              </a:br>
              <a:r>
                <a:rPr lang="cs-CZ" sz="1600" dirty="0" smtClean="0"/>
                <a:t>Design/</a:t>
              </a:r>
              <a:br>
                <a:rPr lang="cs-CZ" sz="1600" dirty="0" smtClean="0"/>
              </a:br>
              <a:r>
                <a:rPr lang="cs-CZ" sz="1600" dirty="0" smtClean="0"/>
                <a:t>Synopse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Protokol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Konzultace s RA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err="1" smtClean="0"/>
                <a:t>Feasibility</a:t>
              </a:r>
              <a:endParaRPr lang="cs-CZ" sz="1600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1570919" y="1418180"/>
              <a:ext cx="2781224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ICF (</a:t>
              </a:r>
              <a:r>
                <a:rPr lang="cs-CZ" sz="1600" dirty="0" err="1" smtClean="0"/>
                <a:t>Informed</a:t>
              </a:r>
              <a:r>
                <a:rPr lang="cs-CZ" sz="1600" dirty="0" smtClean="0"/>
                <a:t> </a:t>
              </a:r>
              <a:r>
                <a:rPr lang="cs-CZ" sz="1600" dirty="0" err="1" smtClean="0"/>
                <a:t>consent</a:t>
              </a:r>
              <a:r>
                <a:rPr lang="cs-CZ" sz="1600" dirty="0" smtClean="0"/>
                <a:t> </a:t>
              </a:r>
              <a:r>
                <a:rPr lang="cs-CZ" sz="1600" dirty="0" err="1" smtClean="0"/>
                <a:t>form</a:t>
              </a:r>
              <a:r>
                <a:rPr lang="cs-CZ" sz="1600" dirty="0" smtClean="0"/>
                <a:t>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Schválení RA (SÚKL), EK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IDMC/DSMB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err="1" smtClean="0"/>
                <a:t>Subkontraktování</a:t>
              </a:r>
              <a:r>
                <a:rPr lang="cs-CZ" sz="1600" dirty="0" smtClean="0"/>
                <a:t> </a:t>
              </a:r>
              <a:br>
                <a:rPr lang="cs-CZ" sz="1600" dirty="0" smtClean="0"/>
              </a:br>
              <a:r>
                <a:rPr lang="cs-CZ" sz="1600" dirty="0" smtClean="0"/>
                <a:t>(CRO, dílčí pracoviště, např. laboratoře)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Výběr center, smlouvy, pojištění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err="1" smtClean="0"/>
                <a:t>IxRS</a:t>
              </a:r>
              <a:r>
                <a:rPr lang="cs-CZ" sz="1600" dirty="0" smtClean="0"/>
                <a:t> (randomizace)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DM: CRF, databáze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Výroba a distribuce léčiv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Manuály (centra, laboratoře, bezpečnost, atd.)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Plány (</a:t>
              </a:r>
              <a:r>
                <a:rPr lang="cs-CZ" sz="1600" dirty="0" err="1" smtClean="0"/>
                <a:t>project</a:t>
              </a:r>
              <a:r>
                <a:rPr lang="cs-CZ" sz="1600" dirty="0" smtClean="0"/>
                <a:t> management, monitoring, DM, </a:t>
              </a:r>
              <a:r>
                <a:rPr lang="cs-CZ" sz="1600" dirty="0" err="1" smtClean="0"/>
                <a:t>Stat</a:t>
              </a:r>
              <a:r>
                <a:rPr lang="cs-CZ" sz="1600" dirty="0" smtClean="0"/>
                <a:t>., atd.)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Školení </a:t>
              </a:r>
              <a:br>
                <a:rPr lang="cs-CZ" sz="1600" dirty="0" smtClean="0"/>
              </a:br>
              <a:r>
                <a:rPr lang="cs-CZ" sz="1600" dirty="0" smtClean="0"/>
                <a:t>(</a:t>
              </a:r>
              <a:r>
                <a:rPr lang="cs-CZ" sz="1600" dirty="0" err="1" smtClean="0"/>
                <a:t>Investigator</a:t>
              </a:r>
              <a:r>
                <a:rPr lang="cs-CZ" sz="1600" dirty="0" smtClean="0"/>
                <a:t> meeting)</a:t>
              </a:r>
              <a:endParaRPr lang="cs-CZ" sz="16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4409765" y="1664401"/>
              <a:ext cx="236819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Zařazení pacientů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Realizace na centrech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Iniciační a monitorovací návštěvy na centrech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Management a monitorování (konkrétní problémy vznikající v průběhu, PD)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Distribuce léčiv 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Sběr a čištění dat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PV (Bezpečnost)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Audity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Ev. změny → dodatky protokolu </a:t>
              </a:r>
              <a:endParaRPr lang="cs-CZ" sz="1600" dirty="0"/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6965751" y="3012294"/>
              <a:ext cx="192090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err="1" smtClean="0"/>
                <a:t>Odslepení</a:t>
              </a: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Analýza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CSR (</a:t>
              </a:r>
              <a:r>
                <a:rPr lang="cs-CZ" sz="1600" dirty="0" err="1" smtClean="0"/>
                <a:t>clinical</a:t>
              </a:r>
              <a:r>
                <a:rPr lang="cs-CZ" sz="1600" dirty="0" smtClean="0"/>
                <a:t> study report)</a:t>
              </a:r>
            </a:p>
            <a:p>
              <a:pPr marL="179388" indent="-179388">
                <a:buFont typeface="Arial" panose="020B0604020202020204" pitchFamily="34" charset="0"/>
                <a:buChar char="•"/>
              </a:pPr>
              <a:endParaRPr lang="cs-CZ" sz="1600" dirty="0" smtClean="0"/>
            </a:p>
            <a:p>
              <a:pPr marL="179388" indent="-179388">
                <a:buFont typeface="Arial" panose="020B0604020202020204" pitchFamily="34" charset="0"/>
                <a:buChar char="•"/>
              </a:pPr>
              <a:r>
                <a:rPr lang="cs-CZ" sz="1600" dirty="0" smtClean="0"/>
                <a:t>Publikace</a:t>
              </a:r>
              <a:endParaRPr lang="cs-CZ" sz="1600" dirty="0"/>
            </a:p>
          </p:txBody>
        </p:sp>
      </p:grpSp>
      <p:sp>
        <p:nvSpPr>
          <p:cNvPr id="5" name="TextovéPole 4"/>
          <p:cNvSpPr txBox="1"/>
          <p:nvPr/>
        </p:nvSpPr>
        <p:spPr>
          <a:xfrm>
            <a:off x="813099" y="3033692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</a:rPr>
              <a:t>DOKUMENTACE</a:t>
            </a:r>
            <a:endParaRPr lang="en-US" sz="8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8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>
          <a:xfrm>
            <a:off x="349250" y="130175"/>
            <a:ext cx="8289925" cy="898525"/>
          </a:xfrm>
        </p:spPr>
        <p:txBody>
          <a:bodyPr/>
          <a:lstStyle/>
          <a:p>
            <a:pPr algn="l" eaLnBrk="1" hangingPunct="1"/>
            <a:r>
              <a:rPr lang="cs-CZ" altLang="en-US" sz="3200" b="1" dirty="0" smtClean="0">
                <a:solidFill>
                  <a:schemeClr val="accent1"/>
                </a:solidFill>
              </a:rPr>
              <a:t>Tým klinické studie</a:t>
            </a:r>
            <a:endParaRPr lang="en-US" altLang="en-US" sz="3200" b="1" dirty="0">
              <a:solidFill>
                <a:schemeClr val="accent1"/>
              </a:solidFill>
            </a:endParaRPr>
          </a:p>
        </p:txBody>
      </p:sp>
      <p:sp>
        <p:nvSpPr>
          <p:cNvPr id="4101" name="Slide Number Placeholder 9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A376FE-6348-45C7-9957-693CF3D0FC3A}" type="slidenum">
              <a:rPr lang="en-US" altLang="en-US" sz="900">
                <a:solidFill>
                  <a:srgbClr val="7F7F7F"/>
                </a:solidFill>
              </a:rPr>
              <a:pPr eaLnBrk="1" hangingPunct="1"/>
              <a:t>44</a:t>
            </a:fld>
            <a:endParaRPr lang="en-US" altLang="en-US" sz="900">
              <a:solidFill>
                <a:srgbClr val="7F7F7F"/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58309" y="937776"/>
            <a:ext cx="8683808" cy="5639176"/>
            <a:chOff x="258309" y="937776"/>
            <a:chExt cx="8683808" cy="5639176"/>
          </a:xfrm>
        </p:grpSpPr>
        <p:sp>
          <p:nvSpPr>
            <p:cNvPr id="3" name="Rounded Rectangle 2"/>
            <p:cNvSpPr/>
            <p:nvPr/>
          </p:nvSpPr>
          <p:spPr>
            <a:xfrm>
              <a:off x="2996169" y="4669983"/>
              <a:ext cx="2019778" cy="58550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Trial Statistician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51985" y="1715594"/>
              <a:ext cx="2068966" cy="849548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Drug Regulatory Affairs </a:t>
              </a: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Specialist</a:t>
              </a: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241138" y="2179610"/>
              <a:ext cx="2059907" cy="746408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Project </a:t>
              </a:r>
              <a:r>
                <a:rPr lang="cs-CZ" sz="2000" b="1" dirty="0" err="1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manage</a:t>
              </a:r>
              <a:r>
                <a:rPr lang="en-US" sz="2000" b="1" dirty="0" err="1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rs</a:t>
              </a: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381673" y="3501989"/>
              <a:ext cx="1889950" cy="58550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Data </a:t>
              </a: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managers</a:t>
              </a: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58309" y="3096229"/>
              <a:ext cx="1672647" cy="58550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Biomarker Specialist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5612" y="4377232"/>
              <a:ext cx="1760372" cy="58550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 err="1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Pharmaco</a:t>
              </a: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-</a:t>
              </a:r>
              <a:r>
                <a:rPr lang="en-US" sz="2000" b="1" dirty="0" err="1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kineticist</a:t>
              </a: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775" y="5991450"/>
              <a:ext cx="2807318" cy="58550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Programming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958939" y="2000810"/>
              <a:ext cx="1923803" cy="58550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Investigators</a:t>
              </a:r>
              <a:endParaRPr lang="cs-CZ" sz="20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 algn="ctr">
                <a:defRPr/>
              </a:pPr>
              <a:r>
                <a:rPr lang="cs-CZ" sz="2000" b="1" dirty="0" err="1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Site</a:t>
              </a:r>
              <a:r>
                <a:rPr lang="cs-CZ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Team</a:t>
              </a:r>
              <a:endParaRPr lang="cs-CZ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18314" y="3261854"/>
              <a:ext cx="1923803" cy="58550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Site Monitors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731329" y="4366509"/>
              <a:ext cx="1923803" cy="585502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Central Labs</a:t>
              </a:r>
            </a:p>
          </p:txBody>
        </p:sp>
        <p:grpSp>
          <p:nvGrpSpPr>
            <p:cNvPr id="8206" name="Group 41"/>
            <p:cNvGrpSpPr>
              <a:grpSpLocks/>
            </p:cNvGrpSpPr>
            <p:nvPr/>
          </p:nvGrpSpPr>
          <p:grpSpPr bwMode="auto">
            <a:xfrm>
              <a:off x="2152650" y="2514600"/>
              <a:ext cx="2035175" cy="1922463"/>
              <a:chOff x="2153443" y="2515083"/>
              <a:chExt cx="2034432" cy="1921998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2153443" y="2515083"/>
                <a:ext cx="2034432" cy="192199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H="1">
                <a:off x="2245484" y="2989631"/>
                <a:ext cx="82520" cy="114272"/>
              </a:xfrm>
              <a:prstGeom prst="straightConnector1">
                <a:avLst/>
              </a:prstGeom>
              <a:ln w="571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2432741" y="4170446"/>
                <a:ext cx="69824" cy="57136"/>
              </a:xfrm>
              <a:prstGeom prst="straightConnector1">
                <a:avLst/>
              </a:prstGeom>
              <a:ln w="571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flipH="1" flipV="1">
                <a:off x="3945077" y="2857900"/>
                <a:ext cx="36499" cy="34917"/>
              </a:xfrm>
              <a:prstGeom prst="straightConnector1">
                <a:avLst/>
              </a:prstGeom>
              <a:ln w="571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V="1">
                <a:off x="3832405" y="4122832"/>
                <a:ext cx="111084" cy="95227"/>
              </a:xfrm>
              <a:prstGeom prst="straightConnector1">
                <a:avLst/>
              </a:prstGeom>
              <a:ln w="571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Right Arrow 42"/>
            <p:cNvSpPr/>
            <p:nvPr/>
          </p:nvSpPr>
          <p:spPr>
            <a:xfrm>
              <a:off x="6411913" y="2208213"/>
              <a:ext cx="381000" cy="85725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503488" y="3128963"/>
              <a:ext cx="1398587" cy="7080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accent4">
                      <a:lumMod val="75000"/>
                    </a:schemeClr>
                  </a:solidFill>
                  <a:latin typeface="Arial" charset="0"/>
                  <a:cs typeface="Arial" charset="0"/>
                </a:rPr>
                <a:t>Clinical trial team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254336" y="5153891"/>
              <a:ext cx="2278104" cy="1195199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Central </a:t>
              </a: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Assessment</a:t>
              </a: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</a:t>
              </a: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(radiological, adjudication, …)</a:t>
              </a: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36" name="Right Arrow 42"/>
            <p:cNvSpPr/>
            <p:nvPr/>
          </p:nvSpPr>
          <p:spPr>
            <a:xfrm rot="1708755">
              <a:off x="6343929" y="2949928"/>
              <a:ext cx="494432" cy="112213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Right Arrow 42"/>
            <p:cNvSpPr/>
            <p:nvPr/>
          </p:nvSpPr>
          <p:spPr>
            <a:xfrm rot="16200000">
              <a:off x="7727358" y="2869912"/>
              <a:ext cx="494432" cy="112213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Right Arrow 42"/>
            <p:cNvSpPr/>
            <p:nvPr/>
          </p:nvSpPr>
          <p:spPr>
            <a:xfrm>
              <a:off x="6465472" y="3554605"/>
              <a:ext cx="381000" cy="85725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Right Arrow 42"/>
            <p:cNvSpPr/>
            <p:nvPr/>
          </p:nvSpPr>
          <p:spPr>
            <a:xfrm rot="2421768" flipV="1">
              <a:off x="6070775" y="4326181"/>
              <a:ext cx="574739" cy="78147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Right Arrow 42"/>
            <p:cNvSpPr/>
            <p:nvPr/>
          </p:nvSpPr>
          <p:spPr>
            <a:xfrm rot="2421768">
              <a:off x="5319428" y="4641738"/>
              <a:ext cx="1108420" cy="90116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ight Arrow 42"/>
            <p:cNvSpPr/>
            <p:nvPr/>
          </p:nvSpPr>
          <p:spPr>
            <a:xfrm rot="5400000" flipV="1">
              <a:off x="3666063" y="5607578"/>
              <a:ext cx="537110" cy="93663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ounded Rectangle 9"/>
            <p:cNvSpPr/>
            <p:nvPr/>
          </p:nvSpPr>
          <p:spPr>
            <a:xfrm>
              <a:off x="2643244" y="937776"/>
              <a:ext cx="2582747" cy="1011738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 sz="20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>
                <a:defRPr/>
              </a:pP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Medical team:</a:t>
              </a:r>
              <a:endParaRPr lang="cs-CZ" sz="20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cs-CZ" sz="2000" b="1" dirty="0" err="1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Medical</a:t>
              </a: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expert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cs-CZ" sz="2000" b="1" dirty="0" err="1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Medical</a:t>
              </a:r>
              <a:r>
                <a:rPr lang="cs-CZ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en-US" sz="20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Monitor</a:t>
              </a:r>
            </a:p>
            <a:p>
              <a:pPr>
                <a:defRPr/>
              </a:pPr>
              <a:endParaRPr lang="en-US" sz="20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33" name="Right Arrow 42"/>
            <p:cNvSpPr/>
            <p:nvPr/>
          </p:nvSpPr>
          <p:spPr>
            <a:xfrm rot="556249" flipV="1">
              <a:off x="5333900" y="1611472"/>
              <a:ext cx="2376965" cy="87045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4" name="Rounded Rectangle 9"/>
          <p:cNvSpPr/>
          <p:nvPr/>
        </p:nvSpPr>
        <p:spPr>
          <a:xfrm>
            <a:off x="6644605" y="268434"/>
            <a:ext cx="2316820" cy="47227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err="1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Pharmacovigilance</a:t>
            </a:r>
            <a:endParaRPr lang="en-US" sz="2000" b="1" dirty="0">
              <a:ln w="1905"/>
              <a:solidFill>
                <a:schemeClr val="accent4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3955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dirty="0" smtClean="0"/>
              <a:t>50. + 60. léta, hlavně Evropa</a:t>
            </a:r>
          </a:p>
          <a:p>
            <a:r>
              <a:rPr lang="cs-CZ" b="0" dirty="0" smtClean="0"/>
              <a:t>Thalidomid registrován 1950 WHO, 1957 zahájení prodeje v Německu</a:t>
            </a:r>
          </a:p>
          <a:p>
            <a:r>
              <a:rPr lang="cs-CZ" b="0" dirty="0" smtClean="0"/>
              <a:t>Jako sedativum a hypnotikum, doporučován pro těhotné ženy na ranní nevolnosti</a:t>
            </a:r>
          </a:p>
          <a:p>
            <a:r>
              <a:rPr lang="cs-CZ" b="0" dirty="0" smtClean="0"/>
              <a:t>Následek: zřejmě více než 10 000 dětí narozeno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cs-CZ" b="0" dirty="0" smtClean="0"/>
              <a:t>s postižením (převážně deformace či nevyvinutí končetin, ale i zrak, sluch, deformace srdce, … )</a:t>
            </a:r>
          </a:p>
          <a:p>
            <a:r>
              <a:rPr lang="cs-CZ" b="0" dirty="0" smtClean="0"/>
              <a:t>ES: </a:t>
            </a:r>
            <a:r>
              <a:rPr lang="cs-CZ" b="0" dirty="0" err="1" smtClean="0"/>
              <a:t>Directive</a:t>
            </a:r>
            <a:r>
              <a:rPr lang="cs-CZ" b="0" dirty="0" smtClean="0"/>
              <a:t> 65/65/EEC</a:t>
            </a:r>
          </a:p>
          <a:p>
            <a:r>
              <a:rPr lang="cs-CZ" b="0" dirty="0" smtClean="0"/>
              <a:t>2012 omluva výrobce</a:t>
            </a:r>
          </a:p>
          <a:p>
            <a:endParaRPr lang="en-US" b="0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Thalidomidová</a:t>
            </a:r>
            <a:r>
              <a:rPr lang="en-US" dirty="0"/>
              <a:t> </a:t>
            </a:r>
            <a:r>
              <a:rPr lang="en-US" dirty="0" err="1"/>
              <a:t>aféra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0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6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dirty="0" err="1" smtClean="0"/>
              <a:t>Thalidomidová</a:t>
            </a:r>
            <a:r>
              <a:rPr lang="cs-CZ" b="0" dirty="0" smtClean="0"/>
              <a:t> aféra a další vedly v 60.-70. letech k nár</a:t>
            </a:r>
            <a:r>
              <a:rPr lang="cs-CZ" b="0" dirty="0"/>
              <a:t>ů</a:t>
            </a:r>
            <a:r>
              <a:rPr lang="cs-CZ" b="0" dirty="0" smtClean="0"/>
              <a:t>stu zákonů, regulací a </a:t>
            </a:r>
            <a:r>
              <a:rPr lang="cs-CZ" b="0" dirty="0" err="1" smtClean="0"/>
              <a:t>guidelines</a:t>
            </a:r>
            <a:endParaRPr lang="cs-CZ" b="0" dirty="0" smtClean="0"/>
          </a:p>
          <a:p>
            <a:r>
              <a:rPr lang="cs-CZ" b="0" dirty="0" smtClean="0"/>
              <a:t>Globalizace, ale různé technické požadavky v různých zemích → nutnost harmonizace (vzájemné uznání klinických dat, u</a:t>
            </a:r>
            <a:r>
              <a:rPr lang="cs-CZ" altLang="cs-CZ" b="0" dirty="0" smtClean="0"/>
              <a:t>snadnění celosvětového vývoje léčiv</a:t>
            </a:r>
            <a:r>
              <a:rPr lang="cs-CZ" b="0" dirty="0" smtClean="0"/>
              <a:t>)</a:t>
            </a:r>
            <a:endParaRPr lang="en-US" b="0" dirty="0" smtClean="0"/>
          </a:p>
          <a:p>
            <a:endParaRPr lang="cs-CZ" b="0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International </a:t>
            </a:r>
            <a:r>
              <a:rPr lang="cs-CZ" dirty="0" err="1" smtClean="0"/>
              <a:t>Conference</a:t>
            </a:r>
            <a:r>
              <a:rPr lang="cs-CZ" dirty="0" smtClean="0"/>
              <a:t> on </a:t>
            </a:r>
            <a:r>
              <a:rPr lang="cs-CZ" dirty="0" err="1" smtClean="0"/>
              <a:t>Harmonisation</a:t>
            </a:r>
            <a:r>
              <a:rPr lang="cs-CZ" dirty="0" smtClean="0"/>
              <a:t> </a:t>
            </a:r>
            <a:r>
              <a:rPr lang="cs-CZ" b="0" dirty="0" smtClean="0"/>
              <a:t>(ICH) – 1990, Evropa, Japonsko, USA</a:t>
            </a:r>
          </a:p>
          <a:p>
            <a:r>
              <a:rPr lang="cs-CZ" b="0" dirty="0" smtClean="0"/>
              <a:t>ICH </a:t>
            </a:r>
            <a:r>
              <a:rPr lang="cs-CZ" b="0" dirty="0" err="1" smtClean="0"/>
              <a:t>Guidelines</a:t>
            </a:r>
            <a:r>
              <a:rPr lang="cs-CZ" b="0" dirty="0" smtClean="0"/>
              <a:t>: </a:t>
            </a:r>
            <a:r>
              <a:rPr lang="cs-CZ" b="0" dirty="0" err="1" smtClean="0"/>
              <a:t>Safety</a:t>
            </a:r>
            <a:r>
              <a:rPr lang="cs-CZ" b="0" dirty="0" smtClean="0"/>
              <a:t>, </a:t>
            </a:r>
            <a:r>
              <a:rPr lang="cs-CZ" b="0" dirty="0" err="1" smtClean="0"/>
              <a:t>Quality</a:t>
            </a:r>
            <a:r>
              <a:rPr lang="cs-CZ" b="0" dirty="0" smtClean="0"/>
              <a:t>, </a:t>
            </a:r>
            <a:r>
              <a:rPr lang="cs-CZ" b="0" dirty="0" err="1" smtClean="0"/>
              <a:t>Efficacy</a:t>
            </a:r>
            <a:r>
              <a:rPr lang="cs-CZ" b="0" dirty="0" smtClean="0"/>
              <a:t>, </a:t>
            </a:r>
            <a:r>
              <a:rPr lang="en-US" b="0" dirty="0" smtClean="0"/>
              <a:t>M</a:t>
            </a:r>
            <a:r>
              <a:rPr lang="cs-CZ" b="0" dirty="0" err="1" smtClean="0"/>
              <a:t>ultidisciplinary</a:t>
            </a:r>
            <a:endParaRPr lang="cs-CZ" b="0" dirty="0" smtClean="0"/>
          </a:p>
          <a:p>
            <a:r>
              <a:rPr lang="cs-CZ" b="0" dirty="0" err="1" smtClean="0"/>
              <a:t>MedDRA</a:t>
            </a:r>
            <a:r>
              <a:rPr lang="cs-CZ" b="0" dirty="0" smtClean="0"/>
              <a:t> (</a:t>
            </a:r>
            <a:r>
              <a:rPr lang="cs-CZ" b="0" dirty="0" err="1" smtClean="0"/>
              <a:t>Medical</a:t>
            </a:r>
            <a:r>
              <a:rPr lang="cs-CZ" b="0" dirty="0" smtClean="0"/>
              <a:t> </a:t>
            </a:r>
            <a:r>
              <a:rPr lang="cs-CZ" b="0" dirty="0" err="1" smtClean="0"/>
              <a:t>Dictionary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Regulatory</a:t>
            </a:r>
            <a:r>
              <a:rPr lang="cs-CZ" b="0" dirty="0" smtClean="0"/>
              <a:t> </a:t>
            </a:r>
            <a:r>
              <a:rPr lang="cs-CZ" b="0" dirty="0" err="1" smtClean="0"/>
              <a:t>Activities</a:t>
            </a:r>
            <a:r>
              <a:rPr lang="cs-CZ" b="0" dirty="0" smtClean="0"/>
              <a:t>)</a:t>
            </a:r>
          </a:p>
          <a:p>
            <a:r>
              <a:rPr lang="cs-CZ" b="0" dirty="0" smtClean="0">
                <a:hlinkClick r:id="rId3"/>
              </a:rPr>
              <a:t>www.ich.org</a:t>
            </a:r>
            <a:r>
              <a:rPr lang="en-US" b="0" dirty="0" smtClean="0"/>
              <a:t> ; </a:t>
            </a:r>
            <a:r>
              <a:rPr lang="en-US" b="0" dirty="0"/>
              <a:t>The International </a:t>
            </a:r>
            <a:r>
              <a:rPr lang="en-US" b="0" i="1" dirty="0"/>
              <a:t>Council for </a:t>
            </a:r>
            <a:r>
              <a:rPr lang="en-US" b="0" dirty="0" err="1" smtClean="0"/>
              <a:t>Harmonisation</a:t>
            </a:r>
            <a:endParaRPr lang="en-US" b="0" dirty="0" smtClean="0"/>
          </a:p>
          <a:p>
            <a:pPr marL="0" indent="0">
              <a:buNone/>
            </a:pPr>
            <a:endParaRPr lang="cs-CZ" b="0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ICH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4766" y="5629846"/>
            <a:ext cx="2981325" cy="1114425"/>
          </a:xfrm>
          <a:prstGeom prst="rect">
            <a:avLst/>
          </a:prstGeom>
        </p:spPr>
      </p:pic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514050"/>
              </p:ext>
            </p:extLst>
          </p:nvPr>
        </p:nvGraphicFramePr>
        <p:xfrm>
          <a:off x="1517270" y="5854254"/>
          <a:ext cx="12112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" name="Clip" r:id="rId5" imgW="2879725" imgH="1920875" progId="">
                  <p:embed/>
                </p:oleObj>
              </mc:Choice>
              <mc:Fallback>
                <p:oleObj name="Clip" r:id="rId5" imgW="2879725" imgH="1920875" progId="">
                  <p:embed/>
                  <p:pic>
                    <p:nvPicPr>
                      <p:cNvPr id="14029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270" y="5854254"/>
                        <a:ext cx="1211263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365792"/>
              </p:ext>
            </p:extLst>
          </p:nvPr>
        </p:nvGraphicFramePr>
        <p:xfrm>
          <a:off x="2987824" y="5877273"/>
          <a:ext cx="1143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" name="Clip" r:id="rId7" imgW="2995613" imgH="1936750" progId="">
                  <p:embed/>
                </p:oleObj>
              </mc:Choice>
              <mc:Fallback>
                <p:oleObj name="Clip" r:id="rId7" imgW="2995613" imgH="1936750" progId="">
                  <p:embed/>
                  <p:pic>
                    <p:nvPicPr>
                      <p:cNvPr id="1402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877273"/>
                        <a:ext cx="1143000" cy="685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997168"/>
              </p:ext>
            </p:extLst>
          </p:nvPr>
        </p:nvGraphicFramePr>
        <p:xfrm>
          <a:off x="4390115" y="5877273"/>
          <a:ext cx="1143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" name="Clip" r:id="rId9" imgW="3041650" imgH="1882775" progId="">
                  <p:embed/>
                </p:oleObj>
              </mc:Choice>
              <mc:Fallback>
                <p:oleObj name="Clip" r:id="rId9" imgW="3041650" imgH="1882775" progId="">
                  <p:embed/>
                  <p:pic>
                    <p:nvPicPr>
                      <p:cNvPr id="14029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0115" y="5877273"/>
                        <a:ext cx="1143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0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E6 </a:t>
            </a:r>
            <a:r>
              <a:rPr lang="cs-CZ" dirty="0" err="1"/>
              <a:t>Guideline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b="0" dirty="0" smtClean="0"/>
              <a:t>(</a:t>
            </a:r>
            <a:r>
              <a:rPr lang="cs-CZ" b="0" dirty="0"/>
              <a:t>1996, Addendum </a:t>
            </a:r>
            <a:r>
              <a:rPr lang="cs-CZ" b="0" dirty="0" smtClean="0"/>
              <a:t>2016 – elektronický sběr dat</a:t>
            </a:r>
            <a:r>
              <a:rPr lang="en-US" b="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Myšleno většinou, řekne</a:t>
            </a:r>
            <a:r>
              <a:rPr lang="en-US" dirty="0" smtClean="0"/>
              <a:t>-</a:t>
            </a:r>
            <a:r>
              <a:rPr lang="cs-CZ" dirty="0" err="1" smtClean="0"/>
              <a:t>li</a:t>
            </a:r>
            <a:r>
              <a:rPr lang="cs-CZ" dirty="0" smtClean="0"/>
              <a:t> se </a:t>
            </a:r>
            <a:r>
              <a:rPr lang="en-US" dirty="0" smtClean="0"/>
              <a:t>“</a:t>
            </a:r>
            <a:r>
              <a:rPr lang="en-US" b="0" dirty="0" smtClean="0"/>
              <a:t>GCP”</a:t>
            </a:r>
          </a:p>
          <a:p>
            <a:endParaRPr lang="en-US" b="0" dirty="0" smtClean="0"/>
          </a:p>
          <a:p>
            <a:r>
              <a:rPr lang="cs-CZ" b="0" dirty="0" smtClean="0"/>
              <a:t>E8 </a:t>
            </a:r>
            <a:r>
              <a:rPr lang="cs-CZ" b="0" dirty="0"/>
              <a:t>General </a:t>
            </a:r>
            <a:r>
              <a:rPr lang="cs-CZ" b="0" dirty="0" err="1"/>
              <a:t>Considerations</a:t>
            </a:r>
            <a:r>
              <a:rPr lang="cs-CZ" b="0" dirty="0"/>
              <a:t> </a:t>
            </a:r>
            <a:r>
              <a:rPr lang="cs-CZ" b="0" dirty="0" err="1"/>
              <a:t>for</a:t>
            </a:r>
            <a:r>
              <a:rPr lang="cs-CZ" b="0" dirty="0"/>
              <a:t>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E10 </a:t>
            </a:r>
            <a:r>
              <a:rPr lang="cs-CZ" b="0" dirty="0" err="1"/>
              <a:t>Choice</a:t>
            </a:r>
            <a:r>
              <a:rPr lang="cs-CZ" b="0" dirty="0"/>
              <a:t> </a:t>
            </a:r>
            <a:r>
              <a:rPr lang="cs-CZ" b="0" dirty="0" err="1"/>
              <a:t>of</a:t>
            </a:r>
            <a:r>
              <a:rPr lang="cs-CZ" b="0" dirty="0"/>
              <a:t> </a:t>
            </a:r>
            <a:r>
              <a:rPr lang="cs-CZ" b="0" dirty="0" err="1"/>
              <a:t>Control</a:t>
            </a:r>
            <a:r>
              <a:rPr lang="cs-CZ" b="0" dirty="0"/>
              <a:t> Group in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E9 </a:t>
            </a:r>
            <a:r>
              <a:rPr lang="cs-CZ" b="0" dirty="0" err="1"/>
              <a:t>Statistical</a:t>
            </a:r>
            <a:r>
              <a:rPr lang="cs-CZ" b="0" dirty="0"/>
              <a:t> </a:t>
            </a:r>
            <a:r>
              <a:rPr lang="cs-CZ" b="0" dirty="0" err="1"/>
              <a:t>Principles</a:t>
            </a:r>
            <a:r>
              <a:rPr lang="cs-CZ" b="0" dirty="0"/>
              <a:t> </a:t>
            </a:r>
            <a:r>
              <a:rPr lang="cs-CZ" b="0" dirty="0" err="1"/>
              <a:t>for</a:t>
            </a:r>
            <a:r>
              <a:rPr lang="cs-CZ" b="0" dirty="0"/>
              <a:t> </a:t>
            </a:r>
            <a:r>
              <a:rPr lang="cs-CZ" b="0" dirty="0" err="1"/>
              <a:t>Clinical</a:t>
            </a:r>
            <a:r>
              <a:rPr lang="cs-CZ" b="0" dirty="0"/>
              <a:t> </a:t>
            </a:r>
            <a:r>
              <a:rPr lang="cs-CZ" b="0" dirty="0" err="1"/>
              <a:t>Trials</a:t>
            </a:r>
            <a:endParaRPr lang="cs-CZ" b="0" dirty="0"/>
          </a:p>
          <a:p>
            <a:r>
              <a:rPr lang="cs-CZ" b="0" dirty="0"/>
              <a:t>E3 </a:t>
            </a:r>
            <a:r>
              <a:rPr lang="cs-CZ" b="0" dirty="0" err="1"/>
              <a:t>Clinical</a:t>
            </a:r>
            <a:r>
              <a:rPr lang="cs-CZ" b="0" dirty="0"/>
              <a:t> Study </a:t>
            </a:r>
            <a:r>
              <a:rPr lang="cs-CZ" b="0" dirty="0" err="1"/>
              <a:t>Reports</a:t>
            </a:r>
            <a:r>
              <a:rPr lang="cs-CZ" b="0" dirty="0"/>
              <a:t> </a:t>
            </a:r>
          </a:p>
          <a:p>
            <a:r>
              <a:rPr lang="cs-CZ" b="0" dirty="0" smtClean="0"/>
              <a:t>E2A </a:t>
            </a:r>
            <a:r>
              <a:rPr lang="cs-CZ" b="0" dirty="0"/>
              <a:t>- E2F </a:t>
            </a:r>
            <a:r>
              <a:rPr lang="cs-CZ" b="0" dirty="0" err="1" smtClean="0"/>
              <a:t>Pharmacovigilance</a:t>
            </a:r>
            <a:endParaRPr lang="cs-CZ" b="0" dirty="0" smtClean="0"/>
          </a:p>
          <a:p>
            <a:r>
              <a:rPr lang="cs-CZ" b="0" dirty="0" smtClean="0"/>
              <a:t>E7 </a:t>
            </a:r>
            <a:r>
              <a:rPr lang="en-US" b="0" dirty="0" smtClean="0"/>
              <a:t>&amp;</a:t>
            </a:r>
            <a:r>
              <a:rPr lang="cs-CZ" b="0" dirty="0" smtClean="0"/>
              <a:t> E11</a:t>
            </a:r>
            <a:r>
              <a:rPr lang="en-US" b="0" dirty="0" smtClean="0"/>
              <a:t> Geriatric</a:t>
            </a:r>
            <a:r>
              <a:rPr lang="en-US" b="0" dirty="0"/>
              <a:t>/</a:t>
            </a:r>
            <a:r>
              <a:rPr lang="en-US" b="0" dirty="0" smtClean="0"/>
              <a:t>Pediatric Populations</a:t>
            </a:r>
            <a:endParaRPr lang="cs-CZ" b="0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guidelines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596" y="239893"/>
            <a:ext cx="1512168" cy="101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36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ICH E6 - GCP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4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 MU">
      <a:dk1>
        <a:srgbClr val="5F5F5F"/>
      </a:dk1>
      <a:lt1>
        <a:sysClr val="window" lastClr="FFFFFF"/>
      </a:lt1>
      <a:dk2>
        <a:srgbClr val="005CA9"/>
      </a:dk2>
      <a:lt2>
        <a:srgbClr val="F2F2F2"/>
      </a:lt2>
      <a:accent1>
        <a:srgbClr val="005CA9"/>
      </a:accent1>
      <a:accent2>
        <a:srgbClr val="618BC8"/>
      </a:accent2>
      <a:accent3>
        <a:srgbClr val="E9C541"/>
      </a:accent3>
      <a:accent4>
        <a:srgbClr val="797979"/>
      </a:accent4>
      <a:accent5>
        <a:srgbClr val="B5C3E5"/>
      </a:accent5>
      <a:accent6>
        <a:srgbClr val="DDDCE0"/>
      </a:accent6>
      <a:hlink>
        <a:srgbClr val="00007F"/>
      </a:hlink>
      <a:folHlink>
        <a:srgbClr val="FFB465"/>
      </a:folHlink>
    </a:clrScheme>
    <a:fontScheme name="Paliativní péč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9778</TotalTime>
  <Words>2362</Words>
  <Application>Microsoft Office PowerPoint</Application>
  <PresentationFormat>Předvádění na obrazovce (4:3)</PresentationFormat>
  <Paragraphs>368</Paragraphs>
  <Slides>44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Wingdings</vt:lpstr>
      <vt:lpstr>Motiv systému Office</vt:lpstr>
      <vt:lpstr>Clip</vt:lpstr>
      <vt:lpstr>Terminologie</vt:lpstr>
      <vt:lpstr>Etické a právní aspekty historie</vt:lpstr>
      <vt:lpstr>Etika klinického výzkumu: základní dokumenty</vt:lpstr>
      <vt:lpstr>Tuskegee Syphilis Study</vt:lpstr>
      <vt:lpstr>Thalidomidová aféra</vt:lpstr>
      <vt:lpstr>ICH</vt:lpstr>
      <vt:lpstr>ICH</vt:lpstr>
      <vt:lpstr>ICH guidelines</vt:lpstr>
      <vt:lpstr>ICH E6 - GCP</vt:lpstr>
      <vt:lpstr>ICH GCP</vt:lpstr>
      <vt:lpstr>ICH GCP – principy (1)</vt:lpstr>
      <vt:lpstr>ICH GCP – principy (2)</vt:lpstr>
      <vt:lpstr>ICH GCP – oblasti (1)</vt:lpstr>
      <vt:lpstr>ICH GCP - Sponzor</vt:lpstr>
      <vt:lpstr>ICH GCP - Protokol</vt:lpstr>
      <vt:lpstr>ICH GCP – Data management</vt:lpstr>
      <vt:lpstr>ICH GCP – oblasti (2)</vt:lpstr>
      <vt:lpstr>GCP v evropské legislativě</vt:lpstr>
      <vt:lpstr>GCP v evropské legislativě</vt:lpstr>
      <vt:lpstr>GCP v České republice</vt:lpstr>
      <vt:lpstr>Prezentace aplikace PowerPoint</vt:lpstr>
      <vt:lpstr>Ostatní ICH Guidelines (vybraná témata)</vt:lpstr>
      <vt:lpstr>ICH guidelines</vt:lpstr>
      <vt:lpstr>Konfirmační vs exploratorní studie (ICH E9,8)</vt:lpstr>
      <vt:lpstr>Konfirmační vs exploratorní studie (ICH E9,8) </vt:lpstr>
      <vt:lpstr>Fáze vs typy studií (ICH E8) </vt:lpstr>
      <vt:lpstr>E9 Statistical Principles for Clinical Trials </vt:lpstr>
      <vt:lpstr>E3 - Clinical Study Reports </vt:lpstr>
      <vt:lpstr>MedDRA</vt:lpstr>
      <vt:lpstr>Regulatorní autority</vt:lpstr>
      <vt:lpstr>Regulatorní autority</vt:lpstr>
      <vt:lpstr>Zdroje informací  (KH a process schvalování)</vt:lpstr>
      <vt:lpstr>ClinicalTrials.gov</vt:lpstr>
      <vt:lpstr>ClinicalTrials.gov</vt:lpstr>
      <vt:lpstr>Publikace</vt:lpstr>
      <vt:lpstr>EMA: CSR</vt:lpstr>
      <vt:lpstr>EMA: Regulatory assessment report  </vt:lpstr>
      <vt:lpstr>FDA: Regulatory assessment report</vt:lpstr>
      <vt:lpstr>Regulatory assessment report – FDA</vt:lpstr>
      <vt:lpstr>Regulatory assessment report – FDA</vt:lpstr>
      <vt:lpstr>Další užitečné zdroje</vt:lpstr>
      <vt:lpstr>Organizace Klinické studie</vt:lpstr>
      <vt:lpstr>Průběh klinické studie</vt:lpstr>
      <vt:lpstr>Tým klinické studie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soukupovam</dc:creator>
  <cp:lastModifiedBy>sedova</cp:lastModifiedBy>
  <cp:revision>1029</cp:revision>
  <dcterms:created xsi:type="dcterms:W3CDTF">2015-03-19T13:20:03Z</dcterms:created>
  <dcterms:modified xsi:type="dcterms:W3CDTF">2017-01-08T21:19:10Z</dcterms:modified>
</cp:coreProperties>
</file>