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2"/>
  </p:notesMasterIdLst>
  <p:sldIdLst>
    <p:sldId id="339" r:id="rId2"/>
    <p:sldId id="337" r:id="rId3"/>
    <p:sldId id="372" r:id="rId4"/>
    <p:sldId id="290" r:id="rId5"/>
    <p:sldId id="330" r:id="rId6"/>
    <p:sldId id="332" r:id="rId7"/>
    <p:sldId id="331" r:id="rId8"/>
    <p:sldId id="291" r:id="rId9"/>
    <p:sldId id="380" r:id="rId10"/>
    <p:sldId id="377" r:id="rId11"/>
    <p:sldId id="378" r:id="rId12"/>
    <p:sldId id="371" r:id="rId13"/>
    <p:sldId id="294" r:id="rId14"/>
    <p:sldId id="346" r:id="rId15"/>
    <p:sldId id="347" r:id="rId16"/>
    <p:sldId id="296" r:id="rId17"/>
    <p:sldId id="297" r:id="rId18"/>
    <p:sldId id="298" r:id="rId19"/>
    <p:sldId id="341" r:id="rId20"/>
    <p:sldId id="299" r:id="rId21"/>
    <p:sldId id="340" r:id="rId22"/>
    <p:sldId id="334" r:id="rId23"/>
    <p:sldId id="319" r:id="rId24"/>
    <p:sldId id="329" r:id="rId25"/>
    <p:sldId id="344" r:id="rId26"/>
    <p:sldId id="335" r:id="rId27"/>
    <p:sldId id="343" r:id="rId28"/>
    <p:sldId id="345" r:id="rId29"/>
    <p:sldId id="381" r:id="rId30"/>
    <p:sldId id="348" r:id="rId3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CC66"/>
    <a:srgbClr val="99FFCC"/>
    <a:srgbClr val="F5B3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C3873-47A9-4F1F-ACB8-8EE979CCAA48}" type="datetimeFigureOut">
              <a:rPr lang="cs-CZ" smtClean="0"/>
              <a:t>22.11.2016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ED9584-5534-4F13-8BEF-F50DA6AAB8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3261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D9584-5534-4F13-8BEF-F50DA6AAB83B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373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FB92C-B613-4F89-9382-8D92F44F869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9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0D82AD-6552-42B4-8739-959612F8337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DD7DCB-0009-418D-B55C-03596D65C50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F18C0-74B9-408C-9005-5D58825AED9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D6993-3310-4EA1-9633-51DE6060869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3859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Nadpis, klipart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klipart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9FF86-3F45-4CAC-AF19-115C7F6484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2995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7AC29-532E-4D3E-9D22-682C288C8B1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97EC9-1F1F-49F8-9275-9E306C87BF9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D5E434-F2AC-466B-92B3-2A230438797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6D5158-C69F-405C-A7AB-C30C145516B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064CB-785D-4A8C-A35E-8418DC639B6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D21F5A-8E3D-4BB0-92E1-AF106006544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931659-8E8C-47DA-9CC7-2933432CCD7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4E118-CD3B-4442-9097-18E9074516D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C04B5AAE-0456-4F9B-BFA9-8B90E4C9C76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z/url?sa=i&amp;rct=j&amp;q=&amp;esrc=s&amp;source=images&amp;cd=&amp;cad=rja&amp;uact=8&amp;ved=0CAcQjRxqFQoTCPSUrPyQ6MgCFYEqGgodYHwC5w&amp;url=http://www.medicalexpo.com/prod/sysmex-europe-gmbh/product-70998-624603.html&amp;psig=AFQjCNE6JDGrIQC4VtmWtBId8pWEZ6Z92A&amp;ust=144622360394458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hyperlink" Target="http://www.google.cz/url?sa=i&amp;rct=j&amp;q=&amp;esrc=s&amp;source=images&amp;cd=&amp;cad=rja&amp;uact=8&amp;ved=0CAcQjRxqFQoTCKnYxviQ6MgCFYO9Ggod1tUJWg&amp;url=http://sysmex.me/index.asp?id%3D236&amp;psig=AFQjCNE6JDGrIQC4VtmWtBId8pWEZ6Z92A&amp;ust=1446223603944582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oogle.cz/url?sa=i&amp;rct=j&amp;q=&amp;esrc=s&amp;source=images&amp;cd=&amp;cad=rja&amp;uact=8&amp;ved=0CAcQjRxqFQoTCNWl_fD358gCFcVVGgodRLUCNA&amp;url=http://medievalmeetsworld.blogspot.com/2011_01_01_archive.html&amp;psig=AFQjCNGitsoNuKj5ri6Kzo6MiWSeOpOFGA&amp;ust=144621688126910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www.google.cz/url?sa=i&amp;rct=j&amp;q=&amp;esrc=s&amp;source=images&amp;cd=&amp;cad=rja&amp;uact=8&amp;ved=0CAcQjRxqFQoTCJ_dxJP458gCFYM9GgodRhEHlg&amp;url=http://www.dailymail.co.uk/news/article-2201221/Rare-500-year-old-illustrated-medical-book-shows-doctors-analysing-urine-diagnose-illness-brushing-lice-boys-hair.html&amp;psig=AFQjCNGitsoNuKj5ri6Kzo6MiWSeOpOFGA&amp;ust=1446216881269101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ved=0CAcQjRxqFQoTCPuu-6OO6MgCFYrUGgodUfsNxg&amp;url=http://apkfun.co/iris-iq-200.html&amp;psig=AFQjCNHzlG4MSzf19JKU8Aye-IOzUhmBUA&amp;ust=144622288664764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www.google.cz/url?sa=i&amp;rct=j&amp;q=&amp;esrc=s&amp;source=images&amp;cd=&amp;ved=0CAcQjRxqFQoTCJqx2b2P6MgCFciGGgod1BAIyQ&amp;url=https://www.mojemedicina.cz/pro-lekare/praxe/laboratorni-medicina/cobas-6500-automaticka-mocova-linka/&amp;bvm=bv.106130839,d.d2s&amp;psig=AFQjCNFemvN0chah4JnEDiKm34zpcdIjNQ&amp;ust=144622305648807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elportal.cz/publikace/vysetreni-moc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www.medista.cz/mocovy-analyzator-pocketche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3611487"/>
          </a:xfrm>
        </p:spPr>
        <p:txBody>
          <a:bodyPr/>
          <a:lstStyle/>
          <a:p>
            <a:r>
              <a:rPr lang="cs-CZ" sz="6000" dirty="0" smtClean="0"/>
              <a:t>Automatizace močové </a:t>
            </a:r>
            <a:r>
              <a:rPr lang="en-US" sz="6000" dirty="0" smtClean="0"/>
              <a:t>anal</a:t>
            </a:r>
            <a:r>
              <a:rPr lang="cs-CZ" sz="6000" dirty="0" err="1" smtClean="0"/>
              <a:t>ýzy</a:t>
            </a:r>
            <a:endParaRPr lang="en-US" sz="6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                                       Miroslava </a:t>
            </a:r>
            <a:r>
              <a:rPr lang="cs-CZ" dirty="0" err="1" smtClean="0"/>
              <a:t>Beňovská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17511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dirty="0" err="1" smtClean="0"/>
              <a:t>Urisys</a:t>
            </a:r>
            <a:r>
              <a:rPr lang="cs-CZ" altLang="cs-CZ" sz="3600" b="1" dirty="0" smtClean="0"/>
              <a:t> 2400 (</a:t>
            </a:r>
            <a:r>
              <a:rPr lang="cs-CZ" altLang="cs-CZ" sz="3600" b="1" dirty="0" err="1" smtClean="0"/>
              <a:t>Roche</a:t>
            </a:r>
            <a:r>
              <a:rPr lang="cs-CZ" altLang="cs-CZ" sz="3600" b="1" dirty="0" smtClean="0"/>
              <a:t>)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cs-CZ" altLang="cs-CZ" sz="18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1800" dirty="0" smtClean="0"/>
              <a:t>plně automatický močový analyzátor pro střední a velké laboratoře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dirty="0" smtClean="0"/>
              <a:t>kazety s 400 vyšetřovacími proužky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dirty="0" smtClean="0"/>
              <a:t>snadné vkládání vzorků ve stojanech, posuv po pásovém dopravníku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dirty="0" smtClean="0"/>
              <a:t>identifikace vzorků integrovanou čtečkou čárového kódu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dirty="0" smtClean="0"/>
              <a:t>pozice pro </a:t>
            </a:r>
            <a:r>
              <a:rPr lang="cs-CZ" altLang="cs-CZ" sz="1800" dirty="0" err="1" smtClean="0"/>
              <a:t>statimové</a:t>
            </a:r>
            <a:r>
              <a:rPr lang="cs-CZ" altLang="cs-CZ" sz="1800" dirty="0" smtClean="0"/>
              <a:t> vzorky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dirty="0" smtClean="0"/>
              <a:t>minimální objem vzorku 1.5ml </a:t>
            </a:r>
          </a:p>
        </p:txBody>
      </p:sp>
      <p:sp>
        <p:nvSpPr>
          <p:cNvPr id="8196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graphicFrame>
        <p:nvGraphicFramePr>
          <p:cNvPr id="8197" name="Object 10"/>
          <p:cNvGraphicFramePr>
            <a:graphicFrameLocks noChangeAspect="1"/>
          </p:cNvGraphicFramePr>
          <p:nvPr/>
        </p:nvGraphicFramePr>
        <p:xfrm>
          <a:off x="1042988" y="1844675"/>
          <a:ext cx="3186112" cy="348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2" r:id="rId3" imgW="6400000" imgH="8019048" progId="MSPhotoEd.3">
                  <p:embed/>
                </p:oleObj>
              </mc:Choice>
              <mc:Fallback>
                <p:oleObj r:id="rId3" imgW="6400000" imgH="801904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844675"/>
                        <a:ext cx="3186112" cy="3484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167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pPr eaLnBrk="1" hangingPunct="1"/>
            <a:r>
              <a:rPr lang="cs-CZ" altLang="cs-CZ" sz="3600" b="1" dirty="0" err="1" smtClean="0"/>
              <a:t>Urisys</a:t>
            </a:r>
            <a:r>
              <a:rPr lang="cs-CZ" altLang="cs-CZ" sz="3600" b="1" dirty="0" smtClean="0"/>
              <a:t> 2400 (</a:t>
            </a:r>
            <a:r>
              <a:rPr lang="cs-CZ" altLang="cs-CZ" sz="3600" b="1" dirty="0" err="1" smtClean="0"/>
              <a:t>Roche</a:t>
            </a:r>
            <a:r>
              <a:rPr lang="cs-CZ" altLang="cs-CZ" sz="3600" b="1" dirty="0" smtClean="0"/>
              <a:t> </a:t>
            </a:r>
            <a:r>
              <a:rPr lang="cs-CZ" altLang="cs-CZ" sz="3600" b="1" dirty="0" err="1" smtClean="0"/>
              <a:t>Diagnostic</a:t>
            </a:r>
            <a:r>
              <a:rPr lang="cs-CZ" altLang="cs-CZ" sz="3600" b="1" dirty="0" smtClean="0"/>
              <a:t>)</a:t>
            </a:r>
          </a:p>
        </p:txBody>
      </p:sp>
      <p:pic>
        <p:nvPicPr>
          <p:cNvPr id="9219" name="Picture 5" descr="str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6263"/>
            <a:ext cx="9144000" cy="293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654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1124744"/>
          </a:xfrm>
        </p:spPr>
        <p:txBody>
          <a:bodyPr/>
          <a:lstStyle/>
          <a:p>
            <a:r>
              <a:rPr lang="cs-CZ" sz="3600" b="1" dirty="0" smtClean="0"/>
              <a:t>Automatická morfologická analýza moče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b="1" dirty="0" smtClean="0"/>
              <a:t>Tři principy na trhu:</a:t>
            </a:r>
          </a:p>
          <a:p>
            <a:pPr marL="457200" indent="-457200">
              <a:buAutoNum type="alphaLcParenR"/>
            </a:pPr>
            <a:r>
              <a:rPr lang="cs-CZ" b="1" dirty="0" smtClean="0">
                <a:solidFill>
                  <a:schemeClr val="accent1"/>
                </a:solidFill>
              </a:rPr>
              <a:t>Fluorescenční </a:t>
            </a:r>
            <a:r>
              <a:rPr lang="cs-CZ" b="1" dirty="0" err="1" smtClean="0">
                <a:solidFill>
                  <a:schemeClr val="accent1"/>
                </a:solidFill>
              </a:rPr>
              <a:t>flow</a:t>
            </a:r>
            <a:r>
              <a:rPr lang="cs-CZ" b="1" dirty="0" smtClean="0">
                <a:solidFill>
                  <a:schemeClr val="accent1"/>
                </a:solidFill>
              </a:rPr>
              <a:t> </a:t>
            </a:r>
            <a:r>
              <a:rPr lang="cs-CZ" b="1" dirty="0" err="1" smtClean="0">
                <a:solidFill>
                  <a:schemeClr val="accent1"/>
                </a:solidFill>
              </a:rPr>
              <a:t>cytometrie</a:t>
            </a:r>
            <a:r>
              <a:rPr lang="cs-CZ" dirty="0" smtClean="0"/>
              <a:t>, </a:t>
            </a:r>
            <a:r>
              <a:rPr lang="cs-CZ" dirty="0"/>
              <a:t>nativní  </a:t>
            </a:r>
            <a:r>
              <a:rPr lang="cs-CZ" dirty="0" smtClean="0"/>
              <a:t>moč</a:t>
            </a:r>
          </a:p>
          <a:p>
            <a:pPr marL="457200" indent="-457200">
              <a:buAutoNum type="alphaLcParenR"/>
            </a:pPr>
            <a:endParaRPr lang="cs-CZ" dirty="0" smtClean="0"/>
          </a:p>
          <a:p>
            <a:pPr marL="457200" indent="-457200">
              <a:buAutoNum type="alphaLcParenR"/>
            </a:pPr>
            <a:r>
              <a:rPr lang="cs-CZ" b="1" dirty="0" smtClean="0">
                <a:solidFill>
                  <a:schemeClr val="accent1"/>
                </a:solidFill>
              </a:rPr>
              <a:t>Automatická mikroskopie </a:t>
            </a:r>
            <a:r>
              <a:rPr lang="cs-CZ" dirty="0" smtClean="0"/>
              <a:t>(průtoková cela, mikroskop, digitální kamera – nativní  moč)</a:t>
            </a:r>
          </a:p>
          <a:p>
            <a:pPr marL="457200" indent="-457200">
              <a:buAutoNum type="alphaLcParenR"/>
            </a:pPr>
            <a:endParaRPr lang="cs-CZ" dirty="0" smtClean="0"/>
          </a:p>
          <a:p>
            <a:pPr marL="457200" indent="-457200">
              <a:buAutoNum type="alphaLcParenR"/>
            </a:pPr>
            <a:r>
              <a:rPr lang="cs-CZ" b="1" dirty="0" smtClean="0">
                <a:solidFill>
                  <a:schemeClr val="accent1"/>
                </a:solidFill>
              </a:rPr>
              <a:t>Automatická analýza močového sedimentu </a:t>
            </a:r>
            <a:r>
              <a:rPr lang="cs-CZ" dirty="0" smtClean="0"/>
              <a:t>v malé </a:t>
            </a:r>
            <a:r>
              <a:rPr lang="cs-CZ" dirty="0" err="1" smtClean="0"/>
              <a:t>kyvetce</a:t>
            </a:r>
            <a:r>
              <a:rPr lang="cs-CZ" dirty="0" smtClean="0"/>
              <a:t>, </a:t>
            </a:r>
            <a:r>
              <a:rPr lang="cs-CZ" dirty="0"/>
              <a:t>digitální kamera – </a:t>
            </a:r>
            <a:r>
              <a:rPr lang="cs-CZ" dirty="0" smtClean="0"/>
              <a:t>10x </a:t>
            </a:r>
            <a:r>
              <a:rPr lang="cs-CZ" dirty="0" err="1" smtClean="0"/>
              <a:t>zakoncentrovaná</a:t>
            </a:r>
            <a:r>
              <a:rPr lang="cs-CZ" dirty="0" smtClean="0"/>
              <a:t> </a:t>
            </a:r>
            <a:r>
              <a:rPr lang="cs-CZ" dirty="0"/>
              <a:t>moč</a:t>
            </a:r>
            <a:r>
              <a:rPr lang="cs-CZ" dirty="0" smtClean="0"/>
              <a:t> </a:t>
            </a:r>
          </a:p>
          <a:p>
            <a:pPr marL="457200" indent="-457200">
              <a:buAutoNum type="alphaLcParenR"/>
            </a:pPr>
            <a:endParaRPr lang="cs-CZ" dirty="0" smtClean="0"/>
          </a:p>
          <a:p>
            <a:pPr marL="0" indent="0">
              <a:buNone/>
            </a:pPr>
            <a:r>
              <a:rPr lang="cs-CZ" altLang="cs-CZ" sz="39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Kompletní systém močové </a:t>
            </a:r>
            <a:r>
              <a:rPr lang="cs-CZ" altLang="cs-CZ" sz="39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analýzy – diagnostické proužky + morfologie</a:t>
            </a:r>
          </a:p>
          <a:p>
            <a:pPr marL="0" indent="0">
              <a:buNone/>
            </a:pPr>
            <a:r>
              <a:rPr lang="cs-CZ" altLang="cs-CZ" sz="39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cs-CZ" sz="3000" b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206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/>
          <a:lstStyle/>
          <a:p>
            <a:pPr eaLnBrk="1" hangingPunct="1"/>
            <a:r>
              <a:rPr lang="cs-CZ" altLang="cs-CZ" sz="3600" b="1" dirty="0" smtClean="0"/>
              <a:t>a) Fluorescenční </a:t>
            </a:r>
            <a:r>
              <a:rPr lang="cs-CZ" altLang="cs-CZ" sz="3600" b="1" dirty="0" err="1" smtClean="0"/>
              <a:t>flow</a:t>
            </a:r>
            <a:r>
              <a:rPr lang="cs-CZ" altLang="cs-CZ" sz="3600" b="1" dirty="0" smtClean="0"/>
              <a:t> </a:t>
            </a:r>
            <a:r>
              <a:rPr lang="cs-CZ" altLang="cs-CZ" sz="3600" b="1" dirty="0" err="1" smtClean="0"/>
              <a:t>cytometrie</a:t>
            </a:r>
            <a:endParaRPr lang="cs-CZ" altLang="cs-CZ" sz="3600" b="1" dirty="0" smtClean="0"/>
          </a:p>
        </p:txBody>
      </p:sp>
      <p:pic>
        <p:nvPicPr>
          <p:cNvPr id="10244" name="Picture 6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564904"/>
            <a:ext cx="2657475" cy="2609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779912" y="1556792"/>
            <a:ext cx="4906888" cy="475252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800" b="1" dirty="0" smtClean="0"/>
              <a:t>UF 100 (</a:t>
            </a:r>
            <a:r>
              <a:rPr lang="cs-CZ" altLang="cs-CZ" sz="2800" b="1" dirty="0" err="1" smtClean="0"/>
              <a:t>Sysmex</a:t>
            </a:r>
            <a:r>
              <a:rPr lang="cs-CZ" altLang="cs-CZ" sz="2800" b="1" dirty="0" smtClean="0"/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800" b="1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 smtClean="0"/>
              <a:t>vzorek moče je automaticky naředěn a obarven a obklopen kapalinou neobsahující žádné buňky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 smtClean="0"/>
              <a:t>prochází měřící celou, kde je ozářen argonovým laserem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 smtClean="0"/>
              <a:t>fluorescence a rozptyl světla vznikající po ozáření se detekuje a je specifická pro jednotlivé buňky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 smtClean="0"/>
              <a:t>výsledky jsou vydány jako počet buněk /</a:t>
            </a:r>
            <a:r>
              <a:rPr lang="cs-CZ" altLang="cs-CZ" sz="2000" dirty="0" err="1" smtClean="0"/>
              <a:t>ul</a:t>
            </a:r>
            <a:r>
              <a:rPr lang="cs-CZ" altLang="cs-CZ" sz="2000" dirty="0" smtClean="0"/>
              <a:t> (erytrocyty, leukocyty atd.)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 smtClean="0"/>
              <a:t>nevýhoda - jednotlivé částice nemůže obsluha prohlížet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r</a:t>
            </a:r>
            <a:r>
              <a:rPr lang="cs-CZ" altLang="cs-CZ" sz="2000" dirty="0" smtClean="0"/>
              <a:t>ozšířil se od r.1999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sz="3600" b="1" dirty="0" smtClean="0"/>
              <a:t>UX-2000, </a:t>
            </a:r>
            <a:r>
              <a:rPr lang="cs-CZ" sz="3600" b="1" dirty="0" err="1" smtClean="0"/>
              <a:t>Sysmex</a:t>
            </a:r>
            <a:endParaRPr lang="en-US" sz="3600" b="1" dirty="0"/>
          </a:p>
        </p:txBody>
      </p:sp>
      <p:pic>
        <p:nvPicPr>
          <p:cNvPr id="8196" name="Picture 4" descr="http://img.medicalexpo.com/images_me/photo-mg/automatic-urine-analyzer-bench-top-70998-747216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239091"/>
            <a:ext cx="4632449" cy="398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sysmex.me/files/f1/Image/pic_135/fsc-fi-scatter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193" y="3864635"/>
            <a:ext cx="3549281" cy="234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788024" y="1772816"/>
            <a:ext cx="435597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Automat</a:t>
            </a:r>
            <a:r>
              <a:rPr lang="cs-CZ" sz="2000" dirty="0" err="1" smtClean="0">
                <a:latin typeface="+mj-lt"/>
              </a:rPr>
              <a:t>ická</a:t>
            </a:r>
            <a:r>
              <a:rPr lang="cs-CZ" sz="2000" dirty="0" smtClean="0">
                <a:latin typeface="+mj-lt"/>
              </a:rPr>
              <a:t> analýza diagnostických proužků</a:t>
            </a:r>
            <a:r>
              <a:rPr lang="en-US" sz="2000" dirty="0" smtClean="0">
                <a:latin typeface="+mj-lt"/>
              </a:rPr>
              <a:t> </a:t>
            </a:r>
            <a:r>
              <a:rPr lang="cs-CZ" sz="2000" dirty="0" smtClean="0">
                <a:latin typeface="+mj-lt"/>
              </a:rPr>
              <a:t>+ </a:t>
            </a:r>
            <a:r>
              <a:rPr lang="en-US" sz="2000" dirty="0" err="1" smtClean="0">
                <a:latin typeface="+mj-lt"/>
              </a:rPr>
              <a:t>fluorescen</a:t>
            </a:r>
            <a:r>
              <a:rPr lang="cs-CZ" sz="2000" dirty="0" smtClean="0">
                <a:latin typeface="+mj-lt"/>
              </a:rPr>
              <a:t>ční </a:t>
            </a:r>
            <a:r>
              <a:rPr lang="en-US" sz="2000" dirty="0" smtClean="0">
                <a:latin typeface="+mj-lt"/>
              </a:rPr>
              <a:t>flow </a:t>
            </a:r>
            <a:r>
              <a:rPr lang="en-US" sz="2000" dirty="0" err="1" smtClean="0">
                <a:latin typeface="+mj-lt"/>
              </a:rPr>
              <a:t>cytometr</a:t>
            </a:r>
            <a:r>
              <a:rPr lang="cs-CZ" sz="2000" dirty="0" err="1" smtClean="0">
                <a:latin typeface="+mj-lt"/>
              </a:rPr>
              <a:t>ie</a:t>
            </a:r>
            <a:endParaRPr lang="cs-CZ" sz="20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+mj-lt"/>
              </a:rPr>
              <a:t>Až 150 vzorků/hod.</a:t>
            </a:r>
            <a:endParaRPr lang="cs-CZ" sz="20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804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sz="3600" b="1" dirty="0">
                <a:cs typeface="Times New Roman" pitchFamily="18" charset="0"/>
              </a:rPr>
              <a:t>AU-4050, </a:t>
            </a:r>
            <a:r>
              <a:rPr lang="cs-CZ" sz="3600" b="1" dirty="0" err="1">
                <a:cs typeface="Times New Roman" pitchFamily="18" charset="0"/>
              </a:rPr>
              <a:t>Arkray</a:t>
            </a:r>
            <a:r>
              <a:rPr lang="cs-CZ" sz="3600" b="1" dirty="0">
                <a:cs typeface="Times New Roman" pitchFamily="18" charset="0"/>
              </a:rPr>
              <a:t> </a:t>
            </a:r>
            <a:endParaRPr lang="en-US" sz="3600" dirty="0"/>
          </a:p>
        </p:txBody>
      </p:sp>
      <p:pic>
        <p:nvPicPr>
          <p:cNvPr id="5" name="Picture 3" descr="G:\obrazovka.jpg"/>
          <p:cNvPicPr>
            <a:picLocks noChangeAspect="1" noChangeArrowheads="1"/>
          </p:cNvPicPr>
          <p:nvPr/>
        </p:nvPicPr>
        <p:blipFill>
          <a:blip r:embed="rId3"/>
          <a:srcRect b="6785"/>
          <a:stretch>
            <a:fillRect/>
          </a:stretch>
        </p:blipFill>
        <p:spPr bwMode="auto">
          <a:xfrm>
            <a:off x="3105391" y="2590215"/>
            <a:ext cx="6038609" cy="4221682"/>
          </a:xfrm>
          <a:prstGeom prst="rect">
            <a:avLst/>
          </a:prstGeom>
          <a:noFill/>
        </p:spPr>
      </p:pic>
      <p:pic>
        <p:nvPicPr>
          <p:cNvPr id="4" name="Picture 2" descr="E:\DCIM\131_PANA\P1310425.JPG"/>
          <p:cNvPicPr>
            <a:picLocks noChangeAspect="1" noChangeArrowheads="1"/>
          </p:cNvPicPr>
          <p:nvPr/>
        </p:nvPicPr>
        <p:blipFill>
          <a:blip r:embed="rId4" cstate="print"/>
          <a:srcRect l="30194" t="2164" r="1623" b="11111"/>
          <a:stretch>
            <a:fillRect/>
          </a:stretch>
        </p:blipFill>
        <p:spPr bwMode="auto">
          <a:xfrm>
            <a:off x="0" y="1916832"/>
            <a:ext cx="5150533" cy="4916331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5150533" y="1628800"/>
            <a:ext cx="3993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Automat</a:t>
            </a:r>
            <a:r>
              <a:rPr lang="cs-CZ" dirty="0" err="1">
                <a:latin typeface="+mj-lt"/>
              </a:rPr>
              <a:t>ická</a:t>
            </a:r>
            <a:r>
              <a:rPr lang="cs-CZ" dirty="0">
                <a:latin typeface="+mj-lt"/>
              </a:rPr>
              <a:t> analýza diagnostických proužků</a:t>
            </a:r>
            <a:r>
              <a:rPr lang="en-US" dirty="0">
                <a:latin typeface="+mj-lt"/>
              </a:rPr>
              <a:t> </a:t>
            </a:r>
            <a:r>
              <a:rPr lang="cs-CZ" dirty="0">
                <a:latin typeface="+mj-lt"/>
              </a:rPr>
              <a:t>+ </a:t>
            </a:r>
            <a:r>
              <a:rPr lang="en-US" dirty="0" err="1">
                <a:latin typeface="+mj-lt"/>
              </a:rPr>
              <a:t>fluorescen</a:t>
            </a:r>
            <a:r>
              <a:rPr lang="cs-CZ" dirty="0">
                <a:latin typeface="+mj-lt"/>
              </a:rPr>
              <a:t>ční </a:t>
            </a:r>
            <a:r>
              <a:rPr lang="en-US" dirty="0">
                <a:latin typeface="+mj-lt"/>
              </a:rPr>
              <a:t>flow </a:t>
            </a:r>
            <a:r>
              <a:rPr lang="en-US" dirty="0" err="1">
                <a:latin typeface="+mj-lt"/>
              </a:rPr>
              <a:t>cytometr</a:t>
            </a:r>
            <a:r>
              <a:rPr lang="cs-CZ" dirty="0" err="1">
                <a:latin typeface="+mj-lt"/>
              </a:rPr>
              <a:t>ie</a:t>
            </a:r>
            <a:endParaRPr lang="cs-CZ" dirty="0">
              <a:latin typeface="+mj-lt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326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9144000" cy="1084982"/>
          </a:xfrm>
        </p:spPr>
        <p:txBody>
          <a:bodyPr/>
          <a:lstStyle/>
          <a:p>
            <a:r>
              <a:rPr lang="cs-CZ" altLang="cs-CZ" sz="3600" b="1" dirty="0" smtClean="0"/>
              <a:t>b) Automatická mikroskopie </a:t>
            </a:r>
            <a:r>
              <a:rPr lang="cs-CZ" altLang="cs-CZ" sz="3600" b="1" dirty="0"/>
              <a:t>- IQ 200 (IRIS) </a:t>
            </a:r>
            <a:endParaRPr lang="cs-CZ" altLang="cs-CZ" sz="3600" b="1" dirty="0" smtClean="0"/>
          </a:p>
        </p:txBody>
      </p:sp>
      <p:pic>
        <p:nvPicPr>
          <p:cNvPr id="11268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2204864"/>
            <a:ext cx="4038600" cy="2605088"/>
          </a:xfrm>
          <a:noFill/>
        </p:spPr>
      </p:pic>
      <p:sp>
        <p:nvSpPr>
          <p:cNvPr id="11267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000" dirty="0" smtClean="0"/>
              <a:t>plně automatizovaná mikroskopická analýza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smtClean="0"/>
              <a:t>60 vzorků/hod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smtClean="0"/>
              <a:t>možnost prohlížení částic na obrazovce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smtClean="0"/>
              <a:t>možnost přeřazení do jiné kategorie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smtClean="0"/>
              <a:t>přístroj rozlišuje 12 základních kategorií (např. erytrocyty, leukocyty, </a:t>
            </a:r>
            <a:r>
              <a:rPr lang="cs-CZ" altLang="cs-CZ" sz="2000" dirty="0" err="1" smtClean="0"/>
              <a:t>epitelie</a:t>
            </a:r>
            <a:r>
              <a:rPr lang="cs-CZ" altLang="cs-CZ" sz="2000" dirty="0" smtClean="0"/>
              <a:t>, válce) a umožňuje tvorbu podkategorií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smtClean="0"/>
              <a:t>archivace zobrazení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pPr eaLnBrk="1" hangingPunct="1"/>
            <a:r>
              <a:rPr lang="cs-CZ" altLang="cs-CZ" sz="3600" b="1" dirty="0" smtClean="0"/>
              <a:t>IQ 200 (IRIS)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 b="1" dirty="0" smtClean="0"/>
              <a:t>Princip přístroje: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 smtClean="0"/>
              <a:t>Tenká vrstvička vzorku </a:t>
            </a:r>
            <a:r>
              <a:rPr lang="cs-CZ" altLang="cs-CZ" sz="2800" dirty="0" err="1" smtClean="0"/>
              <a:t>sendvičovitě</a:t>
            </a:r>
            <a:r>
              <a:rPr lang="cs-CZ" altLang="cs-CZ" sz="2800" dirty="0" smtClean="0"/>
              <a:t> uzavřená mezi vrstvy suspendované tekutiny prochází průtokovou celou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K</a:t>
            </a:r>
            <a:r>
              <a:rPr lang="cs-CZ" altLang="cs-CZ" sz="2800" dirty="0" smtClean="0"/>
              <a:t>amera spojená s mikroskopem s využitím stroboskopu zachytí 500 obrázků z jednoho vzorku - výsledný obraz je digitalizován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J</a:t>
            </a:r>
            <a:r>
              <a:rPr lang="cs-CZ" altLang="cs-CZ" sz="2800" dirty="0" smtClean="0"/>
              <a:t>ednotlivé snímky částic jsou izolovány do rámečků – každá částice zvlášť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/>
          <a:lstStyle/>
          <a:p>
            <a:pPr eaLnBrk="1" hangingPunct="1"/>
            <a:r>
              <a:rPr lang="cs-CZ" altLang="cs-CZ" sz="3600" b="1" dirty="0" smtClean="0"/>
              <a:t>Erytrocyty – zobrazení z IQ 200</a:t>
            </a:r>
          </a:p>
        </p:txBody>
      </p:sp>
      <p:pic>
        <p:nvPicPr>
          <p:cNvPr id="13315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80728"/>
            <a:ext cx="7715200" cy="578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9999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FFFFFF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75224\Documents\Vzdělávání\E-learning\Mocky\IQ\My Pictures\Granulvalce\granulovane valce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28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en-US" sz="3600" dirty="0" err="1" smtClean="0"/>
              <a:t>Histor</a:t>
            </a:r>
            <a:r>
              <a:rPr lang="cs-CZ" sz="3600" dirty="0" err="1" smtClean="0"/>
              <a:t>ie</a:t>
            </a:r>
            <a:endParaRPr lang="en-US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r>
              <a:rPr lang="en-US" sz="1800" dirty="0" smtClean="0"/>
              <a:t>1500 </a:t>
            </a:r>
            <a:r>
              <a:rPr lang="cs-CZ" sz="1800" dirty="0" smtClean="0"/>
              <a:t>př.n.l. – </a:t>
            </a:r>
            <a:r>
              <a:rPr lang="en-US" sz="1800" dirty="0" err="1" smtClean="0"/>
              <a:t>Egyp</a:t>
            </a:r>
            <a:r>
              <a:rPr lang="cs-CZ" sz="1800" dirty="0" err="1"/>
              <a:t>ť</a:t>
            </a:r>
            <a:r>
              <a:rPr lang="cs-CZ" sz="1800" dirty="0" err="1" smtClean="0"/>
              <a:t>ané</a:t>
            </a:r>
            <a:r>
              <a:rPr lang="cs-CZ" sz="1800" dirty="0" smtClean="0"/>
              <a:t> zjistili, že někteří pacienti mají zvýšený objem moče, která přitahuje mravence </a:t>
            </a:r>
          </a:p>
          <a:p>
            <a:r>
              <a:rPr lang="cs-CZ" sz="1800" dirty="0" smtClean="0"/>
              <a:t>V 6.stol. – Indové zjistili, že sladká moč je spojena s nemocí </a:t>
            </a:r>
          </a:p>
          <a:p>
            <a:r>
              <a:rPr lang="cs-CZ" sz="1800" dirty="0" smtClean="0"/>
              <a:t>V r.1674 – anglický lékař Thomas </a:t>
            </a:r>
            <a:r>
              <a:rPr lang="cs-CZ" sz="1800" dirty="0" err="1" smtClean="0"/>
              <a:t>Willis</a:t>
            </a:r>
            <a:r>
              <a:rPr lang="cs-CZ" sz="1800" dirty="0" smtClean="0"/>
              <a:t> zařadil ochutnávání moče do rutinní praxe a zavedl pojem Diabetes </a:t>
            </a:r>
            <a:r>
              <a:rPr lang="cs-CZ" sz="1800" dirty="0" err="1" smtClean="0"/>
              <a:t>mellitus</a:t>
            </a:r>
            <a:endParaRPr lang="cs-CZ" sz="1800" dirty="0" smtClean="0"/>
          </a:p>
        </p:txBody>
      </p:sp>
      <p:pic>
        <p:nvPicPr>
          <p:cNvPr id="4" name="Picture 4" descr="http://3.bp.blogspot.com/_ijVOsJdq68M/TSE_K0pEyUI/AAAAAAAAAG0/LmphTBOURCU/s1600/1-2UrineFlask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33" y="2378452"/>
            <a:ext cx="3276319" cy="431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i.dailymail.co.uk/i/pix/2012/09/10/article-2201221-14F06618000005DC-679_312x486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90567"/>
            <a:ext cx="2772353" cy="431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27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eaLnBrk="1" hangingPunct="1"/>
            <a:r>
              <a:rPr lang="cs-CZ" altLang="cs-CZ" sz="3600" b="1" dirty="0" smtClean="0"/>
              <a:t>Kompletní systém močové analýzy</a:t>
            </a:r>
          </a:p>
        </p:txBody>
      </p:sp>
      <p:pic>
        <p:nvPicPr>
          <p:cNvPr id="14340" name="Picture 7" descr="IQAX System Front view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16040"/>
            <a:ext cx="8435280" cy="312105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39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1557338"/>
            <a:ext cx="8142288" cy="136683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b="1" dirty="0" smtClean="0"/>
              <a:t>IQ 200 (Iris) v kombinaci s </a:t>
            </a:r>
            <a:r>
              <a:rPr lang="cs-CZ" altLang="cs-CZ" sz="2000" b="1" dirty="0" err="1" smtClean="0"/>
              <a:t>Aution</a:t>
            </a:r>
            <a:r>
              <a:rPr lang="cs-CZ" altLang="cs-CZ" sz="2000" b="1" dirty="0" smtClean="0"/>
              <a:t> Max AX-4280 (</a:t>
            </a:r>
            <a:r>
              <a:rPr lang="cs-CZ" altLang="cs-CZ" sz="2000" b="1" dirty="0" err="1" smtClean="0"/>
              <a:t>Arkray</a:t>
            </a:r>
            <a:r>
              <a:rPr lang="cs-CZ" altLang="cs-CZ" sz="2000" dirty="0" smtClean="0"/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 smtClean="0"/>
              <a:t> Zjednodušení provozu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 smtClean="0"/>
              <a:t> Vložíme vzorek a získáme kompletní výsledek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 smtClean="0"/>
              <a:t> Rozšířil se v r. 2004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cs-CZ" sz="3600" b="1" dirty="0" smtClean="0"/>
              <a:t>IQ 200 </a:t>
            </a:r>
            <a:r>
              <a:rPr lang="cs-CZ" sz="3600" b="1" dirty="0" err="1" smtClean="0"/>
              <a:t>Elite</a:t>
            </a:r>
            <a:r>
              <a:rPr lang="cs-CZ" sz="3600" b="1" dirty="0" smtClean="0"/>
              <a:t> + </a:t>
            </a:r>
            <a:r>
              <a:rPr lang="cs-CZ" sz="3600" b="1" dirty="0" err="1" smtClean="0"/>
              <a:t>Velocity</a:t>
            </a:r>
            <a:r>
              <a:rPr lang="cs-CZ" sz="3600" b="1" dirty="0" smtClean="0"/>
              <a:t>, </a:t>
            </a:r>
            <a:r>
              <a:rPr lang="cs-CZ" sz="3600" b="1" dirty="0" err="1" smtClean="0"/>
              <a:t>Beckman</a:t>
            </a:r>
            <a:endParaRPr lang="en-US" sz="3600" b="1" dirty="0"/>
          </a:p>
        </p:txBody>
      </p:sp>
      <p:pic>
        <p:nvPicPr>
          <p:cNvPr id="4100" name="Picture 4" descr="http://www.axonlab.com/var/em_plain_site/storage/images/media/bilder/axonlab-schweiz/produkte/urindiagnostik/iricell-2000-3000_2/4971-1-ger-CH/iRICELL-2000-3000_2_lightbox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61753"/>
            <a:ext cx="8162925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547664" y="933668"/>
            <a:ext cx="648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Automatická mikroskopie + chemická analýza moče</a:t>
            </a:r>
            <a:endParaRPr lang="cs-CZ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8827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863947"/>
          </a:xfrm>
        </p:spPr>
        <p:txBody>
          <a:bodyPr/>
          <a:lstStyle/>
          <a:p>
            <a:pPr eaLnBrk="1" hangingPunct="1"/>
            <a:r>
              <a:rPr lang="cs-CZ" altLang="cs-CZ" sz="3600" b="1" dirty="0" smtClean="0"/>
              <a:t>FUS-2000, DIRUI</a:t>
            </a:r>
          </a:p>
        </p:txBody>
      </p:sp>
      <p:pic>
        <p:nvPicPr>
          <p:cNvPr id="15363" name="img1" descr="http://www.dirui.com.cn/Y02/zyj_img_cp/s2000_1b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988841"/>
            <a:ext cx="4392488" cy="3384376"/>
          </a:xfrm>
        </p:spPr>
      </p:pic>
      <p:sp>
        <p:nvSpPr>
          <p:cNvPr id="5" name="TextovéPole 4"/>
          <p:cNvSpPr txBox="1"/>
          <p:nvPr/>
        </p:nvSpPr>
        <p:spPr>
          <a:xfrm>
            <a:off x="250824" y="1772816"/>
            <a:ext cx="4393183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cs-CZ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Přístroj je hybridní močový analyzátor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cs-CZ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cs-CZ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Provádí chemickou analýzu i automatizované mikroskopické vyšetření moče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cs-CZ" b="1" dirty="0">
              <a:latin typeface="+mj-lt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cs-CZ" b="1" dirty="0">
                <a:solidFill>
                  <a:schemeClr val="accent1"/>
                </a:solidFill>
                <a:latin typeface="+mj-lt"/>
              </a:rPr>
              <a:t>Princip je stejný jako u systému </a:t>
            </a:r>
          </a:p>
          <a:p>
            <a:pPr>
              <a:defRPr/>
            </a:pPr>
            <a:r>
              <a:rPr lang="cs-CZ" b="1" dirty="0">
                <a:solidFill>
                  <a:schemeClr val="accent1"/>
                </a:solidFill>
                <a:latin typeface="+mj-lt"/>
              </a:rPr>
              <a:t>     </a:t>
            </a:r>
            <a:r>
              <a:rPr lang="cs-CZ" b="1" dirty="0" err="1">
                <a:solidFill>
                  <a:schemeClr val="accent1"/>
                </a:solidFill>
                <a:latin typeface="+mj-lt"/>
              </a:rPr>
              <a:t>iQ</a:t>
            </a:r>
            <a:r>
              <a:rPr lang="cs-CZ" b="1" dirty="0">
                <a:solidFill>
                  <a:schemeClr val="accent1"/>
                </a:solidFill>
                <a:latin typeface="+mj-lt"/>
              </a:rPr>
              <a:t> 200 – </a:t>
            </a:r>
            <a:r>
              <a:rPr lang="cs-CZ" b="1" dirty="0" err="1">
                <a:solidFill>
                  <a:schemeClr val="accent1"/>
                </a:solidFill>
                <a:latin typeface="+mj-lt"/>
              </a:rPr>
              <a:t>Aution</a:t>
            </a:r>
            <a:r>
              <a:rPr lang="cs-CZ" b="1" dirty="0">
                <a:solidFill>
                  <a:schemeClr val="accent1"/>
                </a:solidFill>
                <a:latin typeface="+mj-lt"/>
              </a:rPr>
              <a:t> Max, ale zařízení </a:t>
            </a:r>
          </a:p>
          <a:p>
            <a:pPr>
              <a:defRPr/>
            </a:pPr>
            <a:r>
              <a:rPr lang="cs-CZ" b="1" dirty="0">
                <a:solidFill>
                  <a:schemeClr val="accent1"/>
                </a:solidFill>
                <a:latin typeface="+mj-lt"/>
              </a:rPr>
              <a:t>     je umístěno v jednom přístroji</a:t>
            </a:r>
          </a:p>
          <a:p>
            <a:pPr>
              <a:defRPr/>
            </a:pPr>
            <a:endParaRPr lang="cs-CZ" b="1" dirty="0">
              <a:solidFill>
                <a:srgbClr val="C00000"/>
              </a:solidFill>
              <a:latin typeface="+mj-lt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cs-CZ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Pro obě metodiky je využit jeden </a:t>
            </a:r>
            <a:r>
              <a:rPr lang="cs-CZ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pipetor</a:t>
            </a:r>
            <a:endParaRPr lang="cs-CZ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cs-CZ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cs-CZ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Čínský výrobce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8363272" cy="2736304"/>
          </a:xfrm>
        </p:spPr>
        <p:txBody>
          <a:bodyPr/>
          <a:lstStyle/>
          <a:p>
            <a:r>
              <a:rPr lang="cs-CZ" altLang="cs-CZ" sz="3600" b="1" dirty="0" smtClean="0"/>
              <a:t>c) </a:t>
            </a:r>
            <a:r>
              <a:rPr lang="cs-CZ" sz="3600" b="1" dirty="0"/>
              <a:t>Automatická analýza močového </a:t>
            </a:r>
            <a:r>
              <a:rPr lang="cs-CZ" sz="3600" b="1" dirty="0" smtClean="0"/>
              <a:t>sedimentu v kombinaci a </a:t>
            </a:r>
            <a:r>
              <a:rPr lang="cs-CZ" sz="3600" b="1" dirty="0" err="1" smtClean="0"/>
              <a:t>chem</a:t>
            </a:r>
            <a:r>
              <a:rPr lang="cs-CZ" sz="3600" b="1" dirty="0" smtClean="0"/>
              <a:t>. </a:t>
            </a:r>
            <a:r>
              <a:rPr lang="cs-CZ" sz="3600" b="1" dirty="0" err="1" smtClean="0"/>
              <a:t>anal</a:t>
            </a:r>
            <a:r>
              <a:rPr lang="cs-CZ" sz="3600" b="1" dirty="0" smtClean="0"/>
              <a:t>.  - </a:t>
            </a:r>
            <a:r>
              <a:rPr lang="cs-CZ" altLang="cs-CZ" sz="3600" b="1" dirty="0" err="1" smtClean="0"/>
              <a:t>LabUMat</a:t>
            </a:r>
            <a:r>
              <a:rPr lang="cs-CZ" altLang="cs-CZ" sz="3600" b="1" dirty="0" smtClean="0"/>
              <a:t> and </a:t>
            </a:r>
            <a:r>
              <a:rPr lang="cs-CZ" altLang="cs-CZ" sz="3600" b="1" dirty="0" err="1" smtClean="0"/>
              <a:t>UriSed</a:t>
            </a:r>
            <a:r>
              <a:rPr lang="cs-CZ" altLang="cs-CZ" sz="3600" b="1" dirty="0" smtClean="0"/>
              <a:t> 2, </a:t>
            </a:r>
            <a:r>
              <a:rPr lang="cs-CZ" altLang="cs-CZ" sz="2800" dirty="0" smtClean="0"/>
              <a:t>Elektronika 77 – dodává DOT </a:t>
            </a:r>
            <a:r>
              <a:rPr lang="cs-CZ" altLang="cs-CZ" sz="2800" dirty="0" err="1" smtClean="0"/>
              <a:t>diagnostics</a:t>
            </a:r>
            <a:r>
              <a:rPr lang="cs-CZ" altLang="cs-CZ" sz="2800" dirty="0" smtClean="0"/>
              <a:t> a </a:t>
            </a:r>
            <a:r>
              <a:rPr lang="cs-CZ" altLang="cs-CZ" sz="2800" dirty="0" err="1" smtClean="0"/>
              <a:t>Biovendor</a:t>
            </a:r>
            <a:endParaRPr lang="cs-CZ" altLang="cs-CZ" sz="2800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altLang="cs-CZ" dirty="0" smtClean="0"/>
              <a:t> </a:t>
            </a:r>
          </a:p>
        </p:txBody>
      </p:sp>
      <p:pic>
        <p:nvPicPr>
          <p:cNvPr id="16388" name="Picture 6" descr="LabUMat - UriS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33166"/>
            <a:ext cx="5715175" cy="3924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pPr eaLnBrk="1" hangingPunct="1"/>
            <a:r>
              <a:rPr lang="cs-CZ" altLang="cs-CZ" sz="3600" b="1" dirty="0" err="1" smtClean="0"/>
              <a:t>UriSed</a:t>
            </a:r>
            <a:endParaRPr lang="cs-CZ" altLang="cs-CZ" sz="3600" b="1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44824"/>
            <a:ext cx="8229600" cy="4824264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2400" b="1" dirty="0" smtClean="0"/>
              <a:t>Hlavní výhody přístroje: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cs-CZ" altLang="cs-CZ" sz="2400" b="1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každý vzorek je prohlížen v jednorázové kyvetě 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pro provoz stačí pouze destilovaná voda k promývání pipety </a:t>
            </a:r>
            <a:endParaRPr lang="cs-CZ" altLang="cs-CZ" sz="24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dirty="0"/>
              <a:t>p</a:t>
            </a:r>
            <a:r>
              <a:rPr lang="cs-CZ" altLang="cs-CZ" sz="2400" dirty="0" smtClean="0"/>
              <a:t>orovnání výsledků s chemickou analýzou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výsledkem jsou jasné, ostré obrázky jednotlivých částic močového sedimentu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lze si prohlížet obrázek jednotlivé částice nebo celého zorného pole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všechny obrázky jsou pak uloženy v databázi, odtud mohou být kdykoli vyvolány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:\kuku images\s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5536" y="-24971"/>
            <a:ext cx="8652229" cy="69217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074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cs-CZ" altLang="cs-CZ" sz="3600" b="1" dirty="0" err="1" smtClean="0"/>
              <a:t>Urised</a:t>
            </a:r>
            <a:r>
              <a:rPr lang="cs-CZ" altLang="cs-CZ" sz="3600" b="1" dirty="0" smtClean="0"/>
              <a:t> 3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>
          <a:xfrm>
            <a:off x="251520" y="1052736"/>
            <a:ext cx="8435280" cy="5805264"/>
          </a:xfrm>
        </p:spPr>
        <p:txBody>
          <a:bodyPr>
            <a:normAutofit/>
          </a:bodyPr>
          <a:lstStyle/>
          <a:p>
            <a:r>
              <a:rPr lang="cs-CZ" altLang="cs-CZ" b="1" dirty="0" smtClean="0"/>
              <a:t>Automatický analyzátor močového sedimentu – nově </a:t>
            </a:r>
            <a:r>
              <a:rPr lang="cs-CZ" altLang="cs-CZ" b="1" dirty="0" smtClean="0">
                <a:solidFill>
                  <a:schemeClr val="accent1"/>
                </a:solidFill>
              </a:rPr>
              <a:t>s fázovým kontrastem</a:t>
            </a:r>
          </a:p>
          <a:p>
            <a:endParaRPr lang="cs-CZ" altLang="cs-CZ" b="1" dirty="0" smtClean="0"/>
          </a:p>
          <a:p>
            <a:r>
              <a:rPr lang="cs-CZ" altLang="cs-CZ" b="1" dirty="0" smtClean="0"/>
              <a:t>Speciální kombinace </a:t>
            </a:r>
          </a:p>
          <a:p>
            <a:pPr marL="0" indent="0">
              <a:buNone/>
            </a:pPr>
            <a:r>
              <a:rPr lang="cs-CZ" altLang="cs-CZ" b="1" dirty="0"/>
              <a:t> </a:t>
            </a:r>
            <a:r>
              <a:rPr lang="cs-CZ" altLang="cs-CZ" b="1" dirty="0" smtClean="0"/>
              <a:t>   jasného obrazu a fázového</a:t>
            </a:r>
          </a:p>
          <a:p>
            <a:pPr marL="0" indent="0">
              <a:buNone/>
            </a:pPr>
            <a:r>
              <a:rPr lang="cs-CZ" altLang="cs-CZ" b="1" dirty="0"/>
              <a:t> </a:t>
            </a:r>
            <a:r>
              <a:rPr lang="cs-CZ" altLang="cs-CZ" b="1" dirty="0" smtClean="0"/>
              <a:t>   kontrastu</a:t>
            </a:r>
          </a:p>
          <a:p>
            <a:endParaRPr lang="cs-CZ" altLang="cs-CZ" b="1" dirty="0" smtClean="0"/>
          </a:p>
          <a:p>
            <a:r>
              <a:rPr lang="cs-CZ" altLang="cs-CZ" b="1" dirty="0" smtClean="0"/>
              <a:t>Výkon 120 vzorků/hod.</a:t>
            </a:r>
          </a:p>
          <a:p>
            <a:endParaRPr lang="cs-CZ" altLang="cs-CZ" b="1" dirty="0" smtClean="0"/>
          </a:p>
          <a:p>
            <a:r>
              <a:rPr lang="cs-CZ" altLang="cs-CZ" b="1" dirty="0" smtClean="0"/>
              <a:t>Mnohonásobné zvětšení pro prozkoumání trojnásobného množství vzorku v porovnání s </a:t>
            </a:r>
            <a:r>
              <a:rPr lang="cs-CZ" altLang="cs-CZ" b="1" dirty="0" err="1" smtClean="0"/>
              <a:t>UriSed</a:t>
            </a:r>
            <a:r>
              <a:rPr lang="cs-CZ" altLang="cs-CZ" b="1" dirty="0" smtClean="0"/>
              <a:t> 2</a:t>
            </a:r>
          </a:p>
          <a:p>
            <a:endParaRPr lang="cs-CZ" altLang="cs-CZ" b="1" dirty="0" smtClean="0"/>
          </a:p>
          <a:p>
            <a:r>
              <a:rPr lang="cs-CZ" altLang="cs-CZ" b="1" dirty="0" smtClean="0"/>
              <a:t>Kompatibilita s </a:t>
            </a:r>
            <a:r>
              <a:rPr lang="cs-CZ" altLang="cs-CZ" b="1" dirty="0" err="1" smtClean="0"/>
              <a:t>LabUMat</a:t>
            </a:r>
            <a:r>
              <a:rPr lang="cs-CZ" altLang="cs-CZ" b="1" dirty="0" smtClean="0"/>
              <a:t> 2</a:t>
            </a:r>
          </a:p>
          <a:p>
            <a:endParaRPr lang="cs-CZ" altLang="cs-CZ" b="1" dirty="0" smtClean="0"/>
          </a:p>
        </p:txBody>
      </p:sp>
      <p:pic>
        <p:nvPicPr>
          <p:cNvPr id="9220" name="Picture 4" descr="https://www.novolab-labware.com/media/catalog/product/cache/3/thumbnail/555x361/9df78eab33525d08d6e5fb8d27136e95/U/r/Urised_3+PC%20laye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497" y="1628800"/>
            <a:ext cx="420678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0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Automatická analýza močového sedimentu </a:t>
            </a:r>
            <a:r>
              <a:rPr lang="cs-CZ" sz="3600" b="1" dirty="0" err="1" smtClean="0"/>
              <a:t>sediMax</a:t>
            </a:r>
            <a:r>
              <a:rPr lang="cs-CZ" sz="3600" b="1" dirty="0" smtClean="0"/>
              <a:t>, </a:t>
            </a:r>
            <a:r>
              <a:rPr lang="cs-CZ" sz="3600" b="1" dirty="0" err="1" smtClean="0"/>
              <a:t>Menarini</a:t>
            </a:r>
            <a:r>
              <a:rPr lang="cs-CZ" sz="3600" b="1" dirty="0" smtClean="0"/>
              <a:t> </a:t>
            </a:r>
            <a:endParaRPr lang="en-US" sz="3600" b="1" dirty="0"/>
          </a:p>
        </p:txBody>
      </p:sp>
      <p:pic>
        <p:nvPicPr>
          <p:cNvPr id="10242" name="Picture 2" descr="sediMAX stand al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80884"/>
            <a:ext cx="7052751" cy="479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827584" y="242088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 licenci od firmy Elektronika 77</a:t>
            </a:r>
            <a:endParaRPr lang="cs-CZ" dirty="0"/>
          </a:p>
        </p:txBody>
      </p:sp>
      <p:pic>
        <p:nvPicPr>
          <p:cNvPr id="14338" name="Picture 2" descr="Sedimax cuvet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46" y="3793243"/>
            <a:ext cx="1002407" cy="107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23528" y="486916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Kyvetka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974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4874" y="0"/>
            <a:ext cx="7543509" cy="1600200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3600" b="1" dirty="0" err="1" smtClean="0"/>
              <a:t>cobas</a:t>
            </a:r>
            <a:r>
              <a:rPr lang="cs-CZ" sz="3600" b="1" dirty="0" smtClean="0"/>
              <a:t> 6500, </a:t>
            </a:r>
            <a:r>
              <a:rPr lang="cs-CZ" sz="3600" b="1" dirty="0" err="1" smtClean="0"/>
              <a:t>Roche</a:t>
            </a:r>
            <a:r>
              <a:rPr lang="cs-CZ" sz="3600" b="1" dirty="0" smtClean="0"/>
              <a:t/>
            </a:r>
            <a:br>
              <a:rPr lang="cs-CZ" sz="3600" b="1" dirty="0" smtClean="0"/>
            </a:br>
            <a:r>
              <a:rPr lang="cs-CZ" sz="2400" b="1" dirty="0" smtClean="0"/>
              <a:t>sediment + </a:t>
            </a:r>
            <a:r>
              <a:rPr lang="cs-CZ" sz="2400" b="1" dirty="0" err="1" smtClean="0"/>
              <a:t>chem</a:t>
            </a:r>
            <a:r>
              <a:rPr lang="cs-CZ" sz="2400" b="1" dirty="0" smtClean="0"/>
              <a:t>. analýza</a:t>
            </a:r>
            <a:endParaRPr lang="en-US" sz="2400" b="1" dirty="0"/>
          </a:p>
        </p:txBody>
      </p:sp>
      <p:pic>
        <p:nvPicPr>
          <p:cNvPr id="7170" name="Picture 2" descr="https://www.mojemedicina.cz/files/videos/2014_11_27_CB_DGN_Ferdova-cobas-6500/slides/slide_03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58" b="10693"/>
          <a:stretch/>
        </p:blipFill>
        <p:spPr bwMode="auto">
          <a:xfrm>
            <a:off x="484875" y="2348880"/>
            <a:ext cx="796290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http://www.cobas.com/content/internet/product/cobas/en/home/product/urinalysis-testing/cobas-6500-urine-analyzer-series/_jcr_content/mainParsys/tabs/tabsParsys/tabitem/firstProductDetailsParsys/image/image.img.jpg/14321221950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308" y="980728"/>
            <a:ext cx="2546647" cy="146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94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r>
              <a:rPr lang="cs-CZ" altLang="cs-CZ" sz="3600" b="1" dirty="0" err="1" smtClean="0"/>
              <a:t>cobas</a:t>
            </a:r>
            <a:r>
              <a:rPr lang="cs-CZ" altLang="cs-CZ" sz="3600" b="1" dirty="0" smtClean="0"/>
              <a:t> 6500 - automatická močová linka</a:t>
            </a:r>
            <a:endParaRPr lang="cs-CZ" altLang="cs-CZ" sz="3600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388" y="1557338"/>
            <a:ext cx="8964612" cy="5300662"/>
          </a:xfrm>
        </p:spPr>
        <p:txBody>
          <a:bodyPr/>
          <a:lstStyle/>
          <a:p>
            <a:pPr>
              <a:defRPr/>
            </a:pPr>
            <a:r>
              <a:rPr lang="cs-CZ" sz="2400" b="1" dirty="0" smtClean="0"/>
              <a:t>Složena z analyzátoru </a:t>
            </a:r>
            <a:r>
              <a:rPr lang="cs-CZ" sz="2400" b="1" dirty="0" err="1"/>
              <a:t>cobas</a:t>
            </a:r>
            <a:r>
              <a:rPr lang="cs-CZ" sz="2400" b="1" dirty="0"/>
              <a:t>  u 601 </a:t>
            </a:r>
            <a:r>
              <a:rPr lang="cs-CZ" sz="2400" b="1" dirty="0" smtClean="0"/>
              <a:t>a analyzátoru </a:t>
            </a:r>
            <a:r>
              <a:rPr lang="cs-CZ" sz="2400" b="1" dirty="0" err="1" smtClean="0"/>
              <a:t>cobas</a:t>
            </a:r>
            <a:r>
              <a:rPr lang="cs-CZ" sz="2400" b="1" dirty="0" smtClean="0"/>
              <a:t> u 701</a:t>
            </a:r>
          </a:p>
          <a:p>
            <a:pPr marL="0" indent="0">
              <a:buFontTx/>
              <a:buNone/>
              <a:defRPr/>
            </a:pPr>
            <a:r>
              <a:rPr lang="cs-CZ" sz="2400" b="1" dirty="0" smtClean="0"/>
              <a:t> </a:t>
            </a:r>
          </a:p>
          <a:p>
            <a:pPr>
              <a:defRPr/>
            </a:pPr>
            <a:r>
              <a:rPr lang="cs-CZ" sz="2400" b="1" dirty="0" err="1" smtClean="0"/>
              <a:t>cobas</a:t>
            </a:r>
            <a:r>
              <a:rPr lang="cs-CZ" sz="2400" b="1" dirty="0" smtClean="0"/>
              <a:t>  u 601 - </a:t>
            </a:r>
            <a:r>
              <a:rPr lang="cs-CZ" sz="2400" b="1" dirty="0"/>
              <a:t>automatizované vyšetření moči pomocí testovacích proužků </a:t>
            </a:r>
            <a:endParaRPr lang="cs-CZ" sz="2400" b="1" dirty="0" smtClean="0"/>
          </a:p>
          <a:p>
            <a:pPr>
              <a:defRPr/>
            </a:pPr>
            <a:endParaRPr lang="cs-CZ" sz="2400" b="1" dirty="0" smtClean="0"/>
          </a:p>
          <a:p>
            <a:pPr>
              <a:defRPr/>
            </a:pPr>
            <a:r>
              <a:rPr lang="cs-CZ" sz="2400" b="1" dirty="0" err="1" smtClean="0"/>
              <a:t>cobas</a:t>
            </a:r>
            <a:r>
              <a:rPr lang="cs-CZ" sz="2400" b="1" dirty="0" smtClean="0"/>
              <a:t> </a:t>
            </a:r>
            <a:r>
              <a:rPr lang="cs-CZ" sz="2400" b="1" dirty="0"/>
              <a:t>u 701 </a:t>
            </a:r>
            <a:endParaRPr lang="cs-CZ" sz="2400" b="1" dirty="0" smtClean="0"/>
          </a:p>
          <a:p>
            <a:pPr marL="0" indent="0">
              <a:buFontTx/>
              <a:buNone/>
              <a:defRPr/>
            </a:pPr>
            <a:r>
              <a:rPr lang="cs-CZ" sz="2400" b="1" dirty="0"/>
              <a:t> </a:t>
            </a:r>
            <a:r>
              <a:rPr lang="cs-CZ" sz="2400" b="1" dirty="0" smtClean="0"/>
              <a:t>         - </a:t>
            </a:r>
            <a:r>
              <a:rPr lang="cs-CZ" sz="2400" b="1" dirty="0"/>
              <a:t>automatizované mikroskopické vyšetření </a:t>
            </a:r>
            <a:r>
              <a:rPr lang="cs-CZ" sz="2400" b="1" dirty="0" smtClean="0"/>
              <a:t> </a:t>
            </a:r>
          </a:p>
          <a:p>
            <a:pPr marL="0" indent="0">
              <a:buFontTx/>
              <a:buNone/>
              <a:defRPr/>
            </a:pPr>
            <a:r>
              <a:rPr lang="cs-CZ" sz="2400" b="1" dirty="0"/>
              <a:t> </a:t>
            </a:r>
            <a:r>
              <a:rPr lang="cs-CZ" sz="2400" b="1" dirty="0" smtClean="0"/>
              <a:t>            močového  sedimentu </a:t>
            </a:r>
            <a:r>
              <a:rPr lang="cs-CZ" sz="2400" b="1" dirty="0"/>
              <a:t>s výhodou </a:t>
            </a:r>
            <a:r>
              <a:rPr lang="cs-CZ" sz="2400" b="1" dirty="0" smtClean="0"/>
              <a:t>reálných snímků</a:t>
            </a:r>
          </a:p>
          <a:p>
            <a:pPr marL="0" indent="0">
              <a:buFontTx/>
              <a:buNone/>
              <a:defRPr/>
            </a:pPr>
            <a:r>
              <a:rPr lang="cs-CZ" sz="2400" b="1" dirty="0" smtClean="0"/>
              <a:t>          - posouvá </a:t>
            </a:r>
            <a:r>
              <a:rPr lang="cs-CZ" sz="2400" b="1" dirty="0"/>
              <a:t>zlatý standard v oblasti </a:t>
            </a:r>
            <a:r>
              <a:rPr lang="cs-CZ" sz="2400" b="1" dirty="0" smtClean="0"/>
              <a:t>mikroskopického</a:t>
            </a:r>
          </a:p>
          <a:p>
            <a:pPr marL="0" indent="0">
              <a:buFontTx/>
              <a:buNone/>
              <a:defRPr/>
            </a:pPr>
            <a:r>
              <a:rPr lang="cs-CZ" sz="2400" b="1" dirty="0"/>
              <a:t> </a:t>
            </a:r>
            <a:r>
              <a:rPr lang="cs-CZ" sz="2400" b="1" dirty="0" smtClean="0"/>
              <a:t>           </a:t>
            </a:r>
            <a:r>
              <a:rPr lang="cs-CZ" sz="2400" b="1" dirty="0"/>
              <a:t>vyšetření moči standardizací a automatizací všech </a:t>
            </a:r>
            <a:endParaRPr lang="cs-CZ" sz="2400" b="1" dirty="0" smtClean="0"/>
          </a:p>
          <a:p>
            <a:pPr marL="0" indent="0">
              <a:buFontTx/>
              <a:buNone/>
              <a:defRPr/>
            </a:pPr>
            <a:r>
              <a:rPr lang="cs-CZ" sz="2400" b="1" dirty="0"/>
              <a:t> </a:t>
            </a:r>
            <a:r>
              <a:rPr lang="cs-CZ" sz="2400" b="1" dirty="0" smtClean="0"/>
              <a:t>           </a:t>
            </a:r>
            <a:r>
              <a:rPr lang="cs-CZ" sz="2400" b="1" smtClean="0"/>
              <a:t>manuálních kroků </a:t>
            </a:r>
            <a:endParaRPr lang="cs-CZ" sz="2400" b="1" dirty="0" smtClean="0"/>
          </a:p>
          <a:p>
            <a:pPr marL="0" indent="0">
              <a:buFontTx/>
              <a:buNone/>
              <a:defRPr/>
            </a:pP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10205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 smtClean="0"/>
              <a:t>Analýza moče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r>
              <a:rPr lang="cs-CZ" altLang="cs-CZ" sz="2800" b="1" dirty="0"/>
              <a:t>Chemická analýza </a:t>
            </a:r>
            <a:r>
              <a:rPr lang="cs-CZ" altLang="cs-CZ" sz="2800" b="1" dirty="0" smtClean="0"/>
              <a:t>moče</a:t>
            </a:r>
          </a:p>
          <a:p>
            <a:endParaRPr lang="cs-CZ" altLang="cs-CZ" sz="2800" b="1" dirty="0" smtClean="0"/>
          </a:p>
          <a:p>
            <a:r>
              <a:rPr lang="cs-CZ" altLang="cs-CZ" sz="2800" b="1" dirty="0"/>
              <a:t>M</a:t>
            </a:r>
            <a:r>
              <a:rPr lang="cs-CZ" altLang="cs-CZ" sz="2800" b="1" dirty="0" smtClean="0"/>
              <a:t>orfologická analýza moče</a:t>
            </a:r>
            <a:endParaRPr lang="cs-CZ" altLang="cs-CZ" sz="2800" dirty="0" smtClean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29076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241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3600" b="1" dirty="0" smtClean="0"/>
              <a:t>E-</a:t>
            </a:r>
            <a:r>
              <a:rPr lang="cs-CZ" sz="3600" b="1" dirty="0" err="1" smtClean="0"/>
              <a:t>learning</a:t>
            </a:r>
            <a:r>
              <a:rPr lang="cs-CZ" sz="3600" b="1" dirty="0" smtClean="0"/>
              <a:t>:  Mikroskopická analýza moče</a:t>
            </a:r>
            <a:endParaRPr lang="en-US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82453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cs-CZ" altLang="cs-CZ" sz="2800" u="sng" dirty="0" smtClean="0">
              <a:hlinkClick r:id="rId2"/>
            </a:endParaRPr>
          </a:p>
          <a:p>
            <a:pPr marL="457200" lvl="1" indent="0">
              <a:buNone/>
            </a:pPr>
            <a:endParaRPr lang="cs-CZ" altLang="cs-CZ" sz="2800" u="sng" dirty="0" smtClean="0">
              <a:hlinkClick r:id="rId2"/>
            </a:endParaRPr>
          </a:p>
          <a:p>
            <a:pPr marL="457200" lvl="1" indent="0">
              <a:buNone/>
            </a:pPr>
            <a:r>
              <a:rPr lang="cs-CZ" altLang="cs-CZ" sz="2800" u="sng" dirty="0" smtClean="0">
                <a:hlinkClick r:id="rId2"/>
              </a:rPr>
              <a:t>http</a:t>
            </a:r>
            <a:r>
              <a:rPr lang="cs-CZ" altLang="cs-CZ" sz="2800" u="sng" dirty="0">
                <a:hlinkClick r:id="rId2"/>
              </a:rPr>
              <a:t>://</a:t>
            </a:r>
            <a:r>
              <a:rPr lang="cs-CZ" altLang="cs-CZ" sz="2800" u="sng" dirty="0" smtClean="0">
                <a:hlinkClick r:id="rId2"/>
              </a:rPr>
              <a:t>elportal.cz/publikace/vysetreni-moce</a:t>
            </a:r>
            <a:endParaRPr lang="cs-CZ" altLang="cs-CZ" sz="2800" u="sng" dirty="0" smtClean="0"/>
          </a:p>
          <a:p>
            <a:pPr marL="457200" lvl="1" indent="0">
              <a:buNone/>
            </a:pPr>
            <a:endParaRPr lang="cs-CZ" sz="2800" dirty="0" smtClean="0"/>
          </a:p>
          <a:p>
            <a:pPr marL="457200" lvl="1" indent="0">
              <a:buNone/>
            </a:pPr>
            <a:endParaRPr lang="cs-CZ" sz="2800" dirty="0" smtClean="0"/>
          </a:p>
          <a:p>
            <a:pPr marL="457200" lvl="1" indent="0">
              <a:buNone/>
            </a:pPr>
            <a:r>
              <a:rPr lang="en-US" sz="2400" b="1" dirty="0"/>
              <a:t>- </a:t>
            </a:r>
            <a:r>
              <a:rPr lang="cs-CZ" sz="2400" b="1" dirty="0" smtClean="0"/>
              <a:t>Mikroskopické </a:t>
            </a:r>
            <a:r>
              <a:rPr lang="cs-CZ" sz="2400" b="1" dirty="0"/>
              <a:t>nálezy barveného sedimentu</a:t>
            </a:r>
            <a:endParaRPr lang="en-US" sz="2400" b="1" dirty="0"/>
          </a:p>
          <a:p>
            <a:pPr marL="0" indent="0">
              <a:buNone/>
              <a:defRPr/>
            </a:pPr>
            <a:r>
              <a:rPr lang="cs-CZ" b="1" dirty="0" smtClean="0"/>
              <a:t>     </a:t>
            </a:r>
            <a:r>
              <a:rPr lang="en-US" b="1" dirty="0" smtClean="0"/>
              <a:t>- </a:t>
            </a:r>
            <a:r>
              <a:rPr lang="cs-CZ" b="1" dirty="0" smtClean="0"/>
              <a:t>Mikroskopické </a:t>
            </a:r>
            <a:r>
              <a:rPr lang="cs-CZ" b="1" dirty="0"/>
              <a:t>nálezy nativního sedimentu</a:t>
            </a:r>
            <a:r>
              <a:rPr lang="en-US" b="1" dirty="0"/>
              <a:t>    </a:t>
            </a:r>
            <a:r>
              <a:rPr lang="cs-CZ" b="1" dirty="0" smtClean="0"/>
              <a:t>   </a:t>
            </a:r>
          </a:p>
          <a:p>
            <a:pPr marL="0" indent="0">
              <a:buNone/>
              <a:defRPr/>
            </a:pPr>
            <a:r>
              <a:rPr lang="cs-CZ" b="1" dirty="0" smtClean="0"/>
              <a:t>     </a:t>
            </a:r>
            <a:r>
              <a:rPr lang="en-US" b="1" dirty="0" smtClean="0"/>
              <a:t>- </a:t>
            </a:r>
            <a:r>
              <a:rPr lang="cs-CZ" b="1" dirty="0"/>
              <a:t>Nálezy z </a:t>
            </a:r>
            <a:r>
              <a:rPr lang="en-US" b="1" dirty="0"/>
              <a:t>automatic</a:t>
            </a:r>
            <a:r>
              <a:rPr lang="cs-CZ" b="1" dirty="0" err="1"/>
              <a:t>kého</a:t>
            </a:r>
            <a:r>
              <a:rPr lang="en-US" b="1" dirty="0"/>
              <a:t> </a:t>
            </a:r>
            <a:r>
              <a:rPr lang="en-US" b="1" dirty="0" err="1"/>
              <a:t>analyz</a:t>
            </a:r>
            <a:r>
              <a:rPr lang="cs-CZ" b="1" dirty="0" err="1"/>
              <a:t>átoru</a:t>
            </a:r>
            <a:r>
              <a:rPr lang="en-US" b="1" dirty="0"/>
              <a:t> </a:t>
            </a:r>
            <a:r>
              <a:rPr lang="cs-CZ" b="1" dirty="0" smtClean="0"/>
              <a:t>FUS-2000 a </a:t>
            </a:r>
            <a:r>
              <a:rPr lang="en-US" b="1" dirty="0" err="1" smtClean="0"/>
              <a:t>iQ</a:t>
            </a:r>
            <a:r>
              <a:rPr lang="en-US" b="1" dirty="0" smtClean="0"/>
              <a:t> </a:t>
            </a:r>
            <a:r>
              <a:rPr lang="en-US" b="1" dirty="0"/>
              <a:t>200 </a:t>
            </a:r>
          </a:p>
          <a:p>
            <a:pPr marL="457200" lvl="1" indent="0">
              <a:buNone/>
            </a:pPr>
            <a:endParaRPr lang="cs-CZ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700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dirty="0" smtClean="0"/>
              <a:t>Chemická analýza moče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altLang="cs-CZ" sz="24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A</a:t>
            </a:r>
            <a:r>
              <a:rPr lang="cs-CZ" altLang="cs-CZ" sz="2400" dirty="0" smtClean="0"/>
              <a:t>utomatizace od 80. let minulého století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P</a:t>
            </a:r>
            <a:r>
              <a:rPr lang="cs-CZ" altLang="cs-CZ" sz="2400" dirty="0" smtClean="0"/>
              <a:t>řístroje využívají stanovení parametrů pomocí diagnostických proužků (suchá chemie)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err="1"/>
              <a:t>S</a:t>
            </a:r>
            <a:r>
              <a:rPr lang="cs-CZ" altLang="cs-CZ" sz="2400" dirty="0" err="1" smtClean="0"/>
              <a:t>emikvantitativní</a:t>
            </a:r>
            <a:r>
              <a:rPr lang="cs-CZ" altLang="cs-CZ" sz="2400" dirty="0" smtClean="0"/>
              <a:t> stanovení bilirubinu, </a:t>
            </a:r>
            <a:r>
              <a:rPr lang="cs-CZ" altLang="cs-CZ" sz="2400" dirty="0" err="1" smtClean="0"/>
              <a:t>urobilinogenu</a:t>
            </a:r>
            <a:r>
              <a:rPr lang="cs-CZ" altLang="cs-CZ" sz="2400" dirty="0" smtClean="0"/>
              <a:t>, bílkoviny, ketonů, hemoglobinu, leukocytů, dusitanů, pH, glukosy a specifické hmotnosti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S</a:t>
            </a:r>
            <a:r>
              <a:rPr lang="cs-CZ" altLang="cs-CZ" sz="2400" dirty="0" smtClean="0"/>
              <a:t>tandardizace měřící procedury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 dirty="0" smtClean="0">
                <a:solidFill>
                  <a:schemeClr val="accent1"/>
                </a:solidFill>
              </a:rPr>
              <a:t>Pipetování na jednotlivé reakční zóny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A</a:t>
            </a:r>
            <a:r>
              <a:rPr lang="cs-CZ" altLang="cs-CZ" sz="2400" dirty="0" smtClean="0"/>
              <a:t>nalýza  na principu </a:t>
            </a:r>
            <a:r>
              <a:rPr lang="cs-CZ" altLang="cs-CZ" sz="2400" b="1" dirty="0" smtClean="0">
                <a:solidFill>
                  <a:schemeClr val="accent1"/>
                </a:solidFill>
              </a:rPr>
              <a:t>reflexní fotometrie</a:t>
            </a:r>
            <a:r>
              <a:rPr lang="cs-CZ" altLang="cs-CZ" sz="2800" b="1" dirty="0" smtClean="0">
                <a:solidFill>
                  <a:schemeClr val="accent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600" b="1" dirty="0">
                <a:solidFill>
                  <a:schemeClr val="tx2"/>
                </a:solidFill>
                <a:latin typeface="+mn-lt"/>
              </a:rPr>
              <a:t>Diagnostické proužky</a:t>
            </a:r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2339975" y="1773238"/>
            <a:ext cx="6346825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cs-CZ" altLang="cs-CZ" sz="2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Matrice pro suchá činidla</a:t>
            </a:r>
            <a:r>
              <a:rPr lang="cs-CZ" altLang="cs-CZ" sz="2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 - Impregnovaná vlákna</a:t>
            </a:r>
            <a:endParaRPr lang="cs-CZ" altLang="cs-CZ" sz="20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cs-CZ" altLang="cs-CZ" sz="20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Analyzovaný vzorek (moč) je aplikován  na  povrch  pevné  fáze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Difunduje</a:t>
            </a:r>
            <a:r>
              <a:rPr lang="cs-CZ" altLang="cs-CZ" sz="2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do její matrice a  </a:t>
            </a:r>
            <a:r>
              <a:rPr lang="cs-CZ" altLang="cs-CZ" sz="2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rozpouští</a:t>
            </a:r>
            <a:r>
              <a:rPr lang="cs-CZ" altLang="cs-CZ" sz="2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 suché  činidlo, které  je  v  matrici dispergováno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Rozpuštěné </a:t>
            </a:r>
            <a:r>
              <a:rPr lang="cs-CZ" altLang="cs-CZ" sz="2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činidlo reaguje s analyzovanou látkou</a:t>
            </a:r>
            <a:r>
              <a:rPr lang="cs-CZ" altLang="cs-CZ" sz="2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za vzniku barevného produktu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Výsledné zbarvení  na  povrchu pevné  fáze je sledováno vizuálně nebo instrumentálně</a:t>
            </a:r>
          </a:p>
        </p:txBody>
      </p:sp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89138"/>
            <a:ext cx="19145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600" b="1" dirty="0">
                <a:solidFill>
                  <a:schemeClr val="tx2"/>
                </a:solidFill>
                <a:latin typeface="+mn-lt"/>
              </a:rPr>
              <a:t>Celulózová impregnovaná vlákna</a:t>
            </a: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457200" y="16287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Celulózová matrice</a:t>
            </a:r>
            <a:r>
              <a:rPr lang="cs-CZ" altLang="cs-CZ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 (firma Bayer – Siemens) porézní či polopropustná</a:t>
            </a:r>
          </a:p>
          <a:p>
            <a:pPr eaLnBrk="1" hangingPunct="1"/>
            <a:endParaRPr lang="cs-CZ" altLang="cs-CZ" sz="24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eaLnBrk="1" hangingPunct="1"/>
            <a:r>
              <a:rPr lang="cs-CZ" altLang="cs-CZ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Reagencie v suché formě distribuovány </a:t>
            </a:r>
          </a:p>
          <a:p>
            <a:pPr eaLnBrk="1" hangingPunct="1">
              <a:buFontTx/>
              <a:buNone/>
            </a:pPr>
            <a:r>
              <a:rPr lang="cs-CZ" altLang="cs-CZ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   </a:t>
            </a:r>
            <a:r>
              <a:rPr lang="cs-CZ" altLang="cs-CZ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- do matrice</a:t>
            </a:r>
          </a:p>
          <a:p>
            <a:pPr eaLnBrk="1" hangingPunct="1">
              <a:buFontTx/>
              <a:buNone/>
            </a:pPr>
            <a:r>
              <a:rPr lang="cs-CZ" altLang="cs-CZ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   - na povrchu matrice</a:t>
            </a:r>
          </a:p>
          <a:p>
            <a:pPr eaLnBrk="1" hangingPunct="1">
              <a:buFontTx/>
              <a:buNone/>
            </a:pPr>
            <a:endParaRPr lang="cs-CZ" altLang="cs-CZ" sz="24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eaLnBrk="1" hangingPunct="1"/>
            <a:r>
              <a:rPr lang="cs-CZ" altLang="cs-CZ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Postupná impregnace a </a:t>
            </a:r>
            <a:r>
              <a:rPr lang="cs-CZ" altLang="cs-CZ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zasoušení</a:t>
            </a:r>
            <a:r>
              <a:rPr lang="cs-CZ" altLang="cs-CZ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 jednotlivých činidel</a:t>
            </a:r>
          </a:p>
          <a:p>
            <a:pPr eaLnBrk="1" hangingPunct="1"/>
            <a:endParaRPr lang="cs-CZ" altLang="cs-CZ" sz="24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eaLnBrk="1" hangingPunct="1"/>
            <a:r>
              <a:rPr lang="cs-CZ" altLang="cs-CZ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Činidla oddělena</a:t>
            </a:r>
            <a:r>
              <a:rPr lang="cs-CZ" altLang="cs-CZ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 separační vrstvou polymeru (ta při hydrataci praskne)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600" b="1" dirty="0">
                <a:solidFill>
                  <a:schemeClr val="tx2"/>
                </a:solidFill>
                <a:latin typeface="+mn-lt"/>
              </a:rPr>
              <a:t>Reflexní fotometrie</a:t>
            </a:r>
          </a:p>
        </p:txBody>
      </p:sp>
      <p:pic>
        <p:nvPicPr>
          <p:cNvPr id="512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1387683"/>
            <a:ext cx="5545137" cy="238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10"/>
          <p:cNvSpPr txBox="1">
            <a:spLocks noChangeArrowheads="1"/>
          </p:cNvSpPr>
          <p:nvPr/>
        </p:nvSpPr>
        <p:spPr bwMode="auto">
          <a:xfrm>
            <a:off x="1743075" y="40973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5125" name="Text Box 13"/>
          <p:cNvSpPr txBox="1">
            <a:spLocks noChangeArrowheads="1"/>
          </p:cNvSpPr>
          <p:nvPr/>
        </p:nvSpPr>
        <p:spPr bwMode="auto">
          <a:xfrm>
            <a:off x="1203325" y="4425950"/>
            <a:ext cx="73294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800"/>
          </a:p>
        </p:txBody>
      </p:sp>
      <p:sp>
        <p:nvSpPr>
          <p:cNvPr id="5126" name="Text Box 14"/>
          <p:cNvSpPr txBox="1">
            <a:spLocks noChangeArrowheads="1"/>
          </p:cNvSpPr>
          <p:nvPr/>
        </p:nvSpPr>
        <p:spPr bwMode="auto">
          <a:xfrm>
            <a:off x="323850" y="3860800"/>
            <a:ext cx="8569325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Impregnovaná vlákna mají vysokou opacitu (neprůhlednost)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Ke stanovení jejich zbarvení nutno využít reflexní fotometrii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   </a:t>
            </a:r>
            <a:r>
              <a:rPr lang="cs-CZ" altLang="cs-CZ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- </a:t>
            </a:r>
            <a:r>
              <a:rPr lang="cs-CZ" alt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měření ze stejné strany jako nanesen vzorek, ale na jiném místě (</a:t>
            </a:r>
            <a:r>
              <a:rPr lang="cs-CZ" altLang="cs-CZ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Roche</a:t>
            </a:r>
            <a:r>
              <a:rPr lang="cs-CZ" alt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, vhodné i pro plnou krev – přístroj </a:t>
            </a:r>
            <a:r>
              <a:rPr lang="cs-CZ" altLang="cs-CZ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Reflotron</a:t>
            </a:r>
            <a:r>
              <a:rPr lang="cs-CZ" alt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   - měření z opačné strany než aplikován vzorek (vícevrstvé filmy)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pPr eaLnBrk="1" hangingPunct="1"/>
            <a:r>
              <a:rPr lang="cs-CZ" altLang="cs-CZ" sz="3600" b="1" dirty="0" smtClean="0">
                <a:cs typeface="Arial" panose="020B0604020202020204" pitchFamily="34" charset="0"/>
              </a:rPr>
              <a:t>Chemická analýza moče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800" b="1" dirty="0" smtClean="0"/>
              <a:t>Reflexní fotometrie:</a:t>
            </a:r>
          </a:p>
          <a:p>
            <a:pPr eaLnBrk="1" hangingPunct="1"/>
            <a:r>
              <a:rPr lang="cs-CZ" altLang="cs-CZ" sz="2400" dirty="0" smtClean="0"/>
              <a:t>zdroj světla - </a:t>
            </a:r>
            <a:r>
              <a:rPr lang="cs-CZ" altLang="cs-CZ" sz="2400" b="1" dirty="0" smtClean="0">
                <a:solidFill>
                  <a:schemeClr val="accent1"/>
                </a:solidFill>
              </a:rPr>
              <a:t>světlo emitující diody</a:t>
            </a:r>
          </a:p>
          <a:p>
            <a:pPr eaLnBrk="1" hangingPunct="1"/>
            <a:r>
              <a:rPr lang="cs-CZ" altLang="cs-CZ" sz="2400" dirty="0" smtClean="0"/>
              <a:t>emitují světlo o různých přesně definovaných vlnových délkách – světlo pak dopadá v různých úhlech na reagenční zóny diagnostického proužku </a:t>
            </a:r>
          </a:p>
          <a:p>
            <a:pPr eaLnBrk="1" hangingPunct="1"/>
            <a:r>
              <a:rPr lang="cs-CZ" altLang="cs-CZ" sz="2400" b="1" dirty="0" smtClean="0">
                <a:solidFill>
                  <a:schemeClr val="accent1"/>
                </a:solidFill>
              </a:rPr>
              <a:t>světlo je odráženo na fotodiodu</a:t>
            </a:r>
            <a:r>
              <a:rPr lang="cs-CZ" altLang="cs-CZ" sz="2400" b="1" dirty="0" smtClean="0">
                <a:solidFill>
                  <a:schemeClr val="tx2"/>
                </a:solidFill>
              </a:rPr>
              <a:t> </a:t>
            </a:r>
            <a:r>
              <a:rPr lang="cs-CZ" altLang="cs-CZ" sz="2400" dirty="0" smtClean="0"/>
              <a:t>, která slouží jako detektor</a:t>
            </a:r>
          </a:p>
          <a:p>
            <a:pPr eaLnBrk="1" hangingPunct="1"/>
            <a:r>
              <a:rPr lang="cs-CZ" altLang="cs-CZ" sz="2400" dirty="0" smtClean="0"/>
              <a:t>intenzita odraženého světla závisí na vybarvení reakční zóny (od bílé zóny se odráží prakticky 100%, čím tmavší zóna, tím víc světla je absorbováno)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pPr eaLnBrk="1" hangingPunct="1"/>
            <a:r>
              <a:rPr lang="cs-CZ" altLang="cs-CZ" sz="3600" b="1" dirty="0" smtClean="0"/>
              <a:t>Chemická analýza moče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cs-CZ" altLang="cs-CZ" b="1" dirty="0" smtClean="0"/>
              <a:t>Příklady analyzátorů:</a:t>
            </a:r>
          </a:p>
          <a:p>
            <a:pPr eaLnBrk="1" hangingPunct="1"/>
            <a:r>
              <a:rPr lang="cs-CZ" altLang="cs-CZ" dirty="0" smtClean="0"/>
              <a:t>pro malé laboratoře  - často poloautomaty</a:t>
            </a:r>
          </a:p>
          <a:p>
            <a:pPr eaLnBrk="1" hangingPunct="1">
              <a:buFontTx/>
              <a:buNone/>
            </a:pPr>
            <a:r>
              <a:rPr lang="cs-CZ" altLang="cs-CZ" dirty="0" smtClean="0"/>
              <a:t>   </a:t>
            </a:r>
            <a:r>
              <a:rPr lang="cs-CZ" altLang="cs-CZ" dirty="0" err="1" smtClean="0"/>
              <a:t>Urisys</a:t>
            </a:r>
            <a:r>
              <a:rPr lang="cs-CZ" altLang="cs-CZ" dirty="0" smtClean="0"/>
              <a:t> 1800 (</a:t>
            </a:r>
            <a:r>
              <a:rPr lang="cs-CZ" altLang="cs-CZ" dirty="0" err="1" smtClean="0"/>
              <a:t>Roche</a:t>
            </a:r>
            <a:r>
              <a:rPr lang="cs-CZ" altLang="cs-CZ" dirty="0" smtClean="0"/>
              <a:t>  </a:t>
            </a:r>
            <a:r>
              <a:rPr lang="cs-CZ" altLang="cs-CZ" dirty="0" err="1" smtClean="0"/>
              <a:t>Diagnostic</a:t>
            </a:r>
            <a:r>
              <a:rPr lang="cs-CZ" altLang="cs-CZ" dirty="0" smtClean="0"/>
              <a:t>)                                                              </a:t>
            </a:r>
          </a:p>
          <a:p>
            <a:pPr>
              <a:buNone/>
            </a:pPr>
            <a:r>
              <a:rPr lang="cs-CZ" altLang="cs-CZ" dirty="0" smtClean="0"/>
              <a:t>   </a:t>
            </a:r>
            <a:r>
              <a:rPr lang="cs-CZ" altLang="cs-CZ" dirty="0" err="1" smtClean="0"/>
              <a:t>Aution</a:t>
            </a:r>
            <a:r>
              <a:rPr lang="cs-CZ" altLang="cs-CZ" dirty="0" smtClean="0"/>
              <a:t> Mini, </a:t>
            </a:r>
            <a:r>
              <a:rPr lang="cs-CZ" altLang="cs-CZ" dirty="0" err="1" smtClean="0"/>
              <a:t>PocketChem</a:t>
            </a:r>
            <a:r>
              <a:rPr lang="cs-CZ" altLang="cs-CZ" dirty="0"/>
              <a:t> UA (</a:t>
            </a:r>
            <a:r>
              <a:rPr lang="cs-CZ" altLang="cs-CZ" dirty="0" err="1"/>
              <a:t>Arkray</a:t>
            </a:r>
            <a:r>
              <a:rPr lang="cs-CZ" altLang="cs-CZ" dirty="0" smtClean="0"/>
              <a:t>)</a:t>
            </a:r>
          </a:p>
          <a:p>
            <a:pPr eaLnBrk="1" hangingPunct="1"/>
            <a:endParaRPr lang="cs-CZ" altLang="cs-CZ" dirty="0" smtClean="0"/>
          </a:p>
          <a:p>
            <a:pPr eaLnBrk="1" hangingPunct="1"/>
            <a:r>
              <a:rPr lang="cs-CZ" altLang="cs-CZ" dirty="0" smtClean="0"/>
              <a:t>vysokokapacitní – </a:t>
            </a:r>
          </a:p>
          <a:p>
            <a:pPr eaLnBrk="1" hangingPunct="1">
              <a:buFontTx/>
              <a:buNone/>
            </a:pPr>
            <a:r>
              <a:rPr lang="cs-CZ" altLang="cs-CZ" dirty="0" smtClean="0"/>
              <a:t>   </a:t>
            </a:r>
            <a:r>
              <a:rPr lang="cs-CZ" altLang="cs-CZ" dirty="0" err="1" smtClean="0"/>
              <a:t>Urisys</a:t>
            </a:r>
            <a:r>
              <a:rPr lang="cs-CZ" altLang="cs-CZ" dirty="0" smtClean="0"/>
              <a:t> 2400 (</a:t>
            </a:r>
            <a:r>
              <a:rPr lang="cs-CZ" altLang="cs-CZ" dirty="0" err="1" smtClean="0"/>
              <a:t>Roche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Diagnostic</a:t>
            </a:r>
            <a:r>
              <a:rPr lang="cs-CZ" altLang="cs-CZ" dirty="0" smtClean="0"/>
              <a:t>) </a:t>
            </a:r>
          </a:p>
          <a:p>
            <a:pPr eaLnBrk="1" hangingPunct="1">
              <a:buFontTx/>
              <a:buNone/>
            </a:pPr>
            <a:r>
              <a:rPr lang="cs-CZ" altLang="cs-CZ" dirty="0" smtClean="0"/>
              <a:t>   </a:t>
            </a:r>
            <a:r>
              <a:rPr lang="cs-CZ" altLang="cs-CZ" dirty="0" err="1" smtClean="0"/>
              <a:t>Aution</a:t>
            </a:r>
            <a:r>
              <a:rPr lang="cs-CZ" altLang="cs-CZ" dirty="0" smtClean="0"/>
              <a:t> Max  (</a:t>
            </a:r>
            <a:r>
              <a:rPr lang="cs-CZ" altLang="cs-CZ" dirty="0" err="1" smtClean="0"/>
              <a:t>Arkray</a:t>
            </a:r>
            <a:r>
              <a:rPr lang="cs-CZ" altLang="cs-CZ" dirty="0" smtClean="0"/>
              <a:t>)</a:t>
            </a:r>
          </a:p>
        </p:txBody>
      </p:sp>
      <p:pic>
        <p:nvPicPr>
          <p:cNvPr id="11266" name="Picture 2" descr="http://www.medista.cz/data/images/ARKRAY_PU-4010_PocketChem_UA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083995"/>
            <a:ext cx="2880320" cy="316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9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3855</TotalTime>
  <Words>918</Words>
  <Application>Microsoft Office PowerPoint</Application>
  <PresentationFormat>Předvádění na obrazovce (4:3)</PresentationFormat>
  <Paragraphs>176</Paragraphs>
  <Slides>30</Slides>
  <Notes>2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2" baseType="lpstr">
      <vt:lpstr>Exekutivní</vt:lpstr>
      <vt:lpstr>MSPhotoEd.3</vt:lpstr>
      <vt:lpstr>Automatizace močové analýzy</vt:lpstr>
      <vt:lpstr>Historie</vt:lpstr>
      <vt:lpstr>Analýza moče</vt:lpstr>
      <vt:lpstr>Chemická analýza moče</vt:lpstr>
      <vt:lpstr>Prezentace aplikace PowerPoint</vt:lpstr>
      <vt:lpstr>Prezentace aplikace PowerPoint</vt:lpstr>
      <vt:lpstr>Prezentace aplikace PowerPoint</vt:lpstr>
      <vt:lpstr>Chemická analýza moče</vt:lpstr>
      <vt:lpstr>Chemická analýza moče</vt:lpstr>
      <vt:lpstr>Urisys 2400 (Roche)</vt:lpstr>
      <vt:lpstr>Urisys 2400 (Roche Diagnostic)</vt:lpstr>
      <vt:lpstr>Automatická morfologická analýza moče</vt:lpstr>
      <vt:lpstr>a) Fluorescenční flow cytometrie</vt:lpstr>
      <vt:lpstr>UX-2000, Sysmex</vt:lpstr>
      <vt:lpstr>AU-4050, Arkray </vt:lpstr>
      <vt:lpstr>b) Automatická mikroskopie - IQ 200 (IRIS) </vt:lpstr>
      <vt:lpstr>IQ 200 (IRIS)</vt:lpstr>
      <vt:lpstr>Erytrocyty – zobrazení z IQ 200</vt:lpstr>
      <vt:lpstr>Prezentace aplikace PowerPoint</vt:lpstr>
      <vt:lpstr>Kompletní systém močové analýzy</vt:lpstr>
      <vt:lpstr>IQ 200 Elite + Velocity, Beckman</vt:lpstr>
      <vt:lpstr>FUS-2000, DIRUI</vt:lpstr>
      <vt:lpstr>c) Automatická analýza močového sedimentu v kombinaci a chem. anal.  - LabUMat and UriSed 2, Elektronika 77 – dodává DOT diagnostics a Biovendor</vt:lpstr>
      <vt:lpstr>UriSed</vt:lpstr>
      <vt:lpstr>Prezentace aplikace PowerPoint</vt:lpstr>
      <vt:lpstr>Urised 3</vt:lpstr>
      <vt:lpstr>Automatická analýza močového sedimentu sediMax, Menarini </vt:lpstr>
      <vt:lpstr> cobas 6500, Roche sediment + chem. analýza</vt:lpstr>
      <vt:lpstr>cobas 6500 - automatická močová linka</vt:lpstr>
      <vt:lpstr>E-learning:  Mikroskopická analýza moče</vt:lpstr>
    </vt:vector>
  </TitlesOfParts>
  <Company>Fakultni Nemocnice Brno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Elescys (Roche)</dc:title>
  <dc:creator>okbhfnb</dc:creator>
  <cp:lastModifiedBy>Benovska Miroslava</cp:lastModifiedBy>
  <cp:revision>114</cp:revision>
  <dcterms:created xsi:type="dcterms:W3CDTF">2006-04-01T12:34:12Z</dcterms:created>
  <dcterms:modified xsi:type="dcterms:W3CDTF">2016-11-22T12:11:41Z</dcterms:modified>
</cp:coreProperties>
</file>