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303" r:id="rId4"/>
    <p:sldId id="273" r:id="rId5"/>
    <p:sldId id="276" r:id="rId6"/>
    <p:sldId id="278" r:id="rId7"/>
    <p:sldId id="279" r:id="rId8"/>
    <p:sldId id="280" r:id="rId9"/>
    <p:sldId id="257" r:id="rId10"/>
    <p:sldId id="256" r:id="rId11"/>
    <p:sldId id="258" r:id="rId12"/>
    <p:sldId id="259" r:id="rId13"/>
    <p:sldId id="260" r:id="rId14"/>
    <p:sldId id="328" r:id="rId15"/>
    <p:sldId id="329" r:id="rId16"/>
    <p:sldId id="309" r:id="rId17"/>
    <p:sldId id="318" r:id="rId18"/>
    <p:sldId id="310" r:id="rId19"/>
    <p:sldId id="312" r:id="rId20"/>
    <p:sldId id="270" r:id="rId21"/>
    <p:sldId id="305" r:id="rId22"/>
    <p:sldId id="271" r:id="rId23"/>
    <p:sldId id="306" r:id="rId24"/>
    <p:sldId id="272" r:id="rId25"/>
    <p:sldId id="262" r:id="rId26"/>
    <p:sldId id="263" r:id="rId27"/>
    <p:sldId id="264" r:id="rId28"/>
    <p:sldId id="265" r:id="rId29"/>
    <p:sldId id="266" r:id="rId30"/>
    <p:sldId id="267" r:id="rId31"/>
    <p:sldId id="304" r:id="rId32"/>
    <p:sldId id="326" r:id="rId33"/>
    <p:sldId id="327" r:id="rId34"/>
    <p:sldId id="316" r:id="rId35"/>
    <p:sldId id="313" r:id="rId36"/>
    <p:sldId id="314" r:id="rId37"/>
    <p:sldId id="269" r:id="rId38"/>
    <p:sldId id="325" r:id="rId39"/>
    <p:sldId id="322" r:id="rId40"/>
    <p:sldId id="320" r:id="rId41"/>
    <p:sldId id="323" r:id="rId42"/>
    <p:sldId id="324" r:id="rId43"/>
    <p:sldId id="330" r:id="rId44"/>
    <p:sldId id="331" r:id="rId45"/>
    <p:sldId id="332" r:id="rId46"/>
    <p:sldId id="333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1BAD-22E4-4FE8-9322-C8F4B79828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94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5410-F410-4DD6-8D83-F570FB4781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30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50EC-007E-4B8C-BA0D-19E82804A9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603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5AD9-5C10-46F4-A808-46ECDBC70F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09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ABF6-DAB6-44C9-A9F4-C77F01840C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0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5609-10DC-4442-937C-49BB54D460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779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2B880-AA98-4D2C-A605-92E0E27F13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267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3D69-431A-4653-BD56-3B44ED02E1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83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0FAB-B843-4432-8621-B14D54FBBF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6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C8B6-581D-402F-8F4B-02178F6653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557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855A-A61E-455B-BBEE-D44333C966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241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E7B6-35C0-44E7-9FF4-419F5B61CF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205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E215-E21B-42C0-999D-80EE6B9C9D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85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66A1-2DA0-49C5-91DE-50CDE7BD1F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686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88C47C5-6DE2-4C78-8812-FA8BA32AD9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z/url?sa=i&amp;rct=j&amp;q=&amp;esrc=s&amp;source=images&amp;cd=&amp;cad=rja&amp;uact=8&amp;ved=0ahUKEwivw-LPurnNAhVBORoKHa3wA7wQjRwIBw&amp;url=https%3A%2F%2Ftwitter.com%2Frochepeteh%2Fstatus%2F613263557275348992&amp;psig=AFQjCNG0hiExRoukQE8s8Sf3I6IYMIgD9A&amp;ust=14666101285176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Uplatnění pro analyty s nízkou koncentrací (nmol/l, pmol/l)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Většinou heterogenní imunoanalýza (pevný povrch – paramagnetické částice, kulička)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Detekce s vysokou citlivostí (chemiluminiscence, elektrochemiluminiscence,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cobas e 411 (Roche)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ELECSYS 2010</a:t>
            </a:r>
            <a:r>
              <a:rPr lang="cs-CZ" altLang="ja-JP" sz="2400" smtClean="0">
                <a:sym typeface="Symbol" pitchFamily="18" charset="2"/>
              </a:rPr>
              <a:t></a:t>
            </a:r>
            <a:r>
              <a:rPr lang="cs-CZ" altLang="ja-JP" sz="2400" smtClean="0"/>
              <a:t> je uzavřený systém a používá výhradně systémové reagencie, kalibrátory a roztoky firmy Roche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Elecsys 2010 se vyrábí ve dvou variantách-Disc a Rack 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Reagenční disk</a:t>
            </a:r>
            <a:r>
              <a:rPr lang="cs-CZ" altLang="ja-JP" sz="2400" u="sng" smtClean="0"/>
              <a:t> </a:t>
            </a:r>
            <a:r>
              <a:rPr lang="cs-CZ" altLang="ja-JP" sz="2400" smtClean="0"/>
              <a:t>obsahuje 18 pozic pro reagenční soupravy, předzpracující reagencie a diluenty - najednou může být založeno maximálně 15 různých metod v jednotlivých pozicích 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cobas e 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ja-JP" sz="2800" u="sng" smtClean="0"/>
              <a:t>   Dávkování vzorků a reagencií</a:t>
            </a:r>
            <a:endParaRPr lang="cs-CZ" altLang="ja-JP" sz="2800" smtClean="0"/>
          </a:p>
          <a:p>
            <a:pPr eaLnBrk="1" hangingPunct="1"/>
            <a:r>
              <a:rPr lang="cs-CZ" altLang="ja-JP" sz="2800" smtClean="0"/>
              <a:t> přístroj je vybaven funkcí detekce hladiny, ale i detekce případné   sraženiny či pěny</a:t>
            </a:r>
          </a:p>
          <a:p>
            <a:pPr eaLnBrk="1" hangingPunct="1"/>
            <a:r>
              <a:rPr lang="cs-CZ" altLang="ja-JP" sz="2800" smtClean="0"/>
              <a:t>promíchávání magnetických mikročástic zajišťuje přesnost a integritu dávkování vzorků a reagencií</a:t>
            </a:r>
          </a:p>
          <a:p>
            <a:pPr eaLnBrk="1" hangingPunct="1"/>
            <a:r>
              <a:rPr lang="cs-CZ" altLang="ja-JP" sz="2800" smtClean="0"/>
              <a:t>jednorázové špičky - minimalizují kontaminace</a:t>
            </a:r>
          </a:p>
          <a:p>
            <a:pPr eaLnBrk="1" hangingPunct="1"/>
            <a:r>
              <a:rPr lang="cs-CZ" altLang="ja-JP" sz="2800" smtClean="0"/>
              <a:t>3 zásobníky špiček po 120 ks a 3 zásobníky cupů </a:t>
            </a: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cobas e 411(Roche)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smtClean="0"/>
              <a:t>Inkubační jednotka  37 </a:t>
            </a:r>
            <a:r>
              <a:rPr lang="cs-CZ" altLang="ja-JP" sz="2400" smtClean="0">
                <a:sym typeface="Symbol" pitchFamily="18" charset="2"/>
              </a:rPr>
              <a:t></a:t>
            </a:r>
            <a:r>
              <a:rPr lang="cs-CZ" altLang="ja-JP" sz="2400" smtClean="0"/>
              <a:t>C </a:t>
            </a:r>
            <a:r>
              <a:rPr lang="cs-CZ" altLang="ja-JP" sz="2400" smtClean="0">
                <a:sym typeface="Symbol" pitchFamily="18" charset="2"/>
              </a:rPr>
              <a:t></a:t>
            </a:r>
            <a:r>
              <a:rPr lang="cs-CZ" altLang="ja-JP" sz="2400" smtClean="0"/>
              <a:t> 0,5 </a:t>
            </a:r>
            <a:r>
              <a:rPr lang="cs-CZ" altLang="ja-JP" sz="2400" smtClean="0">
                <a:sym typeface="Symbol" pitchFamily="18" charset="2"/>
              </a:rPr>
              <a:t></a:t>
            </a:r>
            <a:r>
              <a:rPr lang="cs-CZ" altLang="ja-JP" sz="2400" smtClean="0"/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 Zde probíhá vlastní imunochemická reakce mezi vzorkem a reagenciemi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Délka inkubace – 9 , 18 nebo 27 minut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Po ukončení reakce je reagenční cup přemístěn na pozici pro dávkování reakční směsi do měřící cely.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cobas e 411 (Roche)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ja-JP" sz="2400" u="sng" smtClean="0"/>
              <a:t>Měřící jednotka</a:t>
            </a:r>
            <a:r>
              <a:rPr lang="cs-CZ" altLang="ja-JP" sz="2400" smtClean="0"/>
              <a:t> </a:t>
            </a:r>
          </a:p>
          <a:p>
            <a:pPr eaLnBrk="1" hangingPunct="1">
              <a:buFontTx/>
              <a:buNone/>
            </a:pPr>
            <a:endParaRPr lang="cs-CZ" altLang="ja-JP" sz="2400" smtClean="0"/>
          </a:p>
          <a:p>
            <a:pPr eaLnBrk="1" hangingPunct="1"/>
            <a:r>
              <a:rPr lang="cs-CZ" altLang="ja-JP" sz="2400" smtClean="0"/>
              <a:t>Je klíčovou jednotkou analyzátoru Elecsys</a:t>
            </a:r>
            <a:r>
              <a:rPr lang="cs-CZ" altLang="ja-JP" sz="2400" smtClean="0">
                <a:sym typeface="Symbol" pitchFamily="18" charset="2"/>
              </a:rPr>
              <a:t></a:t>
            </a:r>
            <a:r>
              <a:rPr lang="cs-CZ" altLang="ja-JP" sz="2400" smtClean="0"/>
              <a:t> 2010</a:t>
            </a:r>
          </a:p>
          <a:p>
            <a:pPr eaLnBrk="1" hangingPunct="1">
              <a:buFontTx/>
              <a:buNone/>
            </a:pPr>
            <a:endParaRPr lang="cs-CZ" altLang="ja-JP" sz="2400" smtClean="0"/>
          </a:p>
          <a:p>
            <a:pPr eaLnBrk="1" hangingPunct="1"/>
            <a:r>
              <a:rPr lang="cs-CZ" altLang="ja-JP" sz="2400" smtClean="0"/>
              <a:t>Obsahuje fotonásobič, průtokovou měřící celu, magnetickou jednotku a zesilující obvod</a:t>
            </a:r>
          </a:p>
          <a:p>
            <a:pPr eaLnBrk="1" hangingPunct="1"/>
            <a:endParaRPr lang="cs-CZ" altLang="ja-JP" sz="2400" smtClean="0"/>
          </a:p>
          <a:p>
            <a:pPr eaLnBrk="1" hangingPunct="1"/>
            <a:r>
              <a:rPr lang="cs-CZ" altLang="ja-JP" sz="2400" smtClean="0"/>
              <a:t>Teplota je udržována na hodnotě 28 </a:t>
            </a:r>
            <a:r>
              <a:rPr lang="cs-CZ" altLang="ja-JP" sz="2400" smtClean="0">
                <a:sym typeface="Symbol" pitchFamily="18" charset="2"/>
              </a:rPr>
              <a:t></a:t>
            </a:r>
            <a:r>
              <a:rPr lang="cs-CZ" altLang="ja-JP" sz="2400" smtClean="0"/>
              <a:t>C </a:t>
            </a:r>
            <a:r>
              <a:rPr lang="cs-CZ" altLang="ja-JP" sz="2400" smtClean="0">
                <a:sym typeface="Symbol" pitchFamily="18" charset="2"/>
              </a:rPr>
              <a:t></a:t>
            </a:r>
            <a:r>
              <a:rPr lang="cs-CZ" altLang="ja-JP" sz="2400" smtClean="0"/>
              <a:t> 0,5 </a:t>
            </a:r>
            <a:r>
              <a:rPr lang="cs-CZ" altLang="ja-JP" sz="2400" smtClean="0">
                <a:sym typeface="Symbol" pitchFamily="18" charset="2"/>
              </a:rPr>
              <a:t></a:t>
            </a:r>
            <a:r>
              <a:rPr lang="cs-CZ" altLang="ja-JP" sz="2400" smtClean="0"/>
              <a:t>C.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</a:t>
            </a:r>
            <a:r>
              <a:rPr lang="cs-CZ" altLang="cs-CZ" sz="3600" smtClean="0"/>
              <a:t> (Roche)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Elektrochemiluminiscence  - proces při kterém vysocereaktivní látky reagují na povrchu elektrody a produkují světlo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Protilátka (příp. antigen) je označena rutenium(II) tris-bipyridylovým komplexem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 elektrochemiluminiscenci dochází po vložení napětí na elektrodu a reakci s tripropylaminem (TPA)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Imunochemické moduly Roche s výkonem 170 testů/hod. – e601 (cobas 6000), e602 (cobas 8000) – </a:t>
            </a:r>
            <a:r>
              <a:rPr lang="cs-CZ" altLang="cs-CZ" sz="2800" b="1" smtClean="0">
                <a:solidFill>
                  <a:srgbClr val="C00000"/>
                </a:solidFill>
              </a:rPr>
              <a:t>princip stejný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200" b="1" smtClean="0"/>
              <a:t>cobas e 801 modul, Roche</a:t>
            </a:r>
            <a:endParaRPr lang="cs-CZ" alt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cs-CZ" sz="2000" b="1" dirty="0" smtClean="0"/>
              <a:t>Vkládání reagencií za chodu (5 souprav lze vložit současně)</a:t>
            </a:r>
          </a:p>
          <a:p>
            <a:pPr>
              <a:defRPr/>
            </a:pPr>
            <a:r>
              <a:rPr lang="cs-CZ" sz="2000" b="1" dirty="0" smtClean="0"/>
              <a:t>Výkon 300 testů/hod</a:t>
            </a:r>
          </a:p>
          <a:p>
            <a:pPr>
              <a:defRPr/>
            </a:pPr>
            <a:r>
              <a:rPr lang="cs-CZ" sz="2000" b="1" dirty="0" smtClean="0"/>
              <a:t>48 reagenčních pozic (100 + 300 testů)</a:t>
            </a:r>
          </a:p>
          <a:p>
            <a:pPr>
              <a:defRPr/>
            </a:pPr>
            <a:r>
              <a:rPr lang="cs-CZ" sz="2000" b="1" dirty="0" smtClean="0"/>
              <a:t>Princip - </a:t>
            </a:r>
            <a:r>
              <a:rPr lang="cs-CZ" sz="2000" b="1" dirty="0" err="1" smtClean="0"/>
              <a:t>elektrochemiluminiscence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400" b="1" dirty="0"/>
          </a:p>
        </p:txBody>
      </p:sp>
      <p:pic>
        <p:nvPicPr>
          <p:cNvPr id="16388" name="Picture 2" descr="https://pbs.twimg.com/media/CIK_8XXUEAAuD-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49688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Architekt i 2000 SR, Abbott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i2000/i2000SR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Systémy ARCHITECT i2000SR/i2000 - plně automatizované systémy poskytující vysoký stupeň flexibility </a:t>
            </a: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25 metod, chlazený karusel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Velikost reagenčních souprav 100 a 500 testů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Automatické opakované testování, ředění a reflexe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Detekce kapalin, detekce sraženin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Použití čárových kódů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Architekt i 2000 SR, Abbott 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Architekt i 2000 SR, Abbott - detekce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smtClean="0"/>
              <a:t>Technologie ChemiFlex CMIA </a:t>
            </a:r>
            <a:r>
              <a:rPr lang="cs-CZ" altLang="cs-CZ" sz="2800" smtClean="0"/>
              <a:t>(chemiluminiscenční imunoanalýza na paramagnetických mikročásticích)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-  měření vyzařovaných chemiluminiscenčních emisí v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 1. 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 2. Dávkování NaOH (Trigger)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smtClean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Značení patentovaným akridiniem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Jsou opatřeny čtečkou čárového kódu, umožňují tak jednoznačnou identifikace pacienta 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Zpracovávají vzorky v primární zkumavce , práce po pacientech  - </a:t>
            </a:r>
            <a:r>
              <a:rPr lang="cs-CZ" altLang="cs-CZ" sz="2400" b="1" smtClean="0">
                <a:cs typeface="Times New Roman" pitchFamily="18" charset="0"/>
              </a:rPr>
              <a:t>Random Access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Požadavky pro jednotlivé analýzy jsou přijímány z laboratorního informačního systému (LIS), analýza pak probíhá automaticky bez zásahu obsluhy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Jedná se o uzavřené systémy – pouze pro reagencie výrobce přístroje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Axsym (Abbott)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Velmi rozšířený analyzátor</a:t>
            </a:r>
          </a:p>
          <a:p>
            <a:pPr eaLnBrk="1" hangingPunct="1"/>
            <a:r>
              <a:rPr lang="cs-CZ" altLang="cs-CZ" sz="2400" smtClean="0"/>
              <a:t>80-120 testů/ hod</a:t>
            </a:r>
          </a:p>
          <a:p>
            <a:pPr eaLnBrk="1" hangingPunct="1"/>
            <a:r>
              <a:rPr lang="cs-CZ" altLang="cs-CZ" sz="2400" smtClean="0"/>
              <a:t>Měřící principy – MEIA, FPIA, REA a ICIA</a:t>
            </a:r>
          </a:p>
          <a:p>
            <a:pPr eaLnBrk="1" hangingPunct="1"/>
            <a:r>
              <a:rPr lang="cs-CZ" altLang="cs-CZ" sz="2400" smtClean="0"/>
              <a:t>Robustnost, </a:t>
            </a:r>
          </a:p>
          <a:p>
            <a:pPr eaLnBrk="1" hangingPunct="1"/>
            <a:r>
              <a:rPr lang="cs-CZ" altLang="cs-CZ" sz="2400" smtClean="0"/>
              <a:t>Dotyková obrazovka</a:t>
            </a:r>
          </a:p>
          <a:p>
            <a:pPr eaLnBrk="1" hangingPunct="1"/>
            <a:r>
              <a:rPr lang="cs-CZ" altLang="cs-CZ" sz="2400" smtClean="0"/>
              <a:t>Doba analýzy 15 - 20 min</a:t>
            </a:r>
          </a:p>
          <a:p>
            <a:pPr eaLnBrk="1" hangingPunct="1"/>
            <a:r>
              <a:rPr lang="cs-CZ" altLang="cs-CZ" sz="2400" smtClean="0"/>
              <a:t>Technologie zabraňující tvorbě pěny</a:t>
            </a:r>
          </a:p>
        </p:txBody>
      </p:sp>
      <p:pic>
        <p:nvPicPr>
          <p:cNvPr id="21508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Axsym  - procesní centrum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Axsym (Abbott)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MEIA (Microparticle Enzyme Immunoassay)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Separace na skleněných vláknech matrice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Hydrolýza MUP s ALP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Fluorescence methylumnelliferonu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Axsym</a:t>
            </a:r>
            <a:r>
              <a:rPr lang="cs-CZ" altLang="cs-CZ" b="1" smtClean="0"/>
              <a:t> - </a:t>
            </a:r>
            <a:r>
              <a:rPr lang="cs-CZ" altLang="cs-CZ" sz="3200" b="1" smtClean="0"/>
              <a:t>reakční nádobka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FPIA – Fluorizační polarizace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400" smtClean="0"/>
              <a:t>Polarizační fluorescenční záření emitováno z indikátoru, kterým je značený analyt</a:t>
            </a:r>
          </a:p>
          <a:p>
            <a:pPr eaLnBrk="1" hangingPunct="1"/>
            <a:r>
              <a:rPr lang="cs-CZ" altLang="cs-CZ" sz="2400" smtClean="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 smtClean="0"/>
              <a:t>Rotace je úměrná velikosti molekuly – malé analyty rotují rychleji než komplexy</a:t>
            </a:r>
          </a:p>
          <a:p>
            <a:pPr eaLnBrk="1" hangingPunct="1"/>
            <a:r>
              <a:rPr lang="cs-CZ" altLang="cs-CZ" sz="2400" smtClean="0"/>
              <a:t>Měří se změna v polarizaci emitované fluorescence po vytvoření komplexu analyt-protilátka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Unicel Dxl 800 (Beckman Coulter)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 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založen na použití alkalické fosfatázy jako markeru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luminiscenční detekci využívající přeměny dioxetanfosfátu na dioxetan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přístroj má vysokou detekční citlivost při širokém koncentračním rozmezí a velmi dobrou přesnost a reprodukovatelnost výsledků</a:t>
            </a:r>
            <a:br>
              <a:rPr lang="cs-CZ" altLang="cs-CZ" sz="1800" smtClean="0"/>
            </a:br>
            <a:endParaRPr lang="cs-CZ" altLang="cs-CZ" sz="1800" smtClean="0"/>
          </a:p>
        </p:txBody>
      </p:sp>
      <p:pic>
        <p:nvPicPr>
          <p:cNvPr id="26628" name="Picture 9" descr="unicelld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3225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Unicel Dxl 800 (Beckman Coulter)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Výkon:</a:t>
            </a: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/>
              <a:t>Až 400 testů /hodinu</a:t>
            </a:r>
            <a:br>
              <a:rPr lang="cs-CZ" altLang="cs-CZ" sz="2000" smtClean="0"/>
            </a:br>
            <a:r>
              <a:rPr lang="cs-CZ" altLang="cs-CZ" sz="2000" smtClean="0"/>
              <a:t>Rychlé uvolnění vzorku ze systému - systém si vytváří vlastní interní alikvot.</a:t>
            </a:r>
            <a:br>
              <a:rPr lang="cs-CZ" altLang="cs-CZ" sz="2000" smtClean="0"/>
            </a:b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Jednoduchá obsluha:</a:t>
            </a: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/>
              <a:t>Minimální „kontakt“ obsluhy s řídícím softwarem.</a:t>
            </a:r>
            <a:br>
              <a:rPr lang="cs-CZ" altLang="cs-CZ" sz="2000" smtClean="0"/>
            </a:br>
            <a:r>
              <a:rPr lang="cs-CZ" altLang="cs-CZ" sz="2000" smtClean="0"/>
              <a:t>Doplňování reagencií a spotřebního materiálu prostým provedením úkonu.</a:t>
            </a:r>
            <a:br>
              <a:rPr lang="cs-CZ" altLang="cs-CZ" sz="2000" smtClean="0"/>
            </a:b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Nepřetržitý provoz</a:t>
            </a:r>
            <a:r>
              <a:rPr lang="cs-CZ" altLang="cs-CZ" sz="2000" smtClean="0"/>
              <a:t/>
            </a:r>
            <a:br>
              <a:rPr lang="cs-CZ" altLang="cs-CZ" sz="2000" smtClean="0"/>
            </a:br>
            <a:r>
              <a:rPr lang="cs-CZ" altLang="cs-CZ" sz="2000" smtClean="0"/>
              <a:t>Doplňování reagencií a spotřebního materiálu za plného provozu (bez nutnosti pauzy).</a:t>
            </a:r>
            <a:br>
              <a:rPr lang="cs-CZ" altLang="cs-CZ" sz="2000" smtClean="0"/>
            </a:br>
            <a:r>
              <a:rPr lang="cs-CZ" altLang="cs-CZ" sz="2000" smtClean="0"/>
              <a:t>Minimální údržba (5min.denně)</a:t>
            </a:r>
            <a:br>
              <a:rPr lang="cs-CZ" altLang="cs-CZ" sz="2000" smtClean="0"/>
            </a:b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Unicel Dxl 800 (Beckman Coulter)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Kontrola integrity vzorků – detekce sraženiny a bublin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Kompatibilita s biochemickými analyzátory Synchron LX® 20, UniCel® DxC s automatizací – preanalycká linka, Power Processor®,</a:t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Široká nabídka testů</a:t>
            </a:r>
            <a:br>
              <a:rPr lang="cs-CZ" altLang="cs-CZ" sz="2400" smtClean="0"/>
            </a:b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Immulite 2000 (Siemens - DPC)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Účinnost: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Automatické opakování "out of range" vzorků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Maximální integrace: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b="1" smtClean="0"/>
              <a:t>Kazetový systém reagencií</a:t>
            </a:r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cs-CZ" altLang="cs-CZ" sz="2400" b="1" smtClean="0"/>
              <a:t>Detekce sraženiny patří ke standardní výbavě</a:t>
            </a:r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cs-CZ" altLang="cs-CZ" sz="2400" b="1" smtClean="0"/>
              <a:t>Cena imunochemických vyšetření  poměrně vysoká -  řádově mezi 50 – 200 Kč</a:t>
            </a:r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cs-CZ" altLang="cs-CZ" sz="2400" b="1" smtClean="0"/>
              <a:t>Principy jednotlivých  firem se liší typem </a:t>
            </a:r>
            <a:r>
              <a:rPr lang="cs-CZ" altLang="cs-CZ" sz="2400" b="1" u="sng" smtClean="0"/>
              <a:t>značenky, separace a detekce</a:t>
            </a:r>
          </a:p>
          <a:p>
            <a:pPr eaLnBrk="1" hangingPunct="1"/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15816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Princip měření: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Ke konjugátu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Immulite 2000 - Chemická reakce substrátu</a:t>
            </a:r>
          </a:p>
        </p:txBody>
      </p:sp>
      <p:pic>
        <p:nvPicPr>
          <p:cNvPr id="32771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LIAISON</a:t>
            </a:r>
            <a:r>
              <a:rPr lang="cs-CZ" altLang="cs-CZ" b="1" baseline="30000" smtClean="0"/>
              <a:t>®</a:t>
            </a:r>
            <a:r>
              <a:rPr lang="cs-CZ" altLang="cs-CZ" b="1" smtClean="0"/>
              <a:t> XL, DiaSorin</a:t>
            </a:r>
            <a:r>
              <a:rPr lang="cs-CZ" altLang="cs-CZ" smtClean="0"/>
              <a:t> </a:t>
            </a:r>
          </a:p>
        </p:txBody>
      </p:sp>
      <p:sp>
        <p:nvSpPr>
          <p:cNvPr id="3379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 smtClean="0"/>
              <a:t>Více než 100 metod</a:t>
            </a:r>
          </a:p>
          <a:p>
            <a:r>
              <a:rPr lang="cs-CZ" altLang="cs-CZ" sz="2000" b="1" smtClean="0"/>
              <a:t>Chemiluminiscenční detekce</a:t>
            </a:r>
          </a:p>
          <a:p>
            <a:r>
              <a:rPr lang="cs-CZ" altLang="cs-CZ" sz="2000" b="1" smtClean="0"/>
              <a:t>Separace na paramagnetických mikročásticích</a:t>
            </a:r>
          </a:p>
          <a:p>
            <a:r>
              <a:rPr lang="cs-CZ" altLang="cs-CZ" sz="2000" b="1" smtClean="0"/>
              <a:t>Až 180 testů/hod</a:t>
            </a:r>
          </a:p>
          <a:p>
            <a:r>
              <a:rPr lang="cs-CZ" altLang="cs-CZ" sz="2000" b="1" smtClean="0"/>
              <a:t>V poslední době rozšířený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Pathfast, Mitsubishi chemical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Plně automatizovaný stolní POCT imunoanalyzátor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Kombinuje chemiluminiscenční technologií s Magtration technologií (slovo odvozeno od magnetické filtrace – automatizace při genetickém testování), vysoká citlivost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Reagenční cartridge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Plná krev, plasma nebo sérum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6 vzorků či testů v jednom běhu-17 min.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>
                <a:solidFill>
                  <a:srgbClr val="990000"/>
                </a:solidFill>
              </a:rPr>
              <a:t>Stanovení kard. markerů, hCG, CRP,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smtClean="0">
                <a:solidFill>
                  <a:srgbClr val="990000"/>
                </a:solidFill>
              </a:rPr>
              <a:t>    Presepsinu</a:t>
            </a:r>
          </a:p>
        </p:txBody>
      </p:sp>
      <p:pic>
        <p:nvPicPr>
          <p:cNvPr id="34820" name="Picture 5" descr="PATHFAST valu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57550"/>
            <a:ext cx="2659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Cartridge Fer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8850"/>
            <a:ext cx="36004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RAD 120, Radim</a:t>
            </a:r>
          </a:p>
        </p:txBody>
      </p:sp>
      <p:pic>
        <p:nvPicPr>
          <p:cNvPr id="35843" name="Picture 5" descr="~8808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8943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RAD 120, Radim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Patentovaná technologie nazvaná “</a:t>
            </a:r>
            <a:r>
              <a:rPr lang="cs-CZ" altLang="cs-CZ" sz="2800" b="1" smtClean="0"/>
              <a:t>Pegasus</a:t>
            </a:r>
            <a:r>
              <a:rPr lang="cs-CZ" altLang="cs-CZ" sz="280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Pevná fáze - železitan potažený zirkoniem</a:t>
            </a:r>
            <a:br>
              <a:rPr lang="cs-CZ" altLang="cs-CZ" sz="2800" smtClean="0"/>
            </a:b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Částice se silnou vazebnou kapacitou k biologicky aktivním molekulám</a:t>
            </a:r>
            <a:br>
              <a:rPr lang="cs-CZ" altLang="cs-CZ" sz="2800" smtClean="0"/>
            </a:b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Rychlá a efektivní separace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Fluorescenční detekce při 450 nm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RAD 120, Radim - charakteristika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Kontinuální přidávání reagencií a vzorků za chodu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Primarní, sekundarní vzorky, pediatrické kyvety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Produktivita: až 120 testů/hod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Reflex test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Kalibrace – stabilní až 4 týdny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Archív pacientů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Operační systém -  Windows Xp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Kryptor (Brahms)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Využívá pouze </a:t>
            </a:r>
            <a:r>
              <a:rPr lang="cs-CZ" altLang="cs-CZ" sz="2400" u="sng" smtClean="0"/>
              <a:t>homogenní imunoanalýzu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Odpadají promývací a separační kroky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Princip měření: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Neradioaktivní přenos energie z donoru (kryptátová struktura s iontem europia v centru) na akceptor (chem. modif. protein)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Měření signálu emitovaného z imunokomplexu s časovým zpožděním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Měřený vzorek je ozářen dusíkovým laserem, následně donor (kryptát) emituje fluorescenční signál, po něm emituje signál akceptor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cs-CZ" altLang="ja-JP" sz="3200" b="1" smtClean="0"/>
              <a:t>Dimension Vista 1500 Intelligent Lab Systém </a:t>
            </a:r>
            <a:r>
              <a:rPr lang="cs-CZ" altLang="cs-CZ" sz="3200" b="1" smtClean="0"/>
              <a:t>- Siemens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Integrovaný systém  - (klin. chem., ISE, imuno)</a:t>
            </a:r>
          </a:p>
          <a:p>
            <a:pPr eaLnBrk="1" hangingPunct="1"/>
            <a:r>
              <a:rPr lang="cs-CZ" altLang="cs-CZ" sz="2400" b="1" smtClean="0"/>
              <a:t>Technologie LOCI - </a:t>
            </a:r>
            <a:r>
              <a:rPr lang="cs-CZ" altLang="ja-JP" sz="2400" b="1" smtClean="0"/>
              <a:t>založena na přenosu kyslíku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První </a:t>
            </a:r>
            <a:r>
              <a:rPr lang="cs-CZ" altLang="ja-JP" sz="2400" b="1" smtClean="0">
                <a:solidFill>
                  <a:srgbClr val="990000"/>
                </a:solidFill>
              </a:rPr>
              <a:t>homogenní</a:t>
            </a:r>
            <a:r>
              <a:rPr lang="cs-CZ" altLang="ja-JP" sz="2400" b="1" smtClean="0"/>
              <a:t> imunoanalýza </a:t>
            </a:r>
            <a:r>
              <a:rPr lang="cs-CZ" altLang="ja-JP" sz="2400" b="1" smtClean="0">
                <a:solidFill>
                  <a:srgbClr val="990000"/>
                </a:solidFill>
              </a:rPr>
              <a:t>s chemiluminiscenční detekcí</a:t>
            </a:r>
            <a:r>
              <a:rPr lang="cs-CZ" altLang="ja-JP" sz="2400" b="1" smtClean="0"/>
              <a:t> – novinka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Vysoká citlivost</a:t>
            </a:r>
          </a:p>
          <a:p>
            <a:pPr eaLnBrk="1" hangingPunct="1"/>
            <a:endParaRPr lang="cs-CZ" altLang="ja-JP" sz="2400" b="1" smtClean="0"/>
          </a:p>
        </p:txBody>
      </p:sp>
      <p:pic>
        <p:nvPicPr>
          <p:cNvPr id="39940" name="Picture 4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908175" y="352425"/>
            <a:ext cx="4679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       VIVA-E (Siemens)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Advia Centaur (Siemens - Bayer)</a:t>
            </a:r>
          </a:p>
        </p:txBody>
      </p:sp>
      <p:pic>
        <p:nvPicPr>
          <p:cNvPr id="5123" name="Picture 7" descr="centaur"/>
          <p:cNvPicPr>
            <a:picLocks noChangeAspect="1" noChangeArrowheads="1"/>
          </p:cNvPicPr>
          <p:nvPr>
            <p:ph type="media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08225"/>
            <a:ext cx="4038600" cy="310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cs typeface="Times New Roman" pitchFamily="18" charset="0"/>
              </a:rPr>
              <a:t>Pracuje s diagnostickými  soupravami firmy  BAYER Diagnostics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cs typeface="Times New Roman" pitchFamily="18" charset="0"/>
              </a:rPr>
              <a:t>Analyzovaným materiálem je sérum/plasma nebo moč.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cs typeface="Times New Roman" pitchFamily="18" charset="0"/>
              </a:rPr>
              <a:t>Pracuje po pacientech při využití principu "RANDOM ACCESS„ - analýzy se provádějí  v optimálním časovém rytmu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cs typeface="Times New Roman" pitchFamily="18" charset="0"/>
              </a:rPr>
              <a:t>Stroj se nemusí zastavovat pro doplnění reagencií a vzorků </a:t>
            </a:r>
            <a:endParaRPr lang="cs-CZ" altLang="cs-CZ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VIVA – E</a:t>
            </a:r>
            <a:br>
              <a:rPr lang="cs-CZ" altLang="cs-CZ" sz="4000" smtClean="0"/>
            </a:br>
            <a:r>
              <a:rPr lang="cs-CZ" altLang="cs-CZ" sz="4000" smtClean="0"/>
              <a:t>(Siemens)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Technika Emit® II -  </a:t>
            </a:r>
            <a:r>
              <a:rPr lang="cs-CZ" altLang="cs-CZ" sz="2000" b="1" smtClean="0">
                <a:solidFill>
                  <a:schemeClr val="hlink"/>
                </a:solidFill>
              </a:rPr>
              <a:t>homogenní enzymatická imunoanalytická technika  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Slouží k analýze v moči a séru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Test  založen na kompetici mezi látkou ve vzorku a látkou </a:t>
            </a:r>
            <a:r>
              <a:rPr lang="cs-CZ" altLang="cs-CZ" sz="2000" b="1" smtClean="0">
                <a:solidFill>
                  <a:schemeClr val="hlink"/>
                </a:solidFill>
              </a:rPr>
              <a:t>značenou enzymem glukoso-6-fosfát dehydrogenázou</a:t>
            </a:r>
            <a:r>
              <a:rPr lang="cs-CZ" altLang="cs-CZ" sz="2000" b="1" smtClean="0"/>
              <a:t> 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Aktivita enzymu klesá při vazbě na protilátku, proto lze koncentraci látky ve vzorku měřit podle změny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Aktivní enzym mění nikotinamidadenindinukleotid (NAD) na NADH --</a:t>
            </a:r>
            <a:r>
              <a:rPr lang="cs-CZ" altLang="cs-CZ" sz="2000" b="1" smtClean="0">
                <a:sym typeface="Wingdings 3" pitchFamily="18" charset="2"/>
              </a:rPr>
              <a:t></a:t>
            </a:r>
            <a:r>
              <a:rPr lang="cs-CZ" altLang="cs-CZ" sz="2000" b="1" smtClean="0"/>
              <a:t> změna absorbance (spektrofotometricky)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Endogenní sérová G6PDH neinterferuje, koenzym NAD působí pouze s bakteriálním enzymem (</a:t>
            </a:r>
            <a:r>
              <a:rPr lang="cs-CZ" altLang="cs-CZ" sz="2000" b="1" i="1" smtClean="0"/>
              <a:t>Leuconostoc mesenteroides</a:t>
            </a:r>
            <a:r>
              <a:rPr lang="cs-CZ" altLang="cs-CZ" sz="2000" b="1" smtClean="0"/>
              <a:t>) použitým v testu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hlink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Nabídka drog prováděných na přístroji VIVA-E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Syva® Emit® DAT Assays</a:t>
            </a:r>
            <a:r>
              <a:rPr lang="cs-CZ" altLang="cs-CZ" sz="2000" smtClean="0"/>
              <a:t> </a:t>
            </a:r>
            <a:br>
              <a:rPr lang="cs-CZ" altLang="cs-CZ" sz="2000" smtClean="0"/>
            </a:br>
            <a:endParaRPr lang="cs-CZ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/>
              <a:t>     Amphetamines</a:t>
            </a:r>
            <a:br>
              <a:rPr lang="cs-CZ" altLang="cs-CZ" sz="2000" smtClean="0"/>
            </a:br>
            <a:r>
              <a:rPr lang="cs-CZ" altLang="cs-CZ" sz="2000" smtClean="0"/>
              <a:t>6 Acetyl Morphine*</a:t>
            </a:r>
            <a:br>
              <a:rPr lang="cs-CZ" altLang="cs-CZ" sz="2000" smtClean="0"/>
            </a:br>
            <a:r>
              <a:rPr lang="cs-CZ" altLang="cs-CZ" sz="2000" smtClean="0"/>
              <a:t>Barbiturate</a:t>
            </a:r>
            <a:br>
              <a:rPr lang="cs-CZ" altLang="cs-CZ" sz="2000" smtClean="0"/>
            </a:br>
            <a:r>
              <a:rPr lang="cs-CZ" altLang="cs-CZ" sz="2000" smtClean="0"/>
              <a:t>Benzodiazepine</a:t>
            </a:r>
            <a:br>
              <a:rPr lang="cs-CZ" altLang="cs-CZ" sz="2000" smtClean="0"/>
            </a:br>
            <a:r>
              <a:rPr lang="cs-CZ" altLang="cs-CZ" sz="2000" smtClean="0"/>
              <a:t>Cocaine Metabolite</a:t>
            </a:r>
            <a:br>
              <a:rPr lang="cs-CZ" altLang="cs-CZ" sz="2000" smtClean="0"/>
            </a:br>
            <a:r>
              <a:rPr lang="cs-CZ" altLang="cs-CZ" sz="2000" smtClean="0"/>
              <a:t>Cannabinoid</a:t>
            </a:r>
            <a:br>
              <a:rPr lang="cs-CZ" altLang="cs-CZ" sz="2000" smtClean="0"/>
            </a:br>
            <a:r>
              <a:rPr lang="cs-CZ" altLang="cs-CZ" sz="2000" smtClean="0"/>
              <a:t>Ecstasy</a:t>
            </a:r>
            <a:br>
              <a:rPr lang="cs-CZ" altLang="cs-CZ" sz="2000" smtClean="0"/>
            </a:br>
            <a:r>
              <a:rPr lang="cs-CZ" altLang="cs-CZ" sz="2000" smtClean="0"/>
              <a:t>Ethyl Alcohol</a:t>
            </a:r>
            <a:br>
              <a:rPr lang="cs-CZ" altLang="cs-CZ" sz="2000" smtClean="0"/>
            </a:br>
            <a:r>
              <a:rPr lang="cs-CZ" altLang="cs-CZ" sz="2000" smtClean="0"/>
              <a:t>LSD</a:t>
            </a:r>
            <a:br>
              <a:rPr lang="cs-CZ" altLang="cs-CZ" sz="2000" smtClean="0"/>
            </a:br>
            <a:r>
              <a:rPr lang="cs-CZ" altLang="cs-CZ" sz="2000" smtClean="0"/>
              <a:t>Methadone</a:t>
            </a:r>
            <a:br>
              <a:rPr lang="cs-CZ" altLang="cs-CZ" sz="2000" smtClean="0"/>
            </a:br>
            <a:r>
              <a:rPr lang="cs-CZ" altLang="cs-CZ" sz="2000" smtClean="0"/>
              <a:t>Methaqualone</a:t>
            </a:r>
            <a:br>
              <a:rPr lang="cs-CZ" altLang="cs-CZ" sz="2000" smtClean="0"/>
            </a:br>
            <a:r>
              <a:rPr lang="cs-CZ" altLang="cs-CZ" sz="2000" smtClean="0"/>
              <a:t>Opiate</a:t>
            </a:r>
            <a:br>
              <a:rPr lang="cs-CZ" altLang="cs-CZ" sz="2000" smtClean="0"/>
            </a:br>
            <a:r>
              <a:rPr lang="cs-CZ" altLang="cs-CZ" sz="2000" smtClean="0"/>
              <a:t>Phencyclidine</a:t>
            </a:r>
            <a:br>
              <a:rPr lang="cs-CZ" altLang="cs-CZ" sz="2000" smtClean="0"/>
            </a:br>
            <a:r>
              <a:rPr lang="cs-CZ" altLang="cs-CZ" sz="2000" smtClean="0"/>
              <a:t>Propoxyphene</a:t>
            </a:r>
            <a:br>
              <a:rPr lang="cs-CZ" altLang="cs-CZ" sz="2000" smtClean="0"/>
            </a:br>
            <a:endParaRPr lang="cs-CZ" altLang="cs-CZ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Elisys Quattro - HUMAN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488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Plně automatický ELISA analyzátor středního výkonu</a:t>
            </a:r>
            <a:endParaRPr lang="cs-CZ" altLang="cs-CZ" smtClean="0"/>
          </a:p>
        </p:txBody>
      </p:sp>
      <p:pic>
        <p:nvPicPr>
          <p:cNvPr id="44036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1079500"/>
          </a:xfrm>
        </p:spPr>
        <p:txBody>
          <a:bodyPr/>
          <a:lstStyle/>
          <a:p>
            <a:pPr eaLnBrk="1" hangingPunct="1"/>
            <a:r>
              <a:rPr lang="cs-CZ" altLang="cs-CZ" smtClean="0"/>
              <a:t>Analyzátory na multianalýzu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Luminex 100 IS, Luminex Corp.</a:t>
            </a:r>
          </a:p>
        </p:txBody>
      </p:sp>
      <p:pic>
        <p:nvPicPr>
          <p:cNvPr id="46083" name="Picture 5" descr="LMNX-100IS_web_lg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89263"/>
            <a:ext cx="4787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893175" cy="25304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2000" b="1"/>
              <a:t>princip flow cytometrie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 možnost simultanního měření až 100 analytů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 měření v jamce mikrotitrační destičky  nebo po přepipetování 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  zkumavce (panely – př. cytokiny)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 potřeba velmi malého objemu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 cenově výhodné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 možnost měřit imunochemické metody, mukleové kyseliny, enzymy</a:t>
            </a:r>
          </a:p>
          <a:p>
            <a:pPr eaLnBrk="1" hangingPunct="1">
              <a:spcBef>
                <a:spcPct val="0"/>
              </a:spcBef>
            </a:pP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Luminex 100 IS, Luminex Corp.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Princip xMAP technologie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100 druhů mikrokuliček (magnetické) rozlišených kombinací dvou fluorescenčních barev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Na každém druhu je navázána molekula vázající specificky jeden analyt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Na kuličku se naváže analyt a druhá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Kuličky protékají přístrojem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Měří se fluorescence vzniklá po excitaci dvěma lasery – jeden určuje barvu – druh analytu (kvalita)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    druhý - množství analytu (kvantita)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27305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Evidence, Randox</a:t>
            </a: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1166813" y="1719263"/>
            <a:ext cx="73453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 </a:t>
            </a:r>
            <a:r>
              <a:rPr lang="cs-CZ" altLang="cs-CZ" sz="2400"/>
              <a:t>Biočipová array technologie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Imunoanalýza založena na simultánní multianalýze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Na biočipu panel příbuzných testů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Princip ELISA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cs typeface="Times New Roman" pitchFamily="18" charset="0"/>
              </a:rPr>
              <a:t>    </a:t>
            </a:r>
            <a:r>
              <a:rPr lang="cs-CZ" altLang="cs-CZ" sz="2400" u="sng" smtClean="0">
                <a:cs typeface="Times New Roman" pitchFamily="18" charset="0"/>
              </a:rPr>
              <a:t>ADVIA Centaur</a:t>
            </a:r>
            <a:r>
              <a:rPr lang="cs-CZ" altLang="cs-CZ" sz="2400" smtClean="0">
                <a:cs typeface="Times New Roman" pitchFamily="18" charset="0"/>
              </a:rPr>
              <a:t>  je  plně automatizovaný chemiluminiscenční analyzátor pro  rutinní i statimová vyšetření.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cs typeface="Times New Roman" pitchFamily="18" charset="0"/>
              </a:rPr>
              <a:t>    </a:t>
            </a:r>
            <a:r>
              <a:rPr lang="cs-CZ" altLang="cs-CZ" sz="2400" u="sng" smtClean="0">
                <a:cs typeface="Times New Roman" pitchFamily="18" charset="0"/>
              </a:rPr>
              <a:t>Výkon:</a:t>
            </a:r>
            <a:r>
              <a:rPr lang="cs-CZ" altLang="cs-CZ" sz="2400" smtClean="0">
                <a:cs typeface="Times New Roman" pitchFamily="18" charset="0"/>
              </a:rPr>
              <a:t>   240 stanovení za hodinu, první výsledek je po 15 minutách, dále každých 15 sekund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    </a:t>
            </a:r>
            <a:r>
              <a:rPr lang="cs-CZ" altLang="cs-CZ" sz="2400" u="sng" smtClean="0"/>
              <a:t>Princip m</a:t>
            </a:r>
            <a:r>
              <a:rPr lang="cs-CZ" altLang="cs-CZ" sz="2400" u="sng" smtClean="0">
                <a:cs typeface="Times New Roman" pitchFamily="18" charset="0"/>
              </a:rPr>
              <a:t>ěření:</a:t>
            </a:r>
            <a:r>
              <a:rPr lang="cs-CZ" altLang="cs-CZ" sz="2400" smtClean="0">
                <a:cs typeface="Times New Roman" pitchFamily="18" charset="0"/>
              </a:rPr>
              <a:t> Systém měří kvantitativní množství </a:t>
            </a:r>
            <a:r>
              <a:rPr lang="cs-CZ" altLang="cs-CZ" sz="2400" smtClean="0"/>
              <a:t> </a:t>
            </a:r>
            <a:r>
              <a:rPr lang="cs-CZ" altLang="cs-CZ" sz="2400" smtClean="0">
                <a:cs typeface="Times New Roman" pitchFamily="18" charset="0"/>
              </a:rPr>
              <a:t>světla </a:t>
            </a:r>
            <a:r>
              <a:rPr lang="cs-CZ" altLang="cs-CZ" sz="2400" smtClean="0"/>
              <a:t> </a:t>
            </a:r>
            <a:r>
              <a:rPr lang="cs-CZ" altLang="cs-CZ" sz="2400" smtClean="0">
                <a:cs typeface="Times New Roman" pitchFamily="18" charset="0"/>
              </a:rPr>
              <a:t>emitovaného </a:t>
            </a:r>
            <a:r>
              <a:rPr lang="cs-CZ" altLang="cs-CZ" sz="2400" smtClean="0"/>
              <a:t> </a:t>
            </a:r>
            <a:r>
              <a:rPr lang="cs-CZ" altLang="cs-CZ" sz="2400" smtClean="0">
                <a:cs typeface="Times New Roman" pitchFamily="18" charset="0"/>
              </a:rPr>
              <a:t>během chemiluminiscenční  reakce,  pevná fáze jsou paramagnetické  částice (Fe</a:t>
            </a:r>
            <a:r>
              <a:rPr lang="cs-CZ" altLang="cs-CZ" sz="2400" baseline="-25000" smtClean="0">
                <a:cs typeface="Times New Roman" pitchFamily="18" charset="0"/>
              </a:rPr>
              <a:t>2</a:t>
            </a:r>
            <a:r>
              <a:rPr lang="cs-CZ" altLang="cs-CZ" sz="2400" smtClean="0">
                <a:cs typeface="Times New Roman" pitchFamily="18" charset="0"/>
              </a:rPr>
              <a:t>O</a:t>
            </a:r>
            <a:r>
              <a:rPr lang="cs-CZ" altLang="cs-CZ" sz="2400" baseline="-25000" smtClean="0">
                <a:cs typeface="Times New Roman" pitchFamily="18" charset="0"/>
              </a:rPr>
              <a:t>3</a:t>
            </a:r>
            <a:r>
              <a:rPr lang="cs-CZ" altLang="cs-CZ" sz="2400" smtClean="0">
                <a:cs typeface="Times New Roman" pitchFamily="18" charset="0"/>
              </a:rPr>
              <a:t>), magnetická separace, značkovač je AE (acridinium ester)</a:t>
            </a:r>
            <a:r>
              <a:rPr lang="cs-CZ" altLang="cs-CZ" sz="2400" smtClean="0"/>
              <a:t>,    což  je</a:t>
            </a:r>
            <a:r>
              <a:rPr lang="cs-CZ" altLang="cs-CZ" sz="2400" smtClean="0">
                <a:cs typeface="Times New Roman" pitchFamily="18" charset="0"/>
              </a:rPr>
              <a:t> chemiluminiscenční látka, která emituje světlo při oxidaci H</a:t>
            </a:r>
            <a:r>
              <a:rPr lang="cs-CZ" altLang="cs-CZ" sz="2400" baseline="-30000" smtClean="0">
                <a:cs typeface="Times New Roman" pitchFamily="18" charset="0"/>
              </a:rPr>
              <a:t>2</a:t>
            </a:r>
            <a:r>
              <a:rPr lang="cs-CZ" altLang="cs-CZ" sz="2400" smtClean="0">
                <a:cs typeface="Times New Roman" pitchFamily="18" charset="0"/>
              </a:rPr>
              <a:t>O</a:t>
            </a:r>
            <a:r>
              <a:rPr lang="cs-CZ" altLang="cs-CZ" sz="2400" baseline="-30000" smtClean="0">
                <a:cs typeface="Times New Roman" pitchFamily="18" charset="0"/>
              </a:rPr>
              <a:t>2</a:t>
            </a:r>
            <a:r>
              <a:rPr lang="cs-CZ" altLang="cs-CZ" sz="2400" smtClean="0">
                <a:cs typeface="Times New Roman" pitchFamily="18" charset="0"/>
              </a:rPr>
              <a:t>v alkalickém prostředí. Reakce probíhá během jedné sekundy a je velice citlivá  ( 10</a:t>
            </a:r>
            <a:r>
              <a:rPr lang="cs-CZ" altLang="cs-CZ" sz="2400" baseline="30000" smtClean="0">
                <a:cs typeface="Times New Roman" pitchFamily="18" charset="0"/>
              </a:rPr>
              <a:t>-15 </a:t>
            </a:r>
            <a:r>
              <a:rPr lang="cs-CZ" altLang="cs-CZ" sz="240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Advia Centaur (Siemens)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</a:t>
            </a:r>
            <a:r>
              <a:rPr lang="cs-CZ" altLang="cs-CZ" sz="1600" b="1" smtClean="0">
                <a:cs typeface="Times New Roman" pitchFamily="18" charset="0"/>
              </a:rPr>
              <a:t>Metody</a:t>
            </a:r>
            <a:r>
              <a:rPr lang="cs-CZ" altLang="cs-CZ" sz="1600" smtClean="0">
                <a:cs typeface="Times New Roman" pitchFamily="18" charset="0"/>
              </a:rPr>
              <a:t>:  Thyroidní hormony:</a:t>
            </a:r>
            <a:r>
              <a:rPr lang="cs-CZ" altLang="cs-CZ" sz="1600" smtClean="0"/>
              <a:t>  </a:t>
            </a:r>
            <a:r>
              <a:rPr lang="cs-CZ" altLang="cs-CZ" sz="1600" smtClean="0">
                <a:cs typeface="Times New Roman" pitchFamily="18" charset="0"/>
              </a:rPr>
              <a:t>	</a:t>
            </a:r>
            <a:r>
              <a:rPr lang="cs-CZ" altLang="cs-CZ" sz="1600" b="1" smtClean="0">
                <a:cs typeface="Times New Roman" pitchFamily="18" charset="0"/>
              </a:rPr>
              <a:t>FT4, TT4,FT3, TT3, TSH, TU, TSH-3,  </a:t>
            </a:r>
            <a:endParaRPr lang="cs-CZ" altLang="cs-CZ" sz="1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                  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neonatal TSH, Anti - TPO</a:t>
            </a:r>
            <a:r>
              <a:rPr lang="cs-CZ" altLang="cs-CZ" sz="160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</a:t>
            </a:r>
            <a:r>
              <a:rPr lang="cs-CZ" altLang="cs-CZ" sz="1600" smtClean="0">
                <a:cs typeface="Times New Roman" pitchFamily="18" charset="0"/>
              </a:rPr>
              <a:t>                Reproduktivní hormony:	</a:t>
            </a:r>
            <a:r>
              <a:rPr lang="cs-CZ" altLang="cs-CZ" sz="1600" b="1" smtClean="0">
                <a:cs typeface="Times New Roman" pitchFamily="18" charset="0"/>
              </a:rPr>
              <a:t>Prolactin, FSH, Progesteron, hCG, Estradiol, </a:t>
            </a:r>
            <a:endParaRPr lang="cs-CZ" altLang="cs-CZ" sz="1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                 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Testosteron, LH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 </a:t>
            </a:r>
            <a:r>
              <a:rPr lang="cs-CZ" altLang="cs-CZ" sz="1600" smtClean="0">
                <a:cs typeface="Times New Roman" pitchFamily="18" charset="0"/>
              </a:rPr>
              <a:t>               Anemie:		</a:t>
            </a:r>
            <a:r>
              <a:rPr lang="cs-CZ" altLang="cs-CZ" sz="1600" smtClean="0"/>
              <a:t>                  </a:t>
            </a:r>
            <a:r>
              <a:rPr lang="cs-CZ" altLang="cs-CZ" sz="1600" b="1" smtClean="0">
                <a:cs typeface="Times New Roman" pitchFamily="18" charset="0"/>
              </a:rPr>
              <a:t>B12, Foláty, RBC Foláty, Ferritin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 </a:t>
            </a:r>
            <a:r>
              <a:rPr lang="cs-CZ" altLang="cs-CZ" sz="1600" smtClean="0">
                <a:cs typeface="Times New Roman" pitchFamily="18" charset="0"/>
              </a:rPr>
              <a:t>               Tumor markery:		</a:t>
            </a:r>
            <a:r>
              <a:rPr lang="cs-CZ" altLang="cs-CZ" sz="1600" b="1" smtClean="0">
                <a:cs typeface="Times New Roman" pitchFamily="18" charset="0"/>
              </a:rPr>
              <a:t>AFP, CEA, PSA, komplex PSA, CA 15-3</a:t>
            </a:r>
            <a:r>
              <a:rPr lang="cs-CZ" altLang="cs-CZ" sz="1600" b="1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               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 /B27.29/, CA 125, CA 19-9, 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>
                <a:cs typeface="Times New Roman" pitchFamily="18" charset="0"/>
              </a:rPr>
              <a:t>                    TDM:	</a:t>
            </a:r>
            <a:r>
              <a:rPr lang="cs-CZ" altLang="cs-CZ" sz="1600" smtClean="0"/>
              <a:t>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Digitoxin, Carbamazepin, Phenobarbital, </a:t>
            </a:r>
            <a:r>
              <a:rPr lang="cs-CZ" altLang="cs-CZ" sz="16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          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Tobramycin,   </a:t>
            </a:r>
            <a:r>
              <a:rPr lang="cs-CZ" altLang="cs-CZ" sz="1600" b="1" smtClean="0"/>
              <a:t>Digoxin, Genamicin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</a:t>
            </a:r>
            <a:r>
              <a:rPr lang="cs-CZ" altLang="cs-CZ" sz="1600" smtClean="0">
                <a:cs typeface="Times New Roman" pitchFamily="18" charset="0"/>
              </a:rPr>
              <a:t> </a:t>
            </a:r>
            <a:r>
              <a:rPr lang="cs-CZ" altLang="cs-CZ" sz="1600" smtClean="0"/>
              <a:t>  Kardio mar</a:t>
            </a:r>
            <a:r>
              <a:rPr lang="cs-CZ" altLang="cs-CZ" sz="1600" smtClean="0">
                <a:cs typeface="Times New Roman" pitchFamily="18" charset="0"/>
              </a:rPr>
              <a:t>kery:		</a:t>
            </a:r>
            <a:r>
              <a:rPr lang="cs-CZ" altLang="cs-CZ" sz="1600" b="1" smtClean="0">
                <a:cs typeface="Times New Roman" pitchFamily="18" charset="0"/>
              </a:rPr>
              <a:t>CKMB, cTroponin I, Myoglobin</a:t>
            </a:r>
            <a:r>
              <a:rPr lang="cs-CZ" altLang="cs-CZ" sz="160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    </a:t>
            </a:r>
            <a:r>
              <a:rPr lang="cs-CZ" altLang="cs-CZ" sz="1600" smtClean="0">
                <a:cs typeface="Times New Roman" pitchFamily="18" charset="0"/>
              </a:rPr>
              <a:t>               Alergie:			</a:t>
            </a:r>
            <a:r>
              <a:rPr lang="cs-CZ" altLang="cs-CZ" sz="1600" b="1" smtClean="0">
                <a:cs typeface="Times New Roman" pitchFamily="18" charset="0"/>
              </a:rPr>
              <a:t>total IgE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   </a:t>
            </a:r>
            <a:r>
              <a:rPr lang="cs-CZ" altLang="cs-CZ" sz="1600" smtClean="0">
                <a:cs typeface="Times New Roman" pitchFamily="18" charset="0"/>
              </a:rPr>
              <a:t>               Ostatní:			</a:t>
            </a:r>
            <a:r>
              <a:rPr lang="cs-CZ" altLang="cs-CZ" sz="1600" b="1" smtClean="0">
                <a:cs typeface="Times New Roman" pitchFamily="18" charset="0"/>
              </a:rPr>
              <a:t>Kortizol  </a:t>
            </a:r>
            <a:endParaRPr lang="cs-CZ" altLang="cs-CZ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smtClean="0"/>
              <a:t>        </a:t>
            </a:r>
            <a:r>
              <a:rPr lang="cs-CZ" altLang="cs-CZ" sz="1600" smtClean="0">
                <a:cs typeface="Times New Roman" pitchFamily="18" charset="0"/>
              </a:rPr>
              <a:t>               Infekce:</a:t>
            </a:r>
            <a:r>
              <a:rPr lang="cs-CZ" altLang="cs-CZ" sz="1600" b="1" smtClean="0">
                <a:cs typeface="Times New Roman" pitchFamily="18" charset="0"/>
              </a:rPr>
              <a:t>		Rubella G, Rubella M, Toxoplasma G, </a:t>
            </a:r>
            <a:r>
              <a:rPr lang="cs-CZ" altLang="cs-CZ" sz="1600" b="1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600" b="1" smtClean="0"/>
              <a:t>                                                                        </a:t>
            </a:r>
            <a:r>
              <a:rPr lang="cs-CZ" altLang="cs-CZ" sz="1600" b="1" smtClean="0">
                <a:cs typeface="Times New Roman" pitchFamily="18" charset="0"/>
              </a:rPr>
              <a:t>Toxoplasma M</a:t>
            </a:r>
            <a:r>
              <a:rPr lang="cs-CZ" altLang="cs-CZ" sz="1600" smtClean="0">
                <a:cs typeface="Times New Roman" pitchFamily="18" charset="0"/>
              </a:rPr>
              <a:t> </a:t>
            </a:r>
            <a:endParaRPr lang="cs-CZ" altLang="cs-CZ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600" smtClean="0"/>
          </a:p>
          <a:p>
            <a:pPr eaLnBrk="1" hangingPunct="1">
              <a:lnSpc>
                <a:spcPct val="90000"/>
              </a:lnSpc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itchFamily="18" charset="0"/>
              </a:rPr>
              <a:t>Reagencie</a:t>
            </a:r>
            <a:r>
              <a:rPr lang="cs-CZ" altLang="cs-CZ" sz="2400" smtClean="0">
                <a:cs typeface="Times New Roman" pitchFamily="18" charset="0"/>
              </a:rPr>
              <a:t>: Kazetový chlazený zásobník s 30 pozicemi - jsou neustále promíchávány. Automatická  kontrola hladiny reagencie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itchFamily="18" charset="0"/>
              </a:rPr>
              <a:t>Vzorky:</a:t>
            </a:r>
            <a:r>
              <a:rPr lang="cs-CZ" altLang="cs-CZ" sz="2400" smtClean="0">
                <a:cs typeface="Times New Roman" pitchFamily="18" charset="0"/>
              </a:rPr>
              <a:t> Lineární podavač s kontinuálním přístupem totéž pro  kontroly, standardy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itchFamily="18" charset="0"/>
              </a:rPr>
              <a:t>Kyvety:</a:t>
            </a:r>
            <a:r>
              <a:rPr lang="cs-CZ" altLang="cs-CZ" sz="2400" smtClean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>
                <a:cs typeface="Times New Roman" pitchFamily="18" charset="0"/>
              </a:rPr>
              <a:t>Kalibrac</a:t>
            </a:r>
            <a:r>
              <a:rPr lang="cs-CZ" altLang="cs-CZ" sz="2400" smtClean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smtClean="0"/>
              <a:t>. </a:t>
            </a:r>
            <a:r>
              <a:rPr lang="cs-CZ" altLang="cs-CZ" sz="2400" smtClean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Advia Centaur (Siemens)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cs typeface="Times New Roman" pitchFamily="18" charset="0"/>
              </a:rPr>
              <a:t>Optimální produktivita a výkonnost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cs-CZ" altLang="cs-CZ" smtClean="0">
                <a:cs typeface="Times New Roman" pitchFamily="18" charset="0"/>
              </a:rPr>
              <a:t>Doplnění  </a:t>
            </a:r>
            <a:r>
              <a:rPr lang="cs-CZ" altLang="cs-CZ" smtClean="0">
                <a:solidFill>
                  <a:schemeClr val="hlink"/>
                </a:solidFill>
                <a:cs typeface="Times New Roman" pitchFamily="18" charset="0"/>
              </a:rPr>
              <a:t>reagencií</a:t>
            </a:r>
            <a:r>
              <a:rPr lang="cs-CZ" altLang="cs-CZ" smtClean="0">
                <a:cs typeface="Times New Roman" pitchFamily="18" charset="0"/>
              </a:rPr>
              <a:t>, špiček, destilované vody, kyvet, vylítí odpadu, odstranění použitých špiček či kyvet </a:t>
            </a:r>
            <a:r>
              <a:rPr lang="cs-CZ" altLang="cs-CZ" smtClean="0">
                <a:solidFill>
                  <a:schemeClr val="hlink"/>
                </a:solidFill>
                <a:cs typeface="Times New Roman" pitchFamily="18" charset="0"/>
              </a:rPr>
              <a:t>za chodu</a:t>
            </a:r>
            <a:r>
              <a:rPr lang="cs-CZ" altLang="cs-CZ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de-DE" altLang="cs-CZ" smtClean="0">
                <a:cs typeface="Times New Roman" pitchFamily="18" charset="0"/>
              </a:rPr>
              <a:t>Analyzátor je 24 hodin připraven k práci</a:t>
            </a:r>
            <a:endParaRPr lang="cs-CZ" altLang="cs-CZ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Elescys (Roche) – cobas e411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ja-JP" sz="2000" smtClean="0"/>
              <a:t> Analyzátor ELECSYS 2010</a:t>
            </a:r>
            <a:r>
              <a:rPr lang="cs-CZ" altLang="ja-JP" sz="2000" smtClean="0">
                <a:sym typeface="Symbol" pitchFamily="18" charset="2"/>
              </a:rPr>
              <a:t></a:t>
            </a:r>
            <a:r>
              <a:rPr lang="cs-CZ" altLang="ja-JP" sz="2000" smtClean="0"/>
              <a:t> je  plně automatizovaný softwarově řízený systém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ja-JP" sz="2000" smtClean="0"/>
              <a:t>Systém je založen na technologii Elektrochemiluminiscence (ECL), dosahující mimořádné citlivosti, širokého měřícího rozsahu a rychlosti stanovení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ja-JP" sz="2000" smtClean="0"/>
              <a:t>Jedná se o benchtop analyzátor s kapacitou 86 testů za hodinu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ja-JP" sz="2000" smtClean="0"/>
              <a:t>Operační systém je založen na vkládání dat prostřednictvím unikátního dvourozměrného čárového kódu </a:t>
            </a:r>
            <a:endParaRPr lang="cs-CZ" altLang="cs-CZ" sz="2000" smtClean="0"/>
          </a:p>
        </p:txBody>
      </p:sp>
      <p:pic>
        <p:nvPicPr>
          <p:cNvPr id="10244" name="Picture 7" descr="E20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1677</Words>
  <Application>Microsoft Office PowerPoint</Application>
  <PresentationFormat>Předvádění na obrazovce (4:3)</PresentationFormat>
  <Paragraphs>299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Symbol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Advia Centaur (Siemens - Bayer)</vt:lpstr>
      <vt:lpstr>Advia Centaur (Siemens)</vt:lpstr>
      <vt:lpstr>Advia Centaur (Siemens)</vt:lpstr>
      <vt:lpstr>Advia Centaur (Siemens)</vt:lpstr>
      <vt:lpstr>Advia Centaur (Siemens)</vt:lpstr>
      <vt:lpstr>Elescys (Roche) – cobas e411</vt:lpstr>
      <vt:lpstr>cobas e 411 (Roche)</vt:lpstr>
      <vt:lpstr>cobas e 411 (Roche)</vt:lpstr>
      <vt:lpstr>cobas e 411(Roche)</vt:lpstr>
      <vt:lpstr>cobas e 411 (Roche)</vt:lpstr>
      <vt:lpstr>cobas e411 (Roche)</vt:lpstr>
      <vt:lpstr>cobas e 801 modul, Roche</vt:lpstr>
      <vt:lpstr>Architekt i 2000 SR, Abbott</vt:lpstr>
      <vt:lpstr>ARCHITECT i2000/i2000SR </vt:lpstr>
      <vt:lpstr>Architekt i 2000 SR, Abbott – detail distribučního systému</vt:lpstr>
      <vt:lpstr>Architekt i 2000 SR, Abbott - detekce</vt:lpstr>
      <vt:lpstr>Axsym (Abbott)</vt:lpstr>
      <vt:lpstr>Axsym  - procesní centrum</vt:lpstr>
      <vt:lpstr>Axsym (Abbott)</vt:lpstr>
      <vt:lpstr>Axsym - reakční nádobka</vt:lpstr>
      <vt:lpstr>Axsym (Abbott)</vt:lpstr>
      <vt:lpstr>Unicel Dxl 800 (Beckman Coulter)</vt:lpstr>
      <vt:lpstr>Unicel Dxl 800 (Beckman Coulter)</vt:lpstr>
      <vt:lpstr>Unicel Dxl 800 (Beckman Coulter)</vt:lpstr>
      <vt:lpstr>Immulite 2000 (Siemens - DPC)</vt:lpstr>
      <vt:lpstr>Immulite 2000 (Siemens)</vt:lpstr>
      <vt:lpstr>Immulite 2000 (Siemens)</vt:lpstr>
      <vt:lpstr>Immulite 2000 - Chemická reakce substrátu</vt:lpstr>
      <vt:lpstr>LIAISON® XL, DiaSorin </vt:lpstr>
      <vt:lpstr>Pathfast, Mitsubishi chemical</vt:lpstr>
      <vt:lpstr>RAD 120, Radim</vt:lpstr>
      <vt:lpstr>RAD 120, Radim</vt:lpstr>
      <vt:lpstr>RAD 120, Radim - charakteristika</vt:lpstr>
      <vt:lpstr>Kryptor (Brahms)</vt:lpstr>
      <vt:lpstr>Dimension Vista 1500 Intelligent Lab Systém - Siemens</vt:lpstr>
      <vt:lpstr>Prezentace aplikace PowerPoint</vt:lpstr>
      <vt:lpstr>VIVA – E (Siemens)</vt:lpstr>
      <vt:lpstr>Nabídka drog prováděných na přístroji VIVA-E</vt:lpstr>
      <vt:lpstr>Elisys Quattro - HUMAN </vt:lpstr>
      <vt:lpstr>Analyzátory na multianalýzu</vt:lpstr>
      <vt:lpstr>Luminex 100 IS, Luminex Corp.</vt:lpstr>
      <vt:lpstr>Luminex 100 IS, Luminex Corp.</vt:lpstr>
      <vt:lpstr>Evidence, Randox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Mirka</cp:lastModifiedBy>
  <cp:revision>52</cp:revision>
  <dcterms:created xsi:type="dcterms:W3CDTF">2006-04-01T12:34:12Z</dcterms:created>
  <dcterms:modified xsi:type="dcterms:W3CDTF">2016-09-14T19:33:27Z</dcterms:modified>
</cp:coreProperties>
</file>