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306" r:id="rId2"/>
    <p:sldId id="307" r:id="rId3"/>
    <p:sldId id="308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8" r:id="rId12"/>
    <p:sldId id="319" r:id="rId13"/>
    <p:sldId id="320" r:id="rId14"/>
    <p:sldId id="321" r:id="rId15"/>
    <p:sldId id="322" r:id="rId16"/>
    <p:sldId id="323" r:id="rId17"/>
    <p:sldId id="324" r:id="rId18"/>
    <p:sldId id="325" r:id="rId19"/>
    <p:sldId id="336" r:id="rId20"/>
    <p:sldId id="326" r:id="rId21"/>
    <p:sldId id="327" r:id="rId22"/>
    <p:sldId id="328" r:id="rId23"/>
    <p:sldId id="329" r:id="rId24"/>
    <p:sldId id="330" r:id="rId25"/>
    <p:sldId id="331" r:id="rId26"/>
    <p:sldId id="332" r:id="rId27"/>
    <p:sldId id="333" r:id="rId28"/>
    <p:sldId id="334" r:id="rId29"/>
    <p:sldId id="335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1A1AC-4684-41A1-B8A2-1B5C457DA7CF}" type="datetimeFigureOut">
              <a:rPr lang="cs-CZ" smtClean="0"/>
              <a:pPr/>
              <a:t>20.11.2016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31FEE-3850-46E8-93CD-394E03BFD9B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564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20.11.2016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20.11.2016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20.11.2016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20.11.2016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20.11.2016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FF8F1F2-49FA-4D45-959B-856363F29265}" type="datetimeFigureOut">
              <a:rPr lang="cs-CZ" smtClean="0"/>
              <a:pPr/>
              <a:t>20.11.2016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FF8F1F2-49FA-4D45-959B-856363F29265}" type="datetimeFigureOut">
              <a:rPr lang="cs-CZ" smtClean="0"/>
              <a:pPr/>
              <a:t>20.11.2016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340768"/>
            <a:ext cx="8229600" cy="259228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Vývojová psychologie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Psychosociální </a:t>
            </a:r>
            <a:r>
              <a:rPr lang="cs-CZ" dirty="0" smtClean="0"/>
              <a:t>vývoj </a:t>
            </a:r>
            <a:br>
              <a:rPr lang="cs-CZ" dirty="0" smtClean="0"/>
            </a:br>
            <a:r>
              <a:rPr lang="cs-CZ" dirty="0" smtClean="0"/>
              <a:t>dle E. </a:t>
            </a:r>
            <a:r>
              <a:rPr lang="cs-CZ" dirty="0" err="1" smtClean="0"/>
              <a:t>Eriksona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4149080"/>
            <a:ext cx="8640960" cy="1008112"/>
          </a:xfrm>
        </p:spPr>
        <p:txBody>
          <a:bodyPr>
            <a:normAutofit/>
          </a:bodyPr>
          <a:lstStyle/>
          <a:p>
            <a:r>
              <a:rPr lang="cs-CZ" b="1" dirty="0"/>
              <a:t>Za poskytnutí materiálů děkuji </a:t>
            </a:r>
            <a:r>
              <a:rPr lang="cs-CZ" b="1" dirty="0" smtClean="0"/>
              <a:t>Mgr</a:t>
            </a:r>
            <a:r>
              <a:rPr lang="cs-CZ" b="1" dirty="0"/>
              <a:t>. Tomášovi Kohoutkovi, Ph.D.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766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Psychosociální </a:t>
            </a:r>
            <a:r>
              <a:rPr lang="cs-CZ" dirty="0"/>
              <a:t>vývoj dle </a:t>
            </a:r>
            <a:r>
              <a:rPr lang="cs-CZ" dirty="0" err="1"/>
              <a:t>Eriksona</a:t>
            </a:r>
            <a:endParaRPr lang="cs-CZ" dirty="0"/>
          </a:p>
        </p:txBody>
      </p:sp>
      <p:graphicFrame>
        <p:nvGraphicFramePr>
          <p:cNvPr id="4" name="Group 4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7059423"/>
              </p:ext>
            </p:extLst>
          </p:nvPr>
        </p:nvGraphicFramePr>
        <p:xfrm>
          <a:off x="251519" y="1628799"/>
          <a:ext cx="8568952" cy="5157556"/>
        </p:xfrm>
        <a:graphic>
          <a:graphicData uri="http://schemas.openxmlformats.org/drawingml/2006/table">
            <a:tbl>
              <a:tblPr/>
              <a:tblGrid>
                <a:gridCol w="2547083"/>
                <a:gridCol w="1325990"/>
                <a:gridCol w="1565293"/>
                <a:gridCol w="1565293"/>
                <a:gridCol w="1565293"/>
              </a:tblGrid>
              <a:tr h="55639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NEMLUVNĚ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(novorozenecký + kojenecký věk</a:t>
                      </a: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</a:t>
                      </a: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Důvěra </a:t>
                      </a: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vs.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Nedůvěra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▬►</a:t>
                      </a:r>
                      <a:r>
                        <a:rPr kumimoji="0" lang="cs-CZ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Naděje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Senzorické deformace a stažení se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matka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536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BATOLECÍ VĚK </a:t>
                      </a: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rané dětství)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– 3 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Autonomie 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vs.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Stud a pochyby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▬►</a:t>
                      </a:r>
                      <a:r>
                        <a:rPr kumimoji="0" lang="cs-CZ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Vůle a sebekontrola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Impulzivita a nutkavost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rodiče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639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PŘEDŠKOLNÍ VĚK (věk her)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– 6 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Iniciativa 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vs.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Pocit viny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▬►</a:t>
                      </a:r>
                      <a:r>
                        <a:rPr kumimoji="0" lang="cs-CZ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Účel a zaměřenost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Nelítostnost a </a:t>
                      </a:r>
                      <a:r>
                        <a:rPr kumimoji="0" lang="cs-CZ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utlumenost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rodina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851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ŠKOLNÍ VĚK   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</a:t>
                      </a: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12 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Snaživost 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vs.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Méněcennost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▬►</a:t>
                      </a:r>
                      <a:r>
                        <a:rPr kumimoji="0" lang="cs-CZ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Kompetentnost a metodičnost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Omezenost a  netečnost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Škola, učitelé, přátelé, sousedi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536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OBDOBÍ </a:t>
                      </a: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DOSPÍVÁNÍ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(Adolescence</a:t>
                      </a: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endParaRPr kumimoji="0" lang="cs-CZ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</a:t>
                      </a: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19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Identita </a:t>
                      </a: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vs.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Konfúze rolí (identity)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▬►</a:t>
                      </a:r>
                      <a:r>
                        <a:rPr kumimoji="0" lang="cs-CZ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Poctivost a věrnost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Fanatismus a odmítání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vrstevníci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639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MLADÁ (raná) DOSPĚLOST 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– 25 (30) 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Intimita 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vs. 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Izolace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▬►</a:t>
                      </a:r>
                      <a:r>
                        <a:rPr kumimoji="0" lang="cs-CZ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Láska a přijetí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Promiskuita a vyhýbavost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partner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536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DOSPĚLOST                          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25(30) – 50 (60)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Generativita 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vs.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Stagnace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▬►</a:t>
                      </a:r>
                      <a:r>
                        <a:rPr kumimoji="0" lang="cs-CZ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Péče (starostlivost) a produkce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Rozplizlost a odmítavost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děti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77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STÁŘÍ (Zralý věk)                  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50(60) +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Integrita „JÁ“ </a:t>
                      </a: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vs.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Zoufalství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▬►</a:t>
                      </a:r>
                      <a:r>
                        <a:rPr kumimoji="0" lang="cs-CZ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Moudrost a odříkání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Domýšlivost a pohrdání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společnost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9765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987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 stádium – důvěra x nedůvěra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60"/>
          </a:xfrm>
          <a:ln>
            <a:noFill/>
          </a:ln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0-1 let (</a:t>
            </a:r>
            <a:r>
              <a:rPr lang="cs-CZ" b="1" dirty="0" smtClean="0"/>
              <a:t>orální fáze </a:t>
            </a:r>
            <a:r>
              <a:rPr lang="cs-CZ" dirty="0" smtClean="0"/>
              <a:t>dle Freuda) </a:t>
            </a:r>
          </a:p>
          <a:p>
            <a:pPr>
              <a:buNone/>
            </a:pPr>
            <a:r>
              <a:rPr lang="cs-CZ" dirty="0" smtClean="0"/>
              <a:t>cnost: </a:t>
            </a:r>
            <a:r>
              <a:rPr lang="cs-CZ" b="1" dirty="0" smtClean="0"/>
              <a:t>naděje</a:t>
            </a:r>
          </a:p>
          <a:p>
            <a:pPr>
              <a:buNone/>
            </a:pPr>
            <a:r>
              <a:rPr lang="cs-CZ" b="1" dirty="0" smtClean="0"/>
              <a:t>Otázka: </a:t>
            </a:r>
            <a:r>
              <a:rPr lang="cs-CZ" dirty="0" smtClean="0"/>
              <a:t>Mohu věřit světu?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Dítě získá </a:t>
            </a:r>
            <a:r>
              <a:rPr lang="cs-CZ" dirty="0" smtClean="0"/>
              <a:t>základní </a:t>
            </a:r>
            <a:r>
              <a:rPr lang="cs-CZ" b="1" dirty="0" smtClean="0"/>
              <a:t>důvěru</a:t>
            </a:r>
            <a:r>
              <a:rPr lang="cs-CZ" dirty="0" smtClean="0"/>
              <a:t> </a:t>
            </a:r>
            <a:r>
              <a:rPr lang="cs-CZ" dirty="0" smtClean="0"/>
              <a:t>v život a svět, která </a:t>
            </a:r>
            <a:r>
              <a:rPr lang="cs-CZ" dirty="0" smtClean="0"/>
              <a:t>jej </a:t>
            </a:r>
            <a:r>
              <a:rPr lang="cs-CZ" dirty="0" smtClean="0"/>
              <a:t>obrní proti prožívaným nejistotám. </a:t>
            </a:r>
          </a:p>
          <a:p>
            <a:pPr>
              <a:buNone/>
            </a:pPr>
            <a:r>
              <a:rPr lang="cs-CZ" dirty="0" smtClean="0"/>
              <a:t>Řešení jádrového </a:t>
            </a:r>
            <a:r>
              <a:rPr lang="cs-CZ" dirty="0"/>
              <a:t>konfliktu probíhá </a:t>
            </a:r>
            <a:r>
              <a:rPr lang="cs-CZ" dirty="0" smtClean="0"/>
              <a:t>ve vztahu k matce nebo ji zastupující osobě. Péče matky umožňuje kojenci získání naděje, že svět je, přes přechodná utrpení a neuspokojení, v podstatě dobrý. Nedostatek péče vede u dítěte (zcela závislého v uspokojování svých potřeb na okolí) k ustavení základní, v dalším životě přetrvávající nedůvěry k okolí jako ke zdroji ohrožení.</a:t>
            </a:r>
          </a:p>
          <a:p>
            <a:pPr>
              <a:buNone/>
            </a:pPr>
            <a:r>
              <a:rPr lang="cs-CZ" dirty="0" smtClean="0"/>
              <a:t>První demonstrací sociální důvěry dítěte je jeho bezstarostnost při krmení, hloubka jeho spánku, relaxace střev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403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cs-CZ" dirty="0" smtClean="0"/>
              <a:t>Rodiče mohou vytěžit maximum ze senzorického a zvláště tělesného kontaktu.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 smtClean="0"/>
              <a:t>Hned od narození se rozvíjí pečování – </a:t>
            </a:r>
            <a:r>
              <a:rPr lang="cs-CZ" i="1" dirty="0" err="1" smtClean="0"/>
              <a:t>epimeletický</a:t>
            </a:r>
            <a:r>
              <a:rPr lang="cs-CZ" i="1" dirty="0" smtClean="0"/>
              <a:t> pud </a:t>
            </a:r>
            <a:r>
              <a:rPr lang="cs-CZ" dirty="0" smtClean="0"/>
              <a:t>rodiče</a:t>
            </a:r>
            <a:r>
              <a:rPr lang="cs-CZ" i="1" dirty="0" smtClean="0"/>
              <a:t> </a:t>
            </a:r>
            <a:r>
              <a:rPr lang="cs-CZ" dirty="0" smtClean="0"/>
              <a:t>(rodič naplňuje biologické potřeby dítěte).</a:t>
            </a:r>
          </a:p>
          <a:p>
            <a:pPr marL="137160" indent="0">
              <a:buNone/>
            </a:pPr>
            <a:r>
              <a:rPr lang="cs-CZ" dirty="0" smtClean="0"/>
              <a:t>Rodič rozeznává, kdy si chce dítě hrát, odpočívat, jíst, spát, být nerušeno.</a:t>
            </a:r>
          </a:p>
          <a:p>
            <a:pPr marL="137160" indent="0">
              <a:buNone/>
            </a:pPr>
            <a:r>
              <a:rPr lang="cs-CZ" dirty="0" smtClean="0"/>
              <a:t>Zhruba v 5 měsících přebírá iniciativu dítě: zaměřuje svoji pozornost, když čije </a:t>
            </a:r>
            <a:r>
              <a:rPr lang="cs-CZ" dirty="0" smtClean="0"/>
              <a:t>něco </a:t>
            </a:r>
            <a:r>
              <a:rPr lang="cs-CZ" dirty="0" smtClean="0"/>
              <a:t>zajímavého </a:t>
            </a:r>
            <a:r>
              <a:rPr lang="cs-CZ" dirty="0" smtClean="0"/>
              <a:t>(hračku), </a:t>
            </a:r>
            <a:r>
              <a:rPr lang="cs-CZ" dirty="0" smtClean="0"/>
              <a:t>a musí být k jeho nelibosti omezováno.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498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</a:t>
            </a:r>
            <a:r>
              <a:rPr lang="cs-CZ" smtClean="0"/>
              <a:t>. stádium </a:t>
            </a:r>
            <a:r>
              <a:rPr lang="cs-CZ" dirty="0" smtClean="0"/>
              <a:t>– autonomie x stud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363272" cy="5040560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cs-CZ" sz="2800" dirty="0" smtClean="0"/>
              <a:t>1-3 roky (</a:t>
            </a:r>
            <a:r>
              <a:rPr lang="cs-CZ" sz="2800" b="1" dirty="0" smtClean="0"/>
              <a:t>anální fáze </a:t>
            </a:r>
            <a:r>
              <a:rPr lang="cs-CZ" sz="2800" dirty="0" smtClean="0"/>
              <a:t>dle Freuda)</a:t>
            </a:r>
          </a:p>
          <a:p>
            <a:pPr marL="137160" indent="0">
              <a:buNone/>
            </a:pPr>
            <a:r>
              <a:rPr lang="cs-CZ" sz="2800" dirty="0" smtClean="0"/>
              <a:t>cnost: </a:t>
            </a:r>
            <a:r>
              <a:rPr lang="cs-CZ" sz="2800" b="1" dirty="0" smtClean="0"/>
              <a:t>vůle</a:t>
            </a:r>
          </a:p>
          <a:p>
            <a:pPr marL="137160" indent="0">
              <a:buNone/>
            </a:pPr>
            <a:r>
              <a:rPr lang="cs-CZ" sz="2800" b="1" dirty="0" smtClean="0"/>
              <a:t>Otázka: </a:t>
            </a:r>
            <a:r>
              <a:rPr lang="cs-CZ" sz="2800" dirty="0" smtClean="0"/>
              <a:t>Je v pořádku být sám sebou</a:t>
            </a:r>
            <a:r>
              <a:rPr lang="en-US" sz="2800" dirty="0" smtClean="0"/>
              <a:t>?</a:t>
            </a:r>
            <a:r>
              <a:rPr lang="cs-CZ" sz="2800" dirty="0" smtClean="0"/>
              <a:t> </a:t>
            </a:r>
            <a:r>
              <a:rPr lang="en-US" sz="2800" dirty="0"/>
              <a:t>Is it OK to </a:t>
            </a:r>
            <a:r>
              <a:rPr lang="cs-CZ" sz="2800" dirty="0" err="1" smtClean="0"/>
              <a:t>be</a:t>
            </a:r>
            <a:r>
              <a:rPr lang="en-US" sz="2800" dirty="0" smtClean="0"/>
              <a:t> Me</a:t>
            </a:r>
            <a:r>
              <a:rPr lang="en-US" sz="2800" dirty="0"/>
              <a:t>?</a:t>
            </a:r>
            <a:endParaRPr lang="cs-CZ" sz="2800" dirty="0"/>
          </a:p>
          <a:p>
            <a:pPr marL="137160" indent="0">
              <a:buNone/>
            </a:pPr>
            <a:r>
              <a:rPr lang="cs-CZ" sz="2800" dirty="0" smtClean="0"/>
              <a:t>Dítě je samostatně pohyblivé, snaží se projevovat vlastní vůli – rozhoduje.</a:t>
            </a:r>
          </a:p>
          <a:p>
            <a:pPr marL="137160" indent="0">
              <a:buNone/>
            </a:pPr>
            <a:r>
              <a:rPr lang="cs-CZ" sz="2800" dirty="0" smtClean="0"/>
              <a:t>Dítě mnoho věcí chce, ale nedokáže je zvládnout – role rodiče.</a:t>
            </a:r>
          </a:p>
          <a:p>
            <a:pPr marL="137160" indent="0">
              <a:buNone/>
            </a:pPr>
            <a:r>
              <a:rPr lang="cs-CZ" sz="2800" dirty="0" smtClean="0"/>
              <a:t>Dítě si osvojuje hygienické návyky – klíčová kompetence.</a:t>
            </a:r>
          </a:p>
          <a:p>
            <a:pPr marL="137160" indent="0">
              <a:buNone/>
            </a:pPr>
            <a:r>
              <a:rPr lang="cs-CZ" sz="2800" dirty="0" smtClean="0"/>
              <a:t>Dítě hledá vyváženosti mezi zadržováním a pouštěním (v mezilidské interakci - moc nebo málo zábran).</a:t>
            </a:r>
          </a:p>
        </p:txBody>
      </p:sp>
    </p:spTree>
    <p:extLst>
      <p:ext uri="{BB962C8B-B14F-4D97-AF65-F5344CB8AC3E}">
        <p14:creationId xmlns:p14="http://schemas.microsoft.com/office/powerpoint/2010/main" val="12931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stádium – iniciativa x vina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pPr marL="137160" indent="0">
              <a:buNone/>
            </a:pPr>
            <a:r>
              <a:rPr lang="cs-CZ" dirty="0" smtClean="0"/>
              <a:t>3 – 6 let (</a:t>
            </a:r>
            <a:r>
              <a:rPr lang="cs-CZ" b="1" dirty="0" smtClean="0"/>
              <a:t>falická fáze </a:t>
            </a:r>
            <a:r>
              <a:rPr lang="cs-CZ" dirty="0" smtClean="0"/>
              <a:t>dle Freuda)</a:t>
            </a:r>
          </a:p>
          <a:p>
            <a:pPr marL="137160" indent="0">
              <a:buNone/>
            </a:pPr>
            <a:r>
              <a:rPr lang="cs-CZ" b="1" dirty="0" smtClean="0"/>
              <a:t>cnost</a:t>
            </a:r>
            <a:r>
              <a:rPr lang="cs-CZ" dirty="0" smtClean="0"/>
              <a:t>: účelnost</a:t>
            </a:r>
          </a:p>
          <a:p>
            <a:pPr marL="137160" indent="0">
              <a:buNone/>
            </a:pPr>
            <a:r>
              <a:rPr lang="cs-CZ" b="1" dirty="0" smtClean="0"/>
              <a:t>Otázka</a:t>
            </a:r>
            <a:r>
              <a:rPr lang="cs-CZ" dirty="0" smtClean="0"/>
              <a:t>: </a:t>
            </a:r>
            <a:r>
              <a:rPr lang="en-US" dirty="0" smtClean="0"/>
              <a:t>Is it OK for Me to Do, Move, and Act?</a:t>
            </a:r>
            <a:endParaRPr lang="cs-CZ" dirty="0" smtClean="0"/>
          </a:p>
          <a:p>
            <a:r>
              <a:rPr lang="cs-CZ" dirty="0" smtClean="0"/>
              <a:t>Potvrzení vlastní iniciativy jako dobré, nebo naopak vyvolávání pocitů viny za to, co činí, probíhá ve vztahovém rámci celé vlastní rodiny nebo skupiny ji nahrazující. </a:t>
            </a:r>
          </a:p>
          <a:p>
            <a:r>
              <a:rPr lang="cs-CZ" dirty="0" smtClean="0"/>
              <a:t>Úspěšné vyrovnání se s konfliktem iniciativy podporuje vývoj osobnosti ve směru zaměřenosti a cílevědomosti vlastního úsilí. </a:t>
            </a:r>
          </a:p>
          <a:p>
            <a:r>
              <a:rPr lang="cs-CZ" dirty="0" smtClean="0"/>
              <a:t>Neúspěch vede k postojům rezignace a sebeobviňování za činy uskutečněné nebo </a:t>
            </a:r>
            <a:r>
              <a:rPr lang="cs-CZ" b="1" dirty="0" smtClean="0"/>
              <a:t>zamýšlené</a:t>
            </a:r>
            <a:r>
              <a:rPr lang="cs-CZ" dirty="0" smtClean="0"/>
              <a:t>. </a:t>
            </a:r>
          </a:p>
          <a:p>
            <a:r>
              <a:rPr lang="cs-CZ" dirty="0" smtClean="0"/>
              <a:t>Za nejhlubší konflikt v životě je považována nenávist vůči rodiči (který je modelem Superega), který se </a:t>
            </a:r>
            <a:r>
              <a:rPr lang="cs-CZ" dirty="0" smtClean="0"/>
              <a:t>např. snažil </a:t>
            </a:r>
            <a:r>
              <a:rPr lang="cs-CZ" dirty="0" smtClean="0"/>
              <a:t>uplatnit výchovná opatření s velkou agresí, kterou zdravé dítě nemůže tolerovat.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149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stádium – iniciativa x vina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Dítě si začíná samostatně hrát </a:t>
            </a:r>
            <a:endParaRPr lang="cs-CZ" dirty="0" smtClean="0"/>
          </a:p>
          <a:p>
            <a:r>
              <a:rPr lang="cs-CZ" dirty="0" smtClean="0"/>
              <a:t>Schovává </a:t>
            </a:r>
            <a:r>
              <a:rPr lang="cs-CZ" dirty="0" smtClean="0"/>
              <a:t>se</a:t>
            </a:r>
          </a:p>
          <a:p>
            <a:r>
              <a:rPr lang="cs-CZ" dirty="0" smtClean="0"/>
              <a:t>Je schopno cítit vinu – hodnotí sebe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33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4. stádium – snaživost x méněcennost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cs-CZ" sz="2800" dirty="0" smtClean="0"/>
              <a:t>6-12 let (</a:t>
            </a:r>
            <a:r>
              <a:rPr lang="cs-CZ" sz="2800" b="1" dirty="0" smtClean="0"/>
              <a:t>období latence </a:t>
            </a:r>
            <a:r>
              <a:rPr lang="cs-CZ" sz="2800" dirty="0" smtClean="0"/>
              <a:t>dle Freuda)</a:t>
            </a:r>
          </a:p>
          <a:p>
            <a:pPr marL="137160" indent="0">
              <a:buNone/>
            </a:pPr>
            <a:r>
              <a:rPr lang="cs-CZ" sz="2800" b="1" dirty="0" smtClean="0"/>
              <a:t>cnost</a:t>
            </a:r>
            <a:r>
              <a:rPr lang="cs-CZ" sz="2800" dirty="0" smtClean="0"/>
              <a:t>: </a:t>
            </a:r>
            <a:r>
              <a:rPr lang="cs-CZ" sz="2800" dirty="0" smtClean="0"/>
              <a:t>(sebe)kompetence</a:t>
            </a:r>
            <a:endParaRPr lang="cs-CZ" sz="2800" dirty="0" smtClean="0"/>
          </a:p>
          <a:p>
            <a:pPr marL="137160" indent="0">
              <a:buNone/>
            </a:pPr>
            <a:r>
              <a:rPr lang="cs-CZ" sz="2800" b="1" dirty="0" smtClean="0"/>
              <a:t>Otázka</a:t>
            </a:r>
            <a:r>
              <a:rPr lang="cs-CZ" sz="2800" dirty="0" smtClean="0"/>
              <a:t>: </a:t>
            </a:r>
            <a:r>
              <a:rPr lang="en-US" sz="2800" dirty="0"/>
              <a:t>Can I Make it in the World of People and Things?</a:t>
            </a:r>
            <a:endParaRPr lang="cs-CZ" sz="2800" dirty="0" smtClean="0"/>
          </a:p>
          <a:p>
            <a:r>
              <a:rPr lang="cs-CZ" sz="2800" dirty="0" smtClean="0"/>
              <a:t>Mezi šestým rokem a počátkem dospívání je úkolem dítěte osvojit si dovednosti cílevědomě a úspěšně zacházet s předměty hmotného světa. </a:t>
            </a:r>
          </a:p>
          <a:p>
            <a:r>
              <a:rPr lang="cs-CZ" sz="2800" dirty="0" smtClean="0"/>
              <a:t>V tomto období přesahuje jeho zkušenost rámec rodinných vztahů a je vystaveno srovnávání a hodnocení v širším výběru školních a mimoškolních situací. </a:t>
            </a:r>
          </a:p>
        </p:txBody>
      </p:sp>
    </p:spTree>
    <p:extLst>
      <p:ext uri="{BB962C8B-B14F-4D97-AF65-F5344CB8AC3E}">
        <p14:creationId xmlns:p14="http://schemas.microsoft.com/office/powerpoint/2010/main" val="314086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stádium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Srov. úlohu </a:t>
            </a:r>
            <a:r>
              <a:rPr lang="cs-CZ" dirty="0" smtClean="0"/>
              <a:t>separace při nástupu do </a:t>
            </a:r>
            <a:r>
              <a:rPr lang="cs-CZ" dirty="0" smtClean="0"/>
              <a:t>školy.</a:t>
            </a:r>
            <a:endParaRPr lang="cs-CZ" dirty="0"/>
          </a:p>
          <a:p>
            <a:r>
              <a:rPr lang="cs-CZ" dirty="0"/>
              <a:t>Úspěšné dosahování praktických cílů vlastní snahou v tomto období je základem rozvoje kompetence, sebedůvěry a sebeprosazení v praktické činnosti. Neúspěchy </a:t>
            </a:r>
            <a:r>
              <a:rPr lang="cs-CZ" dirty="0" smtClean="0"/>
              <a:t>(i když je úkol příliš obtížný) vedou </a:t>
            </a:r>
            <a:r>
              <a:rPr lang="cs-CZ" dirty="0"/>
              <a:t>k ustavení pocitů vlastní </a:t>
            </a:r>
            <a:r>
              <a:rPr lang="cs-CZ" dirty="0" err="1"/>
              <a:t>nedostačivosti</a:t>
            </a:r>
            <a:r>
              <a:rPr lang="cs-CZ" dirty="0"/>
              <a:t> a méněcennosti ve srovnání s ostatními.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813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stádium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08176"/>
            <a:ext cx="8229600" cy="5189176"/>
          </a:xfrm>
        </p:spPr>
        <p:txBody>
          <a:bodyPr>
            <a:normAutofit lnSpcReduction="10000"/>
          </a:bodyPr>
          <a:lstStyle/>
          <a:p>
            <a:r>
              <a:rPr lang="cs-CZ" sz="3400" dirty="0"/>
              <a:t>Předtím než se dítě stane biologickým rodičem, musí se začít stávat </a:t>
            </a:r>
            <a:r>
              <a:rPr lang="cs-CZ" sz="3400" dirty="0" smtClean="0"/>
              <a:t>samo poskytovatelem </a:t>
            </a:r>
            <a:r>
              <a:rPr lang="cs-CZ" sz="3400" dirty="0"/>
              <a:t>péče. </a:t>
            </a:r>
            <a:endParaRPr lang="cs-CZ" sz="3400" dirty="0" smtClean="0"/>
          </a:p>
          <a:p>
            <a:r>
              <a:rPr lang="cs-CZ" sz="3400" dirty="0" smtClean="0"/>
              <a:t>Dítě </a:t>
            </a:r>
            <a:r>
              <a:rPr lang="cs-CZ" sz="3400" dirty="0"/>
              <a:t>normálně se vyvíjející zapomíná </a:t>
            </a:r>
            <a:r>
              <a:rPr lang="cs-CZ" sz="3400" dirty="0" smtClean="0"/>
              <a:t>(nebo </a:t>
            </a:r>
            <a:r>
              <a:rPr lang="cs-CZ" sz="3400" dirty="0"/>
              <a:t>spíše </a:t>
            </a:r>
            <a:r>
              <a:rPr lang="cs-CZ" sz="3400" dirty="0" smtClean="0"/>
              <a:t>sublimuje) </a:t>
            </a:r>
            <a:r>
              <a:rPr lang="cs-CZ" sz="3400" dirty="0"/>
              <a:t>nezbytnost ovlivňovat lidi přímým útokem. Nyní se </a:t>
            </a:r>
            <a:r>
              <a:rPr lang="cs-CZ" sz="3400" b="1" dirty="0"/>
              <a:t>učí získávat uznání produkováním věcí</a:t>
            </a:r>
            <a:r>
              <a:rPr lang="cs-CZ" sz="3400" dirty="0"/>
              <a:t>. </a:t>
            </a:r>
            <a:endParaRPr lang="cs-CZ" sz="3400" dirty="0" smtClean="0"/>
          </a:p>
          <a:p>
            <a:r>
              <a:rPr lang="cs-CZ" sz="3400" dirty="0" smtClean="0"/>
              <a:t>Učí </a:t>
            </a:r>
            <a:r>
              <a:rPr lang="cs-CZ" sz="3400" dirty="0"/>
              <a:t>se pocitům konečnosti v závislosti na tom, že si postupně uvědomuje, že už </a:t>
            </a:r>
            <a:r>
              <a:rPr lang="cs-CZ" sz="3400" dirty="0" smtClean="0"/>
              <a:t>tu </a:t>
            </a:r>
            <a:r>
              <a:rPr lang="cs-CZ" sz="3400" dirty="0"/>
              <a:t>není </a:t>
            </a:r>
            <a:r>
              <a:rPr lang="cs-CZ" sz="3400" dirty="0" smtClean="0"/>
              <a:t>ochranné </a:t>
            </a:r>
            <a:r>
              <a:rPr lang="cs-CZ" sz="3400" dirty="0"/>
              <a:t>lůno rodinného </a:t>
            </a:r>
            <a:r>
              <a:rPr lang="cs-CZ" sz="3400" dirty="0" smtClean="0"/>
              <a:t>zázemí. </a:t>
            </a:r>
            <a:endParaRPr lang="cs-CZ" sz="3400" dirty="0" smtClean="0"/>
          </a:p>
        </p:txBody>
      </p:sp>
    </p:spTree>
    <p:extLst>
      <p:ext uri="{BB962C8B-B14F-4D97-AF65-F5344CB8AC3E}">
        <p14:creationId xmlns:p14="http://schemas.microsoft.com/office/powerpoint/2010/main" val="393252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489654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Učí se dovednostem a zvládání úkolů. Rozvíjí výkonnost, stává se dychtivou a vše absorbující jednotkou. To podporuje jeho autonomii. Ohraničené ego dítěte zahrnuje jeho dovednosti a zručnosti, dítě se učí potěšení z dokončené práce, zaměřené pozornosti, píli, pracovitosti. </a:t>
            </a:r>
          </a:p>
          <a:p>
            <a:r>
              <a:rPr lang="cs-CZ" dirty="0" smtClean="0"/>
              <a:t>Nebezpečí </a:t>
            </a:r>
            <a:r>
              <a:rPr lang="cs-CZ" dirty="0"/>
              <a:t>v tomto stadiu spočívá v pocitu neadekvátnosti a méněcennosti. Jestliže dítě ztratí naději na dosažení vlastní výkonnosti, vede to u něj k tendenci se izolovat. Může se objevit snaha o rivalitu, soupeření s okolím nebo naopak pasivita v chování (rezignace) nebo mutilace.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9947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Psychosociální vývoj dle </a:t>
            </a:r>
            <a:r>
              <a:rPr lang="cs-CZ" dirty="0" err="1" smtClean="0"/>
              <a:t>Eriksona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Erik </a:t>
            </a:r>
            <a:r>
              <a:rPr lang="cs-CZ" b="1" dirty="0" err="1" smtClean="0"/>
              <a:t>Homburger</a:t>
            </a:r>
            <a:r>
              <a:rPr lang="cs-CZ" b="1" dirty="0" smtClean="0"/>
              <a:t> </a:t>
            </a:r>
            <a:r>
              <a:rPr lang="cs-CZ" b="1" dirty="0" err="1" smtClean="0"/>
              <a:t>Erikson</a:t>
            </a:r>
            <a:r>
              <a:rPr lang="cs-CZ" b="1" dirty="0" smtClean="0"/>
              <a:t> </a:t>
            </a:r>
            <a:r>
              <a:rPr lang="cs-CZ" dirty="0" smtClean="0"/>
              <a:t>(1902 Německo – 1994 USA) – psychoanalytik (nesplést s </a:t>
            </a:r>
            <a:r>
              <a:rPr lang="cs-CZ" dirty="0" err="1" smtClean="0"/>
              <a:t>Miltonem</a:t>
            </a:r>
            <a:r>
              <a:rPr lang="cs-CZ" dirty="0" smtClean="0"/>
              <a:t> </a:t>
            </a:r>
            <a:r>
              <a:rPr lang="cs-CZ" dirty="0" err="1" smtClean="0"/>
              <a:t>Ericksonem</a:t>
            </a:r>
            <a:r>
              <a:rPr lang="cs-CZ" dirty="0" smtClean="0"/>
              <a:t> - </a:t>
            </a:r>
            <a:r>
              <a:rPr lang="cs-CZ" dirty="0" err="1" smtClean="0"/>
              <a:t>hypnoterapeutem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				</a:t>
            </a:r>
          </a:p>
          <a:p>
            <a:pPr>
              <a:buNone/>
            </a:pPr>
            <a:r>
              <a:rPr lang="cs-CZ" dirty="0" smtClean="0"/>
              <a:t>				Rozšířil Freudův koncept 				psychosexuálního vývoje jednak 		</a:t>
            </a:r>
            <a:r>
              <a:rPr lang="cs-CZ" dirty="0" smtClean="0"/>
              <a:t>o </a:t>
            </a:r>
            <a:r>
              <a:rPr lang="cs-CZ" dirty="0" smtClean="0"/>
              <a:t>vliv </a:t>
            </a:r>
            <a:r>
              <a:rPr lang="cs-CZ" dirty="0" smtClean="0"/>
              <a:t>soc. prostředí </a:t>
            </a:r>
            <a:r>
              <a:rPr lang="cs-CZ" dirty="0" smtClean="0"/>
              <a:t>a </a:t>
            </a:r>
            <a:r>
              <a:rPr lang="cs-CZ" dirty="0" smtClean="0"/>
              <a:t>jednak </a:t>
            </a:r>
            <a:r>
              <a:rPr lang="cs-CZ" dirty="0" smtClean="0"/>
              <a:t>za 			</a:t>
            </a:r>
            <a:r>
              <a:rPr lang="cs-CZ" dirty="0" smtClean="0"/>
              <a:t>hranice </a:t>
            </a:r>
            <a:r>
              <a:rPr lang="cs-CZ" dirty="0" smtClean="0"/>
              <a:t>dospívání.</a:t>
            </a:r>
          </a:p>
          <a:p>
            <a:pPr>
              <a:buNone/>
            </a:pPr>
            <a:r>
              <a:rPr lang="cs-CZ" dirty="0" smtClean="0"/>
              <a:t>				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356992"/>
            <a:ext cx="2232248" cy="2422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8108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5. stádium – identita x zmatení rolí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cs-CZ" sz="2400" dirty="0" smtClean="0"/>
              <a:t>12-19 let (</a:t>
            </a:r>
            <a:r>
              <a:rPr lang="cs-CZ" sz="2400" b="1" dirty="0" smtClean="0"/>
              <a:t>genitální fáze </a:t>
            </a:r>
            <a:r>
              <a:rPr lang="cs-CZ" sz="2400" dirty="0" smtClean="0"/>
              <a:t>dle Freuda)</a:t>
            </a:r>
          </a:p>
          <a:p>
            <a:pPr marL="137160" indent="0">
              <a:buNone/>
            </a:pPr>
            <a:r>
              <a:rPr lang="cs-CZ" sz="2400" b="1" dirty="0" smtClean="0"/>
              <a:t>cnost</a:t>
            </a:r>
            <a:r>
              <a:rPr lang="cs-CZ" sz="2400" dirty="0" smtClean="0"/>
              <a:t>: věrnost </a:t>
            </a:r>
          </a:p>
          <a:p>
            <a:pPr marL="137160" indent="0">
              <a:buNone/>
            </a:pPr>
            <a:r>
              <a:rPr lang="cs-CZ" sz="2400" b="1" dirty="0" smtClean="0"/>
              <a:t>Otázka</a:t>
            </a:r>
            <a:r>
              <a:rPr lang="cs-CZ" sz="2400" dirty="0" smtClean="0"/>
              <a:t>: </a:t>
            </a:r>
            <a:r>
              <a:rPr lang="en-US" sz="2400" dirty="0" smtClean="0"/>
              <a:t>Who </a:t>
            </a:r>
            <a:r>
              <a:rPr lang="en-US" sz="2400" dirty="0"/>
              <a:t>Am I and What Can I Be?</a:t>
            </a:r>
            <a:endParaRPr lang="cs-CZ" sz="2400" dirty="0" smtClean="0"/>
          </a:p>
          <a:p>
            <a:r>
              <a:rPr lang="cs-CZ" sz="2400" dirty="0" smtClean="0"/>
              <a:t>Ústředním tématem vývojového procesu je podle </a:t>
            </a:r>
            <a:r>
              <a:rPr lang="cs-CZ" sz="2400" dirty="0" err="1" smtClean="0"/>
              <a:t>Eriksona</a:t>
            </a:r>
            <a:r>
              <a:rPr lang="cs-CZ" sz="2400" dirty="0" smtClean="0"/>
              <a:t> </a:t>
            </a:r>
            <a:r>
              <a:rPr lang="cs-CZ" sz="2400" b="1" dirty="0" smtClean="0"/>
              <a:t>utváření osobní identity</a:t>
            </a:r>
            <a:r>
              <a:rPr lang="cs-CZ" sz="2400" dirty="0" smtClean="0"/>
              <a:t>, které úzce souvisí s vývojem ega. Než se objeví zralé Ego, musí člověk získat přiměřený pocit identity.</a:t>
            </a:r>
          </a:p>
          <a:p>
            <a:r>
              <a:rPr lang="cs-CZ" sz="2400" dirty="0" smtClean="0"/>
              <a:t>Po ukončení dětského období vývoje je v průběhu biologického a psychologického dospívání úkolem mladého člověka ustavit si </a:t>
            </a:r>
            <a:r>
              <a:rPr lang="cs-CZ" sz="2400" b="1" dirty="0" smtClean="0"/>
              <a:t>pevné pojetí vlastního já</a:t>
            </a:r>
            <a:r>
              <a:rPr lang="cs-CZ" sz="2400" dirty="0" smtClean="0"/>
              <a:t>, svého místa a smyslu v životě. </a:t>
            </a:r>
          </a:p>
          <a:p>
            <a:r>
              <a:rPr lang="cs-CZ" sz="2400" dirty="0" smtClean="0"/>
              <a:t>Dospívající se chce odlišovat a zároveň splynout s okolím (je to </a:t>
            </a:r>
            <a:r>
              <a:rPr lang="cs-CZ" sz="2400" dirty="0" smtClean="0"/>
              <a:t>ambivalentní/konfliktní </a:t>
            </a:r>
            <a:r>
              <a:rPr lang="cs-CZ" sz="2400" dirty="0" smtClean="0"/>
              <a:t>postoj</a:t>
            </a:r>
            <a:r>
              <a:rPr lang="cs-CZ" sz="2400" dirty="0" smtClean="0"/>
              <a:t>)!</a:t>
            </a:r>
            <a:endParaRPr lang="cs-CZ" sz="2400" dirty="0" smtClean="0"/>
          </a:p>
          <a:p>
            <a:r>
              <a:rPr lang="cs-CZ" sz="2400" dirty="0" smtClean="0"/>
              <a:t>Potřeba se odpoutat od primární rodiny</a:t>
            </a:r>
          </a:p>
        </p:txBody>
      </p:sp>
    </p:spTree>
    <p:extLst>
      <p:ext uri="{BB962C8B-B14F-4D97-AF65-F5344CB8AC3E}">
        <p14:creationId xmlns:p14="http://schemas.microsoft.com/office/powerpoint/2010/main" val="221848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stádium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Vývojově závažnou úlohu získávají jednak vztahy k vrstevnickým skupinám a dále ke skutečným či pomyslným vzorům, k nimž se v tomto období upírá. </a:t>
            </a:r>
          </a:p>
          <a:p>
            <a:r>
              <a:rPr lang="cs-CZ" dirty="0"/>
              <a:t>Nesoudržná, rozporná zkušenosti s tím, jak se jeví sobě a ostatním, vytváří neurčitou, nejednotnou a zmatenou strukturu osobnosti.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853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stádium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 pubertě a rané dospělosti se vše, co bylo v dětství přirozené, vyřešené a volně plynoucí stává opět </a:t>
            </a:r>
            <a:r>
              <a:rPr lang="cs-CZ" dirty="0" smtClean="0"/>
              <a:t>otázkou (nahota, vlastní tělo, tělesné funkce, zájmy a potřeby ad.). </a:t>
            </a:r>
            <a:endParaRPr lang="cs-CZ" dirty="0" smtClean="0"/>
          </a:p>
          <a:p>
            <a:r>
              <a:rPr lang="cs-CZ" dirty="0" smtClean="0"/>
              <a:t>Rostoucí </a:t>
            </a:r>
            <a:r>
              <a:rPr lang="cs-CZ" dirty="0"/>
              <a:t>a vyvíjející se mladý člověk tváří v tvář své vlastní fyziologické revoluci nyní konfrontuje to, čím se zdá být v očích druhých lidí s tím, čím se cítí být sám. Táže se sám sebe, jak spojit role a dovednosti, které si vytvořil </a:t>
            </a:r>
            <a:r>
              <a:rPr lang="cs-CZ" dirty="0" smtClean="0"/>
              <a:t>dříve, </a:t>
            </a:r>
            <a:r>
              <a:rPr lang="cs-CZ" dirty="0"/>
              <a:t>s prototypy, které vyžaduje jeho budoucí postavení.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424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stádium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08176"/>
            <a:ext cx="8229600" cy="5333191"/>
          </a:xfrm>
        </p:spPr>
        <p:txBody>
          <a:bodyPr>
            <a:noAutofit/>
          </a:bodyPr>
          <a:lstStyle/>
          <a:p>
            <a:r>
              <a:rPr lang="cs-CZ" sz="2000" dirty="0" smtClean="0"/>
              <a:t>Adolescence představuje tedy hledání </a:t>
            </a:r>
            <a:r>
              <a:rPr lang="cs-CZ" sz="2000" b="1" dirty="0" err="1" smtClean="0"/>
              <a:t>sebeidentity</a:t>
            </a:r>
            <a:r>
              <a:rPr lang="cs-CZ" sz="2000" dirty="0" smtClean="0"/>
              <a:t>. To se projevuje tím, že mládí zkouší různé </a:t>
            </a:r>
            <a:r>
              <a:rPr lang="cs-CZ" sz="2000" dirty="0" smtClean="0"/>
              <a:t>„masky“, hledají způsoby </a:t>
            </a:r>
            <a:r>
              <a:rPr lang="cs-CZ" sz="2000" dirty="0" smtClean="0"/>
              <a:t>zábavy, oblékání, účesu, to, co by bylo uznáváno vztažnou skupinou (vrstevníky).</a:t>
            </a:r>
          </a:p>
          <a:p>
            <a:r>
              <a:rPr lang="cs-CZ" sz="2000" dirty="0" err="1" smtClean="0"/>
              <a:t>Erikson</a:t>
            </a:r>
            <a:r>
              <a:rPr lang="cs-CZ" sz="2000" dirty="0" smtClean="0"/>
              <a:t> věří, že rituály dospívání a nejrůznější obřady jako například biřmování jsou nástroje, kterými se potvrzuje získání identity a integrace Ego. (? Jejich chybění v naší společnosti)</a:t>
            </a:r>
          </a:p>
          <a:p>
            <a:r>
              <a:rPr lang="cs-CZ" sz="2000" dirty="0" smtClean="0"/>
              <a:t>Nebezpečím tohoto stadia je zmatení rolí. Může dojít ke zmatení sexuální identity, delikvenci, výjimkou nejsou ani psychotické incidenty. Jestliže je toto však včas a správně diagnostikováno a léčeno, nemají tyto incidenty tak fatální význam jako by měly v jiných vývojových stadiích. </a:t>
            </a:r>
          </a:p>
          <a:p>
            <a:r>
              <a:rPr lang="cs-CZ" sz="2000" dirty="0" smtClean="0"/>
              <a:t>V sexu se snaží mladý člověk najít harmonii mezi smyslovostí a konvencí. </a:t>
            </a:r>
          </a:p>
          <a:p>
            <a:r>
              <a:rPr lang="cs-CZ" sz="2000" dirty="0" smtClean="0"/>
              <a:t>Zamilování se v průběhu konfrontace s tímto konfliktem je vesměs sexuální </a:t>
            </a:r>
            <a:r>
              <a:rPr lang="cs-CZ" sz="2000" dirty="0" smtClean="0"/>
              <a:t>záležitostí: resp. </a:t>
            </a:r>
            <a:r>
              <a:rPr lang="cs-CZ" sz="2000" dirty="0" smtClean="0"/>
              <a:t>j</a:t>
            </a:r>
            <a:r>
              <a:rPr lang="cs-CZ" sz="2000" dirty="0" smtClean="0"/>
              <a:t>de </a:t>
            </a:r>
            <a:r>
              <a:rPr lang="cs-CZ" sz="2000" dirty="0" smtClean="0"/>
              <a:t>o pokus definovat vlastní identitu projekcí vlastního zmateného ega do druhé osoby. </a:t>
            </a:r>
          </a:p>
          <a:p>
            <a:r>
              <a:rPr lang="cs-CZ" sz="2000" dirty="0" smtClean="0"/>
              <a:t>Vývoj jáství směřuje k intimnímu jádru já, které se stává hlavně zdrojem učení. Jedinec sám sebe činí stále diferencovanějším objektem sebereflexe.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8188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 stádium – intimita x izolace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cs-CZ" dirty="0" smtClean="0"/>
              <a:t>19-25(30) let</a:t>
            </a:r>
          </a:p>
          <a:p>
            <a:pPr marL="137160" indent="0">
              <a:buNone/>
            </a:pPr>
            <a:r>
              <a:rPr lang="cs-CZ" b="1" dirty="0" smtClean="0"/>
              <a:t>cnost</a:t>
            </a:r>
            <a:r>
              <a:rPr lang="cs-CZ" dirty="0" smtClean="0"/>
              <a:t>: láska</a:t>
            </a:r>
          </a:p>
          <a:p>
            <a:pPr marL="137160" indent="0">
              <a:buNone/>
            </a:pPr>
            <a:r>
              <a:rPr lang="cs-CZ" b="1" dirty="0" smtClean="0"/>
              <a:t>Otázka</a:t>
            </a:r>
            <a:r>
              <a:rPr lang="cs-CZ" dirty="0" smtClean="0"/>
              <a:t>: </a:t>
            </a:r>
            <a:r>
              <a:rPr lang="cs-CZ" dirty="0" err="1"/>
              <a:t>Can</a:t>
            </a:r>
            <a:r>
              <a:rPr lang="cs-CZ" dirty="0"/>
              <a:t> I Love?</a:t>
            </a:r>
            <a:endParaRPr lang="cs-CZ" dirty="0" smtClean="0"/>
          </a:p>
          <a:p>
            <a:r>
              <a:rPr lang="cs-CZ" dirty="0" smtClean="0"/>
              <a:t>Úkolem raného údobí dospělosti je dosažení schopnosti spojit se v důvěrném citovém vztahu s druhým člověkem, s nímž osoba plně sdílí všechny podstatné stránky života. </a:t>
            </a:r>
          </a:p>
          <a:p>
            <a:r>
              <a:rPr lang="cs-CZ" dirty="0" smtClean="0"/>
              <a:t>Těžištěm osobnostního vývoje jsou zde vztahy pohlavního partnerství s původně cizím člověkem. </a:t>
            </a:r>
          </a:p>
        </p:txBody>
      </p:sp>
    </p:spTree>
    <p:extLst>
      <p:ext uri="{BB962C8B-B14F-4D97-AF65-F5344CB8AC3E}">
        <p14:creationId xmlns:p14="http://schemas.microsoft.com/office/powerpoint/2010/main" val="145284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 stadium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7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/>
              <a:t>Erikson</a:t>
            </a:r>
            <a:r>
              <a:rPr lang="cs-CZ" dirty="0"/>
              <a:t> vypočítává nároky úspěšného důvěrného vztahu jako „1. vzájemnost orgasmu, 2. s milovaným partnerem, 3. opačného pohlaví, 4. s nímž je člověk schopen a ochoten vzájemně si důvěřovat a 5. s nímž je schopen a ochoten sladit rytmus práce, rozmnožování a zotavování sil 6. tak, aby zajistili uspokojivý vývoj i svému potomstvu.“ </a:t>
            </a:r>
          </a:p>
          <a:p>
            <a:r>
              <a:rPr lang="cs-CZ" dirty="0"/>
              <a:t>Úspěšné ustavení životního partnerství vyžaduje vydat se v </a:t>
            </a:r>
            <a:r>
              <a:rPr lang="cs-CZ" dirty="0" err="1"/>
              <a:t>šanc</a:t>
            </a:r>
            <a:r>
              <a:rPr lang="cs-CZ" dirty="0"/>
              <a:t> druhému v situacích,  v nichž se člověk vzdává záruk bezpečí. Byl-li dosavadní vývoj málo úspěšný, člověk nemá odvahu podstoupit riziko utrpení, kterým hrozí případné selhání pokusu navázat důvěrný vztah, a místo toho směřuje k uhýbání před ním a ke společenské izolaci.</a:t>
            </a:r>
          </a:p>
          <a:p>
            <a:endParaRPr lang="cs-CZ" dirty="0" smtClean="0"/>
          </a:p>
          <a:p>
            <a:r>
              <a:rPr lang="cs-CZ" dirty="0" smtClean="0"/>
              <a:t>Srov. </a:t>
            </a:r>
            <a:r>
              <a:rPr lang="cs-CZ" i="1" dirty="0" err="1" smtClean="0"/>
              <a:t>emerging</a:t>
            </a:r>
            <a:r>
              <a:rPr lang="cs-CZ" i="1" dirty="0" smtClean="0"/>
              <a:t> </a:t>
            </a:r>
            <a:r>
              <a:rPr lang="cs-CZ" i="1" dirty="0" err="1" smtClean="0"/>
              <a:t>adulthood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Jeffrey</a:t>
            </a:r>
            <a:r>
              <a:rPr lang="cs-CZ" dirty="0" smtClean="0"/>
              <a:t> </a:t>
            </a:r>
            <a:r>
              <a:rPr lang="cs-CZ" dirty="0" err="1" smtClean="0"/>
              <a:t>Arnett</a:t>
            </a:r>
            <a:r>
              <a:rPr lang="cs-CZ" dirty="0" smtClean="0"/>
              <a:t>, 2000): Změna přístupu k dospělosti ve vyspělých zemích v posledních desetiletích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843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7. stádium – reprodukce x stagnace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cs-CZ" dirty="0" smtClean="0"/>
              <a:t>25(30)- 50(60) let</a:t>
            </a:r>
          </a:p>
          <a:p>
            <a:pPr marL="137160" indent="0">
              <a:buNone/>
            </a:pPr>
            <a:r>
              <a:rPr lang="cs-CZ" b="1" dirty="0" smtClean="0"/>
              <a:t>cnost</a:t>
            </a:r>
            <a:r>
              <a:rPr lang="cs-CZ" dirty="0" smtClean="0"/>
              <a:t>: péče</a:t>
            </a:r>
          </a:p>
          <a:p>
            <a:pPr marL="137160" indent="0">
              <a:buNone/>
            </a:pPr>
            <a:r>
              <a:rPr lang="cs-CZ" b="1" dirty="0" smtClean="0"/>
              <a:t>Otázka</a:t>
            </a:r>
            <a:r>
              <a:rPr lang="cs-CZ" dirty="0" smtClean="0"/>
              <a:t>: </a:t>
            </a:r>
            <a:r>
              <a:rPr lang="en-US" dirty="0"/>
              <a:t>Can I Make My Life Count?</a:t>
            </a:r>
            <a:endParaRPr lang="cs-CZ" dirty="0" smtClean="0"/>
          </a:p>
          <a:p>
            <a:r>
              <a:rPr lang="cs-CZ" dirty="0" smtClean="0"/>
              <a:t>Úkolem zralé dospělosti je přispívat druhým. A to především péčí poskytovanou vlastním dětem ve své nově ustavené rodině, dále i ve společenství, v němž člověk žije, vytvářením něčeho užitečného pro jeho členy. </a:t>
            </a:r>
          </a:p>
          <a:p>
            <a:r>
              <a:rPr lang="cs-CZ" dirty="0" smtClean="0"/>
              <a:t>Neúspěšný vývoj se projevuje neschopností být takto prospěšný svému okolí, prožíváním životního ochuzení a ztrátou činného kontaktu s druhými lidmi.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086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8. stádium – integrita ega x zoufalství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cs-CZ" sz="4000" dirty="0" smtClean="0"/>
              <a:t>50(60</a:t>
            </a:r>
            <a:r>
              <a:rPr lang="cs-CZ" sz="4000" dirty="0" smtClean="0"/>
              <a:t>) let a více</a:t>
            </a:r>
            <a:endParaRPr lang="cs-CZ" sz="4000" dirty="0" smtClean="0"/>
          </a:p>
          <a:p>
            <a:pPr marL="137160" indent="0">
              <a:buNone/>
            </a:pPr>
            <a:r>
              <a:rPr lang="cs-CZ" sz="4000" b="1" dirty="0" smtClean="0"/>
              <a:t>cnost</a:t>
            </a:r>
            <a:r>
              <a:rPr lang="cs-CZ" sz="4000" dirty="0" smtClean="0"/>
              <a:t>: moudrost</a:t>
            </a:r>
          </a:p>
          <a:p>
            <a:pPr marL="137160" indent="0">
              <a:buNone/>
            </a:pPr>
            <a:r>
              <a:rPr lang="cs-CZ" sz="4000" b="1" dirty="0" smtClean="0"/>
              <a:t>Otázka</a:t>
            </a:r>
            <a:r>
              <a:rPr lang="cs-CZ" sz="4000" dirty="0" smtClean="0"/>
              <a:t>: </a:t>
            </a:r>
            <a:r>
              <a:rPr lang="en-US" sz="4000" dirty="0"/>
              <a:t>Is it OK to Have Been Me?</a:t>
            </a:r>
            <a:endParaRPr lang="cs-CZ" sz="4000" dirty="0" smtClean="0"/>
          </a:p>
          <a:p>
            <a:r>
              <a:rPr lang="cs-CZ" sz="4000" dirty="0" smtClean="0"/>
              <a:t>V </a:t>
            </a:r>
            <a:r>
              <a:rPr lang="cs-CZ" sz="4000" dirty="0"/>
              <a:t>poslední fázi </a:t>
            </a:r>
            <a:r>
              <a:rPr lang="cs-CZ" sz="4000" dirty="0" smtClean="0"/>
              <a:t>vývoje jde </a:t>
            </a:r>
            <a:r>
              <a:rPr lang="cs-CZ" sz="4000" dirty="0"/>
              <a:t>o </a:t>
            </a:r>
            <a:r>
              <a:rPr lang="cs-CZ" sz="4000" b="1" dirty="0"/>
              <a:t>integritu </a:t>
            </a:r>
            <a:r>
              <a:rPr lang="cs-CZ" sz="4000" b="1" dirty="0" smtClean="0"/>
              <a:t>já </a:t>
            </a:r>
            <a:r>
              <a:rPr lang="cs-CZ" sz="4000" dirty="0" smtClean="0"/>
              <a:t>i </a:t>
            </a:r>
            <a:r>
              <a:rPr lang="cs-CZ" sz="4000" dirty="0"/>
              <a:t>o shrnutí všech </a:t>
            </a:r>
            <a:r>
              <a:rPr lang="cs-CZ" sz="4000" dirty="0" smtClean="0"/>
              <a:t>předchozích stádií.</a:t>
            </a:r>
            <a:endParaRPr lang="cs-CZ" sz="4000" dirty="0"/>
          </a:p>
          <a:p>
            <a:r>
              <a:rPr lang="cs-CZ" sz="4000" dirty="0" err="1"/>
              <a:t>Erikson</a:t>
            </a:r>
            <a:r>
              <a:rPr lang="cs-CZ" sz="4000" dirty="0"/>
              <a:t> uvádí: </a:t>
            </a:r>
            <a:r>
              <a:rPr lang="cs-CZ" sz="4000" i="1" dirty="0"/>
              <a:t>"V takovém konečném vyrovnání ztrácí smrt svůj osten. Nedostatek nebo ztráta rostoucí integrace "já" se ohlašuje strachem ze smrti: jedinečný životní běh není přijímán jako poslední možnost života.</a:t>
            </a:r>
            <a:r>
              <a:rPr lang="cs-CZ" sz="4000" dirty="0"/>
              <a:t> </a:t>
            </a:r>
            <a:r>
              <a:rPr lang="cs-CZ" sz="4000" i="1" dirty="0"/>
              <a:t>Zoufalství vyjadřuje pocit, že čas je nyní příliš krátký pro pokus začít znovu jiný život a vyzkoušet alternativní cestu k integritě..."</a:t>
            </a:r>
            <a:endParaRPr lang="cs-CZ" sz="4000" dirty="0"/>
          </a:p>
          <a:p>
            <a:r>
              <a:rPr lang="cs-CZ" sz="4000" dirty="0"/>
              <a:t>Strach ze smrti a úzkost </a:t>
            </a:r>
            <a:r>
              <a:rPr lang="cs-CZ" sz="4000" dirty="0" smtClean="0"/>
              <a:t>je pociťována </a:t>
            </a:r>
            <a:r>
              <a:rPr lang="cs-CZ" sz="4000" dirty="0"/>
              <a:t>a </a:t>
            </a:r>
            <a:r>
              <a:rPr lang="cs-CZ" sz="4000" dirty="0" smtClean="0"/>
              <a:t>prožívána </a:t>
            </a:r>
            <a:r>
              <a:rPr lang="cs-CZ" sz="4000" dirty="0"/>
              <a:t>v menší míře, když člověk cítí kontinuitu vlastního života, jeho smysluplnost, účelné a i duchovně a společensky užitečné prožití života. Ctností je v tomto údobí je spiritualita a </a:t>
            </a:r>
            <a:r>
              <a:rPr lang="cs-CZ" sz="4000" b="1" i="1" dirty="0"/>
              <a:t>moudrost.</a:t>
            </a:r>
            <a:endParaRPr lang="cs-CZ" sz="4000" dirty="0"/>
          </a:p>
          <a:p>
            <a:r>
              <a:rPr lang="cs-CZ" sz="4000" dirty="0" err="1"/>
              <a:t>Desitengrace</a:t>
            </a:r>
            <a:r>
              <a:rPr lang="cs-CZ" sz="4000" dirty="0"/>
              <a:t> ,,já" v tomto období a chorobný strach ze smrti vede v tomto období života k </a:t>
            </a:r>
            <a:r>
              <a:rPr lang="cs-CZ" sz="4000" b="1" dirty="0"/>
              <a:t>zoufalství</a:t>
            </a:r>
            <a:r>
              <a:rPr lang="cs-CZ" sz="40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358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262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186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Psychosociální vývoj dle </a:t>
            </a:r>
            <a:r>
              <a:rPr lang="cs-CZ" dirty="0" err="1"/>
              <a:t>Eriksona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Lidský život se rozvíjí postupně podle scénáře, který má </a:t>
            </a:r>
            <a:r>
              <a:rPr lang="cs-CZ" b="1" dirty="0" smtClean="0"/>
              <a:t>8 fází</a:t>
            </a:r>
            <a:r>
              <a:rPr lang="cs-CZ" dirty="0" smtClean="0"/>
              <a:t>, podobně jako se rozvíjí květ. </a:t>
            </a:r>
          </a:p>
          <a:p>
            <a:pPr>
              <a:buNone/>
            </a:pPr>
            <a:r>
              <a:rPr lang="cs-CZ" dirty="0" smtClean="0"/>
              <a:t>Úspěch či neúspěch v dřívějších fázích (</a:t>
            </a:r>
            <a:r>
              <a:rPr lang="cs-CZ" b="1" dirty="0"/>
              <a:t>pojetí </a:t>
            </a:r>
            <a:r>
              <a:rPr lang="cs-CZ" b="1" dirty="0" smtClean="0"/>
              <a:t>krizí</a:t>
            </a:r>
            <a:r>
              <a:rPr lang="cs-CZ" dirty="0" smtClean="0"/>
              <a:t>) ovlivňuje postup v dalších fázích.</a:t>
            </a:r>
          </a:p>
          <a:p>
            <a:pPr>
              <a:buNone/>
            </a:pPr>
            <a:r>
              <a:rPr lang="cs-CZ" dirty="0" smtClean="0"/>
              <a:t>Krizi jedinec, buď zdárně vyřeší, nebo ne. Buď získá specifickou ctnost (</a:t>
            </a:r>
            <a:r>
              <a:rPr lang="cs-CZ" i="1" dirty="0" err="1" smtClean="0"/>
              <a:t>virtue</a:t>
            </a:r>
            <a:r>
              <a:rPr lang="cs-CZ" dirty="0" smtClean="0"/>
              <a:t>) a dojde k růstu, anebo ne.</a:t>
            </a:r>
          </a:p>
          <a:p>
            <a:pPr>
              <a:buNone/>
            </a:pPr>
            <a:r>
              <a:rPr lang="cs-CZ" dirty="0" smtClean="0"/>
              <a:t>Jestliže je krize řešena neuspokojivě, je vývoj </a:t>
            </a:r>
            <a:r>
              <a:rPr lang="cs-CZ" b="1" dirty="0" smtClean="0"/>
              <a:t>identity</a:t>
            </a:r>
            <a:r>
              <a:rPr lang="cs-CZ" dirty="0" smtClean="0"/>
              <a:t> poškozen a je do něj ve značném stupni vtělena negativní komponenta, kterou může být například nedůvěra, stud, nejistota a další.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044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>
                <a:effectLst/>
              </a:rPr>
              <a:t>Freudův</a:t>
            </a:r>
            <a:r>
              <a:rPr lang="cs-CZ" dirty="0" smtClean="0">
                <a:effectLst/>
              </a:rPr>
              <a:t> strukturální model duše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Freud vymezil tři poměrně nezávislé složky (id, ego a superego), které se řídí rozdílnými, navzájem rozpornými principy a cíli.</a:t>
            </a:r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b="1" dirty="0" smtClean="0"/>
              <a:t>ID		 EGO		 SUPEREGO</a:t>
            </a:r>
          </a:p>
        </p:txBody>
      </p:sp>
    </p:spTree>
    <p:extLst>
      <p:ext uri="{BB962C8B-B14F-4D97-AF65-F5344CB8AC3E}">
        <p14:creationId xmlns:p14="http://schemas.microsoft.com/office/powerpoint/2010/main" val="347736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effectLst/>
              </a:rPr>
              <a:t>Naše zvíře: tělo, kůň, lev, čert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b="1" dirty="0" smtClean="0"/>
              <a:t>id</a:t>
            </a:r>
            <a:r>
              <a:rPr lang="cs-CZ" dirty="0" smtClean="0"/>
              <a:t> (ono), z něho vyvěrá pudová duševní energie (libido), která je hybnou silou člověka, je zdrojem energie pro ego i superego. 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Id je iracionální, nebere ohled na realitu, jeho cílem je okamžité uspokojení svých přání a tužeb - řídí se principem slasti.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Id je téměř nevědomé, ovšem do vědomí vniká pokaždé, když se nějaká „biologická“ potřeba hlásí ke slovu (srov. sny o močení; i fyziologická potřeba je pociťována psychicky).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Podle Freuda představují všechny sny fantazijně splněná přání id. 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Projevy ryzího id lze pozorovat u kojenců.</a:t>
            </a:r>
          </a:p>
        </p:txBody>
      </p:sp>
    </p:spTree>
    <p:extLst>
      <p:ext uri="{BB962C8B-B14F-4D97-AF65-F5344CB8AC3E}">
        <p14:creationId xmlns:p14="http://schemas.microsoft.com/office/powerpoint/2010/main" val="309927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effectLst/>
              </a:rPr>
              <a:t>Vlastní tvář a vlastní jméno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2600" b="1" dirty="0" smtClean="0"/>
              <a:t>ego</a:t>
            </a:r>
            <a:r>
              <a:rPr lang="cs-CZ" sz="2600" dirty="0" smtClean="0"/>
              <a:t> (já) se řídí principem reality a má sebezáchovnou funkci. Vzniká z části id v průběhu vývoje dítěte vlivem jeho interakcí s vnějším světem. Vzniká jako pozastavení „slepého“ jednání v pudu. </a:t>
            </a:r>
          </a:p>
          <a:p>
            <a:pPr>
              <a:lnSpc>
                <a:spcPct val="90000"/>
              </a:lnSpc>
            </a:pPr>
            <a:r>
              <a:rPr lang="cs-CZ" sz="2600" dirty="0" smtClean="0"/>
              <a:t>Je racionální, zvažuje činy a jejich následky. Přání id porovnává s realitou, dává jim přijatelnou formu a uspokojuje je ve vhodnou chvíli a vhodným způsobem. </a:t>
            </a:r>
          </a:p>
          <a:p>
            <a:pPr>
              <a:lnSpc>
                <a:spcPct val="90000"/>
              </a:lnSpc>
            </a:pPr>
            <a:r>
              <a:rPr lang="cs-CZ" sz="2600" dirty="0" smtClean="0"/>
              <a:t>Ego je vědomé, předvědomé i nevědomé (např. náš stín). </a:t>
            </a:r>
          </a:p>
          <a:p>
            <a:pPr>
              <a:lnSpc>
                <a:spcPct val="90000"/>
              </a:lnSpc>
            </a:pPr>
            <a:r>
              <a:rPr lang="cs-CZ" sz="2600" dirty="0" smtClean="0"/>
              <a:t>Nevědomá část se pomocí obranných mechanismů (viz dále) vypořádává jak s nepřijatelnými přáními id, tak s extrémními zákazy superega. </a:t>
            </a:r>
          </a:p>
          <a:p>
            <a:pPr>
              <a:lnSpc>
                <a:spcPct val="90000"/>
              </a:lnSpc>
            </a:pPr>
            <a:r>
              <a:rPr lang="cs-CZ" sz="2600" dirty="0" smtClean="0"/>
              <a:t>Silné ego (nikoli egocentrismus!) je znakem zdravě vyvinuté osobnosti.</a:t>
            </a:r>
          </a:p>
        </p:txBody>
      </p:sp>
    </p:spTree>
    <p:extLst>
      <p:ext uri="{BB962C8B-B14F-4D97-AF65-F5344CB8AC3E}">
        <p14:creationId xmlns:p14="http://schemas.microsoft.com/office/powerpoint/2010/main" val="383097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Ego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968552"/>
          </a:xfrm>
        </p:spPr>
        <p:txBody>
          <a:bodyPr>
            <a:norm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cs-CZ" dirty="0" smtClean="0"/>
              <a:t>Já prostředkuje mezi id, superegem a vnějším světem.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cs-CZ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cs-CZ" dirty="0" smtClean="0"/>
              <a:t>Vztah mezi řídícím já a pudovým ono Freud znázornil obrazem jezdce na koni a dodával, že jezdec musí často koně vést tam, kam chce zvíře.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1822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59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cs-CZ" sz="2700" dirty="0" smtClean="0"/>
              <a:t>Zdravé já se vyznačuje schopností přijímat a integrovat pozitivní i negativní podněty z vnějšího i vnitřního světa tak, že přitom zůstane celé, tzn. že nemusí regredovat (vracet se) k raným procesům štěpení.</a:t>
            </a:r>
          </a:p>
          <a:p>
            <a:pPr>
              <a:buFontTx/>
              <a:buNone/>
            </a:pPr>
            <a:r>
              <a:rPr lang="cs-CZ" sz="2700" dirty="0" smtClean="0"/>
              <a:t>Zkušenost s podporující, ochraňující a živící uspokojivou matkou (obecně s kýmkoli takovým), která umí zacházet s negativními vlivy zvenčí (např. chlad) nebo zevnitř (bolest), a dokáže je přinejmenším dobře kompenzovat (vyrovnávat), dítěti umožňuje nacházet a rozvíjet tyto autonomní schopnosti upokojení i v sobě samém (dospělost).</a:t>
            </a:r>
          </a:p>
        </p:txBody>
      </p:sp>
    </p:spTree>
    <p:extLst>
      <p:ext uri="{BB962C8B-B14F-4D97-AF65-F5344CB8AC3E}">
        <p14:creationId xmlns:p14="http://schemas.microsoft.com/office/powerpoint/2010/main" val="420702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effectLst/>
              </a:rPr>
              <a:t>Hlasy významných osob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556792"/>
            <a:ext cx="7772400" cy="5301208"/>
          </a:xfrm>
        </p:spPr>
        <p:txBody>
          <a:bodyPr>
            <a:normAutofit lnSpcReduction="10000"/>
          </a:bodyPr>
          <a:lstStyle/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b="1" dirty="0" smtClean="0"/>
              <a:t>superego</a:t>
            </a:r>
            <a:r>
              <a:rPr lang="cs-CZ" sz="2600" dirty="0" smtClean="0"/>
              <a:t> (nadjá) vzniklo v průběhu socializace z konfliktů dítě versus autorita, poskytuje ventil vlastním agresivním impulsům jedince, neboť jde o proti sobě projevenou agresivitu. </a:t>
            </a:r>
          </a:p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dirty="0" smtClean="0"/>
              <a:t>Obsahuje vědomě či nevědomě </a:t>
            </a:r>
            <a:r>
              <a:rPr lang="cs-CZ" sz="2600" dirty="0" err="1" smtClean="0"/>
              <a:t>internalizovaná</a:t>
            </a:r>
            <a:r>
              <a:rPr lang="cs-CZ" sz="2600" dirty="0" smtClean="0"/>
              <a:t> (zvnitřněná) omezení, </a:t>
            </a:r>
            <a:r>
              <a:rPr lang="cs-CZ" sz="2600" b="1" dirty="0" smtClean="0"/>
              <a:t>zákazy a příkazy </a:t>
            </a:r>
            <a:r>
              <a:rPr lang="cs-CZ" sz="2600" dirty="0" smtClean="0"/>
              <a:t>ukládané dítěti rodiči a dalšími pro dítě významnými autoritami. </a:t>
            </a:r>
          </a:p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dirty="0" smtClean="0"/>
              <a:t>Je zdrojem nevědomého pocitu </a:t>
            </a:r>
            <a:r>
              <a:rPr lang="cs-CZ" sz="2600" b="1" dirty="0" smtClean="0"/>
              <a:t>viny</a:t>
            </a:r>
            <a:r>
              <a:rPr lang="cs-CZ" sz="2600" dirty="0" smtClean="0"/>
              <a:t>, či vnitřní tísně. </a:t>
            </a:r>
          </a:p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dirty="0" smtClean="0"/>
              <a:t>Superego je moralizující silou v člověku, řídí se principem dokonalosti. Jednou jeho částí je svědomí (hlas rodičů), druhou částí je </a:t>
            </a:r>
            <a:r>
              <a:rPr lang="cs-CZ" sz="2600" b="1" dirty="0" smtClean="0"/>
              <a:t>ideální já</a:t>
            </a:r>
            <a:r>
              <a:rPr lang="cs-CZ" sz="2600" dirty="0" smtClean="0"/>
              <a:t>, které usiluje o dokonalost a jehož základem byly činnosti a projevy dítěte, které rodiče chválili.</a:t>
            </a:r>
          </a:p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dirty="0" smtClean="0"/>
              <a:t>Superego může být v rozporu se současnými hodnotami jedince. </a:t>
            </a:r>
          </a:p>
          <a:p>
            <a:pPr marL="548640" indent="-411480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dirty="0" smtClean="0"/>
              <a:t>Silně rozvinuté superego se vyskytuje u perfekcionistů, slabě rozvinuté u zločinců.</a:t>
            </a:r>
          </a:p>
        </p:txBody>
      </p:sp>
    </p:spTree>
    <p:extLst>
      <p:ext uri="{BB962C8B-B14F-4D97-AF65-F5344CB8AC3E}">
        <p14:creationId xmlns:p14="http://schemas.microsoft.com/office/powerpoint/2010/main" val="353738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1310</TotalTime>
  <Words>2475</Words>
  <Application>Microsoft Office PowerPoint</Application>
  <PresentationFormat>Předvádění na obrazovce (4:3)</PresentationFormat>
  <Paragraphs>195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7" baseType="lpstr">
      <vt:lpstr>Arial</vt:lpstr>
      <vt:lpstr>Calibri</vt:lpstr>
      <vt:lpstr>Corbel</vt:lpstr>
      <vt:lpstr>Times New Roman</vt:lpstr>
      <vt:lpstr>Wingdings</vt:lpstr>
      <vt:lpstr>Wingdings 2</vt:lpstr>
      <vt:lpstr>Wingdings 3</vt:lpstr>
      <vt:lpstr>Modul</vt:lpstr>
      <vt:lpstr>Vývojová psychologie  Psychosociální vývoj  dle E. Eriksona</vt:lpstr>
      <vt:lpstr>Psychosociální vývoj dle Eriksona</vt:lpstr>
      <vt:lpstr>Psychosociální vývoj dle Eriksona</vt:lpstr>
      <vt:lpstr>Freudův strukturální model duše</vt:lpstr>
      <vt:lpstr>Naše zvíře: tělo, kůň, lev, čert</vt:lpstr>
      <vt:lpstr>Vlastní tvář a vlastní jméno</vt:lpstr>
      <vt:lpstr>Ego</vt:lpstr>
      <vt:lpstr>Prezentace aplikace PowerPoint</vt:lpstr>
      <vt:lpstr>Hlasy významných osob</vt:lpstr>
      <vt:lpstr>Psychosociální vývoj dle Eriksona</vt:lpstr>
      <vt:lpstr>1. stádium – důvěra x nedůvěra</vt:lpstr>
      <vt:lpstr>Prezentace aplikace PowerPoint</vt:lpstr>
      <vt:lpstr>2. stádium – autonomie x stud</vt:lpstr>
      <vt:lpstr>3. stádium – iniciativa x vina </vt:lpstr>
      <vt:lpstr>3. stádium – iniciativa x vina </vt:lpstr>
      <vt:lpstr>4. stádium – snaživost x méněcennost</vt:lpstr>
      <vt:lpstr>4. stádium</vt:lpstr>
      <vt:lpstr>4. stádium</vt:lpstr>
      <vt:lpstr>Prezentace aplikace PowerPoint</vt:lpstr>
      <vt:lpstr>5. stádium – identita x zmatení rolí</vt:lpstr>
      <vt:lpstr>5. stádium</vt:lpstr>
      <vt:lpstr>5. stádium</vt:lpstr>
      <vt:lpstr>5. stádium</vt:lpstr>
      <vt:lpstr>6. stádium – intimita x izolace</vt:lpstr>
      <vt:lpstr>6. stadium</vt:lpstr>
      <vt:lpstr>7. stádium – reprodukce x stagnace</vt:lpstr>
      <vt:lpstr>8. stádium – integrita ega x zoufalství</vt:lpstr>
      <vt:lpstr>DISKUZE</vt:lpstr>
      <vt:lpstr>Děkuji za pozornost</vt:lpstr>
    </vt:vector>
  </TitlesOfParts>
  <Company>VUT Brno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 evoluce ve výuce psychologie</dc:title>
  <dc:creator>ucitel</dc:creator>
  <cp:lastModifiedBy>Pospisil</cp:lastModifiedBy>
  <cp:revision>110</cp:revision>
  <dcterms:created xsi:type="dcterms:W3CDTF">2015-08-25T14:26:28Z</dcterms:created>
  <dcterms:modified xsi:type="dcterms:W3CDTF">2016-11-20T14:20:52Z</dcterms:modified>
</cp:coreProperties>
</file>