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0" r:id="rId1"/>
  </p:sldMasterIdLst>
  <p:handoutMasterIdLst>
    <p:handoutMasterId r:id="rId39"/>
  </p:handoutMasterIdLst>
  <p:sldIdLst>
    <p:sldId id="256" r:id="rId2"/>
    <p:sldId id="366" r:id="rId3"/>
    <p:sldId id="406" r:id="rId4"/>
    <p:sldId id="407" r:id="rId5"/>
    <p:sldId id="409" r:id="rId6"/>
    <p:sldId id="410" r:id="rId7"/>
    <p:sldId id="412" r:id="rId8"/>
    <p:sldId id="415" r:id="rId9"/>
    <p:sldId id="416" r:id="rId10"/>
    <p:sldId id="417" r:id="rId11"/>
    <p:sldId id="449" r:id="rId12"/>
    <p:sldId id="414" r:id="rId13"/>
    <p:sldId id="432" r:id="rId14"/>
    <p:sldId id="413" r:id="rId15"/>
    <p:sldId id="450" r:id="rId16"/>
    <p:sldId id="452" r:id="rId17"/>
    <p:sldId id="434" r:id="rId18"/>
    <p:sldId id="438" r:id="rId19"/>
    <p:sldId id="436" r:id="rId20"/>
    <p:sldId id="439" r:id="rId21"/>
    <p:sldId id="433" r:id="rId22"/>
    <p:sldId id="435" r:id="rId23"/>
    <p:sldId id="419" r:id="rId24"/>
    <p:sldId id="437" r:id="rId25"/>
    <p:sldId id="420" r:id="rId26"/>
    <p:sldId id="425" r:id="rId27"/>
    <p:sldId id="421" r:id="rId28"/>
    <p:sldId id="451" r:id="rId29"/>
    <p:sldId id="422" r:id="rId30"/>
    <p:sldId id="423" r:id="rId31"/>
    <p:sldId id="426" r:id="rId32"/>
    <p:sldId id="427" r:id="rId33"/>
    <p:sldId id="428" r:id="rId34"/>
    <p:sldId id="429" r:id="rId35"/>
    <p:sldId id="430" r:id="rId36"/>
    <p:sldId id="440" r:id="rId37"/>
    <p:sldId id="418" r:id="rId3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3A7507F-608E-4897-960C-E076F23C36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308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1F31B4-A114-4E07-978B-1C6A8E0C0AB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08BCF7-C655-48E0-8E71-34A9C66E44C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F12E27-6646-49BE-91B7-9A443D3C514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F9C95-7EA4-41DC-8DF4-6BEE2FA0D1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4567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F86EF9-2B73-4893-9F4E-40280935C7A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7296DF-30DD-418F-8CAD-8130302105D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CBD80-FBAA-4A8B-B131-1395F56BCAD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759429-16BB-456B-B873-BD5FADD0E7A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9B5E2D-33E1-4337-9166-78CBD0B02E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E8C8B6-A6E5-4503-AB07-2310AA2EFF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752BFB-F2F4-424E-9AC5-99048D9F818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pPr>
              <a:defRPr/>
            </a:pPr>
            <a:fld id="{0F825ECD-940C-4F57-96D5-BBA1B13270A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288A6A87-7685-4BCF-9DD3-B8D69A16A80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  <p:sldLayoutId id="2147484042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nArvcWaH6I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X_oy9614HQ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OinqFgsIbh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RUpxZksAMP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Vývojová </a:t>
            </a:r>
            <a:r>
              <a:rPr lang="cs-CZ" smtClean="0"/>
              <a:t>psychologie 4</a:t>
            </a:r>
            <a:endParaRPr lang="cs-CZ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en-US" dirty="0" smtClean="0"/>
              <a:t>Mgr. Jan Krása, </a:t>
            </a:r>
            <a:r>
              <a:rPr lang="cs-CZ" altLang="en-US" dirty="0" err="1" smtClean="0"/>
              <a:t>Ph.D</a:t>
            </a:r>
            <a:r>
              <a:rPr lang="cs-CZ" altLang="en-US" dirty="0" smtClean="0"/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dirty="0" smtClean="0"/>
              <a:t>2. Intuitivní </a:t>
            </a:r>
            <a:r>
              <a:rPr lang="cs-CZ" altLang="cs-CZ" dirty="0" err="1" smtClean="0"/>
              <a:t>podfáze</a:t>
            </a:r>
            <a:r>
              <a:rPr lang="cs-CZ" altLang="cs-CZ" dirty="0" smtClean="0"/>
              <a:t> (4-6 let)</a:t>
            </a:r>
            <a:endParaRPr lang="cs-CZ" dirty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3941"/>
          </a:xfrm>
        </p:spPr>
        <p:txBody>
          <a:bodyPr>
            <a:normAutofit/>
          </a:bodyPr>
          <a:lstStyle/>
          <a:p>
            <a:pPr>
              <a:buFont typeface="Wingdings 2" pitchFamily="18" charset="2"/>
              <a:buNone/>
            </a:pPr>
            <a:r>
              <a:rPr lang="cs-CZ" altLang="cs-CZ" dirty="0" smtClean="0"/>
              <a:t>Rozvíjí se zejména klasifikace, vznikají pojmy </a:t>
            </a:r>
            <a:r>
              <a:rPr lang="cs-CZ" altLang="cs-CZ" dirty="0" smtClean="0"/>
              <a:t>(např. hodný-zlý</a:t>
            </a:r>
            <a:r>
              <a:rPr lang="cs-CZ" altLang="cs-CZ" dirty="0" smtClean="0"/>
              <a:t>, masožravec, býložravec, rostlina atd.), které nicméně zůstávají intuitivní, neboť dítě nezná konceptuální systémy, na kterých klasifikace  stojí.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	</a:t>
            </a: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1925706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2. Intuitivní </a:t>
            </a:r>
            <a:r>
              <a:rPr lang="cs-CZ" altLang="cs-CZ" dirty="0" err="1"/>
              <a:t>podfáze</a:t>
            </a:r>
            <a:r>
              <a:rPr lang="cs-CZ" altLang="cs-CZ" dirty="0"/>
              <a:t> (4-6 let)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cs-CZ" dirty="0" err="1"/>
              <a:t>Piaget</a:t>
            </a:r>
            <a:r>
              <a:rPr lang="cs-CZ" altLang="cs-CZ" dirty="0"/>
              <a:t> zkoumal schopnost </a:t>
            </a:r>
            <a:r>
              <a:rPr lang="cs-CZ" altLang="cs-CZ" b="1" dirty="0"/>
              <a:t>konzervace</a:t>
            </a:r>
            <a:r>
              <a:rPr lang="cs-CZ" altLang="cs-CZ" dirty="0"/>
              <a:t> u tekutin, počtu, délky váhy aj.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>
                <a:hlinkClick r:id="rId2"/>
              </a:rPr>
              <a:t>https://www.youtube.com/watch?v=gnArvcWaH6I</a:t>
            </a:r>
            <a:r>
              <a:rPr lang="cs-CZ" altLang="cs-CZ" dirty="0"/>
              <a:t> </a:t>
            </a:r>
          </a:p>
          <a:p>
            <a:pPr>
              <a:buNone/>
            </a:pPr>
            <a:r>
              <a:rPr lang="cs-CZ" altLang="cs-CZ" dirty="0"/>
              <a:t>Zhruba do 6 let děti ještě nejsou schopny </a:t>
            </a:r>
            <a:r>
              <a:rPr lang="cs-CZ" altLang="cs-CZ" b="1" dirty="0"/>
              <a:t>konzervace</a:t>
            </a:r>
            <a:r>
              <a:rPr lang="cs-CZ" altLang="cs-CZ" dirty="0"/>
              <a:t>, popř. postrádají jistotu, která je důležitá.</a:t>
            </a:r>
          </a:p>
          <a:p>
            <a:pPr>
              <a:buNone/>
            </a:pPr>
            <a:r>
              <a:rPr lang="cs-CZ" altLang="cs-CZ" dirty="0"/>
              <a:t>Tj. nejsou schopny </a:t>
            </a:r>
            <a:r>
              <a:rPr lang="cs-CZ" altLang="cs-CZ" dirty="0" smtClean="0"/>
              <a:t>typických transformací </a:t>
            </a:r>
            <a:r>
              <a:rPr lang="cs-CZ" altLang="cs-CZ" dirty="0"/>
              <a:t>(srov. vratnost transformací</a:t>
            </a:r>
            <a:r>
              <a:rPr lang="cs-CZ" altLang="cs-CZ" dirty="0" smtClean="0"/>
              <a:t>).</a:t>
            </a:r>
            <a:endParaRPr lang="cs-CZ" altLang="cs-CZ" dirty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358837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80728"/>
          </a:xfrm>
        </p:spPr>
        <p:txBody>
          <a:bodyPr/>
          <a:lstStyle/>
          <a:p>
            <a:r>
              <a:rPr lang="cs-CZ" dirty="0"/>
              <a:t>Předoperační fáze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040560"/>
          </a:xfrm>
        </p:spPr>
        <p:txBody>
          <a:bodyPr>
            <a:normAutofit/>
          </a:bodyPr>
          <a:lstStyle/>
          <a:p>
            <a:pPr marL="136525" indent="0">
              <a:buNone/>
            </a:pPr>
            <a:r>
              <a:rPr lang="cs-CZ" sz="2100" b="1" dirty="0"/>
              <a:t>Operací</a:t>
            </a:r>
            <a:r>
              <a:rPr lang="cs-CZ" sz="2100" dirty="0"/>
              <a:t> Piaget míní jakýkoli proces, při kterém se informace přeměňuje: </a:t>
            </a:r>
            <a:r>
              <a:rPr lang="cs-CZ" sz="2100" dirty="0" smtClean="0"/>
              <a:t>klasifikace</a:t>
            </a:r>
            <a:r>
              <a:rPr lang="cs-CZ" sz="2100" dirty="0"/>
              <a:t>, rozdělování, rozlišování částí v celku, počítání.</a:t>
            </a:r>
          </a:p>
          <a:p>
            <a:pPr marL="136525" indent="0">
              <a:buNone/>
            </a:pPr>
            <a:r>
              <a:rPr lang="cs-CZ" sz="2100" dirty="0" smtClean="0"/>
              <a:t>Vnitřní reprezentace předoperačního období postrádá organizující principy, </a:t>
            </a:r>
            <a:r>
              <a:rPr lang="cs-CZ" sz="2100" b="1" dirty="0" smtClean="0"/>
              <a:t>operace</a:t>
            </a:r>
            <a:r>
              <a:rPr lang="cs-CZ" sz="2100" dirty="0" smtClean="0"/>
              <a:t>, které umožňují logické myšlení, jako: příčinnost, konzervace množství, čas, </a:t>
            </a:r>
            <a:r>
              <a:rPr lang="cs-CZ" sz="2100" b="1" dirty="0" smtClean="0"/>
              <a:t>decentraci, vratnost</a:t>
            </a:r>
            <a:r>
              <a:rPr lang="cs-CZ" sz="2100" dirty="0" smtClean="0"/>
              <a:t>, porovnání a úhel pohledu – proto předoperační fáze. </a:t>
            </a:r>
          </a:p>
          <a:p>
            <a:pPr marL="136525" indent="0">
              <a:buNone/>
            </a:pPr>
            <a:r>
              <a:rPr lang="cs-CZ" sz="2100" dirty="0" smtClean="0"/>
              <a:t>Proto si pětileté dítě myslí, že šest roztažených knoflíků je více než šest knoflíků naskládaných u sebe.</a:t>
            </a:r>
          </a:p>
          <a:p>
            <a:pPr marL="136525" indent="0">
              <a:buNone/>
            </a:pPr>
            <a:r>
              <a:rPr lang="cs-CZ" sz="2100" dirty="0" smtClean="0"/>
              <a:t>Nechápou </a:t>
            </a:r>
            <a:r>
              <a:rPr lang="cs-CZ" sz="2100" dirty="0" err="1" smtClean="0"/>
              <a:t>komutativitu</a:t>
            </a:r>
            <a:r>
              <a:rPr lang="cs-CZ" sz="2100" dirty="0" smtClean="0"/>
              <a:t>: 2 x 3 = 3 x 2</a:t>
            </a:r>
          </a:p>
          <a:p>
            <a:pPr marL="136525" indent="0">
              <a:buNone/>
            </a:pPr>
            <a:r>
              <a:rPr lang="cs-CZ" sz="2100" dirty="0" smtClean="0"/>
              <a:t>Když jim ukážete kytici, kde je více žlutých kytek a zeptáte se, zda je tam více kytek, nebo víc žlutých kytek, odpoví: „víc žlutých kytek“.</a:t>
            </a:r>
          </a:p>
          <a:p>
            <a:pPr marL="136525" indent="0">
              <a:buNone/>
            </a:pPr>
            <a:r>
              <a:rPr lang="cs-CZ" sz="2100" dirty="0"/>
              <a:t>Jsou egocentrické: </a:t>
            </a:r>
            <a:r>
              <a:rPr lang="cs-CZ" sz="2100" dirty="0" smtClean="0"/>
              <a:t>Mluví, aniž by si uvědomovaly, že druhý pozorovanou věc nevidí („Co je tam? – Nevím, na co koukáš. – „Tam na to.“; telefonování aj.).</a:t>
            </a:r>
          </a:p>
          <a:p>
            <a:pPr marL="136525" indent="0">
              <a:buNone/>
            </a:pPr>
            <a:r>
              <a:rPr lang="cs-CZ" sz="2100" dirty="0" smtClean="0"/>
              <a:t>(</a:t>
            </a:r>
            <a:r>
              <a:rPr lang="cs-CZ" sz="2100" dirty="0" err="1" smtClean="0"/>
              <a:t>Hunt</a:t>
            </a:r>
            <a:r>
              <a:rPr lang="cs-CZ" sz="2100" dirty="0" smtClean="0"/>
              <a:t>, 2000, s. 344)</a:t>
            </a:r>
          </a:p>
        </p:txBody>
      </p:sp>
    </p:spTree>
    <p:extLst>
      <p:ext uri="{BB962C8B-B14F-4D97-AF65-F5344CB8AC3E}">
        <p14:creationId xmlns:p14="http://schemas.microsoft.com/office/powerpoint/2010/main" xmlns="" val="359374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symbolické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>
              <a:buNone/>
            </a:pPr>
            <a:r>
              <a:rPr lang="cs-CZ" dirty="0"/>
              <a:t>Nejprve slova chápe zcela doslovně (jako jména), později se díky jazyku, který je velmi metaforický, naučí chápat slova volněji. Naučí se chápat věty jako návod na tvorbu </a:t>
            </a:r>
            <a:r>
              <a:rPr lang="cs-CZ" dirty="0" smtClean="0"/>
              <a:t>pojmů a pojmových systémů </a:t>
            </a:r>
            <a:r>
              <a:rPr lang="cs-CZ" dirty="0"/>
              <a:t>(v 1. třídě již většina dětí umí zcela podle zadání vytvářet </a:t>
            </a:r>
            <a:r>
              <a:rPr lang="cs-CZ" dirty="0" smtClean="0"/>
              <a:t>téměř libovolné </a:t>
            </a:r>
            <a:r>
              <a:rPr lang="cs-CZ" dirty="0"/>
              <a:t>reprezentace konkrétních jevů).</a:t>
            </a:r>
          </a:p>
          <a:p>
            <a:pPr marL="136525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043225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dirty="0"/>
              <a:t>Předoperační </a:t>
            </a:r>
            <a:r>
              <a:rPr lang="cs-CZ" dirty="0" smtClean="0"/>
              <a:t>stádium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1933"/>
          </a:xfrm>
        </p:spPr>
        <p:txBody>
          <a:bodyPr/>
          <a:lstStyle/>
          <a:p>
            <a:pPr marL="136525" indent="0">
              <a:buNone/>
            </a:pPr>
            <a:r>
              <a:rPr lang="cs-CZ" sz="2600" dirty="0" smtClean="0"/>
              <a:t>Dítě si osvojí symbolickou funkci (že </a:t>
            </a:r>
            <a:r>
              <a:rPr lang="cs-CZ" sz="2600" i="1" dirty="0" smtClean="0"/>
              <a:t>označující</a:t>
            </a:r>
            <a:r>
              <a:rPr lang="cs-CZ" sz="2600" dirty="0" smtClean="0"/>
              <a:t> zastupuje </a:t>
            </a:r>
            <a:r>
              <a:rPr lang="cs-CZ" sz="2600" i="1" dirty="0" smtClean="0"/>
              <a:t>označované</a:t>
            </a:r>
            <a:r>
              <a:rPr lang="cs-CZ" sz="2600" dirty="0" smtClean="0"/>
              <a:t>) a neustále ji využívá: v řeči, v </a:t>
            </a:r>
            <a:r>
              <a:rPr lang="cs-CZ" sz="2600" dirty="0"/>
              <a:t>symbolické hře </a:t>
            </a:r>
            <a:r>
              <a:rPr lang="cs-CZ" sz="2600" dirty="0" smtClean="0"/>
              <a:t>(dvouleté </a:t>
            </a:r>
            <a:r>
              <a:rPr lang="cs-CZ" sz="2600" dirty="0"/>
              <a:t>dítě posunuje kostkou a dělá zvuk </a:t>
            </a:r>
            <a:r>
              <a:rPr lang="cs-CZ" sz="2600" dirty="0" smtClean="0"/>
              <a:t>auta; tříleté </a:t>
            </a:r>
            <a:r>
              <a:rPr lang="cs-CZ" sz="2600" dirty="0"/>
              <a:t>dítě dělá, že pije z </a:t>
            </a:r>
            <a:r>
              <a:rPr lang="cs-CZ" sz="2600" dirty="0" smtClean="0"/>
              <a:t>pohárku), v modelování (s kostkami či s plastelínou) a v kreslení.</a:t>
            </a:r>
          </a:p>
          <a:p>
            <a:pPr marL="136525" indent="0">
              <a:buNone/>
            </a:pPr>
            <a:r>
              <a:rPr lang="cs-CZ" sz="2600" dirty="0" smtClean="0"/>
              <a:t>Nyní si dítě osvojuje slova, obrazy</a:t>
            </a:r>
            <a:r>
              <a:rPr lang="cs-CZ" sz="2600" dirty="0"/>
              <a:t> </a:t>
            </a:r>
            <a:r>
              <a:rPr lang="cs-CZ" sz="2600" dirty="0" smtClean="0"/>
              <a:t>i pojmy.</a:t>
            </a:r>
          </a:p>
          <a:p>
            <a:pPr marL="136525" indent="0">
              <a:buNone/>
            </a:pPr>
            <a:r>
              <a:rPr lang="cs-CZ" sz="2600" dirty="0" smtClean="0"/>
              <a:t>Stává se schopné mluvit o věcech v jejich nepřítomnosti (tedy i o své minulosti).</a:t>
            </a:r>
          </a:p>
          <a:p>
            <a:pPr marL="136525" indent="0">
              <a:buNone/>
            </a:pPr>
            <a:r>
              <a:rPr lang="cs-CZ" sz="2600" dirty="0" smtClean="0"/>
              <a:t>Učí se vyjadřovat v pojmech (největší, nejmenší…začínají myslet na jevy označené slovem!). Víc, míň, stejně – ale! slavný pokus s konzervací tekutiny/obsahu.</a:t>
            </a:r>
          </a:p>
        </p:txBody>
      </p:sp>
    </p:spTree>
    <p:extLst>
      <p:ext uri="{BB962C8B-B14F-4D97-AF65-F5344CB8AC3E}">
        <p14:creationId xmlns:p14="http://schemas.microsoft.com/office/powerpoint/2010/main" xmlns="" val="31298630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Předoperační stádium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8872" indent="0">
              <a:buNone/>
            </a:pPr>
            <a:r>
              <a:rPr lang="cs-CZ" dirty="0" smtClean="0"/>
              <a:t>Nástup sémiotické funkce:</a:t>
            </a:r>
          </a:p>
          <a:p>
            <a:pPr marL="118872" indent="0">
              <a:buNone/>
            </a:pPr>
            <a:endParaRPr lang="cs-CZ" dirty="0" smtClean="0"/>
          </a:p>
          <a:p>
            <a:pPr marL="118872" indent="0">
              <a:buNone/>
            </a:pPr>
            <a:r>
              <a:rPr lang="cs-CZ" dirty="0" smtClean="0"/>
              <a:t>1. </a:t>
            </a:r>
            <a:r>
              <a:rPr lang="cs-CZ" dirty="0"/>
              <a:t>o</a:t>
            </a:r>
            <a:r>
              <a:rPr lang="cs-CZ" dirty="0" smtClean="0"/>
              <a:t>ddálená nápodoba (imitace v nepřítomnosti předlohy)</a:t>
            </a:r>
          </a:p>
          <a:p>
            <a:pPr marL="118872" indent="0">
              <a:buNone/>
            </a:pPr>
            <a:r>
              <a:rPr lang="cs-CZ" dirty="0" smtClean="0"/>
              <a:t>2. symbolická (fiktivní) hra: dítě dělá, že spí; dává spát </a:t>
            </a:r>
            <a:r>
              <a:rPr lang="cs-CZ" dirty="0" err="1" smtClean="0"/>
              <a:t>plyšáka</a:t>
            </a:r>
            <a:r>
              <a:rPr lang="cs-CZ" dirty="0" smtClean="0"/>
              <a:t>. Dítě asimiluje svět ve hře. </a:t>
            </a:r>
          </a:p>
          <a:p>
            <a:pPr marL="118872" indent="0">
              <a:buNone/>
            </a:pPr>
            <a:r>
              <a:rPr lang="cs-CZ" dirty="0" smtClean="0"/>
              <a:t>3. kresba/modelace</a:t>
            </a:r>
          </a:p>
          <a:p>
            <a:pPr marL="118872" indent="0">
              <a:buNone/>
            </a:pPr>
            <a:r>
              <a:rPr lang="cs-CZ" dirty="0" smtClean="0"/>
              <a:t>4. obrazná představa: zvnitřněná nápodoba</a:t>
            </a:r>
          </a:p>
          <a:p>
            <a:pPr marL="118872" indent="0">
              <a:buNone/>
            </a:pPr>
            <a:r>
              <a:rPr lang="cs-CZ" dirty="0" smtClean="0"/>
              <a:t>5. rodící se řeč dovoluje označovat představy (plná sémiotická funkce)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88152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SYMBOLICKÁ HRA</a:t>
            </a:r>
            <a:endParaRPr lang="cs-CZ" dirty="0"/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b="1" dirty="0" smtClean="0"/>
              <a:t>Symbolická hra </a:t>
            </a:r>
            <a:r>
              <a:rPr lang="cs-CZ" altLang="cs-CZ" dirty="0" smtClean="0"/>
              <a:t>dle Vágnerové (2012, s. 189) slouží mj. jako prostředek vyrovnání s realitou, která je pro ně zatěžující. Hra mu umožňuje (alespoň symbolicky) uspokojit přání, která ve skutečnosti splnit nelze. Hra mu umožňuje přizpůsobit si realitu svým potřebám. Mj. si dítě může vyzkoušet i negativní role, které jsou mu jinak odpírány.</a:t>
            </a:r>
          </a:p>
          <a:p>
            <a:pPr>
              <a:buFont typeface="Wingdings 2" pitchFamily="18" charset="2"/>
              <a:buNone/>
            </a:pPr>
            <a:r>
              <a:rPr lang="cs-CZ" altLang="cs-CZ" b="1" dirty="0" err="1" smtClean="0"/>
              <a:t>Tématická</a:t>
            </a:r>
            <a:r>
              <a:rPr lang="cs-CZ" altLang="cs-CZ" b="1" dirty="0" smtClean="0"/>
              <a:t> (námětová) hra</a:t>
            </a:r>
            <a:r>
              <a:rPr lang="cs-CZ" altLang="cs-CZ" dirty="0" smtClean="0"/>
              <a:t>: ve hrách „na…“ si dítě zkouší různé role (maminka, tatínek, doktor, učitel…).</a:t>
            </a:r>
          </a:p>
          <a:p>
            <a:pPr>
              <a:buFont typeface="Wingdings 2" pitchFamily="18" charset="2"/>
              <a:buNone/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300452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Předoperační stádium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altLang="cs-CZ" dirty="0"/>
              <a:t>Je </a:t>
            </a:r>
            <a:r>
              <a:rPr lang="cs-CZ" altLang="cs-CZ" dirty="0" smtClean="0"/>
              <a:t>nazýváno </a:t>
            </a:r>
            <a:r>
              <a:rPr lang="cs-CZ" altLang="cs-CZ" dirty="0"/>
              <a:t>věkem her (Vágnerová, 2012). Hry dětí se nicméně vyvíjejí dál (Kučera, Klusák, 2010). Srov. hry v dospělosti: hry o peníze, hry za peníze, hry bez peněz, hry společenské a kulturní …</a:t>
            </a:r>
          </a:p>
          <a:p>
            <a:pPr>
              <a:buNone/>
            </a:pPr>
            <a:r>
              <a:rPr lang="cs-CZ" altLang="cs-CZ" dirty="0"/>
              <a:t>Herní pud – na </a:t>
            </a:r>
            <a:r>
              <a:rPr lang="cs-CZ" altLang="cs-CZ" dirty="0" err="1"/>
              <a:t>subhumánní</a:t>
            </a:r>
            <a:r>
              <a:rPr lang="cs-CZ" altLang="cs-CZ" dirty="0"/>
              <a:t> úrovni </a:t>
            </a:r>
          </a:p>
          <a:p>
            <a:pPr marL="136525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322513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36104"/>
          </a:xfrm>
        </p:spPr>
        <p:txBody>
          <a:bodyPr>
            <a:normAutofit/>
          </a:bodyPr>
          <a:lstStyle/>
          <a:p>
            <a:r>
              <a:rPr lang="cs-CZ" altLang="en-US" dirty="0" smtClean="0"/>
              <a:t>Vývoj reprezentace světa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1933"/>
          </a:xfrm>
        </p:spPr>
        <p:txBody>
          <a:bodyPr>
            <a:normAutofit lnSpcReduction="10000"/>
          </a:bodyPr>
          <a:lstStyle/>
          <a:p>
            <a:pPr marL="136525" indent="0">
              <a:buNone/>
            </a:pPr>
            <a:r>
              <a:rPr lang="cs-CZ" sz="2700" dirty="0" smtClean="0"/>
              <a:t>Experiment Judy </a:t>
            </a:r>
            <a:r>
              <a:rPr lang="cs-CZ" sz="2700" dirty="0" err="1" smtClean="0"/>
              <a:t>DeLoache</a:t>
            </a:r>
            <a:r>
              <a:rPr lang="cs-CZ" sz="2700" dirty="0" smtClean="0"/>
              <a:t> (1987): model pokoje, schování modelu hračky – hledání v reálném pokoji dle modelu.</a:t>
            </a:r>
          </a:p>
          <a:p>
            <a:pPr marL="136525" indent="0">
              <a:buNone/>
            </a:pPr>
            <a:r>
              <a:rPr lang="cs-CZ" sz="2700" dirty="0" smtClean="0"/>
              <a:t>2,5 roční celkem selhávají v hledání (méně než 20% pokusů úspěšných) – pamatují si pozici hračky v modelu (tzn. nechápou princip reprezentace?).</a:t>
            </a:r>
          </a:p>
          <a:p>
            <a:pPr marL="136525" indent="0">
              <a:buNone/>
            </a:pPr>
            <a:r>
              <a:rPr lang="cs-CZ" sz="2700" dirty="0" smtClean="0"/>
              <a:t>3 roční děti už hračku nacházejí (cca 65% úspěšnosti) – chápou princip reprezentace modelu.</a:t>
            </a:r>
          </a:p>
          <a:p>
            <a:pPr marL="136525" indent="0">
              <a:buNone/>
            </a:pPr>
            <a:r>
              <a:rPr lang="cs-CZ" sz="2700" dirty="0" smtClean="0"/>
              <a:t>2,5 roční také (jinak): z fotografie odhadnou, kde je hračka schovaná (2 roční nikoli).</a:t>
            </a:r>
          </a:p>
          <a:p>
            <a:pPr marL="136525" indent="0">
              <a:buNone/>
            </a:pPr>
            <a:r>
              <a:rPr lang="cs-CZ" sz="2700" dirty="0" smtClean="0"/>
              <a:t>I 3 roční po 5 minutách zapomenou vztah mezi modelem a realitou (neví, kde hledat).</a:t>
            </a:r>
          </a:p>
          <a:p>
            <a:pPr marL="136525" indent="0">
              <a:buNone/>
            </a:pPr>
            <a:endParaRPr lang="cs-CZ" sz="2700" dirty="0"/>
          </a:p>
        </p:txBody>
      </p:sp>
    </p:spTree>
    <p:extLst>
      <p:ext uri="{BB962C8B-B14F-4D97-AF65-F5344CB8AC3E}">
        <p14:creationId xmlns:p14="http://schemas.microsoft.com/office/powerpoint/2010/main" xmlns="" val="38948026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altLang="en-US" dirty="0"/>
              <a:t>Kognitivní vývoj v předškolním věku</a:t>
            </a:r>
            <a:endParaRPr lang="cs-CZ" dirty="0"/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altLang="cs-CZ" dirty="0"/>
              <a:t>Děti se začínají ptát „proč?...“ </a:t>
            </a:r>
            <a:r>
              <a:rPr lang="cs-CZ" altLang="cs-CZ" dirty="0" smtClean="0"/>
              <a:t>Proč?</a:t>
            </a:r>
          </a:p>
          <a:p>
            <a:pPr>
              <a:buNone/>
            </a:pPr>
            <a:r>
              <a:rPr lang="cs-CZ" altLang="cs-CZ" dirty="0" smtClean="0"/>
              <a:t>druh komunikace s rodiči ? </a:t>
            </a:r>
          </a:p>
          <a:p>
            <a:pPr>
              <a:buNone/>
            </a:pPr>
            <a:r>
              <a:rPr lang="cs-CZ" altLang="cs-CZ" dirty="0" smtClean="0"/>
              <a:t>druh poznávání: tvorba </a:t>
            </a:r>
            <a:r>
              <a:rPr lang="cs-CZ" altLang="cs-CZ" dirty="0"/>
              <a:t>reprezentací a konceptuálních </a:t>
            </a:r>
            <a:r>
              <a:rPr lang="cs-CZ" altLang="cs-CZ" dirty="0" smtClean="0"/>
              <a:t>systémů</a:t>
            </a:r>
            <a:endParaRPr lang="cs-CZ" altLang="cs-CZ" dirty="0"/>
          </a:p>
          <a:p>
            <a:pPr>
              <a:buFont typeface="Wingdings 2" pitchFamily="18" charset="2"/>
              <a:buNone/>
            </a:pPr>
            <a:endParaRPr lang="cs-CZ" altLang="cs-CZ" dirty="0" smtClean="0"/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Dítě si již dokáže představit objekt či činnost a její výsledky, aniž by je muselo vidět či konat: 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	tj. dítě nemusí problém řešit reálným uskutečňováním pokusů (omylů), ale jen na symbolické úrovni: ve vědomí, v mysli).</a:t>
            </a:r>
          </a:p>
        </p:txBody>
      </p:sp>
    </p:spTree>
    <p:extLst>
      <p:ext uri="{BB962C8B-B14F-4D97-AF65-F5344CB8AC3E}">
        <p14:creationId xmlns:p14="http://schemas.microsoft.com/office/powerpoint/2010/main" xmlns="" val="2542920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08012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sz="4000" dirty="0" smtClean="0"/>
              <a:t>Raný vývoj (vymezení fází dle Vágnerové, 2012)</a:t>
            </a:r>
            <a:endParaRPr lang="cs-CZ" dirty="0"/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895850"/>
          </a:xfrm>
        </p:spPr>
        <p:txBody>
          <a:bodyPr/>
          <a:lstStyle/>
          <a:p>
            <a:r>
              <a:rPr lang="cs-CZ" altLang="cs-CZ" dirty="0" smtClean="0"/>
              <a:t>Prenatální</a:t>
            </a:r>
          </a:p>
          <a:p>
            <a:r>
              <a:rPr lang="pt-BR" altLang="cs-CZ" dirty="0" smtClean="0"/>
              <a:t> Novorozenecké (do 1 měsíce)</a:t>
            </a:r>
          </a:p>
          <a:p>
            <a:r>
              <a:rPr lang="pl-PL" altLang="cs-CZ" dirty="0" smtClean="0"/>
              <a:t> Kojenecké (do 1 roku)</a:t>
            </a:r>
          </a:p>
          <a:p>
            <a:r>
              <a:rPr lang="pt-BR" altLang="cs-CZ" dirty="0" smtClean="0"/>
              <a:t> Batolecí (do 3 let)</a:t>
            </a:r>
          </a:p>
          <a:p>
            <a:r>
              <a:rPr lang="cs-CZ" altLang="cs-CZ" dirty="0" smtClean="0"/>
              <a:t> </a:t>
            </a:r>
            <a:r>
              <a:rPr lang="cs-CZ" altLang="cs-CZ" b="1" dirty="0" smtClean="0"/>
              <a:t>Předškolní období (3-6)</a:t>
            </a:r>
            <a:endParaRPr lang="cs-CZ" altLang="cs-CZ" sz="2400" b="1" dirty="0" smtClean="0"/>
          </a:p>
          <a:p>
            <a:r>
              <a:rPr lang="cs-CZ" altLang="cs-CZ" sz="2400" dirty="0" smtClean="0"/>
              <a:t> Školní věk – mladší, střední, starší</a:t>
            </a:r>
          </a:p>
          <a:p>
            <a:r>
              <a:rPr lang="cs-CZ" altLang="cs-CZ" sz="2400" dirty="0" smtClean="0"/>
              <a:t> Dospívání (adolescence)</a:t>
            </a:r>
          </a:p>
          <a:p>
            <a:r>
              <a:rPr lang="cs-CZ" altLang="cs-CZ" sz="2400" dirty="0" smtClean="0"/>
              <a:t> Dospělost – mladší (20-40), střední (40-50), starší (50-60)</a:t>
            </a:r>
          </a:p>
          <a:p>
            <a:r>
              <a:rPr lang="pt-BR" altLang="cs-CZ" sz="2400" dirty="0" smtClean="0"/>
              <a:t> Stáří – rané (60-75), pravé (75 a více)</a:t>
            </a:r>
            <a:endParaRPr lang="cs-CZ" alt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Humor dětí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>
              <a:buNone/>
            </a:pPr>
            <a:r>
              <a:rPr lang="cs-CZ" dirty="0" smtClean="0"/>
              <a:t>Užívání humoru dětmi svědčí o jisté vyspělosti. </a:t>
            </a:r>
            <a:endParaRPr lang="cs-CZ" dirty="0"/>
          </a:p>
          <a:p>
            <a:pPr marL="136525" indent="0">
              <a:buNone/>
            </a:pPr>
            <a:r>
              <a:rPr lang="cs-CZ" dirty="0" smtClean="0"/>
              <a:t>Dítě chápe, že něco bývá obvykle nějak – vtip spočívá v záměně běžného za nové (slovo v básničce; akce v příběhu… </a:t>
            </a:r>
            <a:r>
              <a:rPr lang="cs-CZ" smtClean="0"/>
              <a:t>?častého fekálního humoru)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8461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cs-CZ" dirty="0"/>
              <a:t>Magické </a:t>
            </a:r>
            <a:r>
              <a:rPr lang="cs-CZ" dirty="0" smtClean="0"/>
              <a:t>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3941"/>
          </a:xfrm>
        </p:spPr>
        <p:txBody>
          <a:bodyPr/>
          <a:lstStyle/>
          <a:p>
            <a:pPr marL="136525" indent="0">
              <a:buNone/>
            </a:pPr>
            <a:r>
              <a:rPr lang="cs-CZ" sz="2400" dirty="0"/>
              <a:t>Dítě v této fázi vývoje dokáže představám i přikazovat a tvoří si je podle svého </a:t>
            </a:r>
            <a:r>
              <a:rPr lang="cs-CZ" sz="2400" dirty="0" err="1"/>
              <a:t>libocitu</a:t>
            </a:r>
            <a:r>
              <a:rPr lang="cs-CZ" sz="2400" dirty="0"/>
              <a:t> </a:t>
            </a:r>
            <a:r>
              <a:rPr lang="cs-CZ" sz="2400" dirty="0" smtClean="0"/>
              <a:t>(srov. např</a:t>
            </a:r>
            <a:r>
              <a:rPr lang="cs-CZ" sz="2400" dirty="0"/>
              <a:t>. téměř univerzální sklon všech dětí k personifikaci </a:t>
            </a:r>
            <a:r>
              <a:rPr lang="cs-CZ" sz="2400" dirty="0" smtClean="0"/>
              <a:t>hraček; „dramatická“ </a:t>
            </a:r>
            <a:r>
              <a:rPr lang="cs-CZ" sz="2400" dirty="0"/>
              <a:t>funkce plyšáků).</a:t>
            </a:r>
          </a:p>
          <a:p>
            <a:pPr marL="136525" indent="0">
              <a:buNone/>
            </a:pPr>
            <a:endParaRPr lang="cs-CZ" sz="2400" dirty="0" smtClean="0"/>
          </a:p>
          <a:p>
            <a:pPr marL="137160" indent="0">
              <a:buNone/>
            </a:pPr>
            <a:r>
              <a:rPr lang="cs-CZ" sz="2400" dirty="0" smtClean="0"/>
              <a:t>Magické </a:t>
            </a:r>
            <a:r>
              <a:rPr lang="cs-CZ" sz="2400" dirty="0"/>
              <a:t>prvky jako kontext dětského světa a jeho specifika.</a:t>
            </a:r>
          </a:p>
          <a:p>
            <a:pPr marL="137160" indent="0">
              <a:buNone/>
            </a:pPr>
            <a:endParaRPr lang="cs-CZ" sz="2400" dirty="0"/>
          </a:p>
          <a:p>
            <a:pPr marL="137160" indent="0">
              <a:buNone/>
            </a:pPr>
            <a:r>
              <a:rPr lang="cs-CZ" sz="2400" dirty="0"/>
              <a:t>G. Bachelard a úrovně poznání </a:t>
            </a:r>
            <a:r>
              <a:rPr lang="cs-CZ" sz="2400" dirty="0" smtClean="0"/>
              <a:t>(předvědecké=dětské, vědecké) </a:t>
            </a:r>
            <a:r>
              <a:rPr lang="cs-CZ" sz="2400" dirty="0"/>
              <a:t>a jeho komplexy.</a:t>
            </a:r>
          </a:p>
          <a:p>
            <a:pPr marL="137160" indent="0">
              <a:buNone/>
            </a:pPr>
            <a:endParaRPr lang="cs-CZ" sz="2400" dirty="0"/>
          </a:p>
          <a:p>
            <a:pPr marL="137160" indent="0">
              <a:buNone/>
            </a:pPr>
            <a:r>
              <a:rPr lang="cs-CZ" sz="2400" dirty="0" err="1"/>
              <a:t>Piagetova</a:t>
            </a:r>
            <a:r>
              <a:rPr lang="cs-CZ" sz="2400" dirty="0"/>
              <a:t> předoperační &amp; f. konkrétních operací a f. formálních operací, resp. Vygotského fáze komplexů a pojmů.</a:t>
            </a:r>
          </a:p>
          <a:p>
            <a:pPr marL="136525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xmlns="" val="16117276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konceptu času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altLang="cs-CZ" dirty="0"/>
              <a:t>Dětské pojetí času: dítě si rozpomene (spíše na konci tohoto období) na významné či opakující se události (Vánoce, narozeniny, Velikonoce…). </a:t>
            </a:r>
          </a:p>
          <a:p>
            <a:pPr>
              <a:buNone/>
            </a:pPr>
            <a:r>
              <a:rPr lang="cs-CZ" altLang="cs-CZ" dirty="0"/>
              <a:t>Dítě ovšem musí pochopit koloběh roku. </a:t>
            </a:r>
          </a:p>
          <a:p>
            <a:pPr>
              <a:buNone/>
            </a:pPr>
            <a:r>
              <a:rPr lang="cs-CZ" altLang="cs-CZ" dirty="0"/>
              <a:t>Srov. roli školního roku v konceptu času (čas práce a čas odpočinku, oslava svátků, výzdoba podle ročního období).</a:t>
            </a:r>
          </a:p>
          <a:p>
            <a:pPr marL="136525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82618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1"/>
            <a:ext cx="8229600" cy="4751933"/>
          </a:xfrm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dirty="0" err="1" smtClean="0"/>
              <a:t>Hudsonová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Shapiro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Sosa</a:t>
            </a:r>
            <a:r>
              <a:rPr lang="cs-CZ" altLang="cs-CZ" dirty="0" smtClean="0"/>
              <a:t> (1995) zkoumali schopnost dětí plánovat výlet (co si všechno vzít?):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3 letí zapomínali na podstatné věci jako jídlo a mysleli jen na to, co je zajímalo.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5 letí jsou lepší, ale stále nedovedou plánovat v řadě několika na sebe navazujících kroků.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 err="1" smtClean="0"/>
              <a:t>Ellis</a:t>
            </a:r>
            <a:r>
              <a:rPr lang="cs-CZ" altLang="cs-CZ" dirty="0" smtClean="0"/>
              <a:t> a </a:t>
            </a:r>
            <a:r>
              <a:rPr lang="cs-CZ" altLang="cs-CZ" dirty="0" err="1" smtClean="0"/>
              <a:t>Siegler</a:t>
            </a:r>
            <a:r>
              <a:rPr lang="cs-CZ" altLang="cs-CZ" dirty="0" smtClean="0"/>
              <a:t> (1997) uvažují o tom, že k plánování je třeba schopnost odložit a potlačit aktuální podněty.</a:t>
            </a:r>
          </a:p>
        </p:txBody>
      </p:sp>
    </p:spTree>
    <p:extLst>
      <p:ext uri="{BB962C8B-B14F-4D97-AF65-F5344CB8AC3E}">
        <p14:creationId xmlns:p14="http://schemas.microsoft.com/office/powerpoint/2010/main" xmlns="" val="28409981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Ovládání pohnutek</a:t>
            </a:r>
            <a:br>
              <a:rPr lang="cs-CZ" dirty="0" smtClean="0"/>
            </a:br>
            <a:r>
              <a:rPr lang="cs-CZ" dirty="0" err="1" smtClean="0"/>
              <a:t>Marshmallow</a:t>
            </a:r>
            <a:r>
              <a:rPr lang="cs-CZ" dirty="0" smtClean="0"/>
              <a:t> experiment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Studie 4-</a:t>
            </a:r>
            <a:r>
              <a:rPr lang="cs-CZ" dirty="0" err="1" smtClean="0"/>
              <a:t>letých</a:t>
            </a:r>
            <a:r>
              <a:rPr lang="cs-CZ" dirty="0" smtClean="0"/>
              <a:t> dětí s bonbónem (</a:t>
            </a:r>
            <a:r>
              <a:rPr lang="cs-CZ" dirty="0" err="1" smtClean="0"/>
              <a:t>Mischel</a:t>
            </a:r>
            <a:r>
              <a:rPr lang="cs-CZ" dirty="0" smtClean="0"/>
              <a:t>, 1990):jeden bonbón či po 20 minutách dva?</a:t>
            </a:r>
          </a:p>
          <a:p>
            <a:pPr>
              <a:buNone/>
            </a:pPr>
            <a:r>
              <a:rPr lang="cs-CZ" dirty="0" smtClean="0"/>
              <a:t>Impulsivní děti nepočkaly příliš dlouho (vteřiny); jiné bojovaly proti pokušení různě: zakrývaly si oči, povídaly si se sebou, zpívaly, zkoušely usnout apod.</a:t>
            </a:r>
          </a:p>
          <a:p>
            <a:pPr>
              <a:buNone/>
            </a:pPr>
            <a:r>
              <a:rPr lang="cs-CZ" dirty="0" smtClean="0"/>
              <a:t>Po 14ti letech zkoumal tyto adolescenty: ti, co odolali, byli: schopnější, </a:t>
            </a:r>
            <a:r>
              <a:rPr lang="cs-CZ" dirty="0" err="1" smtClean="0"/>
              <a:t>asertivnější</a:t>
            </a:r>
            <a:r>
              <a:rPr lang="cs-CZ" dirty="0" smtClean="0"/>
              <a:t>, lépe se dokázali vyrovnat se stresem a frustrací, při tlaku neztráceli tak rychle hlavu, byli vytrvalejší aj. + korelace s IQ</a:t>
            </a:r>
          </a:p>
          <a:p>
            <a:pPr>
              <a:buNone/>
            </a:pPr>
            <a:r>
              <a:rPr lang="cs-CZ" dirty="0" smtClean="0"/>
              <a:t>„Co se na počátku života může zdát bezvýznamným úspěchem, se později rozvine do celé řady sociálních a emočních kvalit.“ (</a:t>
            </a:r>
            <a:r>
              <a:rPr lang="cs-CZ" dirty="0" err="1" smtClean="0"/>
              <a:t>Goleman</a:t>
            </a:r>
            <a:r>
              <a:rPr lang="cs-CZ" dirty="0" smtClean="0"/>
              <a:t>, 1997, s. 86)</a:t>
            </a:r>
          </a:p>
          <a:p>
            <a:pPr>
              <a:buNone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www.youtube.com/watch?v=QX_oy9614HQ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949874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Paměť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6525" indent="0">
              <a:buNone/>
            </a:pPr>
            <a:r>
              <a:rPr lang="cs-CZ" dirty="0" smtClean="0"/>
              <a:t>Dítě je schopno naučit se reakci na ukázané jevy (např. rozpoznat kopřivu a ukázat na ni) už kolem 1,5 let. Ovšem, pokud danou situaci dlouho neopakuje, zapomene na ni. </a:t>
            </a:r>
          </a:p>
          <a:p>
            <a:pPr marL="136525" indent="0">
              <a:buNone/>
            </a:pPr>
            <a:r>
              <a:rPr lang="cs-CZ" dirty="0" smtClean="0"/>
              <a:t>Teprve v předškolním věku si dítě (pod pokyny rodiče) začne budovat trvalejší paměťové stopy, které však také podléhají po čase nepoužívání zkáze.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567381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Fantazie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Fantazie má velký význam pro harmonizaci jedince, ale i pro rozvoj hry;</a:t>
            </a:r>
          </a:p>
          <a:p>
            <a:r>
              <a:rPr lang="cs-CZ" dirty="0" smtClean="0"/>
              <a:t>Předškolní děti mají sklon ke </a:t>
            </a:r>
            <a:r>
              <a:rPr lang="cs-CZ" b="1" dirty="0" err="1" smtClean="0"/>
              <a:t>konfabulaci</a:t>
            </a:r>
            <a:r>
              <a:rPr lang="cs-CZ" b="1" dirty="0" smtClean="0"/>
              <a:t> – „vymýšlení si</a:t>
            </a:r>
            <a:r>
              <a:rPr lang="cs-CZ" dirty="0" smtClean="0"/>
              <a:t>“ (nikoli lhaní)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0073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Kresba</a:t>
            </a:r>
            <a:endParaRPr lang="cs-CZ" dirty="0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99"/>
            <a:ext cx="8229600" cy="4679925"/>
          </a:xfrm>
        </p:spPr>
        <p:txBody>
          <a:bodyPr>
            <a:normAutofit fontScale="92500" lnSpcReduction="2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dirty="0" smtClean="0"/>
              <a:t>Vágnerová (2012, s. 187) rozlišuje: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1. presymbolická, senzomotorická fáze: dítě čmárá, ale málo jej zajímá výsledek.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2. Fáze přechodu na symbolickou úroveň – dítě postupně zjistí (je učeno), že čmáráním může něco napodobit. Výtvor bývá pojmenován.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3. Fáze primárního symbolického vyjádření – dítě dokáže uskutečnit záměr něco zobrazit. Kreslí subjektivně významné rysy.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Vývoj kresby má svůj typický průběh, v němž se určitým způsobem odráží i vývoj dětské psychiky. </a:t>
            </a:r>
          </a:p>
        </p:txBody>
      </p:sp>
    </p:spTree>
    <p:extLst>
      <p:ext uri="{BB962C8B-B14F-4D97-AF65-F5344CB8AC3E}">
        <p14:creationId xmlns:p14="http://schemas.microsoft.com/office/powerpoint/2010/main" xmlns="" val="4335051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8872" indent="0">
              <a:buNone/>
            </a:pPr>
            <a:r>
              <a:rPr lang="cs-CZ" dirty="0" smtClean="0"/>
              <a:t>Dítě zprvu kreslí to, co ví o osobě či předmětu; teprve mnohem později kreslí to, na ní skutečně vidí (</a:t>
            </a:r>
            <a:r>
              <a:rPr lang="cs-CZ" dirty="0" err="1" smtClean="0"/>
              <a:t>Piaget</a:t>
            </a:r>
            <a:r>
              <a:rPr lang="cs-CZ" dirty="0" smtClean="0"/>
              <a:t>, </a:t>
            </a:r>
            <a:r>
              <a:rPr lang="cs-CZ" dirty="0" err="1" smtClean="0"/>
              <a:t>Inhelderová</a:t>
            </a:r>
            <a:r>
              <a:rPr lang="cs-CZ" dirty="0" smtClean="0"/>
              <a:t>, 2014).</a:t>
            </a:r>
          </a:p>
          <a:p>
            <a:pPr marL="118872" indent="0">
              <a:buNone/>
            </a:pPr>
            <a:endParaRPr lang="cs-CZ" dirty="0"/>
          </a:p>
          <a:p>
            <a:pPr marL="118872" indent="0">
              <a:buNone/>
            </a:pPr>
            <a:r>
              <a:rPr lang="cs-CZ" dirty="0" smtClean="0"/>
              <a:t>Tj. vývoj realismu v kresbě (dle </a:t>
            </a:r>
            <a:r>
              <a:rPr lang="cs-CZ" dirty="0" err="1" smtClean="0"/>
              <a:t>Luquet</a:t>
            </a:r>
            <a:r>
              <a:rPr lang="cs-CZ" dirty="0" smtClean="0"/>
              <a:t>, ):</a:t>
            </a:r>
          </a:p>
          <a:p>
            <a:pPr marL="118872" indent="0">
              <a:buNone/>
            </a:pPr>
            <a:r>
              <a:rPr lang="cs-CZ" dirty="0" smtClean="0"/>
              <a:t>1. Nahodilý realismus - čmáranice</a:t>
            </a:r>
          </a:p>
          <a:p>
            <a:pPr marL="118872" indent="0">
              <a:buNone/>
            </a:pPr>
            <a:r>
              <a:rPr lang="cs-CZ" dirty="0" smtClean="0"/>
              <a:t>2. Nepochopený realismus – kreslí věci vedle sebe: klobouk nad hlavu, meč vedle ruky…</a:t>
            </a:r>
          </a:p>
          <a:p>
            <a:pPr marL="118872" indent="0">
              <a:buNone/>
            </a:pPr>
            <a:r>
              <a:rPr lang="cs-CZ" dirty="0" smtClean="0"/>
              <a:t>3. Intelektuální realismus – znázorňuje pojmové vlastnosti předmětu, nezná perspektivu a metrické vlastnosti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025304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678944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Kresba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556792"/>
            <a:ext cx="5617319" cy="504056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cs-CZ" altLang="en-US" dirty="0" smtClean="0"/>
              <a:t>3-5 let obličej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dirty="0" smtClean="0"/>
              <a:t>ruce, nohy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dirty="0" smtClean="0"/>
              <a:t>oči, ústa, nos, vlasy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dirty="0" smtClean="0"/>
              <a:t>trup – ne vždy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dirty="0" smtClean="0"/>
              <a:t>5 let – dvojdimenzionální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cs-CZ" altLang="en-US" dirty="0" smtClean="0"/>
              <a:t>			  trup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dirty="0" smtClean="0"/>
              <a:t>6 let – detaily – oblečení, znaky průhlednosti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dirty="0" smtClean="0"/>
              <a:t>7 let – zpřesnění proporcí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dirty="0" smtClean="0"/>
              <a:t>8 let – profil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dirty="0" smtClean="0"/>
              <a:t>9 let – pohyb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en-US" dirty="0" smtClean="0"/>
              <a:t>10 let – stínování, perspektiva</a:t>
            </a:r>
          </a:p>
        </p:txBody>
      </p:sp>
      <p:pic>
        <p:nvPicPr>
          <p:cNvPr id="22533" name="Picture 8" descr="http://www.pyramidacek.cz/img/vyvoj-kresby-lidske-postavy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52120" y="1700808"/>
            <a:ext cx="328612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9339288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06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PŘEDŠKOLNÍ VĚK (3-6 LET)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614250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</p:txBody>
      </p:sp>
      <p:pic>
        <p:nvPicPr>
          <p:cNvPr id="2355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89138"/>
            <a:ext cx="4351337" cy="251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29150" y="1125538"/>
            <a:ext cx="4514850" cy="409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454616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/>
              <a:t>Strachy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683224"/>
          </a:xfrm>
        </p:spPr>
        <p:txBody>
          <a:bodyPr>
            <a:normAutofit fontScale="92500"/>
          </a:bodyPr>
          <a:lstStyle/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0-12 </a:t>
            </a:r>
            <a:r>
              <a:rPr lang="cs-CZ" dirty="0" err="1" smtClean="0"/>
              <a:t>měs</a:t>
            </a:r>
            <a:r>
              <a:rPr lang="cs-CZ" dirty="0" smtClean="0"/>
              <a:t>. – hlasité zvuky, neznámé předměty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1 rok – separace od matky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2 roky – hlasité podněty (siréna), zvířata, tmavé místnosti, separace od rodičů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3-5 let – masky, tma, zvířata, separace od rodičů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6 let – nadpřirozené bytosti, bouřka, blesk, spát nebo zůstat sám, separace od rodičů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7-8 let – tma, úraz, nadpřirozené bytosti, nebezpečí, ohrožení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9-12 let – zkoušení ve škole, vysvědčení, úraz, vzhled</a:t>
            </a:r>
          </a:p>
          <a:p>
            <a:pPr marL="548640" indent="-41148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cs-CZ" dirty="0" smtClean="0"/>
              <a:t>náctiletí – soc. začlenění, přijetí skupinou</a:t>
            </a:r>
          </a:p>
        </p:txBody>
      </p:sp>
    </p:spTree>
    <p:extLst>
      <p:ext uri="{BB962C8B-B14F-4D97-AF65-F5344CB8AC3E}">
        <p14:creationId xmlns:p14="http://schemas.microsoft.com/office/powerpoint/2010/main" xmlns="" val="116795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Kázeň (</a:t>
            </a:r>
            <a:r>
              <a:rPr lang="cs-CZ" dirty="0" err="1"/>
              <a:t>Staub</a:t>
            </a:r>
            <a:r>
              <a:rPr lang="cs-CZ" dirty="0"/>
              <a:t>, </a:t>
            </a:r>
            <a:r>
              <a:rPr lang="cs-CZ" dirty="0" smtClean="0"/>
              <a:t>1979)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 smtClean="0"/>
              <a:t>Použití trestů a odnětí lásky může vynutit poslušnost, ale fungují jen, když se rodiče dívají nebo když mohou uplatnit sankce. </a:t>
            </a:r>
          </a:p>
          <a:p>
            <a:pPr marL="137160" indent="0">
              <a:buNone/>
            </a:pPr>
            <a:r>
              <a:rPr lang="cs-CZ" dirty="0" smtClean="0"/>
              <a:t>Kázeň navozená vysvětlením (proč je určitý čin špatný, jak porušuje zásady, jak se při něm cítí druhý člověk) vede dítě k tomu, aby přijalo hodnoty rodičů a aby je zabudovalo do vlastních zásad. (</a:t>
            </a:r>
            <a:r>
              <a:rPr lang="cs-CZ" dirty="0" err="1" smtClean="0"/>
              <a:t>Hunt</a:t>
            </a:r>
            <a:r>
              <a:rPr lang="cs-CZ" dirty="0" smtClean="0"/>
              <a:t>, 2000, s. 355)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6225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Styl </a:t>
            </a:r>
            <a:r>
              <a:rPr lang="cs-CZ" dirty="0" smtClean="0"/>
              <a:t>výchovy (</a:t>
            </a:r>
            <a:r>
              <a:rPr lang="cs-CZ" dirty="0" err="1"/>
              <a:t>Shaffer</a:t>
            </a:r>
            <a:r>
              <a:rPr lang="cs-CZ" dirty="0"/>
              <a:t>, </a:t>
            </a:r>
            <a:r>
              <a:rPr lang="cs-CZ" dirty="0" smtClean="0"/>
              <a:t>1985)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cs-CZ" dirty="0" smtClean="0"/>
              <a:t>Děti diktátorských rodičů mají sklony  k uzavřenosti, nízké vitalitě, průměrnosti v sociálních dovednostech a často k zaujatosti, u chlapců navíc k nízké míře kognitivních dovedností.</a:t>
            </a:r>
          </a:p>
          <a:p>
            <a:pPr marL="137160" indent="0">
              <a:buNone/>
            </a:pPr>
            <a:r>
              <a:rPr lang="cs-CZ" dirty="0" smtClean="0"/>
              <a:t>Děti liberálních rodičů mají více vitality a častěji jsou ve veselé náladě, avšak jsou slabé v sociálních a kognitivních dovednostech (hlavně u chlapců).</a:t>
            </a:r>
          </a:p>
          <a:p>
            <a:pPr marL="137160" indent="0">
              <a:buNone/>
            </a:pPr>
            <a:r>
              <a:rPr lang="cs-CZ" dirty="0" smtClean="0"/>
              <a:t>Děti autoritativních (pevně vládnoucích, ale demokratických) rodičů bývají průbojné, nezávislé, přátelské a dobré jak v sociálních, tak v kognitivních dovednostech. (</a:t>
            </a:r>
            <a:r>
              <a:rPr lang="cs-CZ" dirty="0" err="1" smtClean="0"/>
              <a:t>Hunt</a:t>
            </a:r>
            <a:r>
              <a:rPr lang="cs-CZ" dirty="0" smtClean="0"/>
              <a:t>, 2000, s. 355)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409910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Interakce rodič </a:t>
            </a:r>
            <a:r>
              <a:rPr lang="cs-CZ" sz="3600" dirty="0" smtClean="0"/>
              <a:t>– dítě (</a:t>
            </a:r>
            <a:r>
              <a:rPr lang="cs-CZ" sz="3600" dirty="0" err="1"/>
              <a:t>Mussen</a:t>
            </a:r>
            <a:r>
              <a:rPr lang="cs-CZ" sz="3600" dirty="0"/>
              <a:t> &amp; </a:t>
            </a:r>
            <a:r>
              <a:rPr lang="cs-CZ" sz="3600" dirty="0" err="1"/>
              <a:t>Conger</a:t>
            </a:r>
            <a:r>
              <a:rPr lang="cs-CZ" sz="3600" dirty="0"/>
              <a:t>, </a:t>
            </a:r>
            <a:r>
              <a:rPr lang="cs-CZ" sz="3600" dirty="0" smtClean="0"/>
              <a:t>1979)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r>
              <a:rPr lang="cs-CZ" dirty="0" smtClean="0"/>
              <a:t>Děti, jejichž rodiče na ně hodně mluví, si osvojí větší slovní a sociální dovednosti.</a:t>
            </a:r>
          </a:p>
          <a:p>
            <a:pPr marL="137160" indent="0">
              <a:buNone/>
            </a:pPr>
            <a:r>
              <a:rPr lang="cs-CZ" dirty="0" smtClean="0"/>
              <a:t>Děti, jejichž rodiče si s nimi hodně hrají, bývají oblíbené u druhých dětí a dovedou rozpoznávat a interpretovat nálady a emoční výrazy druhých dětí. Způsob, jak spolu rodič a dítě </a:t>
            </a:r>
            <a:r>
              <a:rPr lang="cs-CZ" dirty="0" err="1" smtClean="0"/>
              <a:t>inteagují</a:t>
            </a:r>
            <a:r>
              <a:rPr lang="cs-CZ" dirty="0" smtClean="0"/>
              <a:t>, se pravděpodobně stane vzorem pro další vztahy dítěte. (</a:t>
            </a:r>
            <a:r>
              <a:rPr lang="cs-CZ" dirty="0" err="1" smtClean="0"/>
              <a:t>Hunt</a:t>
            </a:r>
            <a:r>
              <a:rPr lang="cs-CZ" dirty="0" smtClean="0"/>
              <a:t>, 2000, s. 355)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0670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276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xmlns="" val="34111082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 smtClean="0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24744"/>
            <a:ext cx="4038600" cy="5472608"/>
          </a:xfrm>
        </p:spPr>
        <p:txBody>
          <a:bodyPr>
            <a:normAutofit/>
          </a:bodyPr>
          <a:lstStyle/>
          <a:p>
            <a:pPr marL="137160" indent="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cs-CZ" sz="2000" dirty="0" smtClean="0"/>
              <a:t>Vágnerová (2012, s. 178-179):</a:t>
            </a:r>
          </a:p>
          <a:p>
            <a:pPr marL="868680" lvl="1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cs-CZ" sz="1800" b="1" dirty="0" smtClean="0"/>
              <a:t>egocentrismus</a:t>
            </a:r>
            <a:r>
              <a:rPr lang="cs-CZ" sz="1800" dirty="0" smtClean="0"/>
              <a:t> – svět je takový, jakým ho dítě vidí – není schopno jiného pohledu</a:t>
            </a:r>
          </a:p>
          <a:p>
            <a:pPr marL="868680" lvl="1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cs-CZ" sz="1800" b="1" dirty="0" smtClean="0"/>
              <a:t>animismus</a:t>
            </a:r>
            <a:r>
              <a:rPr lang="cs-CZ" sz="1800" dirty="0" smtClean="0"/>
              <a:t> – neživé předměty mají živé vlastnosti</a:t>
            </a:r>
          </a:p>
          <a:p>
            <a:pPr marL="868680" lvl="1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cs-CZ" sz="1800" b="1" dirty="0" err="1" smtClean="0"/>
              <a:t>fenomenismus</a:t>
            </a:r>
            <a:r>
              <a:rPr lang="cs-CZ" sz="1800" dirty="0" smtClean="0"/>
              <a:t> – děti kladou důraz na svět jaký je právě teď (počítání)</a:t>
            </a:r>
          </a:p>
          <a:p>
            <a:pPr marL="868680" lvl="1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cs-CZ" sz="1800" b="1" dirty="0" smtClean="0"/>
              <a:t>magičnost</a:t>
            </a:r>
            <a:r>
              <a:rPr lang="cs-CZ" sz="1800" dirty="0" smtClean="0"/>
              <a:t> – zdůvodňují pohádkově logické souvislosti</a:t>
            </a:r>
          </a:p>
          <a:p>
            <a:pPr marL="868680" lvl="1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cs-CZ" sz="1800" b="1" dirty="0" smtClean="0"/>
              <a:t>antropomorfismus</a:t>
            </a:r>
            <a:r>
              <a:rPr lang="cs-CZ" sz="1800" dirty="0" smtClean="0"/>
              <a:t> – polidšťování</a:t>
            </a:r>
          </a:p>
          <a:p>
            <a:pPr marL="868680" lvl="1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cs-CZ" sz="1800" b="1" dirty="0" err="1" smtClean="0"/>
              <a:t>artificialismus</a:t>
            </a:r>
            <a:r>
              <a:rPr lang="cs-CZ" sz="1800" dirty="0" smtClean="0"/>
              <a:t> – vše se děje samo o sobě</a:t>
            </a:r>
          </a:p>
          <a:p>
            <a:pPr marL="868680" lvl="1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"/>
              <a:defRPr/>
            </a:pPr>
            <a:r>
              <a:rPr lang="cs-CZ" sz="1800" b="1" dirty="0" smtClean="0"/>
              <a:t>absolutismus</a:t>
            </a:r>
            <a:r>
              <a:rPr lang="cs-CZ" sz="1800" dirty="0" smtClean="0"/>
              <a:t> – jak se mi to jeví, tak to určitě je</a:t>
            </a:r>
          </a:p>
          <a:p>
            <a:pPr marL="868680" lvl="1" indent="-283464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Char char=""/>
              <a:defRPr/>
            </a:pPr>
            <a:endParaRPr lang="cs-CZ" sz="1800" dirty="0" smtClean="0"/>
          </a:p>
        </p:txBody>
      </p:sp>
      <p:pic>
        <p:nvPicPr>
          <p:cNvPr id="26631" name="Picture 7" descr="Draw-a-child-test-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823864"/>
            <a:ext cx="4000500" cy="35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8187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400" smtClean="0"/>
              <a:t>(Oakley, 2004, s. 31): </a:t>
            </a:r>
            <a:r>
              <a:rPr lang="en-US" altLang="cs-CZ" sz="2400" smtClean="0"/>
              <a:t>Piaget introduced child-centred learning. It was his view that children</a:t>
            </a:r>
            <a:r>
              <a:rPr lang="cs-CZ" altLang="cs-CZ" sz="2400" smtClean="0"/>
              <a:t> </a:t>
            </a:r>
            <a:r>
              <a:rPr lang="en-US" altLang="cs-CZ" sz="2400" smtClean="0"/>
              <a:t>differed from adults in the manner in which they acquired knowledge.</a:t>
            </a:r>
            <a:r>
              <a:rPr lang="cs-CZ" altLang="cs-CZ" sz="2400" smtClean="0"/>
              <a:t> </a:t>
            </a:r>
            <a:r>
              <a:rPr lang="en-US" altLang="cs-CZ" sz="2400" smtClean="0"/>
              <a:t>Therefore, teaching has to be focused upon the child, taking into</a:t>
            </a:r>
            <a:r>
              <a:rPr lang="cs-CZ" altLang="cs-CZ" sz="2400" smtClean="0"/>
              <a:t> </a:t>
            </a:r>
            <a:r>
              <a:rPr lang="en-US" altLang="cs-CZ" sz="2400" smtClean="0"/>
              <a:t>account their developmental stage and level. Piaget felt that the child</a:t>
            </a:r>
            <a:r>
              <a:rPr lang="cs-CZ" altLang="cs-CZ" sz="2400" smtClean="0"/>
              <a:t> </a:t>
            </a:r>
            <a:r>
              <a:rPr lang="en-US" altLang="cs-CZ" sz="2400" smtClean="0"/>
              <a:t>should not have free will over their learning, but learning should be</a:t>
            </a:r>
            <a:r>
              <a:rPr lang="cs-CZ" altLang="cs-CZ" sz="2400" smtClean="0"/>
              <a:t> </a:t>
            </a:r>
            <a:r>
              <a:rPr lang="en-US" altLang="cs-CZ" sz="2400" smtClean="0"/>
              <a:t>teacher-directed. The teacher initiates and </a:t>
            </a:r>
            <a:r>
              <a:rPr lang="cs-CZ" altLang="cs-CZ" sz="2400" smtClean="0"/>
              <a:t>d</a:t>
            </a:r>
            <a:r>
              <a:rPr lang="en-US" altLang="cs-CZ" sz="2400" smtClean="0"/>
              <a:t>etermines the activities.</a:t>
            </a:r>
            <a:r>
              <a:rPr lang="cs-CZ" altLang="cs-CZ" sz="2400" smtClean="0"/>
              <a:t> </a:t>
            </a:r>
            <a:r>
              <a:rPr lang="en-US" altLang="cs-CZ" sz="2400" smtClean="0"/>
              <a:t>The role of the teacher is to create a situation in which the child can</a:t>
            </a:r>
            <a:r>
              <a:rPr lang="cs-CZ" altLang="cs-CZ" sz="2400" smtClean="0"/>
              <a:t> </a:t>
            </a:r>
            <a:r>
              <a:rPr lang="en-US" altLang="cs-CZ" sz="2400" smtClean="0"/>
              <a:t>learn and to encourage questions, experiments and speculation (Slavin,</a:t>
            </a:r>
            <a:r>
              <a:rPr lang="cs-CZ" altLang="cs-CZ" sz="2400" smtClean="0"/>
              <a:t> 1994).</a:t>
            </a:r>
          </a:p>
        </p:txBody>
      </p:sp>
    </p:spTree>
    <p:extLst>
      <p:ext uri="{BB962C8B-B14F-4D97-AF65-F5344CB8AC3E}">
        <p14:creationId xmlns:p14="http://schemas.microsoft.com/office/powerpoint/2010/main" xmlns="" val="1428398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cs-CZ" altLang="en-US" dirty="0" smtClean="0"/>
              <a:t>Kognitivní vývoj v předškolním věku</a:t>
            </a:r>
            <a:endParaRPr lang="cs-CZ" dirty="0"/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3916437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cs-CZ" altLang="cs-CZ" dirty="0" smtClean="0"/>
              <a:t>Konec období je určen především sociálně – nástupem do školy.</a:t>
            </a:r>
          </a:p>
        </p:txBody>
      </p:sp>
    </p:spTree>
    <p:extLst>
      <p:ext uri="{BB962C8B-B14F-4D97-AF65-F5344CB8AC3E}">
        <p14:creationId xmlns:p14="http://schemas.microsoft.com/office/powerpoint/2010/main" xmlns="" val="229754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Vývoj řeči</a:t>
            </a:r>
            <a:endParaRPr lang="cs-CZ" dirty="0"/>
          </a:p>
        </p:txBody>
      </p:sp>
      <p:sp>
        <p:nvSpPr>
          <p:cNvPr id="3993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 smtClean="0"/>
              <a:t>1. měsíc – hlavně komunikuje pláčem</a:t>
            </a:r>
          </a:p>
          <a:p>
            <a:r>
              <a:rPr lang="cs-CZ" altLang="cs-CZ" dirty="0" smtClean="0"/>
              <a:t>2. měsíc – dochází k vokalizaci, „broukání“</a:t>
            </a:r>
          </a:p>
          <a:p>
            <a:r>
              <a:rPr lang="cs-CZ" altLang="cs-CZ" dirty="0" smtClean="0"/>
              <a:t>6. měsíc – žvatlání (slabiky), sluchová ostrost, vyjadřuje nespokojenost a požadavky jinak než pláčem</a:t>
            </a:r>
          </a:p>
          <a:p>
            <a:pPr>
              <a:buFont typeface="Wingdings 2" pitchFamily="18" charset="2"/>
              <a:buNone/>
            </a:pPr>
            <a:r>
              <a:rPr lang="cs-CZ" altLang="cs-CZ" dirty="0" smtClean="0"/>
              <a:t>	kanonické žvatlání („dada“, „mama“)</a:t>
            </a:r>
          </a:p>
          <a:p>
            <a:r>
              <a:rPr lang="cs-CZ" altLang="cs-CZ" dirty="0" smtClean="0"/>
              <a:t>8.-10. měsíc – dítě rozumí jednoduchému verbálnímu sdělení</a:t>
            </a:r>
          </a:p>
          <a:p>
            <a:pPr marL="547688" lvl="1" indent="-411163">
              <a:buClr>
                <a:srgbClr val="F9F9F9"/>
              </a:buClr>
              <a:buSzPct val="65000"/>
              <a:buFont typeface="Wingdings 2" pitchFamily="18" charset="2"/>
              <a:buChar char=""/>
            </a:pPr>
            <a:r>
              <a:rPr lang="cs-CZ" altLang="cs-CZ" dirty="0" smtClean="0"/>
              <a:t>12. měsíců – umí několik „globálních“ slov=</a:t>
            </a:r>
            <a:r>
              <a:rPr lang="cs-CZ" altLang="cs-CZ" b="1" dirty="0" err="1" smtClean="0"/>
              <a:t>holofrází</a:t>
            </a:r>
            <a:r>
              <a:rPr lang="cs-CZ" altLang="cs-CZ" dirty="0" smtClean="0"/>
              <a:t> </a:t>
            </a:r>
            <a:r>
              <a:rPr lang="cs-CZ" altLang="en-US" dirty="0" smtClean="0"/>
              <a:t>(</a:t>
            </a:r>
            <a:r>
              <a:rPr lang="cs-CZ" altLang="en-US" dirty="0"/>
              <a:t>srov. </a:t>
            </a:r>
            <a:r>
              <a:rPr lang="cs-CZ" altLang="en-US" dirty="0" err="1"/>
              <a:t>pidžiny</a:t>
            </a:r>
            <a:r>
              <a:rPr lang="cs-CZ" altLang="en-US" dirty="0" smtClean="0"/>
              <a:t>)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xmlns="" val="91193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pPr>
              <a:defRPr/>
            </a:pPr>
            <a:r>
              <a:rPr lang="cs-CZ" dirty="0"/>
              <a:t>Vývoj řeči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556792"/>
            <a:ext cx="8229600" cy="5114925"/>
          </a:xfrm>
        </p:spPr>
        <p:txBody>
          <a:bodyPr>
            <a:normAutofit fontScale="92500" lnSpcReduction="10000"/>
          </a:bodyPr>
          <a:lstStyle/>
          <a:p>
            <a:pPr marL="355600" lvl="1" eaLnBrk="1" hangingPunct="1"/>
            <a:r>
              <a:rPr lang="cs-CZ" altLang="en-US" dirty="0" smtClean="0"/>
              <a:t>18 měsíců – 30-50 slov;</a:t>
            </a:r>
            <a:r>
              <a:rPr lang="cs-CZ" altLang="en-US" dirty="0" smtClean="0">
                <a:solidFill>
                  <a:srgbClr val="FFFF00"/>
                </a:solidFill>
              </a:rPr>
              <a:t> </a:t>
            </a:r>
            <a:r>
              <a:rPr lang="cs-CZ" altLang="en-US" dirty="0" err="1" smtClean="0"/>
              <a:t>gaga</a:t>
            </a:r>
            <a:r>
              <a:rPr lang="cs-CZ" altLang="en-US" dirty="0"/>
              <a:t>-tam, </a:t>
            </a:r>
            <a:r>
              <a:rPr lang="cs-CZ" altLang="en-US" dirty="0" err="1" smtClean="0"/>
              <a:t>tata</a:t>
            </a:r>
            <a:r>
              <a:rPr lang="cs-CZ" altLang="en-US" dirty="0" smtClean="0"/>
              <a:t>-ne</a:t>
            </a:r>
          </a:p>
          <a:p>
            <a:pPr marL="355600" lvl="1" eaLnBrk="1" hangingPunct="1"/>
            <a:r>
              <a:rPr lang="cs-CZ" altLang="en-US" dirty="0" smtClean="0"/>
              <a:t>2 roky– 200 slov, první kombinace a známky gramatiky: dvouslovné věty: </a:t>
            </a:r>
            <a:r>
              <a:rPr lang="cs-CZ" altLang="en-US" dirty="0" err="1" smtClean="0"/>
              <a:t>dede</a:t>
            </a:r>
            <a:r>
              <a:rPr lang="cs-CZ" altLang="en-US" dirty="0" smtClean="0"/>
              <a:t> </a:t>
            </a:r>
            <a:r>
              <a:rPr lang="cs-CZ" altLang="en-US" dirty="0" err="1" smtClean="0"/>
              <a:t>pa</a:t>
            </a:r>
            <a:r>
              <a:rPr lang="cs-CZ" altLang="en-US" dirty="0" smtClean="0"/>
              <a:t>, ono-voní, pejsek štěká… tím započíná prudký rozvoj řeči.</a:t>
            </a:r>
          </a:p>
          <a:p>
            <a:pPr marL="355600" lvl="1" eaLnBrk="1" hangingPunct="1"/>
            <a:r>
              <a:rPr lang="cs-CZ" altLang="en-US" dirty="0" smtClean="0"/>
              <a:t>3 roky – věty postupně nabývají „dospělé“ podoby</a:t>
            </a:r>
          </a:p>
          <a:p>
            <a:pPr marL="355600" lvl="1" eaLnBrk="1" hangingPunct="1"/>
            <a:r>
              <a:rPr lang="cs-CZ" altLang="en-US" dirty="0" smtClean="0"/>
              <a:t>4 let – s dítětem lze konverzovat na řadu témat, dítě užívá složitější syntaxe (souvětí, spojky…)</a:t>
            </a:r>
          </a:p>
          <a:p>
            <a:pPr marL="355600" lvl="1" eaLnBrk="1" hangingPunct="1"/>
            <a:r>
              <a:rPr lang="cs-CZ" altLang="en-US" dirty="0" smtClean="0"/>
              <a:t>4-5 let – metajazyková dovednost: dítě ví, že existují správné a špatné formy slov.</a:t>
            </a:r>
          </a:p>
          <a:p>
            <a:pPr marL="355600" lvl="1" eaLnBrk="1" hangingPunct="1"/>
            <a:r>
              <a:rPr lang="cs-CZ" altLang="en-US" dirty="0" smtClean="0"/>
              <a:t>dospělost – 3-10 000 slov v aktivní slovní zásobě, v pasivní 3-6x více (</a:t>
            </a:r>
            <a:r>
              <a:rPr lang="cs-CZ" altLang="en-US" dirty="0" err="1" smtClean="0"/>
              <a:t>Kosslyn</a:t>
            </a:r>
            <a:r>
              <a:rPr lang="cs-CZ" altLang="en-US" dirty="0" smtClean="0"/>
              <a:t>, </a:t>
            </a:r>
            <a:r>
              <a:rPr lang="cs-CZ" altLang="en-US" dirty="0" err="1" smtClean="0"/>
              <a:t>Koenig</a:t>
            </a:r>
            <a:r>
              <a:rPr lang="cs-CZ" altLang="en-US" dirty="0" smtClean="0"/>
              <a:t>, 1995, uvádějí 20-50 tisíc slov), slovníky cca 200 000 hesel (Svobodová, 2003)</a:t>
            </a:r>
          </a:p>
        </p:txBody>
      </p:sp>
    </p:spTree>
    <p:extLst>
      <p:ext uri="{BB962C8B-B14F-4D97-AF65-F5344CB8AC3E}">
        <p14:creationId xmlns:p14="http://schemas.microsoft.com/office/powerpoint/2010/main" xmlns="" val="3591525706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Předoperační stádium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cs-CZ" altLang="cs-CZ" dirty="0" smtClean="0"/>
              <a:t>Jean Piaget (1970) nazval toto období </a:t>
            </a:r>
            <a:r>
              <a:rPr lang="cs-CZ" altLang="cs-CZ" dirty="0" smtClean="0"/>
              <a:t>(od 1,5-2 let do </a:t>
            </a:r>
            <a:r>
              <a:rPr lang="cs-CZ" altLang="cs-CZ" dirty="0" smtClean="0"/>
              <a:t>7 let) </a:t>
            </a:r>
            <a:r>
              <a:rPr lang="cs-CZ" altLang="cs-CZ" b="1" dirty="0" smtClean="0"/>
              <a:t>fází předoperační, </a:t>
            </a:r>
            <a:r>
              <a:rPr lang="cs-CZ" altLang="cs-CZ" dirty="0" smtClean="0"/>
              <a:t>tj.  fází symbolického, </a:t>
            </a:r>
            <a:r>
              <a:rPr lang="cs-CZ" altLang="cs-CZ" dirty="0" err="1" smtClean="0"/>
              <a:t>předpojmového</a:t>
            </a:r>
            <a:r>
              <a:rPr lang="cs-CZ" altLang="cs-CZ" dirty="0" smtClean="0"/>
              <a:t> myšlení; popř. fáze operací s reprezentacemi (R. Case, 1985).</a:t>
            </a:r>
          </a:p>
          <a:p>
            <a:pPr>
              <a:buFont typeface="Wingdings 2" pitchFamily="18" charset="2"/>
              <a:buNone/>
              <a:defRPr/>
            </a:pPr>
            <a:r>
              <a:rPr lang="cs-CZ" altLang="cs-CZ" dirty="0" smtClean="0"/>
              <a:t>Piaget rozděluje fázi předoperační na:</a:t>
            </a:r>
          </a:p>
          <a:p>
            <a:pPr marL="650875" indent="-514350">
              <a:buNone/>
              <a:defRPr/>
            </a:pPr>
            <a:r>
              <a:rPr lang="cs-CZ" altLang="cs-CZ" dirty="0" smtClean="0"/>
              <a:t>1. </a:t>
            </a:r>
            <a:r>
              <a:rPr lang="cs-CZ" altLang="cs-CZ" b="1" dirty="0" smtClean="0"/>
              <a:t>Symbolickou </a:t>
            </a:r>
            <a:r>
              <a:rPr lang="cs-CZ" altLang="cs-CZ" b="1" dirty="0" err="1" smtClean="0"/>
              <a:t>podfázi</a:t>
            </a:r>
            <a:endParaRPr lang="cs-CZ" altLang="cs-CZ" b="1" dirty="0" smtClean="0"/>
          </a:p>
          <a:p>
            <a:pPr marL="650875" indent="-514350">
              <a:buNone/>
              <a:defRPr/>
            </a:pPr>
            <a:r>
              <a:rPr lang="cs-CZ" altLang="cs-CZ" dirty="0" smtClean="0"/>
              <a:t>2. </a:t>
            </a:r>
            <a:r>
              <a:rPr lang="cs-CZ" altLang="cs-CZ" b="1" dirty="0" smtClean="0"/>
              <a:t>Intuitivní </a:t>
            </a:r>
            <a:r>
              <a:rPr lang="cs-CZ" altLang="cs-CZ" b="1" dirty="0" err="1" smtClean="0"/>
              <a:t>podfázi</a:t>
            </a:r>
            <a:endParaRPr lang="cs-CZ" altLang="cs-CZ" b="1" dirty="0" smtClean="0"/>
          </a:p>
          <a:p>
            <a:pPr>
              <a:buFont typeface="Wingdings 2" pitchFamily="18" charset="2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0281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5010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altLang="cs-CZ" sz="4400" dirty="0" smtClean="0"/>
              <a:t>1. symbolická </a:t>
            </a:r>
            <a:r>
              <a:rPr lang="cs-CZ" altLang="cs-CZ" sz="4400" dirty="0" err="1" smtClean="0"/>
              <a:t>podfáze</a:t>
            </a:r>
            <a:r>
              <a:rPr lang="cs-CZ" altLang="cs-CZ" sz="4400" dirty="0" smtClean="0"/>
              <a:t> (2-4 let)</a:t>
            </a:r>
            <a:endParaRPr lang="cs-CZ" dirty="0"/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</p:spPr>
        <p:txBody>
          <a:bodyPr>
            <a:normAutofit lnSpcReduction="1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500" dirty="0" smtClean="0"/>
              <a:t>Dochází k zvětšování slovní zásoby oddálené nápodoby</a:t>
            </a:r>
            <a:r>
              <a:rPr lang="cs-CZ" altLang="cs-CZ" sz="2500" dirty="0"/>
              <a:t>, </a:t>
            </a:r>
            <a:r>
              <a:rPr lang="cs-CZ" altLang="cs-CZ" sz="2500" dirty="0" smtClean="0"/>
              <a:t>rozvoji sémiotické(symbolické) funkce </a:t>
            </a:r>
            <a:r>
              <a:rPr lang="cs-CZ" altLang="cs-CZ" sz="2500" dirty="0"/>
              <a:t>imaginativní </a:t>
            </a:r>
            <a:r>
              <a:rPr lang="cs-CZ" altLang="cs-CZ" sz="2500" dirty="0" smtClean="0"/>
              <a:t>hry, </a:t>
            </a:r>
            <a:r>
              <a:rPr lang="cs-CZ" altLang="cs-CZ" sz="2500" dirty="0"/>
              <a:t>kresby/modelace</a:t>
            </a:r>
            <a:r>
              <a:rPr lang="cs-CZ" altLang="cs-CZ" sz="2500" dirty="0" smtClean="0"/>
              <a:t>, schopnosti symbolizace a reprezentace.</a:t>
            </a:r>
          </a:p>
          <a:p>
            <a:pPr>
              <a:buFont typeface="Wingdings 2" pitchFamily="18" charset="2"/>
              <a:buNone/>
            </a:pPr>
            <a:r>
              <a:rPr lang="cs-CZ" altLang="cs-CZ" sz="2500" dirty="0" smtClean="0"/>
              <a:t>Kognitivní systém dítěte je limitován zejména </a:t>
            </a:r>
            <a:r>
              <a:rPr lang="cs-CZ" altLang="cs-CZ" sz="2500" b="1" dirty="0" smtClean="0"/>
              <a:t>egocentrismem</a:t>
            </a:r>
            <a:r>
              <a:rPr lang="cs-CZ" altLang="cs-CZ" sz="2500" dirty="0" smtClean="0"/>
              <a:t> (dítě není schopno hledět na svět z jiné než své perspektivy – </a:t>
            </a:r>
            <a:r>
              <a:rPr lang="cs-CZ" altLang="cs-CZ" sz="2500" i="1" dirty="0" smtClean="0"/>
              <a:t>Test tří kopců</a:t>
            </a:r>
            <a:r>
              <a:rPr lang="cs-CZ" altLang="cs-CZ" sz="2500" dirty="0" smtClean="0"/>
              <a:t>) a </a:t>
            </a:r>
            <a:r>
              <a:rPr lang="cs-CZ" altLang="cs-CZ" sz="2500" b="1" dirty="0" smtClean="0"/>
              <a:t>animismem</a:t>
            </a:r>
            <a:r>
              <a:rPr lang="cs-CZ" altLang="cs-CZ" sz="2500" dirty="0" smtClean="0"/>
              <a:t> (dítě přisuzuje pocity a záměry i neživým objektům: Slunci, větru…).</a:t>
            </a:r>
          </a:p>
          <a:p>
            <a:pPr>
              <a:buFont typeface="Wingdings 2" pitchFamily="18" charset="2"/>
              <a:buNone/>
            </a:pPr>
            <a:r>
              <a:rPr lang="cs-CZ" altLang="cs-CZ" sz="2500" dirty="0" smtClean="0">
                <a:hlinkClick r:id="rId2"/>
              </a:rPr>
              <a:t>https://www.youtube.com/watch?v=OinqFgsIbh0</a:t>
            </a:r>
            <a:endParaRPr lang="cs-CZ" altLang="cs-CZ" sz="2500" dirty="0" smtClean="0"/>
          </a:p>
          <a:p>
            <a:pPr>
              <a:buNone/>
            </a:pPr>
            <a:r>
              <a:rPr lang="cs-CZ" altLang="cs-CZ" sz="2500" dirty="0" smtClean="0"/>
              <a:t>Egocentrismus: pokud nedokáže reprezentovat pohled druhého, existuje pouze jediný výklad světa a to je ten jeho (zakrývá si oči). </a:t>
            </a:r>
          </a:p>
          <a:p>
            <a:pPr>
              <a:buNone/>
            </a:pPr>
            <a:r>
              <a:rPr lang="cs-CZ" altLang="cs-CZ" sz="2500" dirty="0" smtClean="0"/>
              <a:t>Ale: </a:t>
            </a:r>
            <a:r>
              <a:rPr lang="cs-CZ" altLang="cs-CZ" sz="2500" dirty="0" err="1" smtClean="0"/>
              <a:t>Flavell</a:t>
            </a:r>
            <a:r>
              <a:rPr lang="cs-CZ" altLang="cs-CZ" sz="2500" dirty="0" smtClean="0"/>
              <a:t> (1981) pokus s kartami s obrázky na obou stranách – 3letí nebyli tak egocentričtí.</a:t>
            </a:r>
          </a:p>
        </p:txBody>
      </p:sp>
    </p:spTree>
    <p:extLst>
      <p:ext uri="{BB962C8B-B14F-4D97-AF65-F5344CB8AC3E}">
        <p14:creationId xmlns:p14="http://schemas.microsoft.com/office/powerpoint/2010/main" xmlns="" val="1052261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Úloha chybného přesvědčení</a:t>
            </a:r>
            <a:endParaRPr lang="cs-CZ" dirty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468313" y="1484784"/>
            <a:ext cx="8229600" cy="5256584"/>
          </a:xfrm>
        </p:spPr>
        <p:txBody>
          <a:bodyPr>
            <a:normAutofit fontScale="92500" lnSpcReduction="20000"/>
          </a:bodyPr>
          <a:lstStyle/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(</a:t>
            </a:r>
            <a:r>
              <a:rPr lang="cs-CZ" altLang="cs-CZ" sz="2400" i="1" dirty="0" err="1" smtClean="0"/>
              <a:t>false</a:t>
            </a:r>
            <a:r>
              <a:rPr lang="cs-CZ" altLang="cs-CZ" sz="2400" i="1" dirty="0" smtClean="0"/>
              <a:t> </a:t>
            </a:r>
            <a:r>
              <a:rPr lang="cs-CZ" altLang="cs-CZ" sz="2400" i="1" dirty="0" err="1" smtClean="0"/>
              <a:t>belief</a:t>
            </a:r>
            <a:r>
              <a:rPr lang="cs-CZ" altLang="cs-CZ" sz="2400" i="1" dirty="0" smtClean="0"/>
              <a:t> </a:t>
            </a:r>
            <a:r>
              <a:rPr lang="cs-CZ" altLang="cs-CZ" sz="2400" i="1" dirty="0" err="1" smtClean="0"/>
              <a:t>task</a:t>
            </a:r>
            <a:r>
              <a:rPr lang="cs-CZ" altLang="cs-CZ" sz="2400" dirty="0" smtClean="0"/>
              <a:t>; </a:t>
            </a:r>
            <a:r>
              <a:rPr lang="cs-CZ" altLang="cs-CZ" sz="2400" dirty="0" err="1" smtClean="0"/>
              <a:t>Wimmer</a:t>
            </a:r>
            <a:r>
              <a:rPr lang="cs-CZ" altLang="cs-CZ" sz="2400" dirty="0" smtClean="0"/>
              <a:t>, </a:t>
            </a:r>
            <a:r>
              <a:rPr lang="cs-CZ" altLang="cs-CZ" sz="2400" dirty="0" err="1" smtClean="0"/>
              <a:t>Perner</a:t>
            </a:r>
            <a:r>
              <a:rPr lang="cs-CZ" altLang="cs-CZ" sz="2400" dirty="0" smtClean="0"/>
              <a:t>, 1983): loutka si schová bonbon do jedné ze dvou skrýší a pak odejde; výzkumník pak přemístí bonbon na druhé místo. Když se loutka vrátí výzkumník se zeptá dítěte, kde bude bonbon hledat. </a:t>
            </a:r>
          </a:p>
          <a:p>
            <a:pPr>
              <a:buFont typeface="Wingdings 2" pitchFamily="18" charset="2"/>
              <a:buNone/>
            </a:pPr>
            <a:r>
              <a:rPr lang="cs-CZ" altLang="cs-CZ" sz="2400" dirty="0" smtClean="0"/>
              <a:t>3-</a:t>
            </a:r>
            <a:r>
              <a:rPr lang="cs-CZ" altLang="cs-CZ" sz="2400" dirty="0" err="1" smtClean="0"/>
              <a:t>leté</a:t>
            </a:r>
            <a:r>
              <a:rPr lang="cs-CZ" altLang="cs-CZ" sz="2400" dirty="0" smtClean="0"/>
              <a:t> dítě bude odpovídat, že jej bude hledat tam, kde skutečně je.</a:t>
            </a:r>
          </a:p>
          <a:p>
            <a:pPr marL="118872" indent="0">
              <a:buNone/>
            </a:pPr>
            <a:r>
              <a:rPr lang="cs-CZ" altLang="cs-CZ" sz="2400" dirty="0" smtClean="0"/>
              <a:t>Až 4-</a:t>
            </a:r>
            <a:r>
              <a:rPr lang="cs-CZ" altLang="cs-CZ" sz="2400" dirty="0" err="1" smtClean="0"/>
              <a:t>leté</a:t>
            </a:r>
            <a:r>
              <a:rPr lang="cs-CZ" altLang="cs-CZ" sz="2400" dirty="0" smtClean="0"/>
              <a:t> děti si začnou uvědomovat, že ji loutka musí hledat tam, kam ji sama dala. Toto se považuje za silný doklad toho, že dítě rozvinulo </a:t>
            </a:r>
            <a:r>
              <a:rPr lang="cs-CZ" altLang="cs-CZ" sz="2400" b="1" dirty="0" smtClean="0"/>
              <a:t>teorii mysli.</a:t>
            </a:r>
          </a:p>
          <a:p>
            <a:pPr marL="118872" indent="0">
              <a:buNone/>
            </a:pPr>
            <a:endParaRPr lang="cs-CZ" sz="2400" dirty="0" smtClean="0"/>
          </a:p>
          <a:p>
            <a:pPr marL="118872" indent="0">
              <a:buNone/>
            </a:pPr>
            <a:r>
              <a:rPr lang="cs-CZ" sz="2400" dirty="0" smtClean="0"/>
              <a:t>Experiment</a:t>
            </a:r>
            <a:r>
              <a:rPr lang="cs-CZ" sz="2400" dirty="0"/>
              <a:t>: Dítěti je ukázána krabička od bonbónů. Co v ní je? – Bonbóny. Nikoli: tužky. Co si bude myslet další dítě? </a:t>
            </a:r>
            <a:r>
              <a:rPr lang="cs-CZ" sz="2400" b="1" dirty="0"/>
              <a:t>3-4</a:t>
            </a:r>
            <a:r>
              <a:rPr lang="cs-CZ" sz="2400" dirty="0"/>
              <a:t>letí již vědí. (!)</a:t>
            </a:r>
          </a:p>
          <a:p>
            <a:pPr marL="118872" indent="0">
              <a:buNone/>
            </a:pPr>
            <a:endParaRPr lang="cs-CZ" sz="2400" dirty="0" smtClean="0"/>
          </a:p>
          <a:p>
            <a:pPr>
              <a:buNone/>
            </a:pPr>
            <a:r>
              <a:rPr lang="cs-CZ" altLang="cs-CZ" sz="2400" dirty="0" smtClean="0">
                <a:hlinkClick r:id="rId2"/>
              </a:rPr>
              <a:t>https</a:t>
            </a:r>
            <a:r>
              <a:rPr lang="cs-CZ" altLang="cs-CZ" sz="2400" dirty="0">
                <a:hlinkClick r:id="rId2"/>
              </a:rPr>
              <a:t>://www.youtube.com/watch?v=RUpxZksAMPw</a:t>
            </a:r>
            <a:r>
              <a:rPr lang="cs-CZ" altLang="cs-CZ" sz="2400" dirty="0"/>
              <a:t> </a:t>
            </a:r>
          </a:p>
          <a:p>
            <a:pPr>
              <a:buFont typeface="Wingdings 2" pitchFamily="18" charset="2"/>
              <a:buNone/>
            </a:pPr>
            <a:endParaRPr lang="cs-CZ" altLang="cs-CZ" sz="2400" dirty="0" smtClean="0"/>
          </a:p>
          <a:p>
            <a:pPr marL="118872" indent="0">
              <a:buNone/>
            </a:pPr>
            <a:endParaRPr lang="cs-CZ" sz="2400" dirty="0" smtClean="0"/>
          </a:p>
          <a:p>
            <a:pPr marL="118872" indent="0">
              <a:buNone/>
            </a:pPr>
            <a:r>
              <a:rPr lang="cs-CZ" sz="2400" dirty="0" smtClean="0"/>
              <a:t>Mezikulturní </a:t>
            </a:r>
            <a:r>
              <a:rPr lang="cs-CZ" sz="2400" dirty="0"/>
              <a:t>studie ukázala, že děti mezi 3. a 5. zvyšují úspěšnost ve F-B-</a:t>
            </a:r>
            <a:r>
              <a:rPr lang="cs-CZ" sz="2400" dirty="0" err="1"/>
              <a:t>task</a:t>
            </a:r>
            <a:r>
              <a:rPr lang="cs-CZ" sz="2400" dirty="0"/>
              <a:t> v Kanadě, Indii, Peru, Thajsku a na Samoy (14% - 85%). 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16856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2873</TotalTime>
  <Words>2615</Words>
  <Application>Microsoft Office PowerPoint</Application>
  <PresentationFormat>Předvádění na obrazovce (4:3)</PresentationFormat>
  <Paragraphs>185</Paragraphs>
  <Slides>37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Modul</vt:lpstr>
      <vt:lpstr>Vývojová psychologie 4</vt:lpstr>
      <vt:lpstr>Raný vývoj (vymezení fází dle Vágnerové, 2012)</vt:lpstr>
      <vt:lpstr>PŘEDŠKOLNÍ VĚK (3-6 LET)</vt:lpstr>
      <vt:lpstr>Kognitivní vývoj v předškolním věku</vt:lpstr>
      <vt:lpstr>Vývoj řeči</vt:lpstr>
      <vt:lpstr>Vývoj řeči</vt:lpstr>
      <vt:lpstr>Předoperační stádium</vt:lpstr>
      <vt:lpstr>1. symbolická podfáze (2-4 let)</vt:lpstr>
      <vt:lpstr>Úloha chybného přesvědčení</vt:lpstr>
      <vt:lpstr>2. Intuitivní podfáze (4-6 let)</vt:lpstr>
      <vt:lpstr>2. Intuitivní podfáze (4-6 let)</vt:lpstr>
      <vt:lpstr>Předoperační fáze</vt:lpstr>
      <vt:lpstr>Vývoj symbolické funkce</vt:lpstr>
      <vt:lpstr>Předoperační stádium</vt:lpstr>
      <vt:lpstr>Předoperační stádium</vt:lpstr>
      <vt:lpstr>SYMBOLICKÁ HRA</vt:lpstr>
      <vt:lpstr>Předoperační stádium</vt:lpstr>
      <vt:lpstr>Vývoj reprezentace světa</vt:lpstr>
      <vt:lpstr>Kognitivní vývoj v předškolním věku</vt:lpstr>
      <vt:lpstr>Humor dětí</vt:lpstr>
      <vt:lpstr>Magické myšlení</vt:lpstr>
      <vt:lpstr>Vývoj konceptu času </vt:lpstr>
      <vt:lpstr>Snímek 23</vt:lpstr>
      <vt:lpstr>Ovládání pohnutek Marshmallow experiment</vt:lpstr>
      <vt:lpstr>Paměť </vt:lpstr>
      <vt:lpstr>Fantazie </vt:lpstr>
      <vt:lpstr>Kresba</vt:lpstr>
      <vt:lpstr>Snímek 28</vt:lpstr>
      <vt:lpstr>Kresba</vt:lpstr>
      <vt:lpstr>Snímek 30</vt:lpstr>
      <vt:lpstr>Strachy</vt:lpstr>
      <vt:lpstr>Kázeň (Staub, 1979)</vt:lpstr>
      <vt:lpstr>Styl výchovy (Shaffer, 1985)</vt:lpstr>
      <vt:lpstr>Interakce rodič – dítě (Mussen &amp; Conger, 1979)</vt:lpstr>
      <vt:lpstr>Děkuji za pozornost</vt:lpstr>
      <vt:lpstr>Snímek 36</vt:lpstr>
      <vt:lpstr>Snímek 37</vt:lpstr>
    </vt:vector>
  </TitlesOfParts>
  <Company>VUT FAST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 a formování osobnosti</dc:title>
  <dc:creator>Jana</dc:creator>
  <cp:lastModifiedBy>Krasa</cp:lastModifiedBy>
  <cp:revision>247</cp:revision>
  <dcterms:created xsi:type="dcterms:W3CDTF">2007-10-19T05:59:20Z</dcterms:created>
  <dcterms:modified xsi:type="dcterms:W3CDTF">2016-11-04T17:25:27Z</dcterms:modified>
</cp:coreProperties>
</file>