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316" r:id="rId4"/>
    <p:sldId id="317" r:id="rId5"/>
    <p:sldId id="289" r:id="rId6"/>
    <p:sldId id="290" r:id="rId7"/>
    <p:sldId id="288" r:id="rId8"/>
    <p:sldId id="318" r:id="rId9"/>
    <p:sldId id="319" r:id="rId10"/>
    <p:sldId id="295" r:id="rId11"/>
    <p:sldId id="296" r:id="rId12"/>
    <p:sldId id="298" r:id="rId13"/>
    <p:sldId id="320" r:id="rId14"/>
    <p:sldId id="321" r:id="rId15"/>
    <p:sldId id="322" r:id="rId16"/>
    <p:sldId id="323" r:id="rId17"/>
    <p:sldId id="324" r:id="rId18"/>
    <p:sldId id="325" r:id="rId19"/>
    <p:sldId id="326" r:id="rId20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5" autoAdjust="0"/>
    <p:restoredTop sz="94618" autoAdjust="0"/>
  </p:normalViewPr>
  <p:slideViewPr>
    <p:cSldViewPr snapToGrid="0">
      <p:cViewPr varScale="1">
        <p:scale>
          <a:sx n="89" d="100"/>
          <a:sy n="89" d="100"/>
        </p:scale>
        <p:origin x="102" y="144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rgbClr val="33CC3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List1!$A$2:$A$4</c:f>
              <c:strCache>
                <c:ptCount val="3"/>
                <c:pt idx="0">
                  <c:v>nevím</c:v>
                </c:pt>
                <c:pt idx="1">
                  <c:v>praktická</c:v>
                </c:pt>
                <c:pt idx="2">
                  <c:v>teoretická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3</c:v>
                </c:pt>
                <c:pt idx="1">
                  <c:v>8</c:v>
                </c:pt>
                <c:pt idx="2">
                  <c:v>4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cz/url?sa=i&amp;rct=j&amp;q=&amp;esrc=s&amp;source=images&amp;cd=&amp;ved=0ahUKEwi8lpyc1KzPAhUD1xoKHXsMAt4QjRwIBw&amp;url=https%3A%2F%2Fwww.obrazynamiru.cz%2F0011702210%2Fillustrated-black-and-white-ink-splat-with-room-for-your-own-text&amp;bvm=bv.133700528,d.d2s&amp;psig=AFQjCNERIUrXPjyAvUqMp6teak0bQBSWag&amp;ust=1474966411696806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Psychologie práce a organizace</a:t>
            </a:r>
            <a:br>
              <a:rPr lang="cs-CZ" altLang="cs-CZ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Matěj Stříteský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Jak by se postup při výběru zaměstnanců líbil mě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609786"/>
            <a:ext cx="8086635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SzTx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Oslovení uchazečů a získání CV (100)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lang="cs-CZ" altLang="cs-CZ" sz="2000" b="1" dirty="0" smtClean="0"/>
              <a:t>Vyřazení uchazečů, kteří podle CV nesplňují požadavky (50)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lang="cs-CZ" altLang="cs-CZ" sz="2000" b="1" dirty="0" smtClean="0"/>
              <a:t>Posouzení motivačních dopisů a telefonické ověření správnosti informací v CV (20)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lang="cs-CZ" altLang="cs-CZ" sz="2000" b="1" dirty="0" smtClean="0"/>
              <a:t>1. kolo pohovorů (10)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lang="cs-CZ" altLang="cs-CZ" sz="2000" b="1" dirty="0" smtClean="0"/>
              <a:t>Psychologické výběrové metody (3 - 5)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lang="cs-CZ" altLang="cs-CZ" sz="2000" b="1" dirty="0" smtClean="0"/>
              <a:t>2. kolo pohovorů (1 - 3)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  <a:tabLst/>
            </a:pPr>
            <a:endPara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138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Psychologické metody výběru zaměstnanců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2502340"/>
            <a:ext cx="808663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  <a:buSzTx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Psychologická diagnostika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lang="cs-CZ" altLang="cs-CZ" b="1" dirty="0" smtClean="0"/>
              <a:t>Psychologický pohovor</a:t>
            </a:r>
          </a:p>
          <a:p>
            <a:pPr eaLnBrk="0" hangingPunct="0">
              <a:spcBef>
                <a:spcPct val="0"/>
              </a:spcBef>
              <a:buSzTx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Modelové situace</a:t>
            </a:r>
            <a:endParaRPr kumimoji="0" lang="cs-CZ" alt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119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Psychologická diagnostika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794451"/>
            <a:ext cx="8086635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Osobnostní</a:t>
            </a:r>
            <a:r>
              <a:rPr kumimoji="0" lang="cs-CZ" altLang="cs-CZ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dotazníky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2000" dirty="0" smtClean="0"/>
              <a:t>Chodíte rád/a do kina, jaká je Vaše oblíbená barva?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Neexistuje správná odpověď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20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Výkonové testy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sz="2000" dirty="0" smtClean="0"/>
              <a:t>Kdo byl první prezident ČR? Kolik je pátá mocnina 3?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cs-CZ" alt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Existuje správná odpověď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66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Psychologická diagnostika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1455898"/>
            <a:ext cx="4869235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000" b="1" dirty="0" smtClean="0"/>
              <a:t>Projektivní testy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2000" b="1" dirty="0" smtClean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Neurčitý podnět (skvrna) či zadání (namalujte strom) vyžaduje po testovaném subjektu, aby do odpovědi přenášel (</a:t>
            </a:r>
            <a:r>
              <a:rPr kumimoji="0" lang="cs-CZ" altLang="cs-CZ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projikoval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) sám sebe (zkušenosti, představy atd.)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 descr="Image result for inkoustová skvrn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763" y="1329929"/>
            <a:ext cx="2856977" cy="286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inkoustová skvrn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5163" y="1482329"/>
            <a:ext cx="2856977" cy="286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inkoustová skvrn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563" y="1634729"/>
            <a:ext cx="2856977" cy="2862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Psychologická diagnostika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1640564"/>
            <a:ext cx="8190151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000" b="1" dirty="0" smtClean="0"/>
              <a:t>Modelové situace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cs-CZ" altLang="cs-CZ" sz="2000" b="1" dirty="0" smtClean="0"/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Skupinové</a:t>
            </a:r>
            <a:r>
              <a:rPr kumimoji="0" lang="cs-CZ" altLang="cs-C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– postavte co nejvyšší věž z papíru.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dirty="0" smtClean="0"/>
              <a:t>Individuální – prodejte mi tento klobouk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dirty="0" smtClean="0"/>
              <a:t>Měli by se vztahovat k obsazované pozici a dbát na důstojnost účastníků.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86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Psychologická diagnostika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1486676"/>
            <a:ext cx="819015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000" b="1" dirty="0" smtClean="0"/>
              <a:t>Psychologický pohovor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cs-CZ" sz="2000" dirty="0" smtClean="0"/>
              <a:t>Co </a:t>
            </a:r>
            <a:r>
              <a:rPr lang="cs-CZ" sz="2000" dirty="0"/>
              <a:t>Vás motivuje?</a:t>
            </a:r>
            <a:br>
              <a:rPr lang="cs-CZ" sz="2000" dirty="0"/>
            </a:br>
            <a:r>
              <a:rPr lang="cs-CZ" sz="2000" dirty="0" smtClean="0"/>
              <a:t>Jaké </a:t>
            </a:r>
            <a:r>
              <a:rPr lang="cs-CZ" sz="2000" dirty="0"/>
              <a:t>jsou Vaše možnosti a hranice v práci?</a:t>
            </a:r>
            <a:br>
              <a:rPr lang="cs-CZ" sz="2000" dirty="0"/>
            </a:br>
            <a:r>
              <a:rPr lang="cs-CZ" sz="2000" dirty="0" smtClean="0"/>
              <a:t>Kdo </a:t>
            </a:r>
            <a:r>
              <a:rPr lang="cs-CZ" sz="2000" dirty="0"/>
              <a:t>je pro Vás vůdčí osobnost?</a:t>
            </a:r>
            <a:br>
              <a:rPr lang="cs-CZ" sz="2000" dirty="0"/>
            </a:br>
            <a:r>
              <a:rPr lang="cs-CZ" sz="2000" dirty="0" smtClean="0"/>
              <a:t>Nesouhlasili </a:t>
            </a:r>
            <a:r>
              <a:rPr lang="cs-CZ" sz="2000" dirty="0"/>
              <a:t>jste někdy se šéfem? Proč?</a:t>
            </a:r>
            <a:br>
              <a:rPr lang="cs-CZ" sz="2000" dirty="0"/>
            </a:br>
            <a:r>
              <a:rPr lang="cs-CZ" sz="2000" dirty="0" smtClean="0"/>
              <a:t>Jak </a:t>
            </a:r>
            <a:r>
              <a:rPr lang="cs-CZ" sz="2000" dirty="0"/>
              <a:t>řešíte situace pod tlakem</a:t>
            </a:r>
            <a:r>
              <a:rPr lang="cs-CZ" sz="2000" dirty="0" smtClean="0"/>
              <a:t>?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Kdybyste byl ovoce,</a:t>
            </a:r>
            <a:r>
              <a:rPr kumimoji="0" lang="cs-CZ" altLang="cs-C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tak jaké?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cs-CZ" altLang="cs-CZ" sz="2000" baseline="0" dirty="0" smtClean="0"/>
              <a:t>Spíte</a:t>
            </a:r>
            <a:r>
              <a:rPr lang="cs-CZ" altLang="cs-CZ" sz="2000" dirty="0" smtClean="0"/>
              <a:t> s plyšákem?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</a:t>
            </a:r>
            <a:r>
              <a:rPr kumimoji="0" lang="cs-CZ" altLang="cs-CZ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je Vaše největší slabost.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566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Psychologická diagnostika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348450"/>
            <a:ext cx="8190151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sz="2000" b="1" dirty="0" smtClean="0"/>
              <a:t>Psychologický pohovor</a:t>
            </a: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lvl="0" indent="0" eaLnBrk="0" hangingPunct="0">
              <a:spcBef>
                <a:spcPct val="0"/>
              </a:spcBef>
              <a:buClrTx/>
              <a:buSzTx/>
              <a:buNone/>
            </a:pPr>
            <a:r>
              <a:rPr lang="cs-CZ" altLang="cs-CZ" dirty="0" smtClean="0"/>
              <a:t>Na co se neptat a proč?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3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Psychologická diagnostika</a:t>
            </a:r>
            <a:endParaRPr lang="cs-CZ" altLang="cs-CZ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1579010"/>
            <a:ext cx="8190151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Assessment</a:t>
            </a:r>
            <a:r>
              <a:rPr kumimoji="0" lang="cs-CZ" altLang="cs-CZ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centrum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cs-CZ" altLang="cs-CZ" baseline="0" dirty="0" smtClean="0"/>
              <a:t>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cs-CZ" altLang="cs-CZ" baseline="0" dirty="0" smtClean="0"/>
              <a:t>Co</a:t>
            </a:r>
            <a:r>
              <a:rPr lang="cs-CZ" altLang="cs-CZ" dirty="0" smtClean="0"/>
              <a:t> je to zač?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lang="cs-CZ" altLang="cs-CZ" dirty="0"/>
          </a:p>
          <a:p>
            <a:pPr lvl="0" eaLnBrk="0" hangingPunct="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dirty="0"/>
              <a:t>https://www.youtube.com/watch?v=vRFUgSmt7RA</a:t>
            </a:r>
          </a:p>
          <a:p>
            <a:pPr lvl="0" eaLnBrk="0" hangingPunct="0">
              <a:spcBef>
                <a:spcPct val="0"/>
              </a:spcBef>
              <a:buClrTx/>
              <a:buSzTx/>
              <a:buFontTx/>
              <a:buChar char="-"/>
            </a:pPr>
            <a:r>
              <a:rPr lang="cs-CZ" altLang="cs-CZ" dirty="0"/>
              <a:t>https://www.youtube.com/watch?v=_ztKriqHVks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9941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2157230"/>
          </a:xfrm>
        </p:spPr>
        <p:txBody>
          <a:bodyPr/>
          <a:lstStyle/>
          <a:p>
            <a:r>
              <a:rPr lang="cs-CZ" altLang="cs-CZ" sz="4400" dirty="0" smtClean="0"/>
              <a:t>Tvorba situace na další týden</a:t>
            </a:r>
            <a:endParaRPr lang="cs-CZ" altLang="cs-CZ" sz="4400" dirty="0"/>
          </a:p>
        </p:txBody>
      </p:sp>
      <p:sp>
        <p:nvSpPr>
          <p:cNvPr id="2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687005"/>
            <a:ext cx="819015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3632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4686300"/>
            <a:ext cx="6314536" cy="342900"/>
          </a:xfrm>
        </p:spPr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19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dirty="0" smtClean="0"/>
              <a:t>Rád se pokusím zodpovědět Vaše dotazy.</a:t>
            </a:r>
            <a:br>
              <a:rPr lang="cs-CZ" altLang="cs-CZ" sz="2000" dirty="0" smtClean="0"/>
            </a:br>
            <a:r>
              <a:rPr lang="cs-CZ" altLang="cs-CZ" sz="2000" dirty="0" smtClean="0"/>
              <a:t>Prezentaci nahraji do konce týdne do </a:t>
            </a:r>
            <a:r>
              <a:rPr lang="cs-CZ" altLang="cs-CZ" sz="2000" dirty="0" err="1" smtClean="0"/>
              <a:t>isu</a:t>
            </a: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/>
              <a:t/>
            </a:r>
            <a:br>
              <a:rPr lang="cs-CZ" altLang="cs-CZ" sz="2000" dirty="0"/>
            </a:br>
            <a:r>
              <a:rPr lang="cs-CZ" altLang="cs-CZ" sz="2000" dirty="0" smtClean="0"/>
              <a:t>Matěj Stříteský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31139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1171254"/>
            <a:ext cx="8086635" cy="711976"/>
          </a:xfrm>
        </p:spPr>
        <p:txBody>
          <a:bodyPr/>
          <a:lstStyle/>
          <a:p>
            <a:r>
              <a:rPr lang="cs-CZ" altLang="cs-CZ" dirty="0" smtClean="0"/>
              <a:t>Výsledky ankety – teoretická x praktická výuka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1619494242"/>
              </p:ext>
            </p:extLst>
          </p:nvPr>
        </p:nvGraphicFramePr>
        <p:xfrm>
          <a:off x="1524001" y="1469571"/>
          <a:ext cx="5116286" cy="3134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042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1328056"/>
            <a:ext cx="8086635" cy="2743201"/>
          </a:xfrm>
        </p:spPr>
        <p:txBody>
          <a:bodyPr/>
          <a:lstStyle/>
          <a:p>
            <a:r>
              <a:rPr lang="cs-CZ" altLang="cs-CZ" dirty="0" smtClean="0"/>
              <a:t>Výsledky ankety – očekávání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 smtClean="0"/>
              <a:t>- </a:t>
            </a:r>
            <a:r>
              <a:rPr lang="cs-CZ" altLang="cs-CZ" sz="2000" dirty="0" smtClean="0"/>
              <a:t>K</a:t>
            </a:r>
            <a:r>
              <a:rPr lang="cs-CZ" altLang="cs-CZ" sz="2000" dirty="0" smtClean="0"/>
              <a:t>omunikační dovednosti</a:t>
            </a:r>
            <a:br>
              <a:rPr lang="cs-CZ" altLang="cs-CZ" sz="2000" dirty="0" smtClean="0"/>
            </a:br>
            <a:r>
              <a:rPr lang="cs-CZ" altLang="cs-CZ" sz="2000" dirty="0" smtClean="0"/>
              <a:t>- Jak zůstat v pohodě v protivném kolektivu</a:t>
            </a:r>
            <a:br>
              <a:rPr lang="cs-CZ" altLang="cs-CZ" sz="2000" dirty="0" smtClean="0"/>
            </a:br>
            <a:r>
              <a:rPr lang="cs-CZ" altLang="cs-CZ" sz="2000" dirty="0" smtClean="0"/>
              <a:t>- Jak pracovat v týmu – týmové role</a:t>
            </a:r>
            <a:br>
              <a:rPr lang="cs-CZ" altLang="cs-CZ" sz="2000" dirty="0" smtClean="0"/>
            </a:br>
            <a:r>
              <a:rPr lang="cs-CZ" altLang="cs-CZ" sz="2000" dirty="0" smtClean="0"/>
              <a:t>- Pracovní pohovor a jak ho zvládnout</a:t>
            </a:r>
            <a:br>
              <a:rPr lang="cs-CZ" altLang="cs-CZ" sz="2000" dirty="0" smtClean="0"/>
            </a:br>
            <a:r>
              <a:rPr lang="cs-CZ" altLang="cs-CZ" sz="2000" dirty="0" smtClean="0"/>
              <a:t>- Životopis a co do něj</a:t>
            </a:r>
            <a:br>
              <a:rPr lang="cs-CZ" altLang="cs-CZ" sz="2000" dirty="0" smtClean="0"/>
            </a:br>
            <a:r>
              <a:rPr lang="cs-CZ" altLang="cs-CZ" sz="2000" dirty="0" smtClean="0"/>
              <a:t>- Organizace úkolů</a:t>
            </a:r>
            <a:br>
              <a:rPr lang="cs-CZ" altLang="cs-CZ" sz="2000" dirty="0" smtClean="0"/>
            </a:br>
            <a:r>
              <a:rPr lang="cs-CZ" altLang="cs-CZ" sz="2000" dirty="0" smtClean="0"/>
              <a:t>- Adaptace na nové zaměstnání</a:t>
            </a:r>
            <a:br>
              <a:rPr lang="cs-CZ" altLang="cs-CZ" sz="2000" dirty="0" smtClean="0"/>
            </a:b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830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740230"/>
            <a:ext cx="8086635" cy="2623456"/>
          </a:xfrm>
        </p:spPr>
        <p:txBody>
          <a:bodyPr/>
          <a:lstStyle/>
          <a:p>
            <a:r>
              <a:rPr lang="cs-CZ" altLang="cs-CZ" dirty="0" smtClean="0"/>
              <a:t>Výsledky ankety – obavy</a:t>
            </a:r>
            <a:br>
              <a:rPr lang="cs-CZ" altLang="cs-CZ" dirty="0" smtClean="0"/>
            </a:b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sz="2000" dirty="0" smtClean="0"/>
              <a:t>- Nucení do prezentace před třídou</a:t>
            </a:r>
            <a:br>
              <a:rPr lang="cs-CZ" altLang="cs-CZ" sz="2000" dirty="0" smtClean="0"/>
            </a:br>
            <a:r>
              <a:rPr lang="cs-CZ" altLang="cs-CZ" sz="2000" dirty="0" smtClean="0"/>
              <a:t>- Složité teorie a mnoho různých definic</a:t>
            </a:r>
            <a:br>
              <a:rPr lang="cs-CZ" altLang="cs-CZ" sz="2000" dirty="0" smtClean="0"/>
            </a:br>
            <a:r>
              <a:rPr lang="cs-CZ" altLang="cs-CZ" sz="2000" dirty="0" smtClean="0"/>
              <a:t>- Praktická výuka bude náročná na Vaši aktivitu</a:t>
            </a:r>
            <a:br>
              <a:rPr lang="cs-CZ" altLang="cs-CZ" sz="2000" dirty="0" smtClean="0"/>
            </a:br>
            <a:r>
              <a:rPr lang="cs-CZ" altLang="cs-CZ" sz="2000" dirty="0" smtClean="0"/>
              <a:t>- Nucení do skupinových aktivit</a:t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450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1986132"/>
          </a:xfrm>
        </p:spPr>
        <p:txBody>
          <a:bodyPr/>
          <a:lstStyle/>
          <a:p>
            <a:pPr algn="ctr"/>
            <a:r>
              <a:rPr lang="cs-CZ" altLang="cs-CZ" sz="3200" dirty="0" smtClean="0"/>
              <a:t>Získávání zaměstnanců a jeho metody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768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1829"/>
            <a:ext cx="8086635" cy="3283857"/>
          </a:xfrm>
        </p:spPr>
        <p:txBody>
          <a:bodyPr/>
          <a:lstStyle/>
          <a:p>
            <a:r>
              <a:rPr lang="cs-CZ" altLang="cs-CZ" sz="2800" dirty="0" smtClean="0"/>
              <a:t>Otázky na Vás</a:t>
            </a: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- </a:t>
            </a:r>
            <a:r>
              <a:rPr lang="cs-CZ" altLang="cs-CZ" sz="2000" dirty="0" smtClean="0"/>
              <a:t>Proč je důležité vybírat zaměstnance a nenechávat praxi, ať to “probere“</a:t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- </a:t>
            </a:r>
            <a:r>
              <a:rPr lang="cs-CZ" altLang="cs-CZ" sz="2000" dirty="0" smtClean="0"/>
              <a:t>Jaké kroky je podle Vás nutné učinit než zaměstnance získáte</a:t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>- Co byste chtěli jako zaměstnavatel od uchazeče vědět a proč </a:t>
            </a: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r>
              <a:rPr lang="cs-CZ" altLang="cs-CZ" sz="2000" dirty="0" smtClean="0"/>
              <a:t/>
            </a:r>
            <a:br>
              <a:rPr lang="cs-CZ" altLang="cs-CZ" sz="2000" dirty="0" smtClean="0"/>
            </a:b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9304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582216"/>
          </a:xfrm>
        </p:spPr>
        <p:txBody>
          <a:bodyPr/>
          <a:lstStyle/>
          <a:p>
            <a:r>
              <a:rPr lang="cs-CZ" altLang="cs-CZ" dirty="0" smtClean="0"/>
              <a:t>Fáze získávání a výběru pracovníků (Armstrong, 2010)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763486"/>
            <a:ext cx="8082321" cy="250371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sz="2000" b="1" dirty="0" smtClean="0"/>
              <a:t>Definování požadavků (profil role)</a:t>
            </a:r>
          </a:p>
          <a:p>
            <a:pPr>
              <a:buFontTx/>
              <a:buChar char="-"/>
            </a:pPr>
            <a:r>
              <a:rPr lang="cs-CZ" altLang="cs-CZ" sz="2000" b="1" dirty="0" smtClean="0"/>
              <a:t>Přilákání uchazečů</a:t>
            </a:r>
          </a:p>
          <a:p>
            <a:pPr>
              <a:buFontTx/>
              <a:buChar char="-"/>
            </a:pPr>
            <a:r>
              <a:rPr lang="cs-CZ" altLang="cs-CZ" sz="2000" b="1" dirty="0" smtClean="0"/>
              <a:t>Výběr</a:t>
            </a:r>
          </a:p>
          <a:p>
            <a:pPr>
              <a:buFontTx/>
              <a:buChar char="-"/>
            </a:pPr>
            <a:r>
              <a:rPr lang="cs-CZ" altLang="cs-CZ" sz="2000" b="1" dirty="0" smtClean="0"/>
              <a:t>Ověřování vhodnosti výběru</a:t>
            </a:r>
          </a:p>
          <a:p>
            <a:pPr>
              <a:buFontTx/>
              <a:buChar char="-"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4388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582216"/>
          </a:xfrm>
        </p:spPr>
        <p:txBody>
          <a:bodyPr/>
          <a:lstStyle/>
          <a:p>
            <a:r>
              <a:rPr lang="cs-CZ" altLang="cs-CZ" dirty="0" smtClean="0"/>
              <a:t>Definování požadavků na pracovníka (Armstrong, 2010)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721224"/>
            <a:ext cx="8082321" cy="2545976"/>
          </a:xfrm>
        </p:spPr>
        <p:txBody>
          <a:bodyPr/>
          <a:lstStyle/>
          <a:p>
            <a:r>
              <a:rPr lang="cs-CZ" altLang="cs-CZ" sz="2000" b="1" dirty="0" smtClean="0"/>
              <a:t>Odborné schopnosti</a:t>
            </a:r>
          </a:p>
          <a:p>
            <a:r>
              <a:rPr lang="cs-CZ" altLang="cs-CZ" sz="2000" b="1" dirty="0" smtClean="0"/>
              <a:t>Požadavky na chování postoje</a:t>
            </a:r>
          </a:p>
          <a:p>
            <a:r>
              <a:rPr lang="cs-CZ" altLang="cs-CZ" sz="2000" b="1" dirty="0" smtClean="0"/>
              <a:t>Odborná příprava a výcvik</a:t>
            </a:r>
          </a:p>
          <a:p>
            <a:r>
              <a:rPr lang="cs-CZ" altLang="cs-CZ" sz="2000" b="1" dirty="0" smtClean="0"/>
              <a:t>Zkušenosti, praxe</a:t>
            </a:r>
          </a:p>
          <a:p>
            <a:r>
              <a:rPr lang="cs-CZ" altLang="cs-CZ" sz="2000" b="1" dirty="0" smtClean="0"/>
              <a:t>Vhodnost pro organizaci</a:t>
            </a:r>
          </a:p>
          <a:p>
            <a:r>
              <a:rPr lang="cs-CZ" altLang="cs-CZ" sz="2000" b="1" dirty="0" smtClean="0"/>
              <a:t>Další požadavky</a:t>
            </a:r>
          </a:p>
          <a:p>
            <a:r>
              <a:rPr lang="cs-CZ" altLang="cs-CZ" sz="2000" b="1" dirty="0" smtClean="0"/>
              <a:t>Kompatibilita možnosti organizace s očekáváním uchazeče</a:t>
            </a:r>
          </a:p>
          <a:p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9572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348434@mail.muni.cz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8" y="844154"/>
            <a:ext cx="8086635" cy="582216"/>
          </a:xfrm>
        </p:spPr>
        <p:txBody>
          <a:bodyPr/>
          <a:lstStyle/>
          <a:p>
            <a:r>
              <a:rPr lang="cs-CZ" altLang="cs-CZ" dirty="0" smtClean="0"/>
              <a:t>Přilákání zaměstnanců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8" y="1699708"/>
            <a:ext cx="8082321" cy="2567491"/>
          </a:xfrm>
        </p:spPr>
        <p:txBody>
          <a:bodyPr/>
          <a:lstStyle/>
          <a:p>
            <a:r>
              <a:rPr lang="cs-CZ" altLang="cs-CZ" sz="2000" b="1" dirty="0" smtClean="0"/>
              <a:t>Kde inzerovat?</a:t>
            </a:r>
          </a:p>
          <a:p>
            <a:r>
              <a:rPr lang="cs-CZ" altLang="cs-CZ" sz="2000" b="1" dirty="0" smtClean="0"/>
              <a:t>Doporučení od stávajících zaměstnanců?</a:t>
            </a:r>
          </a:p>
          <a:p>
            <a:r>
              <a:rPr lang="cs-CZ" altLang="cs-CZ" sz="2000" b="1" dirty="0" err="1" smtClean="0"/>
              <a:t>Linked</a:t>
            </a:r>
            <a:r>
              <a:rPr lang="cs-CZ" altLang="cs-CZ" sz="2000" b="1" dirty="0" err="1" smtClean="0"/>
              <a:t>in</a:t>
            </a:r>
            <a:r>
              <a:rPr lang="cs-CZ" altLang="cs-CZ" sz="2000" b="1" dirty="0" smtClean="0"/>
              <a:t>?</a:t>
            </a:r>
            <a:endParaRPr lang="cs-CZ" altLang="cs-CZ" sz="2000" b="1" dirty="0"/>
          </a:p>
          <a:p>
            <a:r>
              <a:rPr lang="cs-CZ" altLang="cs-CZ" sz="2000" b="1" dirty="0" smtClean="0"/>
              <a:t>Úřady práce?</a:t>
            </a:r>
          </a:p>
          <a:p>
            <a:r>
              <a:rPr lang="cs-CZ" altLang="cs-CZ" sz="2000" b="1" dirty="0" smtClean="0"/>
              <a:t>Externí HR?</a:t>
            </a:r>
          </a:p>
        </p:txBody>
      </p:sp>
    </p:spTree>
    <p:extLst>
      <p:ext uri="{BB962C8B-B14F-4D97-AF65-F5344CB8AC3E}">
        <p14:creationId xmlns:p14="http://schemas.microsoft.com/office/powerpoint/2010/main" val="335503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mu_sablona_16×9_cz</Template>
  <TotalTime>9376</TotalTime>
  <Words>361</Words>
  <Application>Microsoft Office PowerPoint</Application>
  <PresentationFormat>Předvádění na obrazovce (16:9)</PresentationFormat>
  <Paragraphs>116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Prezentace_MU_CZ</vt:lpstr>
      <vt:lpstr>Psychologie práce a organizace  Matěj Stříteský</vt:lpstr>
      <vt:lpstr>Výsledky ankety – teoretická x praktická výuka  </vt:lpstr>
      <vt:lpstr>Výsledky ankety – očekávání  - Komunikační dovednosti - Jak zůstat v pohodě v protivném kolektivu - Jak pracovat v týmu – týmové role - Pracovní pohovor a jak ho zvládnout - Životopis a co do něj - Organizace úkolů - Adaptace na nové zaměstnání </vt:lpstr>
      <vt:lpstr>Výsledky ankety – obavy  - Nucení do prezentace před třídou - Složité teorie a mnoho různých definic - Praktická výuka bude náročná na Vaši aktivitu - Nucení do skupinových aktivit  </vt:lpstr>
      <vt:lpstr>Získávání zaměstnanců a jeho metody</vt:lpstr>
      <vt:lpstr>Otázky na Vás  - Proč je důležité vybírat zaměstnance a nenechávat praxi, ať to “probere“  - Jaké kroky je podle Vás nutné učinit než zaměstnance získáte  - Co byste chtěli jako zaměstnavatel od uchazeče vědět a proč   </vt:lpstr>
      <vt:lpstr>Fáze získávání a výběru pracovníků (Armstrong, 2010)</vt:lpstr>
      <vt:lpstr>Definování požadavků na pracovníka (Armstrong, 2010)</vt:lpstr>
      <vt:lpstr>Přilákání zaměstnanců</vt:lpstr>
      <vt:lpstr>Jak by se postup při výběru zaměstnanců líbil mě</vt:lpstr>
      <vt:lpstr>Psychologické metody výběru zaměstnanců</vt:lpstr>
      <vt:lpstr>Psychologická diagnostika</vt:lpstr>
      <vt:lpstr>Psychologická diagnostika</vt:lpstr>
      <vt:lpstr>Psychologická diagnostika</vt:lpstr>
      <vt:lpstr>Psychologická diagnostika</vt:lpstr>
      <vt:lpstr>Psychologická diagnostika</vt:lpstr>
      <vt:lpstr>Psychologická diagnostika</vt:lpstr>
      <vt:lpstr>Tvorba situace na další týden</vt:lpstr>
      <vt:lpstr>Děkuji za pozornost  Rád se pokusím zodpovědět Vaše dotazy. Prezentaci nahraji do konce týdne do isu  Matěj Stříteský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pracovní psychologii  Etické a právní aspekty psychologického testování zaměstnanců  Matěj Stříteský</dc:title>
  <dc:creator>Matěj</dc:creator>
  <cp:lastModifiedBy>Matěj Stříteský</cp:lastModifiedBy>
  <cp:revision>67</cp:revision>
  <cp:lastPrinted>1601-01-01T00:00:00Z</cp:lastPrinted>
  <dcterms:created xsi:type="dcterms:W3CDTF">2016-04-04T12:25:37Z</dcterms:created>
  <dcterms:modified xsi:type="dcterms:W3CDTF">2016-09-26T09:03:36Z</dcterms:modified>
</cp:coreProperties>
</file>