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6" r:id="rId3"/>
    <p:sldId id="257" r:id="rId4"/>
    <p:sldId id="258" r:id="rId5"/>
    <p:sldId id="259" r:id="rId6"/>
    <p:sldId id="272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27" d="100"/>
          <a:sy n="127" d="100"/>
        </p:scale>
        <p:origin x="948" y="204"/>
      </p:cViewPr>
      <p:guideLst>
        <p:guide orient="horz" pos="41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7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52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6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1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00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06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5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7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1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6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1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8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620713"/>
            <a:ext cx="6781800" cy="2133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Nervový systém</a:t>
            </a:r>
          </a:p>
        </p:txBody>
      </p:sp>
    </p:spTree>
    <p:extLst>
      <p:ext uri="{BB962C8B-B14F-4D97-AF65-F5344CB8AC3E}">
        <p14:creationId xmlns:p14="http://schemas.microsoft.com/office/powerpoint/2010/main" val="5671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0" y="733030"/>
            <a:ext cx="9144000" cy="612496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Spinální ganglion -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lipofuscin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72000" y="1834641"/>
            <a:ext cx="88838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smtClean="0"/>
              <a:t>lipofuscin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 flipH="1" flipV="1">
            <a:off x="4993824" y="2380463"/>
            <a:ext cx="401786" cy="355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953423" y="1532360"/>
            <a:ext cx="88838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smtClean="0"/>
              <a:t>lipofuscin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 flipH="1" flipV="1">
            <a:off x="1375247" y="2078182"/>
            <a:ext cx="401786" cy="355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90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Periferní nerv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39596" y="3033309"/>
            <a:ext cx="195726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svazky </a:t>
            </a:r>
            <a:r>
              <a:rPr lang="cs-CZ" sz="1400" dirty="0"/>
              <a:t>nervových vláken</a:t>
            </a:r>
            <a:endParaRPr lang="en-US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63059" y="3880956"/>
            <a:ext cx="109356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perineurium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982156" y="5975512"/>
            <a:ext cx="103105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epineurium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7673966" y="5336817"/>
            <a:ext cx="823715" cy="65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9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Periferní nerv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071923" y="4872186"/>
            <a:ext cx="117852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endoneurium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2739231" y="4112579"/>
            <a:ext cx="823715" cy="65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3357488" y="6283523"/>
            <a:ext cx="109356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perineurium</a:t>
            </a:r>
            <a:endParaRPr lang="en-US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213633" y="3623387"/>
            <a:ext cx="236128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myelinizovaná</a:t>
            </a:r>
            <a:r>
              <a:rPr lang="cs-CZ" sz="1400" dirty="0" smtClean="0"/>
              <a:t> nervová vlákna</a:t>
            </a:r>
            <a:endParaRPr lang="en-US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5324993" y="3940279"/>
            <a:ext cx="584600" cy="8659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H="1">
            <a:off x="4776040" y="3979324"/>
            <a:ext cx="376401" cy="6380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442991" y="2506207"/>
            <a:ext cx="158274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Schwannovy</a:t>
            </a:r>
            <a:r>
              <a:rPr lang="cs-CZ" sz="1400" dirty="0" smtClean="0"/>
              <a:t> buňky</a:t>
            </a:r>
            <a:endParaRPr lang="en-US" sz="1400" dirty="0"/>
          </a:p>
        </p:txBody>
      </p:sp>
      <p:cxnSp>
        <p:nvCxnSpPr>
          <p:cNvPr id="13" name="Přímá spojnice 12"/>
          <p:cNvCxnSpPr/>
          <p:nvPr/>
        </p:nvCxnSpPr>
        <p:spPr>
          <a:xfrm>
            <a:off x="6165082" y="2823099"/>
            <a:ext cx="584600" cy="8659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5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0" y="733030"/>
            <a:ext cx="9144000" cy="612496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Periferní nerv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071923" y="4872186"/>
            <a:ext cx="117852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endoneurium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2739231" y="4112579"/>
            <a:ext cx="823715" cy="65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4267606" y="4271780"/>
            <a:ext cx="132562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Ranvierův zářez</a:t>
            </a:r>
            <a:endParaRPr lang="en-US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131818" y="1693912"/>
            <a:ext cx="236128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myelinizovaná</a:t>
            </a:r>
            <a:r>
              <a:rPr lang="cs-CZ" sz="1400" dirty="0" smtClean="0"/>
              <a:t> </a:t>
            </a:r>
            <a:r>
              <a:rPr lang="cs-CZ" sz="1400" dirty="0"/>
              <a:t>nervová vlákna</a:t>
            </a:r>
            <a:endParaRPr lang="en-US" sz="1400" dirty="0"/>
          </a:p>
        </p:txBody>
      </p:sp>
      <p:cxnSp>
        <p:nvCxnSpPr>
          <p:cNvPr id="8" name="Přímá spojnice 7"/>
          <p:cNvCxnSpPr/>
          <p:nvPr/>
        </p:nvCxnSpPr>
        <p:spPr>
          <a:xfrm flipH="1">
            <a:off x="4964240" y="2019168"/>
            <a:ext cx="220853" cy="11321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4631008" y="3193393"/>
            <a:ext cx="182817" cy="10083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772750" y="3052216"/>
            <a:ext cx="158274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Schwannovy</a:t>
            </a:r>
            <a:r>
              <a:rPr lang="cs-CZ" sz="1400" dirty="0" smtClean="0"/>
              <a:t> bu</a:t>
            </a:r>
            <a:r>
              <a:rPr lang="cs-CZ" sz="1400" dirty="0"/>
              <a:t>ň</a:t>
            </a:r>
            <a:r>
              <a:rPr lang="cs-CZ" sz="1400" dirty="0" smtClean="0"/>
              <a:t>ky</a:t>
            </a:r>
            <a:endParaRPr lang="en-US" sz="1400" dirty="0"/>
          </a:p>
        </p:txBody>
      </p:sp>
      <p:cxnSp>
        <p:nvCxnSpPr>
          <p:cNvPr id="11" name="Přímá spojnice 10"/>
          <p:cNvCxnSpPr/>
          <p:nvPr/>
        </p:nvCxnSpPr>
        <p:spPr>
          <a:xfrm>
            <a:off x="1758176" y="3401131"/>
            <a:ext cx="652515" cy="6872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1292251" y="3432619"/>
            <a:ext cx="225360" cy="11469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351075" y="1294649"/>
            <a:ext cx="165846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Schwannova</a:t>
            </a:r>
            <a:r>
              <a:rPr lang="cs-CZ" sz="1400" dirty="0" smtClean="0"/>
              <a:t> pochva</a:t>
            </a:r>
            <a:endParaRPr lang="en-US" sz="1400" dirty="0"/>
          </a:p>
        </p:txBody>
      </p:sp>
      <p:cxnSp>
        <p:nvCxnSpPr>
          <p:cNvPr id="17" name="Přímá spojnice 16"/>
          <p:cNvCxnSpPr/>
          <p:nvPr/>
        </p:nvCxnSpPr>
        <p:spPr>
          <a:xfrm flipH="1">
            <a:off x="6832085" y="1619905"/>
            <a:ext cx="220853" cy="11321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6395038" y="1617203"/>
            <a:ext cx="587653" cy="9547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96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Periferní nerv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071839" y="4286894"/>
            <a:ext cx="132562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Ranvierův zářez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4813825" y="2924569"/>
            <a:ext cx="1201567" cy="12771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68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Nervosvalová ploténka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82079" y="3312863"/>
            <a:ext cx="1972858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Nervosvalová ploténka</a:t>
            </a:r>
          </a:p>
          <a:p>
            <a:pPr algn="ctr"/>
            <a:r>
              <a:rPr lang="cs-CZ" sz="1400" dirty="0" smtClean="0"/>
              <a:t>pozitivní na přítomnost </a:t>
            </a:r>
            <a:r>
              <a:rPr lang="cs-CZ" sz="1400" dirty="0" err="1" smtClean="0"/>
              <a:t>acetylcholinesterasy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2726637" y="3148051"/>
            <a:ext cx="1021647" cy="4264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V="1">
            <a:off x="2992582" y="3680271"/>
            <a:ext cx="763259" cy="11486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5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95288" y="1628775"/>
            <a:ext cx="74168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70000"/>
            </a:pPr>
            <a:r>
              <a:rPr lang="cs-CZ" altLang="cs-CZ" sz="1800" dirty="0"/>
              <a:t>75. </a:t>
            </a:r>
            <a:r>
              <a:rPr lang="cs-CZ" altLang="cs-CZ" sz="1800" dirty="0" err="1"/>
              <a:t>Cortex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cerebri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76. </a:t>
            </a:r>
            <a:r>
              <a:rPr lang="cs-CZ" altLang="cs-CZ" sz="1800" dirty="0" err="1"/>
              <a:t>Cortex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cerebri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(impregnace)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77. Cerebellum </a:t>
            </a:r>
            <a:r>
              <a:rPr lang="cs-CZ" altLang="cs-CZ" sz="1800" dirty="0" smtClean="0"/>
              <a:t>(impregnace)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78. Cerebellum </a:t>
            </a:r>
            <a:r>
              <a:rPr lang="cs-CZ" altLang="cs-CZ" sz="1800" dirty="0" smtClean="0"/>
              <a:t>(</a:t>
            </a:r>
            <a:r>
              <a:rPr lang="cs-CZ" altLang="cs-CZ" sz="1800" dirty="0" err="1" smtClean="0"/>
              <a:t>Nisslova</a:t>
            </a:r>
            <a:r>
              <a:rPr lang="cs-CZ" altLang="cs-CZ" sz="1800" dirty="0" smtClean="0"/>
              <a:t> substance)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79. </a:t>
            </a:r>
            <a:r>
              <a:rPr lang="cs-CZ" altLang="cs-CZ" sz="1800" dirty="0" err="1"/>
              <a:t>Medulla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spinalis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80. Plexus </a:t>
            </a:r>
            <a:r>
              <a:rPr lang="cs-CZ" altLang="cs-CZ" sz="1800" dirty="0" err="1"/>
              <a:t>choroideus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81. Ganglion </a:t>
            </a:r>
            <a:r>
              <a:rPr lang="cs-CZ" altLang="cs-CZ" sz="1800" dirty="0" err="1"/>
              <a:t>spinale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82. Ganglion </a:t>
            </a:r>
            <a:r>
              <a:rPr lang="cs-CZ" altLang="cs-CZ" sz="1800" dirty="0" err="1"/>
              <a:t>spinale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(impregnace)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83. </a:t>
            </a:r>
            <a:r>
              <a:rPr lang="cs-CZ" altLang="cs-CZ" sz="1800" dirty="0" smtClean="0"/>
              <a:t>Autonomní ganglion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84. </a:t>
            </a:r>
            <a:r>
              <a:rPr lang="cs-CZ" altLang="cs-CZ" sz="1800" dirty="0" smtClean="0"/>
              <a:t>Periferní nerv </a:t>
            </a:r>
            <a:r>
              <a:rPr lang="cs-CZ" altLang="cs-CZ" sz="1800" dirty="0"/>
              <a:t>– </a:t>
            </a:r>
            <a:r>
              <a:rPr lang="cs-CZ" altLang="cs-CZ" sz="1800" dirty="0" smtClean="0"/>
              <a:t>příčný řez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85. Periferní </a:t>
            </a:r>
            <a:r>
              <a:rPr lang="cs-CZ" altLang="cs-CZ" sz="1800" dirty="0" smtClean="0"/>
              <a:t>nerv – příčný řez </a:t>
            </a:r>
            <a:r>
              <a:rPr lang="cs-CZ" altLang="cs-CZ" sz="1800" dirty="0"/>
              <a:t>(</a:t>
            </a:r>
            <a:r>
              <a:rPr lang="cs-CZ" altLang="cs-CZ" sz="1800" dirty="0" smtClean="0"/>
              <a:t>myelin)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86. Periferní </a:t>
            </a:r>
            <a:r>
              <a:rPr lang="cs-CZ" altLang="cs-CZ" sz="1800" dirty="0" smtClean="0"/>
              <a:t>nerv – podélný řez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87. Periferní </a:t>
            </a:r>
            <a:r>
              <a:rPr lang="cs-CZ" altLang="cs-CZ" sz="1800" dirty="0" smtClean="0"/>
              <a:t>nerv – podélný řez </a:t>
            </a:r>
            <a:r>
              <a:rPr lang="cs-CZ" altLang="cs-CZ" sz="1800" dirty="0"/>
              <a:t>(</a:t>
            </a:r>
            <a:r>
              <a:rPr lang="cs-CZ" altLang="cs-CZ" sz="1800" dirty="0" smtClean="0"/>
              <a:t>myelin)</a:t>
            </a:r>
            <a:endParaRPr lang="cs-CZ" altLang="cs-CZ" sz="1800" dirty="0"/>
          </a:p>
          <a:p>
            <a:pPr>
              <a:buSzPct val="70000"/>
            </a:pPr>
            <a:endParaRPr lang="cs-CZ" altLang="cs-CZ" sz="1800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122238"/>
            <a:ext cx="7543800" cy="1146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dirty="0" smtClean="0">
                <a:latin typeface="+mn-lt"/>
              </a:rPr>
              <a:t>Seznam preparátů</a:t>
            </a:r>
          </a:p>
        </p:txBody>
      </p:sp>
    </p:spTree>
    <p:extLst>
      <p:ext uri="{BB962C8B-B14F-4D97-AF65-F5344CB8AC3E}">
        <p14:creationId xmlns:p14="http://schemas.microsoft.com/office/powerpoint/2010/main" val="268401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224" y="1012641"/>
            <a:ext cx="6219551" cy="568214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Vývoj nervové trubice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009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299" y="1163782"/>
            <a:ext cx="3706602" cy="5616671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Uzavírání nervové trubice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138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5216"/>
            <a:ext cx="8888889" cy="41586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Vývoj míchy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0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Cortex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cerebri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83174" y="2814374"/>
            <a:ext cx="686406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dirty="0" smtClean="0"/>
              <a:t>pia mater</a:t>
            </a:r>
            <a:endParaRPr lang="en-US" sz="1000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959742" y="3060595"/>
            <a:ext cx="619676" cy="5365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2459377" y="6590313"/>
            <a:ext cx="760392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molecularis</a:t>
            </a:r>
            <a:endParaRPr lang="en-US" sz="1000" dirty="0"/>
          </a:p>
        </p:txBody>
      </p:sp>
      <p:cxnSp>
        <p:nvCxnSpPr>
          <p:cNvPr id="11" name="Přímá spojnice 10"/>
          <p:cNvCxnSpPr/>
          <p:nvPr/>
        </p:nvCxnSpPr>
        <p:spPr>
          <a:xfrm flipV="1">
            <a:off x="2585762" y="6310116"/>
            <a:ext cx="656202" cy="11335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3250070" y="6305550"/>
            <a:ext cx="969505" cy="4842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4219575" y="6305550"/>
            <a:ext cx="871538" cy="2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67071" y="6590314"/>
            <a:ext cx="952504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granularis</a:t>
            </a:r>
            <a:r>
              <a:rPr lang="cs-CZ" sz="1000" dirty="0" smtClean="0"/>
              <a:t> </a:t>
            </a:r>
            <a:r>
              <a:rPr lang="cs-CZ" sz="1000" dirty="0" err="1" smtClean="0"/>
              <a:t>ext</a:t>
            </a:r>
            <a:r>
              <a:rPr lang="cs-CZ" sz="1000" dirty="0" smtClean="0"/>
              <a:t>. </a:t>
            </a:r>
            <a:endParaRPr lang="en-US" sz="10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299011" y="6590312"/>
            <a:ext cx="760392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pyramidalis</a:t>
            </a:r>
            <a:endParaRPr lang="en-US" sz="1000" dirty="0"/>
          </a:p>
        </p:txBody>
      </p:sp>
      <p:cxnSp>
        <p:nvCxnSpPr>
          <p:cNvPr id="21" name="Přímá spojnice 20"/>
          <p:cNvCxnSpPr/>
          <p:nvPr/>
        </p:nvCxnSpPr>
        <p:spPr>
          <a:xfrm>
            <a:off x="5100637" y="6305129"/>
            <a:ext cx="1057275" cy="76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6153150" y="6305283"/>
            <a:ext cx="1347788" cy="9601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7500938" y="6315075"/>
            <a:ext cx="1347788" cy="9601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5190568" y="6590308"/>
            <a:ext cx="877411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granularis</a:t>
            </a:r>
            <a:r>
              <a:rPr lang="cs-CZ" sz="1000" dirty="0" smtClean="0"/>
              <a:t> </a:t>
            </a:r>
            <a:r>
              <a:rPr lang="cs-CZ" sz="1000" dirty="0" err="1" smtClean="0"/>
              <a:t>int</a:t>
            </a:r>
            <a:r>
              <a:rPr lang="cs-CZ" sz="1000" dirty="0" smtClean="0"/>
              <a:t>.</a:t>
            </a:r>
            <a:endParaRPr lang="en-US" sz="10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486840" y="6591300"/>
            <a:ext cx="789246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ganglionaris</a:t>
            </a:r>
            <a:endParaRPr lang="en-US" sz="10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7821625" y="6590309"/>
            <a:ext cx="765200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multiformis</a:t>
            </a:r>
            <a:endParaRPr lang="en-US" sz="10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853864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I</a:t>
            </a:r>
            <a:endParaRPr lang="en-US" sz="16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3711174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II</a:t>
            </a:r>
            <a:endParaRPr lang="en-US" sz="16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604263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III</a:t>
            </a:r>
            <a:endParaRPr lang="en-US" sz="16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5547115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IV</a:t>
            </a:r>
            <a:endParaRPr lang="en-US" sz="16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6773463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V</a:t>
            </a:r>
            <a:endParaRPr lang="en-US" sz="16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8122067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VI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641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2156"/>
            <a:ext cx="9020826" cy="3352412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Vývoj mozku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783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Vývoj mozku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1" y="2214208"/>
            <a:ext cx="8964238" cy="437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1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0" y="725473"/>
            <a:ext cx="9144000" cy="6124969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Cerebellum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69115" y="3787957"/>
            <a:ext cx="64024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cortex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589447" y="2826327"/>
            <a:ext cx="1277138" cy="14131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669115" y="2080351"/>
            <a:ext cx="718925" cy="5116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 flipV="1">
            <a:off x="1374779" y="1416001"/>
            <a:ext cx="695846" cy="1837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1407456" y="933653"/>
            <a:ext cx="1245060" cy="3963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580512" y="3335676"/>
            <a:ext cx="77617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medulla</a:t>
            </a:r>
            <a:endParaRPr lang="en-US" sz="14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2814" y="1705436"/>
            <a:ext cx="102868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cinereum</a:t>
            </a:r>
            <a:endParaRPr lang="en-US" sz="1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62814" y="1232060"/>
            <a:ext cx="11735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gangliosum</a:t>
            </a:r>
            <a:endParaRPr lang="en-US" sz="1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71051" y="758037"/>
            <a:ext cx="120372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granulosum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371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/>
          <a:stretch/>
        </p:blipFill>
        <p:spPr>
          <a:xfrm>
            <a:off x="7557" y="748692"/>
            <a:ext cx="9144000" cy="6140083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Cortex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cerebelli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341491" y="3664846"/>
            <a:ext cx="102868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cinereum</a:t>
            </a:r>
            <a:endParaRPr lang="en-US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405966" y="3768882"/>
            <a:ext cx="11735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gangliosum</a:t>
            </a:r>
            <a:endParaRPr lang="en-US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959057" y="3899070"/>
            <a:ext cx="120372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granulosum</a:t>
            </a:r>
            <a:endParaRPr lang="en-US" sz="1400" dirty="0"/>
          </a:p>
        </p:txBody>
      </p:sp>
      <p:sp>
        <p:nvSpPr>
          <p:cNvPr id="11" name="Pravá jednoduchá závorka 10"/>
          <p:cNvSpPr/>
          <p:nvPr/>
        </p:nvSpPr>
        <p:spPr>
          <a:xfrm rot="8006551">
            <a:off x="2187913" y="2072267"/>
            <a:ext cx="268994" cy="2702052"/>
          </a:xfrm>
          <a:prstGeom prst="rightBracket">
            <a:avLst>
              <a:gd name="adj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Pravá jednoduchá závorka 11"/>
          <p:cNvSpPr/>
          <p:nvPr/>
        </p:nvSpPr>
        <p:spPr>
          <a:xfrm rot="8006551">
            <a:off x="6219011" y="2472015"/>
            <a:ext cx="268994" cy="2561691"/>
          </a:xfrm>
          <a:prstGeom prst="rightBracket">
            <a:avLst>
              <a:gd name="adj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TextovéPole 12"/>
          <p:cNvSpPr txBox="1"/>
          <p:nvPr/>
        </p:nvSpPr>
        <p:spPr>
          <a:xfrm>
            <a:off x="7992365" y="4076659"/>
            <a:ext cx="77617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medulla</a:t>
            </a:r>
            <a:endParaRPr lang="en-US" sz="1400" dirty="0"/>
          </a:p>
        </p:txBody>
      </p:sp>
      <p:sp>
        <p:nvSpPr>
          <p:cNvPr id="14" name="Pravá jednoduchá závorka 13"/>
          <p:cNvSpPr/>
          <p:nvPr/>
        </p:nvSpPr>
        <p:spPr>
          <a:xfrm rot="8006551">
            <a:off x="4227052" y="3414474"/>
            <a:ext cx="172162" cy="285224"/>
          </a:xfrm>
          <a:prstGeom prst="rightBracket">
            <a:avLst>
              <a:gd name="adj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06245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0" b="1929"/>
          <a:stretch/>
        </p:blipFill>
        <p:spPr>
          <a:xfrm>
            <a:off x="0" y="728663"/>
            <a:ext cx="9144000" cy="612496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558012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Cortex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cerebelli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– Purkyňovy buňky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4" name="Přímá spojnice 3"/>
          <p:cNvCxnSpPr/>
          <p:nvPr/>
        </p:nvCxnSpPr>
        <p:spPr>
          <a:xfrm flipH="1">
            <a:off x="2750757" y="2433362"/>
            <a:ext cx="1481178" cy="7934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3838109" y="2108675"/>
            <a:ext cx="143847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Purkyňovy buňky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2814" y="829762"/>
            <a:ext cx="102868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cinereum</a:t>
            </a:r>
            <a:endParaRPr lang="en-US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984910" y="3287571"/>
            <a:ext cx="11735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gangliosum</a:t>
            </a:r>
            <a:endParaRPr lang="en-US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372" y="4838831"/>
            <a:ext cx="120372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granulosum</a:t>
            </a:r>
            <a:endParaRPr lang="en-US" sz="1400" dirty="0"/>
          </a:p>
        </p:txBody>
      </p:sp>
      <p:cxnSp>
        <p:nvCxnSpPr>
          <p:cNvPr id="11" name="Přímá spojnice 10"/>
          <p:cNvCxnSpPr/>
          <p:nvPr/>
        </p:nvCxnSpPr>
        <p:spPr>
          <a:xfrm>
            <a:off x="4526658" y="2440919"/>
            <a:ext cx="1534076" cy="11713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62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" r="22685" b="-54"/>
          <a:stretch/>
        </p:blipFill>
        <p:spPr>
          <a:xfrm rot="5400000">
            <a:off x="1410978" y="-682316"/>
            <a:ext cx="6322043" cy="9144001"/>
          </a:xfrm>
          <a:prstGeom prst="rect">
            <a:avLst/>
          </a:prstGeom>
          <a:ln w="12700"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6313" r="14164"/>
          <a:stretch/>
        </p:blipFill>
        <p:spPr>
          <a:xfrm>
            <a:off x="0" y="736220"/>
            <a:ext cx="2819186" cy="19465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Choroidní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plexus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1609646" y="893864"/>
            <a:ext cx="1405607" cy="5225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3087683" y="720941"/>
            <a:ext cx="181979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řídké kolagenní vazivo</a:t>
            </a:r>
            <a:endParaRPr lang="en-US" sz="1400" dirty="0"/>
          </a:p>
        </p:txBody>
      </p:sp>
      <p:cxnSp>
        <p:nvCxnSpPr>
          <p:cNvPr id="8" name="Přímá spojnice 7"/>
          <p:cNvCxnSpPr/>
          <p:nvPr/>
        </p:nvCxnSpPr>
        <p:spPr>
          <a:xfrm flipH="1">
            <a:off x="5986423" y="1939878"/>
            <a:ext cx="528992" cy="7987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253277" y="1620972"/>
            <a:ext cx="77091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kapiláry</a:t>
            </a:r>
            <a:endParaRPr lang="en-US" sz="1400" dirty="0"/>
          </a:p>
        </p:txBody>
      </p:sp>
      <p:cxnSp>
        <p:nvCxnSpPr>
          <p:cNvPr id="10" name="Přímá spojnice 9"/>
          <p:cNvCxnSpPr/>
          <p:nvPr/>
        </p:nvCxnSpPr>
        <p:spPr>
          <a:xfrm>
            <a:off x="6650182" y="1949712"/>
            <a:ext cx="1020198" cy="18665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1231795" y="3740727"/>
            <a:ext cx="506528" cy="4928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27048" y="3412107"/>
            <a:ext cx="208467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jednoduchý kubický epitel</a:t>
            </a:r>
            <a:endParaRPr lang="en-US" sz="1400" dirty="0"/>
          </a:p>
        </p:txBody>
      </p:sp>
      <p:cxnSp>
        <p:nvCxnSpPr>
          <p:cNvPr id="16" name="Přímá spojnice 15"/>
          <p:cNvCxnSpPr/>
          <p:nvPr/>
        </p:nvCxnSpPr>
        <p:spPr>
          <a:xfrm flipH="1">
            <a:off x="628492" y="2403134"/>
            <a:ext cx="338807" cy="9458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3896484" y="1042869"/>
            <a:ext cx="743529" cy="8539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0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8"/>
          <a:stretch/>
        </p:blipFill>
        <p:spPr>
          <a:xfrm>
            <a:off x="0" y="728663"/>
            <a:ext cx="9144000" cy="6129337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Mícha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4677798" y="3755842"/>
            <a:ext cx="952185" cy="1148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5229672" y="5004748"/>
            <a:ext cx="136075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canalis</a:t>
            </a:r>
            <a:r>
              <a:rPr lang="cs-CZ" sz="1400" dirty="0" smtClean="0"/>
              <a:t> </a:t>
            </a:r>
            <a:r>
              <a:rPr lang="cs-CZ" sz="1400" dirty="0" err="1" smtClean="0"/>
              <a:t>centralis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 flipH="1" flipV="1">
            <a:off x="8480243" y="6124004"/>
            <a:ext cx="172550" cy="3448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8196998" y="6516043"/>
            <a:ext cx="88479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pia mater</a:t>
            </a:r>
            <a:endParaRPr lang="en-US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533584" y="3755842"/>
            <a:ext cx="105452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šedá hmota</a:t>
            </a:r>
            <a:endParaRPr lang="en-US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557125" y="5556890"/>
            <a:ext cx="96956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bílá hmota</a:t>
            </a:r>
            <a:endParaRPr lang="en-US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049603" y="2351495"/>
            <a:ext cx="115185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- dorzální roh</a:t>
            </a:r>
            <a:endParaRPr lang="en-US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759844" y="4621994"/>
            <a:ext cx="121507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- ventrální roh</a:t>
            </a:r>
            <a:endParaRPr lang="en-US" sz="1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187339" y="6437411"/>
            <a:ext cx="152734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- ventrální sloupec</a:t>
            </a:r>
            <a:endParaRPr lang="en-US" sz="14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24331" y="3800304"/>
            <a:ext cx="147905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- laterální sloupec</a:t>
            </a:r>
            <a:endParaRPr lang="en-US" sz="14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157936" y="1143194"/>
            <a:ext cx="154837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- dorzální provazec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117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" b="2076"/>
          <a:stretch/>
        </p:blipFill>
        <p:spPr>
          <a:xfrm>
            <a:off x="0" y="728663"/>
            <a:ext cx="9144000" cy="6129337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Spinální ganglion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4881838" y="1617203"/>
            <a:ext cx="317395" cy="6499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1484913" y="1000336"/>
            <a:ext cx="117192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vazivový obal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54818" y="2334055"/>
            <a:ext cx="204197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shluky gangliových buněk</a:t>
            </a:r>
            <a:endParaRPr lang="en-US" sz="1400" dirty="0"/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4141250" y="2773428"/>
            <a:ext cx="899286" cy="14887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 flipV="1">
            <a:off x="5336519" y="2767131"/>
            <a:ext cx="1064281" cy="5881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271616" y="4194343"/>
            <a:ext cx="195726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svazky nervových vláken</a:t>
            </a:r>
            <a:endParaRPr lang="en-US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122526" y="4262163"/>
            <a:ext cx="195726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svazky </a:t>
            </a:r>
            <a:r>
              <a:rPr lang="cs-CZ" sz="1400" dirty="0"/>
              <a:t>nervových vláken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6482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0" y="733030"/>
            <a:ext cx="9144000" cy="612496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Spinální ganglion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185685" y="3091211"/>
            <a:ext cx="82734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amficyty</a:t>
            </a:r>
            <a:endParaRPr lang="en-US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17652" y="6248529"/>
            <a:ext cx="210769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pseudounipolární</a:t>
            </a:r>
            <a:r>
              <a:rPr lang="cs-CZ" sz="1400" dirty="0" smtClean="0"/>
              <a:t> neurony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06375" y="4218467"/>
            <a:ext cx="77091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kapiláry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 flipH="1" flipV="1">
            <a:off x="7369360" y="4641274"/>
            <a:ext cx="580630" cy="10038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7778699" y="4322618"/>
            <a:ext cx="1063020" cy="932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>
            <a:off x="6072071" y="4390631"/>
            <a:ext cx="608339" cy="264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4088350" y="3468674"/>
            <a:ext cx="476093" cy="5441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768483" y="3461117"/>
            <a:ext cx="823715" cy="65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3302420" y="5108550"/>
            <a:ext cx="1292251" cy="10806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1505110" y="5967159"/>
            <a:ext cx="1555485" cy="2296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89059" y="2605457"/>
            <a:ext cx="88838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smtClean="0"/>
              <a:t>lipofuscin</a:t>
            </a:r>
            <a:endParaRPr lang="en-US" sz="1400" dirty="0"/>
          </a:p>
        </p:txBody>
      </p:sp>
      <p:cxnSp>
        <p:nvCxnSpPr>
          <p:cNvPr id="15" name="Přímá spojnice 14"/>
          <p:cNvCxnSpPr/>
          <p:nvPr/>
        </p:nvCxnSpPr>
        <p:spPr>
          <a:xfrm flipH="1">
            <a:off x="657160" y="3166393"/>
            <a:ext cx="264797" cy="9521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 flipV="1">
            <a:off x="1110883" y="3151279"/>
            <a:ext cx="401786" cy="355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5449354" y="1371482"/>
            <a:ext cx="88838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smtClean="0"/>
              <a:t>lipofuscin</a:t>
            </a:r>
            <a:endParaRPr lang="en-US" sz="1400" dirty="0"/>
          </a:p>
        </p:txBody>
      </p:sp>
      <p:cxnSp>
        <p:nvCxnSpPr>
          <p:cNvPr id="23" name="Přímá spojnice 22"/>
          <p:cNvCxnSpPr/>
          <p:nvPr/>
        </p:nvCxnSpPr>
        <p:spPr>
          <a:xfrm flipH="1" flipV="1">
            <a:off x="5871178" y="1917304"/>
            <a:ext cx="401786" cy="355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2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480</TotalTime>
  <Words>269</Words>
  <Application>Microsoft Office PowerPoint</Application>
  <PresentationFormat>Předvádění na obrazovce (4:3)</PresentationFormat>
  <Paragraphs>98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Nervový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</cp:lastModifiedBy>
  <cp:revision>17</cp:revision>
  <dcterms:created xsi:type="dcterms:W3CDTF">2015-11-09T09:32:36Z</dcterms:created>
  <dcterms:modified xsi:type="dcterms:W3CDTF">2016-12-03T13:08:55Z</dcterms:modified>
</cp:coreProperties>
</file>