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88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66BC3F-7BA4-4F2E-80A1-F5C147029C14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lekce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deklinace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deklinace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Patří sem substantiva v genitivu singuláru zakončena na: </a:t>
            </a:r>
            <a:r>
              <a:rPr lang="cs-CZ" dirty="0"/>
              <a:t>ī</a:t>
            </a:r>
            <a:endParaRPr lang="cs-CZ" dirty="0" smtClean="0"/>
          </a:p>
          <a:p>
            <a:r>
              <a:rPr lang="cs-CZ" dirty="0" smtClean="0"/>
              <a:t>ō-kmenová</a:t>
            </a:r>
            <a:endParaRPr lang="cs-CZ" dirty="0"/>
          </a:p>
          <a:p>
            <a:r>
              <a:rPr lang="cs-CZ" dirty="0" smtClean="0"/>
              <a:t>vzory</a:t>
            </a:r>
            <a:r>
              <a:rPr lang="cs-CZ" dirty="0"/>
              <a:t>: </a:t>
            </a:r>
            <a:r>
              <a:rPr lang="cs-CZ" dirty="0" err="1"/>
              <a:t>musculus</a:t>
            </a:r>
            <a:r>
              <a:rPr lang="cs-CZ" dirty="0"/>
              <a:t>, </a:t>
            </a:r>
            <a:r>
              <a:rPr lang="cs-CZ" dirty="0" smtClean="0"/>
              <a:t>ī, </a:t>
            </a:r>
            <a:r>
              <a:rPr lang="cs-CZ" dirty="0"/>
              <a:t>m</a:t>
            </a:r>
            <a:r>
              <a:rPr lang="cs-CZ" dirty="0" smtClean="0"/>
              <a:t>. = sval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dirty="0" smtClean="0"/>
              <a:t>    cerebrum</a:t>
            </a:r>
            <a:r>
              <a:rPr lang="cs-CZ" dirty="0"/>
              <a:t>, ī</a:t>
            </a:r>
            <a:r>
              <a:rPr lang="cs-CZ" dirty="0" smtClean="0"/>
              <a:t>, </a:t>
            </a:r>
            <a:r>
              <a:rPr lang="cs-CZ" dirty="0"/>
              <a:t>n</a:t>
            </a:r>
            <a:r>
              <a:rPr lang="cs-CZ" dirty="0" smtClean="0"/>
              <a:t>. = mozek</a:t>
            </a:r>
          </a:p>
          <a:p>
            <a:pPr lvl="1"/>
            <a:r>
              <a:rPr lang="cs-CZ" dirty="0" smtClean="0"/>
              <a:t>Podle těchto vzorů se skloňují i adjektiva 1. a 2. deklinace pro mužský a střední rod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0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deklinace – vzor </a:t>
            </a:r>
            <a:r>
              <a:rPr lang="cs-CZ" dirty="0" err="1" smtClean="0"/>
              <a:t>musculus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4999609"/>
              </p:ext>
            </p:extLst>
          </p:nvPr>
        </p:nvGraphicFramePr>
        <p:xfrm>
          <a:off x="1357628" y="1628800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/>
                <a:gridCol w="2298210"/>
                <a:gridCol w="295248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Pád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Singulár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Plurál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nom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musculus</a:t>
                      </a:r>
                      <a:r>
                        <a:rPr lang="cs-CZ" sz="2400" dirty="0" smtClean="0"/>
                        <a:t>	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muscul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muscul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muscul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ak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muscul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muscul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abl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muscul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/>
                        <a:t>muscul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01752" y="4077072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Podle vzoru </a:t>
            </a:r>
            <a:r>
              <a:rPr lang="cs-CZ" sz="2000" dirty="0" err="1" smtClean="0"/>
              <a:t>musculus</a:t>
            </a:r>
            <a:r>
              <a:rPr lang="cs-CZ" sz="2000" dirty="0" smtClean="0"/>
              <a:t> se skloňují i substantiva 2. deklinace zakončena v nominativu na – </a:t>
            </a:r>
            <a:r>
              <a:rPr lang="cs-CZ" sz="2000" dirty="0" err="1" smtClean="0"/>
              <a:t>er</a:t>
            </a:r>
            <a:r>
              <a:rPr lang="cs-CZ" sz="20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cs-CZ" sz="2000" dirty="0" err="1" smtClean="0"/>
              <a:t>cancer</a:t>
            </a:r>
            <a:r>
              <a:rPr lang="cs-CZ" sz="2000" dirty="0" smtClean="0"/>
              <a:t>, </a:t>
            </a:r>
            <a:r>
              <a:rPr lang="cs-CZ" sz="2000" dirty="0" err="1" smtClean="0"/>
              <a:t>crī</a:t>
            </a:r>
            <a:r>
              <a:rPr lang="cs-CZ" sz="2000" dirty="0" smtClean="0"/>
              <a:t>, m. = rakovina; </a:t>
            </a:r>
            <a:r>
              <a:rPr lang="cs-CZ" sz="2000" dirty="0" err="1" smtClean="0"/>
              <a:t>puer</a:t>
            </a:r>
            <a:r>
              <a:rPr lang="cs-CZ" sz="2000" dirty="0" smtClean="0"/>
              <a:t>, </a:t>
            </a:r>
            <a:r>
              <a:rPr lang="cs-CZ" sz="2000" dirty="0" err="1" smtClean="0"/>
              <a:t>erī</a:t>
            </a:r>
            <a:r>
              <a:rPr lang="cs-CZ" sz="2000" dirty="0" smtClean="0"/>
              <a:t>, m.    = chlapec</a:t>
            </a:r>
          </a:p>
          <a:p>
            <a:pPr>
              <a:spcAft>
                <a:spcPts val="600"/>
              </a:spcAft>
            </a:pPr>
            <a:endParaRPr lang="cs-CZ" sz="500" dirty="0" smtClean="0"/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 smtClean="0"/>
              <a:t>Kmen: </a:t>
            </a:r>
            <a:r>
              <a:rPr lang="cs-CZ" sz="2000" dirty="0"/>
              <a:t>to co nám zůstane, když odtrhneme koncovku </a:t>
            </a:r>
            <a:r>
              <a:rPr lang="cs-CZ" sz="2000" b="1" dirty="0" smtClean="0"/>
              <a:t>gen</a:t>
            </a:r>
            <a:r>
              <a:rPr lang="cs-CZ" sz="2000" b="1" dirty="0"/>
              <a:t>. </a:t>
            </a:r>
            <a:r>
              <a:rPr lang="cs-CZ" sz="2000" b="1" dirty="0" err="1"/>
              <a:t>sg</a:t>
            </a:r>
            <a:r>
              <a:rPr lang="cs-CZ" sz="2000" b="1" dirty="0" smtClean="0"/>
              <a:t>.</a:t>
            </a:r>
            <a:r>
              <a:rPr lang="cs-CZ" sz="2000" dirty="0" smtClean="0"/>
              <a:t>: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i="1" dirty="0"/>
              <a:t>	</a:t>
            </a:r>
            <a:r>
              <a:rPr lang="cs-CZ" sz="2000" i="1" dirty="0" err="1" smtClean="0"/>
              <a:t>muscul</a:t>
            </a:r>
            <a:r>
              <a:rPr lang="cs-CZ" sz="2000" i="1" dirty="0" smtClean="0"/>
              <a:t>-</a:t>
            </a:r>
            <a:r>
              <a:rPr lang="cs-CZ" sz="2000" i="1" dirty="0"/>
              <a:t>, </a:t>
            </a:r>
            <a:r>
              <a:rPr lang="cs-CZ" sz="2000" i="1" dirty="0" err="1"/>
              <a:t>cancr</a:t>
            </a:r>
            <a:r>
              <a:rPr lang="cs-CZ" sz="2000" i="1" dirty="0"/>
              <a:t>-, </a:t>
            </a:r>
            <a:r>
              <a:rPr lang="cs-CZ" sz="2000" i="1" dirty="0" err="1" smtClean="0"/>
              <a:t>puer</a:t>
            </a:r>
            <a:r>
              <a:rPr lang="cs-CZ" sz="2000" i="1" dirty="0" smtClean="0"/>
              <a:t>-</a:t>
            </a:r>
            <a:endParaRPr lang="cs-CZ" sz="2000" i="1" dirty="0"/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Ke kmeni se připojují jednotlivé pádové koncovky.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36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musculus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Podle vzoru </a:t>
            </a:r>
            <a:r>
              <a:rPr lang="cs-CZ" dirty="0" err="1" smtClean="0"/>
              <a:t>musculus</a:t>
            </a:r>
            <a:r>
              <a:rPr lang="cs-CZ" dirty="0" smtClean="0"/>
              <a:t> se skloňují </a:t>
            </a:r>
            <a:r>
              <a:rPr lang="cs-CZ" u="sng" dirty="0" smtClean="0"/>
              <a:t>většinou</a:t>
            </a:r>
            <a:r>
              <a:rPr lang="cs-CZ" dirty="0" smtClean="0"/>
              <a:t> maskulina</a:t>
            </a:r>
          </a:p>
          <a:p>
            <a:r>
              <a:rPr lang="cs-CZ" dirty="0" smtClean="0"/>
              <a:t>Některá slova jsou rodu ženského:</a:t>
            </a:r>
          </a:p>
          <a:p>
            <a:pPr lvl="1"/>
            <a:r>
              <a:rPr lang="cs-CZ" sz="2300" dirty="0" err="1" smtClean="0"/>
              <a:t>Diameter</a:t>
            </a:r>
            <a:r>
              <a:rPr lang="cs-CZ" sz="2300" dirty="0" smtClean="0"/>
              <a:t>, </a:t>
            </a:r>
            <a:r>
              <a:rPr lang="cs-CZ" sz="2300" dirty="0" err="1" smtClean="0"/>
              <a:t>trī</a:t>
            </a:r>
            <a:r>
              <a:rPr lang="cs-CZ" sz="2300" dirty="0" smtClean="0"/>
              <a:t>, f. ; </a:t>
            </a:r>
            <a:r>
              <a:rPr lang="cs-CZ" sz="2300" dirty="0" err="1" smtClean="0"/>
              <a:t>methodus</a:t>
            </a:r>
            <a:r>
              <a:rPr lang="cs-CZ" sz="2300" dirty="0" smtClean="0"/>
              <a:t>, ī, f., </a:t>
            </a:r>
            <a:r>
              <a:rPr lang="cs-CZ" sz="2300" dirty="0" err="1" smtClean="0"/>
              <a:t>periodus</a:t>
            </a:r>
            <a:r>
              <a:rPr lang="cs-CZ" sz="2300" dirty="0" smtClean="0"/>
              <a:t>, ī, f. aj.</a:t>
            </a:r>
          </a:p>
          <a:p>
            <a:r>
              <a:rPr lang="cs-CZ" sz="2800" dirty="0" smtClean="0"/>
              <a:t>A patří sem i jedno neutrum:</a:t>
            </a:r>
          </a:p>
          <a:p>
            <a:pPr lvl="1"/>
            <a:r>
              <a:rPr lang="cs-CZ" sz="2300" dirty="0"/>
              <a:t>v</a:t>
            </a:r>
            <a:r>
              <a:rPr lang="cs-CZ" sz="2300" dirty="0" smtClean="0"/>
              <a:t>irus, </a:t>
            </a:r>
            <a:r>
              <a:rPr lang="cs-CZ" sz="2400" dirty="0" smtClean="0"/>
              <a:t>ī, n.</a:t>
            </a:r>
          </a:p>
          <a:p>
            <a:r>
              <a:rPr lang="cs-CZ" sz="2800" dirty="0" smtClean="0"/>
              <a:t>Podle vzoru </a:t>
            </a:r>
            <a:r>
              <a:rPr lang="cs-CZ" sz="2800" dirty="0" err="1" smtClean="0"/>
              <a:t>musculus</a:t>
            </a:r>
            <a:r>
              <a:rPr lang="cs-CZ" sz="2800" dirty="0" smtClean="0"/>
              <a:t> se skloňují i převzatá řecká substantiva zakončena v </a:t>
            </a:r>
            <a:r>
              <a:rPr lang="cs-CZ" sz="2800" dirty="0" err="1" smtClean="0"/>
              <a:t>nom</a:t>
            </a:r>
            <a:r>
              <a:rPr lang="cs-CZ" sz="2800" dirty="0" smtClean="0"/>
              <a:t>. </a:t>
            </a:r>
            <a:r>
              <a:rPr lang="cs-CZ" sz="2800" dirty="0" err="1" smtClean="0"/>
              <a:t>sg</a:t>
            </a:r>
            <a:r>
              <a:rPr lang="cs-CZ" sz="2800" dirty="0" smtClean="0"/>
              <a:t>. na -os.</a:t>
            </a:r>
          </a:p>
          <a:p>
            <a:pPr lvl="1"/>
            <a:r>
              <a:rPr lang="cs-CZ" sz="2300" dirty="0" smtClean="0"/>
              <a:t>V </a:t>
            </a:r>
            <a:r>
              <a:rPr lang="cs-CZ" sz="2300" dirty="0" err="1" smtClean="0"/>
              <a:t>ak</a:t>
            </a:r>
            <a:r>
              <a:rPr lang="cs-CZ" sz="2300" dirty="0" smtClean="0"/>
              <a:t>. </a:t>
            </a:r>
            <a:r>
              <a:rPr lang="cs-CZ" sz="2300" dirty="0" err="1" smtClean="0"/>
              <a:t>sg</a:t>
            </a:r>
            <a:r>
              <a:rPr lang="cs-CZ" sz="2300" dirty="0" smtClean="0"/>
              <a:t>. mají potom koncovku –on</a:t>
            </a:r>
          </a:p>
          <a:p>
            <a:pPr lvl="1"/>
            <a:r>
              <a:rPr lang="cs-CZ" sz="2300" dirty="0" smtClean="0"/>
              <a:t>Př. </a:t>
            </a:r>
            <a:r>
              <a:rPr lang="cs-CZ" sz="2300" dirty="0" err="1" smtClean="0"/>
              <a:t>Nephros</a:t>
            </a:r>
            <a:r>
              <a:rPr lang="cs-CZ" sz="2300" dirty="0" smtClean="0"/>
              <a:t>, ī, m.; </a:t>
            </a:r>
            <a:r>
              <a:rPr lang="cs-CZ" sz="2300" dirty="0" err="1" smtClean="0"/>
              <a:t>opthalmos</a:t>
            </a:r>
            <a:r>
              <a:rPr lang="cs-CZ" sz="2300" dirty="0" smtClean="0"/>
              <a:t>, ī, m; </a:t>
            </a:r>
            <a:r>
              <a:rPr lang="cs-CZ" sz="2300" dirty="0" err="1" smtClean="0"/>
              <a:t>stomachos</a:t>
            </a:r>
            <a:r>
              <a:rPr lang="cs-CZ" sz="2300" dirty="0" smtClean="0"/>
              <a:t>, ī, m.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1251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smtClean="0"/>
              <a:t>cerebrum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3842792"/>
            <a:ext cx="8503920" cy="2754560"/>
          </a:xfrm>
        </p:spPr>
        <p:txBody>
          <a:bodyPr>
            <a:normAutofit/>
          </a:bodyPr>
          <a:lstStyle/>
          <a:p>
            <a:r>
              <a:rPr lang="cs-CZ" dirty="0" smtClean="0"/>
              <a:t>Podle vzoru cerebrum se skloňují jen neutra</a:t>
            </a:r>
          </a:p>
          <a:p>
            <a:r>
              <a:rPr lang="cs-CZ" sz="2400" dirty="0" smtClean="0"/>
              <a:t>Patří sem i převzatá </a:t>
            </a:r>
            <a:r>
              <a:rPr lang="cs-CZ" sz="2400" dirty="0"/>
              <a:t>řecká </a:t>
            </a:r>
            <a:r>
              <a:rPr lang="cs-CZ" sz="2400" dirty="0" smtClean="0"/>
              <a:t>substantiva zakončená v </a:t>
            </a:r>
            <a:r>
              <a:rPr lang="cs-CZ" sz="2400" dirty="0" err="1" smtClean="0"/>
              <a:t>nom</a:t>
            </a:r>
            <a:r>
              <a:rPr lang="cs-CZ" sz="2400" dirty="0" smtClean="0"/>
              <a:t>. </a:t>
            </a:r>
            <a:r>
              <a:rPr lang="cs-CZ" sz="2400" dirty="0" err="1"/>
              <a:t>s</a:t>
            </a:r>
            <a:r>
              <a:rPr lang="cs-CZ" sz="2400" dirty="0" err="1" smtClean="0"/>
              <a:t>g</a:t>
            </a:r>
            <a:r>
              <a:rPr lang="cs-CZ" sz="2400" dirty="0" smtClean="0"/>
              <a:t>. na  </a:t>
            </a:r>
            <a:r>
              <a:rPr lang="cs-CZ" sz="2400" b="1" i="1" dirty="0"/>
              <a:t>-on</a:t>
            </a:r>
            <a:r>
              <a:rPr lang="cs-CZ" sz="2400" dirty="0"/>
              <a:t>	(</a:t>
            </a:r>
            <a:r>
              <a:rPr lang="cs-CZ" sz="2400" i="1" dirty="0" err="1"/>
              <a:t>cōlon</a:t>
            </a:r>
            <a:r>
              <a:rPr lang="cs-CZ" sz="2400" dirty="0"/>
              <a:t>, </a:t>
            </a:r>
            <a:r>
              <a:rPr lang="cs-CZ" sz="2400" i="1" dirty="0" err="1"/>
              <a:t>encephalon</a:t>
            </a:r>
            <a:r>
              <a:rPr lang="cs-CZ" sz="2400" dirty="0"/>
              <a:t>, </a:t>
            </a:r>
            <a:r>
              <a:rPr lang="cs-CZ" sz="2400" i="1" dirty="0" err="1" smtClean="0"/>
              <a:t>enteron</a:t>
            </a:r>
            <a:r>
              <a:rPr lang="cs-CZ" sz="2400" i="1" dirty="0" smtClean="0"/>
              <a:t>)</a:t>
            </a:r>
          </a:p>
          <a:p>
            <a:pPr lvl="1"/>
            <a:r>
              <a:rPr lang="cs-CZ" i="1" dirty="0" smtClean="0"/>
              <a:t>Akuzativ </a:t>
            </a:r>
            <a:r>
              <a:rPr lang="cs-CZ" i="1" dirty="0" err="1" smtClean="0"/>
              <a:t>sg</a:t>
            </a:r>
            <a:r>
              <a:rPr lang="cs-CZ" i="1" dirty="0" smtClean="0"/>
              <a:t>. </a:t>
            </a:r>
            <a:r>
              <a:rPr lang="cs-CZ" i="1" dirty="0"/>
              <a:t>b</a:t>
            </a:r>
            <a:r>
              <a:rPr lang="cs-CZ" i="1" dirty="0" smtClean="0"/>
              <a:t>ude zakončen také na –on.</a:t>
            </a:r>
            <a:endParaRPr lang="cs-CZ" dirty="0" smtClean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976493"/>
              </p:ext>
            </p:extLst>
          </p:nvPr>
        </p:nvGraphicFramePr>
        <p:xfrm>
          <a:off x="1357628" y="1556792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/>
                <a:gridCol w="2298210"/>
                <a:gridCol w="295248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Pád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Singulár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Plurál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nom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cerebrum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</a:rPr>
                        <a:t>cerebr</a:t>
                      </a:r>
                      <a:r>
                        <a:rPr lang="cs-CZ" sz="2400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cerebr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cerebr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ak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dk1"/>
                          </a:solidFill>
                        </a:rPr>
                        <a:t>cerebr</a:t>
                      </a:r>
                      <a:r>
                        <a:rPr lang="cs-CZ" sz="2400" dirty="0" smtClean="0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</a:rPr>
                        <a:t>cerebr</a:t>
                      </a:r>
                      <a:r>
                        <a:rPr lang="cs-CZ" sz="2400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abl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cerebr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cerebr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6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Pravidla pro VŠECHNA neutra, se kterými se kdy </a:t>
            </a:r>
            <a:r>
              <a:rPr lang="cs-CZ" dirty="0" smtClean="0"/>
              <a:t>setkáme (tzn. i u všech dalších deklinací):</a:t>
            </a:r>
            <a:endParaRPr lang="cs-CZ" dirty="0"/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/>
              <a:t>Nominativ = Akuzativ</a:t>
            </a:r>
          </a:p>
          <a:p>
            <a:pPr marL="594360" lvl="2" indent="0">
              <a:lnSpc>
                <a:spcPct val="90000"/>
              </a:lnSpc>
              <a:buNone/>
            </a:pPr>
            <a:r>
              <a:rPr lang="cs-CZ" b="1" dirty="0" smtClean="0"/>
              <a:t>c</a:t>
            </a:r>
            <a:r>
              <a:rPr lang="cs-CZ" sz="2000" b="1" dirty="0" smtClean="0"/>
              <a:t>erebrum – cerebrum; </a:t>
            </a:r>
            <a:r>
              <a:rPr lang="cs-CZ" sz="2000" b="1" dirty="0" err="1" smtClean="0"/>
              <a:t>encephalon</a:t>
            </a:r>
            <a:r>
              <a:rPr lang="cs-CZ" sz="2000" b="1" dirty="0" smtClean="0"/>
              <a:t> - </a:t>
            </a:r>
            <a:r>
              <a:rPr lang="cs-CZ" sz="2000" b="1" dirty="0" err="1" smtClean="0"/>
              <a:t>encephalon</a:t>
            </a:r>
            <a:endParaRPr lang="cs-CZ" sz="2000" b="1" dirty="0" smtClean="0"/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err="1" smtClean="0"/>
              <a:t>Nom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pl</a:t>
            </a:r>
            <a:r>
              <a:rPr lang="cs-CZ" sz="2400" b="1" dirty="0"/>
              <a:t>. </a:t>
            </a:r>
            <a:r>
              <a:rPr lang="cs-CZ" sz="2400" b="1" dirty="0" smtClean="0"/>
              <a:t>zakončený </a:t>
            </a:r>
            <a:r>
              <a:rPr lang="cs-CZ" sz="2400" b="1" dirty="0"/>
              <a:t>na </a:t>
            </a:r>
            <a:r>
              <a:rPr lang="cs-CZ" sz="2400" b="1" dirty="0" smtClean="0"/>
              <a:t>–a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2400" dirty="0" smtClean="0"/>
              <a:t>a protože platí pravidlo 1, tak je i </a:t>
            </a:r>
            <a:r>
              <a:rPr lang="cs-CZ" sz="2400" dirty="0" err="1" smtClean="0"/>
              <a:t>ak</a:t>
            </a:r>
            <a:r>
              <a:rPr lang="cs-CZ" sz="2400" dirty="0" smtClean="0"/>
              <a:t>. </a:t>
            </a:r>
            <a:r>
              <a:rPr lang="cs-CZ" sz="2400" dirty="0" err="1"/>
              <a:t>p</a:t>
            </a:r>
            <a:r>
              <a:rPr lang="cs-CZ" sz="2400" dirty="0" err="1" smtClean="0"/>
              <a:t>l</a:t>
            </a:r>
            <a:r>
              <a:rPr lang="cs-CZ" sz="2400" dirty="0" smtClean="0"/>
              <a:t>. zakončen na –a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dirty="0" smtClean="0"/>
              <a:t>Jak bude vypadat </a:t>
            </a:r>
            <a:r>
              <a:rPr lang="cs-CZ" dirty="0" err="1" smtClean="0"/>
              <a:t>nom</a:t>
            </a:r>
            <a:r>
              <a:rPr lang="cs-CZ" dirty="0" smtClean="0"/>
              <a:t>. (a </a:t>
            </a:r>
            <a:r>
              <a:rPr lang="cs-CZ" dirty="0" err="1" smtClean="0"/>
              <a:t>ak</a:t>
            </a:r>
            <a:r>
              <a:rPr lang="cs-CZ" dirty="0" smtClean="0"/>
              <a:t>.) </a:t>
            </a:r>
            <a:r>
              <a:rPr lang="cs-CZ" dirty="0" err="1" smtClean="0"/>
              <a:t>pl</a:t>
            </a:r>
            <a:r>
              <a:rPr lang="cs-CZ" dirty="0" smtClean="0"/>
              <a:t>. od substantiv: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/>
              <a:t>	</a:t>
            </a:r>
            <a:r>
              <a:rPr lang="cs-CZ" sz="2400" dirty="0" smtClean="0"/>
              <a:t>signum, ī, n.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dirty="0" smtClean="0"/>
              <a:t>corpus, </a:t>
            </a:r>
            <a:r>
              <a:rPr lang="cs-CZ" sz="2400" dirty="0" err="1" smtClean="0"/>
              <a:t>oris</a:t>
            </a:r>
            <a:r>
              <a:rPr lang="cs-CZ" sz="2400" dirty="0" smtClean="0"/>
              <a:t>, n.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dirty="0" err="1" smtClean="0"/>
              <a:t>cornū</a:t>
            </a:r>
            <a:r>
              <a:rPr lang="cs-CZ" sz="2400" dirty="0" smtClean="0"/>
              <a:t>, </a:t>
            </a:r>
            <a:r>
              <a:rPr lang="cs-CZ" sz="2400" dirty="0" err="1"/>
              <a:t>ū</a:t>
            </a:r>
            <a:r>
              <a:rPr lang="cs-CZ" sz="2400" dirty="0" err="1" smtClean="0"/>
              <a:t>s</a:t>
            </a:r>
            <a:r>
              <a:rPr lang="cs-CZ" sz="2400" dirty="0" smtClean="0"/>
              <a:t>, n.		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signa</a:t>
            </a:r>
          </a:p>
          <a:p>
            <a:r>
              <a:rPr lang="cs-CZ" sz="2400" dirty="0" err="1" smtClean="0"/>
              <a:t>corpora</a:t>
            </a:r>
            <a:endParaRPr lang="cs-CZ" sz="2400" dirty="0" smtClean="0"/>
          </a:p>
          <a:p>
            <a:r>
              <a:rPr lang="cs-CZ" sz="2400" dirty="0" err="1" smtClean="0"/>
              <a:t>cornua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20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Adjektiva 1. a 2. deklinace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0528114"/>
              </p:ext>
            </p:extLst>
          </p:nvPr>
        </p:nvGraphicFramePr>
        <p:xfrm>
          <a:off x="290317" y="1572375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1386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Singulár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Maskulina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Feminina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Neutra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nominativ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longa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genitiv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akuzativ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am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ablativ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ā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11235"/>
              </p:ext>
            </p:extLst>
          </p:nvPr>
        </p:nvGraphicFramePr>
        <p:xfrm>
          <a:off x="301752" y="4077072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Plurál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Maskulina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Feminina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Neutra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nominativ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long</a:t>
                      </a:r>
                      <a:r>
                        <a:rPr lang="cs-CZ" sz="2400" dirty="0" smtClean="0">
                          <a:solidFill>
                            <a:schemeClr val="accent4"/>
                          </a:solidFill>
                        </a:rPr>
                        <a:t>a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genitiv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ārum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akuzativ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ās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long</a:t>
                      </a:r>
                      <a:r>
                        <a:rPr lang="cs-CZ" sz="2400" dirty="0" smtClean="0">
                          <a:solidFill>
                            <a:schemeClr val="accent4"/>
                          </a:solidFill>
                        </a:rPr>
                        <a:t>a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ablativ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C0000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long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Adjektiva 1. a 2. deklinace jsou trojvýchodná – mají pro každý rod zvláštní tvar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  <a:p>
            <a:r>
              <a:rPr lang="cs-CZ" dirty="0"/>
              <a:t>3 typy zobrazení ve slovníku:</a:t>
            </a:r>
          </a:p>
          <a:p>
            <a:pPr lvl="1"/>
            <a:r>
              <a:rPr lang="cs-CZ" sz="2300" i="1" dirty="0" err="1"/>
              <a:t>pūrus</a:t>
            </a:r>
            <a:r>
              <a:rPr lang="cs-CZ" sz="2300" i="1" dirty="0"/>
              <a:t>, -a, -</a:t>
            </a:r>
            <a:r>
              <a:rPr lang="cs-CZ" sz="2300" i="1" dirty="0" smtClean="0"/>
              <a:t>um</a:t>
            </a:r>
          </a:p>
          <a:p>
            <a:pPr lvl="1"/>
            <a:r>
              <a:rPr lang="cs-CZ" sz="2300" i="1" dirty="0" smtClean="0"/>
              <a:t>liber</a:t>
            </a:r>
            <a:r>
              <a:rPr lang="cs-CZ" sz="2300" i="1" dirty="0"/>
              <a:t>, -</a:t>
            </a:r>
            <a:r>
              <a:rPr lang="cs-CZ" sz="2300" i="1" dirty="0" err="1"/>
              <a:t>era</a:t>
            </a:r>
            <a:r>
              <a:rPr lang="cs-CZ" sz="2300" i="1" dirty="0"/>
              <a:t>, -</a:t>
            </a:r>
            <a:r>
              <a:rPr lang="cs-CZ" sz="2300" i="1" dirty="0" err="1" smtClean="0"/>
              <a:t>erum</a:t>
            </a:r>
            <a:endParaRPr lang="cs-CZ" sz="2300" i="1" dirty="0" smtClean="0"/>
          </a:p>
          <a:p>
            <a:pPr lvl="1"/>
            <a:r>
              <a:rPr lang="cs-CZ" sz="2300" i="1" dirty="0" err="1" smtClean="0"/>
              <a:t>sinister</a:t>
            </a:r>
            <a:r>
              <a:rPr lang="cs-CZ" sz="2300" i="1" dirty="0"/>
              <a:t>, -tra, -</a:t>
            </a:r>
            <a:r>
              <a:rPr lang="cs-CZ" sz="2300" i="1" dirty="0" err="1"/>
              <a:t>trum</a:t>
            </a:r>
            <a:r>
              <a:rPr lang="cs-CZ" sz="2300" i="1" dirty="0"/>
              <a:t> (-e- vypadne u většiny </a:t>
            </a:r>
            <a:r>
              <a:rPr lang="cs-CZ" sz="2300" i="1" dirty="0" err="1"/>
              <a:t>adj</a:t>
            </a:r>
            <a:r>
              <a:rPr lang="cs-CZ" sz="2300" i="1" dirty="0"/>
              <a:t>.</a:t>
            </a:r>
            <a:r>
              <a:rPr lang="cs-CZ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0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Vyskloňujte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dentista </a:t>
            </a:r>
            <a:r>
              <a:rPr lang="cs-CZ" dirty="0" smtClean="0"/>
              <a:t>+ </a:t>
            </a:r>
            <a:r>
              <a:rPr lang="cs-CZ" sz="2800" i="1" dirty="0" smtClean="0"/>
              <a:t>bonus</a:t>
            </a:r>
            <a:r>
              <a:rPr lang="cs-CZ" sz="2800" i="1" dirty="0"/>
              <a:t>, -a, -um </a:t>
            </a:r>
            <a:r>
              <a:rPr lang="cs-CZ" sz="2800" dirty="0"/>
              <a:t>	dobrý</a:t>
            </a:r>
          </a:p>
          <a:p>
            <a:endParaRPr lang="cs-CZ" dirty="0"/>
          </a:p>
          <a:p>
            <a:r>
              <a:rPr lang="cs-CZ" dirty="0" err="1" smtClean="0"/>
              <a:t>periodus</a:t>
            </a:r>
            <a:r>
              <a:rPr lang="cs-CZ" dirty="0" smtClean="0"/>
              <a:t> + </a:t>
            </a:r>
            <a:r>
              <a:rPr lang="cs-CZ" sz="2800" i="1" dirty="0" err="1" smtClean="0"/>
              <a:t>longus</a:t>
            </a:r>
            <a:r>
              <a:rPr lang="cs-CZ" sz="2800" i="1" dirty="0"/>
              <a:t>, -a, -um </a:t>
            </a:r>
            <a:r>
              <a:rPr lang="cs-CZ" sz="2800" dirty="0" smtClean="0"/>
              <a:t>dlouhý</a:t>
            </a:r>
            <a:endParaRPr lang="cs-CZ" sz="2800" dirty="0"/>
          </a:p>
          <a:p>
            <a:endParaRPr lang="cs-CZ" sz="2800" dirty="0"/>
          </a:p>
          <a:p>
            <a:r>
              <a:rPr lang="cs-CZ" dirty="0" smtClean="0"/>
              <a:t>virus + </a:t>
            </a:r>
            <a:r>
              <a:rPr lang="cs-CZ" sz="2800" i="1" dirty="0" err="1" smtClean="0"/>
              <a:t>periculosus</a:t>
            </a:r>
            <a:r>
              <a:rPr lang="cs-CZ" sz="2800" i="1" dirty="0"/>
              <a:t>, -a, -</a:t>
            </a:r>
            <a:r>
              <a:rPr lang="cs-CZ" sz="2800" i="1" dirty="0" smtClean="0"/>
              <a:t>um </a:t>
            </a:r>
            <a:r>
              <a:rPr lang="cs-CZ" sz="2800" dirty="0" smtClean="0"/>
              <a:t>nebezpečný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2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5wf380ybs7x.cloudfront.net/var/ezwebin_site/storage/images/media/images/e-anatomy/mediastinum-anatomy-illustrations/thoracic-aorta-ascending-descending-aortic-isthmus/5904338-1-eng-GB/thoracic-aorta-ascending-descending-aortic-isthmus_imag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3"/>
            <a:ext cx="6296954" cy="57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940152" y="1628800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051720" y="638132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isthmus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aortae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2628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Jak poznám, do které deklinace patří latinské substantivum?</a:t>
            </a:r>
          </a:p>
          <a:p>
            <a:pPr lvl="1"/>
            <a:r>
              <a:rPr lang="cs-CZ" dirty="0" smtClean="0"/>
              <a:t>Podle zakončení v genitivu singuláru.</a:t>
            </a:r>
          </a:p>
          <a:p>
            <a:r>
              <a:rPr lang="cs-CZ" dirty="0" smtClean="0"/>
              <a:t>Do které deklinace patří tato substantiva?</a:t>
            </a:r>
          </a:p>
          <a:p>
            <a:pPr lvl="1"/>
            <a:r>
              <a:rPr lang="cs-CZ" dirty="0" err="1" smtClean="0"/>
              <a:t>carcinoma</a:t>
            </a:r>
            <a:r>
              <a:rPr lang="cs-CZ" dirty="0" smtClean="0"/>
              <a:t>, </a:t>
            </a:r>
            <a:r>
              <a:rPr lang="cs-CZ" dirty="0" err="1" smtClean="0"/>
              <a:t>atis</a:t>
            </a:r>
            <a:r>
              <a:rPr lang="cs-CZ" dirty="0" smtClean="0"/>
              <a:t>, n.; </a:t>
            </a:r>
            <a:r>
              <a:rPr lang="cs-CZ" dirty="0" err="1" smtClean="0"/>
              <a:t>belladona</a:t>
            </a:r>
            <a:r>
              <a:rPr lang="cs-CZ" dirty="0" smtClean="0"/>
              <a:t>, </a:t>
            </a:r>
            <a:r>
              <a:rPr lang="cs-CZ" dirty="0" err="1" smtClean="0"/>
              <a:t>ae</a:t>
            </a:r>
            <a:r>
              <a:rPr lang="cs-CZ" dirty="0" smtClean="0"/>
              <a:t>, f.; </a:t>
            </a:r>
            <a:r>
              <a:rPr lang="cs-CZ" dirty="0" err="1" smtClean="0"/>
              <a:t>diameter</a:t>
            </a:r>
            <a:r>
              <a:rPr lang="cs-CZ" dirty="0" smtClean="0"/>
              <a:t>, </a:t>
            </a:r>
            <a:r>
              <a:rPr lang="cs-CZ" dirty="0" err="1" smtClean="0"/>
              <a:t>trī</a:t>
            </a:r>
            <a:r>
              <a:rPr lang="cs-CZ" dirty="0" smtClean="0"/>
              <a:t>, f.</a:t>
            </a:r>
          </a:p>
          <a:p>
            <a:r>
              <a:rPr lang="cs-CZ" dirty="0" smtClean="0"/>
              <a:t>K čemu je potřeba znát gramatický rod substantiva?</a:t>
            </a:r>
          </a:p>
          <a:p>
            <a:pPr lvl="1"/>
            <a:r>
              <a:rPr lang="cs-CZ" dirty="0" smtClean="0"/>
              <a:t>Rod substantiva ovlivňuje tvar a způsob stupňování adjektiva.</a:t>
            </a:r>
          </a:p>
          <a:p>
            <a:r>
              <a:rPr lang="cs-CZ" dirty="0" smtClean="0"/>
              <a:t>Jak bude vypadat </a:t>
            </a:r>
            <a:r>
              <a:rPr lang="cs-CZ" dirty="0" err="1" smtClean="0"/>
              <a:t>nom</a:t>
            </a:r>
            <a:r>
              <a:rPr lang="cs-CZ" dirty="0" smtClean="0"/>
              <a:t>. </a:t>
            </a:r>
            <a:r>
              <a:rPr lang="cs-CZ" dirty="0" err="1" smtClean="0"/>
              <a:t>sg</a:t>
            </a:r>
            <a:r>
              <a:rPr lang="cs-CZ" dirty="0" smtClean="0"/>
              <a:t>. po spojení substantiva </a:t>
            </a:r>
            <a:r>
              <a:rPr lang="cs-CZ" dirty="0" err="1" smtClean="0"/>
              <a:t>vertebra</a:t>
            </a:r>
            <a:r>
              <a:rPr lang="cs-CZ" dirty="0" smtClean="0"/>
              <a:t>, </a:t>
            </a:r>
            <a:r>
              <a:rPr lang="cs-CZ" dirty="0" err="1" smtClean="0"/>
              <a:t>ae</a:t>
            </a:r>
            <a:r>
              <a:rPr lang="cs-CZ" dirty="0" smtClean="0"/>
              <a:t>, f. s adjektivem </a:t>
            </a:r>
            <a:r>
              <a:rPr lang="cs-CZ" dirty="0" err="1" smtClean="0"/>
              <a:t>thoracicus</a:t>
            </a:r>
            <a:r>
              <a:rPr lang="cs-CZ" dirty="0" smtClean="0"/>
              <a:t>, a, um?</a:t>
            </a:r>
          </a:p>
          <a:p>
            <a:pPr lvl="1"/>
            <a:r>
              <a:rPr lang="cs-CZ" dirty="0" err="1"/>
              <a:t>v</a:t>
            </a:r>
            <a:r>
              <a:rPr lang="cs-CZ" dirty="0" err="1" smtClean="0"/>
              <a:t>ertebra</a:t>
            </a:r>
            <a:r>
              <a:rPr lang="cs-CZ" dirty="0" smtClean="0"/>
              <a:t> </a:t>
            </a:r>
            <a:r>
              <a:rPr lang="cs-CZ" dirty="0" err="1" smtClean="0"/>
              <a:t>thoracica</a:t>
            </a:r>
            <a:r>
              <a:rPr lang="cs-CZ" dirty="0" smtClean="0"/>
              <a:t> 	  = hrudní obratel</a:t>
            </a:r>
          </a:p>
          <a:p>
            <a:r>
              <a:rPr lang="cs-CZ" dirty="0" smtClean="0"/>
              <a:t>Jak vypadá nominativ plurálu tohoto spojení?</a:t>
            </a:r>
          </a:p>
          <a:p>
            <a:pPr lvl="1"/>
            <a:r>
              <a:rPr lang="cs-CZ" dirty="0" err="1" smtClean="0"/>
              <a:t>vertebrae</a:t>
            </a:r>
            <a:r>
              <a:rPr lang="cs-CZ" dirty="0" smtClean="0"/>
              <a:t> </a:t>
            </a:r>
            <a:r>
              <a:rPr lang="cs-CZ" dirty="0" err="1" smtClean="0"/>
              <a:t>thoracicae</a:t>
            </a:r>
            <a:r>
              <a:rPr lang="cs-CZ" dirty="0" smtClean="0"/>
              <a:t> = hrudní obratle</a:t>
            </a:r>
          </a:p>
          <a:p>
            <a:r>
              <a:rPr lang="cs-CZ" dirty="0" smtClean="0"/>
              <a:t>Jak vypadá genitiv singuláru tohoto spojení?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po slově </a:t>
            </a:r>
            <a:r>
              <a:rPr lang="cs-CZ" dirty="0" err="1" smtClean="0"/>
              <a:t>frāctūra</a:t>
            </a:r>
            <a:endParaRPr lang="cs-CZ" dirty="0" smtClean="0"/>
          </a:p>
          <a:p>
            <a:pPr lvl="1"/>
            <a:r>
              <a:rPr lang="cs-CZ" dirty="0" err="1"/>
              <a:t>f</a:t>
            </a:r>
            <a:r>
              <a:rPr lang="cs-CZ" dirty="0" err="1" smtClean="0"/>
              <a:t>rāctūra</a:t>
            </a:r>
            <a:r>
              <a:rPr lang="cs-CZ" dirty="0" smtClean="0"/>
              <a:t> </a:t>
            </a:r>
            <a:r>
              <a:rPr lang="cs-CZ" dirty="0" err="1" smtClean="0"/>
              <a:t>vertebrae</a:t>
            </a:r>
            <a:r>
              <a:rPr lang="cs-CZ" dirty="0" smtClean="0"/>
              <a:t> </a:t>
            </a:r>
            <a:r>
              <a:rPr lang="cs-CZ" dirty="0" err="1" smtClean="0"/>
              <a:t>thoracicae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6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gli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8" y="1124744"/>
            <a:ext cx="7573010" cy="47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1866" y="630932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fundus </a:t>
            </a:r>
            <a:r>
              <a:rPr lang="cs-CZ" sz="2000" b="1" dirty="0" err="1" smtClean="0">
                <a:solidFill>
                  <a:schemeClr val="bg1"/>
                </a:solidFill>
              </a:rPr>
              <a:t>gastricus</a:t>
            </a:r>
            <a:r>
              <a:rPr lang="cs-CZ" sz="2000" b="1" dirty="0" smtClean="0">
                <a:solidFill>
                  <a:schemeClr val="bg1"/>
                </a:solidFill>
              </a:rPr>
              <a:t> = fundus </a:t>
            </a:r>
            <a:r>
              <a:rPr lang="cs-CZ" sz="2000" b="1" dirty="0" err="1" smtClean="0">
                <a:solidFill>
                  <a:schemeClr val="bg1"/>
                </a:solidFill>
              </a:rPr>
              <a:t>ventriculi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eyondthedish.files.wordpress.com/2014/08/thymus-locati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8" y="368934"/>
            <a:ext cx="8319068" cy="55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4128" y="1556792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lobus</a:t>
            </a:r>
            <a:r>
              <a:rPr lang="cs-CZ" dirty="0" smtClean="0"/>
              <a:t> </a:t>
            </a:r>
            <a:r>
              <a:rPr lang="cs-CZ" dirty="0" err="1" smtClean="0"/>
              <a:t>dexter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92280" y="1412776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lobus</a:t>
            </a:r>
            <a:r>
              <a:rPr lang="cs-CZ" dirty="0" smtClean="0"/>
              <a:t> </a:t>
            </a:r>
            <a:r>
              <a:rPr lang="cs-CZ" dirty="0" err="1" smtClean="0"/>
              <a:t>sinister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62195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lobulus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1950" y="692696"/>
            <a:ext cx="12377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glandula</a:t>
            </a:r>
            <a:r>
              <a:rPr lang="cs-CZ" dirty="0" smtClean="0"/>
              <a:t> </a:t>
            </a:r>
            <a:r>
              <a:rPr lang="cs-CZ" dirty="0" err="1" smtClean="0"/>
              <a:t>thyroidea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56376" y="2637053"/>
            <a:ext cx="783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septa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43362" y="6309320"/>
            <a:ext cx="348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1"/>
                </a:solidFill>
              </a:rPr>
              <a:t>lobus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sinister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thymi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592288" cy="62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67744" y="6393145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condylus </a:t>
            </a:r>
            <a:r>
              <a:rPr lang="cs-CZ" sz="2000" b="1" dirty="0" err="1" smtClean="0">
                <a:solidFill>
                  <a:schemeClr val="bg1"/>
                </a:solidFill>
              </a:rPr>
              <a:t>humeri</a:t>
            </a:r>
            <a:endParaRPr lang="cs-CZ" sz="2000" b="1" dirty="0">
              <a:solidFill>
                <a:schemeClr val="bg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4067944" y="5661248"/>
            <a:ext cx="0" cy="6279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4067944" y="6289199"/>
            <a:ext cx="8640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932040" y="5813648"/>
            <a:ext cx="0" cy="5040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row.jecool.net/pics/bones/radius/collum_rad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5" y="260648"/>
            <a:ext cx="74139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8" y="6381328"/>
            <a:ext cx="47525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collum</a:t>
            </a:r>
            <a:r>
              <a:rPr lang="cs-CZ" sz="2000" b="1" dirty="0" smtClean="0">
                <a:solidFill>
                  <a:schemeClr val="bg1"/>
                </a:solidFill>
              </a:rPr>
              <a:t> radii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44at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982"/>
            <a:ext cx="7921074" cy="60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7308304" y="908720"/>
            <a:ext cx="1224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652120" y="692696"/>
            <a:ext cx="15121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436096" y="3068960"/>
            <a:ext cx="1224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887924" y="6325036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costa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je struktura tohoto termínu?</a:t>
            </a:r>
          </a:p>
          <a:p>
            <a:pPr lvl="1"/>
            <a:r>
              <a:rPr lang="cs-CZ" dirty="0" err="1" smtClean="0"/>
              <a:t>Frāctūra</a:t>
            </a:r>
            <a:r>
              <a:rPr lang="cs-CZ" dirty="0" smtClean="0"/>
              <a:t> </a:t>
            </a:r>
            <a:r>
              <a:rPr lang="cs-CZ" dirty="0" err="1" smtClean="0"/>
              <a:t>clāviculae</a:t>
            </a:r>
            <a:r>
              <a:rPr lang="cs-CZ" dirty="0" smtClean="0"/>
              <a:t> </a:t>
            </a:r>
            <a:r>
              <a:rPr lang="cs-CZ" dirty="0" err="1" smtClean="0"/>
              <a:t>dextrae</a:t>
            </a:r>
            <a:r>
              <a:rPr lang="cs-CZ" dirty="0" smtClean="0"/>
              <a:t> </a:t>
            </a:r>
            <a:r>
              <a:rPr lang="cs-CZ" dirty="0" err="1" smtClean="0"/>
              <a:t>complicāta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frāctūra</a:t>
            </a:r>
            <a:r>
              <a:rPr lang="cs-CZ" dirty="0" smtClean="0"/>
              <a:t>  </a:t>
            </a:r>
            <a:r>
              <a:rPr lang="cs-CZ" baseline="30000" dirty="0" smtClean="0"/>
              <a:t>substantivum a adjektivum</a:t>
            </a:r>
            <a:r>
              <a:rPr lang="cs-CZ" dirty="0" smtClean="0"/>
              <a:t>	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complicāta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aseline="-25000" dirty="0" smtClean="0"/>
              <a:t>neshodný</a:t>
            </a:r>
          </a:p>
          <a:p>
            <a:pPr marL="0" indent="0">
              <a:buNone/>
            </a:pPr>
            <a:r>
              <a:rPr lang="cs-CZ" baseline="-25000" dirty="0"/>
              <a:t>	</a:t>
            </a:r>
            <a:r>
              <a:rPr lang="cs-CZ" baseline="-25000" dirty="0" smtClean="0"/>
              <a:t>   </a:t>
            </a:r>
            <a:r>
              <a:rPr lang="cs-CZ" baseline="30000" dirty="0" smtClean="0"/>
              <a:t>přívlastek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clāviculae</a:t>
            </a: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600" baseline="-25000" dirty="0" err="1" smtClean="0"/>
              <a:t>subst</a:t>
            </a:r>
            <a:r>
              <a:rPr lang="cs-CZ" sz="2600" baseline="-25000" dirty="0" smtClean="0"/>
              <a:t>. a </a:t>
            </a:r>
            <a:r>
              <a:rPr lang="cs-CZ" sz="2600" baseline="-25000" dirty="0" err="1" smtClean="0"/>
              <a:t>adj</a:t>
            </a:r>
            <a:r>
              <a:rPr lang="cs-CZ" sz="2600" baseline="-25000" dirty="0" smtClean="0"/>
              <a:t>. v GEN. SG.</a:t>
            </a:r>
            <a:r>
              <a:rPr lang="cs-CZ" dirty="0" smtClean="0"/>
              <a:t>	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dextrae</a:t>
            </a:r>
            <a:endParaRPr lang="cs-CZ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 smtClean="0"/>
              <a:t>Jak bude vypadat uvedený termín, pokud před něj dáme předložku „post“?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post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fractur</a:t>
            </a:r>
            <a:r>
              <a:rPr lang="cs-CZ" dirty="0" err="1" smtClean="0">
                <a:solidFill>
                  <a:srgbClr val="FF0000"/>
                </a:solidFill>
              </a:rPr>
              <a:t>am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claviculae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dextrae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complicat</a:t>
            </a:r>
            <a:r>
              <a:rPr lang="cs-CZ" dirty="0" err="1" smtClean="0">
                <a:solidFill>
                  <a:srgbClr val="FF0000"/>
                </a:solidFill>
              </a:rPr>
              <a:t>am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691680" y="2708920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15816" y="4005064"/>
            <a:ext cx="2952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971600" y="2838127"/>
            <a:ext cx="504056" cy="1022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1524000"/>
            <a:ext cx="4320480" cy="732974"/>
          </a:xfrm>
        </p:spPr>
        <p:txBody>
          <a:bodyPr/>
          <a:lstStyle/>
          <a:p>
            <a:pPr algn="ctr"/>
            <a:r>
              <a:rPr lang="cs-CZ" altLang="cs-CZ" sz="2400" dirty="0"/>
              <a:t>Určete gramatické </a:t>
            </a:r>
            <a:r>
              <a:rPr lang="cs-CZ" altLang="cs-CZ" sz="2400" dirty="0" smtClean="0"/>
              <a:t>kategorie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2400" dirty="0"/>
              <a:t>Utvořte k singuláru plurál a naopak: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dirty="0" err="1"/>
              <a:t>clāviculā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err="1"/>
              <a:t>substantiam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err="1"/>
              <a:t>linguās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err="1"/>
              <a:t>auriculae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err="1"/>
              <a:t>diastolēn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err="1"/>
              <a:t>gutta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err="1"/>
              <a:t>diabētē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 err="1"/>
              <a:t>dentistae</a:t>
            </a:r>
            <a:endParaRPr lang="cs-CZ" altLang="cs-CZ" dirty="0"/>
          </a:p>
          <a:p>
            <a:r>
              <a:rPr lang="cs-CZ" dirty="0" err="1"/>
              <a:t>tabulettīs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 err="1"/>
              <a:t>arteria</a:t>
            </a:r>
            <a:endParaRPr lang="cs-CZ" altLang="cs-CZ" dirty="0"/>
          </a:p>
          <a:p>
            <a:r>
              <a:rPr lang="cs-CZ" altLang="cs-CZ" dirty="0" err="1"/>
              <a:t>conchārum</a:t>
            </a:r>
            <a:endParaRPr lang="cs-CZ" altLang="cs-CZ" dirty="0"/>
          </a:p>
          <a:p>
            <a:r>
              <a:rPr lang="cs-CZ" altLang="cs-CZ" dirty="0" err="1"/>
              <a:t>belladonnam</a:t>
            </a:r>
            <a:endParaRPr lang="cs-CZ" altLang="cs-CZ" dirty="0"/>
          </a:p>
          <a:p>
            <a:r>
              <a:rPr lang="cs-CZ" altLang="cs-CZ" dirty="0" err="1"/>
              <a:t>portās</a:t>
            </a:r>
            <a:endParaRPr lang="cs-CZ" altLang="cs-CZ" dirty="0"/>
          </a:p>
          <a:p>
            <a:r>
              <a:rPr lang="cs-CZ" altLang="cs-CZ" dirty="0" err="1"/>
              <a:t>antagonistīs</a:t>
            </a:r>
            <a:endParaRPr lang="cs-CZ" altLang="cs-CZ" dirty="0"/>
          </a:p>
          <a:p>
            <a:r>
              <a:rPr lang="cs-CZ" altLang="cs-CZ" dirty="0" err="1"/>
              <a:t>orbitae</a:t>
            </a:r>
            <a:endParaRPr lang="cs-CZ" altLang="cs-CZ" dirty="0"/>
          </a:p>
          <a:p>
            <a:r>
              <a:rPr lang="cs-CZ" altLang="cs-CZ" dirty="0" err="1"/>
              <a:t>dentistā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/>
              <a:t>Cvičení: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7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3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698168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Vyskloňujte v singuláru spojení: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400" i="1" dirty="0" smtClean="0"/>
              <a:t>	</a:t>
            </a:r>
            <a:r>
              <a:rPr lang="cs-CZ" altLang="cs-CZ" sz="2400" i="1" dirty="0"/>
              <a:t>	</a:t>
            </a:r>
            <a:r>
              <a:rPr lang="cs-CZ" altLang="cs-CZ" sz="2400" i="1" dirty="0" err="1"/>
              <a:t>cholē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ēs</a:t>
            </a:r>
            <a:r>
              <a:rPr lang="cs-CZ" altLang="cs-CZ" sz="2400" i="1" dirty="0"/>
              <a:t>, f. + </a:t>
            </a:r>
            <a:r>
              <a:rPr lang="cs-CZ" altLang="cs-CZ" sz="2400" i="1" dirty="0" err="1" smtClean="0"/>
              <a:t>pūrus</a:t>
            </a:r>
            <a:r>
              <a:rPr lang="cs-CZ" altLang="cs-CZ" sz="2400" i="1" dirty="0"/>
              <a:t>, a, </a:t>
            </a:r>
            <a:r>
              <a:rPr lang="cs-CZ" altLang="cs-CZ" sz="2400" i="1" dirty="0" smtClean="0"/>
              <a:t>um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Vyskloňujte </a:t>
            </a:r>
            <a:r>
              <a:rPr lang="cs-CZ" sz="2400" dirty="0"/>
              <a:t>v singuláru </a:t>
            </a:r>
            <a:r>
              <a:rPr lang="cs-CZ" sz="2400" dirty="0" smtClean="0"/>
              <a:t>slovo </a:t>
            </a:r>
            <a:r>
              <a:rPr lang="cs-CZ" altLang="cs-CZ" sz="2400" i="1" dirty="0" err="1"/>
              <a:t>ascitēs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ae</a:t>
            </a:r>
            <a:r>
              <a:rPr lang="cs-CZ" altLang="cs-CZ" sz="2400" i="1" dirty="0"/>
              <a:t>, m</a:t>
            </a:r>
            <a:r>
              <a:rPr lang="cs-CZ" altLang="cs-CZ" sz="2400" i="1" dirty="0" smtClean="0"/>
              <a:t>.</a:t>
            </a:r>
            <a:r>
              <a:rPr lang="cs-CZ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900" dirty="0" smtClean="0">
                <a:solidFill>
                  <a:schemeClr val="tx1"/>
                </a:solidFill>
              </a:rPr>
              <a:t>Jak bude vypadat </a:t>
            </a:r>
            <a:r>
              <a:rPr lang="cs-CZ" altLang="cs-CZ" sz="1900" dirty="0" err="1" smtClean="0">
                <a:solidFill>
                  <a:schemeClr val="tx1"/>
                </a:solidFill>
              </a:rPr>
              <a:t>nom</a:t>
            </a:r>
            <a:r>
              <a:rPr lang="cs-CZ" altLang="cs-CZ" sz="1900" dirty="0" smtClean="0">
                <a:solidFill>
                  <a:schemeClr val="tx1"/>
                </a:solidFill>
              </a:rPr>
              <a:t>. </a:t>
            </a:r>
            <a:r>
              <a:rPr lang="cs-CZ" altLang="cs-CZ" sz="1900" dirty="0" err="1"/>
              <a:t>s</a:t>
            </a:r>
            <a:r>
              <a:rPr lang="cs-CZ" altLang="cs-CZ" sz="1900" dirty="0" err="1" smtClean="0">
                <a:solidFill>
                  <a:schemeClr val="tx1"/>
                </a:solidFill>
              </a:rPr>
              <a:t>g</a:t>
            </a:r>
            <a:r>
              <a:rPr lang="cs-CZ" altLang="cs-CZ" sz="1900" dirty="0" smtClean="0">
                <a:solidFill>
                  <a:schemeClr val="tx1"/>
                </a:solidFill>
              </a:rPr>
              <a:t>. při spojení s adjektivem</a:t>
            </a:r>
            <a:r>
              <a:rPr lang="cs-CZ" altLang="cs-CZ" sz="1900" i="1" dirty="0" smtClean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a, um </a:t>
            </a:r>
            <a:r>
              <a:rPr lang="cs-CZ" altLang="cs-CZ" sz="1900" i="1" dirty="0" smtClean="0">
                <a:solidFill>
                  <a:schemeClr val="tx1"/>
                </a:solidFill>
                <a:cs typeface="Arial" charset="0"/>
              </a:rPr>
              <a:t>						            </a:t>
            </a:r>
            <a:r>
              <a:rPr lang="cs-CZ" altLang="cs-CZ" sz="20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krvavý, </a:t>
            </a:r>
            <a:r>
              <a:rPr lang="cs-CZ" altLang="cs-CZ" sz="2000" dirty="0" smtClean="0">
                <a:solidFill>
                  <a:schemeClr val="tx1"/>
                </a:solidFill>
                <a:cs typeface="Arial" charset="0"/>
              </a:rPr>
              <a:t>krvácivý)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03648" y="2276872"/>
            <a:ext cx="576064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 smtClean="0"/>
              <a:t>Nominativ</a:t>
            </a:r>
          </a:p>
          <a:p>
            <a:pPr lvl="1"/>
            <a:r>
              <a:rPr lang="cs-CZ" sz="2400" dirty="0" smtClean="0"/>
              <a:t>Genitiv</a:t>
            </a:r>
          </a:p>
          <a:p>
            <a:pPr lvl="1"/>
            <a:r>
              <a:rPr lang="cs-CZ" sz="2400" dirty="0" smtClean="0"/>
              <a:t>Akuzativ</a:t>
            </a:r>
          </a:p>
          <a:p>
            <a:pPr lvl="1"/>
            <a:r>
              <a:rPr lang="cs-CZ" sz="2400" dirty="0" smtClean="0"/>
              <a:t>Ablativ</a:t>
            </a:r>
          </a:p>
          <a:p>
            <a:pPr lvl="1"/>
            <a:endParaRPr lang="cs-CZ" altLang="cs-CZ" sz="2400" i="1" dirty="0" smtClean="0"/>
          </a:p>
          <a:p>
            <a:pPr lvl="1"/>
            <a:r>
              <a:rPr lang="cs-CZ" altLang="cs-CZ" sz="2400" i="1" dirty="0" err="1" smtClean="0"/>
              <a:t>cholē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pūra</a:t>
            </a:r>
            <a:r>
              <a:rPr lang="cs-CZ" altLang="cs-CZ" sz="2400" dirty="0" smtClean="0"/>
              <a:t> </a:t>
            </a:r>
          </a:p>
          <a:p>
            <a:pPr lvl="1"/>
            <a:r>
              <a:rPr lang="cs-CZ" altLang="cs-CZ" sz="2400" i="1" dirty="0" err="1" smtClean="0"/>
              <a:t>cholēs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pūrae</a:t>
            </a:r>
            <a:endParaRPr lang="cs-CZ" altLang="cs-CZ" sz="2400" i="1" dirty="0" smtClean="0"/>
          </a:p>
          <a:p>
            <a:pPr lvl="1"/>
            <a:r>
              <a:rPr lang="cs-CZ" altLang="cs-CZ" sz="2400" i="1" dirty="0" err="1" smtClean="0"/>
              <a:t>cholēn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pūram</a:t>
            </a:r>
            <a:endParaRPr lang="cs-CZ" altLang="cs-CZ" sz="2400" i="1" dirty="0" smtClean="0"/>
          </a:p>
          <a:p>
            <a:pPr lvl="1"/>
            <a:r>
              <a:rPr lang="cs-CZ" altLang="cs-CZ" sz="2400" i="1" dirty="0" err="1" smtClean="0"/>
              <a:t>cholē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pūrā</a:t>
            </a:r>
            <a:r>
              <a:rPr lang="cs-CZ" altLang="cs-CZ" sz="2400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900813"/>
            <a:ext cx="7272808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 smtClean="0"/>
              <a:t>Nominativ</a:t>
            </a:r>
          </a:p>
          <a:p>
            <a:pPr lvl="1"/>
            <a:r>
              <a:rPr lang="cs-CZ" sz="2400" dirty="0" smtClean="0"/>
              <a:t>Genitiv</a:t>
            </a:r>
          </a:p>
          <a:p>
            <a:pPr lvl="1"/>
            <a:r>
              <a:rPr lang="cs-CZ" sz="2400" dirty="0" smtClean="0"/>
              <a:t>Akuzativ</a:t>
            </a:r>
          </a:p>
          <a:p>
            <a:pPr lvl="1"/>
            <a:r>
              <a:rPr lang="cs-CZ" sz="2400" dirty="0" smtClean="0"/>
              <a:t>Ablativ</a:t>
            </a:r>
          </a:p>
          <a:p>
            <a:pPr lvl="1"/>
            <a:endParaRPr lang="cs-CZ" altLang="cs-CZ" sz="2400" i="1" dirty="0"/>
          </a:p>
          <a:p>
            <a:pPr marL="0" lvl="1"/>
            <a:r>
              <a:rPr lang="cs-CZ" altLang="cs-CZ" sz="2400" i="1" dirty="0" err="1" smtClean="0">
                <a:solidFill>
                  <a:schemeClr val="tx1"/>
                </a:solidFill>
              </a:rPr>
              <a:t>ascitēs</a:t>
            </a:r>
            <a:r>
              <a:rPr lang="cs-CZ" altLang="cs-CZ" sz="2400" i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2400" i="1" dirty="0" err="1" smtClean="0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2400" i="1" dirty="0" smtClean="0"/>
              <a:t> </a:t>
            </a:r>
          </a:p>
          <a:p>
            <a:pPr marL="0" lvl="1"/>
            <a:r>
              <a:rPr lang="cs-CZ" altLang="cs-CZ" sz="2400" i="1" dirty="0" err="1" smtClean="0">
                <a:solidFill>
                  <a:schemeClr val="tx1"/>
                </a:solidFill>
              </a:rPr>
              <a:t>ascitae</a:t>
            </a:r>
            <a:r>
              <a:rPr lang="cs-CZ" altLang="cs-CZ" sz="2400" i="1" dirty="0" smtClean="0"/>
              <a:t> </a:t>
            </a:r>
          </a:p>
          <a:p>
            <a:pPr marL="0" lvl="1"/>
            <a:r>
              <a:rPr lang="cs-CZ" altLang="cs-CZ" sz="2400" i="1" dirty="0" err="1" smtClean="0">
                <a:solidFill>
                  <a:schemeClr val="tx1"/>
                </a:solidFill>
              </a:rPr>
              <a:t>ascitēn</a:t>
            </a:r>
            <a:r>
              <a:rPr lang="cs-CZ" altLang="cs-CZ" sz="2400" i="1" dirty="0" smtClean="0"/>
              <a:t> / </a:t>
            </a:r>
            <a:r>
              <a:rPr lang="cs-CZ" altLang="cs-CZ" sz="2400" i="1" dirty="0" err="1" smtClean="0"/>
              <a:t>ascitam</a:t>
            </a:r>
            <a:endParaRPr lang="cs-CZ" altLang="cs-CZ" sz="2400" i="1" dirty="0" smtClean="0"/>
          </a:p>
          <a:p>
            <a:pPr marL="0" lvl="1"/>
            <a:r>
              <a:rPr lang="cs-CZ" altLang="cs-CZ" sz="2400" i="1" dirty="0" err="1" smtClean="0">
                <a:solidFill>
                  <a:schemeClr val="tx1"/>
                </a:solidFill>
              </a:rPr>
              <a:t>ascitē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 / </a:t>
            </a:r>
            <a:r>
              <a:rPr lang="cs-CZ" altLang="cs-CZ" sz="2400" i="1" dirty="0" err="1" smtClean="0">
                <a:solidFill>
                  <a:schemeClr val="tx1"/>
                </a:solidFill>
              </a:rPr>
              <a:t>ascit</a:t>
            </a:r>
            <a:r>
              <a:rPr lang="cs-CZ" altLang="cs-CZ" sz="2400" i="1" dirty="0" err="1" smtClean="0"/>
              <a:t>ā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8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Dejte do správného tvaru a přeložte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err="1"/>
              <a:t>insufficientia</a:t>
            </a:r>
            <a:r>
              <a:rPr lang="cs-CZ" sz="2400" dirty="0"/>
              <a:t> </a:t>
            </a:r>
            <a:r>
              <a:rPr lang="cs-CZ" sz="2400" i="1" dirty="0"/>
              <a:t>(valvula - </a:t>
            </a:r>
            <a:r>
              <a:rPr lang="cs-CZ" sz="2400" i="1" dirty="0" err="1"/>
              <a:t>pl</a:t>
            </a:r>
            <a:r>
              <a:rPr lang="cs-CZ" sz="2400" i="1" dirty="0"/>
              <a:t>.; aorta; </a:t>
            </a:r>
            <a:r>
              <a:rPr lang="cs-CZ" sz="2400" i="1" dirty="0" err="1"/>
              <a:t>congenita</a:t>
            </a:r>
            <a:r>
              <a:rPr lang="cs-CZ" sz="2400" i="1" dirty="0"/>
              <a:t>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clavicula</a:t>
            </a:r>
            <a:r>
              <a:rPr lang="cs-CZ" sz="2400" i="1" dirty="0"/>
              <a:t>; </a:t>
            </a:r>
            <a:r>
              <a:rPr lang="cs-CZ" sz="2400" i="1" dirty="0" err="1"/>
              <a:t>complicata</a:t>
            </a:r>
            <a:r>
              <a:rPr lang="cs-CZ" sz="2400" i="1" dirty="0"/>
              <a:t>) 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in </a:t>
            </a:r>
            <a:r>
              <a:rPr lang="cs-CZ" sz="2400" i="1" dirty="0"/>
              <a:t>(</a:t>
            </a:r>
            <a:r>
              <a:rPr lang="cs-CZ" sz="2400" i="1" dirty="0" err="1"/>
              <a:t>vena</a:t>
            </a:r>
            <a:r>
              <a:rPr lang="cs-CZ" sz="2400" i="1" dirty="0"/>
              <a:t> - </a:t>
            </a:r>
            <a:r>
              <a:rPr lang="cs-CZ" sz="2400" i="1" dirty="0" err="1"/>
              <a:t>pl</a:t>
            </a:r>
            <a:r>
              <a:rPr lang="cs-CZ" sz="2400" i="1" dirty="0"/>
              <a:t>.; </a:t>
            </a:r>
            <a:r>
              <a:rPr lang="cs-CZ" sz="2400" i="1" dirty="0" err="1"/>
              <a:t>profunda</a:t>
            </a:r>
            <a:r>
              <a:rPr lang="cs-CZ" sz="2400" i="1" dirty="0"/>
              <a:t>; lingua)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ad </a:t>
            </a:r>
            <a:r>
              <a:rPr lang="cs-CZ" sz="2400" i="1" dirty="0"/>
              <a:t>(</a:t>
            </a:r>
            <a:r>
              <a:rPr lang="cs-CZ" sz="2400" i="1" dirty="0" err="1"/>
              <a:t>aqua</a:t>
            </a:r>
            <a:r>
              <a:rPr lang="cs-CZ" sz="2400" i="1" dirty="0"/>
              <a:t>; </a:t>
            </a:r>
            <a:r>
              <a:rPr lang="cs-CZ" sz="2400" i="1" dirty="0" err="1"/>
              <a:t>pura</a:t>
            </a:r>
            <a:r>
              <a:rPr lang="cs-CZ" sz="2400" i="1" dirty="0"/>
              <a:t>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in </a:t>
            </a:r>
            <a:r>
              <a:rPr lang="cs-CZ" sz="2400" i="1" dirty="0"/>
              <a:t>(</a:t>
            </a:r>
            <a:r>
              <a:rPr lang="cs-CZ" sz="2400" i="1" dirty="0" err="1"/>
              <a:t>vena</a:t>
            </a:r>
            <a:r>
              <a:rPr lang="cs-CZ" sz="2400" i="1" dirty="0"/>
              <a:t>; </a:t>
            </a:r>
            <a:r>
              <a:rPr lang="cs-CZ" sz="2400" i="1" dirty="0" err="1"/>
              <a:t>coronaria</a:t>
            </a:r>
            <a:r>
              <a:rPr lang="cs-CZ" sz="2400" i="1" dirty="0"/>
              <a:t>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e </a:t>
            </a:r>
            <a:r>
              <a:rPr lang="cs-CZ" sz="2400" i="1" dirty="0"/>
              <a:t>(ruptura; </a:t>
            </a:r>
            <a:r>
              <a:rPr lang="cs-CZ" sz="2400" i="1" dirty="0" err="1"/>
              <a:t>fascia</a:t>
            </a:r>
            <a:r>
              <a:rPr lang="cs-CZ" sz="2400" i="1" dirty="0"/>
              <a:t>; lata)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fracturae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vertebra</a:t>
            </a:r>
            <a:r>
              <a:rPr lang="cs-CZ" sz="2400" i="1" dirty="0"/>
              <a:t> - </a:t>
            </a:r>
            <a:r>
              <a:rPr lang="cs-CZ" sz="2400" i="1" dirty="0" err="1"/>
              <a:t>pl</a:t>
            </a:r>
            <a:r>
              <a:rPr lang="cs-CZ" sz="2400" i="1" dirty="0"/>
              <a:t>.; </a:t>
            </a:r>
            <a:r>
              <a:rPr lang="cs-CZ" sz="2400" i="1" dirty="0" err="1"/>
              <a:t>thoracica</a:t>
            </a:r>
            <a:r>
              <a:rPr lang="cs-CZ" sz="2400" i="1" dirty="0"/>
              <a:t>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(fibula; </a:t>
            </a:r>
            <a:r>
              <a:rPr lang="cs-CZ" sz="2400" i="1" dirty="0" err="1"/>
              <a:t>dextra</a:t>
            </a:r>
            <a:r>
              <a:rPr lang="cs-CZ" sz="2400" i="1" dirty="0"/>
              <a:t>; </a:t>
            </a:r>
            <a:r>
              <a:rPr lang="cs-CZ" sz="2400" i="1" dirty="0" err="1"/>
              <a:t>aperta</a:t>
            </a:r>
            <a:r>
              <a:rPr lang="cs-CZ" sz="2400" i="1" dirty="0"/>
              <a:t>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costa</a:t>
            </a:r>
            <a:r>
              <a:rPr lang="cs-CZ" sz="2400" i="1" dirty="0"/>
              <a:t>; vera; et; </a:t>
            </a:r>
            <a:r>
              <a:rPr lang="cs-CZ" sz="2400" i="1" dirty="0" err="1"/>
              <a:t>spuria</a:t>
            </a:r>
            <a:r>
              <a:rPr lang="cs-CZ" sz="2400" i="1" dirty="0"/>
              <a:t>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ad </a:t>
            </a:r>
            <a:r>
              <a:rPr lang="cs-CZ" sz="2400" i="1" dirty="0"/>
              <a:t>(</a:t>
            </a:r>
            <a:r>
              <a:rPr lang="cs-CZ" sz="2400" i="1" dirty="0" err="1"/>
              <a:t>scatula</a:t>
            </a:r>
            <a:r>
              <a:rPr lang="cs-CZ" sz="2400" i="1" dirty="0"/>
              <a:t>; </a:t>
            </a:r>
            <a:r>
              <a:rPr lang="cs-CZ" sz="2400" i="1" dirty="0" err="1"/>
              <a:t>tabuletta</a:t>
            </a:r>
            <a:r>
              <a:rPr lang="cs-CZ" sz="2400" i="1" dirty="0"/>
              <a:t> - </a:t>
            </a:r>
            <a:r>
              <a:rPr lang="cs-CZ" sz="2400" i="1" dirty="0" err="1"/>
              <a:t>pl</a:t>
            </a:r>
            <a:r>
              <a:rPr lang="cs-CZ" sz="2400" i="1" dirty="0"/>
              <a:t>.)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in </a:t>
            </a:r>
            <a:r>
              <a:rPr lang="cs-CZ" sz="2400" i="1" dirty="0"/>
              <a:t>(tunica; </a:t>
            </a:r>
            <a:r>
              <a:rPr lang="cs-CZ" sz="2400" i="1" dirty="0" err="1"/>
              <a:t>mucosa</a:t>
            </a:r>
            <a:r>
              <a:rPr lang="cs-CZ" sz="2400" i="1" dirty="0"/>
              <a:t>; </a:t>
            </a:r>
            <a:r>
              <a:rPr lang="cs-CZ" sz="2400" i="1" dirty="0" err="1"/>
              <a:t>vesica</a:t>
            </a:r>
            <a:r>
              <a:rPr lang="cs-CZ" sz="2400" i="1" dirty="0"/>
              <a:t>; </a:t>
            </a:r>
            <a:r>
              <a:rPr lang="cs-CZ" sz="2400" i="1" dirty="0" err="1"/>
              <a:t>fellea</a:t>
            </a:r>
            <a:r>
              <a:rPr lang="cs-CZ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97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n.shram.kiev.ua/img/health/anatomy/65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b="1639"/>
          <a:stretch/>
        </p:blipFill>
        <p:spPr bwMode="auto">
          <a:xfrm>
            <a:off x="1979712" y="233351"/>
            <a:ext cx="5405296" cy="60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2555776" y="476672"/>
            <a:ext cx="14401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19872" y="620688"/>
            <a:ext cx="72846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995936" y="476672"/>
            <a:ext cx="36004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vesica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fellea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znamenají tyto zkratky?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fractura</a:t>
            </a:r>
            <a:r>
              <a:rPr lang="cs-CZ" dirty="0"/>
              <a:t> </a:t>
            </a:r>
            <a:r>
              <a:rPr lang="cs-CZ" dirty="0" err="1"/>
              <a:t>ulnae</a:t>
            </a:r>
            <a:r>
              <a:rPr lang="cs-CZ" dirty="0"/>
              <a:t> </a:t>
            </a:r>
            <a:r>
              <a:rPr lang="cs-CZ" dirty="0" err="1"/>
              <a:t>dx</a:t>
            </a:r>
            <a:r>
              <a:rPr lang="cs-CZ" dirty="0"/>
              <a:t>.</a:t>
            </a:r>
          </a:p>
          <a:p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coronariae</a:t>
            </a:r>
            <a:endParaRPr lang="cs-CZ" dirty="0"/>
          </a:p>
          <a:p>
            <a:r>
              <a:rPr lang="cs-CZ" dirty="0" err="1"/>
              <a:t>mamma</a:t>
            </a:r>
            <a:r>
              <a:rPr lang="cs-CZ" dirty="0"/>
              <a:t> sin.</a:t>
            </a:r>
          </a:p>
          <a:p>
            <a:r>
              <a:rPr lang="cs-CZ" dirty="0" err="1"/>
              <a:t>vv</a:t>
            </a:r>
            <a:r>
              <a:rPr lang="cs-CZ" dirty="0"/>
              <a:t>. </a:t>
            </a:r>
            <a:r>
              <a:rPr lang="cs-CZ" dirty="0" err="1"/>
              <a:t>hepaticae</a:t>
            </a:r>
            <a:r>
              <a:rPr lang="cs-CZ" dirty="0"/>
              <a:t> (</a:t>
            </a:r>
            <a:r>
              <a:rPr lang="cs-CZ" i="1" dirty="0" err="1"/>
              <a:t>hepaticus</a:t>
            </a:r>
            <a:r>
              <a:rPr lang="cs-CZ" i="1" dirty="0"/>
              <a:t>, a, um</a:t>
            </a:r>
            <a:r>
              <a:rPr lang="cs-CZ" dirty="0"/>
              <a:t> - jaterní)</a:t>
            </a:r>
          </a:p>
          <a:p>
            <a:r>
              <a:rPr lang="cs-CZ" dirty="0"/>
              <a:t>in v. </a:t>
            </a:r>
            <a:r>
              <a:rPr lang="cs-CZ" dirty="0" err="1"/>
              <a:t>hepatica</a:t>
            </a:r>
            <a:r>
              <a:rPr lang="cs-CZ" dirty="0"/>
              <a:t> </a:t>
            </a:r>
            <a:r>
              <a:rPr lang="cs-CZ" dirty="0" err="1"/>
              <a:t>dx</a:t>
            </a:r>
            <a:r>
              <a:rPr lang="cs-CZ" dirty="0"/>
              <a:t>.</a:t>
            </a:r>
          </a:p>
          <a:p>
            <a:r>
              <a:rPr lang="cs-CZ" dirty="0"/>
              <a:t>r</a:t>
            </a:r>
            <a:r>
              <a:rPr lang="cs-CZ" dirty="0" smtClean="0"/>
              <a:t>uptura </a:t>
            </a:r>
            <a:r>
              <a:rPr lang="cs-CZ" dirty="0"/>
              <a:t>a. </a:t>
            </a:r>
            <a:r>
              <a:rPr lang="cs-CZ" dirty="0" err="1"/>
              <a:t>thoracicae</a:t>
            </a:r>
            <a:r>
              <a:rPr lang="cs-CZ" dirty="0"/>
              <a:t> </a:t>
            </a:r>
            <a:r>
              <a:rPr lang="cs-CZ" dirty="0" err="1"/>
              <a:t>int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(zdvojené písmeno označuje plurál)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4416"/>
            <a:ext cx="5760640" cy="61611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arteria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thoracica</a:t>
            </a:r>
            <a:r>
              <a:rPr lang="cs-CZ" sz="2000" b="1" dirty="0" smtClean="0">
                <a:solidFill>
                  <a:schemeClr val="bg1"/>
                </a:solidFill>
              </a:rPr>
              <a:t> interna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474</TotalTime>
  <Words>766</Words>
  <Application>Microsoft Office PowerPoint</Application>
  <PresentationFormat>Předvádění na obrazovce (4:3)</PresentationFormat>
  <Paragraphs>229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Administrativní</vt:lpstr>
      <vt:lpstr>2. lekce</vt:lpstr>
      <vt:lpstr>Opakování</vt:lpstr>
      <vt:lpstr>Opakování</vt:lpstr>
      <vt:lpstr>Cvičení: </vt:lpstr>
      <vt:lpstr>Cvičení</vt:lpstr>
      <vt:lpstr>Dejte do správného tvaru a přeložte</vt:lpstr>
      <vt:lpstr>Prezentace aplikace PowerPoint</vt:lpstr>
      <vt:lpstr>Co znamenají tyto zkratky?</vt:lpstr>
      <vt:lpstr>Prezentace aplikace PowerPoint</vt:lpstr>
      <vt:lpstr>2. deklinace</vt:lpstr>
      <vt:lpstr>2. deklinace</vt:lpstr>
      <vt:lpstr>2. deklinace – vzor musculus</vt:lpstr>
      <vt:lpstr>2. deklinace – vzor musculus</vt:lpstr>
      <vt:lpstr>2. deklinace – vzor cerebrum</vt:lpstr>
      <vt:lpstr>Neutra</vt:lpstr>
      <vt:lpstr>Adjektiva 1. a 2. deklinace</vt:lpstr>
      <vt:lpstr>Adjektiva 1. a 2. deklinace</vt:lpstr>
      <vt:lpstr>Vyskloňujte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lekce</dc:title>
  <dc:creator>Ševčíková Tereza</dc:creator>
  <cp:lastModifiedBy>Ševčíková Tereza</cp:lastModifiedBy>
  <cp:revision>31</cp:revision>
  <dcterms:created xsi:type="dcterms:W3CDTF">2015-09-24T07:42:48Z</dcterms:created>
  <dcterms:modified xsi:type="dcterms:W3CDTF">2015-09-29T11:12:17Z</dcterms:modified>
</cp:coreProperties>
</file>