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1" r:id="rId2"/>
    <p:sldId id="293" r:id="rId3"/>
    <p:sldId id="269" r:id="rId4"/>
    <p:sldId id="266" r:id="rId5"/>
    <p:sldId id="268" r:id="rId6"/>
    <p:sldId id="291" r:id="rId7"/>
    <p:sldId id="290" r:id="rId8"/>
    <p:sldId id="294" r:id="rId9"/>
    <p:sldId id="295" r:id="rId10"/>
    <p:sldId id="282" r:id="rId11"/>
    <p:sldId id="277" r:id="rId12"/>
    <p:sldId id="292" r:id="rId13"/>
    <p:sldId id="297" r:id="rId14"/>
    <p:sldId id="288" r:id="rId15"/>
    <p:sldId id="283" r:id="rId16"/>
    <p:sldId id="284" r:id="rId17"/>
    <p:sldId id="287" r:id="rId18"/>
    <p:sldId id="285" r:id="rId19"/>
    <p:sldId id="289" r:id="rId20"/>
    <p:sldId id="286" r:id="rId21"/>
  </p:sldIdLst>
  <p:sldSz cx="9144000" cy="6858000" type="screen4x3"/>
  <p:notesSz cx="9928225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198C23-D115-4E14-9A9A-6F59014A7F71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2125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753CBA-D138-475A-8092-FA1570F686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200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857A22A-2930-46BF-87C2-97FA2E681239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B8D6620-2FA1-412C-B84A-D16B11111D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150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cs-CZ" smtClean="0"/>
              <a:t>1. Tibia dextra, 2. Costae verae, 3. clavicula dextra, 4. ulna </a:t>
            </a:r>
            <a:r>
              <a:rPr lang="cs-CZ" altLang="cs-CZ" smtClean="0"/>
              <a:t>dext</a:t>
            </a:r>
            <a:r>
              <a:rPr lang="en-US" altLang="cs-CZ" smtClean="0"/>
              <a:t>ra, 5. m</a:t>
            </a:r>
            <a:r>
              <a:rPr lang="cs-CZ" altLang="cs-CZ" smtClean="0"/>
              <a:t>andibula</a:t>
            </a:r>
            <a:r>
              <a:rPr lang="en-US" altLang="cs-CZ" smtClean="0"/>
              <a:t> sinistra, 6. fibula dextra, 7. spina scapulae dextrae, 8. vertebrae thoracicae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2F8BF4-F8E9-4A92-8BC2-3B591961212E}" type="slidenum">
              <a:rPr lang="en-US" altLang="cs-CZ"/>
              <a:pPr/>
              <a:t>2</a:t>
            </a:fld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90115-1800-4671-BEBA-B3DA75710E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312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4271-0345-46D6-9FB4-46661F7AB9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030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7DEB-235A-4FF5-9B4D-DDA84CCE85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02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ED04C-45F1-4897-817B-D00F436A8E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930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8" name="Obdélník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9" name="Obdélník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D493-A755-42B4-A596-06184CF884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871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0584-205D-4807-8582-7C427D8663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48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9" name="Obdélník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1" name="Obdélník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á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19A5-4B2D-47B9-8B76-D19322F9E4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556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5D4DC-C2F3-41D0-B5A9-3AEC8E287B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901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3" name="Obdélník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4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5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4905FC-F823-47C2-92BF-C568855A93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105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96354-4D6F-4397-849B-D6B9D46CA0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825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8CA2-4FB8-439A-8569-D2BB0701A3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45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27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2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2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D98000"/>
                </a:solidFill>
              </a:defRPr>
            </a:lvl1pPr>
          </a:lstStyle>
          <a:p>
            <a:pPr>
              <a:defRPr/>
            </a:pPr>
            <a:fld id="{8AA2AF81-4D7C-47D2-8C48-DF4D3B50B8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D9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F6920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38383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FEC30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porelo.info/inertizac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/>
          </a:p>
        </p:txBody>
      </p:sp>
      <p:sp>
        <p:nvSpPr>
          <p:cNvPr id="13315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Opakování 1. a 2. deklinace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2048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3. deklinace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D98000"/>
                </a:solidFill>
              </a:rPr>
              <a:t>3. deklinace: charakteristické rysy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8507412" cy="518318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Substantiva </a:t>
            </a:r>
            <a:r>
              <a:rPr lang="cs-CZ" altLang="cs-CZ" dirty="0"/>
              <a:t>všech tří rodů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300" i="1" dirty="0" err="1"/>
              <a:t>abductor</a:t>
            </a:r>
            <a:r>
              <a:rPr lang="cs-CZ" sz="2300" i="1" dirty="0"/>
              <a:t>, </a:t>
            </a:r>
            <a:r>
              <a:rPr lang="cs-CZ" sz="2300" i="1" dirty="0" err="1"/>
              <a:t>ōris</a:t>
            </a:r>
            <a:r>
              <a:rPr lang="cs-CZ" sz="2300" i="1" dirty="0"/>
              <a:t>, m. </a:t>
            </a:r>
            <a:endParaRPr lang="cs-CZ" sz="23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300" i="1" dirty="0"/>
              <a:t>pelvis, </a:t>
            </a:r>
            <a:r>
              <a:rPr lang="cs-CZ" sz="2300" i="1" dirty="0" err="1"/>
              <a:t>is</a:t>
            </a:r>
            <a:r>
              <a:rPr lang="cs-CZ" sz="2300" i="1" dirty="0"/>
              <a:t>, f. </a:t>
            </a:r>
            <a:endParaRPr lang="cs-CZ" sz="23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300" i="1" dirty="0" err="1"/>
              <a:t>forāmen</a:t>
            </a:r>
            <a:r>
              <a:rPr lang="cs-CZ" sz="2300" i="1" dirty="0"/>
              <a:t>, </a:t>
            </a:r>
            <a:r>
              <a:rPr lang="cs-CZ" sz="2300" i="1" dirty="0" err="1"/>
              <a:t>inis</a:t>
            </a:r>
            <a:r>
              <a:rPr lang="cs-CZ" sz="2300" i="1" dirty="0"/>
              <a:t>, n. </a:t>
            </a:r>
            <a:endParaRPr lang="cs-CZ" sz="2300" dirty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N. </a:t>
            </a:r>
            <a:r>
              <a:rPr lang="cs-CZ" altLang="cs-CZ" dirty="0" err="1" smtClean="0"/>
              <a:t>sg</a:t>
            </a:r>
            <a:r>
              <a:rPr lang="cs-CZ" altLang="cs-CZ" dirty="0" smtClean="0"/>
              <a:t>. – různá zakončení	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dirty="0" smtClean="0"/>
              <a:t>	G. </a:t>
            </a:r>
            <a:r>
              <a:rPr lang="cs-CZ" altLang="cs-CZ" dirty="0" err="1" smtClean="0"/>
              <a:t>sg</a:t>
            </a:r>
            <a:r>
              <a:rPr lang="cs-CZ" altLang="cs-CZ" dirty="0" smtClean="0"/>
              <a:t>. – vždycky </a:t>
            </a:r>
            <a:r>
              <a:rPr lang="cs-CZ" altLang="cs-CZ" b="1" dirty="0" smtClean="0"/>
              <a:t>-</a:t>
            </a:r>
            <a:r>
              <a:rPr lang="cs-CZ" altLang="cs-CZ" b="1" dirty="0" err="1" smtClean="0"/>
              <a:t>is</a:t>
            </a:r>
            <a:r>
              <a:rPr lang="cs-CZ" altLang="cs-CZ" dirty="0" smtClean="0"/>
              <a:t> 	(nutno pamatovat)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základ pro ostatní pády získáme odtržením koncovky </a:t>
            </a:r>
            <a:r>
              <a:rPr lang="cs-CZ" altLang="cs-CZ" b="1" dirty="0" smtClean="0"/>
              <a:t>-</a:t>
            </a:r>
            <a:r>
              <a:rPr lang="cs-CZ" altLang="cs-CZ" b="1" dirty="0" err="1" smtClean="0"/>
              <a:t>is</a:t>
            </a:r>
            <a:r>
              <a:rPr lang="cs-CZ" altLang="cs-CZ" dirty="0" smtClean="0"/>
              <a:t> od G. </a:t>
            </a:r>
            <a:r>
              <a:rPr lang="cs-CZ" altLang="cs-CZ" dirty="0" err="1" smtClean="0"/>
              <a:t>sg</a:t>
            </a:r>
            <a:r>
              <a:rPr lang="cs-CZ" altLang="cs-CZ" dirty="0" smtClean="0"/>
              <a:t>. (kmen)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000" i="1" dirty="0" err="1"/>
              <a:t>abductor</a:t>
            </a:r>
            <a:r>
              <a:rPr lang="cs-CZ" sz="2000" i="1" dirty="0"/>
              <a:t>, </a:t>
            </a:r>
            <a:r>
              <a:rPr lang="cs-CZ" sz="2000" i="1" dirty="0" err="1" smtClean="0"/>
              <a:t>abductōris</a:t>
            </a:r>
            <a:r>
              <a:rPr lang="cs-CZ" sz="2000" i="1" dirty="0" smtClean="0"/>
              <a:t> -&gt; </a:t>
            </a:r>
            <a:r>
              <a:rPr lang="cs-CZ" sz="2000" i="1" dirty="0" err="1" smtClean="0"/>
              <a:t>abductōr</a:t>
            </a:r>
            <a:r>
              <a:rPr lang="cs-CZ" sz="2000" i="1" dirty="0" smtClean="0"/>
              <a:t>-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000" i="1" dirty="0" smtClean="0"/>
              <a:t>pelvis</a:t>
            </a:r>
            <a:r>
              <a:rPr lang="cs-CZ" sz="2000" i="1" dirty="0"/>
              <a:t>, </a:t>
            </a:r>
            <a:r>
              <a:rPr lang="cs-CZ" sz="2000" i="1" dirty="0" smtClean="0"/>
              <a:t>pelvis -&gt; </a:t>
            </a:r>
            <a:r>
              <a:rPr lang="cs-CZ" sz="2000" i="1" dirty="0" err="1" smtClean="0"/>
              <a:t>pelv</a:t>
            </a:r>
            <a:r>
              <a:rPr lang="cs-CZ" sz="2000" i="1" dirty="0" smtClean="0"/>
              <a:t>-</a:t>
            </a:r>
            <a:endParaRPr lang="cs-CZ" sz="20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000" i="1" dirty="0" err="1"/>
              <a:t>forāmen</a:t>
            </a:r>
            <a:r>
              <a:rPr lang="cs-CZ" sz="2000" i="1" dirty="0"/>
              <a:t>, </a:t>
            </a:r>
            <a:r>
              <a:rPr lang="cs-CZ" sz="2000" i="1" dirty="0" err="1" smtClean="0"/>
              <a:t>forāminis</a:t>
            </a:r>
            <a:r>
              <a:rPr lang="cs-CZ" sz="2000" i="1" dirty="0" smtClean="0"/>
              <a:t> -&gt; </a:t>
            </a:r>
            <a:r>
              <a:rPr lang="cs-CZ" sz="2000" i="1" dirty="0" err="1" smtClean="0"/>
              <a:t>forāmin</a:t>
            </a:r>
            <a:r>
              <a:rPr lang="cs-CZ" sz="2000" i="1" dirty="0" smtClean="0"/>
              <a:t>-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D98000"/>
                </a:solidFill>
              </a:rPr>
              <a:t>Určete genitivní kmen substantiva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414838" cy="466725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>
                <a:latin typeface="Cambria"/>
                <a:cs typeface="Cambria"/>
              </a:rPr>
              <a:t>corpus</a:t>
            </a:r>
            <a:r>
              <a:rPr lang="en-GB" dirty="0">
                <a:latin typeface="Cambria"/>
                <a:cs typeface="Cambria"/>
              </a:rPr>
              <a:t>, </a:t>
            </a:r>
            <a:r>
              <a:rPr lang="en-GB" dirty="0" err="1">
                <a:latin typeface="Cambria"/>
                <a:cs typeface="Cambria"/>
              </a:rPr>
              <a:t>oris</a:t>
            </a:r>
            <a:r>
              <a:rPr lang="en-GB" dirty="0">
                <a:latin typeface="Cambria"/>
                <a:cs typeface="Cambria"/>
              </a:rPr>
              <a:t>, n.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 smtClean="0">
                <a:latin typeface="Cambria"/>
                <a:cs typeface="Cambria"/>
              </a:rPr>
              <a:t>cutis</a:t>
            </a:r>
            <a:r>
              <a:rPr lang="es-ES_tradnl" dirty="0">
                <a:latin typeface="Cambria"/>
                <a:cs typeface="Cambria"/>
              </a:rPr>
              <a:t>, is, f.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 smtClean="0">
                <a:latin typeface="Cambria"/>
                <a:cs typeface="Cambria"/>
              </a:rPr>
              <a:t>caput</a:t>
            </a:r>
            <a:r>
              <a:rPr lang="es-ES_tradnl" dirty="0">
                <a:latin typeface="Cambria"/>
                <a:cs typeface="Cambria"/>
              </a:rPr>
              <a:t>, itis, n.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 smtClean="0">
                <a:latin typeface="Cambria"/>
                <a:cs typeface="Cambria"/>
              </a:rPr>
              <a:t>os</a:t>
            </a:r>
            <a:r>
              <a:rPr lang="es-ES_tradnl" dirty="0">
                <a:latin typeface="Cambria"/>
                <a:cs typeface="Cambria"/>
              </a:rPr>
              <a:t>, oris, n.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 smtClean="0">
                <a:latin typeface="Cambria"/>
                <a:cs typeface="Cambria"/>
              </a:rPr>
              <a:t>pollex</a:t>
            </a:r>
            <a:r>
              <a:rPr lang="es-ES_tradnl" dirty="0">
                <a:latin typeface="Cambria"/>
                <a:cs typeface="Cambria"/>
              </a:rPr>
              <a:t>, icis, m</a:t>
            </a:r>
            <a:r>
              <a:rPr lang="es-ES_tradnl" dirty="0" smtClean="0">
                <a:latin typeface="Cambria"/>
                <a:cs typeface="Cambria"/>
              </a:rPr>
              <a:t>.</a:t>
            </a:r>
            <a:endParaRPr lang="es-ES_tradnl" dirty="0">
              <a:latin typeface="Cambria"/>
              <a:cs typeface="Cambria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ambria"/>
                <a:cs typeface="Cambria"/>
              </a:rPr>
              <a:t>femur</a:t>
            </a:r>
            <a:r>
              <a:rPr lang="en-US" dirty="0">
                <a:latin typeface="Cambria"/>
                <a:cs typeface="Cambria"/>
              </a:rPr>
              <a:t>, </a:t>
            </a:r>
            <a:r>
              <a:rPr lang="en-US" dirty="0" err="1">
                <a:latin typeface="Cambria"/>
                <a:cs typeface="Cambria"/>
              </a:rPr>
              <a:t>oris</a:t>
            </a:r>
            <a:r>
              <a:rPr lang="en-US" dirty="0">
                <a:latin typeface="Cambria"/>
                <a:cs typeface="Cambria"/>
              </a:rPr>
              <a:t>, n.	</a:t>
            </a:r>
            <a:endParaRPr lang="cs-CZ" dirty="0" smtClean="0">
              <a:latin typeface="Cambria"/>
              <a:cs typeface="Cambria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i-FI" dirty="0" smtClean="0">
                <a:latin typeface="Cambria"/>
                <a:cs typeface="Cambria"/>
              </a:rPr>
              <a:t>frons</a:t>
            </a:r>
            <a:r>
              <a:rPr lang="fi-FI" dirty="0">
                <a:latin typeface="Cambria"/>
                <a:cs typeface="Cambria"/>
              </a:rPr>
              <a:t>, frontis, f.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a-DK" dirty="0" smtClean="0">
                <a:latin typeface="Cambria"/>
                <a:cs typeface="Cambria"/>
              </a:rPr>
              <a:t>auris</a:t>
            </a:r>
            <a:r>
              <a:rPr lang="da-DK" dirty="0">
                <a:latin typeface="Cambria"/>
                <a:cs typeface="Cambria"/>
              </a:rPr>
              <a:t>, is, f</a:t>
            </a:r>
            <a:r>
              <a:rPr lang="da-DK" dirty="0" smtClean="0">
                <a:latin typeface="Cambria"/>
                <a:cs typeface="Cambria"/>
              </a:rPr>
              <a:t>.</a:t>
            </a:r>
            <a:endParaRPr lang="da-DK" dirty="0">
              <a:latin typeface="Cambria"/>
              <a:cs typeface="Cambria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Cambria"/>
              <a:cs typeface="Cambria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572000" y="1557338"/>
            <a:ext cx="254158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cervix, icis, f.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pectus, oris, n.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 </a:t>
            </a: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abdomen, inis, n.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crus, cruris, n.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pes, pedis, m.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hallux, ucis, m.</a:t>
            </a:r>
            <a:endParaRPr lang="cs-CZ" altLang="cs-CZ" sz="2500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2700338" y="1557338"/>
            <a:ext cx="1214437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itchFamily="18" charset="0"/>
              </a:rPr>
              <a:t>corpor-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itchFamily="18" charset="0"/>
              </a:rPr>
              <a:t>cut-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itchFamily="18" charset="0"/>
              </a:rPr>
              <a:t>capit-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itchFamily="18" charset="0"/>
              </a:rPr>
              <a:t>or-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itchFamily="18" charset="0"/>
              </a:rPr>
              <a:t>pollic-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itchFamily="18" charset="0"/>
              </a:rPr>
              <a:t>femor-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itchFamily="18" charset="0"/>
              </a:rPr>
              <a:t>front-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itchFamily="18" charset="0"/>
              </a:rPr>
              <a:t>aur-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7113588" y="1557338"/>
            <a:ext cx="19288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cervi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c-</a:t>
            </a:r>
            <a:endParaRPr lang="da-DK" altLang="cs-CZ" sz="2500"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pector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- 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a</a:t>
            </a: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bdomin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-</a:t>
            </a:r>
            <a:endParaRPr lang="da-DK" altLang="cs-CZ" sz="2500"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crur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-</a:t>
            </a:r>
            <a:endParaRPr lang="da-DK" altLang="cs-CZ" sz="2500"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ped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-</a:t>
            </a:r>
            <a:endParaRPr lang="da-DK" altLang="cs-CZ" sz="2500"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halluc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-</a:t>
            </a:r>
            <a:endParaRPr lang="cs-CZ" altLang="cs-CZ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21470" r="6536" b="26610"/>
          <a:stretch/>
        </p:blipFill>
        <p:spPr bwMode="auto">
          <a:xfrm>
            <a:off x="1185321" y="2348880"/>
            <a:ext cx="5486400" cy="329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3609022" y="3145797"/>
            <a:ext cx="1008112" cy="720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4113078" y="2425717"/>
            <a:ext cx="864096" cy="72008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121190" y="2348880"/>
            <a:ext cx="0" cy="72490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5753877" y="2929773"/>
            <a:ext cx="91784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6257933" y="3329621"/>
            <a:ext cx="59144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4113078" y="4585957"/>
            <a:ext cx="0" cy="100811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456894" y="301252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chemeClr val="bg1"/>
                </a:solidFill>
                <a:latin typeface="Times" panose="02020603060405020304" pitchFamily="18" charset="0"/>
              </a:rPr>
              <a:t>caput</a:t>
            </a:r>
            <a:r>
              <a:rPr lang="cs-CZ" sz="1600" dirty="0" smtClean="0">
                <a:solidFill>
                  <a:schemeClr val="bg1"/>
                </a:solidFill>
                <a:latin typeface="Times" panose="02020603060405020304" pitchFamily="18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Times" panose="02020603060405020304" pitchFamily="18" charset="0"/>
              </a:rPr>
              <a:t>costae</a:t>
            </a:r>
            <a:endParaRPr lang="cs-CZ" sz="1600" dirty="0">
              <a:solidFill>
                <a:schemeClr val="bg1"/>
              </a:solidFill>
              <a:latin typeface="Times" panose="0202060306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248982" y="2109335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imes" panose="02020603060405020304" pitchFamily="18" charset="0"/>
              </a:rPr>
              <a:t>collum</a:t>
            </a:r>
            <a:r>
              <a:rPr lang="cs-CZ" sz="1600" dirty="0" smtClean="0">
                <a:latin typeface="Times" panose="02020603060405020304" pitchFamily="18" charset="0"/>
              </a:rPr>
              <a:t> </a:t>
            </a:r>
            <a:r>
              <a:rPr lang="cs-CZ" sz="1600" dirty="0" err="1" smtClean="0">
                <a:latin typeface="Times" panose="02020603060405020304" pitchFamily="18" charset="0"/>
              </a:rPr>
              <a:t>costae</a:t>
            </a:r>
            <a:endParaRPr lang="cs-CZ" sz="1600" dirty="0">
              <a:latin typeface="Times" panose="02020603060405020304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689142" y="181694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imes" panose="02020603060405020304" pitchFamily="18" charset="0"/>
              </a:rPr>
              <a:t>crista</a:t>
            </a:r>
            <a:r>
              <a:rPr lang="cs-CZ" sz="1600" dirty="0" smtClean="0">
                <a:latin typeface="Times" panose="02020603060405020304" pitchFamily="18" charset="0"/>
              </a:rPr>
              <a:t> </a:t>
            </a:r>
            <a:r>
              <a:rPr lang="cs-CZ" sz="1600" dirty="0" err="1" smtClean="0">
                <a:latin typeface="Times" panose="02020603060405020304" pitchFamily="18" charset="0"/>
              </a:rPr>
              <a:t>colli</a:t>
            </a:r>
            <a:r>
              <a:rPr lang="cs-CZ" sz="1600" dirty="0" smtClean="0">
                <a:latin typeface="Times" panose="02020603060405020304" pitchFamily="18" charset="0"/>
              </a:rPr>
              <a:t> </a:t>
            </a:r>
            <a:r>
              <a:rPr lang="cs-CZ" sz="1600" dirty="0" err="1" smtClean="0">
                <a:latin typeface="Times" panose="02020603060405020304" pitchFamily="18" charset="0"/>
              </a:rPr>
              <a:t>costae</a:t>
            </a:r>
            <a:endParaRPr lang="cs-CZ" sz="1600" dirty="0">
              <a:latin typeface="Times" panose="0202060306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671720" y="2735235"/>
            <a:ext cx="183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imes" panose="02020603060405020304" pitchFamily="18" charset="0"/>
              </a:rPr>
              <a:t>tuberculum</a:t>
            </a:r>
            <a:r>
              <a:rPr lang="cs-CZ" sz="1600" dirty="0" smtClean="0">
                <a:latin typeface="Times" panose="02020603060405020304" pitchFamily="18" charset="0"/>
              </a:rPr>
              <a:t> </a:t>
            </a:r>
            <a:r>
              <a:rPr lang="cs-CZ" sz="1600" dirty="0" err="1" smtClean="0">
                <a:latin typeface="Times" panose="02020603060405020304" pitchFamily="18" charset="0"/>
              </a:rPr>
              <a:t>costae</a:t>
            </a:r>
            <a:endParaRPr lang="cs-CZ" sz="1600" dirty="0">
              <a:latin typeface="Times" panose="020206030604050203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849381" y="3211827"/>
            <a:ext cx="165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imes" panose="02020603060405020304" pitchFamily="18" charset="0"/>
              </a:rPr>
              <a:t>angulus</a:t>
            </a:r>
            <a:r>
              <a:rPr lang="cs-CZ" sz="1600" dirty="0" smtClean="0">
                <a:latin typeface="Times" panose="02020603060405020304" pitchFamily="18" charset="0"/>
              </a:rPr>
              <a:t> </a:t>
            </a:r>
            <a:r>
              <a:rPr lang="cs-CZ" sz="1600" dirty="0" err="1" smtClean="0">
                <a:latin typeface="Times" panose="02020603060405020304" pitchFamily="18" charset="0"/>
              </a:rPr>
              <a:t>costae</a:t>
            </a:r>
            <a:endParaRPr lang="cs-CZ" sz="1600" dirty="0">
              <a:latin typeface="Times" panose="02020603060405020304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320990" y="564806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" panose="02020603060405020304" pitchFamily="18" charset="0"/>
              </a:rPr>
              <a:t>corpus </a:t>
            </a:r>
            <a:r>
              <a:rPr lang="cs-CZ" sz="1600" dirty="0" err="1" smtClean="0">
                <a:latin typeface="Times" panose="02020603060405020304" pitchFamily="18" charset="0"/>
              </a:rPr>
              <a:t>costae</a:t>
            </a:r>
            <a:endParaRPr lang="cs-CZ" sz="1600" dirty="0">
              <a:latin typeface="Times" panose="02020603060405020304" pitchFamily="18" charset="0"/>
            </a:endParaRPr>
          </a:p>
        </p:txBody>
      </p:sp>
      <p:sp>
        <p:nvSpPr>
          <p:cNvPr id="18" name="Nadpis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Pojmenujte jednotlivé části žebra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4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D98000"/>
                </a:solidFill>
              </a:rPr>
              <a:t>Rozdělení dle typu kmene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950" y="1484313"/>
            <a:ext cx="9288463" cy="5040312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substantiva </a:t>
            </a:r>
            <a:r>
              <a:rPr lang="cs-CZ" dirty="0"/>
              <a:t>3. deklinace se dle typu kmene dělí do dvou skupin </a:t>
            </a:r>
          </a:p>
          <a:p>
            <a:pPr marL="548640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/>
              <a:t>a</a:t>
            </a:r>
            <a:r>
              <a:rPr lang="cs-CZ" dirty="0"/>
              <a:t>) i-kmeny </a:t>
            </a:r>
            <a:endParaRPr lang="cs-CZ" dirty="0" smtClean="0"/>
          </a:p>
          <a:p>
            <a:pPr marL="823277" lvl="2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cs-CZ" u="sng" dirty="0"/>
              <a:t>m</a:t>
            </a:r>
            <a:r>
              <a:rPr lang="cs-CZ" u="sng" dirty="0" smtClean="0"/>
              <a:t>askulina a feminina</a:t>
            </a:r>
            <a:r>
              <a:rPr lang="cs-CZ" dirty="0" smtClean="0"/>
              <a:t>:</a:t>
            </a:r>
            <a:endParaRPr lang="cs-CZ" dirty="0"/>
          </a:p>
          <a:p>
            <a:pPr marL="822960" lvl="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dirty="0" smtClean="0"/>
              <a:t>stejnoslabičná </a:t>
            </a:r>
            <a:r>
              <a:rPr lang="cs-CZ" dirty="0"/>
              <a:t>substantiva (v </a:t>
            </a:r>
            <a:r>
              <a:rPr lang="cs-CZ" dirty="0" err="1"/>
              <a:t>nom</a:t>
            </a:r>
            <a:r>
              <a:rPr lang="cs-CZ" dirty="0"/>
              <a:t>. a gen. shodný počet slabik) </a:t>
            </a:r>
          </a:p>
          <a:p>
            <a:pPr marL="1097280" lvl="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i="1" dirty="0" smtClean="0"/>
              <a:t>a-</a:t>
            </a:r>
            <a:r>
              <a:rPr lang="cs-CZ" i="1" dirty="0" err="1" smtClean="0"/>
              <a:t>xis</a:t>
            </a:r>
            <a:r>
              <a:rPr lang="cs-CZ" i="1" dirty="0"/>
              <a:t>, a-</a:t>
            </a:r>
            <a:r>
              <a:rPr lang="cs-CZ" i="1" dirty="0" err="1"/>
              <a:t>xis</a:t>
            </a:r>
            <a:r>
              <a:rPr lang="cs-CZ" i="1" dirty="0"/>
              <a:t>, m. </a:t>
            </a:r>
            <a:endParaRPr lang="cs-CZ" dirty="0"/>
          </a:p>
          <a:p>
            <a:pPr marL="1097280" lvl="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i="1" dirty="0" err="1" smtClean="0"/>
              <a:t>pub-</a:t>
            </a:r>
            <a:r>
              <a:rPr lang="cs-CZ" i="1" dirty="0" err="1"/>
              <a:t>ē</a:t>
            </a:r>
            <a:r>
              <a:rPr lang="cs-CZ" i="1" dirty="0" err="1" smtClean="0"/>
              <a:t>s</a:t>
            </a:r>
            <a:r>
              <a:rPr lang="cs-CZ" i="1" dirty="0" smtClean="0"/>
              <a:t>, </a:t>
            </a:r>
            <a:r>
              <a:rPr lang="cs-CZ" i="1" dirty="0" err="1" smtClean="0"/>
              <a:t>pub-is</a:t>
            </a:r>
            <a:r>
              <a:rPr lang="cs-CZ" i="1" dirty="0" smtClean="0"/>
              <a:t>, </a:t>
            </a:r>
            <a:r>
              <a:rPr lang="cs-CZ" i="1" dirty="0"/>
              <a:t>f. </a:t>
            </a:r>
            <a:endParaRPr lang="cs-CZ" dirty="0"/>
          </a:p>
          <a:p>
            <a:pPr marL="822960" lvl="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dirty="0" smtClean="0"/>
              <a:t>substantiva zakončená v </a:t>
            </a:r>
            <a:r>
              <a:rPr lang="cs-CZ" dirty="0" err="1" smtClean="0"/>
              <a:t>nom</a:t>
            </a:r>
            <a:r>
              <a:rPr lang="cs-CZ" dirty="0" smtClean="0"/>
              <a:t>. </a:t>
            </a:r>
            <a:r>
              <a:rPr lang="cs-CZ" dirty="0" err="1" smtClean="0"/>
              <a:t>sg</a:t>
            </a:r>
            <a:r>
              <a:rPr lang="cs-CZ" dirty="0" smtClean="0"/>
              <a:t>. na </a:t>
            </a:r>
            <a:r>
              <a:rPr lang="cs-CZ" i="1" dirty="0" smtClean="0"/>
              <a:t>-s</a:t>
            </a:r>
            <a:r>
              <a:rPr lang="cs-CZ" dirty="0" smtClean="0"/>
              <a:t> nebo </a:t>
            </a:r>
            <a:r>
              <a:rPr lang="cs-CZ" i="1" dirty="0" smtClean="0"/>
              <a:t>-x</a:t>
            </a:r>
            <a:r>
              <a:rPr lang="cs-CZ" dirty="0" smtClean="0"/>
              <a:t>, která mají genitivní kmen zakončen </a:t>
            </a:r>
            <a:r>
              <a:rPr lang="cs-CZ" dirty="0"/>
              <a:t>na skupinu souhlásek: </a:t>
            </a:r>
          </a:p>
          <a:p>
            <a:pPr marL="1097280" lvl="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i="1" dirty="0" err="1" smtClean="0"/>
              <a:t>dens</a:t>
            </a:r>
            <a:r>
              <a:rPr lang="cs-CZ" i="1" dirty="0"/>
              <a:t>, </a:t>
            </a:r>
            <a:r>
              <a:rPr lang="cs-CZ" i="1" dirty="0" err="1"/>
              <a:t>de</a:t>
            </a:r>
            <a:r>
              <a:rPr lang="cs-CZ" i="1" dirty="0" err="1">
                <a:solidFill>
                  <a:srgbClr val="C00000"/>
                </a:solidFill>
              </a:rPr>
              <a:t>nt</a:t>
            </a:r>
            <a:r>
              <a:rPr lang="cs-CZ" i="1" dirty="0" err="1"/>
              <a:t>is</a:t>
            </a:r>
            <a:r>
              <a:rPr lang="cs-CZ" i="1" dirty="0"/>
              <a:t>, m. </a:t>
            </a:r>
            <a:endParaRPr lang="cs-CZ" dirty="0"/>
          </a:p>
          <a:p>
            <a:pPr marL="1097280" lvl="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i="1" dirty="0" err="1" smtClean="0"/>
              <a:t>pars</a:t>
            </a:r>
            <a:r>
              <a:rPr lang="cs-CZ" i="1" dirty="0"/>
              <a:t>, </a:t>
            </a:r>
            <a:r>
              <a:rPr lang="cs-CZ" i="1" dirty="0" err="1"/>
              <a:t>pa</a:t>
            </a:r>
            <a:r>
              <a:rPr lang="cs-CZ" i="1" dirty="0" err="1">
                <a:solidFill>
                  <a:srgbClr val="C00000"/>
                </a:solidFill>
              </a:rPr>
              <a:t>rt</a:t>
            </a:r>
            <a:r>
              <a:rPr lang="cs-CZ" i="1" dirty="0" err="1"/>
              <a:t>is</a:t>
            </a:r>
            <a:r>
              <a:rPr lang="cs-CZ" i="1" dirty="0"/>
              <a:t>, f. </a:t>
            </a:r>
            <a:endParaRPr lang="cs-CZ" dirty="0"/>
          </a:p>
          <a:p>
            <a:pPr marL="804863" lvl="1" indent="-2682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u="sng" dirty="0" smtClean="0">
                <a:solidFill>
                  <a:schemeClr val="tx1"/>
                </a:solidFill>
              </a:rPr>
              <a:t>neutra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zakončená </a:t>
            </a:r>
            <a:r>
              <a:rPr lang="pt-BR" dirty="0">
                <a:solidFill>
                  <a:schemeClr val="tx1"/>
                </a:solidFill>
              </a:rPr>
              <a:t>v nom. sg. na </a:t>
            </a:r>
            <a:r>
              <a:rPr lang="cs-CZ" i="1" dirty="0" smtClean="0">
                <a:solidFill>
                  <a:schemeClr val="tx1"/>
                </a:solidFill>
              </a:rPr>
              <a:t>-</a:t>
            </a:r>
            <a:r>
              <a:rPr lang="pt-BR" i="1" dirty="0" smtClean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i="1" dirty="0" smtClean="0">
                <a:solidFill>
                  <a:schemeClr val="tx1"/>
                </a:solidFill>
              </a:rPr>
              <a:t> -al</a:t>
            </a:r>
            <a:r>
              <a:rPr lang="pt-BR" i="1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nebo </a:t>
            </a:r>
            <a:r>
              <a:rPr lang="pt-BR" i="1" dirty="0">
                <a:solidFill>
                  <a:schemeClr val="tx1"/>
                </a:solidFill>
              </a:rPr>
              <a:t>-ar </a:t>
            </a:r>
            <a:endParaRPr lang="pt-BR" dirty="0">
              <a:solidFill>
                <a:schemeClr val="tx1"/>
              </a:solidFill>
            </a:endParaRPr>
          </a:p>
          <a:p>
            <a:pPr marL="1097280" lvl="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dirty="0" err="1" smtClean="0"/>
              <a:t>rēt</a:t>
            </a:r>
            <a:r>
              <a:rPr lang="cs-CZ" dirty="0" err="1" smtClean="0">
                <a:solidFill>
                  <a:srgbClr val="C00000"/>
                </a:solidFill>
              </a:rPr>
              <a:t>e</a:t>
            </a:r>
            <a:r>
              <a:rPr lang="cs-CZ" dirty="0"/>
              <a:t>, </a:t>
            </a:r>
            <a:r>
              <a:rPr lang="cs-CZ" dirty="0" err="1"/>
              <a:t>rētis</a:t>
            </a:r>
            <a:r>
              <a:rPr lang="cs-CZ" dirty="0"/>
              <a:t>, </a:t>
            </a:r>
            <a:r>
              <a:rPr lang="cs-CZ" dirty="0" smtClean="0"/>
              <a:t>n.;	anim</a:t>
            </a:r>
            <a:r>
              <a:rPr lang="cs-CZ" dirty="0" smtClean="0">
                <a:solidFill>
                  <a:srgbClr val="C00000"/>
                </a:solidFill>
              </a:rPr>
              <a:t>al</a:t>
            </a:r>
            <a:r>
              <a:rPr lang="cs-CZ" dirty="0" smtClean="0"/>
              <a:t>, </a:t>
            </a:r>
            <a:r>
              <a:rPr lang="cs-CZ" dirty="0" err="1" smtClean="0"/>
              <a:t>ālis</a:t>
            </a:r>
            <a:r>
              <a:rPr lang="cs-CZ" dirty="0" smtClean="0"/>
              <a:t>, n.;	</a:t>
            </a:r>
            <a:r>
              <a:rPr lang="cs-CZ" dirty="0" err="1" smtClean="0"/>
              <a:t>calc</a:t>
            </a:r>
            <a:r>
              <a:rPr lang="cs-CZ" dirty="0" err="1" smtClean="0">
                <a:solidFill>
                  <a:srgbClr val="C00000"/>
                </a:solidFill>
              </a:rPr>
              <a:t>ar</a:t>
            </a:r>
            <a:r>
              <a:rPr lang="cs-CZ" dirty="0"/>
              <a:t>, </a:t>
            </a:r>
            <a:r>
              <a:rPr lang="cs-CZ" dirty="0" err="1"/>
              <a:t>calcāris</a:t>
            </a:r>
            <a:r>
              <a:rPr lang="cs-CZ" dirty="0"/>
              <a:t>, n. („ostruha“) </a:t>
            </a:r>
          </a:p>
          <a:p>
            <a:pPr marL="548640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/>
              <a:t>b</a:t>
            </a:r>
            <a:r>
              <a:rPr lang="cs-CZ" dirty="0"/>
              <a:t>) souhláskové kmeny (ostatní) </a:t>
            </a:r>
          </a:p>
          <a:p>
            <a:pPr marL="822960" lvl="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i="1" dirty="0" err="1" smtClean="0"/>
              <a:t>pulmō</a:t>
            </a:r>
            <a:r>
              <a:rPr lang="cs-CZ" i="1" dirty="0"/>
              <a:t>, </a:t>
            </a:r>
            <a:r>
              <a:rPr lang="cs-CZ" i="1" dirty="0" err="1"/>
              <a:t>pulmōnis</a:t>
            </a:r>
            <a:r>
              <a:rPr lang="cs-CZ" i="1" dirty="0"/>
              <a:t>, m. </a:t>
            </a:r>
            <a:r>
              <a:rPr lang="cs-CZ" i="1" dirty="0" smtClean="0"/>
              <a:t>; </a:t>
            </a:r>
            <a:r>
              <a:rPr lang="cs-CZ" i="1" dirty="0" err="1" smtClean="0"/>
              <a:t>cervīx</a:t>
            </a:r>
            <a:r>
              <a:rPr lang="cs-CZ" i="1" dirty="0"/>
              <a:t>, </a:t>
            </a:r>
            <a:r>
              <a:rPr lang="cs-CZ" i="1" dirty="0" err="1"/>
              <a:t>cervīcis</a:t>
            </a:r>
            <a:r>
              <a:rPr lang="cs-CZ" i="1" dirty="0"/>
              <a:t>, f</a:t>
            </a:r>
            <a:r>
              <a:rPr lang="cs-CZ" i="1" dirty="0" smtClean="0"/>
              <a:t>.; </a:t>
            </a:r>
            <a:r>
              <a:rPr lang="cs-CZ" i="1" dirty="0" err="1" smtClean="0"/>
              <a:t>abdōmen</a:t>
            </a:r>
            <a:r>
              <a:rPr lang="cs-CZ" i="1" dirty="0"/>
              <a:t>, </a:t>
            </a:r>
            <a:r>
              <a:rPr lang="cs-CZ" i="1" dirty="0" err="1"/>
              <a:t>abdōminis</a:t>
            </a:r>
            <a:r>
              <a:rPr lang="cs-CZ" i="1" dirty="0"/>
              <a:t>, n. </a:t>
            </a:r>
            <a:endParaRPr lang="cs-CZ" dirty="0"/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D98000"/>
                </a:solidFill>
              </a:rPr>
              <a:t>Maskulina a feminina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2400" dirty="0" smtClean="0"/>
              <a:t>i-km</a:t>
            </a:r>
            <a:r>
              <a:rPr lang="cs-CZ" altLang="cs-CZ" sz="2400" dirty="0"/>
              <a:t>.: </a:t>
            </a:r>
            <a:r>
              <a:rPr lang="cs-CZ" altLang="cs-CZ" sz="2400" b="1" i="1" dirty="0" err="1"/>
              <a:t>auris</a:t>
            </a:r>
            <a:r>
              <a:rPr lang="cs-CZ" altLang="cs-CZ" sz="2400" b="1" i="1" dirty="0"/>
              <a:t>, </a:t>
            </a:r>
            <a:r>
              <a:rPr lang="cs-CZ" altLang="cs-CZ" sz="2400" b="1" i="1" dirty="0" err="1"/>
              <a:t>is</a:t>
            </a:r>
            <a:r>
              <a:rPr lang="cs-CZ" altLang="cs-CZ" sz="2400" b="1" i="1" dirty="0"/>
              <a:t> f.</a:t>
            </a:r>
            <a:r>
              <a:rPr lang="cs-CZ" altLang="cs-CZ" sz="2400" dirty="0"/>
              <a:t> (ucho)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2400" dirty="0"/>
              <a:t>		</a:t>
            </a:r>
            <a:endParaRPr lang="cs-CZ" alt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4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4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2400" dirty="0" err="1" smtClean="0"/>
              <a:t>Souhl</a:t>
            </a:r>
            <a:r>
              <a:rPr lang="cs-CZ" altLang="cs-CZ" sz="2400" dirty="0"/>
              <a:t>. km.:	</a:t>
            </a:r>
            <a:r>
              <a:rPr lang="cs-CZ" altLang="cs-CZ" sz="2400" b="1" i="1" dirty="0" err="1" smtClean="0"/>
              <a:t>pulmō</a:t>
            </a:r>
            <a:r>
              <a:rPr lang="cs-CZ" altLang="cs-CZ" sz="2400" b="1" i="1" dirty="0"/>
              <a:t>, </a:t>
            </a:r>
            <a:r>
              <a:rPr lang="cs-CZ" altLang="cs-CZ" sz="2400" b="1" i="1" dirty="0" err="1"/>
              <a:t>ōnis</a:t>
            </a:r>
            <a:r>
              <a:rPr lang="cs-CZ" altLang="cs-CZ" sz="2400" b="1" i="1" dirty="0"/>
              <a:t> m.</a:t>
            </a:r>
            <a:r>
              <a:rPr lang="cs-CZ" altLang="cs-CZ" sz="2400" dirty="0"/>
              <a:t> (plíce)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2400" dirty="0"/>
              <a:t>		koncovky jsou stejné až na g</a:t>
            </a:r>
            <a:r>
              <a:rPr lang="cs-CZ" altLang="cs-CZ" sz="2400" dirty="0" smtClean="0"/>
              <a:t>enitiv plurálu: </a:t>
            </a:r>
            <a:r>
              <a:rPr lang="cs-CZ" altLang="cs-CZ" sz="2400" dirty="0"/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2400" i="1" dirty="0"/>
              <a:t>					</a:t>
            </a:r>
            <a:r>
              <a:rPr lang="cs-CZ" altLang="cs-CZ" sz="2400" i="1" dirty="0" err="1"/>
              <a:t>aur</a:t>
            </a:r>
            <a:r>
              <a:rPr lang="cs-CZ" altLang="cs-CZ" sz="2400" b="1" i="1" dirty="0" err="1">
                <a:solidFill>
                  <a:schemeClr val="accent2">
                    <a:lumMod val="75000"/>
                  </a:schemeClr>
                </a:solidFill>
              </a:rPr>
              <a:t>ium</a:t>
            </a:r>
            <a:r>
              <a:rPr lang="cs-CZ" altLang="cs-CZ" sz="2400" dirty="0"/>
              <a:t> X </a:t>
            </a:r>
            <a:r>
              <a:rPr lang="cs-CZ" altLang="cs-CZ" sz="2400" i="1" dirty="0" err="1"/>
              <a:t>pulmon</a:t>
            </a:r>
            <a:r>
              <a:rPr lang="cs-CZ" altLang="cs-CZ" sz="2400" b="1" i="1" dirty="0" err="1">
                <a:solidFill>
                  <a:srgbClr val="C00000"/>
                </a:solidFill>
              </a:rPr>
              <a:t>um</a:t>
            </a:r>
            <a:r>
              <a:rPr lang="cs-CZ" altLang="cs-CZ" sz="2400" dirty="0"/>
              <a:t>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692275" y="2133600"/>
          <a:ext cx="5256213" cy="228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549"/>
                <a:gridCol w="1729893"/>
                <a:gridCol w="2461771"/>
              </a:tblGrid>
              <a:tr h="45720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Pád</a:t>
                      </a:r>
                      <a:endParaRPr lang="cs-CZ" sz="2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Singulár</a:t>
                      </a:r>
                      <a:endParaRPr lang="cs-CZ" sz="2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Plurál</a:t>
                      </a:r>
                      <a:endParaRPr lang="cs-CZ" sz="2400" dirty="0"/>
                    </a:p>
                  </a:txBody>
                  <a:tcPr marL="91434" marR="91434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nom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 err="1" smtClean="0"/>
                        <a:t>auris</a:t>
                      </a:r>
                      <a:endParaRPr lang="cs-CZ" sz="2400" i="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kumimoji="0" lang="cs-CZ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aur-</a:t>
                      </a:r>
                      <a:r>
                        <a:rPr kumimoji="0" lang="cs-CZ" sz="2400" b="0" i="0" u="none" strike="noStrike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ēs</a:t>
                      </a:r>
                      <a:r>
                        <a:rPr kumimoji="0" lang="cs-CZ" sz="24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34" marR="91434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gen.</a:t>
                      </a:r>
                      <a:endParaRPr lang="cs-CZ" sz="2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 err="1" smtClean="0"/>
                        <a:t>aur</a:t>
                      </a:r>
                      <a:r>
                        <a:rPr lang="cs-CZ" sz="2400" i="0" dirty="0" err="1" smtClean="0">
                          <a:solidFill>
                            <a:srgbClr val="C00000"/>
                          </a:solidFill>
                        </a:rPr>
                        <a:t>is</a:t>
                      </a:r>
                      <a:endParaRPr lang="cs-CZ" sz="2400" i="0" dirty="0">
                        <a:solidFill>
                          <a:srgbClr val="C00000"/>
                        </a:solidFill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aur-</a:t>
                      </a:r>
                      <a:r>
                        <a:rPr lang="cs-CZ" sz="2400" i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ium</a:t>
                      </a:r>
                      <a:endParaRPr lang="cs-CZ" sz="240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ak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aur-</a:t>
                      </a:r>
                      <a:r>
                        <a:rPr lang="cs-CZ" sz="2400" i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</a:t>
                      </a:r>
                      <a:endParaRPr lang="cs-CZ" sz="240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kumimoji="0" lang="cs-CZ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aur-</a:t>
                      </a:r>
                      <a:r>
                        <a:rPr kumimoji="0" lang="cs-CZ" sz="2400" b="0" i="0" u="none" strike="noStrike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ēs</a:t>
                      </a:r>
                      <a:r>
                        <a:rPr kumimoji="0" lang="cs-CZ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91434" marR="91434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abl</a:t>
                      </a:r>
                      <a:r>
                        <a:rPr lang="cs-CZ" sz="2400" dirty="0" smtClean="0"/>
                        <a:t>.</a:t>
                      </a:r>
                      <a:endParaRPr lang="cs-CZ" sz="2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aur-</a:t>
                      </a:r>
                      <a:r>
                        <a:rPr lang="cs-CZ" sz="240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  <a:endParaRPr lang="cs-CZ" sz="240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aur-</a:t>
                      </a:r>
                      <a:r>
                        <a:rPr lang="cs-CZ" sz="2400" i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ibus</a:t>
                      </a:r>
                      <a:endParaRPr lang="cs-CZ" sz="240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D98000"/>
                </a:solidFill>
              </a:rPr>
              <a:t>Neutra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950" y="3933825"/>
            <a:ext cx="9036050" cy="3001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200" smtClean="0"/>
              <a:t>Abl. sg. 	(</a:t>
            </a:r>
            <a:r>
              <a:rPr lang="cs-CZ" altLang="cs-CZ" sz="2200" i="1" smtClean="0"/>
              <a:t>animāl</a:t>
            </a:r>
            <a:r>
              <a:rPr lang="cs-CZ" altLang="cs-CZ" sz="2200" b="1" i="1" smtClean="0"/>
              <a:t>ī</a:t>
            </a:r>
            <a:r>
              <a:rPr lang="cs-CZ" altLang="cs-CZ" sz="2200" smtClean="0"/>
              <a:t> 	X</a:t>
            </a:r>
            <a:r>
              <a:rPr lang="cs-CZ" altLang="cs-CZ" sz="2200" i="1" smtClean="0"/>
              <a:t> 	corpor</a:t>
            </a:r>
            <a:r>
              <a:rPr lang="cs-CZ" altLang="cs-CZ" sz="2200" b="1" i="1" smtClean="0"/>
              <a:t>e</a:t>
            </a:r>
            <a:r>
              <a:rPr lang="cs-CZ" altLang="cs-CZ" sz="2200" smtClean="0"/>
              <a:t>), </a:t>
            </a:r>
          </a:p>
          <a:p>
            <a:pPr eaLnBrk="1" hangingPunct="1">
              <a:buFontTx/>
              <a:buNone/>
            </a:pPr>
            <a:r>
              <a:rPr lang="cs-CZ" altLang="cs-CZ" sz="2200" smtClean="0"/>
              <a:t>N.+Ak. pl. 	(</a:t>
            </a:r>
            <a:r>
              <a:rPr lang="cs-CZ" altLang="cs-CZ" sz="2200" i="1" smtClean="0"/>
              <a:t>animāl</a:t>
            </a:r>
            <a:r>
              <a:rPr lang="cs-CZ" altLang="cs-CZ" sz="2200" b="1" i="1" smtClean="0"/>
              <a:t>ia</a:t>
            </a:r>
            <a:r>
              <a:rPr lang="cs-CZ" altLang="cs-CZ" sz="2200" smtClean="0"/>
              <a:t> 	X	</a:t>
            </a:r>
            <a:r>
              <a:rPr lang="cs-CZ" altLang="cs-CZ" sz="2200" i="1" smtClean="0"/>
              <a:t>corpor</a:t>
            </a:r>
            <a:r>
              <a:rPr lang="cs-CZ" altLang="cs-CZ" sz="2200" b="1" i="1" smtClean="0"/>
              <a:t>a</a:t>
            </a:r>
            <a:r>
              <a:rPr lang="cs-CZ" altLang="cs-CZ" sz="2200" smtClean="0"/>
              <a:t>) </a:t>
            </a:r>
          </a:p>
          <a:p>
            <a:pPr eaLnBrk="1" hangingPunct="1">
              <a:buFontTx/>
              <a:buNone/>
            </a:pPr>
            <a:r>
              <a:rPr lang="cs-CZ" altLang="cs-CZ" sz="2200" smtClean="0"/>
              <a:t>G. pl.		(</a:t>
            </a:r>
            <a:r>
              <a:rPr lang="cs-CZ" altLang="cs-CZ" sz="2200" i="1" smtClean="0"/>
              <a:t>animāl</a:t>
            </a:r>
            <a:r>
              <a:rPr lang="cs-CZ" altLang="cs-CZ" sz="2200" b="1" i="1" smtClean="0"/>
              <a:t>ium</a:t>
            </a:r>
            <a:r>
              <a:rPr lang="cs-CZ" altLang="cs-CZ" sz="2200" smtClean="0"/>
              <a:t> 	X</a:t>
            </a:r>
            <a:r>
              <a:rPr lang="cs-CZ" altLang="cs-CZ" sz="2200" i="1" smtClean="0"/>
              <a:t> 	corpor</a:t>
            </a:r>
            <a:r>
              <a:rPr lang="cs-CZ" altLang="cs-CZ" sz="2200" b="1" i="1" smtClean="0"/>
              <a:t>um</a:t>
            </a:r>
            <a:r>
              <a:rPr lang="cs-CZ" altLang="cs-CZ" sz="2200" smtClean="0"/>
              <a:t>)</a:t>
            </a:r>
          </a:p>
          <a:p>
            <a:pPr eaLnBrk="1" hangingPunct="1">
              <a:buFontTx/>
              <a:buNone/>
            </a:pPr>
            <a:r>
              <a:rPr lang="cs-CZ" altLang="cs-CZ" sz="2200" smtClean="0"/>
              <a:t>Výjimky: 	</a:t>
            </a:r>
          </a:p>
          <a:p>
            <a:pPr eaLnBrk="1" hangingPunct="1">
              <a:buFontTx/>
              <a:buNone/>
            </a:pPr>
            <a:r>
              <a:rPr lang="cs-CZ" altLang="cs-CZ" sz="2200" i="1" smtClean="0"/>
              <a:t>os, ossis n.</a:t>
            </a:r>
            <a:r>
              <a:rPr lang="cs-CZ" altLang="cs-CZ" sz="2200" smtClean="0"/>
              <a:t> (kost): gen. pl.: </a:t>
            </a:r>
            <a:r>
              <a:rPr lang="cs-CZ" altLang="cs-CZ" sz="2200" i="1" smtClean="0"/>
              <a:t>ossium</a:t>
            </a:r>
            <a:endParaRPr lang="cs-CZ" altLang="cs-CZ" sz="2200" smtClean="0"/>
          </a:p>
          <a:p>
            <a:pPr eaLnBrk="1" hangingPunct="1">
              <a:buFontTx/>
              <a:buNone/>
            </a:pPr>
            <a:r>
              <a:rPr lang="cs-CZ" altLang="cs-CZ" sz="2200" i="1" smtClean="0"/>
              <a:t>vās, vāsis n.</a:t>
            </a:r>
            <a:r>
              <a:rPr lang="cs-CZ" altLang="cs-CZ" sz="2200" smtClean="0"/>
              <a:t> (céva):v pl. se skloňuje podle </a:t>
            </a:r>
            <a:r>
              <a:rPr lang="cs-CZ" altLang="cs-CZ" sz="2200" i="1" smtClean="0"/>
              <a:t>cerebrum</a:t>
            </a:r>
            <a:r>
              <a:rPr lang="cs-CZ" altLang="cs-CZ" sz="2200" smtClean="0"/>
              <a:t>: </a:t>
            </a:r>
            <a:r>
              <a:rPr lang="cs-CZ" altLang="cs-CZ" sz="2200" i="1" smtClean="0"/>
              <a:t>vāsa, vāsōrum...</a:t>
            </a:r>
            <a:endParaRPr lang="cs-CZ" altLang="cs-CZ" sz="220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611188" y="1595438"/>
          <a:ext cx="7705725" cy="221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752"/>
                <a:gridCol w="1607521"/>
                <a:gridCol w="1852338"/>
                <a:gridCol w="1538858"/>
                <a:gridCol w="1721256"/>
              </a:tblGrid>
              <a:tr h="506014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pád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singulár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plurál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singulár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plurál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</a:tr>
              <a:tr h="426740"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nom</a:t>
                      </a:r>
                      <a:r>
                        <a:rPr lang="cs-CZ" sz="2200" dirty="0" smtClean="0"/>
                        <a:t>.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animal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anim</a:t>
                      </a:r>
                      <a:r>
                        <a:rPr lang="cs-CZ" sz="2200" i="0" dirty="0" err="1" smtClean="0"/>
                        <a:t>āl-</a:t>
                      </a:r>
                      <a:r>
                        <a:rPr lang="cs-CZ" sz="2200" i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ia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corpus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corpor</a:t>
                      </a:r>
                      <a:r>
                        <a:rPr lang="cs-CZ" sz="2200" dirty="0" smtClean="0"/>
                        <a:t>-</a:t>
                      </a:r>
                      <a:r>
                        <a:rPr lang="cs-CZ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</a:tr>
              <a:tr h="4267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gen.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anim</a:t>
                      </a:r>
                      <a:r>
                        <a:rPr lang="cs-CZ" sz="2200" i="0" dirty="0" err="1" smtClean="0"/>
                        <a:t>āl-</a:t>
                      </a:r>
                      <a:r>
                        <a:rPr lang="cs-CZ" sz="2200" i="0" dirty="0" err="1" smtClean="0">
                          <a:solidFill>
                            <a:srgbClr val="C00000"/>
                          </a:solidFill>
                        </a:rPr>
                        <a:t>is</a:t>
                      </a:r>
                      <a:endParaRPr lang="cs-CZ" sz="2200" i="0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anim</a:t>
                      </a:r>
                      <a:r>
                        <a:rPr lang="cs-CZ" sz="2200" i="0" dirty="0" err="1" smtClean="0"/>
                        <a:t>āl-</a:t>
                      </a:r>
                      <a:r>
                        <a:rPr lang="cs-CZ" sz="2200" i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ium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corpor-</a:t>
                      </a:r>
                      <a:r>
                        <a:rPr lang="cs-CZ" sz="2200" dirty="0" err="1" smtClean="0">
                          <a:solidFill>
                            <a:srgbClr val="C00000"/>
                          </a:solidFill>
                        </a:rPr>
                        <a:t>is</a:t>
                      </a:r>
                      <a:endParaRPr lang="cs-CZ" sz="2200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corpor</a:t>
                      </a:r>
                      <a:r>
                        <a:rPr lang="cs-CZ" sz="2200" dirty="0" smtClean="0"/>
                        <a:t>-</a:t>
                      </a:r>
                      <a:r>
                        <a:rPr lang="cs-CZ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um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</a:tr>
              <a:tr h="426740"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ak</a:t>
                      </a:r>
                      <a:r>
                        <a:rPr lang="cs-CZ" sz="2200" dirty="0" smtClean="0"/>
                        <a:t>.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animal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anim</a:t>
                      </a:r>
                      <a:r>
                        <a:rPr lang="cs-CZ" sz="2200" i="0" dirty="0" err="1" smtClean="0"/>
                        <a:t>āl-</a:t>
                      </a:r>
                      <a:r>
                        <a:rPr lang="cs-CZ" sz="2200" i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ia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corpus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corpor</a:t>
                      </a:r>
                      <a:r>
                        <a:rPr lang="cs-CZ" sz="2200" dirty="0" smtClean="0"/>
                        <a:t>-</a:t>
                      </a:r>
                      <a:r>
                        <a:rPr lang="cs-CZ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</a:tr>
              <a:tr h="426740"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abl</a:t>
                      </a:r>
                      <a:r>
                        <a:rPr lang="cs-CZ" sz="2200" dirty="0" smtClean="0"/>
                        <a:t>.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anim</a:t>
                      </a:r>
                      <a:r>
                        <a:rPr lang="cs-CZ" sz="2200" i="0" dirty="0" err="1" smtClean="0"/>
                        <a:t>āl</a:t>
                      </a:r>
                      <a:r>
                        <a:rPr lang="cs-CZ" sz="2200" i="0" dirty="0" smtClean="0"/>
                        <a:t>-</a:t>
                      </a:r>
                      <a:r>
                        <a:rPr lang="cs-CZ" sz="220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ī</a:t>
                      </a:r>
                      <a:endParaRPr lang="cs-CZ" sz="220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anim</a:t>
                      </a:r>
                      <a:r>
                        <a:rPr lang="cs-CZ" sz="2200" i="0" dirty="0" err="1" smtClean="0"/>
                        <a:t>āl-</a:t>
                      </a:r>
                      <a:r>
                        <a:rPr lang="cs-CZ" sz="2200" i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ibus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corpor</a:t>
                      </a:r>
                      <a:r>
                        <a:rPr lang="cs-CZ" sz="2200" dirty="0" smtClean="0"/>
                        <a:t>-</a:t>
                      </a:r>
                      <a:r>
                        <a:rPr lang="cs-CZ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 smtClean="0"/>
                        <a:t>corpor-</a:t>
                      </a:r>
                      <a:r>
                        <a:rPr lang="cs-CZ" sz="2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ibus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solidFill>
                  <a:srgbClr val="D98000"/>
                </a:solidFill>
              </a:rPr>
              <a:t>Podle jakého vzoru se budou skloňovat jednotlivá substantiva?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414838" cy="4667250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 smtClean="0">
                <a:latin typeface="Cambria"/>
                <a:cs typeface="Cambria"/>
              </a:rPr>
              <a:t>cutis</a:t>
            </a:r>
            <a:r>
              <a:rPr lang="es-ES_tradnl" dirty="0">
                <a:latin typeface="Cambria"/>
                <a:cs typeface="Cambria"/>
              </a:rPr>
              <a:t>, is, f.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 smtClean="0">
                <a:latin typeface="Cambria"/>
                <a:cs typeface="Cambria"/>
              </a:rPr>
              <a:t>caput</a:t>
            </a:r>
            <a:r>
              <a:rPr lang="es-ES_tradnl" dirty="0">
                <a:latin typeface="Cambria"/>
                <a:cs typeface="Cambria"/>
              </a:rPr>
              <a:t>, itis, n.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 smtClean="0">
                <a:latin typeface="Cambria"/>
                <a:cs typeface="Cambria"/>
              </a:rPr>
              <a:t>os</a:t>
            </a:r>
            <a:r>
              <a:rPr lang="es-ES_tradnl" dirty="0">
                <a:latin typeface="Cambria"/>
                <a:cs typeface="Cambria"/>
              </a:rPr>
              <a:t>, oris, n.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 smtClean="0">
                <a:latin typeface="Cambria"/>
                <a:cs typeface="Cambria"/>
              </a:rPr>
              <a:t>pollex</a:t>
            </a:r>
            <a:r>
              <a:rPr lang="es-ES_tradnl" dirty="0">
                <a:latin typeface="Cambria"/>
                <a:cs typeface="Cambria"/>
              </a:rPr>
              <a:t>, icis, m</a:t>
            </a:r>
            <a:r>
              <a:rPr lang="es-ES_tradnl" dirty="0" smtClean="0">
                <a:latin typeface="Cambria"/>
                <a:cs typeface="Cambria"/>
              </a:rPr>
              <a:t>.</a:t>
            </a:r>
            <a:endParaRPr lang="es-ES_tradnl" dirty="0">
              <a:latin typeface="Cambria"/>
              <a:cs typeface="Cambria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ambria"/>
                <a:cs typeface="Cambria"/>
              </a:rPr>
              <a:t>femur</a:t>
            </a:r>
            <a:r>
              <a:rPr lang="en-US" dirty="0">
                <a:latin typeface="Cambria"/>
                <a:cs typeface="Cambria"/>
              </a:rPr>
              <a:t>, </a:t>
            </a:r>
            <a:r>
              <a:rPr lang="en-US" dirty="0" err="1">
                <a:latin typeface="Cambria"/>
                <a:cs typeface="Cambria"/>
              </a:rPr>
              <a:t>oris</a:t>
            </a:r>
            <a:r>
              <a:rPr lang="en-US" dirty="0">
                <a:latin typeface="Cambria"/>
                <a:cs typeface="Cambria"/>
              </a:rPr>
              <a:t>, n.	</a:t>
            </a:r>
            <a:endParaRPr lang="cs-CZ" dirty="0" smtClean="0">
              <a:latin typeface="Cambria"/>
              <a:cs typeface="Cambria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i-FI" dirty="0" smtClean="0">
                <a:latin typeface="Cambria"/>
                <a:cs typeface="Cambria"/>
              </a:rPr>
              <a:t>frons</a:t>
            </a:r>
            <a:r>
              <a:rPr lang="fi-FI" dirty="0">
                <a:latin typeface="Cambria"/>
                <a:cs typeface="Cambria"/>
              </a:rPr>
              <a:t>, frontis, f.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Cambria"/>
              <a:cs typeface="Cambria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572000" y="1557338"/>
            <a:ext cx="254158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cervix, icis, f.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pectus, oris, n.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 </a:t>
            </a: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abdomen, inis, n.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crus, cruris, n.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pes, pedis, m.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hallux, ucis, m.</a:t>
            </a:r>
            <a:endParaRPr lang="cs-CZ" altLang="cs-CZ" sz="2500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2700338" y="1557338"/>
            <a:ext cx="118427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itchFamily="18" charset="0"/>
              </a:rPr>
              <a:t>cut-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itchFamily="18" charset="0"/>
              </a:rPr>
              <a:t>capit-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itchFamily="18" charset="0"/>
              </a:rPr>
              <a:t>or-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itchFamily="18" charset="0"/>
              </a:rPr>
              <a:t>pollic-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itchFamily="18" charset="0"/>
              </a:rPr>
              <a:t>femor-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itchFamily="18" charset="0"/>
              </a:rPr>
              <a:t>front-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7113588" y="1557338"/>
            <a:ext cx="19288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cervi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c-</a:t>
            </a:r>
            <a:endParaRPr lang="da-DK" altLang="cs-CZ" sz="2500"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pector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- 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a</a:t>
            </a: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bdomin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-</a:t>
            </a:r>
            <a:endParaRPr lang="da-DK" altLang="cs-CZ" sz="2500"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crur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-</a:t>
            </a:r>
            <a:endParaRPr lang="da-DK" altLang="cs-CZ" sz="2500"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ped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-</a:t>
            </a:r>
            <a:endParaRPr lang="da-DK" altLang="cs-CZ" sz="2500"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halluc</a:t>
            </a:r>
            <a:r>
              <a:rPr lang="cs-CZ" altLang="cs-CZ" sz="2500">
                <a:latin typeface="Cambria" pitchFamily="18" charset="0"/>
                <a:ea typeface="Cambria" pitchFamily="18" charset="0"/>
                <a:cs typeface="Cambria" pitchFamily="18" charset="0"/>
              </a:rPr>
              <a:t>-</a:t>
            </a:r>
            <a:endParaRPr lang="cs-CZ" altLang="cs-CZ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D98000"/>
                </a:solidFill>
              </a:rPr>
              <a:t>Řecká substantiva ve 3. lekci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hepar, hepatis n. 		</a:t>
            </a:r>
            <a:r>
              <a:rPr lang="cs-CZ" altLang="cs-CZ" i="1" smtClean="0"/>
              <a:t>(corpus)</a:t>
            </a: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larynx, -ngis m.			</a:t>
            </a:r>
            <a:r>
              <a:rPr lang="cs-CZ" altLang="cs-CZ" i="1" smtClean="0"/>
              <a:t>(pulmo)</a:t>
            </a: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pharynx, -ngis m.		</a:t>
            </a:r>
            <a:r>
              <a:rPr lang="cs-CZ" altLang="cs-CZ" i="1" smtClean="0"/>
              <a:t>(pulmo)</a:t>
            </a: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phalanx, -ngis f.			</a:t>
            </a:r>
            <a:r>
              <a:rPr lang="cs-CZ" altLang="cs-CZ" i="1" smtClean="0"/>
              <a:t>(pulmo)</a:t>
            </a:r>
          </a:p>
          <a:p>
            <a:pPr eaLnBrk="1" hangingPunct="1">
              <a:buFontTx/>
              <a:buNone/>
            </a:pPr>
            <a:endParaRPr lang="cs-CZ" altLang="cs-CZ" i="1" smtClean="0"/>
          </a:p>
          <a:p>
            <a:pPr eaLnBrk="1" hangingPunct="1">
              <a:buFontTx/>
              <a:buNone/>
            </a:pPr>
            <a:endParaRPr lang="cs-CZ" altLang="cs-CZ" i="1" smtClean="0"/>
          </a:p>
          <a:p>
            <a:pPr eaLnBrk="1" hangingPunct="1"/>
            <a:endParaRPr lang="cs-CZ" altLang="cs-CZ" b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/>
              <a:t>Příklad skloňování spojení substantiva</a:t>
            </a:r>
            <a:br>
              <a:rPr lang="cs-CZ" sz="2800" dirty="0" smtClean="0"/>
            </a:br>
            <a:r>
              <a:rPr lang="cs-CZ" sz="2800" dirty="0" smtClean="0"/>
              <a:t>3. deklinace s adjektivem 1. a 2. deklinace</a:t>
            </a: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1403350" y="1557338"/>
          <a:ext cx="6408738" cy="244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69"/>
                <a:gridCol w="3204369"/>
              </a:tblGrid>
              <a:tr h="489585">
                <a:tc>
                  <a:txBody>
                    <a:bodyPr/>
                    <a:lstStyle/>
                    <a:p>
                      <a:r>
                        <a:rPr lang="cs-CZ" sz="2300" dirty="0" smtClean="0"/>
                        <a:t>Singulár</a:t>
                      </a:r>
                      <a:endParaRPr lang="cs-CZ" sz="23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2300" dirty="0" smtClean="0"/>
                        <a:t>Plurál</a:t>
                      </a:r>
                      <a:endParaRPr lang="cs-CZ" sz="2300" dirty="0"/>
                    </a:p>
                  </a:txBody>
                  <a:tcPr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2300" dirty="0" err="1" smtClean="0"/>
                        <a:t>margō</a:t>
                      </a:r>
                      <a:r>
                        <a:rPr lang="cs-CZ" sz="2300" dirty="0" smtClean="0"/>
                        <a:t> liber</a:t>
                      </a:r>
                      <a:endParaRPr lang="cs-CZ" sz="23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2300" dirty="0" err="1" smtClean="0"/>
                        <a:t>marginēs</a:t>
                      </a:r>
                      <a:r>
                        <a:rPr lang="cs-CZ" sz="2300" dirty="0" smtClean="0"/>
                        <a:t> </a:t>
                      </a:r>
                      <a:r>
                        <a:rPr lang="cs-CZ" sz="2300" dirty="0" err="1" smtClean="0"/>
                        <a:t>liberī</a:t>
                      </a:r>
                      <a:endParaRPr lang="cs-CZ" sz="2300" dirty="0"/>
                    </a:p>
                  </a:txBody>
                  <a:tcPr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2300" dirty="0" err="1" smtClean="0"/>
                        <a:t>marginis</a:t>
                      </a:r>
                      <a:r>
                        <a:rPr lang="cs-CZ" sz="2300" dirty="0" smtClean="0"/>
                        <a:t> </a:t>
                      </a:r>
                      <a:r>
                        <a:rPr lang="cs-CZ" sz="2300" dirty="0" err="1" smtClean="0"/>
                        <a:t>liberī</a:t>
                      </a:r>
                      <a:endParaRPr lang="cs-CZ" sz="23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2300" dirty="0" err="1" smtClean="0"/>
                        <a:t>marginum</a:t>
                      </a:r>
                      <a:r>
                        <a:rPr lang="cs-CZ" sz="2300" dirty="0" smtClean="0"/>
                        <a:t> </a:t>
                      </a:r>
                      <a:r>
                        <a:rPr lang="cs-CZ" sz="2300" dirty="0" err="1" smtClean="0"/>
                        <a:t>liberōrum</a:t>
                      </a:r>
                      <a:endParaRPr lang="cs-CZ" sz="2300" dirty="0"/>
                    </a:p>
                  </a:txBody>
                  <a:tcPr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2300" dirty="0" err="1" smtClean="0"/>
                        <a:t>marginem</a:t>
                      </a:r>
                      <a:r>
                        <a:rPr lang="cs-CZ" sz="2300" dirty="0" smtClean="0"/>
                        <a:t> </a:t>
                      </a:r>
                      <a:r>
                        <a:rPr lang="cs-CZ" sz="2300" dirty="0" err="1" smtClean="0"/>
                        <a:t>liberum</a:t>
                      </a:r>
                      <a:endParaRPr lang="cs-CZ" sz="23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300" dirty="0" err="1" smtClean="0"/>
                        <a:t>marginēs</a:t>
                      </a:r>
                      <a:r>
                        <a:rPr lang="cs-CZ" sz="2300" dirty="0" smtClean="0"/>
                        <a:t> </a:t>
                      </a:r>
                      <a:r>
                        <a:rPr lang="cs-CZ" sz="2300" dirty="0" err="1" smtClean="0"/>
                        <a:t>liberōs</a:t>
                      </a:r>
                      <a:endParaRPr lang="cs-CZ" sz="2300" dirty="0" smtClean="0"/>
                    </a:p>
                  </a:txBody>
                  <a:tcPr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2300" dirty="0" smtClean="0"/>
                        <a:t>margine </a:t>
                      </a:r>
                      <a:r>
                        <a:rPr lang="cs-CZ" sz="2300" dirty="0" err="1" smtClean="0"/>
                        <a:t>liberō</a:t>
                      </a:r>
                      <a:endParaRPr lang="cs-CZ" sz="23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2300" dirty="0" err="1" smtClean="0"/>
                        <a:t>marginibus</a:t>
                      </a:r>
                      <a:r>
                        <a:rPr lang="cs-CZ" sz="2300" dirty="0" smtClean="0"/>
                        <a:t> </a:t>
                      </a:r>
                      <a:r>
                        <a:rPr lang="cs-CZ" sz="2300" dirty="0" err="1" smtClean="0"/>
                        <a:t>liberīs</a:t>
                      </a:r>
                      <a:endParaRPr lang="cs-CZ" sz="2300" dirty="0"/>
                    </a:p>
                  </a:txBody>
                  <a:tcPr marT="45714" marB="45714"/>
                </a:tc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/>
        </p:nvGraphicFramePr>
        <p:xfrm>
          <a:off x="1350963" y="4076700"/>
          <a:ext cx="6534150" cy="227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075"/>
                <a:gridCol w="3267075"/>
              </a:tblGrid>
              <a:tr h="442098">
                <a:tc>
                  <a:txBody>
                    <a:bodyPr/>
                    <a:lstStyle/>
                    <a:p>
                      <a:r>
                        <a:rPr lang="cs-CZ" sz="2300" dirty="0" smtClean="0"/>
                        <a:t>Singulár</a:t>
                      </a:r>
                      <a:endParaRPr lang="cs-CZ" sz="2300" dirty="0"/>
                    </a:p>
                  </a:txBody>
                  <a:tcPr marL="91461" marR="91461" marT="45734" marB="45734"/>
                </a:tc>
                <a:tc>
                  <a:txBody>
                    <a:bodyPr/>
                    <a:lstStyle/>
                    <a:p>
                      <a:r>
                        <a:rPr lang="cs-CZ" sz="2300" dirty="0" smtClean="0"/>
                        <a:t>Plurál</a:t>
                      </a:r>
                      <a:endParaRPr lang="cs-CZ" sz="2300" dirty="0"/>
                    </a:p>
                  </a:txBody>
                  <a:tcPr marL="91461" marR="91461" marT="45734" marB="45734"/>
                </a:tc>
              </a:tr>
              <a:tr h="463564">
                <a:tc>
                  <a:txBody>
                    <a:bodyPr/>
                    <a:lstStyle/>
                    <a:p>
                      <a:r>
                        <a:rPr lang="cs-CZ" sz="2300" dirty="0" err="1" smtClean="0">
                          <a:solidFill>
                            <a:schemeClr val="tx1"/>
                          </a:solidFill>
                        </a:rPr>
                        <a:t>cochlear</a:t>
                      </a:r>
                      <a:r>
                        <a:rPr lang="cs-CZ" sz="23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dirty="0" err="1" smtClean="0">
                          <a:solidFill>
                            <a:schemeClr val="tx1"/>
                          </a:solidFill>
                        </a:rPr>
                        <a:t>parvum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tc>
                  <a:txBody>
                    <a:bodyPr/>
                    <a:lstStyle/>
                    <a:p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cochleāria</a:t>
                      </a:r>
                      <a:r>
                        <a:rPr lang="cs-CZ" sz="23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parva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</a:tr>
              <a:tr h="442098">
                <a:tc>
                  <a:txBody>
                    <a:bodyPr/>
                    <a:lstStyle/>
                    <a:p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cochleāris</a:t>
                      </a:r>
                      <a:r>
                        <a:rPr lang="cs-CZ" sz="23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parvī</a:t>
                      </a:r>
                      <a:endParaRPr lang="cs-CZ" sz="2300" i="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tc>
                  <a:txBody>
                    <a:bodyPr/>
                    <a:lstStyle/>
                    <a:p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cochleārium</a:t>
                      </a:r>
                      <a:r>
                        <a:rPr lang="cs-CZ" sz="23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parv</a:t>
                      </a:r>
                      <a:r>
                        <a:rPr lang="cs-CZ" sz="2300" dirty="0" err="1" smtClean="0">
                          <a:solidFill>
                            <a:schemeClr val="tx1"/>
                          </a:solidFill>
                        </a:rPr>
                        <a:t>ōrum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</a:tr>
              <a:tr h="463564">
                <a:tc>
                  <a:txBody>
                    <a:bodyPr/>
                    <a:lstStyle/>
                    <a:p>
                      <a:r>
                        <a:rPr lang="cs-CZ" sz="2300" dirty="0" err="1" smtClean="0">
                          <a:solidFill>
                            <a:schemeClr val="tx1"/>
                          </a:solidFill>
                        </a:rPr>
                        <a:t>cochlear</a:t>
                      </a:r>
                      <a:r>
                        <a:rPr lang="cs-CZ" sz="23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dirty="0" err="1" smtClean="0">
                          <a:solidFill>
                            <a:schemeClr val="tx1"/>
                          </a:solidFill>
                        </a:rPr>
                        <a:t>parvum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tc>
                  <a:txBody>
                    <a:bodyPr/>
                    <a:lstStyle/>
                    <a:p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cochleāria</a:t>
                      </a:r>
                      <a:r>
                        <a:rPr lang="cs-CZ" sz="23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parva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</a:tr>
              <a:tr h="4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cochleārī</a:t>
                      </a:r>
                      <a:r>
                        <a:rPr lang="cs-CZ" sz="23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parv</a:t>
                      </a:r>
                      <a:r>
                        <a:rPr lang="cs-CZ" sz="2300" dirty="0" err="1" smtClean="0">
                          <a:solidFill>
                            <a:schemeClr val="tx1"/>
                          </a:solidFill>
                        </a:rPr>
                        <a:t>ō</a:t>
                      </a:r>
                      <a:endParaRPr lang="cs-CZ" sz="2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tc>
                  <a:txBody>
                    <a:bodyPr/>
                    <a:lstStyle/>
                    <a:p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cochleāribus</a:t>
                      </a:r>
                      <a:r>
                        <a:rPr lang="cs-CZ" sz="23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 smtClean="0">
                          <a:solidFill>
                            <a:schemeClr val="tx1"/>
                          </a:solidFill>
                        </a:rPr>
                        <a:t>parvīs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1" r="30095"/>
          <a:stretch>
            <a:fillRect/>
          </a:stretch>
        </p:blipFill>
        <p:spPr bwMode="auto">
          <a:xfrm>
            <a:off x="239713" y="885825"/>
            <a:ext cx="1171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89013"/>
            <a:ext cx="22399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155700"/>
            <a:ext cx="21812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1055688"/>
            <a:ext cx="18621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568700"/>
            <a:ext cx="22748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6" r="36333"/>
          <a:stretch>
            <a:fillRect/>
          </a:stretch>
        </p:blipFill>
        <p:spPr bwMode="auto">
          <a:xfrm>
            <a:off x="2819400" y="3546475"/>
            <a:ext cx="7572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62375"/>
            <a:ext cx="24257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18248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72488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09343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66669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61675" y="5857178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49133" y="5841937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23810" y="5785516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7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558699" y="5841937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</a:t>
            </a:r>
            <a:endParaRPr lang="en-US" dirty="0"/>
          </a:p>
        </p:txBody>
      </p:sp>
      <p:pic>
        <p:nvPicPr>
          <p:cNvPr id="1436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3732213"/>
            <a:ext cx="2620962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0" name="Title 1"/>
          <p:cNvSpPr txBox="1">
            <a:spLocks/>
          </p:cNvSpPr>
          <p:nvPr/>
        </p:nvSpPr>
        <p:spPr bwMode="auto">
          <a:xfrm>
            <a:off x="190500" y="182563"/>
            <a:ext cx="8807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500">
                <a:solidFill>
                  <a:srgbClr val="C00000"/>
                </a:solidFill>
                <a:latin typeface="Century Schoolbook" pitchFamily="18" charset="0"/>
              </a:rPr>
              <a:t>Vyjádřete latinskými termíny</a:t>
            </a:r>
            <a:endParaRPr lang="en-US" altLang="cs-CZ" sz="350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D98000"/>
                </a:solidFill>
              </a:rPr>
              <a:t>Vyskloňujte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i="1" smtClean="0"/>
              <a:t>caput longum</a:t>
            </a:r>
          </a:p>
          <a:p>
            <a:pPr eaLnBrk="1" hangingPunct="1">
              <a:buFontTx/>
              <a:buNone/>
            </a:pPr>
            <a:r>
              <a:rPr lang="cs-CZ" altLang="cs-CZ" i="1" smtClean="0"/>
              <a:t>cavitas magna</a:t>
            </a:r>
          </a:p>
          <a:p>
            <a:pPr eaLnBrk="1" hangingPunct="1">
              <a:buFontTx/>
              <a:buNone/>
            </a:pPr>
            <a:r>
              <a:rPr lang="cs-CZ" altLang="cs-CZ" i="1" smtClean="0"/>
              <a:t>rete venosum</a:t>
            </a:r>
          </a:p>
          <a:p>
            <a:pPr eaLnBrk="1" hangingPunct="1">
              <a:buFontTx/>
              <a:buNone/>
            </a:pPr>
            <a:r>
              <a:rPr lang="cs-CZ" altLang="cs-CZ" i="1" smtClean="0"/>
              <a:t>canalis palatinus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D98000"/>
                </a:solidFill>
              </a:rPr>
              <a:t>Vyberte substantiva 2. deklinace: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0" indent="1588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dirty="0" err="1" smtClean="0"/>
              <a:t>manus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ūs</a:t>
            </a:r>
            <a:r>
              <a:rPr lang="cs-CZ" altLang="cs-CZ" dirty="0" smtClean="0"/>
              <a:t>, f.		humus, ī, f.</a:t>
            </a:r>
          </a:p>
          <a:p>
            <a:pPr marL="0" indent="1588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dirty="0" err="1"/>
              <a:t>acūtus</a:t>
            </a:r>
            <a:r>
              <a:rPr lang="cs-CZ" altLang="cs-CZ" dirty="0"/>
              <a:t>, a, </a:t>
            </a:r>
            <a:r>
              <a:rPr lang="cs-CZ" altLang="cs-CZ" dirty="0" smtClean="0"/>
              <a:t>um		dentista, </a:t>
            </a:r>
            <a:r>
              <a:rPr lang="cs-CZ" altLang="cs-CZ" dirty="0" err="1" smtClean="0"/>
              <a:t>ae</a:t>
            </a:r>
            <a:r>
              <a:rPr lang="cs-CZ" altLang="cs-CZ" dirty="0" smtClean="0"/>
              <a:t>, m.</a:t>
            </a:r>
          </a:p>
          <a:p>
            <a:pPr marL="0" indent="1588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dirty="0" smtClean="0"/>
              <a:t>corpus, </a:t>
            </a:r>
            <a:r>
              <a:rPr lang="cs-CZ" altLang="cs-CZ" dirty="0" err="1" smtClean="0"/>
              <a:t>oris</a:t>
            </a:r>
            <a:r>
              <a:rPr lang="cs-CZ" altLang="cs-CZ" dirty="0" smtClean="0"/>
              <a:t>, n. 		</a:t>
            </a:r>
            <a:r>
              <a:rPr lang="cs-CZ" altLang="cs-CZ" dirty="0" err="1" smtClean="0"/>
              <a:t>enteron</a:t>
            </a:r>
            <a:r>
              <a:rPr lang="cs-CZ" altLang="cs-CZ" dirty="0" smtClean="0"/>
              <a:t>, ī, n.</a:t>
            </a:r>
          </a:p>
          <a:p>
            <a:pPr marL="0" indent="1588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dirty="0" err="1" smtClean="0"/>
              <a:t>fossa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ae</a:t>
            </a:r>
            <a:r>
              <a:rPr lang="cs-CZ" altLang="cs-CZ" dirty="0" smtClean="0"/>
              <a:t>, f.			</a:t>
            </a:r>
            <a:r>
              <a:rPr lang="cs-CZ" altLang="cs-CZ" dirty="0" err="1" smtClean="0"/>
              <a:t>genū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ūs</a:t>
            </a:r>
            <a:r>
              <a:rPr lang="cs-CZ" altLang="cs-CZ" dirty="0" smtClean="0"/>
              <a:t>, f.</a:t>
            </a:r>
          </a:p>
          <a:p>
            <a:pPr marL="0" indent="1588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dirty="0" err="1" smtClean="0"/>
              <a:t>līberī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ōrum</a:t>
            </a:r>
            <a:r>
              <a:rPr lang="cs-CZ" altLang="cs-CZ" dirty="0" smtClean="0"/>
              <a:t>, m.		</a:t>
            </a:r>
            <a:r>
              <a:rPr lang="cs-CZ" altLang="cs-CZ" dirty="0" err="1" smtClean="0"/>
              <a:t>cancer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crī</a:t>
            </a:r>
            <a:r>
              <a:rPr lang="cs-CZ" altLang="cs-CZ" dirty="0" smtClean="0"/>
              <a:t>, m.</a:t>
            </a:r>
          </a:p>
          <a:p>
            <a:pPr marL="0" indent="1588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dirty="0" err="1" smtClean="0"/>
              <a:t>propter</a:t>
            </a:r>
            <a:r>
              <a:rPr lang="cs-CZ" altLang="cs-CZ" dirty="0" smtClean="0"/>
              <a:t>			</a:t>
            </a:r>
            <a:r>
              <a:rPr lang="cs-CZ" altLang="cs-CZ" dirty="0" err="1" smtClean="0"/>
              <a:t>ulcus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eris</a:t>
            </a:r>
            <a:r>
              <a:rPr lang="cs-CZ" altLang="cs-CZ" dirty="0" smtClean="0"/>
              <a:t>, n. </a:t>
            </a:r>
          </a:p>
          <a:p>
            <a:pPr marL="0" indent="1588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anchor="ctr"/>
          <a:lstStyle/>
          <a:p>
            <a:pPr eaLnBrk="1" hangingPunct="1"/>
            <a:r>
              <a:rPr lang="cs-CZ" altLang="cs-CZ" sz="3200" smtClean="0">
                <a:solidFill>
                  <a:srgbClr val="D98000"/>
                </a:solidFill>
              </a:rPr>
              <a:t>Přeložte a vytvořte požadované pády:</a:t>
            </a:r>
            <a:r>
              <a:rPr lang="cs-CZ" altLang="cs-CZ" smtClean="0">
                <a:solidFill>
                  <a:srgbClr val="D98000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84313"/>
            <a:ext cx="8642350" cy="4997450"/>
          </a:xfrm>
        </p:spPr>
        <p:txBody>
          <a:bodyPr/>
          <a:lstStyle/>
          <a:p>
            <a:pPr defTabSz="307975" eaLnBrk="1" hangingPunct="1">
              <a:buFontTx/>
              <a:buNone/>
            </a:pPr>
            <a:r>
              <a:rPr lang="cs-CZ" altLang="cs-CZ" sz="2400" smtClean="0"/>
              <a:t>					</a:t>
            </a:r>
          </a:p>
          <a:p>
            <a:pPr defTabSz="307975" eaLnBrk="1" hangingPunct="1">
              <a:buFontTx/>
              <a:buNone/>
            </a:pPr>
            <a:endParaRPr lang="cs-CZ" altLang="cs-CZ" sz="2400" smtClean="0"/>
          </a:p>
          <a:p>
            <a:pPr defTabSz="307975" eaLnBrk="1" hangingPunct="1">
              <a:buFontTx/>
              <a:buNone/>
            </a:pPr>
            <a:endParaRPr lang="cs-CZ" altLang="cs-CZ" sz="2400" smtClean="0"/>
          </a:p>
          <a:p>
            <a:pPr defTabSz="307975" eaLnBrk="1" hangingPunct="1">
              <a:buFontTx/>
              <a:buNone/>
            </a:pPr>
            <a:endParaRPr lang="cs-CZ" altLang="cs-CZ" sz="2400" smtClean="0"/>
          </a:p>
          <a:p>
            <a:pPr defTabSz="307975" eaLnBrk="1" hangingPunct="1">
              <a:buFontTx/>
              <a:buNone/>
            </a:pPr>
            <a:r>
              <a:rPr lang="cs-CZ" altLang="cs-CZ" sz="2400" smtClean="0"/>
              <a:t/>
            </a:r>
            <a:br>
              <a:rPr lang="cs-CZ" altLang="cs-CZ" sz="2400" smtClean="0"/>
            </a:br>
            <a:endParaRPr lang="cs-CZ" altLang="cs-CZ" sz="2400" smtClean="0"/>
          </a:p>
          <a:p>
            <a:pPr defTabSz="307975" eaLnBrk="1" hangingPunct="1">
              <a:buFontTx/>
              <a:buNone/>
            </a:pPr>
            <a:endParaRPr lang="cs-CZ" altLang="cs-CZ" sz="2400" smtClean="0"/>
          </a:p>
          <a:p>
            <a:pPr defTabSz="307975" eaLnBrk="1" hangingPunct="1">
              <a:buFontTx/>
              <a:buNone/>
            </a:pPr>
            <a:endParaRPr lang="cs-CZ" altLang="cs-CZ" sz="2400" smtClean="0"/>
          </a:p>
          <a:p>
            <a:pPr defTabSz="307975" eaLnBrk="1" hangingPunct="1">
              <a:buFontTx/>
              <a:buNone/>
            </a:pPr>
            <a:endParaRPr lang="cs-CZ" altLang="cs-CZ" sz="2400" smtClean="0"/>
          </a:p>
          <a:p>
            <a:pPr defTabSz="307975" eaLnBrk="1" hangingPunct="1">
              <a:buFontTx/>
              <a:buNone/>
            </a:pPr>
            <a:r>
              <a:rPr lang="cs-CZ" altLang="cs-CZ" sz="2400" smtClean="0"/>
              <a:t>Pozn. 	nový: </a:t>
            </a:r>
            <a:r>
              <a:rPr lang="cs-CZ" altLang="cs-CZ" sz="2400" i="1" smtClean="0"/>
              <a:t>novus, a, um</a:t>
            </a:r>
            <a:endParaRPr lang="cs-CZ" altLang="cs-CZ" sz="2400" smtClean="0">
              <a:hlinkClick r:id="" action="ppaction://noaction"/>
            </a:endParaRPr>
          </a:p>
          <a:p>
            <a:pPr defTabSz="307975" eaLnBrk="1" hangingPunct="1">
              <a:buFontTx/>
              <a:buNone/>
            </a:pPr>
            <a:r>
              <a:rPr lang="cs-CZ" altLang="cs-CZ" sz="2400" smtClean="0"/>
              <a:t>				hodný: </a:t>
            </a:r>
            <a:r>
              <a:rPr lang="cs-CZ" altLang="cs-CZ" sz="2400" i="1" smtClean="0"/>
              <a:t>bonus, a, um </a:t>
            </a:r>
            <a:r>
              <a:rPr lang="cs-CZ" altLang="cs-CZ" sz="2400" smtClean="0"/>
              <a:t>(tj. „dobrý“)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50825" y="1628775"/>
          <a:ext cx="8642349" cy="310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058"/>
                <a:gridCol w="1490061"/>
                <a:gridCol w="1413073"/>
                <a:gridCol w="1463606"/>
                <a:gridCol w="2785551"/>
              </a:tblGrid>
              <a:tr h="822819"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nová metoda</a:t>
                      </a:r>
                      <a:endParaRPr lang="cs-CZ" sz="2400" dirty="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levá ledvina</a:t>
                      </a:r>
                      <a:endParaRPr lang="cs-CZ" sz="2400" dirty="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hodný zubař</a:t>
                      </a:r>
                      <a:endParaRPr lang="cs-CZ" sz="2400" dirty="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zlomený loketní výběžek</a:t>
                      </a:r>
                      <a:endParaRPr lang="cs-CZ" sz="2400" dirty="0"/>
                    </a:p>
                  </a:txBody>
                  <a:tcPr marL="91455" marR="91455" marT="45692" marB="45692"/>
                </a:tc>
              </a:tr>
              <a:tr h="457101">
                <a:tc>
                  <a:txBody>
                    <a:bodyPr/>
                    <a:lstStyle/>
                    <a:p>
                      <a:pPr defTabSz="307975" eaLnBrk="1" hangingPunct="1">
                        <a:buFontTx/>
                        <a:buNone/>
                      </a:pPr>
                      <a:r>
                        <a:rPr lang="cs-CZ" altLang="cs-CZ" sz="2400" dirty="0" err="1" smtClean="0"/>
                        <a:t>nom</a:t>
                      </a:r>
                      <a:r>
                        <a:rPr lang="cs-CZ" altLang="cs-CZ" sz="2400" dirty="0" smtClean="0"/>
                        <a:t>. </a:t>
                      </a:r>
                      <a:r>
                        <a:rPr lang="cs-CZ" altLang="cs-CZ" sz="2400" dirty="0" err="1" smtClean="0"/>
                        <a:t>sg</a:t>
                      </a:r>
                      <a:r>
                        <a:rPr lang="cs-CZ" altLang="cs-CZ" sz="2400" dirty="0" smtClean="0"/>
                        <a:t>.</a:t>
                      </a:r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5" marR="91455" marT="45692" marB="45692"/>
                </a:tc>
              </a:tr>
              <a:tr h="457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dirty="0" err="1" smtClean="0"/>
                        <a:t>ak</a:t>
                      </a:r>
                      <a:r>
                        <a:rPr lang="cs-CZ" altLang="cs-CZ" sz="2400" dirty="0" smtClean="0"/>
                        <a:t>. </a:t>
                      </a:r>
                      <a:r>
                        <a:rPr lang="cs-CZ" altLang="cs-CZ" sz="2400" dirty="0" err="1" smtClean="0"/>
                        <a:t>sg</a:t>
                      </a:r>
                      <a:r>
                        <a:rPr lang="cs-CZ" altLang="cs-CZ" sz="2400" dirty="0" smtClean="0"/>
                        <a:t>.</a:t>
                      </a:r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5" marR="91455" marT="45692" marB="45692"/>
                </a:tc>
              </a:tr>
              <a:tr h="457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dirty="0" err="1" smtClean="0"/>
                        <a:t>abl</a:t>
                      </a:r>
                      <a:r>
                        <a:rPr lang="cs-CZ" altLang="cs-CZ" sz="2400" dirty="0" smtClean="0"/>
                        <a:t>. </a:t>
                      </a:r>
                      <a:r>
                        <a:rPr lang="cs-CZ" altLang="cs-CZ" sz="2400" dirty="0" err="1" smtClean="0"/>
                        <a:t>sg</a:t>
                      </a:r>
                      <a:r>
                        <a:rPr lang="cs-CZ" altLang="cs-CZ" sz="2400" dirty="0" smtClean="0"/>
                        <a:t>.</a:t>
                      </a:r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5" marR="91455" marT="45692" marB="45692"/>
                </a:tc>
              </a:tr>
              <a:tr h="457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dirty="0" smtClean="0"/>
                        <a:t>gen. </a:t>
                      </a:r>
                      <a:r>
                        <a:rPr lang="cs-CZ" altLang="cs-CZ" sz="2400" dirty="0" err="1" smtClean="0"/>
                        <a:t>pl</a:t>
                      </a:r>
                      <a:r>
                        <a:rPr lang="cs-CZ" altLang="cs-CZ" sz="2400" dirty="0" smtClean="0"/>
                        <a:t>.</a:t>
                      </a:r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5" marR="91455" marT="45692" marB="45692"/>
                </a:tc>
              </a:tr>
              <a:tr h="457101">
                <a:tc>
                  <a:txBody>
                    <a:bodyPr/>
                    <a:lstStyle/>
                    <a:p>
                      <a:r>
                        <a:rPr lang="cs-CZ" altLang="cs-CZ" sz="2400" dirty="0" smtClean="0"/>
                        <a:t>gen. </a:t>
                      </a:r>
                      <a:r>
                        <a:rPr lang="cs-CZ" altLang="cs-CZ" sz="2400" dirty="0" err="1" smtClean="0"/>
                        <a:t>sg</a:t>
                      </a:r>
                      <a:r>
                        <a:rPr lang="cs-CZ" altLang="cs-CZ" sz="2400" dirty="0" smtClean="0"/>
                        <a:t>.</a:t>
                      </a:r>
                      <a:endParaRPr lang="cs-CZ" sz="2400" dirty="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5" marR="91455" marT="45692" marB="45692"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5" marR="91455" marT="45692" marB="4569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D98000"/>
                </a:solidFill>
              </a:rPr>
              <a:t>Spojte substantiva s adjektivy: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marL="0" indent="19050"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oculo				crasso</a:t>
            </a:r>
          </a:p>
          <a:p>
            <a:pPr marL="0" indent="19050"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virus				ignotorum</a:t>
            </a:r>
          </a:p>
          <a:p>
            <a:pPr marL="0" indent="19050"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puer				dextrum</a:t>
            </a:r>
          </a:p>
          <a:p>
            <a:pPr marL="0" indent="19050"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intestino			nigra</a:t>
            </a:r>
          </a:p>
          <a:p>
            <a:pPr marL="0" indent="19050"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locorum			nigro</a:t>
            </a:r>
          </a:p>
          <a:p>
            <a:pPr marL="0" indent="19050"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sambuco			contagiosum</a:t>
            </a:r>
          </a:p>
          <a:p>
            <a:pPr marL="0" indent="19050"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ophthalmon		validus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endParaRPr lang="cs-CZ" altLang="cs-CZ" sz="2800" smtClean="0"/>
          </a:p>
          <a:p>
            <a:pPr marL="0" indent="19050"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Pozn. 	</a:t>
            </a:r>
            <a:r>
              <a:rPr lang="cs-CZ" altLang="cs-CZ" sz="2400" i="1" smtClean="0"/>
              <a:t>contagiosus, -a, -um</a:t>
            </a:r>
            <a:r>
              <a:rPr lang="cs-CZ" altLang="cs-CZ" sz="2400" smtClean="0"/>
              <a:t> 	nakažlivý</a:t>
            </a:r>
          </a:p>
          <a:p>
            <a:pPr marL="0" indent="19050"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	</a:t>
            </a:r>
            <a:r>
              <a:rPr lang="cs-CZ" altLang="cs-CZ" sz="2400" i="1" smtClean="0"/>
              <a:t>niger, -gra, -grum</a:t>
            </a:r>
            <a:r>
              <a:rPr lang="cs-CZ" altLang="cs-CZ" sz="2400" smtClean="0"/>
              <a:t>		černý</a:t>
            </a:r>
          </a:p>
          <a:p>
            <a:pPr marL="0" indent="19050"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	</a:t>
            </a:r>
            <a:r>
              <a:rPr lang="cs-CZ" altLang="cs-CZ" sz="2400" i="1" smtClean="0"/>
              <a:t>locus, -i m.</a:t>
            </a:r>
            <a:r>
              <a:rPr lang="cs-CZ" altLang="cs-CZ" sz="2400" smtClean="0"/>
              <a:t>			místo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Spojte s předložkou a přeložte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Post     (fractura radii traumatica)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In         (lagoena aquae purae)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E           (vestibulum sinistrum)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Ante      (fractura fibulae sinistrae aperta)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Sub       (tonsilla palatina dextra)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In          (arteria nutricia humeri)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In          (ostium tubae auditivae)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Ante     (ruptura ligamenti lati)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Opravte chyby</a:t>
            </a: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1412875"/>
            <a:ext cx="8504238" cy="485457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altLang="cs-CZ" smtClean="0"/>
              <a:t>massa pro suppositoria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mtClean="0"/>
              <a:t>in periodo longo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mtClean="0"/>
              <a:t>in hilo ovario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mtClean="0"/>
              <a:t>tuberculi costarum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mtClean="0"/>
              <a:t>mixtura cum ricini olei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mtClean="0"/>
              <a:t>post fracturam coste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mtClean="0"/>
              <a:t>nuclei ruberi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mtClean="0"/>
              <a:t>in ostio venae cavo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Bolus, ī, f. - hlinka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/>
          <a:lstStyle/>
          <a:p>
            <a:r>
              <a:rPr lang="cs-CZ" sz="2000" dirty="0" smtClean="0"/>
              <a:t>hornina podobná hlíně, obsahující různé barevné příměsi, užívaná jako barvivo, např.: žlutá, bílá, červená hlinka</a:t>
            </a:r>
          </a:p>
          <a:p>
            <a:r>
              <a:rPr lang="cs-CZ" sz="2000" dirty="0" smtClean="0"/>
              <a:t>bolus alba (</a:t>
            </a:r>
            <a:r>
              <a:rPr lang="cs-CZ" sz="2000" dirty="0" err="1" smtClean="0"/>
              <a:t>kaolinum</a:t>
            </a:r>
            <a:r>
              <a:rPr lang="cs-CZ" sz="2000" dirty="0" smtClean="0"/>
              <a:t> </a:t>
            </a:r>
            <a:r>
              <a:rPr lang="cs-CZ" sz="2000" dirty="0" err="1" smtClean="0"/>
              <a:t>ponderosum</a:t>
            </a:r>
            <a:r>
              <a:rPr lang="cs-CZ" sz="2000" dirty="0" smtClean="0"/>
              <a:t>) – váže sekrety, má vysušující efekt		základ zásypů (dále např. mastek, škroby, </a:t>
            </a:r>
            <a:r>
              <a:rPr lang="cs-CZ" sz="2000" dirty="0" err="1" smtClean="0"/>
              <a:t>betonit</a:t>
            </a:r>
            <a:r>
              <a:rPr lang="cs-CZ" sz="2000" dirty="0" smtClean="0"/>
              <a:t>,...)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500" dirty="0" smtClean="0"/>
              <a:t>bílá hlinka - hydratovaný křemičitan hlinitý s přimíšeninami prvků např. </a:t>
            </a:r>
            <a:r>
              <a:rPr lang="cs-CZ" sz="1500" dirty="0" err="1" smtClean="0"/>
              <a:t>Li</a:t>
            </a:r>
            <a:r>
              <a:rPr lang="cs-CZ" sz="1500" dirty="0" smtClean="0"/>
              <a:t>, Na, K, Ca. Dováží se z Německa z ložisek v oblasti Míšně. Krémový prášek. Ve vodě se nerozpouští. Podle složení částic kaolinu a jejich povrchu se odvíjí </a:t>
            </a:r>
            <a:r>
              <a:rPr lang="cs-CZ" sz="1500" u="sng" dirty="0" smtClean="0"/>
              <a:t>adsorpční schopnosti</a:t>
            </a:r>
            <a:r>
              <a:rPr lang="cs-CZ" sz="1500" dirty="0" smtClean="0"/>
              <a:t>. S vodou vytváří tvárlivou pastu. Terapeuticky se vnitřně užívá při léčbě alimentárních intoxikací a střevních infekcích. Zevně pak k hojení kůže formou zásypu, zábalu, obkladu nebo k výplachům. Prodává se i v drogeriích pod názvem </a:t>
            </a:r>
            <a:r>
              <a:rPr lang="cs-CZ" sz="1500" dirty="0" err="1" smtClean="0"/>
              <a:t>Luvos</a:t>
            </a:r>
            <a:r>
              <a:rPr lang="cs-CZ" sz="1500" dirty="0" smtClean="0"/>
              <a:t> </a:t>
            </a:r>
            <a:r>
              <a:rPr lang="cs-CZ" sz="1500" dirty="0" err="1" smtClean="0"/>
              <a:t>Heilerde</a:t>
            </a:r>
            <a:r>
              <a:rPr lang="cs-CZ" sz="1500" dirty="0" smtClean="0"/>
              <a:t> – léčivá hlína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500" dirty="0" err="1" smtClean="0"/>
              <a:t>Adsorbencia</a:t>
            </a:r>
            <a:r>
              <a:rPr lang="cs-CZ" sz="1500" dirty="0"/>
              <a:t> </a:t>
            </a:r>
            <a:r>
              <a:rPr lang="cs-CZ" sz="1500" dirty="0" smtClean="0"/>
              <a:t>- jemné, práškovité, chemicky inertní</a:t>
            </a:r>
            <a:r>
              <a:rPr lang="cs-CZ" sz="1500" dirty="0" smtClean="0">
                <a:hlinkClick r:id="rId2"/>
              </a:rPr>
              <a:t> </a:t>
            </a:r>
            <a:r>
              <a:rPr lang="cs-CZ" sz="1500" dirty="0" smtClean="0"/>
              <a:t>látky schopné adsorbovat na svůj povrch různé látky (např. toxiny, bakterie, léky). Aplikují se jako léky zevně ve formě zásypů (např. talek, bílá hlinka – bolus alba) a per os</a:t>
            </a:r>
          </a:p>
          <a:p>
            <a:r>
              <a:rPr lang="cs-CZ" sz="2000" dirty="0" smtClean="0"/>
              <a:t>potravinářské aditivum</a:t>
            </a:r>
            <a:endParaRPr lang="cs-CZ" sz="2000" dirty="0"/>
          </a:p>
        </p:txBody>
      </p:sp>
      <p:sp>
        <p:nvSpPr>
          <p:cNvPr id="4" name="Šipka doprava 3"/>
          <p:cNvSpPr/>
          <p:nvPr/>
        </p:nvSpPr>
        <p:spPr>
          <a:xfrm>
            <a:off x="1403648" y="2644576"/>
            <a:ext cx="720080" cy="208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8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Bolus, ī, m</a:t>
            </a:r>
            <a:r>
              <a:rPr lang="cs-CZ" dirty="0" smtClean="0"/>
              <a:t>. – sousto, velká pilulka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 současnosti se užívá pro jednorázovou dávku léku podanou během krátké doby do žíly, poté často doplněnou jeho dalším dlouhodobým podáváním v menších dávkách </a:t>
            </a:r>
            <a:r>
              <a:rPr lang="cs-CZ" sz="2000" dirty="0" err="1" smtClean="0"/>
              <a:t>řec</a:t>
            </a:r>
            <a:r>
              <a:rPr lang="cs-CZ" sz="2000" dirty="0" smtClean="0"/>
              <a:t>. </a:t>
            </a:r>
            <a:r>
              <a:rPr lang="cs-CZ" sz="2000" dirty="0" err="1" smtClean="0"/>
              <a:t>bolos</a:t>
            </a:r>
            <a:r>
              <a:rPr lang="cs-CZ" sz="2000" dirty="0" smtClean="0"/>
              <a:t> hrouda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3"/>
            <a:ext cx="6912768" cy="19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Neonový poutač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tiv1" id="{B8880FED-EDA5-4127-99B3-ED683CB26765}" vid="{9AA781EF-280F-4FF5-9BF6-3F30C761EC0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2060</TotalTime>
  <Words>702</Words>
  <Application>Microsoft Office PowerPoint</Application>
  <PresentationFormat>Předvádění na obrazovce (4:3)</PresentationFormat>
  <Paragraphs>260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Century Schoolbook</vt:lpstr>
      <vt:lpstr>Wingdings 2</vt:lpstr>
      <vt:lpstr>Wingdings</vt:lpstr>
      <vt:lpstr>Calibri</vt:lpstr>
      <vt:lpstr>Cambria</vt:lpstr>
      <vt:lpstr>Motiv1</vt:lpstr>
      <vt:lpstr>Opakování 1. a 2. deklinace</vt:lpstr>
      <vt:lpstr>Prezentace aplikace PowerPoint</vt:lpstr>
      <vt:lpstr>Vyberte substantiva 2. deklinace: </vt:lpstr>
      <vt:lpstr>Přeložte a vytvořte požadované pády: </vt:lpstr>
      <vt:lpstr>Spojte substantiva s adjektivy: </vt:lpstr>
      <vt:lpstr>Spojte s předložkou a přeložte</vt:lpstr>
      <vt:lpstr>Opravte chyby</vt:lpstr>
      <vt:lpstr>Bolus, ī, f. - hlinka</vt:lpstr>
      <vt:lpstr>Bolus, ī, m. – sousto, velká pilulka</vt:lpstr>
      <vt:lpstr>3. deklinace</vt:lpstr>
      <vt:lpstr>3. deklinace: charakteristické rysy</vt:lpstr>
      <vt:lpstr>Určete genitivní kmen substantiva</vt:lpstr>
      <vt:lpstr>Pojmenujte jednotlivé části žebra</vt:lpstr>
      <vt:lpstr>Rozdělení dle typu kmene</vt:lpstr>
      <vt:lpstr>Maskulina a feminina</vt:lpstr>
      <vt:lpstr>Neutra</vt:lpstr>
      <vt:lpstr>Podle jakého vzoru se budou skloňovat jednotlivá substantiva?</vt:lpstr>
      <vt:lpstr>Řecká substantiva ve 3. lekci</vt:lpstr>
      <vt:lpstr>Příklad skloňování spojení substantiva 3. deklinace s adjektivem 1. a 2. deklinace</vt:lpstr>
      <vt:lpstr>Vyskloňujte</vt:lpstr>
    </vt:vector>
  </TitlesOfParts>
  <Company>AV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lékařské terminologie</dc:title>
  <dc:creator>Libor Šupa</dc:creator>
  <cp:lastModifiedBy>Ševčíková Tereza</cp:lastModifiedBy>
  <cp:revision>76</cp:revision>
  <cp:lastPrinted>2016-10-10T12:21:38Z</cp:lastPrinted>
  <dcterms:created xsi:type="dcterms:W3CDTF">2012-09-16T21:20:21Z</dcterms:created>
  <dcterms:modified xsi:type="dcterms:W3CDTF">2016-10-10T12:26:46Z</dcterms:modified>
</cp:coreProperties>
</file>