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9" r:id="rId11"/>
    <p:sldId id="263" r:id="rId12"/>
    <p:sldId id="262" r:id="rId13"/>
    <p:sldId id="264" r:id="rId14"/>
    <p:sldId id="268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23863-B6C8-4C7F-A4FA-BEF06428B0AD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98E2DFD-78A3-4B3F-9F7D-E7579A3460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1297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EC4EC-C525-493D-A3E2-9923691F1D70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61B23-7A8A-4576-98AB-6F6A5AFDAE4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5499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nice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á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á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82F8C7A-80A6-467E-AAAB-1C761E93B9E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63282-AF11-41EC-A5BD-11846182FAEA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673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F4976-7A6A-4BC1-8E17-001D9010F9E5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EA36936-D653-4586-946A-AC8EFADEE7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3484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á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FBD0B-E7D3-4C17-92FB-284BB66C0425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79AC9AE-8CAF-4945-AD89-1033FD7484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317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4C7F2-5676-4676-84E3-3E7C736D851A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BD05-B9F4-491E-B654-5001D67C17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9077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nice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á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á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51693-9B67-42A0-AF30-CDC3FDA3301F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B8BE60EC-A38D-48C4-A06D-3C31D370DA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6609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6692E-7FF6-468A-9626-95BAD3F7E8CD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B9F18AB-FD33-413A-82D8-9F1F921EE2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869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32025-D3F5-4C6E-846D-4EB1F51882B0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294E86-3F34-4F11-A8BE-5A1C1CFCEC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00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9A30DB8-FD7A-46F7-BD8F-80E5E03D8FB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3A75F-20F5-42A3-8EBA-0394ECDCF03B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93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B058A176-C20F-4E98-9F09-11BCE3DDE61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0C6D2-621A-40B8-BB62-383DE4184A6B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30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6C44BF-570C-47FC-84A1-AD792D789D00}" type="datetimeFigureOut">
              <a:rPr lang="cs-CZ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á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B7A737"/>
                </a:solidFill>
                <a:latin typeface="Century Schoolbook" panose="02040604050505020304" pitchFamily="18" charset="0"/>
              </a:defRPr>
            </a:lvl1pPr>
          </a:lstStyle>
          <a:p>
            <a:fld id="{6978BD0E-2C11-4D36-B517-E6D7307D6DB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B7A737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B7A737"/>
          </a:solidFill>
          <a:latin typeface="Century Schoolbook" panose="020406040505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B7A737"/>
          </a:solidFill>
          <a:latin typeface="Century Schoolbook" panose="020406040505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B7A737"/>
          </a:solidFill>
          <a:latin typeface="Century Schoolbook" panose="020406040505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B7A737"/>
          </a:solidFill>
          <a:latin typeface="Century Schoolbook" panose="020406040505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B7A737"/>
          </a:solidFill>
          <a:latin typeface="Century Schoolbook" panose="020406040505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B7A737"/>
          </a:solidFill>
          <a:latin typeface="Century Schoolbook" panose="020406040505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B7A737"/>
          </a:solidFill>
          <a:latin typeface="Century Schoolbook" panose="020406040505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B7A737"/>
          </a:solidFill>
          <a:latin typeface="Century Schoolbook" panose="02040604050505020304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D0BE40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77F6C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972109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1331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4. lekce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Lege </a:t>
            </a:r>
            <a:r>
              <a:rPr lang="cs-CZ" dirty="0" err="1"/>
              <a:t>artis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4572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000" dirty="0"/>
              <a:t>označení postupu, který je v souladu s obvyklými, obecně uznávanými metodami určitého oboru vědy, případně umění. Může jít jak o nepsaná pravidla (úzus), tak například o doporučení stavovských organizací atd. Konkrétními terminologickými aplikacemi pojmu jsou například:</a:t>
            </a:r>
          </a:p>
          <a:p>
            <a:pPr>
              <a:spcBef>
                <a:spcPts val="600"/>
              </a:spcBef>
            </a:pPr>
            <a:r>
              <a:rPr lang="cs-CZ" sz="2000" b="1" i="1" dirty="0"/>
              <a:t>lege </a:t>
            </a:r>
            <a:r>
              <a:rPr lang="cs-CZ" sz="2000" b="1" i="1" dirty="0" err="1"/>
              <a:t>artis</a:t>
            </a:r>
            <a:r>
              <a:rPr lang="cs-CZ" sz="2000" b="1" i="1" dirty="0"/>
              <a:t> </a:t>
            </a:r>
            <a:r>
              <a:rPr lang="cs-CZ" sz="2000" b="1" i="1" dirty="0" err="1"/>
              <a:t>medicinae</a:t>
            </a:r>
            <a:r>
              <a:rPr lang="cs-CZ" sz="2000" b="1" dirty="0"/>
              <a:t> </a:t>
            </a:r>
            <a:r>
              <a:rPr lang="cs-CZ" sz="2000" dirty="0"/>
              <a:t>(lat.), tedy </a:t>
            </a:r>
            <a:r>
              <a:rPr lang="cs-CZ" sz="2000" i="1" dirty="0"/>
              <a:t>podle pravidel umění lékařského</a:t>
            </a:r>
            <a:r>
              <a:rPr lang="cs-CZ" sz="2000" dirty="0"/>
              <a:t>.</a:t>
            </a:r>
          </a:p>
          <a:p>
            <a:pPr lvl="1">
              <a:spcBef>
                <a:spcPts val="600"/>
              </a:spcBef>
            </a:pPr>
            <a:r>
              <a:rPr lang="cs-CZ" sz="1700" dirty="0"/>
              <a:t>V současnosti je v ČR vykládán jako preventivní, diagnostický nebo terapeutický postup, který odpovídá nejvyššímu dosaženému vědeckému poznání.</a:t>
            </a:r>
          </a:p>
          <a:p>
            <a:pPr lvl="1">
              <a:spcBef>
                <a:spcPts val="600"/>
              </a:spcBef>
            </a:pPr>
            <a:r>
              <a:rPr lang="cs-CZ" sz="1700" dirty="0"/>
              <a:t>V právnické literatuře pojem </a:t>
            </a:r>
            <a:r>
              <a:rPr lang="cs-CZ" sz="1700" i="1" dirty="0"/>
              <a:t>lege </a:t>
            </a:r>
            <a:r>
              <a:rPr lang="cs-CZ" sz="1700" i="1" dirty="0" err="1"/>
              <a:t>artis</a:t>
            </a:r>
            <a:r>
              <a:rPr lang="cs-CZ" sz="1700" dirty="0"/>
              <a:t> není definován a ani ho právo výslovně nepoužívá. V zahraniční odborné literatuře a klinické praxi se tento pojem až na výjimky (Slovensko. Maďarsko) také neužívá, ale pracuje se s odlišnými pojmy Best </a:t>
            </a:r>
            <a:r>
              <a:rPr lang="cs-CZ" sz="1700" dirty="0" err="1"/>
              <a:t>Practises</a:t>
            </a:r>
            <a:r>
              <a:rPr lang="cs-CZ" sz="1700" dirty="0"/>
              <a:t>, Best </a:t>
            </a:r>
            <a:r>
              <a:rPr lang="cs-CZ" sz="1700" dirty="0" err="1"/>
              <a:t>Guidelines</a:t>
            </a:r>
            <a:r>
              <a:rPr lang="cs-CZ" sz="1700" dirty="0"/>
              <a:t>, Léčebné standardy a Klinický postup atp. s poněkud jiným významem. České právo pouze obecně definuje práva pacienta, kvalitu služeb (péči), povinnosti lékaře a v užším slova smyslu péče léčebný přípravek</a:t>
            </a:r>
          </a:p>
        </p:txBody>
      </p:sp>
    </p:spTree>
    <p:extLst>
      <p:ext uri="{BB962C8B-B14F-4D97-AF65-F5344CB8AC3E}">
        <p14:creationId xmlns:p14="http://schemas.microsoft.com/office/powerpoint/2010/main" val="3296724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/>
              <a:t>– řecká substantiva</a:t>
            </a:r>
          </a:p>
        </p:txBody>
      </p:sp>
      <p:sp>
        <p:nvSpPr>
          <p:cNvPr id="22530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3. deklinace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96938"/>
          </a:xfrm>
        </p:spPr>
        <p:txBody>
          <a:bodyPr anchor="ctr"/>
          <a:lstStyle/>
          <a:p>
            <a:r>
              <a:rPr lang="cs-CZ" altLang="cs-CZ">
                <a:solidFill>
                  <a:srgbClr val="B7A737"/>
                </a:solidFill>
              </a:rPr>
              <a:t>3. deklinace – řecké i-kmeny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388" y="1341438"/>
            <a:ext cx="8713787" cy="5400675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2200" dirty="0"/>
              <a:t>pouze feminina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/>
              <a:t>převzatá řecká substantiva zakončená v </a:t>
            </a:r>
            <a:r>
              <a:rPr lang="cs-CZ" sz="2200" dirty="0" err="1"/>
              <a:t>nom</a:t>
            </a:r>
            <a:r>
              <a:rPr lang="cs-CZ" sz="2200" dirty="0"/>
              <a:t> </a:t>
            </a:r>
            <a:r>
              <a:rPr lang="cs-CZ" sz="2200" dirty="0" err="1"/>
              <a:t>sg</a:t>
            </a:r>
            <a:r>
              <a:rPr lang="cs-CZ" sz="2200" dirty="0"/>
              <a:t>. na </a:t>
            </a:r>
          </a:p>
          <a:p>
            <a:pPr marL="266700" indent="0" fontAlgn="auto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cs-CZ" sz="2200" i="1" dirty="0"/>
              <a:t>-sis</a:t>
            </a:r>
            <a:r>
              <a:rPr lang="cs-CZ" sz="2200" dirty="0"/>
              <a:t>, </a:t>
            </a:r>
            <a:r>
              <a:rPr lang="cs-CZ" sz="2200" i="1" dirty="0"/>
              <a:t>-</a:t>
            </a:r>
            <a:r>
              <a:rPr lang="cs-CZ" sz="2200" i="1" dirty="0" err="1"/>
              <a:t>xis</a:t>
            </a:r>
            <a:r>
              <a:rPr lang="cs-CZ" sz="2200" dirty="0"/>
              <a:t> nebo </a:t>
            </a:r>
            <a:r>
              <a:rPr lang="cs-CZ" sz="2200" i="1" dirty="0"/>
              <a:t>-</a:t>
            </a:r>
            <a:r>
              <a:rPr lang="cs-CZ" sz="2200" i="1" dirty="0" err="1"/>
              <a:t>ōsis</a:t>
            </a:r>
            <a:r>
              <a:rPr lang="cs-CZ" sz="2200" dirty="0"/>
              <a:t>, která mají v genitivu </a:t>
            </a:r>
            <a:r>
              <a:rPr lang="cs-CZ" sz="2200" dirty="0" err="1"/>
              <a:t>sg</a:t>
            </a:r>
            <a:r>
              <a:rPr lang="cs-CZ" sz="2200" dirty="0"/>
              <a:t>. stejné tvary (</a:t>
            </a:r>
            <a:r>
              <a:rPr lang="cs-CZ" sz="2200" dirty="0" err="1"/>
              <a:t>všecha</a:t>
            </a:r>
            <a:r>
              <a:rPr lang="cs-CZ" sz="2200" dirty="0"/>
              <a:t> jsou tedy stejnoslabičná)</a:t>
            </a:r>
          </a:p>
          <a:p>
            <a:pPr marL="266700" indent="-266700" fontAlgn="auto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2200" dirty="0"/>
              <a:t>vzor: dosis, </a:t>
            </a:r>
            <a:r>
              <a:rPr lang="cs-CZ" sz="2200" dirty="0" err="1"/>
              <a:t>is</a:t>
            </a:r>
            <a:r>
              <a:rPr lang="cs-CZ" sz="2200" dirty="0"/>
              <a:t>, f.</a:t>
            </a:r>
          </a:p>
          <a:p>
            <a:pPr marL="266700" indent="-26670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200" dirty="0"/>
          </a:p>
          <a:p>
            <a:pPr marL="266700" indent="-26670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200" dirty="0"/>
          </a:p>
          <a:p>
            <a:pPr marL="266700" indent="-26670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200" dirty="0"/>
          </a:p>
          <a:p>
            <a:pPr marL="266700" indent="-26670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200" dirty="0"/>
          </a:p>
          <a:p>
            <a:pPr marL="266700" indent="-26670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200" dirty="0"/>
          </a:p>
          <a:p>
            <a:pPr marL="266700" indent="-26670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200" dirty="0"/>
          </a:p>
          <a:p>
            <a:pPr marL="266700" indent="-26670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200" dirty="0"/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/>
              <a:t>Podobně se skloňují i některá latinská feminina. U nich však nemůžeme používat </a:t>
            </a:r>
            <a:r>
              <a:rPr lang="cs-CZ" sz="2200" dirty="0">
                <a:solidFill>
                  <a:schemeClr val="bg2">
                    <a:lumMod val="50000"/>
                  </a:schemeClr>
                </a:solidFill>
              </a:rPr>
              <a:t>řecké</a:t>
            </a:r>
            <a:r>
              <a:rPr lang="cs-CZ" sz="2200" dirty="0"/>
              <a:t> koncovky:</a:t>
            </a:r>
          </a:p>
          <a:p>
            <a:pPr marL="548640" lvl="1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1800" dirty="0" err="1">
                <a:solidFill>
                  <a:srgbClr val="C00000"/>
                </a:solidFill>
              </a:rPr>
              <a:t>febris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dirty="0" err="1">
                <a:solidFill>
                  <a:srgbClr val="C00000"/>
                </a:solidFill>
              </a:rPr>
              <a:t>is</a:t>
            </a:r>
            <a:r>
              <a:rPr lang="cs-CZ" sz="1800" dirty="0">
                <a:solidFill>
                  <a:srgbClr val="C00000"/>
                </a:solidFill>
              </a:rPr>
              <a:t>, f.; </a:t>
            </a:r>
            <a:r>
              <a:rPr lang="cs-CZ" sz="1800" dirty="0" err="1">
                <a:solidFill>
                  <a:srgbClr val="C00000"/>
                </a:solidFill>
              </a:rPr>
              <a:t>tussis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dirty="0" err="1">
                <a:solidFill>
                  <a:srgbClr val="C00000"/>
                </a:solidFill>
              </a:rPr>
              <a:t>is</a:t>
            </a:r>
            <a:r>
              <a:rPr lang="cs-CZ" sz="1800" dirty="0">
                <a:solidFill>
                  <a:srgbClr val="C00000"/>
                </a:solidFill>
              </a:rPr>
              <a:t>, f.; </a:t>
            </a:r>
            <a:r>
              <a:rPr lang="cs-CZ" sz="1800" dirty="0" err="1">
                <a:solidFill>
                  <a:srgbClr val="C00000"/>
                </a:solidFill>
              </a:rPr>
              <a:t>pertussis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dirty="0" err="1">
                <a:solidFill>
                  <a:srgbClr val="C00000"/>
                </a:solidFill>
              </a:rPr>
              <a:t>is</a:t>
            </a:r>
            <a:r>
              <a:rPr lang="cs-CZ" sz="1800" dirty="0">
                <a:solidFill>
                  <a:srgbClr val="C00000"/>
                </a:solidFill>
              </a:rPr>
              <a:t>, f.; </a:t>
            </a:r>
            <a:r>
              <a:rPr lang="cs-CZ" sz="1800" dirty="0" err="1">
                <a:solidFill>
                  <a:srgbClr val="C00000"/>
                </a:solidFill>
              </a:rPr>
              <a:t>sitis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dirty="0" err="1">
                <a:solidFill>
                  <a:srgbClr val="C00000"/>
                </a:solidFill>
              </a:rPr>
              <a:t>is</a:t>
            </a:r>
            <a:r>
              <a:rPr lang="cs-CZ" sz="1800" dirty="0">
                <a:solidFill>
                  <a:srgbClr val="C00000"/>
                </a:solidFill>
              </a:rPr>
              <a:t>, f.; </a:t>
            </a:r>
            <a:r>
              <a:rPr lang="cs-CZ" sz="1800" dirty="0" err="1">
                <a:solidFill>
                  <a:srgbClr val="C00000"/>
                </a:solidFill>
              </a:rPr>
              <a:t>tuberculosis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dirty="0" err="1">
                <a:solidFill>
                  <a:srgbClr val="C00000"/>
                </a:solidFill>
              </a:rPr>
              <a:t>is</a:t>
            </a:r>
            <a:r>
              <a:rPr lang="cs-CZ" sz="1800" dirty="0">
                <a:solidFill>
                  <a:srgbClr val="C00000"/>
                </a:solidFill>
              </a:rPr>
              <a:t>, f.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58888" y="3249613"/>
          <a:ext cx="4608512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/>
                        <a:t>Singulár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/>
                        <a:t>Plurál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 err="1"/>
                        <a:t>nom</a:t>
                      </a:r>
                      <a:r>
                        <a:rPr lang="cs-CZ" sz="2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/>
                        <a:t>dosis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dosēs</a:t>
                      </a:r>
                      <a:endParaRPr lang="cs-C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/>
                        <a:t>gen.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/>
                        <a:t>dosis / </a:t>
                      </a:r>
                      <a:r>
                        <a:rPr lang="cs-CZ" sz="2200" dirty="0" err="1"/>
                        <a:t>dos</a:t>
                      </a:r>
                      <a:r>
                        <a:rPr lang="cs-CZ" sz="22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eos</a:t>
                      </a:r>
                      <a:endParaRPr lang="cs-CZ" sz="22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dosium</a:t>
                      </a:r>
                      <a:endParaRPr lang="cs-C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 err="1"/>
                        <a:t>ak</a:t>
                      </a:r>
                      <a:r>
                        <a:rPr lang="cs-CZ" sz="2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</a:t>
                      </a:r>
                      <a:r>
                        <a:rPr lang="cs-CZ" sz="2200" dirty="0" err="1">
                          <a:solidFill>
                            <a:srgbClr val="C00000"/>
                          </a:solidFill>
                        </a:rPr>
                        <a:t>im</a:t>
                      </a:r>
                      <a:r>
                        <a:rPr lang="cs-CZ" sz="2200" dirty="0"/>
                        <a:t> / </a:t>
                      </a:r>
                      <a:r>
                        <a:rPr lang="cs-CZ" sz="2200" dirty="0" err="1"/>
                        <a:t>dos</a:t>
                      </a:r>
                      <a:r>
                        <a:rPr lang="cs-CZ" sz="220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in</a:t>
                      </a:r>
                      <a:endParaRPr lang="cs-CZ" sz="22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dosēs</a:t>
                      </a:r>
                      <a:endParaRPr lang="cs-C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 err="1"/>
                        <a:t>abl</a:t>
                      </a:r>
                      <a:r>
                        <a:rPr lang="cs-CZ" sz="22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dosī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/>
                        <a:t>dosibus</a:t>
                      </a:r>
                      <a:endParaRPr lang="cs-CZ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581" name="TextovéPole 4"/>
          <p:cNvSpPr txBox="1">
            <a:spLocks noChangeArrowheads="1"/>
          </p:cNvSpPr>
          <p:nvPr/>
        </p:nvSpPr>
        <p:spPr bwMode="auto">
          <a:xfrm>
            <a:off x="6084888" y="3716338"/>
            <a:ext cx="1582737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V plurálu</a:t>
            </a:r>
          </a:p>
          <a:p>
            <a:r>
              <a:rPr lang="cs-CZ" altLang="cs-CZ"/>
              <a:t>se skloňují stejně jako vzor </a:t>
            </a:r>
            <a:r>
              <a:rPr lang="cs-CZ" altLang="cs-CZ" i="1"/>
              <a:t>auris.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B7A737"/>
                </a:solidFill>
              </a:rPr>
              <a:t>3. deklinace – řecké souhláskové kmeny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950" y="1341438"/>
            <a:ext cx="8856663" cy="53276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600" dirty="0"/>
              <a:t>všechny tři rody</a:t>
            </a:r>
          </a:p>
          <a:p>
            <a:pPr marL="355600" lvl="1" indent="-266700" fontAlgn="auto"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/>
              <a:t>maskulina a feminina se skloňují podle vzoru </a:t>
            </a:r>
            <a:r>
              <a:rPr lang="cs-CZ" sz="2400" i="1" dirty="0" err="1"/>
              <a:t>pulmō</a:t>
            </a:r>
            <a:endParaRPr lang="cs-CZ" sz="2400" i="1" dirty="0"/>
          </a:p>
          <a:p>
            <a:pPr marL="444500" lvl="2" indent="-177800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2200" dirty="0"/>
              <a:t>maskulina jsou v </a:t>
            </a:r>
            <a:r>
              <a:rPr lang="cs-CZ" sz="2200" dirty="0" err="1"/>
              <a:t>nom</a:t>
            </a:r>
            <a:r>
              <a:rPr lang="cs-CZ" sz="2200" dirty="0"/>
              <a:t>. </a:t>
            </a:r>
            <a:r>
              <a:rPr lang="cs-CZ" sz="2200" dirty="0" err="1"/>
              <a:t>sg</a:t>
            </a:r>
            <a:r>
              <a:rPr lang="cs-CZ" sz="2200" dirty="0"/>
              <a:t>. zakončena na </a:t>
            </a:r>
            <a:r>
              <a:rPr lang="cs-CZ" sz="2200" i="1" dirty="0"/>
              <a:t>-</a:t>
            </a:r>
            <a:r>
              <a:rPr lang="cs-CZ" sz="2200" i="1" dirty="0" err="1"/>
              <a:t>ēr</a:t>
            </a:r>
            <a:r>
              <a:rPr lang="cs-CZ" sz="2200" dirty="0"/>
              <a:t> a v gen </a:t>
            </a:r>
            <a:r>
              <a:rPr lang="cs-CZ" sz="2200" dirty="0" err="1"/>
              <a:t>sg</a:t>
            </a:r>
            <a:r>
              <a:rPr lang="cs-CZ" sz="2200" dirty="0"/>
              <a:t>. na </a:t>
            </a:r>
            <a:r>
              <a:rPr lang="cs-CZ" sz="2200" i="1" dirty="0"/>
              <a:t>–</a:t>
            </a:r>
            <a:r>
              <a:rPr lang="cs-CZ" sz="2200" i="1" dirty="0" err="1"/>
              <a:t>ēris</a:t>
            </a:r>
            <a:endParaRPr lang="cs-CZ" sz="2200" i="1" dirty="0"/>
          </a:p>
          <a:p>
            <a:pPr marL="630238" lvl="3" indent="-185738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cs-CZ" i="1" dirty="0" err="1"/>
              <a:t>ūrētēr</a:t>
            </a:r>
            <a:r>
              <a:rPr lang="cs-CZ" i="1" dirty="0"/>
              <a:t>, </a:t>
            </a:r>
            <a:r>
              <a:rPr lang="cs-CZ" i="1" dirty="0" err="1"/>
              <a:t>ēris</a:t>
            </a:r>
            <a:r>
              <a:rPr lang="cs-CZ" i="1" dirty="0"/>
              <a:t>, m.</a:t>
            </a:r>
            <a:r>
              <a:rPr lang="cs-CZ" dirty="0"/>
              <a:t>;</a:t>
            </a:r>
            <a:r>
              <a:rPr lang="cs-CZ" i="1" dirty="0"/>
              <a:t> </a:t>
            </a:r>
            <a:r>
              <a:rPr lang="cs-CZ" i="1" dirty="0" err="1"/>
              <a:t>sphinctēr</a:t>
            </a:r>
            <a:r>
              <a:rPr lang="cs-CZ" i="1" dirty="0"/>
              <a:t>, </a:t>
            </a:r>
            <a:r>
              <a:rPr lang="cs-CZ" i="1" dirty="0" err="1"/>
              <a:t>ēris</a:t>
            </a:r>
            <a:r>
              <a:rPr lang="cs-CZ" i="1" dirty="0"/>
              <a:t>, m.</a:t>
            </a:r>
          </a:p>
          <a:p>
            <a:pPr marL="630238" lvl="3" indent="-185738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cs-CZ" dirty="0">
                <a:solidFill>
                  <a:srgbClr val="C00000"/>
                </a:solidFill>
              </a:rPr>
              <a:t>!POZOR! </a:t>
            </a:r>
            <a:r>
              <a:rPr lang="cs-CZ" i="1" dirty="0">
                <a:solidFill>
                  <a:srgbClr val="C00000"/>
                </a:solidFill>
              </a:rPr>
              <a:t>GASTĒR, TRIS, F.</a:t>
            </a:r>
          </a:p>
          <a:p>
            <a:pPr marL="630238" lvl="3" indent="-185738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cs-CZ" i="1" dirty="0">
              <a:solidFill>
                <a:srgbClr val="C00000"/>
              </a:solidFill>
            </a:endParaRPr>
          </a:p>
          <a:p>
            <a:pPr marL="444500" lvl="2" indent="-177800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2200" dirty="0"/>
              <a:t>feminina jsou v </a:t>
            </a:r>
            <a:r>
              <a:rPr lang="cs-CZ" sz="2200" dirty="0" err="1"/>
              <a:t>nom</a:t>
            </a:r>
            <a:r>
              <a:rPr lang="cs-CZ" sz="2200" dirty="0"/>
              <a:t>. </a:t>
            </a:r>
            <a:r>
              <a:rPr lang="cs-CZ" sz="2200" dirty="0" err="1"/>
              <a:t>sg</a:t>
            </a:r>
            <a:r>
              <a:rPr lang="cs-CZ" sz="2200" dirty="0"/>
              <a:t>. zakončena na:</a:t>
            </a:r>
          </a:p>
          <a:p>
            <a:pPr marL="630238" lvl="3" indent="-185738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cs-CZ" i="1" dirty="0"/>
              <a:t>-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dirty="0"/>
              <a:t>a v gen </a:t>
            </a:r>
            <a:r>
              <a:rPr lang="cs-CZ" dirty="0" err="1"/>
              <a:t>sg</a:t>
            </a:r>
            <a:r>
              <a:rPr lang="cs-CZ" dirty="0"/>
              <a:t>. na </a:t>
            </a:r>
            <a:r>
              <a:rPr lang="cs-CZ" i="1" dirty="0"/>
              <a:t>-</a:t>
            </a:r>
            <a:r>
              <a:rPr lang="cs-CZ" i="1" dirty="0" err="1"/>
              <a:t>idis</a:t>
            </a:r>
            <a:r>
              <a:rPr lang="cs-CZ" i="1" dirty="0"/>
              <a:t>		</a:t>
            </a:r>
            <a:r>
              <a:rPr lang="cs-CZ" i="1" dirty="0" err="1"/>
              <a:t>parōtis</a:t>
            </a:r>
            <a:r>
              <a:rPr lang="cs-CZ" i="1" dirty="0"/>
              <a:t>, </a:t>
            </a:r>
            <a:r>
              <a:rPr lang="cs-CZ" i="1" dirty="0" err="1"/>
              <a:t>idis</a:t>
            </a:r>
            <a:r>
              <a:rPr lang="cs-CZ" i="1" dirty="0"/>
              <a:t>, f</a:t>
            </a:r>
            <a:r>
              <a:rPr lang="cs-CZ" dirty="0"/>
              <a:t>. =</a:t>
            </a:r>
            <a:r>
              <a:rPr lang="cs-CZ" i="1" dirty="0"/>
              <a:t> </a:t>
            </a:r>
            <a:r>
              <a:rPr lang="cs-CZ" dirty="0"/>
              <a:t>příušní žláza</a:t>
            </a:r>
          </a:p>
          <a:p>
            <a:pPr marL="630238" lvl="3" indent="-185738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cs-CZ" i="1" dirty="0"/>
              <a:t>-</a:t>
            </a:r>
            <a:r>
              <a:rPr lang="cs-CZ" i="1" dirty="0" err="1"/>
              <a:t>ītis</a:t>
            </a:r>
            <a:r>
              <a:rPr lang="cs-CZ" i="1" dirty="0"/>
              <a:t> </a:t>
            </a:r>
            <a:r>
              <a:rPr lang="cs-CZ" dirty="0"/>
              <a:t>a v gen </a:t>
            </a:r>
            <a:r>
              <a:rPr lang="cs-CZ" dirty="0" err="1"/>
              <a:t>sg</a:t>
            </a:r>
            <a:r>
              <a:rPr lang="cs-CZ" dirty="0"/>
              <a:t>. na </a:t>
            </a:r>
            <a:r>
              <a:rPr lang="cs-CZ" i="1" dirty="0"/>
              <a:t>-</a:t>
            </a:r>
            <a:r>
              <a:rPr lang="cs-CZ" i="1" dirty="0" err="1"/>
              <a:t>ītidis</a:t>
            </a:r>
            <a:r>
              <a:rPr lang="cs-CZ" i="1" dirty="0"/>
              <a:t> 		</a:t>
            </a:r>
            <a:r>
              <a:rPr lang="cs-CZ" i="1" dirty="0" err="1"/>
              <a:t>arthrītis</a:t>
            </a:r>
            <a:r>
              <a:rPr lang="cs-CZ" i="1" dirty="0"/>
              <a:t>, </a:t>
            </a:r>
            <a:r>
              <a:rPr lang="cs-CZ" i="1" dirty="0" err="1"/>
              <a:t>ītidis</a:t>
            </a:r>
            <a:r>
              <a:rPr lang="cs-CZ" i="1" dirty="0"/>
              <a:t>, f</a:t>
            </a:r>
            <a:r>
              <a:rPr lang="cs-CZ" dirty="0"/>
              <a:t>. = zánět kloubů</a:t>
            </a:r>
          </a:p>
          <a:p>
            <a:pPr marL="630238" lvl="3" indent="-185738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cs-CZ" dirty="0"/>
          </a:p>
          <a:p>
            <a:pPr marL="630238" lvl="3" indent="-185738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cs-CZ" dirty="0"/>
          </a:p>
          <a:p>
            <a:pPr marL="88900" lvl="3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Pozn. </a:t>
            </a:r>
          </a:p>
          <a:p>
            <a:pPr marL="88900" lvl="3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koncovka </a:t>
            </a:r>
            <a:r>
              <a:rPr lang="cs-CZ" i="1" dirty="0">
                <a:solidFill>
                  <a:schemeClr val="tx1"/>
                </a:solidFill>
              </a:rPr>
              <a:t>–</a:t>
            </a:r>
            <a:r>
              <a:rPr lang="cs-CZ" i="1" dirty="0" err="1">
                <a:solidFill>
                  <a:schemeClr val="tx1"/>
                </a:solidFill>
              </a:rPr>
              <a:t>ōsis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(i-kmenová) označuje nezánětlivá onemocnění</a:t>
            </a:r>
          </a:p>
          <a:p>
            <a:pPr marL="88900" lvl="3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X koncovka</a:t>
            </a:r>
            <a:r>
              <a:rPr lang="cs-CZ" i="1" dirty="0">
                <a:solidFill>
                  <a:schemeClr val="tx1"/>
                </a:solidFill>
              </a:rPr>
              <a:t> –</a:t>
            </a:r>
            <a:r>
              <a:rPr lang="cs-CZ" i="1" dirty="0" err="1">
                <a:solidFill>
                  <a:schemeClr val="tx1"/>
                </a:solidFill>
              </a:rPr>
              <a:t>ītis</a:t>
            </a:r>
            <a:r>
              <a:rPr lang="cs-CZ" i="1" dirty="0">
                <a:solidFill>
                  <a:schemeClr val="tx1"/>
                </a:solidFill>
              </a:rPr>
              <a:t>, -</a:t>
            </a:r>
            <a:r>
              <a:rPr lang="cs-CZ" i="1" dirty="0" err="1">
                <a:solidFill>
                  <a:schemeClr val="tx1"/>
                </a:solidFill>
              </a:rPr>
              <a:t>ītidis</a:t>
            </a:r>
            <a:r>
              <a:rPr lang="cs-CZ" i="1" dirty="0">
                <a:solidFill>
                  <a:schemeClr val="tx1"/>
                </a:solidFill>
              </a:rPr>
              <a:t>  </a:t>
            </a:r>
            <a:r>
              <a:rPr lang="cs-CZ" dirty="0">
                <a:solidFill>
                  <a:schemeClr val="tx1"/>
                </a:solidFill>
              </a:rPr>
              <a:t>označuje zánětlivá onemocnění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>
              <a:solidFill>
                <a:srgbClr val="B7A737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388" y="1527175"/>
            <a:ext cx="8785225" cy="4572000"/>
          </a:xfrm>
        </p:spPr>
        <p:txBody>
          <a:bodyPr>
            <a:normAutofit/>
          </a:bodyPr>
          <a:lstStyle/>
          <a:p>
            <a:pPr marL="355600" lvl="1" indent="-266700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/>
              <a:t>neutra se skloňují podle vzoru corpus</a:t>
            </a:r>
          </a:p>
          <a:p>
            <a:pPr marL="629920" lvl="2" indent="-2667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2200" dirty="0"/>
              <a:t>jsou v </a:t>
            </a:r>
            <a:r>
              <a:rPr lang="cs-CZ" sz="2200" dirty="0" err="1"/>
              <a:t>nom</a:t>
            </a:r>
            <a:r>
              <a:rPr lang="cs-CZ" sz="2200" dirty="0"/>
              <a:t>. </a:t>
            </a:r>
            <a:r>
              <a:rPr lang="cs-CZ" sz="2200" dirty="0" err="1"/>
              <a:t>sg</a:t>
            </a:r>
            <a:r>
              <a:rPr lang="cs-CZ" sz="2200" dirty="0"/>
              <a:t>. zakončena na:</a:t>
            </a:r>
          </a:p>
          <a:p>
            <a:pPr marL="904240" lvl="3" indent="-2667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cs-CZ" i="1" dirty="0"/>
              <a:t>-</a:t>
            </a:r>
            <a:r>
              <a:rPr lang="cs-CZ" i="1" dirty="0" err="1"/>
              <a:t>ma</a:t>
            </a:r>
            <a:r>
              <a:rPr lang="cs-CZ" dirty="0"/>
              <a:t> a v gen </a:t>
            </a:r>
            <a:r>
              <a:rPr lang="cs-CZ" dirty="0" err="1"/>
              <a:t>sg</a:t>
            </a:r>
            <a:r>
              <a:rPr lang="cs-CZ" dirty="0"/>
              <a:t>. na -</a:t>
            </a:r>
            <a:r>
              <a:rPr lang="cs-CZ" i="1" dirty="0" err="1"/>
              <a:t>matis</a:t>
            </a:r>
            <a:r>
              <a:rPr lang="cs-CZ" i="1" dirty="0"/>
              <a:t>	trauma, </a:t>
            </a:r>
            <a:r>
              <a:rPr lang="cs-CZ" i="1" dirty="0" err="1"/>
              <a:t>traumatis</a:t>
            </a:r>
            <a:r>
              <a:rPr lang="cs-CZ" i="1" dirty="0"/>
              <a:t>, n. </a:t>
            </a:r>
            <a:r>
              <a:rPr lang="cs-CZ" dirty="0"/>
              <a:t>=</a:t>
            </a:r>
            <a:r>
              <a:rPr lang="cs-CZ" i="1" dirty="0"/>
              <a:t> </a:t>
            </a:r>
            <a:r>
              <a:rPr lang="cs-CZ" dirty="0"/>
              <a:t>úraz</a:t>
            </a:r>
          </a:p>
          <a:p>
            <a:pPr marL="904240" lvl="3" indent="-2667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cs-CZ" dirty="0"/>
              <a:t> -</a:t>
            </a:r>
            <a:r>
              <a:rPr lang="cs-CZ" i="1" dirty="0" err="1"/>
              <a:t>ōma</a:t>
            </a:r>
            <a:r>
              <a:rPr lang="cs-CZ" dirty="0"/>
              <a:t> a v gen </a:t>
            </a:r>
            <a:r>
              <a:rPr lang="cs-CZ" dirty="0" err="1"/>
              <a:t>sg</a:t>
            </a:r>
            <a:r>
              <a:rPr lang="cs-CZ" dirty="0"/>
              <a:t>. na </a:t>
            </a:r>
            <a:r>
              <a:rPr lang="cs-CZ" i="1" dirty="0"/>
              <a:t>-</a:t>
            </a:r>
            <a:r>
              <a:rPr lang="cs-CZ" i="1" dirty="0" err="1"/>
              <a:t>ōmatis</a:t>
            </a:r>
            <a:r>
              <a:rPr lang="cs-CZ" i="1" dirty="0"/>
              <a:t>	</a:t>
            </a:r>
            <a:r>
              <a:rPr lang="cs-CZ" i="1" dirty="0" err="1"/>
              <a:t>symptōma</a:t>
            </a:r>
            <a:r>
              <a:rPr lang="cs-CZ" i="1" dirty="0"/>
              <a:t>, </a:t>
            </a:r>
            <a:r>
              <a:rPr lang="cs-CZ" i="1" dirty="0" err="1"/>
              <a:t>ōmatis</a:t>
            </a:r>
            <a:r>
              <a:rPr lang="cs-CZ" i="1" dirty="0"/>
              <a:t>, n. </a:t>
            </a:r>
            <a:r>
              <a:rPr lang="cs-CZ" dirty="0"/>
              <a:t>příznak</a:t>
            </a:r>
          </a:p>
          <a:p>
            <a:pPr marL="904240" lvl="3" indent="-2667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cs-CZ" i="1" dirty="0"/>
          </a:p>
          <a:p>
            <a:pPr marL="706120" lvl="2" indent="-342900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2200" dirty="0"/>
              <a:t>!v plurálu se mohou skloňovat podle 2. deklinace podle vzoru</a:t>
            </a:r>
            <a:r>
              <a:rPr lang="cs-CZ" sz="2200" i="1" dirty="0"/>
              <a:t> cerebrum</a:t>
            </a:r>
            <a:r>
              <a:rPr lang="cs-CZ" sz="2200" dirty="0"/>
              <a:t>!</a:t>
            </a:r>
          </a:p>
          <a:p>
            <a:pPr marL="980440" lvl="3" indent="-3429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cs-CZ" dirty="0"/>
              <a:t>gen.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i="1" dirty="0" err="1"/>
              <a:t>traumatum</a:t>
            </a:r>
            <a:r>
              <a:rPr lang="cs-CZ" dirty="0"/>
              <a:t> i </a:t>
            </a:r>
            <a:r>
              <a:rPr lang="cs-CZ" i="1" dirty="0" err="1"/>
              <a:t>traumatōrum</a:t>
            </a:r>
            <a:endParaRPr lang="cs-CZ" i="1" dirty="0"/>
          </a:p>
          <a:p>
            <a:pPr marL="980440" lvl="3" indent="-3429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cs-CZ" dirty="0" err="1"/>
              <a:t>abl</a:t>
            </a:r>
            <a:r>
              <a:rPr lang="cs-CZ" dirty="0"/>
              <a:t>.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i="1" dirty="0" err="1"/>
              <a:t>traumatibus</a:t>
            </a:r>
            <a:r>
              <a:rPr lang="cs-CZ" i="1" dirty="0"/>
              <a:t> </a:t>
            </a:r>
            <a:r>
              <a:rPr lang="cs-CZ" dirty="0"/>
              <a:t>i </a:t>
            </a:r>
            <a:r>
              <a:rPr lang="cs-CZ" i="1" dirty="0" err="1"/>
              <a:t>traumatīs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B7A737"/>
                </a:solidFill>
              </a:rPr>
              <a:t>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412875"/>
            <a:ext cx="8504238" cy="5256213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600" dirty="0"/>
              <a:t>Jak zařadím substantivum do deklinace?</a:t>
            </a:r>
          </a:p>
          <a:p>
            <a:pPr marL="548640" lvl="1" indent="-274320" fontAlgn="auto">
              <a:spcBef>
                <a:spcPts val="0"/>
              </a:spcBef>
              <a:spcAft>
                <a:spcPts val="600"/>
              </a:spcAft>
              <a:buFont typeface="Wingdings"/>
              <a:buChar char=""/>
              <a:defRPr/>
            </a:pPr>
            <a:r>
              <a:rPr lang="cs-CZ" sz="2300" dirty="0"/>
              <a:t>podle koncovky genitivu singuláru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600" dirty="0"/>
              <a:t>Jaká je koncovka gen. </a:t>
            </a:r>
            <a:r>
              <a:rPr lang="cs-CZ" sz="2600" dirty="0" err="1"/>
              <a:t>sg</a:t>
            </a:r>
            <a:r>
              <a:rPr lang="cs-CZ" sz="2600" dirty="0"/>
              <a:t>. pro třetí deklinaci?</a:t>
            </a:r>
          </a:p>
          <a:p>
            <a:pPr marL="548640" lvl="1" indent="-274320" fontAlgn="auto">
              <a:spcBef>
                <a:spcPts val="0"/>
              </a:spcBef>
              <a:spcAft>
                <a:spcPts val="600"/>
              </a:spcAft>
              <a:buFont typeface="Wingdings"/>
              <a:buChar char=""/>
              <a:defRPr/>
            </a:pPr>
            <a:r>
              <a:rPr lang="cs-CZ" sz="2300" dirty="0"/>
              <a:t>-</a:t>
            </a:r>
            <a:r>
              <a:rPr lang="cs-CZ" sz="2300" dirty="0" err="1"/>
              <a:t>is</a:t>
            </a:r>
            <a:endParaRPr lang="cs-CZ" sz="2300" dirty="0"/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600" dirty="0"/>
              <a:t>Do jakých dvou skupin dělíme substantiva 3. deklinace?</a:t>
            </a:r>
          </a:p>
          <a:p>
            <a:pPr marL="548640" lvl="1" indent="-274320" fontAlgn="auto">
              <a:spcBef>
                <a:spcPts val="0"/>
              </a:spcBef>
              <a:spcAft>
                <a:spcPts val="600"/>
              </a:spcAft>
              <a:buFont typeface="Wingdings"/>
              <a:buChar char=""/>
              <a:defRPr/>
            </a:pPr>
            <a:r>
              <a:rPr lang="cs-CZ" sz="2300" dirty="0"/>
              <a:t>i-kmeny a souhláskové kmeny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600" dirty="0"/>
              <a:t>Jaké jsou vzory pro i-kmenová substantiva?</a:t>
            </a:r>
          </a:p>
          <a:p>
            <a:pPr marL="548640" lvl="1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300" dirty="0" err="1"/>
              <a:t>auris</a:t>
            </a:r>
            <a:r>
              <a:rPr lang="cs-CZ" sz="2300" dirty="0"/>
              <a:t> – m. a f.</a:t>
            </a:r>
          </a:p>
          <a:p>
            <a:pPr marL="548640" lvl="1" indent="-274320" fontAlgn="auto">
              <a:spcBef>
                <a:spcPts val="0"/>
              </a:spcBef>
              <a:spcAft>
                <a:spcPts val="600"/>
              </a:spcAft>
              <a:buFont typeface="Wingdings"/>
              <a:buChar char=""/>
              <a:defRPr/>
            </a:pPr>
            <a:r>
              <a:rPr lang="cs-CZ" sz="2300" dirty="0"/>
              <a:t>animal – n.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600" dirty="0"/>
              <a:t>Jaké jsou vzory souhláskových kmenů?</a:t>
            </a:r>
          </a:p>
          <a:p>
            <a:pPr marL="548640" lvl="1" indent="-274320" fontAlgn="auto"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300" dirty="0" err="1"/>
              <a:t>pulmo</a:t>
            </a:r>
            <a:r>
              <a:rPr lang="cs-CZ" sz="2300" dirty="0"/>
              <a:t> – m. a f.</a:t>
            </a:r>
          </a:p>
          <a:p>
            <a:pPr marL="548640" lvl="1" indent="-274320" fontAlgn="auto">
              <a:spcBef>
                <a:spcPts val="0"/>
              </a:spcBef>
              <a:spcAft>
                <a:spcPts val="600"/>
              </a:spcAft>
              <a:buFont typeface="Wingdings"/>
              <a:buChar char=""/>
              <a:defRPr/>
            </a:pPr>
            <a:r>
              <a:rPr lang="cs-CZ" sz="2300" dirty="0"/>
              <a:t>corpus – n.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B7A737"/>
                </a:solidFill>
              </a:rPr>
              <a:t>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Jak poznám, že se substantivum skloňuje podle vzoru </a:t>
            </a:r>
            <a:r>
              <a:rPr lang="cs-CZ" i="1" dirty="0" err="1"/>
              <a:t>auris</a:t>
            </a:r>
            <a:r>
              <a:rPr lang="cs-CZ" dirty="0"/>
              <a:t>?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je mužského nebo ženského rodu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je stejnoslabičné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nebo jeho genitivní kmen končí na skupinu souhlásek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Jak poznám, že se substantivum skloňuje podle vzoru </a:t>
            </a:r>
            <a:r>
              <a:rPr lang="cs-CZ" i="1" dirty="0"/>
              <a:t>animal</a:t>
            </a:r>
            <a:r>
              <a:rPr lang="cs-CZ" dirty="0"/>
              <a:t>?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je to neutrum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v </a:t>
            </a:r>
            <a:r>
              <a:rPr lang="cs-CZ" dirty="0" err="1"/>
              <a:t>nom</a:t>
            </a:r>
            <a:r>
              <a:rPr lang="cs-CZ" dirty="0"/>
              <a:t>. </a:t>
            </a:r>
            <a:r>
              <a:rPr lang="cs-CZ" dirty="0" err="1"/>
              <a:t>sg</a:t>
            </a:r>
            <a:r>
              <a:rPr lang="cs-CZ" dirty="0"/>
              <a:t>. končí na </a:t>
            </a:r>
            <a:r>
              <a:rPr lang="cs-CZ" i="1" dirty="0"/>
              <a:t>-e</a:t>
            </a:r>
            <a:r>
              <a:rPr lang="cs-CZ" dirty="0"/>
              <a:t>, </a:t>
            </a:r>
            <a:r>
              <a:rPr lang="cs-CZ" i="1" dirty="0"/>
              <a:t>-al</a:t>
            </a:r>
            <a:r>
              <a:rPr lang="cs-CZ" dirty="0"/>
              <a:t> nebo </a:t>
            </a:r>
            <a:r>
              <a:rPr lang="cs-CZ" i="1" dirty="0"/>
              <a:t>–ar</a:t>
            </a:r>
          </a:p>
          <a:p>
            <a:pPr marL="274320" lvl="1" indent="0" fontAlgn="auto">
              <a:spcAft>
                <a:spcPts val="0"/>
              </a:spcAft>
              <a:buFont typeface="Wingdings"/>
              <a:buNone/>
              <a:defRPr/>
            </a:pPr>
            <a:endParaRPr lang="cs-CZ" i="1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B7A737"/>
                </a:solidFill>
              </a:rPr>
              <a:t>Opakování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527175"/>
            <a:ext cx="8642350" cy="4572000"/>
          </a:xfrm>
        </p:spPr>
        <p:txBody>
          <a:bodyPr/>
          <a:lstStyle/>
          <a:p>
            <a:r>
              <a:rPr lang="cs-CZ" altLang="cs-CZ"/>
              <a:t>Uveďte vzor, podle kterého se skloňují následující substantiva (jsou v různých pádech):</a:t>
            </a:r>
          </a:p>
          <a:p>
            <a:pPr lvl="1">
              <a:spcBef>
                <a:spcPts val="600"/>
              </a:spcBef>
            </a:pPr>
            <a:r>
              <a:rPr lang="cs-CZ" altLang="cs-CZ"/>
              <a:t>cutis, tarsis, pulvis, mammis, sanguinis</a:t>
            </a:r>
          </a:p>
          <a:p>
            <a:pPr lvl="1">
              <a:spcBef>
                <a:spcPts val="600"/>
              </a:spcBef>
            </a:pPr>
            <a:r>
              <a:rPr lang="cs-CZ" altLang="cs-CZ"/>
              <a:t>coxa, calcaria, latera, septa, trachea</a:t>
            </a:r>
          </a:p>
          <a:p>
            <a:pPr lvl="1">
              <a:spcBef>
                <a:spcPts val="600"/>
              </a:spcBef>
            </a:pPr>
            <a:r>
              <a:rPr lang="cs-CZ" altLang="cs-CZ"/>
              <a:t>humerus, ulcus, fundus, vulnus, virus</a:t>
            </a:r>
          </a:p>
          <a:p>
            <a:pPr lvl="1">
              <a:spcBef>
                <a:spcPts val="600"/>
              </a:spcBef>
            </a:pPr>
            <a:r>
              <a:rPr lang="cs-CZ" altLang="cs-CZ"/>
              <a:t>atrium, montium, vitium, canalium, retium</a:t>
            </a:r>
          </a:p>
          <a:p>
            <a:pPr lvl="1">
              <a:spcBef>
                <a:spcPts val="600"/>
              </a:spcBef>
            </a:pPr>
            <a:r>
              <a:rPr lang="cs-CZ" altLang="cs-CZ"/>
              <a:t>tumorum, locorum, membrorum, flexorum</a:t>
            </a:r>
          </a:p>
          <a:p>
            <a:pPr lvl="1">
              <a:spcBef>
                <a:spcPts val="600"/>
              </a:spcBef>
            </a:pPr>
            <a:r>
              <a:rPr lang="cs-CZ" altLang="cs-CZ"/>
              <a:t>hominum, cancrum, abdominum, medicamentum</a:t>
            </a:r>
          </a:p>
          <a:p>
            <a:pPr lvl="1"/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96938"/>
          </a:xfrm>
        </p:spPr>
        <p:txBody>
          <a:bodyPr/>
          <a:lstStyle/>
          <a:p>
            <a:r>
              <a:rPr lang="cs-CZ" altLang="cs-CZ" sz="3000">
                <a:solidFill>
                  <a:srgbClr val="B7A737"/>
                </a:solidFill>
              </a:rPr>
              <a:t>Příklad skloňování spojení substantiva</a:t>
            </a:r>
            <a:br>
              <a:rPr lang="cs-CZ" altLang="cs-CZ" sz="3000">
                <a:solidFill>
                  <a:srgbClr val="B7A737"/>
                </a:solidFill>
              </a:rPr>
            </a:br>
            <a:r>
              <a:rPr lang="cs-CZ" altLang="cs-CZ" sz="3000">
                <a:solidFill>
                  <a:srgbClr val="B7A737"/>
                </a:solidFill>
              </a:rPr>
              <a:t>3. deklinace s adjektivem 1. a 2. deklinace</a:t>
            </a: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512888"/>
            <a:ext cx="6481763" cy="2584450"/>
          </a:xfrm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076700"/>
            <a:ext cx="6542088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B7A737"/>
                </a:solidFill>
              </a:rPr>
              <a:t>Vyskloňujte následující spojení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 numCol="2"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500" dirty="0" err="1"/>
              <a:t>canalis</a:t>
            </a:r>
            <a:r>
              <a:rPr lang="cs-CZ" sz="2500" dirty="0"/>
              <a:t> </a:t>
            </a:r>
            <a:r>
              <a:rPr lang="cs-CZ" sz="2500" dirty="0" err="1"/>
              <a:t>palatinus</a:t>
            </a:r>
            <a:endParaRPr lang="cs-CZ" sz="2500" dirty="0"/>
          </a:p>
          <a:p>
            <a:pPr marL="548640" lvl="1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/>
              <a:t>canalis</a:t>
            </a:r>
            <a:r>
              <a:rPr lang="cs-CZ" sz="2000" dirty="0"/>
              <a:t> </a:t>
            </a:r>
            <a:r>
              <a:rPr lang="cs-CZ" sz="2000" dirty="0" err="1"/>
              <a:t>palatini</a:t>
            </a:r>
            <a:endParaRPr lang="cs-CZ" sz="2000" dirty="0"/>
          </a:p>
          <a:p>
            <a:pPr marL="548640" lvl="1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/>
              <a:t>canalem</a:t>
            </a:r>
            <a:r>
              <a:rPr lang="cs-CZ" sz="2000" dirty="0"/>
              <a:t> </a:t>
            </a:r>
            <a:r>
              <a:rPr lang="cs-CZ" sz="2000" dirty="0" err="1"/>
              <a:t>palatinum</a:t>
            </a:r>
            <a:endParaRPr lang="cs-CZ" sz="2000" dirty="0"/>
          </a:p>
          <a:p>
            <a:pPr marL="548640" lvl="1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/>
              <a:t>canale</a:t>
            </a:r>
            <a:r>
              <a:rPr lang="cs-CZ" sz="2000" dirty="0"/>
              <a:t> </a:t>
            </a:r>
            <a:r>
              <a:rPr lang="cs-CZ" sz="2000" dirty="0" err="1"/>
              <a:t>palatino</a:t>
            </a:r>
            <a:endParaRPr lang="cs-CZ" sz="2000" dirty="0"/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500" dirty="0"/>
              <a:t>homo </a:t>
            </a:r>
            <a:r>
              <a:rPr lang="cs-CZ" sz="2500" dirty="0" err="1"/>
              <a:t>sanus</a:t>
            </a:r>
            <a:endParaRPr lang="cs-CZ" sz="2500" dirty="0"/>
          </a:p>
          <a:p>
            <a:pPr marL="548640" lvl="1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/>
              <a:t>hominis</a:t>
            </a:r>
            <a:r>
              <a:rPr lang="cs-CZ" sz="2000" dirty="0"/>
              <a:t> sani</a:t>
            </a:r>
          </a:p>
          <a:p>
            <a:pPr marL="548640" lvl="1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/>
              <a:t>hominem</a:t>
            </a:r>
            <a:r>
              <a:rPr lang="cs-CZ" sz="2000" dirty="0"/>
              <a:t> </a:t>
            </a:r>
            <a:r>
              <a:rPr lang="cs-CZ" sz="2000" dirty="0" err="1"/>
              <a:t>sanum</a:t>
            </a:r>
            <a:endParaRPr lang="cs-CZ" sz="2000" dirty="0"/>
          </a:p>
          <a:p>
            <a:pPr marL="548640" lvl="1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/>
              <a:t>homine</a:t>
            </a:r>
            <a:r>
              <a:rPr lang="cs-CZ" sz="2000" dirty="0"/>
              <a:t> </a:t>
            </a:r>
            <a:r>
              <a:rPr lang="cs-CZ" sz="2000" dirty="0" err="1"/>
              <a:t>sano</a:t>
            </a:r>
            <a:endParaRPr lang="cs-CZ" sz="2000" dirty="0"/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500" dirty="0" err="1"/>
              <a:t>vulnus</a:t>
            </a:r>
            <a:r>
              <a:rPr lang="cs-CZ" sz="2500" dirty="0"/>
              <a:t> </a:t>
            </a:r>
            <a:r>
              <a:rPr lang="cs-CZ" sz="2500" dirty="0" err="1"/>
              <a:t>lacerum</a:t>
            </a:r>
            <a:endParaRPr lang="cs-CZ" sz="2500" dirty="0"/>
          </a:p>
          <a:p>
            <a:pPr marL="548640" lvl="1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/>
              <a:t>vulneris</a:t>
            </a:r>
            <a:r>
              <a:rPr lang="cs-CZ" sz="2000" dirty="0"/>
              <a:t> </a:t>
            </a:r>
            <a:r>
              <a:rPr lang="cs-CZ" sz="2000" dirty="0" err="1"/>
              <a:t>laceri</a:t>
            </a:r>
            <a:endParaRPr lang="cs-CZ" sz="2000" dirty="0"/>
          </a:p>
          <a:p>
            <a:pPr marL="548640" lvl="1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/>
              <a:t>vulnus</a:t>
            </a:r>
            <a:r>
              <a:rPr lang="cs-CZ" sz="2000" dirty="0"/>
              <a:t> </a:t>
            </a:r>
            <a:r>
              <a:rPr lang="cs-CZ" sz="2000" dirty="0" err="1"/>
              <a:t>lacerum</a:t>
            </a:r>
            <a:endParaRPr lang="cs-CZ" sz="2000" dirty="0"/>
          </a:p>
          <a:p>
            <a:pPr marL="548640" lvl="1" indent="-27432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 err="1"/>
              <a:t>vulnere</a:t>
            </a:r>
            <a:r>
              <a:rPr lang="cs-CZ" sz="2000" dirty="0"/>
              <a:t> </a:t>
            </a:r>
            <a:r>
              <a:rPr lang="cs-CZ" sz="2000" dirty="0" err="1"/>
              <a:t>lacero</a:t>
            </a:r>
            <a:endParaRPr lang="cs-CZ" sz="2000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043363" y="1557338"/>
            <a:ext cx="3024187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500"/>
              <a:t>canales palatini</a:t>
            </a:r>
          </a:p>
          <a:p>
            <a:pPr>
              <a:lnSpc>
                <a:spcPct val="110000"/>
              </a:lnSpc>
            </a:pPr>
            <a:r>
              <a:rPr lang="cs-CZ" altLang="cs-CZ" sz="2000">
                <a:solidFill>
                  <a:schemeClr val="tx2"/>
                </a:solidFill>
              </a:rPr>
              <a:t>canalium palatinorum</a:t>
            </a:r>
          </a:p>
          <a:p>
            <a:pPr>
              <a:lnSpc>
                <a:spcPct val="110000"/>
              </a:lnSpc>
            </a:pPr>
            <a:r>
              <a:rPr lang="cs-CZ" altLang="cs-CZ" sz="2000">
                <a:solidFill>
                  <a:schemeClr val="tx2"/>
                </a:solidFill>
              </a:rPr>
              <a:t>canales palatinos</a:t>
            </a:r>
          </a:p>
          <a:p>
            <a:pPr>
              <a:lnSpc>
                <a:spcPct val="110000"/>
              </a:lnSpc>
            </a:pPr>
            <a:r>
              <a:rPr lang="cs-CZ" altLang="cs-CZ" sz="2000">
                <a:solidFill>
                  <a:schemeClr val="tx2"/>
                </a:solidFill>
              </a:rPr>
              <a:t>canalibus palatinis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043363" y="3087688"/>
            <a:ext cx="3024187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500"/>
              <a:t>homines sani</a:t>
            </a:r>
          </a:p>
          <a:p>
            <a:pPr>
              <a:lnSpc>
                <a:spcPct val="110000"/>
              </a:lnSpc>
            </a:pPr>
            <a:r>
              <a:rPr lang="cs-CZ" altLang="cs-CZ" sz="2000">
                <a:solidFill>
                  <a:schemeClr val="tx2"/>
                </a:solidFill>
              </a:rPr>
              <a:t>hominum sanorum</a:t>
            </a:r>
          </a:p>
          <a:p>
            <a:pPr>
              <a:lnSpc>
                <a:spcPct val="110000"/>
              </a:lnSpc>
            </a:pPr>
            <a:r>
              <a:rPr lang="cs-CZ" altLang="cs-CZ" sz="2000">
                <a:solidFill>
                  <a:schemeClr val="tx2"/>
                </a:solidFill>
              </a:rPr>
              <a:t>homines sanos</a:t>
            </a:r>
          </a:p>
          <a:p>
            <a:pPr>
              <a:lnSpc>
                <a:spcPct val="110000"/>
              </a:lnSpc>
            </a:pPr>
            <a:r>
              <a:rPr lang="cs-CZ" altLang="cs-CZ" sz="2000">
                <a:solidFill>
                  <a:schemeClr val="tx2"/>
                </a:solidFill>
              </a:rPr>
              <a:t>hominibus sanis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022725" y="4581525"/>
            <a:ext cx="30241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500"/>
              <a:t>vulnera lacera</a:t>
            </a:r>
          </a:p>
          <a:p>
            <a:pPr>
              <a:lnSpc>
                <a:spcPct val="110000"/>
              </a:lnSpc>
            </a:pPr>
            <a:r>
              <a:rPr lang="cs-CZ" altLang="cs-CZ" sz="2000">
                <a:solidFill>
                  <a:schemeClr val="tx2"/>
                </a:solidFill>
              </a:rPr>
              <a:t>vulnerum lacerorum</a:t>
            </a:r>
          </a:p>
          <a:p>
            <a:pPr>
              <a:lnSpc>
                <a:spcPct val="110000"/>
              </a:lnSpc>
            </a:pPr>
            <a:r>
              <a:rPr lang="cs-CZ" altLang="cs-CZ" sz="2000">
                <a:solidFill>
                  <a:schemeClr val="tx2"/>
                </a:solidFill>
              </a:rPr>
              <a:t>vulnera lacera</a:t>
            </a:r>
          </a:p>
          <a:p>
            <a:pPr>
              <a:lnSpc>
                <a:spcPct val="110000"/>
              </a:lnSpc>
            </a:pPr>
            <a:r>
              <a:rPr lang="cs-CZ" altLang="cs-CZ" sz="2000">
                <a:solidFill>
                  <a:schemeClr val="tx2"/>
                </a:solidFill>
              </a:rPr>
              <a:t>vulneribus laceris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>
              <a:solidFill>
                <a:srgbClr val="B7A737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23850" y="1628775"/>
          <a:ext cx="8612188" cy="292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2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2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6155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Ak</a:t>
                      </a:r>
                      <a:r>
                        <a:rPr lang="cs-CZ" sz="1800" dirty="0"/>
                        <a:t>. </a:t>
                      </a:r>
                      <a:r>
                        <a:rPr lang="cs-CZ" sz="1800" dirty="0" err="1"/>
                        <a:t>sg</a:t>
                      </a:r>
                      <a:r>
                        <a:rPr lang="cs-CZ" sz="1800" dirty="0"/>
                        <a:t>.</a:t>
                      </a: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Abl</a:t>
                      </a:r>
                      <a:r>
                        <a:rPr lang="cs-CZ" sz="1800" dirty="0"/>
                        <a:t>. </a:t>
                      </a:r>
                      <a:r>
                        <a:rPr lang="cs-CZ" sz="1800" dirty="0" err="1"/>
                        <a:t>sg</a:t>
                      </a:r>
                      <a:r>
                        <a:rPr lang="cs-CZ" sz="1800" dirty="0"/>
                        <a:t>.</a:t>
                      </a: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err="1"/>
                        <a:t>Nom</a:t>
                      </a:r>
                      <a:r>
                        <a:rPr lang="cs-CZ" sz="1800" dirty="0"/>
                        <a:t>. </a:t>
                      </a:r>
                      <a:r>
                        <a:rPr lang="cs-CZ" sz="1800" dirty="0" err="1"/>
                        <a:t>pl</a:t>
                      </a:r>
                      <a:r>
                        <a:rPr lang="cs-CZ" sz="1800" dirty="0"/>
                        <a:t>.</a:t>
                      </a: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Gen. </a:t>
                      </a:r>
                      <a:r>
                        <a:rPr lang="cs-CZ" sz="1800" dirty="0" err="1"/>
                        <a:t>pl</a:t>
                      </a:r>
                      <a:r>
                        <a:rPr lang="cs-CZ" sz="1800" dirty="0"/>
                        <a:t>.</a:t>
                      </a:r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155">
                <a:tc>
                  <a:txBody>
                    <a:bodyPr/>
                    <a:lstStyle/>
                    <a:p>
                      <a:r>
                        <a:rPr lang="cs-CZ" sz="1800" dirty="0" err="1"/>
                        <a:t>Sanguis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venosus</a:t>
                      </a:r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/>
                    </a:p>
                  </a:txBody>
                  <a:tcPr marT="45730" marB="4573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155">
                <a:tc>
                  <a:txBody>
                    <a:bodyPr/>
                    <a:lstStyle/>
                    <a:p>
                      <a:r>
                        <a:rPr lang="cs-CZ" sz="1800" dirty="0" err="1"/>
                        <a:t>Auris</a:t>
                      </a:r>
                      <a:r>
                        <a:rPr lang="cs-CZ" sz="1800" dirty="0"/>
                        <a:t> media</a:t>
                      </a:r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155">
                <a:tc>
                  <a:txBody>
                    <a:bodyPr/>
                    <a:lstStyle/>
                    <a:p>
                      <a:r>
                        <a:rPr lang="cs-CZ" sz="1800" dirty="0"/>
                        <a:t>Caput </a:t>
                      </a:r>
                      <a:r>
                        <a:rPr lang="cs-CZ" sz="1800" dirty="0" err="1"/>
                        <a:t>longum</a:t>
                      </a:r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226">
                <a:tc>
                  <a:txBody>
                    <a:bodyPr/>
                    <a:lstStyle/>
                    <a:p>
                      <a:r>
                        <a:rPr lang="cs-CZ" sz="1800" dirty="0" err="1"/>
                        <a:t>Canalis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800" baseline="0" dirty="0" err="1"/>
                        <a:t>palatinus</a:t>
                      </a:r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155">
                <a:tc>
                  <a:txBody>
                    <a:bodyPr/>
                    <a:lstStyle/>
                    <a:p>
                      <a:r>
                        <a:rPr lang="cs-CZ" sz="1800" dirty="0" err="1"/>
                        <a:t>Margo</a:t>
                      </a:r>
                      <a:r>
                        <a:rPr lang="cs-CZ" sz="1800" dirty="0"/>
                        <a:t> liber</a:t>
                      </a:r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30" marB="4573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B7A737"/>
                </a:solidFill>
              </a:rPr>
              <a:t>Určete pád a vytvořte nominativ singuláru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4198938" cy="48545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sz="2800"/>
              <a:t>ore aperto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regionem colli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pollices et halluces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cordum sanorum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mortes subitas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foraminis nutricii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vitia congenita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cavitate oris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avium albarum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859338" y="1557338"/>
            <a:ext cx="4105275" cy="4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cs-CZ" altLang="cs-CZ" sz="2800"/>
              <a:t>os apertum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regio colli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pollex et hallux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cor sanum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mors subita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foramen nutricium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vitium congenitum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cavitas oris</a:t>
            </a:r>
          </a:p>
          <a:p>
            <a:pPr>
              <a:spcBef>
                <a:spcPts val="600"/>
              </a:spcBef>
            </a:pPr>
            <a:r>
              <a:rPr lang="cs-CZ" altLang="cs-CZ" sz="2800"/>
              <a:t>avis alba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3492500" y="1844675"/>
            <a:ext cx="11509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492500" y="2349500"/>
            <a:ext cx="11509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851275" y="2852738"/>
            <a:ext cx="76041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3492500" y="3284538"/>
            <a:ext cx="11509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492500" y="3849688"/>
            <a:ext cx="11509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636963" y="4365625"/>
            <a:ext cx="11525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459163" y="4868863"/>
            <a:ext cx="11525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459163" y="5373688"/>
            <a:ext cx="11525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459163" y="5876925"/>
            <a:ext cx="11525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B7A737"/>
                </a:solidFill>
              </a:rPr>
              <a:t>Vytvořte smysluplná spojení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388" y="1527175"/>
            <a:ext cx="8856662" cy="485457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500" dirty="0"/>
              <a:t>in (</a:t>
            </a:r>
            <a:r>
              <a:rPr lang="cs-CZ" sz="2500" dirty="0" err="1"/>
              <a:t>dolor</a:t>
            </a:r>
            <a:r>
              <a:rPr lang="cs-CZ" sz="2500" dirty="0"/>
              <a:t> – </a:t>
            </a:r>
            <a:r>
              <a:rPr lang="cs-CZ" sz="2500" dirty="0" err="1"/>
              <a:t>acutus</a:t>
            </a:r>
            <a:r>
              <a:rPr lang="cs-CZ" sz="2500" dirty="0"/>
              <a:t> – </a:t>
            </a:r>
            <a:r>
              <a:rPr lang="cs-CZ" sz="2500" dirty="0" err="1"/>
              <a:t>caput</a:t>
            </a:r>
            <a:r>
              <a:rPr lang="cs-CZ" sz="2500" dirty="0"/>
              <a:t>)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>
                <a:solidFill>
                  <a:srgbClr val="0070C0"/>
                </a:solidFill>
              </a:rPr>
              <a:t>in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 err="1">
                <a:solidFill>
                  <a:srgbClr val="0070C0"/>
                </a:solidFill>
              </a:rPr>
              <a:t>e</a:t>
            </a:r>
            <a:r>
              <a:rPr lang="cs-CZ" dirty="0"/>
              <a:t> </a:t>
            </a:r>
            <a:r>
              <a:rPr lang="cs-CZ" dirty="0" err="1"/>
              <a:t>acut</a:t>
            </a:r>
            <a:r>
              <a:rPr lang="cs-CZ" dirty="0" err="1">
                <a:solidFill>
                  <a:srgbClr val="0070C0"/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capit</a:t>
            </a:r>
            <a:r>
              <a:rPr lang="cs-CZ" dirty="0" err="1">
                <a:solidFill>
                  <a:srgbClr val="00B050"/>
                </a:solidFill>
              </a:rPr>
              <a:t>is</a:t>
            </a:r>
            <a:endParaRPr lang="cs-CZ" dirty="0">
              <a:solidFill>
                <a:srgbClr val="00B05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500" dirty="0"/>
              <a:t>post (</a:t>
            </a:r>
            <a:r>
              <a:rPr lang="cs-CZ" sz="2500" dirty="0" err="1"/>
              <a:t>fractura</a:t>
            </a:r>
            <a:r>
              <a:rPr lang="cs-CZ" sz="2500" dirty="0"/>
              <a:t> (</a:t>
            </a:r>
            <a:r>
              <a:rPr lang="cs-CZ" sz="2500" dirty="0" err="1"/>
              <a:t>pl</a:t>
            </a:r>
            <a:r>
              <a:rPr lang="cs-CZ" sz="2500" dirty="0"/>
              <a:t>.) – os (</a:t>
            </a:r>
            <a:r>
              <a:rPr lang="cs-CZ" sz="2500" dirty="0" err="1"/>
              <a:t>pl</a:t>
            </a:r>
            <a:r>
              <a:rPr lang="cs-CZ" sz="2500" dirty="0"/>
              <a:t>.) – </a:t>
            </a:r>
            <a:r>
              <a:rPr lang="cs-CZ" sz="2500" dirty="0" err="1"/>
              <a:t>longus</a:t>
            </a:r>
            <a:r>
              <a:rPr lang="cs-CZ" sz="2500" dirty="0"/>
              <a:t> – </a:t>
            </a:r>
            <a:r>
              <a:rPr lang="cs-CZ" sz="2500" dirty="0" err="1"/>
              <a:t>apertus</a:t>
            </a:r>
            <a:r>
              <a:rPr lang="cs-CZ" sz="2500" dirty="0"/>
              <a:t>)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>
                <a:solidFill>
                  <a:srgbClr val="C00000"/>
                </a:solidFill>
              </a:rPr>
              <a:t>post</a:t>
            </a:r>
            <a:r>
              <a:rPr lang="cs-CZ" dirty="0"/>
              <a:t> </a:t>
            </a:r>
            <a:r>
              <a:rPr lang="cs-CZ" dirty="0" err="1"/>
              <a:t>fractur</a:t>
            </a:r>
            <a:r>
              <a:rPr lang="cs-CZ" dirty="0" err="1">
                <a:solidFill>
                  <a:srgbClr val="C00000"/>
                </a:solidFill>
              </a:rPr>
              <a:t>as</a:t>
            </a:r>
            <a:r>
              <a:rPr lang="cs-CZ" dirty="0"/>
              <a:t> </a:t>
            </a:r>
            <a:r>
              <a:rPr lang="cs-CZ" dirty="0" err="1"/>
              <a:t>oss</a:t>
            </a:r>
            <a:r>
              <a:rPr lang="cs-CZ" dirty="0" err="1">
                <a:solidFill>
                  <a:srgbClr val="00B050"/>
                </a:solidFill>
              </a:rPr>
              <a:t>ium</a:t>
            </a:r>
            <a:r>
              <a:rPr lang="cs-CZ" dirty="0"/>
              <a:t> </a:t>
            </a:r>
            <a:r>
              <a:rPr lang="cs-CZ" dirty="0" err="1"/>
              <a:t>long</a:t>
            </a:r>
            <a:r>
              <a:rPr lang="cs-CZ" dirty="0" err="1">
                <a:solidFill>
                  <a:srgbClr val="00B050"/>
                </a:solidFill>
              </a:rPr>
              <a:t>orum</a:t>
            </a:r>
            <a:r>
              <a:rPr lang="cs-CZ" dirty="0"/>
              <a:t> </a:t>
            </a:r>
            <a:r>
              <a:rPr lang="cs-CZ" dirty="0" err="1"/>
              <a:t>apert</a:t>
            </a:r>
            <a:r>
              <a:rPr lang="cs-CZ" dirty="0" err="1">
                <a:solidFill>
                  <a:srgbClr val="C00000"/>
                </a:solidFill>
              </a:rPr>
              <a:t>as</a:t>
            </a:r>
            <a:endParaRPr lang="cs-CZ" dirty="0">
              <a:solidFill>
                <a:srgbClr val="C0000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500" dirty="0"/>
              <a:t>in (</a:t>
            </a:r>
            <a:r>
              <a:rPr lang="cs-CZ" sz="2500" dirty="0" err="1"/>
              <a:t>periculum</a:t>
            </a:r>
            <a:r>
              <a:rPr lang="cs-CZ" sz="2500" dirty="0"/>
              <a:t> – </a:t>
            </a:r>
            <a:r>
              <a:rPr lang="cs-CZ" sz="2500" dirty="0" err="1"/>
              <a:t>mors</a:t>
            </a:r>
            <a:r>
              <a:rPr lang="cs-CZ" sz="2500" dirty="0"/>
              <a:t>)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>
                <a:solidFill>
                  <a:srgbClr val="0070C0"/>
                </a:solidFill>
              </a:rPr>
              <a:t>in</a:t>
            </a:r>
            <a:r>
              <a:rPr lang="cs-CZ" dirty="0"/>
              <a:t> </a:t>
            </a:r>
            <a:r>
              <a:rPr lang="cs-CZ" dirty="0" err="1"/>
              <a:t>pericul</a:t>
            </a:r>
            <a:r>
              <a:rPr lang="cs-CZ" dirty="0" err="1">
                <a:solidFill>
                  <a:srgbClr val="0070C0"/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mort</a:t>
            </a:r>
            <a:r>
              <a:rPr lang="cs-CZ" dirty="0" err="1">
                <a:solidFill>
                  <a:srgbClr val="00B050"/>
                </a:solidFill>
              </a:rPr>
              <a:t>is</a:t>
            </a:r>
            <a:endParaRPr lang="cs-CZ" dirty="0">
              <a:solidFill>
                <a:srgbClr val="00B05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500" dirty="0"/>
              <a:t>post (</a:t>
            </a:r>
            <a:r>
              <a:rPr lang="cs-CZ" sz="2500" dirty="0" err="1"/>
              <a:t>extractio</a:t>
            </a:r>
            <a:r>
              <a:rPr lang="cs-CZ" sz="2500" dirty="0"/>
              <a:t> – </a:t>
            </a:r>
            <a:r>
              <a:rPr lang="cs-CZ" sz="2500" dirty="0" err="1"/>
              <a:t>dens</a:t>
            </a:r>
            <a:r>
              <a:rPr lang="cs-CZ" sz="2500" dirty="0"/>
              <a:t> (</a:t>
            </a:r>
            <a:r>
              <a:rPr lang="cs-CZ" sz="2500" dirty="0" err="1"/>
              <a:t>pl</a:t>
            </a:r>
            <a:r>
              <a:rPr lang="cs-CZ" sz="2500" dirty="0"/>
              <a:t>.) – </a:t>
            </a:r>
            <a:r>
              <a:rPr lang="cs-CZ" sz="2500" dirty="0" err="1"/>
              <a:t>caninus</a:t>
            </a:r>
            <a:r>
              <a:rPr lang="cs-CZ" sz="2500" dirty="0"/>
              <a:t> – </a:t>
            </a:r>
            <a:r>
              <a:rPr lang="cs-CZ" sz="2500" dirty="0" err="1"/>
              <a:t>cum</a:t>
            </a:r>
            <a:r>
              <a:rPr lang="cs-CZ" sz="2500" dirty="0"/>
              <a:t> - </a:t>
            </a:r>
            <a:r>
              <a:rPr lang="cs-CZ" sz="2500" dirty="0" err="1"/>
              <a:t>complicatio</a:t>
            </a:r>
            <a:r>
              <a:rPr lang="cs-CZ" sz="2500" dirty="0"/>
              <a:t>)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>
                <a:solidFill>
                  <a:srgbClr val="C00000"/>
                </a:solidFill>
              </a:rPr>
              <a:t>post</a:t>
            </a:r>
            <a:r>
              <a:rPr lang="cs-CZ" dirty="0"/>
              <a:t> </a:t>
            </a:r>
            <a:r>
              <a:rPr lang="cs-CZ" dirty="0" err="1"/>
              <a:t>extraction</a:t>
            </a:r>
            <a:r>
              <a:rPr lang="cs-CZ" dirty="0" err="1">
                <a:solidFill>
                  <a:srgbClr val="C00000"/>
                </a:solidFill>
              </a:rPr>
              <a:t>em</a:t>
            </a:r>
            <a:r>
              <a:rPr lang="cs-CZ" dirty="0"/>
              <a:t> </a:t>
            </a:r>
            <a:r>
              <a:rPr lang="cs-CZ" dirty="0" err="1"/>
              <a:t>dent</a:t>
            </a:r>
            <a:r>
              <a:rPr lang="cs-CZ" dirty="0" err="1">
                <a:solidFill>
                  <a:srgbClr val="00B050"/>
                </a:solidFill>
              </a:rPr>
              <a:t>ium</a:t>
            </a:r>
            <a:r>
              <a:rPr lang="cs-CZ" dirty="0"/>
              <a:t> </a:t>
            </a:r>
            <a:r>
              <a:rPr lang="cs-CZ" dirty="0" err="1"/>
              <a:t>canin</a:t>
            </a:r>
            <a:r>
              <a:rPr lang="cs-CZ" dirty="0" err="1">
                <a:solidFill>
                  <a:srgbClr val="00B050"/>
                </a:solidFill>
              </a:rPr>
              <a:t>orum</a:t>
            </a:r>
            <a:r>
              <a:rPr lang="cs-CZ" dirty="0"/>
              <a:t> </a:t>
            </a:r>
            <a:r>
              <a:rPr lang="cs-CZ" dirty="0" err="1">
                <a:solidFill>
                  <a:srgbClr val="0070C0"/>
                </a:solidFill>
              </a:rPr>
              <a:t>cum</a:t>
            </a:r>
            <a:r>
              <a:rPr lang="cs-CZ" dirty="0"/>
              <a:t> </a:t>
            </a:r>
            <a:r>
              <a:rPr lang="cs-CZ" dirty="0" err="1"/>
              <a:t>complication</a:t>
            </a:r>
            <a:r>
              <a:rPr lang="cs-CZ" dirty="0" err="1">
                <a:solidFill>
                  <a:srgbClr val="0070C0"/>
                </a:solidFill>
              </a:rPr>
              <a:t>e</a:t>
            </a:r>
            <a:endParaRPr lang="cs-CZ" dirty="0">
              <a:solidFill>
                <a:srgbClr val="0070C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500" dirty="0"/>
              <a:t>in (</a:t>
            </a:r>
            <a:r>
              <a:rPr lang="cs-CZ" sz="2500" dirty="0" err="1"/>
              <a:t>foramen</a:t>
            </a:r>
            <a:r>
              <a:rPr lang="cs-CZ" sz="2500" dirty="0"/>
              <a:t> (</a:t>
            </a:r>
            <a:r>
              <a:rPr lang="cs-CZ" sz="2500" dirty="0" err="1"/>
              <a:t>pl</a:t>
            </a:r>
            <a:r>
              <a:rPr lang="cs-CZ" sz="2500" dirty="0"/>
              <a:t>.) </a:t>
            </a:r>
            <a:r>
              <a:rPr lang="cs-CZ" sz="2400" dirty="0"/>
              <a:t>– </a:t>
            </a:r>
            <a:r>
              <a:rPr lang="cs-CZ" sz="2500" dirty="0"/>
              <a:t> </a:t>
            </a:r>
            <a:r>
              <a:rPr lang="cs-CZ" sz="2500" dirty="0" err="1"/>
              <a:t>palatinus</a:t>
            </a:r>
            <a:r>
              <a:rPr lang="cs-CZ" sz="2500" dirty="0"/>
              <a:t>)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>
                <a:solidFill>
                  <a:srgbClr val="0070C0"/>
                </a:solidFill>
              </a:rPr>
              <a:t>in</a:t>
            </a:r>
            <a:r>
              <a:rPr lang="cs-CZ" dirty="0"/>
              <a:t> </a:t>
            </a:r>
            <a:r>
              <a:rPr lang="cs-CZ" dirty="0" err="1"/>
              <a:t>foramin</a:t>
            </a:r>
            <a:r>
              <a:rPr lang="cs-CZ" dirty="0" err="1">
                <a:solidFill>
                  <a:srgbClr val="0070C0"/>
                </a:solidFill>
              </a:rPr>
              <a:t>ibus</a:t>
            </a:r>
            <a:r>
              <a:rPr lang="cs-CZ" dirty="0"/>
              <a:t> </a:t>
            </a:r>
            <a:r>
              <a:rPr lang="cs-CZ" dirty="0" err="1"/>
              <a:t>palatin</a:t>
            </a:r>
            <a:r>
              <a:rPr lang="cs-CZ" dirty="0" err="1">
                <a:solidFill>
                  <a:srgbClr val="0070C0"/>
                </a:solidFill>
              </a:rPr>
              <a:t>is</a:t>
            </a:r>
            <a:endParaRPr lang="cs-CZ" dirty="0">
              <a:solidFill>
                <a:srgbClr val="0070C0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500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500" dirty="0" err="1"/>
              <a:t>complicatio</a:t>
            </a:r>
            <a:r>
              <a:rPr lang="cs-CZ" sz="2500" dirty="0"/>
              <a:t>, </a:t>
            </a:r>
            <a:r>
              <a:rPr lang="cs-CZ" sz="2500" dirty="0" err="1"/>
              <a:t>onis</a:t>
            </a:r>
            <a:r>
              <a:rPr lang="cs-CZ" sz="2500" dirty="0"/>
              <a:t>, f. = komplikace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217</TotalTime>
  <Words>805</Words>
  <Application>Microsoft Office PowerPoint</Application>
  <PresentationFormat>Předvádění na obrazovce (4:3)</PresentationFormat>
  <Paragraphs>157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Century Schoolbook</vt:lpstr>
      <vt:lpstr>Arial</vt:lpstr>
      <vt:lpstr>Wingdings 2</vt:lpstr>
      <vt:lpstr>Wingdings</vt:lpstr>
      <vt:lpstr>Calibri</vt:lpstr>
      <vt:lpstr>Administrativní</vt:lpstr>
      <vt:lpstr>4. lekce</vt:lpstr>
      <vt:lpstr>Opakování</vt:lpstr>
      <vt:lpstr>Opakování</vt:lpstr>
      <vt:lpstr>Opakování</vt:lpstr>
      <vt:lpstr>Příklad skloňování spojení substantiva 3. deklinace s adjektivem 1. a 2. deklinace</vt:lpstr>
      <vt:lpstr>Vyskloňujte následující spojení</vt:lpstr>
      <vt:lpstr>Prezentace aplikace PowerPoint</vt:lpstr>
      <vt:lpstr>Určete pád a vytvořte nominativ singuláru</vt:lpstr>
      <vt:lpstr>Vytvořte smysluplná spojení</vt:lpstr>
      <vt:lpstr>Lege artis</vt:lpstr>
      <vt:lpstr>3. deklinace</vt:lpstr>
      <vt:lpstr>3. deklinace – řecké i-kmeny</vt:lpstr>
      <vt:lpstr>3. deklinace – řecké souhláskové kmeny</vt:lpstr>
      <vt:lpstr>Prezentace aplikace PowerPoint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lekce</dc:title>
  <dc:creator>Ševčíková Tereza</dc:creator>
  <cp:lastModifiedBy>Pavel Ševčík</cp:lastModifiedBy>
  <cp:revision>21</cp:revision>
  <dcterms:created xsi:type="dcterms:W3CDTF">2015-10-13T13:52:27Z</dcterms:created>
  <dcterms:modified xsi:type="dcterms:W3CDTF">2016-10-17T16:14:37Z</dcterms:modified>
</cp:coreProperties>
</file>