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57" d="100"/>
          <a:sy n="57" d="100"/>
        </p:scale>
        <p:origin x="102" y="1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C6B31350-BD7B-4B0D-8409-BB6C2CA04AC8}" type="datetimeFigureOut">
              <a:rPr lang="cs-CZ" smtClean="0"/>
              <a:t>21.11.2016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E48EE831-0054-4A46-981E-E880C96630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0017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31350-BD7B-4B0D-8409-BB6C2CA04AC8}" type="datetimeFigureOut">
              <a:rPr lang="cs-CZ" smtClean="0"/>
              <a:t>21.11.2016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EE831-0054-4A46-981E-E880C96630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5101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31350-BD7B-4B0D-8409-BB6C2CA04AC8}" type="datetimeFigureOut">
              <a:rPr lang="cs-CZ" smtClean="0"/>
              <a:t>21.11.2016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EE831-0054-4A46-981E-E880C96630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3100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31350-BD7B-4B0D-8409-BB6C2CA04AC8}" type="datetimeFigureOut">
              <a:rPr lang="cs-CZ" smtClean="0"/>
              <a:t>21.11.2016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EE831-0054-4A46-981E-E880C96630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10474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31350-BD7B-4B0D-8409-BB6C2CA04AC8}" type="datetimeFigureOut">
              <a:rPr lang="cs-CZ" smtClean="0"/>
              <a:t>21.11.2016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EE831-0054-4A46-981E-E880C96630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42300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31350-BD7B-4B0D-8409-BB6C2CA04AC8}" type="datetimeFigureOut">
              <a:rPr lang="cs-CZ" smtClean="0"/>
              <a:t>21.11.2016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EE831-0054-4A46-981E-E880C96630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02697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31350-BD7B-4B0D-8409-BB6C2CA04AC8}" type="datetimeFigureOut">
              <a:rPr lang="cs-CZ" smtClean="0"/>
              <a:t>21.11.2016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EE831-0054-4A46-981E-E880C96630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88316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C6B31350-BD7B-4B0D-8409-BB6C2CA04AC8}" type="datetimeFigureOut">
              <a:rPr lang="cs-CZ" smtClean="0"/>
              <a:t>21.11.2016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EE831-0054-4A46-981E-E880C96630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14041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6B31350-BD7B-4B0D-8409-BB6C2CA04AC8}" type="datetimeFigureOut">
              <a:rPr lang="cs-CZ" smtClean="0"/>
              <a:t>21.11.2016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EE831-0054-4A46-981E-E880C96630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7702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31350-BD7B-4B0D-8409-BB6C2CA04AC8}" type="datetimeFigureOut">
              <a:rPr lang="cs-CZ" smtClean="0"/>
              <a:t>21.11.2016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EE831-0054-4A46-981E-E880C96630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5701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31350-BD7B-4B0D-8409-BB6C2CA04AC8}" type="datetimeFigureOut">
              <a:rPr lang="cs-CZ" smtClean="0"/>
              <a:t>21.11.2016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EE831-0054-4A46-981E-E880C96630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4309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31350-BD7B-4B0D-8409-BB6C2CA04AC8}" type="datetimeFigureOut">
              <a:rPr lang="cs-CZ" smtClean="0"/>
              <a:t>21.11.2016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EE831-0054-4A46-981E-E880C96630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3332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31350-BD7B-4B0D-8409-BB6C2CA04AC8}" type="datetimeFigureOut">
              <a:rPr lang="cs-CZ" smtClean="0"/>
              <a:t>21.11.2016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EE831-0054-4A46-981E-E880C96630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3748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31350-BD7B-4B0D-8409-BB6C2CA04AC8}" type="datetimeFigureOut">
              <a:rPr lang="cs-CZ" smtClean="0"/>
              <a:t>21.11.2016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EE831-0054-4A46-981E-E880C96630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515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31350-BD7B-4B0D-8409-BB6C2CA04AC8}" type="datetimeFigureOut">
              <a:rPr lang="cs-CZ" smtClean="0"/>
              <a:t>21.11.2016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EE831-0054-4A46-981E-E880C96630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8701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31350-BD7B-4B0D-8409-BB6C2CA04AC8}" type="datetimeFigureOut">
              <a:rPr lang="cs-CZ" smtClean="0"/>
              <a:t>21.11.2016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EE831-0054-4A46-981E-E880C96630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8465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31350-BD7B-4B0D-8409-BB6C2CA04AC8}" type="datetimeFigureOut">
              <a:rPr lang="cs-CZ" smtClean="0"/>
              <a:t>21.11.2016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EE831-0054-4A46-981E-E880C96630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5798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C6B31350-BD7B-4B0D-8409-BB6C2CA04AC8}" type="datetimeFigureOut">
              <a:rPr lang="cs-CZ" smtClean="0"/>
              <a:t>21.11.2016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E48EE831-0054-4A46-981E-E880C96630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7120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  <p:sldLayoutId id="214748371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Cvičení 4.-5. deklinace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93595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smtClean="0"/>
              <a:t>Vyberte tvary akuzativu singuláru: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800" b="1" dirty="0" err="1" smtClean="0"/>
              <a:t>domum</a:t>
            </a:r>
            <a:r>
              <a:rPr lang="cs-CZ" altLang="cs-CZ" sz="2800" b="1" dirty="0" smtClean="0"/>
              <a:t>, </a:t>
            </a:r>
            <a:r>
              <a:rPr lang="cs-CZ" altLang="cs-CZ" sz="2800" b="1" dirty="0" err="1" smtClean="0"/>
              <a:t>rerum</a:t>
            </a:r>
            <a:r>
              <a:rPr lang="cs-CZ" altLang="cs-CZ" sz="2800" b="1" dirty="0" smtClean="0"/>
              <a:t>, </a:t>
            </a:r>
            <a:r>
              <a:rPr lang="cs-CZ" altLang="cs-CZ" sz="2800" b="1" dirty="0" err="1" smtClean="0"/>
              <a:t>spurium</a:t>
            </a:r>
            <a:r>
              <a:rPr lang="cs-CZ" altLang="cs-CZ" sz="2800" b="1" dirty="0" smtClean="0"/>
              <a:t>, </a:t>
            </a:r>
            <a:r>
              <a:rPr lang="cs-CZ" altLang="cs-CZ" sz="2800" b="1" dirty="0" err="1" smtClean="0"/>
              <a:t>hominum</a:t>
            </a:r>
            <a:r>
              <a:rPr lang="cs-CZ" altLang="cs-CZ" sz="2800" b="1" dirty="0" smtClean="0"/>
              <a:t>, </a:t>
            </a:r>
            <a:r>
              <a:rPr lang="cs-CZ" altLang="cs-CZ" sz="2800" b="1" dirty="0" err="1" smtClean="0"/>
              <a:t>vulnus</a:t>
            </a:r>
            <a:r>
              <a:rPr lang="cs-CZ" altLang="cs-CZ" sz="2800" b="1" dirty="0" smtClean="0"/>
              <a:t>, </a:t>
            </a:r>
            <a:r>
              <a:rPr lang="cs-CZ" altLang="cs-CZ" sz="2800" b="1" dirty="0" err="1" smtClean="0"/>
              <a:t>arcus</a:t>
            </a:r>
            <a:r>
              <a:rPr lang="cs-CZ" altLang="cs-CZ" sz="2800" b="1" dirty="0" smtClean="0"/>
              <a:t>, </a:t>
            </a:r>
            <a:r>
              <a:rPr lang="cs-CZ" altLang="cs-CZ" sz="2800" b="1" dirty="0" err="1" smtClean="0"/>
              <a:t>basim</a:t>
            </a:r>
            <a:r>
              <a:rPr lang="cs-CZ" altLang="cs-CZ" sz="2800" b="1" dirty="0" smtClean="0"/>
              <a:t>, </a:t>
            </a:r>
            <a:r>
              <a:rPr lang="cs-CZ" altLang="cs-CZ" sz="2800" b="1" dirty="0" err="1" smtClean="0"/>
              <a:t>regionum</a:t>
            </a:r>
            <a:r>
              <a:rPr lang="cs-CZ" altLang="cs-CZ" sz="2800" b="1" dirty="0" smtClean="0"/>
              <a:t>, </a:t>
            </a:r>
            <a:r>
              <a:rPr lang="cs-CZ" altLang="cs-CZ" sz="2800" b="1" dirty="0" err="1" smtClean="0"/>
              <a:t>continuum</a:t>
            </a:r>
            <a:r>
              <a:rPr lang="cs-CZ" altLang="cs-CZ" sz="2800" b="1" dirty="0" smtClean="0"/>
              <a:t>, </a:t>
            </a:r>
            <a:r>
              <a:rPr lang="cs-CZ" altLang="cs-CZ" sz="2800" b="1" dirty="0" err="1" smtClean="0"/>
              <a:t>superficiem</a:t>
            </a:r>
            <a:r>
              <a:rPr lang="cs-CZ" altLang="cs-CZ" sz="2800" b="1" dirty="0" smtClean="0"/>
              <a:t>, </a:t>
            </a:r>
            <a:r>
              <a:rPr lang="cs-CZ" altLang="cs-CZ" sz="2800" b="1" dirty="0" err="1" smtClean="0"/>
              <a:t>cornu</a:t>
            </a:r>
            <a:r>
              <a:rPr lang="cs-CZ" altLang="cs-CZ" sz="2800" b="1" dirty="0" smtClean="0"/>
              <a:t>, rete, </a:t>
            </a:r>
            <a:r>
              <a:rPr lang="cs-CZ" altLang="cs-CZ" sz="2800" b="1" dirty="0" err="1" smtClean="0"/>
              <a:t>tussium</a:t>
            </a:r>
            <a:r>
              <a:rPr lang="cs-CZ" altLang="cs-CZ" sz="2800" b="1" dirty="0" smtClean="0"/>
              <a:t>, </a:t>
            </a:r>
            <a:r>
              <a:rPr lang="cs-CZ" altLang="cs-CZ" sz="2800" b="1" dirty="0" err="1" smtClean="0"/>
              <a:t>diaphragmatum</a:t>
            </a:r>
            <a:r>
              <a:rPr lang="cs-CZ" altLang="cs-CZ" sz="2800" b="1" dirty="0" smtClean="0"/>
              <a:t>, </a:t>
            </a:r>
            <a:r>
              <a:rPr lang="cs-CZ" altLang="cs-CZ" sz="2800" b="1" dirty="0" err="1" smtClean="0"/>
              <a:t>spiritum</a:t>
            </a:r>
            <a:r>
              <a:rPr lang="cs-CZ" altLang="cs-CZ" sz="2800" b="1" dirty="0" smtClean="0"/>
              <a:t>, </a:t>
            </a:r>
            <a:r>
              <a:rPr lang="cs-CZ" altLang="cs-CZ" sz="2800" b="1" dirty="0" err="1" smtClean="0"/>
              <a:t>ureterum</a:t>
            </a:r>
            <a:r>
              <a:rPr lang="cs-CZ" altLang="cs-CZ" sz="2800" b="1" dirty="0" smtClean="0"/>
              <a:t>, os, </a:t>
            </a:r>
            <a:r>
              <a:rPr lang="cs-CZ" altLang="cs-CZ" sz="2800" b="1" dirty="0" err="1" smtClean="0"/>
              <a:t>ossa</a:t>
            </a:r>
            <a:r>
              <a:rPr lang="cs-CZ" altLang="cs-CZ" sz="2800" b="1" dirty="0" smtClean="0"/>
              <a:t>, </a:t>
            </a:r>
            <a:r>
              <a:rPr lang="cs-CZ" altLang="cs-CZ" sz="2800" b="1" dirty="0" err="1" smtClean="0"/>
              <a:t>uterum</a:t>
            </a:r>
            <a:r>
              <a:rPr lang="cs-CZ" altLang="cs-CZ" sz="2800" b="1" dirty="0" smtClean="0"/>
              <a:t>, </a:t>
            </a:r>
            <a:r>
              <a:rPr lang="cs-CZ" altLang="cs-CZ" sz="2800" b="1" dirty="0" err="1" smtClean="0"/>
              <a:t>nasalium</a:t>
            </a:r>
            <a:r>
              <a:rPr lang="cs-CZ" altLang="cs-CZ" sz="2800" b="1" dirty="0" smtClean="0"/>
              <a:t>, </a:t>
            </a:r>
            <a:r>
              <a:rPr lang="cs-CZ" altLang="cs-CZ" sz="2800" b="1" dirty="0" err="1" smtClean="0"/>
              <a:t>crurum</a:t>
            </a:r>
            <a:r>
              <a:rPr lang="cs-CZ" altLang="cs-CZ" sz="2800" b="1" dirty="0" smtClean="0"/>
              <a:t>, ganglion, </a:t>
            </a:r>
            <a:r>
              <a:rPr lang="cs-CZ" altLang="cs-CZ" sz="2800" b="1" dirty="0" err="1" smtClean="0"/>
              <a:t>rem</a:t>
            </a:r>
            <a:r>
              <a:rPr lang="cs-CZ" altLang="cs-CZ" sz="2800" b="1" dirty="0" smtClean="0"/>
              <a:t>, </a:t>
            </a:r>
            <a:r>
              <a:rPr lang="cs-CZ" altLang="cs-CZ" sz="2800" b="1" dirty="0" err="1" smtClean="0"/>
              <a:t>ren</a:t>
            </a:r>
            <a:endParaRPr lang="cs-CZ" altLang="cs-CZ" sz="2800" b="1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94139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Převeďte do singuláru nebo plurálu: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154954" y="2260600"/>
            <a:ext cx="4825158" cy="3759201"/>
          </a:xfrm>
        </p:spPr>
        <p:txBody>
          <a:bodyPr>
            <a:normAutofit lnSpcReduction="10000"/>
          </a:bodyPr>
          <a:lstStyle/>
          <a:p>
            <a:r>
              <a:rPr lang="cs-CZ" altLang="cs-CZ" sz="2400" b="1" dirty="0" err="1" smtClean="0"/>
              <a:t>meatum</a:t>
            </a:r>
            <a:endParaRPr lang="cs-CZ" altLang="cs-CZ" sz="2400" b="1" dirty="0" smtClean="0"/>
          </a:p>
          <a:p>
            <a:r>
              <a:rPr lang="cs-CZ" altLang="cs-CZ" sz="2400" b="1" dirty="0" err="1" smtClean="0"/>
              <a:t>genuum</a:t>
            </a:r>
            <a:endParaRPr lang="cs-CZ" altLang="cs-CZ" sz="2400" b="1" dirty="0" smtClean="0"/>
          </a:p>
          <a:p>
            <a:r>
              <a:rPr lang="cs-CZ" altLang="cs-CZ" sz="2400" b="1" dirty="0" err="1" smtClean="0"/>
              <a:t>carie</a:t>
            </a:r>
            <a:endParaRPr lang="cs-CZ" altLang="cs-CZ" sz="2400" b="1" dirty="0" smtClean="0"/>
          </a:p>
          <a:p>
            <a:r>
              <a:rPr lang="cs-CZ" altLang="cs-CZ" sz="2400" b="1" dirty="0" err="1" smtClean="0"/>
              <a:t>fetūs</a:t>
            </a:r>
            <a:endParaRPr lang="cs-CZ" altLang="cs-CZ" sz="2400" b="1" dirty="0" smtClean="0"/>
          </a:p>
          <a:p>
            <a:r>
              <a:rPr lang="cs-CZ" altLang="cs-CZ" sz="2400" b="1" dirty="0" err="1" smtClean="0"/>
              <a:t>gravidas</a:t>
            </a:r>
            <a:endParaRPr lang="cs-CZ" altLang="cs-CZ" sz="2400" b="1" dirty="0" smtClean="0"/>
          </a:p>
          <a:p>
            <a:r>
              <a:rPr lang="cs-CZ" altLang="cs-CZ" sz="2400" b="1" dirty="0" err="1" smtClean="0"/>
              <a:t>graviditas</a:t>
            </a:r>
            <a:endParaRPr lang="cs-CZ" altLang="cs-CZ" sz="2400" b="1" dirty="0" smtClean="0"/>
          </a:p>
          <a:p>
            <a:r>
              <a:rPr lang="cs-CZ" altLang="cs-CZ" sz="2400" b="1" dirty="0" err="1" smtClean="0"/>
              <a:t>cubitum</a:t>
            </a:r>
            <a:endParaRPr lang="cs-CZ" altLang="cs-CZ" sz="2400" b="1" dirty="0" smtClean="0"/>
          </a:p>
          <a:p>
            <a:r>
              <a:rPr lang="cs-CZ" altLang="cs-CZ" sz="2400" b="1" dirty="0" err="1" smtClean="0"/>
              <a:t>capitum</a:t>
            </a:r>
            <a:endParaRPr lang="cs-CZ" altLang="cs-CZ" sz="2400" b="1" dirty="0" smtClean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08712" y="2260600"/>
            <a:ext cx="4825159" cy="3759200"/>
          </a:xfrm>
        </p:spPr>
        <p:txBody>
          <a:bodyPr>
            <a:noAutofit/>
          </a:bodyPr>
          <a:lstStyle/>
          <a:p>
            <a:r>
              <a:rPr lang="cs-CZ" altLang="cs-CZ" sz="2400" b="1" dirty="0" err="1" smtClean="0"/>
              <a:t>decubitum</a:t>
            </a:r>
            <a:endParaRPr lang="cs-CZ" altLang="cs-CZ" sz="2400" b="1" dirty="0" smtClean="0"/>
          </a:p>
          <a:p>
            <a:r>
              <a:rPr lang="cs-CZ" altLang="cs-CZ" sz="2400" b="1" dirty="0" err="1" smtClean="0"/>
              <a:t>bicipites</a:t>
            </a:r>
            <a:endParaRPr lang="cs-CZ" altLang="cs-CZ" sz="2400" b="1" dirty="0" smtClean="0"/>
          </a:p>
          <a:p>
            <a:r>
              <a:rPr lang="cs-CZ" altLang="cs-CZ" sz="2400" b="1" dirty="0" err="1" smtClean="0"/>
              <a:t>foramine</a:t>
            </a:r>
            <a:r>
              <a:rPr lang="cs-CZ" altLang="cs-CZ" sz="2400" b="1" dirty="0" smtClean="0"/>
              <a:t> </a:t>
            </a:r>
            <a:r>
              <a:rPr lang="cs-CZ" altLang="cs-CZ" sz="2400" b="1" dirty="0" err="1" smtClean="0"/>
              <a:t>nutricio</a:t>
            </a:r>
            <a:endParaRPr lang="cs-CZ" altLang="cs-CZ" sz="2400" b="1" dirty="0" smtClean="0"/>
          </a:p>
          <a:p>
            <a:r>
              <a:rPr lang="cs-CZ" altLang="cs-CZ" sz="2400" b="1" dirty="0" err="1" smtClean="0"/>
              <a:t>partium</a:t>
            </a:r>
            <a:endParaRPr lang="cs-CZ" altLang="cs-CZ" sz="2400" b="1" dirty="0" smtClean="0"/>
          </a:p>
          <a:p>
            <a:r>
              <a:rPr lang="cs-CZ" altLang="cs-CZ" sz="2400" b="1" dirty="0" err="1" smtClean="0"/>
              <a:t>partuum</a:t>
            </a:r>
            <a:endParaRPr lang="cs-CZ" altLang="cs-CZ" sz="2400" b="1" dirty="0" smtClean="0"/>
          </a:p>
          <a:p>
            <a:r>
              <a:rPr lang="cs-CZ" altLang="cs-CZ" sz="2400" b="1" dirty="0" err="1" smtClean="0"/>
              <a:t>partibus</a:t>
            </a:r>
            <a:endParaRPr lang="cs-CZ" altLang="cs-CZ" sz="2400" b="1" dirty="0" smtClean="0"/>
          </a:p>
          <a:p>
            <a:r>
              <a:rPr lang="cs-CZ" altLang="cs-CZ" sz="2400" b="1" dirty="0" err="1" smtClean="0"/>
              <a:t>morbum</a:t>
            </a:r>
            <a:endParaRPr lang="cs-CZ" altLang="cs-CZ" sz="2400" b="1" dirty="0" smtClean="0"/>
          </a:p>
          <a:p>
            <a:r>
              <a:rPr lang="cs-CZ" altLang="cs-CZ" sz="2400" b="1" dirty="0" err="1" smtClean="0"/>
              <a:t>mortium</a:t>
            </a:r>
            <a:r>
              <a:rPr lang="cs-CZ" altLang="cs-CZ" sz="2400" dirty="0" smtClean="0"/>
              <a:t> 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4431467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Spojte adjektiva s vhodným tvarem substantiva z nabídky: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z="2800" b="1" i="1" dirty="0" err="1"/>
              <a:t>frontalia</a:t>
            </a:r>
            <a:r>
              <a:rPr lang="cs-CZ" altLang="cs-CZ" sz="2800" b="1" i="1" dirty="0"/>
              <a:t>, </a:t>
            </a:r>
            <a:r>
              <a:rPr lang="cs-CZ" altLang="cs-CZ" sz="2800" b="1" i="1" dirty="0" err="1"/>
              <a:t>sinistri</a:t>
            </a:r>
            <a:r>
              <a:rPr lang="cs-CZ" altLang="cs-CZ" sz="2800" b="1" i="1" dirty="0"/>
              <a:t>, </a:t>
            </a:r>
            <a:r>
              <a:rPr lang="cs-CZ" altLang="cs-CZ" sz="2800" b="1" i="1" dirty="0" err="1"/>
              <a:t>sinistra</a:t>
            </a:r>
            <a:r>
              <a:rPr lang="cs-CZ" altLang="cs-CZ" sz="2800" b="1" i="1" dirty="0"/>
              <a:t>, </a:t>
            </a:r>
            <a:r>
              <a:rPr lang="cs-CZ" altLang="cs-CZ" sz="2800" b="1" i="1" dirty="0" err="1"/>
              <a:t>simplicium</a:t>
            </a:r>
            <a:r>
              <a:rPr lang="cs-CZ" altLang="cs-CZ" sz="2800" b="1" i="1" dirty="0"/>
              <a:t>, </a:t>
            </a:r>
            <a:r>
              <a:rPr lang="cs-CZ" altLang="cs-CZ" sz="2800" b="1" i="1" dirty="0" err="1"/>
              <a:t>multiplices</a:t>
            </a:r>
            <a:r>
              <a:rPr lang="cs-CZ" altLang="cs-CZ" sz="2800" b="1" i="1" dirty="0"/>
              <a:t>, </a:t>
            </a:r>
            <a:r>
              <a:rPr lang="cs-CZ" altLang="cs-CZ" sz="2800" b="1" i="1" dirty="0" err="1"/>
              <a:t>simplicis</a:t>
            </a:r>
            <a:r>
              <a:rPr lang="cs-CZ" altLang="cs-CZ" sz="2800" b="1" i="1" dirty="0"/>
              <a:t>, </a:t>
            </a:r>
            <a:r>
              <a:rPr lang="cs-CZ" altLang="cs-CZ" sz="2800" b="1" i="1" dirty="0" err="1"/>
              <a:t>brachialem</a:t>
            </a:r>
            <a:r>
              <a:rPr lang="cs-CZ" altLang="cs-CZ" sz="2800" b="1" i="1" dirty="0"/>
              <a:t>, </a:t>
            </a:r>
            <a:r>
              <a:rPr lang="cs-CZ" altLang="cs-CZ" sz="2800" b="1" i="1" dirty="0" err="1"/>
              <a:t>dextrum</a:t>
            </a:r>
            <a:r>
              <a:rPr lang="cs-CZ" altLang="cs-CZ" sz="2800" b="1" i="1" dirty="0"/>
              <a:t>, </a:t>
            </a:r>
            <a:r>
              <a:rPr lang="cs-CZ" altLang="cs-CZ" sz="2800" b="1" i="1" dirty="0" err="1"/>
              <a:t>multiplicem</a:t>
            </a:r>
            <a:r>
              <a:rPr lang="cs-CZ" altLang="cs-CZ" sz="2800" b="1" i="1" dirty="0"/>
              <a:t>, </a:t>
            </a:r>
            <a:r>
              <a:rPr lang="cs-CZ" altLang="cs-CZ" sz="2800" b="1" i="1" dirty="0" err="1"/>
              <a:t>sanorum</a:t>
            </a:r>
            <a:endParaRPr lang="cs-CZ" altLang="cs-CZ" sz="2800" b="1" i="1" dirty="0"/>
          </a:p>
          <a:p>
            <a:pPr marL="0" indent="0">
              <a:buFontTx/>
              <a:buNone/>
              <a:defRPr/>
            </a:pPr>
            <a:endParaRPr lang="cs-CZ" altLang="cs-CZ" sz="2800" b="1" dirty="0"/>
          </a:p>
          <a:p>
            <a:pPr>
              <a:defRPr/>
            </a:pPr>
            <a:r>
              <a:rPr lang="cs-CZ" altLang="cs-CZ" sz="2800" b="1" dirty="0"/>
              <a:t>manu, </a:t>
            </a:r>
            <a:r>
              <a:rPr lang="cs-CZ" altLang="cs-CZ" sz="2800" b="1" dirty="0" err="1"/>
              <a:t>articulationis</a:t>
            </a:r>
            <a:r>
              <a:rPr lang="cs-CZ" altLang="cs-CZ" sz="2800" b="1" dirty="0"/>
              <a:t>, </a:t>
            </a:r>
            <a:r>
              <a:rPr lang="cs-CZ" altLang="cs-CZ" sz="2800" b="1" dirty="0" err="1"/>
              <a:t>plexum</a:t>
            </a:r>
            <a:r>
              <a:rPr lang="cs-CZ" altLang="cs-CZ" sz="2800" b="1" dirty="0"/>
              <a:t>, </a:t>
            </a:r>
            <a:r>
              <a:rPr lang="cs-CZ" altLang="cs-CZ" sz="2800" b="1" dirty="0" err="1"/>
              <a:t>pulmonum</a:t>
            </a:r>
            <a:r>
              <a:rPr lang="cs-CZ" altLang="cs-CZ" sz="2800" b="1" dirty="0"/>
              <a:t>, </a:t>
            </a:r>
            <a:r>
              <a:rPr lang="cs-CZ" altLang="cs-CZ" sz="2800" b="1" dirty="0" err="1"/>
              <a:t>oculum</a:t>
            </a:r>
            <a:r>
              <a:rPr lang="cs-CZ" altLang="cs-CZ" sz="2800" b="1" dirty="0"/>
              <a:t>, </a:t>
            </a:r>
            <a:r>
              <a:rPr lang="cs-CZ" altLang="cs-CZ" sz="2800" b="1" dirty="0" err="1"/>
              <a:t>cornua</a:t>
            </a:r>
            <a:r>
              <a:rPr lang="cs-CZ" altLang="cs-CZ" sz="2800" b="1" dirty="0"/>
              <a:t>, </a:t>
            </a:r>
            <a:r>
              <a:rPr lang="cs-CZ" altLang="cs-CZ" sz="2800" b="1" dirty="0" err="1"/>
              <a:t>pulverum</a:t>
            </a:r>
            <a:r>
              <a:rPr lang="cs-CZ" altLang="cs-CZ" sz="2800" b="1" dirty="0"/>
              <a:t>, </a:t>
            </a:r>
            <a:r>
              <a:rPr lang="cs-CZ" altLang="cs-CZ" sz="2800" b="1" dirty="0" err="1"/>
              <a:t>genūs</a:t>
            </a:r>
            <a:r>
              <a:rPr lang="cs-CZ" altLang="cs-CZ" sz="2800" b="1" dirty="0"/>
              <a:t>, </a:t>
            </a:r>
            <a:r>
              <a:rPr lang="cs-CZ" altLang="cs-CZ" sz="2800" b="1" dirty="0" err="1"/>
              <a:t>fracturae</a:t>
            </a:r>
            <a:r>
              <a:rPr lang="cs-CZ" altLang="cs-CZ" sz="2800" b="1" dirty="0"/>
              <a:t>, </a:t>
            </a:r>
            <a:r>
              <a:rPr lang="cs-CZ" altLang="cs-CZ" sz="2800" b="1" dirty="0" err="1"/>
              <a:t>sclerosim</a:t>
            </a:r>
            <a:endParaRPr lang="cs-CZ" altLang="cs-CZ" sz="28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8623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smtClean="0"/>
              <a:t>Dejte do opačného čísla:</a:t>
            </a:r>
            <a:r>
              <a:rPr lang="cs-CZ" alt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400" b="1" dirty="0" err="1" smtClean="0"/>
              <a:t>homines</a:t>
            </a:r>
            <a:r>
              <a:rPr lang="cs-CZ" altLang="cs-CZ" sz="2400" b="1" dirty="0" smtClean="0"/>
              <a:t> </a:t>
            </a:r>
            <a:r>
              <a:rPr lang="cs-CZ" altLang="cs-CZ" sz="2400" b="1" dirty="0" err="1" smtClean="0"/>
              <a:t>cum</a:t>
            </a:r>
            <a:r>
              <a:rPr lang="cs-CZ" altLang="cs-CZ" sz="2400" b="1" dirty="0" smtClean="0"/>
              <a:t> </a:t>
            </a:r>
            <a:r>
              <a:rPr lang="cs-CZ" altLang="cs-CZ" sz="2400" b="1" dirty="0" err="1" smtClean="0"/>
              <a:t>morbis</a:t>
            </a:r>
            <a:r>
              <a:rPr lang="cs-CZ" altLang="cs-CZ" sz="2400" b="1" dirty="0" smtClean="0"/>
              <a:t> </a:t>
            </a:r>
            <a:r>
              <a:rPr lang="cs-CZ" altLang="cs-CZ" sz="2400" b="1" dirty="0" err="1" smtClean="0"/>
              <a:t>gravibus</a:t>
            </a:r>
            <a:endParaRPr lang="cs-CZ" altLang="cs-CZ" sz="2400" b="1" dirty="0" smtClean="0"/>
          </a:p>
          <a:p>
            <a:r>
              <a:rPr lang="cs-CZ" altLang="cs-CZ" sz="2400" b="1" dirty="0" err="1" smtClean="0"/>
              <a:t>remedia</a:t>
            </a:r>
            <a:r>
              <a:rPr lang="cs-CZ" altLang="cs-CZ" sz="2400" b="1" dirty="0" smtClean="0"/>
              <a:t> </a:t>
            </a:r>
            <a:r>
              <a:rPr lang="cs-CZ" altLang="cs-CZ" sz="2400" b="1" dirty="0" err="1" smtClean="0"/>
              <a:t>contra</a:t>
            </a:r>
            <a:r>
              <a:rPr lang="cs-CZ" altLang="cs-CZ" sz="2400" b="1" dirty="0" smtClean="0"/>
              <a:t> </a:t>
            </a:r>
            <a:r>
              <a:rPr lang="cs-CZ" altLang="cs-CZ" sz="2400" b="1" dirty="0" err="1" smtClean="0"/>
              <a:t>dolores</a:t>
            </a:r>
            <a:endParaRPr lang="cs-CZ" altLang="cs-CZ" sz="2400" b="1" dirty="0" smtClean="0"/>
          </a:p>
          <a:p>
            <a:r>
              <a:rPr lang="cs-CZ" altLang="cs-CZ" sz="2400" b="1" dirty="0" smtClean="0"/>
              <a:t>in </a:t>
            </a:r>
            <a:r>
              <a:rPr lang="cs-CZ" altLang="cs-CZ" sz="2400" b="1" dirty="0" err="1" smtClean="0"/>
              <a:t>cavitatem</a:t>
            </a:r>
            <a:r>
              <a:rPr lang="cs-CZ" altLang="cs-CZ" sz="2400" b="1" dirty="0" smtClean="0"/>
              <a:t> </a:t>
            </a:r>
            <a:r>
              <a:rPr lang="cs-CZ" altLang="cs-CZ" sz="2400" b="1" dirty="0" err="1" smtClean="0"/>
              <a:t>dentis</a:t>
            </a:r>
            <a:endParaRPr lang="cs-CZ" altLang="cs-CZ" sz="2400" b="1" dirty="0" smtClean="0"/>
          </a:p>
          <a:p>
            <a:r>
              <a:rPr lang="cs-CZ" altLang="cs-CZ" sz="2400" b="1" dirty="0" smtClean="0"/>
              <a:t>sub </a:t>
            </a:r>
            <a:r>
              <a:rPr lang="cs-CZ" altLang="cs-CZ" sz="2400" b="1" dirty="0" err="1" smtClean="0"/>
              <a:t>cortice</a:t>
            </a:r>
            <a:r>
              <a:rPr lang="cs-CZ" altLang="cs-CZ" sz="2400" b="1" dirty="0" smtClean="0"/>
              <a:t> </a:t>
            </a:r>
            <a:r>
              <a:rPr lang="cs-CZ" altLang="cs-CZ" sz="2400" b="1" dirty="0" err="1" smtClean="0"/>
              <a:t>lentis</a:t>
            </a:r>
            <a:endParaRPr lang="cs-CZ" altLang="cs-CZ" sz="2400" b="1" dirty="0" smtClean="0"/>
          </a:p>
          <a:p>
            <a:r>
              <a:rPr lang="cs-CZ" altLang="cs-CZ" sz="2400" b="1" dirty="0" err="1" smtClean="0"/>
              <a:t>laesiones</a:t>
            </a:r>
            <a:r>
              <a:rPr lang="cs-CZ" altLang="cs-CZ" sz="2400" b="1" dirty="0" smtClean="0"/>
              <a:t> </a:t>
            </a:r>
            <a:r>
              <a:rPr lang="cs-CZ" altLang="cs-CZ" sz="2400" b="1" dirty="0" err="1" smtClean="0"/>
              <a:t>musculorum</a:t>
            </a:r>
            <a:r>
              <a:rPr lang="cs-CZ" altLang="cs-CZ" sz="2400" b="1" dirty="0" smtClean="0"/>
              <a:t> </a:t>
            </a:r>
            <a:r>
              <a:rPr lang="cs-CZ" altLang="cs-CZ" sz="2400" b="1" dirty="0" err="1" smtClean="0"/>
              <a:t>intercostalium</a:t>
            </a:r>
            <a:endParaRPr lang="cs-CZ" altLang="cs-CZ" sz="2400" b="1" dirty="0" smtClean="0"/>
          </a:p>
          <a:p>
            <a:r>
              <a:rPr lang="cs-CZ" altLang="cs-CZ" sz="2400" b="1" dirty="0" err="1" smtClean="0"/>
              <a:t>ligamenta</a:t>
            </a:r>
            <a:r>
              <a:rPr lang="cs-CZ" altLang="cs-CZ" sz="2400" b="1" dirty="0" smtClean="0"/>
              <a:t> </a:t>
            </a:r>
            <a:r>
              <a:rPr lang="cs-CZ" altLang="cs-CZ" sz="2400" b="1" dirty="0" err="1" smtClean="0"/>
              <a:t>collateralia</a:t>
            </a:r>
            <a:r>
              <a:rPr lang="cs-CZ" altLang="cs-CZ" sz="2400" b="1" dirty="0" smtClean="0"/>
              <a:t> </a:t>
            </a:r>
            <a:r>
              <a:rPr lang="cs-CZ" altLang="cs-CZ" sz="2400" b="1" dirty="0" err="1" smtClean="0"/>
              <a:t>articulationum</a:t>
            </a:r>
            <a:r>
              <a:rPr lang="cs-CZ" altLang="cs-CZ" sz="2400" b="1" dirty="0" smtClean="0"/>
              <a:t> </a:t>
            </a:r>
            <a:r>
              <a:rPr lang="cs-CZ" altLang="cs-CZ" sz="2400" b="1" dirty="0" err="1" smtClean="0"/>
              <a:t>digitorum</a:t>
            </a:r>
            <a:r>
              <a:rPr lang="cs-CZ" altLang="cs-CZ" sz="2400" b="1" dirty="0" smtClean="0"/>
              <a:t> </a:t>
            </a:r>
            <a:r>
              <a:rPr lang="cs-CZ" altLang="cs-CZ" sz="2400" b="1" dirty="0" err="1" smtClean="0"/>
              <a:t>manuum</a:t>
            </a:r>
            <a:endParaRPr lang="cs-CZ" altLang="cs-CZ" sz="2400" b="1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89757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smtClean="0"/>
              <a:t>Vytvořte spojení: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54954" y="2273300"/>
            <a:ext cx="8825659" cy="3746500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cs-CZ" altLang="cs-CZ" sz="2000" b="1" dirty="0"/>
              <a:t>causa — partus — </a:t>
            </a:r>
            <a:r>
              <a:rPr lang="cs-CZ" altLang="cs-CZ" sz="2000" b="1" dirty="0" err="1"/>
              <a:t>praematurus</a:t>
            </a:r>
            <a:endParaRPr lang="cs-CZ" altLang="cs-CZ" sz="2000" b="1" dirty="0"/>
          </a:p>
          <a:p>
            <a:pPr>
              <a:lnSpc>
                <a:spcPct val="80000"/>
              </a:lnSpc>
            </a:pPr>
            <a:r>
              <a:rPr lang="cs-CZ" altLang="cs-CZ" sz="2000" b="1" dirty="0"/>
              <a:t>sine — </a:t>
            </a:r>
            <a:r>
              <a:rPr lang="cs-CZ" altLang="cs-CZ" sz="2000" b="1" dirty="0" err="1"/>
              <a:t>dolor</a:t>
            </a:r>
            <a:r>
              <a:rPr lang="cs-CZ" altLang="cs-CZ" sz="2000" b="1" dirty="0"/>
              <a:t> — </a:t>
            </a:r>
            <a:r>
              <a:rPr lang="cs-CZ" altLang="cs-CZ" sz="2000" b="1" dirty="0" err="1"/>
              <a:t>caput</a:t>
            </a:r>
            <a:endParaRPr lang="cs-CZ" altLang="cs-CZ" sz="2000" b="1" dirty="0"/>
          </a:p>
          <a:p>
            <a:pPr>
              <a:lnSpc>
                <a:spcPct val="80000"/>
              </a:lnSpc>
            </a:pPr>
            <a:r>
              <a:rPr lang="cs-CZ" altLang="cs-CZ" sz="2000" b="1" dirty="0" err="1"/>
              <a:t>propter</a:t>
            </a:r>
            <a:r>
              <a:rPr lang="cs-CZ" altLang="cs-CZ" sz="2000" b="1" dirty="0"/>
              <a:t> — </a:t>
            </a:r>
            <a:r>
              <a:rPr lang="cs-CZ" altLang="cs-CZ" sz="2000" b="1" dirty="0" err="1"/>
              <a:t>pulsus</a:t>
            </a:r>
            <a:r>
              <a:rPr lang="cs-CZ" altLang="cs-CZ" sz="2000" b="1" dirty="0"/>
              <a:t> — </a:t>
            </a:r>
            <a:r>
              <a:rPr lang="cs-CZ" altLang="cs-CZ" sz="2000" b="1" dirty="0" err="1"/>
              <a:t>frequens</a:t>
            </a:r>
            <a:endParaRPr lang="cs-CZ" altLang="cs-CZ" sz="2000" b="1" dirty="0"/>
          </a:p>
          <a:p>
            <a:pPr>
              <a:lnSpc>
                <a:spcPct val="80000"/>
              </a:lnSpc>
            </a:pPr>
            <a:r>
              <a:rPr lang="cs-CZ" altLang="cs-CZ" sz="2000" b="1" dirty="0" err="1"/>
              <a:t>symptoma</a:t>
            </a:r>
            <a:r>
              <a:rPr lang="cs-CZ" altLang="cs-CZ" sz="2000" b="1" dirty="0"/>
              <a:t> — </a:t>
            </a:r>
            <a:r>
              <a:rPr lang="cs-CZ" altLang="cs-CZ" sz="2000" b="1" dirty="0" err="1"/>
              <a:t>morbus</a:t>
            </a:r>
            <a:r>
              <a:rPr lang="cs-CZ" altLang="cs-CZ" sz="2000" b="1" dirty="0"/>
              <a:t> — </a:t>
            </a:r>
            <a:r>
              <a:rPr lang="cs-CZ" altLang="cs-CZ" sz="2000" b="1" dirty="0" err="1"/>
              <a:t>incipiens</a:t>
            </a:r>
            <a:endParaRPr lang="cs-CZ" altLang="cs-CZ" sz="2000" b="1" dirty="0"/>
          </a:p>
          <a:p>
            <a:pPr>
              <a:lnSpc>
                <a:spcPct val="80000"/>
              </a:lnSpc>
            </a:pPr>
            <a:r>
              <a:rPr lang="cs-CZ" altLang="cs-CZ" sz="2000" b="1" dirty="0" err="1"/>
              <a:t>symptoma</a:t>
            </a:r>
            <a:r>
              <a:rPr lang="cs-CZ" altLang="cs-CZ" sz="2000" b="1" dirty="0"/>
              <a:t> (</a:t>
            </a:r>
            <a:r>
              <a:rPr lang="cs-CZ" altLang="cs-CZ" sz="2000" b="1" dirty="0" err="1"/>
              <a:t>pl</a:t>
            </a:r>
            <a:r>
              <a:rPr lang="cs-CZ" altLang="cs-CZ" sz="2000" b="1" dirty="0"/>
              <a:t>.) — arthritis — </a:t>
            </a:r>
            <a:r>
              <a:rPr lang="cs-CZ" altLang="cs-CZ" sz="2000" b="1" dirty="0" err="1"/>
              <a:t>rheumaticus</a:t>
            </a:r>
            <a:endParaRPr lang="cs-CZ" altLang="cs-CZ" sz="2000" b="1" dirty="0"/>
          </a:p>
          <a:p>
            <a:pPr>
              <a:lnSpc>
                <a:spcPct val="80000"/>
              </a:lnSpc>
            </a:pPr>
            <a:r>
              <a:rPr lang="cs-CZ" altLang="cs-CZ" sz="2000" b="1" dirty="0" err="1"/>
              <a:t>contra</a:t>
            </a:r>
            <a:r>
              <a:rPr lang="cs-CZ" altLang="cs-CZ" sz="2000" b="1" dirty="0"/>
              <a:t> — </a:t>
            </a:r>
            <a:r>
              <a:rPr lang="cs-CZ" altLang="cs-CZ" sz="2000" b="1" dirty="0" err="1"/>
              <a:t>morbus</a:t>
            </a:r>
            <a:r>
              <a:rPr lang="cs-CZ" altLang="cs-CZ" sz="2000" b="1" dirty="0"/>
              <a:t> (</a:t>
            </a:r>
            <a:r>
              <a:rPr lang="cs-CZ" altLang="cs-CZ" sz="2000" b="1" dirty="0" err="1"/>
              <a:t>pl</a:t>
            </a:r>
            <a:r>
              <a:rPr lang="cs-CZ" altLang="cs-CZ" sz="2000" b="1" dirty="0"/>
              <a:t>.) — </a:t>
            </a:r>
            <a:r>
              <a:rPr lang="cs-CZ" altLang="cs-CZ" sz="2000" b="1" dirty="0" err="1"/>
              <a:t>infectiosus</a:t>
            </a:r>
            <a:endParaRPr lang="cs-CZ" altLang="cs-CZ" sz="2000" b="1" dirty="0"/>
          </a:p>
          <a:p>
            <a:pPr>
              <a:lnSpc>
                <a:spcPct val="80000"/>
              </a:lnSpc>
            </a:pPr>
            <a:r>
              <a:rPr lang="cs-CZ" altLang="cs-CZ" sz="2000" b="1" dirty="0"/>
              <a:t>in — </a:t>
            </a:r>
            <a:r>
              <a:rPr lang="cs-CZ" altLang="cs-CZ" sz="2000" b="1" dirty="0" err="1"/>
              <a:t>periculum</a:t>
            </a:r>
            <a:r>
              <a:rPr lang="cs-CZ" altLang="cs-CZ" sz="2000" b="1" dirty="0"/>
              <a:t> — </a:t>
            </a:r>
            <a:r>
              <a:rPr lang="cs-CZ" altLang="cs-CZ" sz="2000" b="1" dirty="0" err="1"/>
              <a:t>mors</a:t>
            </a:r>
            <a:endParaRPr lang="cs-CZ" altLang="cs-CZ" sz="2000" b="1" dirty="0"/>
          </a:p>
          <a:p>
            <a:pPr>
              <a:lnSpc>
                <a:spcPct val="80000"/>
              </a:lnSpc>
            </a:pPr>
            <a:r>
              <a:rPr lang="cs-CZ" altLang="cs-CZ" sz="2000" b="1" dirty="0" err="1"/>
              <a:t>ulcus</a:t>
            </a:r>
            <a:r>
              <a:rPr lang="cs-CZ" altLang="cs-CZ" sz="2000" b="1" dirty="0"/>
              <a:t> (</a:t>
            </a:r>
            <a:r>
              <a:rPr lang="cs-CZ" altLang="cs-CZ" sz="2000" b="1" dirty="0" err="1"/>
              <a:t>pl</a:t>
            </a:r>
            <a:r>
              <a:rPr lang="cs-CZ" altLang="cs-CZ" sz="2000" b="1" dirty="0"/>
              <a:t>.) — in — </a:t>
            </a:r>
            <a:r>
              <a:rPr lang="cs-CZ" altLang="cs-CZ" sz="2000" b="1" dirty="0" err="1"/>
              <a:t>colon</a:t>
            </a:r>
            <a:r>
              <a:rPr lang="cs-CZ" altLang="cs-CZ" sz="2000" b="1" dirty="0"/>
              <a:t> — </a:t>
            </a:r>
            <a:r>
              <a:rPr lang="cs-CZ" altLang="cs-CZ" sz="2000" b="1" dirty="0" err="1"/>
              <a:t>descendens</a:t>
            </a:r>
            <a:endParaRPr lang="cs-CZ" altLang="cs-CZ" sz="2000" b="1" dirty="0"/>
          </a:p>
          <a:p>
            <a:pPr>
              <a:lnSpc>
                <a:spcPct val="80000"/>
              </a:lnSpc>
            </a:pPr>
            <a:r>
              <a:rPr lang="cs-CZ" altLang="cs-CZ" sz="2000" b="1" dirty="0" err="1"/>
              <a:t>sanatio</a:t>
            </a:r>
            <a:r>
              <a:rPr lang="cs-CZ" altLang="cs-CZ" sz="2000" b="1" dirty="0"/>
              <a:t> — </a:t>
            </a:r>
            <a:r>
              <a:rPr lang="cs-CZ" altLang="cs-CZ" sz="2000" b="1" dirty="0" err="1"/>
              <a:t>cum</a:t>
            </a:r>
            <a:r>
              <a:rPr lang="cs-CZ" altLang="cs-CZ" sz="2000" b="1" dirty="0"/>
              <a:t> — </a:t>
            </a:r>
            <a:r>
              <a:rPr lang="cs-CZ" altLang="cs-CZ" sz="2000" b="1" dirty="0" err="1"/>
              <a:t>defectus</a:t>
            </a:r>
            <a:endParaRPr lang="cs-CZ" altLang="cs-CZ" sz="2000" b="1" dirty="0"/>
          </a:p>
          <a:p>
            <a:pPr>
              <a:lnSpc>
                <a:spcPct val="80000"/>
              </a:lnSpc>
            </a:pPr>
            <a:r>
              <a:rPr lang="cs-CZ" altLang="cs-CZ" sz="2000" b="1" dirty="0"/>
              <a:t>ad — </a:t>
            </a:r>
            <a:r>
              <a:rPr lang="cs-CZ" altLang="cs-CZ" sz="2000" b="1" dirty="0" err="1"/>
              <a:t>scatula</a:t>
            </a:r>
            <a:r>
              <a:rPr lang="cs-CZ" altLang="cs-CZ" sz="2000" b="1" dirty="0"/>
              <a:t> — </a:t>
            </a:r>
            <a:r>
              <a:rPr lang="cs-CZ" altLang="cs-CZ" sz="2000" b="1" dirty="0" err="1"/>
              <a:t>parvus</a:t>
            </a:r>
            <a:endParaRPr lang="cs-CZ" altLang="cs-CZ" sz="2000" b="1" dirty="0"/>
          </a:p>
          <a:p>
            <a:pPr>
              <a:lnSpc>
                <a:spcPct val="80000"/>
              </a:lnSpc>
            </a:pPr>
            <a:r>
              <a:rPr lang="cs-CZ" altLang="cs-CZ" sz="2000" b="1" dirty="0"/>
              <a:t>partus — extra — </a:t>
            </a:r>
            <a:r>
              <a:rPr lang="cs-CZ" altLang="cs-CZ" sz="2000" b="1" dirty="0" err="1"/>
              <a:t>murus</a:t>
            </a:r>
            <a:r>
              <a:rPr lang="cs-CZ" altLang="cs-CZ" sz="2000" b="1" dirty="0"/>
              <a:t> (</a:t>
            </a:r>
            <a:r>
              <a:rPr lang="cs-CZ" altLang="cs-CZ" sz="2000" b="1" dirty="0" err="1"/>
              <a:t>pl</a:t>
            </a:r>
            <a:r>
              <a:rPr lang="cs-CZ" altLang="cs-CZ" sz="2000" b="1" dirty="0" smtClean="0"/>
              <a:t>.) </a:t>
            </a:r>
            <a:r>
              <a:rPr lang="cs-CZ" altLang="cs-CZ" sz="2000" dirty="0" err="1" smtClean="0"/>
              <a:t>mūrus</a:t>
            </a:r>
            <a:r>
              <a:rPr lang="cs-CZ" altLang="cs-CZ" sz="2000" dirty="0"/>
              <a:t>, ī, m. „zeď“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8336943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smtClean="0"/>
              <a:t>Vytvořte spojení: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54954" y="2298700"/>
            <a:ext cx="8825659" cy="42291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altLang="cs-CZ" b="1" dirty="0"/>
              <a:t>trauma (</a:t>
            </a:r>
            <a:r>
              <a:rPr lang="cs-CZ" altLang="cs-CZ" b="1" dirty="0" err="1"/>
              <a:t>pl</a:t>
            </a:r>
            <a:r>
              <a:rPr lang="cs-CZ" altLang="cs-CZ" b="1" dirty="0"/>
              <a:t>). — gravis — </a:t>
            </a:r>
            <a:r>
              <a:rPr lang="cs-CZ" altLang="cs-CZ" b="1" dirty="0" err="1"/>
              <a:t>columna</a:t>
            </a:r>
            <a:r>
              <a:rPr lang="cs-CZ" altLang="cs-CZ" b="1" dirty="0"/>
              <a:t> </a:t>
            </a:r>
            <a:r>
              <a:rPr lang="cs-CZ" altLang="cs-CZ" b="1" dirty="0" err="1"/>
              <a:t>vertebralis</a:t>
            </a:r>
            <a:endParaRPr lang="cs-CZ" altLang="cs-CZ" b="1" dirty="0"/>
          </a:p>
          <a:p>
            <a:pPr>
              <a:lnSpc>
                <a:spcPct val="80000"/>
              </a:lnSpc>
            </a:pPr>
            <a:r>
              <a:rPr lang="cs-CZ" altLang="cs-CZ" b="1" dirty="0" err="1"/>
              <a:t>operatio</a:t>
            </a:r>
            <a:r>
              <a:rPr lang="cs-CZ" altLang="cs-CZ" b="1" dirty="0"/>
              <a:t> — </a:t>
            </a:r>
            <a:r>
              <a:rPr lang="cs-CZ" altLang="cs-CZ" b="1" dirty="0" err="1"/>
              <a:t>propter</a:t>
            </a:r>
            <a:r>
              <a:rPr lang="cs-CZ" altLang="cs-CZ" b="1" dirty="0"/>
              <a:t> — </a:t>
            </a:r>
            <a:r>
              <a:rPr lang="cs-CZ" altLang="cs-CZ" b="1" dirty="0" err="1"/>
              <a:t>fractura</a:t>
            </a:r>
            <a:r>
              <a:rPr lang="cs-CZ" altLang="cs-CZ" b="1" dirty="0"/>
              <a:t> — gravis — ulna — </a:t>
            </a:r>
            <a:r>
              <a:rPr lang="cs-CZ" altLang="cs-CZ" b="1" dirty="0" err="1"/>
              <a:t>sinister</a:t>
            </a:r>
            <a:endParaRPr lang="cs-CZ" altLang="cs-CZ" b="1" dirty="0"/>
          </a:p>
          <a:p>
            <a:pPr>
              <a:lnSpc>
                <a:spcPct val="80000"/>
              </a:lnSpc>
            </a:pPr>
            <a:r>
              <a:rPr lang="cs-CZ" altLang="cs-CZ" b="1" dirty="0" err="1"/>
              <a:t>contusio</a:t>
            </a:r>
            <a:r>
              <a:rPr lang="cs-CZ" altLang="cs-CZ" b="1" dirty="0"/>
              <a:t> — </a:t>
            </a:r>
            <a:r>
              <a:rPr lang="cs-CZ" altLang="cs-CZ" b="1" dirty="0" err="1"/>
              <a:t>musculus</a:t>
            </a:r>
            <a:r>
              <a:rPr lang="cs-CZ" altLang="cs-CZ" b="1" dirty="0"/>
              <a:t> — biceps — </a:t>
            </a:r>
            <a:r>
              <a:rPr lang="cs-CZ" altLang="cs-CZ" b="1" dirty="0" err="1"/>
              <a:t>brachium</a:t>
            </a:r>
            <a:endParaRPr lang="cs-CZ" altLang="cs-CZ" b="1" dirty="0"/>
          </a:p>
          <a:p>
            <a:pPr>
              <a:lnSpc>
                <a:spcPct val="80000"/>
              </a:lnSpc>
            </a:pPr>
            <a:r>
              <a:rPr lang="cs-CZ" altLang="cs-CZ" b="1" dirty="0"/>
              <a:t>in — status — post — </a:t>
            </a:r>
            <a:r>
              <a:rPr lang="cs-CZ" altLang="cs-CZ" b="1" dirty="0" err="1"/>
              <a:t>infarctus</a:t>
            </a:r>
            <a:r>
              <a:rPr lang="cs-CZ" altLang="cs-CZ" b="1" dirty="0"/>
              <a:t> — </a:t>
            </a:r>
            <a:r>
              <a:rPr lang="cs-CZ" altLang="cs-CZ" b="1" dirty="0" err="1"/>
              <a:t>cor</a:t>
            </a:r>
            <a:r>
              <a:rPr lang="cs-CZ" altLang="cs-CZ" b="1" dirty="0"/>
              <a:t> — </a:t>
            </a:r>
            <a:r>
              <a:rPr lang="cs-CZ" altLang="cs-CZ" b="1" dirty="0" err="1"/>
              <a:t>recens</a:t>
            </a:r>
            <a:endParaRPr lang="cs-CZ" altLang="cs-CZ" b="1" dirty="0"/>
          </a:p>
          <a:p>
            <a:pPr>
              <a:lnSpc>
                <a:spcPct val="80000"/>
              </a:lnSpc>
            </a:pPr>
            <a:r>
              <a:rPr lang="cs-CZ" altLang="cs-CZ" b="1" dirty="0" err="1"/>
              <a:t>propter</a:t>
            </a:r>
            <a:r>
              <a:rPr lang="cs-CZ" altLang="cs-CZ" b="1" dirty="0"/>
              <a:t> — </a:t>
            </a:r>
            <a:r>
              <a:rPr lang="cs-CZ" altLang="cs-CZ" b="1" dirty="0" err="1"/>
              <a:t>nephrosis</a:t>
            </a:r>
            <a:r>
              <a:rPr lang="cs-CZ" altLang="cs-CZ" b="1" dirty="0"/>
              <a:t> — gravis</a:t>
            </a:r>
          </a:p>
          <a:p>
            <a:pPr>
              <a:lnSpc>
                <a:spcPct val="80000"/>
              </a:lnSpc>
            </a:pPr>
            <a:r>
              <a:rPr lang="cs-CZ" altLang="cs-CZ" b="1" dirty="0" err="1"/>
              <a:t>gutta</a:t>
            </a:r>
            <a:r>
              <a:rPr lang="cs-CZ" altLang="cs-CZ" b="1" dirty="0"/>
              <a:t> (</a:t>
            </a:r>
            <a:r>
              <a:rPr lang="cs-CZ" altLang="cs-CZ" b="1" dirty="0" err="1"/>
              <a:t>pl</a:t>
            </a:r>
            <a:r>
              <a:rPr lang="cs-CZ" altLang="cs-CZ" b="1" dirty="0"/>
              <a:t>.) — </a:t>
            </a:r>
            <a:r>
              <a:rPr lang="cs-CZ" altLang="cs-CZ" b="1" dirty="0" err="1"/>
              <a:t>contra</a:t>
            </a:r>
            <a:r>
              <a:rPr lang="cs-CZ" altLang="cs-CZ" b="1" dirty="0"/>
              <a:t> — </a:t>
            </a:r>
            <a:r>
              <a:rPr lang="cs-CZ" altLang="cs-CZ" b="1" dirty="0" err="1"/>
              <a:t>tussis</a:t>
            </a:r>
            <a:endParaRPr lang="cs-CZ" altLang="cs-CZ" b="1" dirty="0"/>
          </a:p>
          <a:p>
            <a:pPr>
              <a:lnSpc>
                <a:spcPct val="80000"/>
              </a:lnSpc>
            </a:pPr>
            <a:r>
              <a:rPr lang="cs-CZ" altLang="cs-CZ" b="1" dirty="0" err="1"/>
              <a:t>propter</a:t>
            </a:r>
            <a:r>
              <a:rPr lang="cs-CZ" altLang="cs-CZ" b="1" dirty="0"/>
              <a:t> — </a:t>
            </a:r>
            <a:r>
              <a:rPr lang="cs-CZ" altLang="cs-CZ" b="1" dirty="0" err="1"/>
              <a:t>fractura</a:t>
            </a:r>
            <a:r>
              <a:rPr lang="cs-CZ" altLang="cs-CZ" b="1" dirty="0"/>
              <a:t> — </a:t>
            </a:r>
            <a:r>
              <a:rPr lang="cs-CZ" altLang="cs-CZ" b="1" dirty="0" err="1"/>
              <a:t>collum</a:t>
            </a:r>
            <a:r>
              <a:rPr lang="cs-CZ" altLang="cs-CZ" b="1" dirty="0"/>
              <a:t> — femur</a:t>
            </a:r>
          </a:p>
          <a:p>
            <a:pPr>
              <a:lnSpc>
                <a:spcPct val="80000"/>
              </a:lnSpc>
            </a:pPr>
            <a:r>
              <a:rPr lang="cs-CZ" altLang="cs-CZ" b="1" dirty="0" err="1"/>
              <a:t>vulnus</a:t>
            </a:r>
            <a:r>
              <a:rPr lang="cs-CZ" altLang="cs-CZ" b="1" dirty="0"/>
              <a:t> (</a:t>
            </a:r>
            <a:r>
              <a:rPr lang="cs-CZ" altLang="cs-CZ" b="1" dirty="0" err="1"/>
              <a:t>pl</a:t>
            </a:r>
            <a:r>
              <a:rPr lang="cs-CZ" altLang="cs-CZ" b="1" dirty="0"/>
              <a:t>.) — </a:t>
            </a:r>
            <a:r>
              <a:rPr lang="cs-CZ" altLang="cs-CZ" b="1" dirty="0" err="1"/>
              <a:t>lacer</a:t>
            </a:r>
            <a:r>
              <a:rPr lang="cs-CZ" altLang="cs-CZ" b="1" dirty="0"/>
              <a:t> — </a:t>
            </a:r>
            <a:r>
              <a:rPr lang="cs-CZ" altLang="cs-CZ" b="1" dirty="0" err="1"/>
              <a:t>caput</a:t>
            </a:r>
            <a:endParaRPr lang="cs-CZ" altLang="cs-CZ" b="1" dirty="0"/>
          </a:p>
          <a:p>
            <a:pPr>
              <a:lnSpc>
                <a:spcPct val="80000"/>
              </a:lnSpc>
            </a:pPr>
            <a:r>
              <a:rPr lang="cs-CZ" altLang="cs-CZ" b="1" dirty="0" err="1"/>
              <a:t>fractura</a:t>
            </a:r>
            <a:r>
              <a:rPr lang="cs-CZ" altLang="cs-CZ" b="1" dirty="0"/>
              <a:t> — </a:t>
            </a:r>
            <a:r>
              <a:rPr lang="cs-CZ" altLang="cs-CZ" b="1" dirty="0" err="1"/>
              <a:t>pars</a:t>
            </a:r>
            <a:r>
              <a:rPr lang="cs-CZ" altLang="cs-CZ" b="1" dirty="0"/>
              <a:t> — </a:t>
            </a:r>
            <a:r>
              <a:rPr lang="cs-CZ" altLang="cs-CZ" b="1" dirty="0" err="1"/>
              <a:t>distalis</a:t>
            </a:r>
            <a:r>
              <a:rPr lang="cs-CZ" altLang="cs-CZ" b="1" dirty="0"/>
              <a:t> — humerus</a:t>
            </a:r>
          </a:p>
          <a:p>
            <a:pPr>
              <a:lnSpc>
                <a:spcPct val="80000"/>
              </a:lnSpc>
            </a:pPr>
            <a:r>
              <a:rPr lang="cs-CZ" altLang="cs-CZ" b="1" dirty="0" err="1"/>
              <a:t>extractio</a:t>
            </a:r>
            <a:r>
              <a:rPr lang="cs-CZ" altLang="cs-CZ" b="1" dirty="0"/>
              <a:t> — </a:t>
            </a:r>
            <a:r>
              <a:rPr lang="cs-CZ" altLang="cs-CZ" b="1" dirty="0" err="1"/>
              <a:t>dens</a:t>
            </a:r>
            <a:r>
              <a:rPr lang="cs-CZ" altLang="cs-CZ" b="1" dirty="0"/>
              <a:t> — </a:t>
            </a:r>
            <a:r>
              <a:rPr lang="cs-CZ" altLang="cs-CZ" b="1" dirty="0" err="1"/>
              <a:t>lacteus</a:t>
            </a:r>
            <a:r>
              <a:rPr lang="cs-CZ" altLang="cs-CZ" b="1" dirty="0"/>
              <a:t> — e — </a:t>
            </a:r>
            <a:r>
              <a:rPr lang="cs-CZ" altLang="cs-CZ" b="1" dirty="0" err="1"/>
              <a:t>caries</a:t>
            </a:r>
            <a:endParaRPr lang="cs-CZ" altLang="cs-CZ" b="1" dirty="0"/>
          </a:p>
          <a:p>
            <a:pPr>
              <a:lnSpc>
                <a:spcPct val="80000"/>
              </a:lnSpc>
            </a:pPr>
            <a:r>
              <a:rPr lang="cs-CZ" altLang="cs-CZ" b="1" dirty="0" err="1"/>
              <a:t>apud</a:t>
            </a:r>
            <a:r>
              <a:rPr lang="cs-CZ" altLang="cs-CZ" b="1" dirty="0"/>
              <a:t> — </a:t>
            </a:r>
            <a:r>
              <a:rPr lang="cs-CZ" altLang="cs-CZ" b="1" dirty="0" err="1"/>
              <a:t>aditus</a:t>
            </a:r>
            <a:r>
              <a:rPr lang="cs-CZ" altLang="cs-CZ" b="1" dirty="0"/>
              <a:t> — larynx</a:t>
            </a:r>
          </a:p>
          <a:p>
            <a:pPr>
              <a:lnSpc>
                <a:spcPct val="80000"/>
              </a:lnSpc>
            </a:pPr>
            <a:r>
              <a:rPr lang="cs-CZ" altLang="cs-CZ" b="1" dirty="0"/>
              <a:t>in — sinus — </a:t>
            </a:r>
            <a:r>
              <a:rPr lang="cs-CZ" altLang="cs-CZ" b="1" dirty="0" err="1"/>
              <a:t>occipitalis</a:t>
            </a:r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45254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smtClean="0"/>
              <a:t>Doplňte správné koncovky:</a:t>
            </a:r>
            <a:r>
              <a:rPr lang="cs-CZ" altLang="cs-CZ" sz="6600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54954" y="2286000"/>
            <a:ext cx="8825659" cy="42418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altLang="cs-CZ" sz="2000" b="1" dirty="0" err="1"/>
              <a:t>Extractio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dent</a:t>
            </a:r>
            <a:r>
              <a:rPr lang="cs-CZ" altLang="cs-CZ" sz="2000" b="1" dirty="0"/>
              <a:t>..... </a:t>
            </a:r>
            <a:r>
              <a:rPr lang="cs-CZ" altLang="cs-CZ" sz="2000" b="1" dirty="0" err="1"/>
              <a:t>molar</a:t>
            </a:r>
            <a:r>
              <a:rPr lang="cs-CZ" altLang="cs-CZ" sz="2000" b="1" dirty="0"/>
              <a:t>..... </a:t>
            </a:r>
            <a:r>
              <a:rPr lang="cs-CZ" altLang="cs-CZ" sz="2000" b="1" dirty="0" err="1"/>
              <a:t>cum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dolor</a:t>
            </a:r>
            <a:r>
              <a:rPr lang="cs-CZ" altLang="cs-CZ" sz="2000" b="1" dirty="0"/>
              <a:t>..... </a:t>
            </a:r>
            <a:r>
              <a:rPr lang="cs-CZ" altLang="cs-CZ" sz="2000" b="1" dirty="0" err="1"/>
              <a:t>acr</a:t>
            </a:r>
            <a:r>
              <a:rPr lang="cs-CZ" altLang="cs-CZ" sz="2000" b="1" dirty="0"/>
              <a:t>.....</a:t>
            </a:r>
          </a:p>
          <a:p>
            <a:pPr>
              <a:lnSpc>
                <a:spcPct val="80000"/>
              </a:lnSpc>
            </a:pPr>
            <a:r>
              <a:rPr lang="cs-CZ" altLang="cs-CZ" sz="2000" b="1" dirty="0" err="1"/>
              <a:t>Dolor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acut</a:t>
            </a:r>
            <a:r>
              <a:rPr lang="cs-CZ" altLang="cs-CZ" sz="2000" b="1" dirty="0"/>
              <a:t>..... in </a:t>
            </a:r>
            <a:r>
              <a:rPr lang="cs-CZ" altLang="cs-CZ" sz="2000" b="1" dirty="0" err="1"/>
              <a:t>pulmon</a:t>
            </a:r>
            <a:r>
              <a:rPr lang="cs-CZ" altLang="cs-CZ" sz="2000" b="1" dirty="0"/>
              <a:t>..... </a:t>
            </a:r>
            <a:r>
              <a:rPr lang="cs-CZ" altLang="cs-CZ" sz="2000" b="1" dirty="0" err="1"/>
              <a:t>dextr</a:t>
            </a:r>
            <a:r>
              <a:rPr lang="cs-CZ" altLang="cs-CZ" sz="2000" b="1" dirty="0"/>
              <a:t>.....</a:t>
            </a:r>
          </a:p>
          <a:p>
            <a:pPr>
              <a:lnSpc>
                <a:spcPct val="80000"/>
              </a:lnSpc>
            </a:pPr>
            <a:r>
              <a:rPr lang="cs-CZ" altLang="cs-CZ" sz="2000" b="1" dirty="0" err="1"/>
              <a:t>Medicamentum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contra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tuss</a:t>
            </a:r>
            <a:r>
              <a:rPr lang="cs-CZ" altLang="cs-CZ" sz="2000" b="1" dirty="0"/>
              <a:t>..... in </a:t>
            </a:r>
            <a:r>
              <a:rPr lang="cs-CZ" altLang="cs-CZ" sz="2000" b="1" dirty="0" err="1"/>
              <a:t>lagoen</a:t>
            </a:r>
            <a:r>
              <a:rPr lang="cs-CZ" altLang="cs-CZ" sz="2000" b="1" dirty="0"/>
              <a:t>..... pro infant..... et </a:t>
            </a:r>
            <a:r>
              <a:rPr lang="cs-CZ" altLang="cs-CZ" sz="2000" b="1" dirty="0" err="1"/>
              <a:t>adult</a:t>
            </a:r>
            <a:r>
              <a:rPr lang="cs-CZ" altLang="cs-CZ" sz="2000" b="1" dirty="0"/>
              <a:t>.....</a:t>
            </a:r>
          </a:p>
          <a:p>
            <a:pPr>
              <a:lnSpc>
                <a:spcPct val="80000"/>
              </a:lnSpc>
            </a:pPr>
            <a:r>
              <a:rPr lang="cs-CZ" altLang="cs-CZ" sz="2000" b="1" dirty="0" err="1"/>
              <a:t>Auxilium</a:t>
            </a:r>
            <a:r>
              <a:rPr lang="cs-CZ" altLang="cs-CZ" sz="2000" b="1" dirty="0"/>
              <a:t> celer..... in traumat..... </a:t>
            </a:r>
            <a:r>
              <a:rPr lang="cs-CZ" altLang="cs-CZ" sz="2000" b="1" dirty="0" err="1"/>
              <a:t>grav</a:t>
            </a:r>
            <a:r>
              <a:rPr lang="cs-CZ" altLang="cs-CZ" sz="2000" b="1" dirty="0"/>
              <a:t>.....</a:t>
            </a:r>
          </a:p>
          <a:p>
            <a:pPr>
              <a:lnSpc>
                <a:spcPct val="80000"/>
              </a:lnSpc>
            </a:pPr>
            <a:r>
              <a:rPr lang="cs-CZ" altLang="cs-CZ" sz="2000" b="1" dirty="0" err="1"/>
              <a:t>Laesio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capit</a:t>
            </a:r>
            <a:r>
              <a:rPr lang="cs-CZ" altLang="cs-CZ" sz="2000" b="1" dirty="0"/>
              <a:t>..... long..... </a:t>
            </a:r>
            <a:r>
              <a:rPr lang="cs-CZ" altLang="cs-CZ" sz="2000" b="1" dirty="0" err="1"/>
              <a:t>muscul</a:t>
            </a:r>
            <a:r>
              <a:rPr lang="cs-CZ" altLang="cs-CZ" sz="2000" b="1" dirty="0"/>
              <a:t>..... </a:t>
            </a:r>
            <a:r>
              <a:rPr lang="cs-CZ" altLang="cs-CZ" sz="2000" b="1" dirty="0" err="1"/>
              <a:t>bicipit</a:t>
            </a:r>
            <a:r>
              <a:rPr lang="cs-CZ" altLang="cs-CZ" sz="2000" b="1" dirty="0"/>
              <a:t>..... </a:t>
            </a:r>
            <a:r>
              <a:rPr lang="cs-CZ" altLang="cs-CZ" sz="2000" b="1" dirty="0" err="1"/>
              <a:t>brachi</a:t>
            </a:r>
            <a:r>
              <a:rPr lang="cs-CZ" altLang="cs-CZ" sz="2000" b="1" dirty="0"/>
              <a:t>.....</a:t>
            </a:r>
          </a:p>
          <a:p>
            <a:pPr>
              <a:lnSpc>
                <a:spcPct val="80000"/>
              </a:lnSpc>
            </a:pPr>
            <a:r>
              <a:rPr lang="cs-CZ" altLang="cs-CZ" sz="2000" b="1" dirty="0" err="1"/>
              <a:t>Remedium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cardinal</a:t>
            </a:r>
            <a:r>
              <a:rPr lang="cs-CZ" altLang="cs-CZ" sz="2000" b="1" dirty="0"/>
              <a:t>..... et </a:t>
            </a:r>
            <a:r>
              <a:rPr lang="cs-CZ" altLang="cs-CZ" sz="2000" b="1" dirty="0" err="1"/>
              <a:t>adiuvan</a:t>
            </a:r>
            <a:r>
              <a:rPr lang="cs-CZ" altLang="cs-CZ" sz="2000" b="1" dirty="0"/>
              <a:t>.....</a:t>
            </a:r>
          </a:p>
          <a:p>
            <a:pPr>
              <a:lnSpc>
                <a:spcPct val="80000"/>
              </a:lnSpc>
            </a:pPr>
            <a:r>
              <a:rPr lang="cs-CZ" altLang="cs-CZ" sz="2000" b="1" dirty="0" err="1"/>
              <a:t>Mors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subit</a:t>
            </a:r>
            <a:r>
              <a:rPr lang="cs-CZ" altLang="cs-CZ" sz="2000" b="1" dirty="0"/>
              <a:t>..... post </a:t>
            </a:r>
            <a:r>
              <a:rPr lang="cs-CZ" altLang="cs-CZ" sz="2000" b="1" dirty="0" err="1"/>
              <a:t>dos</a:t>
            </a:r>
            <a:r>
              <a:rPr lang="cs-CZ" altLang="cs-CZ" sz="2000" b="1" dirty="0"/>
              <a:t>..... </a:t>
            </a:r>
            <a:r>
              <a:rPr lang="cs-CZ" altLang="cs-CZ" sz="2000" b="1" dirty="0" err="1"/>
              <a:t>letal</a:t>
            </a:r>
            <a:r>
              <a:rPr lang="cs-CZ" altLang="cs-CZ" sz="2000" b="1" dirty="0"/>
              <a:t>.....</a:t>
            </a:r>
          </a:p>
          <a:p>
            <a:pPr>
              <a:lnSpc>
                <a:spcPct val="80000"/>
              </a:lnSpc>
            </a:pPr>
            <a:r>
              <a:rPr lang="cs-CZ" altLang="cs-CZ" sz="2000" b="1" dirty="0"/>
              <a:t>Pus in </a:t>
            </a:r>
            <a:r>
              <a:rPr lang="cs-CZ" altLang="cs-CZ" sz="2000" b="1" dirty="0" err="1"/>
              <a:t>vulner</a:t>
            </a:r>
            <a:r>
              <a:rPr lang="cs-CZ" altLang="cs-CZ" sz="2000" b="1" dirty="0"/>
              <a:t>..... </a:t>
            </a:r>
            <a:r>
              <a:rPr lang="cs-CZ" altLang="cs-CZ" sz="2000" b="1" dirty="0" err="1"/>
              <a:t>lacer</a:t>
            </a:r>
            <a:r>
              <a:rPr lang="cs-CZ" altLang="cs-CZ" sz="2000" b="1" dirty="0"/>
              <a:t>.....</a:t>
            </a:r>
          </a:p>
          <a:p>
            <a:pPr>
              <a:lnSpc>
                <a:spcPct val="80000"/>
              </a:lnSpc>
            </a:pPr>
            <a:r>
              <a:rPr lang="cs-CZ" altLang="cs-CZ" sz="2000" b="1" dirty="0" err="1"/>
              <a:t>Symptomat</a:t>
            </a:r>
            <a:r>
              <a:rPr lang="cs-CZ" altLang="cs-CZ" sz="2000" b="1" dirty="0"/>
              <a:t>..... </a:t>
            </a:r>
            <a:r>
              <a:rPr lang="cs-CZ" altLang="cs-CZ" sz="2000" b="1" dirty="0" err="1"/>
              <a:t>hepatit</a:t>
            </a:r>
            <a:r>
              <a:rPr lang="cs-CZ" altLang="cs-CZ" sz="2000" b="1" dirty="0"/>
              <a:t>..... </a:t>
            </a:r>
            <a:r>
              <a:rPr lang="cs-CZ" altLang="cs-CZ" sz="2000" b="1" dirty="0" err="1"/>
              <a:t>malign</a:t>
            </a:r>
            <a:r>
              <a:rPr lang="cs-CZ" altLang="cs-CZ" sz="2000" b="1" dirty="0"/>
              <a:t>.....</a:t>
            </a:r>
          </a:p>
          <a:p>
            <a:pPr>
              <a:lnSpc>
                <a:spcPct val="80000"/>
              </a:lnSpc>
            </a:pPr>
            <a:r>
              <a:rPr lang="cs-CZ" altLang="cs-CZ" sz="2000" b="1" dirty="0"/>
              <a:t>Status post </a:t>
            </a:r>
            <a:r>
              <a:rPr lang="cs-CZ" altLang="cs-CZ" sz="2000" b="1" dirty="0" err="1"/>
              <a:t>amputation</a:t>
            </a:r>
            <a:r>
              <a:rPr lang="cs-CZ" altLang="cs-CZ" sz="2000" b="1" dirty="0"/>
              <a:t>..... lob..... </a:t>
            </a:r>
            <a:r>
              <a:rPr lang="cs-CZ" altLang="cs-CZ" sz="2000" b="1" dirty="0" err="1"/>
              <a:t>pulmon</a:t>
            </a:r>
            <a:r>
              <a:rPr lang="cs-CZ" altLang="cs-CZ" sz="2000" b="1" dirty="0"/>
              <a:t>..... </a:t>
            </a:r>
            <a:r>
              <a:rPr lang="cs-CZ" altLang="cs-CZ" sz="2000" b="1" dirty="0" err="1"/>
              <a:t>sinistr</a:t>
            </a:r>
            <a:r>
              <a:rPr lang="cs-CZ" altLang="cs-CZ" sz="2000" b="1" dirty="0"/>
              <a:t>..... </a:t>
            </a:r>
            <a:r>
              <a:rPr lang="cs-CZ" altLang="cs-CZ" sz="2000" b="1" dirty="0" err="1"/>
              <a:t>propter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tuberculos</a:t>
            </a:r>
            <a:r>
              <a:rPr lang="cs-CZ" altLang="cs-CZ" sz="2000" b="1" dirty="0"/>
              <a:t>.....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2085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9398746" cy="706964"/>
          </a:xfrm>
        </p:spPr>
        <p:txBody>
          <a:bodyPr>
            <a:normAutofit fontScale="90000"/>
          </a:bodyPr>
          <a:lstStyle/>
          <a:p>
            <a:r>
              <a:rPr lang="cs-CZ" altLang="cs-CZ" b="1" dirty="0" smtClean="0"/>
              <a:t>Doplňte tabulku tak, aby každý řádek obsahoval jeden výraz v různých pádech a každý sloupec různé výrazy v jednom pádě</a:t>
            </a:r>
            <a:r>
              <a:rPr lang="cs-CZ" altLang="cs-CZ" dirty="0" smtClean="0"/>
              <a:t>:</a:t>
            </a:r>
            <a:endParaRPr lang="cs-CZ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9459444"/>
              </p:ext>
            </p:extLst>
          </p:nvPr>
        </p:nvGraphicFramePr>
        <p:xfrm>
          <a:off x="825126" y="2362623"/>
          <a:ext cx="10058401" cy="408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0300"/>
                <a:gridCol w="1623061"/>
                <a:gridCol w="2388870"/>
                <a:gridCol w="1766569"/>
                <a:gridCol w="1879601"/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2000" b="0" dirty="0" smtClean="0">
                          <a:solidFill>
                            <a:schemeClr val="tx1"/>
                          </a:solidFill>
                        </a:rPr>
                        <a:t>dosis </a:t>
                      </a:r>
                      <a:r>
                        <a:rPr lang="cs-CZ" sz="2000" b="0" dirty="0" err="1" smtClean="0">
                          <a:solidFill>
                            <a:schemeClr val="tx1"/>
                          </a:solidFill>
                        </a:rPr>
                        <a:t>parva</a:t>
                      </a:r>
                      <a:endParaRPr lang="cs-CZ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 sz="20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cs-CZ" sz="20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 sz="20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nervi </a:t>
                      </a:r>
                      <a:r>
                        <a:rPr lang="cs-CZ" sz="2000" dirty="0" err="1" smtClean="0"/>
                        <a:t>abducentes</a:t>
                      </a:r>
                      <a:endParaRPr lang="cs-CZ" sz="20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 sz="200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 sz="200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cs-CZ" sz="200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genu </a:t>
                      </a:r>
                      <a:r>
                        <a:rPr lang="cs-CZ" sz="2000" dirty="0" err="1" smtClean="0"/>
                        <a:t>varo</a:t>
                      </a:r>
                      <a:endParaRPr lang="cs-CZ" sz="20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 sz="20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 sz="200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 sz="200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cs-CZ" sz="200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 sz="200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 sz="20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 sz="200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facies </a:t>
                      </a:r>
                      <a:r>
                        <a:rPr lang="cs-CZ" sz="2000" dirty="0" err="1" smtClean="0"/>
                        <a:t>cutaneis</a:t>
                      </a:r>
                      <a:endParaRPr lang="cs-CZ" sz="20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cs-CZ" sz="200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 sz="200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 sz="20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 err="1" smtClean="0"/>
                        <a:t>tractuum</a:t>
                      </a:r>
                      <a:r>
                        <a:rPr lang="cs-CZ" sz="2000" dirty="0" smtClean="0"/>
                        <a:t> </a:t>
                      </a:r>
                      <a:r>
                        <a:rPr lang="cs-CZ" sz="2000" dirty="0" err="1" smtClean="0"/>
                        <a:t>nervosorum</a:t>
                      </a:r>
                      <a:endParaRPr lang="cs-CZ" sz="20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 sz="200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000" dirty="0" err="1" smtClean="0"/>
                        <a:t>meatus</a:t>
                      </a:r>
                      <a:r>
                        <a:rPr lang="cs-CZ" sz="2000" dirty="0" smtClean="0"/>
                        <a:t> </a:t>
                      </a:r>
                      <a:r>
                        <a:rPr lang="cs-CZ" sz="2000" dirty="0" err="1" smtClean="0"/>
                        <a:t>acusticus</a:t>
                      </a:r>
                      <a:endParaRPr lang="cs-CZ" sz="20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 sz="200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 sz="200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 sz="20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 sz="20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cs-CZ" sz="200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 sz="200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 err="1" smtClean="0"/>
                        <a:t>vasa</a:t>
                      </a:r>
                      <a:r>
                        <a:rPr lang="cs-CZ" sz="2000" dirty="0" smtClean="0"/>
                        <a:t> </a:t>
                      </a:r>
                      <a:r>
                        <a:rPr lang="cs-CZ" sz="2000" dirty="0" err="1" smtClean="0"/>
                        <a:t>afferentia</a:t>
                      </a:r>
                      <a:endParaRPr lang="cs-CZ" sz="20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 sz="200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 sz="20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cs-CZ" sz="200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 sz="200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 sz="200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 sz="200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 err="1" smtClean="0"/>
                        <a:t>manibus</a:t>
                      </a:r>
                      <a:r>
                        <a:rPr lang="cs-CZ" sz="2000" dirty="0" smtClean="0"/>
                        <a:t> </a:t>
                      </a:r>
                      <a:r>
                        <a:rPr lang="cs-CZ" sz="2000" dirty="0" err="1" smtClean="0"/>
                        <a:t>longis</a:t>
                      </a:r>
                      <a:endParaRPr lang="cs-CZ" sz="20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</a:tbl>
          </a:graphicData>
        </a:graphic>
      </p:graphicFrame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154954" y="6532880"/>
            <a:ext cx="8825659" cy="45719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62024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tový efekt">
  <a:themeElements>
    <a:clrScheme name="Iontový efekt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tový efekt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tový efekt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7</TotalTime>
  <Words>456</Words>
  <Application>Microsoft Office PowerPoint</Application>
  <PresentationFormat>Širokoúhlá obrazovka</PresentationFormat>
  <Paragraphs>76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3</vt:lpstr>
      <vt:lpstr>Iontový efekt</vt:lpstr>
      <vt:lpstr>Cvičení 4.-5. deklinace</vt:lpstr>
      <vt:lpstr>Vyberte tvary akuzativu singuláru:</vt:lpstr>
      <vt:lpstr>Převeďte do singuláru nebo plurálu:</vt:lpstr>
      <vt:lpstr>Spojte adjektiva s vhodným tvarem substantiva z nabídky: </vt:lpstr>
      <vt:lpstr>Dejte do opačného čísla: </vt:lpstr>
      <vt:lpstr>Vytvořte spojení:</vt:lpstr>
      <vt:lpstr>Vytvořte spojení:</vt:lpstr>
      <vt:lpstr>Doplňte správné koncovky: </vt:lpstr>
      <vt:lpstr>Doplňte tabulku tak, aby každý řádek obsahoval jeden výraz v různých pádech a každý sloupec různé výrazy v jednom pádě:</vt:lpstr>
    </vt:vector>
  </TitlesOfParts>
  <Company>Masarykova univerzita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Cvičení 4.-5. deklinace</dc:title>
  <dc:creator>Soňa Žákovská</dc:creator>
  <cp:lastModifiedBy>Soňa Žákovská</cp:lastModifiedBy>
  <cp:revision>3</cp:revision>
  <dcterms:created xsi:type="dcterms:W3CDTF">2015-11-30T10:20:51Z</dcterms:created>
  <dcterms:modified xsi:type="dcterms:W3CDTF">2016-11-21T08:56:10Z</dcterms:modified>
</cp:coreProperties>
</file>