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9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8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2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51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36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01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28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976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3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62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3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47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23089F-3604-424F-BEF7-94AB5CA26E3C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0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13919"/>
              </p:ext>
            </p:extLst>
          </p:nvPr>
        </p:nvGraphicFramePr>
        <p:xfrm>
          <a:off x="1154954" y="2359554"/>
          <a:ext cx="9330267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1865436"/>
                <a:gridCol w="1865436"/>
                <a:gridCol w="1866465"/>
                <a:gridCol w="1866465"/>
                <a:gridCol w="1866465"/>
              </a:tblGrid>
              <a:tr h="288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 sg.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 sg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příklady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ēr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ēris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ureter,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výjimka: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</a:t>
                      </a:r>
                      <a:r>
                        <a:rPr lang="cs-CZ" sz="2000" b="1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gastris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0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-xis 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-ōsis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-sis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xis</a:t>
                      </a: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ōsis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sis,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narcosis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2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 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-ītis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-idis 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-ītidis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parōtis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hēpatītis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ītidis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oma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-matis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-omatis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trauma, matis n.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carcinōma, ōmatis n.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0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dosis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460447"/>
              </p:ext>
            </p:extLst>
          </p:nvPr>
        </p:nvGraphicFramePr>
        <p:xfrm>
          <a:off x="1032933" y="2150535"/>
          <a:ext cx="9973734" cy="3589866"/>
        </p:xfrm>
        <a:graphic>
          <a:graphicData uri="http://schemas.openxmlformats.org/drawingml/2006/table">
            <a:tbl>
              <a:tblPr firstRow="1" firstCol="1" bandRow="1"/>
              <a:tblGrid>
                <a:gridCol w="3324578"/>
                <a:gridCol w="3324578"/>
                <a:gridCol w="3324578"/>
              </a:tblGrid>
              <a:tr h="56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dosis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eos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/in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</a:t>
                      </a:r>
                      <a:r>
                        <a:rPr lang="cs-CZ" sz="3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43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err="1">
                <a:cs typeface="Times New Roman" panose="02020603050405020304" pitchFamily="18" charset="0"/>
              </a:rPr>
              <a:t>hepar</a:t>
            </a:r>
            <a:r>
              <a:rPr lang="cs-CZ" sz="2600" dirty="0">
                <a:cs typeface="Times New Roman" panose="02020603050405020304" pitchFamily="18" charset="0"/>
              </a:rPr>
              <a:t>, </a:t>
            </a:r>
            <a:r>
              <a:rPr lang="cs-CZ" sz="2600" dirty="0" err="1">
                <a:cs typeface="Times New Roman" panose="02020603050405020304" pitchFamily="18" charset="0"/>
              </a:rPr>
              <a:t>atis</a:t>
            </a:r>
            <a:r>
              <a:rPr lang="cs-CZ" sz="2600" dirty="0"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>
                <a:cs typeface="Times New Roman" panose="02020603050405020304" pitchFamily="18" charset="0"/>
              </a:rPr>
              <a:t>skloňuje se dle corpus</a:t>
            </a:r>
          </a:p>
          <a:p>
            <a:pPr lvl="1"/>
            <a:r>
              <a:rPr lang="cs-CZ" sz="2400" dirty="0">
                <a:cs typeface="Times New Roman" panose="02020603050405020304" pitchFamily="18" charset="0"/>
              </a:rPr>
              <a:t>řecké substantivum, ne latinské</a:t>
            </a:r>
          </a:p>
          <a:p>
            <a:r>
              <a:rPr lang="cs-CZ" sz="2600" dirty="0">
                <a:cs typeface="Times New Roman" panose="02020603050405020304" pitchFamily="18" charset="0"/>
              </a:rPr>
              <a:t>substantiva řeckého původu, která v </a:t>
            </a:r>
            <a:r>
              <a:rPr lang="cs-CZ" sz="2600" dirty="0" err="1">
                <a:cs typeface="Times New Roman" panose="02020603050405020304" pitchFamily="18" charset="0"/>
              </a:rPr>
              <a:t>nom</a:t>
            </a:r>
            <a:r>
              <a:rPr lang="cs-CZ" sz="2600" dirty="0">
                <a:cs typeface="Times New Roman" panose="02020603050405020304" pitchFamily="18" charset="0"/>
              </a:rPr>
              <a:t>. </a:t>
            </a:r>
            <a:r>
              <a:rPr lang="cs-CZ" sz="2600" dirty="0" err="1">
                <a:cs typeface="Times New Roman" panose="02020603050405020304" pitchFamily="18" charset="0"/>
              </a:rPr>
              <a:t>sg</a:t>
            </a:r>
            <a:r>
              <a:rPr lang="cs-CZ" sz="2600" dirty="0">
                <a:cs typeface="Times New Roman" panose="02020603050405020304" pitchFamily="18" charset="0"/>
              </a:rPr>
              <a:t>. končí na </a:t>
            </a:r>
            <a:r>
              <a:rPr lang="cs-CZ" sz="2600" b="1" dirty="0">
                <a:cs typeface="Times New Roman" panose="02020603050405020304" pitchFamily="18" charset="0"/>
              </a:rPr>
              <a:t>–</a:t>
            </a:r>
            <a:r>
              <a:rPr lang="cs-CZ" sz="2600" b="1" dirty="0" err="1">
                <a:cs typeface="Times New Roman" panose="02020603050405020304" pitchFamily="18" charset="0"/>
              </a:rPr>
              <a:t>nx</a:t>
            </a:r>
            <a:r>
              <a:rPr lang="cs-CZ" sz="2600" dirty="0">
                <a:cs typeface="Times New Roman" panose="02020603050405020304" pitchFamily="18" charset="0"/>
              </a:rPr>
              <a:t> (např. larynx, -</a:t>
            </a:r>
            <a:r>
              <a:rPr lang="cs-CZ" sz="2600" dirty="0" err="1">
                <a:cs typeface="Times New Roman" panose="02020603050405020304" pitchFamily="18" charset="0"/>
              </a:rPr>
              <a:t>ngis</a:t>
            </a:r>
            <a:r>
              <a:rPr lang="cs-CZ" sz="2600" dirty="0">
                <a:cs typeface="Times New Roman" panose="02020603050405020304" pitchFamily="18" charset="0"/>
              </a:rPr>
              <a:t>, m.) se skloňují dle vzoru </a:t>
            </a:r>
            <a:r>
              <a:rPr lang="cs-CZ" sz="2600" b="1" dirty="0" err="1">
                <a:cs typeface="Times New Roman" panose="02020603050405020304" pitchFamily="18" charset="0"/>
              </a:rPr>
              <a:t>pulmo</a:t>
            </a:r>
            <a:endParaRPr lang="cs-CZ" sz="2600" b="1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01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substantiva, která se skloňují dle vzoru dosis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cs typeface="Times New Roman" panose="02020603050405020304" pitchFamily="18" charset="0"/>
              </a:rPr>
              <a:t>podle </a:t>
            </a:r>
            <a:r>
              <a:rPr lang="cs-CZ" sz="2400" dirty="0">
                <a:cs typeface="Times New Roman" panose="02020603050405020304" pitchFamily="18" charset="0"/>
              </a:rPr>
              <a:t>řeckého vzoru se výjimečně skloňuje také několik původem latinských slov (původní řecké koncovky se zde neuplatňují): </a:t>
            </a: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febris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f. </a:t>
            </a: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tussis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</a:t>
            </a:r>
            <a:r>
              <a:rPr lang="cs-CZ" sz="2000" dirty="0" smtClean="0"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nl-NL" sz="2000" dirty="0" smtClean="0">
                <a:cs typeface="Times New Roman" panose="02020603050405020304" pitchFamily="18" charset="0"/>
              </a:rPr>
              <a:t>pertussis</a:t>
            </a:r>
            <a:r>
              <a:rPr lang="nl-NL" sz="2000" dirty="0">
                <a:cs typeface="Times New Roman" panose="02020603050405020304" pitchFamily="18" charset="0"/>
              </a:rPr>
              <a:t>, is, f. </a:t>
            </a: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sitis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f. </a:t>
            </a:r>
            <a:endParaRPr lang="cs-CZ" sz="2000" dirty="0" smtClean="0"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tuberculosis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f. </a:t>
            </a:r>
          </a:p>
        </p:txBody>
      </p:sp>
    </p:spTree>
    <p:extLst>
      <p:ext uri="{BB962C8B-B14F-4D97-AF65-F5344CB8AC3E}">
        <p14:creationId xmlns:p14="http://schemas.microsoft.com/office/powerpoint/2010/main" val="337380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Sufixy se specifickým významem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/>
              <a:t>ōsis</a:t>
            </a:r>
            <a:r>
              <a:rPr lang="cs-CZ" sz="3200" b="0" i="0" u="none" strike="noStrike" baseline="0" dirty="0" smtClean="0"/>
              <a:t>, </a:t>
            </a:r>
            <a:r>
              <a:rPr lang="cs-CZ" b="0" i="0" u="none" strike="noStrike" baseline="0" dirty="0" smtClean="0"/>
              <a:t>gen. </a:t>
            </a:r>
            <a:r>
              <a:rPr lang="cs-CZ" sz="3200" b="1" i="1" u="none" strike="noStrike" baseline="0" dirty="0" smtClean="0"/>
              <a:t>-</a:t>
            </a:r>
            <a:r>
              <a:rPr lang="cs-CZ" sz="3200" b="1" i="1" u="none" strike="noStrike" baseline="0" dirty="0" err="1" smtClean="0"/>
              <a:t>ōsis</a:t>
            </a:r>
            <a:r>
              <a:rPr lang="cs-CZ" sz="3200" b="0" i="0" u="none" strike="noStrike" baseline="0" dirty="0" smtClean="0"/>
              <a:t>, </a:t>
            </a:r>
            <a:r>
              <a:rPr lang="cs-CZ" sz="3200" b="1" i="0" u="none" strike="noStrike" baseline="0" dirty="0" smtClean="0"/>
              <a:t>f. </a:t>
            </a:r>
            <a:endParaRPr lang="cs-CZ" sz="3200" b="0" i="0" u="none" strike="noStrike" baseline="0" dirty="0" smtClean="0"/>
          </a:p>
          <a:p>
            <a:pPr lvl="1"/>
            <a:r>
              <a:rPr lang="cs-CZ" b="0" i="0" u="none" strike="noStrike" baseline="0" dirty="0" smtClean="0"/>
              <a:t>obecné označení nezánětlivého onemocnění </a:t>
            </a:r>
          </a:p>
          <a:p>
            <a:r>
              <a:rPr lang="cs-CZ" sz="3200" b="1" i="1" u="none" strike="noStrike" baseline="0" dirty="0" smtClean="0"/>
              <a:t>-</a:t>
            </a:r>
            <a:r>
              <a:rPr lang="cs-CZ" sz="3200" b="1" i="1" u="none" strike="noStrike" baseline="0" dirty="0" err="1" smtClean="0"/>
              <a:t>ītis</a:t>
            </a:r>
            <a:r>
              <a:rPr lang="cs-CZ" sz="3200" b="0" i="0" u="none" strike="noStrike" baseline="0" dirty="0" smtClean="0"/>
              <a:t>, </a:t>
            </a:r>
            <a:r>
              <a:rPr lang="cs-CZ" b="0" i="0" u="none" strike="noStrike" baseline="0" dirty="0" smtClean="0"/>
              <a:t>gen. </a:t>
            </a:r>
            <a:r>
              <a:rPr lang="cs-CZ" sz="3200" b="1" i="1" u="none" strike="noStrike" baseline="0" dirty="0" smtClean="0"/>
              <a:t>-</a:t>
            </a:r>
            <a:r>
              <a:rPr lang="cs-CZ" sz="3200" b="1" i="1" u="none" strike="noStrike" baseline="0" dirty="0" err="1" smtClean="0"/>
              <a:t>ītidis</a:t>
            </a:r>
            <a:r>
              <a:rPr lang="cs-CZ" sz="3200" b="0" i="0" u="none" strike="noStrike" baseline="0" dirty="0" smtClean="0"/>
              <a:t>, </a:t>
            </a:r>
            <a:r>
              <a:rPr lang="cs-CZ" sz="3200" b="1" i="0" u="none" strike="noStrike" baseline="0" dirty="0" smtClean="0"/>
              <a:t>f. </a:t>
            </a:r>
            <a:endParaRPr lang="cs-CZ" sz="3200" b="0" i="0" u="none" strike="noStrike" baseline="0" dirty="0" smtClean="0"/>
          </a:p>
          <a:p>
            <a:pPr lvl="1"/>
            <a:r>
              <a:rPr lang="cs-CZ" b="0" i="0" u="none" strike="noStrike" baseline="0" dirty="0" smtClean="0"/>
              <a:t>zánětlivé onemocnění </a:t>
            </a:r>
          </a:p>
          <a:p>
            <a:r>
              <a:rPr lang="cs-CZ" sz="3200" b="1" i="1" u="none" strike="noStrike" baseline="0" dirty="0" smtClean="0"/>
              <a:t>-</a:t>
            </a:r>
            <a:r>
              <a:rPr lang="cs-CZ" sz="3200" b="1" i="1" u="none" strike="noStrike" baseline="0" dirty="0" err="1" smtClean="0"/>
              <a:t>ōma</a:t>
            </a:r>
            <a:r>
              <a:rPr lang="cs-CZ" sz="3200" b="0" i="0" u="none" strike="noStrike" baseline="0" dirty="0" smtClean="0"/>
              <a:t>, </a:t>
            </a:r>
            <a:r>
              <a:rPr lang="cs-CZ" b="0" i="0" u="none" strike="noStrike" baseline="0" dirty="0" smtClean="0"/>
              <a:t>gen. </a:t>
            </a:r>
            <a:r>
              <a:rPr lang="cs-CZ" sz="3200" b="1" i="1" u="none" strike="noStrike" baseline="0" dirty="0" smtClean="0"/>
              <a:t>-</a:t>
            </a:r>
            <a:r>
              <a:rPr lang="cs-CZ" sz="3200" b="1" i="1" u="none" strike="noStrike" baseline="0" dirty="0" err="1" smtClean="0"/>
              <a:t>ōmatis</a:t>
            </a:r>
            <a:r>
              <a:rPr lang="cs-CZ" sz="3200" b="0" i="0" u="none" strike="noStrike" baseline="0" dirty="0" smtClean="0"/>
              <a:t>, </a:t>
            </a:r>
            <a:r>
              <a:rPr lang="cs-CZ" sz="3200" b="1" i="0" u="none" strike="noStrike" baseline="0" dirty="0" smtClean="0"/>
              <a:t>n. </a:t>
            </a:r>
            <a:endParaRPr lang="cs-CZ" sz="3200" b="0" i="0" u="none" strike="noStrike" baseline="0" dirty="0" smtClean="0"/>
          </a:p>
          <a:p>
            <a:pPr lvl="1"/>
            <a:r>
              <a:rPr lang="cs-CZ" b="0" i="0" u="none" strike="noStrike" baseline="0" dirty="0" smtClean="0"/>
              <a:t>nádorové onemocnění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75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</TotalTime>
  <Words>266</Words>
  <Application>Microsoft Office PowerPoint</Application>
  <PresentationFormat>Širokoúhlá obrazovka</PresentationFormat>
  <Paragraphs>73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3. deklinace</vt:lpstr>
      <vt:lpstr>Řecká substantiva</vt:lpstr>
      <vt:lpstr>Vzor dosis</vt:lpstr>
      <vt:lpstr>Řecká substantiva</vt:lpstr>
      <vt:lpstr>Latinská substantiva, která se skloňují dle vzoru dosis</vt:lpstr>
      <vt:lpstr>Sufixy se specifickým významem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3. deklinace</dc:title>
  <dc:creator>Soňa Žákovská</dc:creator>
  <cp:lastModifiedBy>Soňa Žákovská</cp:lastModifiedBy>
  <cp:revision>9</cp:revision>
  <dcterms:created xsi:type="dcterms:W3CDTF">2015-11-05T14:11:49Z</dcterms:created>
  <dcterms:modified xsi:type="dcterms:W3CDTF">2016-10-17T09:09:20Z</dcterms:modified>
</cp:coreProperties>
</file>