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2A82EB0A-408A-4EF1-8AD5-CCF1BBFF3EDA}" type="datetimeFigureOut">
              <a:rPr lang="cs-CZ" smtClean="0"/>
              <a:t>17.10.2016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3BC9B57C-0307-4FF8-AF2B-66C2A09B53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4982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EB0A-408A-4EF1-8AD5-CCF1BBFF3EDA}" type="datetimeFigureOut">
              <a:rPr lang="cs-CZ" smtClean="0"/>
              <a:t>17.10.2016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9B57C-0307-4FF8-AF2B-66C2A09B53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4404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EB0A-408A-4EF1-8AD5-CCF1BBFF3EDA}" type="datetimeFigureOut">
              <a:rPr lang="cs-CZ" smtClean="0"/>
              <a:t>17.10.2016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9B57C-0307-4FF8-AF2B-66C2A09B53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99983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EB0A-408A-4EF1-8AD5-CCF1BBFF3EDA}" type="datetimeFigureOut">
              <a:rPr lang="cs-CZ" smtClean="0"/>
              <a:t>17.10.2016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9B57C-0307-4FF8-AF2B-66C2A09B53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03553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EB0A-408A-4EF1-8AD5-CCF1BBFF3EDA}" type="datetimeFigureOut">
              <a:rPr lang="cs-CZ" smtClean="0"/>
              <a:t>17.10.2016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9B57C-0307-4FF8-AF2B-66C2A09B53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6007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EB0A-408A-4EF1-8AD5-CCF1BBFF3EDA}" type="datetimeFigureOut">
              <a:rPr lang="cs-CZ" smtClean="0"/>
              <a:t>17.10.2016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9B57C-0307-4FF8-AF2B-66C2A09B53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68309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EB0A-408A-4EF1-8AD5-CCF1BBFF3EDA}" type="datetimeFigureOut">
              <a:rPr lang="cs-CZ" smtClean="0"/>
              <a:t>17.10.2016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9B57C-0307-4FF8-AF2B-66C2A09B53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91775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2A82EB0A-408A-4EF1-8AD5-CCF1BBFF3EDA}" type="datetimeFigureOut">
              <a:rPr lang="cs-CZ" smtClean="0"/>
              <a:t>17.10.2016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9B57C-0307-4FF8-AF2B-66C2A09B53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2844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2A82EB0A-408A-4EF1-8AD5-CCF1BBFF3EDA}" type="datetimeFigureOut">
              <a:rPr lang="cs-CZ" smtClean="0"/>
              <a:t>17.10.2016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9B57C-0307-4FF8-AF2B-66C2A09B53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596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EB0A-408A-4EF1-8AD5-CCF1BBFF3EDA}" type="datetimeFigureOut">
              <a:rPr lang="cs-CZ" smtClean="0"/>
              <a:t>17.10.2016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9B57C-0307-4FF8-AF2B-66C2A09B53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139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EB0A-408A-4EF1-8AD5-CCF1BBFF3EDA}" type="datetimeFigureOut">
              <a:rPr lang="cs-CZ" smtClean="0"/>
              <a:t>17.10.2016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9B57C-0307-4FF8-AF2B-66C2A09B53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9461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EB0A-408A-4EF1-8AD5-CCF1BBFF3EDA}" type="datetimeFigureOut">
              <a:rPr lang="cs-CZ" smtClean="0"/>
              <a:t>17.10.2016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9B57C-0307-4FF8-AF2B-66C2A09B53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8089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EB0A-408A-4EF1-8AD5-CCF1BBFF3EDA}" type="datetimeFigureOut">
              <a:rPr lang="cs-CZ" smtClean="0"/>
              <a:t>17.10.2016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9B57C-0307-4FF8-AF2B-66C2A09B53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8394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EB0A-408A-4EF1-8AD5-CCF1BBFF3EDA}" type="datetimeFigureOut">
              <a:rPr lang="cs-CZ" smtClean="0"/>
              <a:t>17.10.2016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9B57C-0307-4FF8-AF2B-66C2A09B53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2418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EB0A-408A-4EF1-8AD5-CCF1BBFF3EDA}" type="datetimeFigureOut">
              <a:rPr lang="cs-CZ" smtClean="0"/>
              <a:t>17.10.2016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9B57C-0307-4FF8-AF2B-66C2A09B53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6389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EB0A-408A-4EF1-8AD5-CCF1BBFF3EDA}" type="datetimeFigureOut">
              <a:rPr lang="cs-CZ" smtClean="0"/>
              <a:t>17.10.2016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9B57C-0307-4FF8-AF2B-66C2A09B53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4922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EB0A-408A-4EF1-8AD5-CCF1BBFF3EDA}" type="datetimeFigureOut">
              <a:rPr lang="cs-CZ" smtClean="0"/>
              <a:t>17.10.2016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9B57C-0307-4FF8-AF2B-66C2A09B53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9836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A82EB0A-408A-4EF1-8AD5-CCF1BBFF3EDA}" type="datetimeFigureOut">
              <a:rPr lang="cs-CZ" smtClean="0"/>
              <a:t>17.10.2016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3BC9B57C-0307-4FF8-AF2B-66C2A09B53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6474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Substantiva 3. deklinace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61167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Latinská substantiva 3. deklinace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000" dirty="0" err="1" smtClean="0"/>
              <a:t>nom</a:t>
            </a:r>
            <a:r>
              <a:rPr lang="cs-CZ" sz="2000" dirty="0" smtClean="0"/>
              <a:t>. </a:t>
            </a:r>
            <a:r>
              <a:rPr lang="cs-CZ" sz="2000" dirty="0" err="1" smtClean="0"/>
              <a:t>sg</a:t>
            </a:r>
            <a:r>
              <a:rPr lang="cs-CZ" sz="2000" dirty="0" smtClean="0"/>
              <a:t>. – různá zakončení</a:t>
            </a:r>
          </a:p>
          <a:p>
            <a:r>
              <a:rPr lang="cs-CZ" sz="2000" dirty="0" smtClean="0"/>
              <a:t>gen. </a:t>
            </a:r>
            <a:r>
              <a:rPr lang="cs-CZ" sz="2000" dirty="0" err="1" smtClean="0"/>
              <a:t>sg</a:t>
            </a:r>
            <a:r>
              <a:rPr lang="cs-CZ" sz="2000" dirty="0" smtClean="0"/>
              <a:t>. – </a:t>
            </a:r>
            <a:r>
              <a:rPr lang="cs-CZ" sz="2000" b="1" dirty="0" err="1" smtClean="0">
                <a:solidFill>
                  <a:srgbClr val="FF0000"/>
                </a:solidFill>
              </a:rPr>
              <a:t>is</a:t>
            </a:r>
            <a:endParaRPr lang="cs-CZ" sz="2000" b="1" dirty="0" smtClean="0">
              <a:solidFill>
                <a:srgbClr val="FF0000"/>
              </a:solidFill>
            </a:endParaRPr>
          </a:p>
          <a:p>
            <a:r>
              <a:rPr lang="cs-CZ" sz="2000" dirty="0" smtClean="0"/>
              <a:t>koncovky se přiřazují ke kmeni (získáme po odtržení koncovky –</a:t>
            </a:r>
            <a:r>
              <a:rPr lang="cs-CZ" sz="2000" b="1" dirty="0" err="1" smtClean="0"/>
              <a:t>is</a:t>
            </a:r>
            <a:r>
              <a:rPr lang="cs-CZ" sz="2000" dirty="0" smtClean="0"/>
              <a:t> v gen. </a:t>
            </a:r>
            <a:r>
              <a:rPr lang="cs-CZ" sz="2000" dirty="0" err="1" smtClean="0"/>
              <a:t>sg</a:t>
            </a:r>
            <a:r>
              <a:rPr lang="cs-CZ" sz="2000" dirty="0" smtClean="0"/>
              <a:t>.: </a:t>
            </a:r>
            <a:r>
              <a:rPr lang="cs-CZ" sz="2000" dirty="0" err="1" smtClean="0"/>
              <a:t>pulmon-is</a:t>
            </a:r>
            <a:r>
              <a:rPr lang="cs-CZ" sz="2000" dirty="0" smtClean="0"/>
              <a:t>, kmen = </a:t>
            </a:r>
            <a:r>
              <a:rPr lang="cs-CZ" sz="2000" b="1" dirty="0" err="1" smtClean="0"/>
              <a:t>pulmon</a:t>
            </a:r>
            <a:r>
              <a:rPr lang="cs-CZ" sz="2000" dirty="0" smtClean="0"/>
              <a:t>-)</a:t>
            </a:r>
          </a:p>
          <a:p>
            <a:r>
              <a:rPr lang="cs-CZ" sz="2000" dirty="0" smtClean="0"/>
              <a:t>rody substantiv: </a:t>
            </a:r>
            <a:r>
              <a:rPr lang="cs-CZ" sz="2000" b="1" dirty="0" smtClean="0"/>
              <a:t>M+F+N</a:t>
            </a:r>
          </a:p>
          <a:p>
            <a:pPr marL="0" indent="0">
              <a:buNone/>
            </a:pPr>
            <a:endParaRPr lang="cs-CZ" sz="1100" dirty="0"/>
          </a:p>
        </p:txBody>
      </p:sp>
    </p:spTree>
    <p:extLst>
      <p:ext uri="{BB962C8B-B14F-4D97-AF65-F5344CB8AC3E}">
        <p14:creationId xmlns:p14="http://schemas.microsoft.com/office/powerpoint/2010/main" val="31469987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Latinská substantiva 3. deklinace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vzory: </a:t>
            </a:r>
          </a:p>
          <a:p>
            <a:pPr lvl="1"/>
            <a:r>
              <a:rPr lang="cs-CZ" dirty="0"/>
              <a:t>M+F</a:t>
            </a:r>
          </a:p>
          <a:p>
            <a:pPr lvl="2"/>
            <a:r>
              <a:rPr lang="cs-CZ" sz="1800" b="1" dirty="0" err="1"/>
              <a:t>pulmo</a:t>
            </a:r>
            <a:r>
              <a:rPr lang="cs-CZ" sz="1800" dirty="0"/>
              <a:t>, </a:t>
            </a:r>
            <a:r>
              <a:rPr lang="cs-CZ" sz="1800" dirty="0" err="1"/>
              <a:t>pulmonis</a:t>
            </a:r>
            <a:r>
              <a:rPr lang="cs-CZ" sz="1800" dirty="0"/>
              <a:t>, m. </a:t>
            </a:r>
          </a:p>
          <a:p>
            <a:pPr lvl="2"/>
            <a:r>
              <a:rPr lang="cs-CZ" sz="1800" b="1" dirty="0" err="1"/>
              <a:t>auris</a:t>
            </a:r>
            <a:r>
              <a:rPr lang="cs-CZ" sz="1800" dirty="0"/>
              <a:t>, </a:t>
            </a:r>
            <a:r>
              <a:rPr lang="cs-CZ" sz="1800" dirty="0" err="1"/>
              <a:t>auris</a:t>
            </a:r>
            <a:r>
              <a:rPr lang="cs-CZ" sz="1800" dirty="0"/>
              <a:t>, f. </a:t>
            </a:r>
          </a:p>
          <a:p>
            <a:pPr lvl="1"/>
            <a:r>
              <a:rPr lang="cs-CZ" dirty="0"/>
              <a:t>N.</a:t>
            </a:r>
          </a:p>
          <a:p>
            <a:pPr lvl="2"/>
            <a:r>
              <a:rPr lang="cs-CZ" sz="1800" b="1" dirty="0"/>
              <a:t>corpus</a:t>
            </a:r>
            <a:r>
              <a:rPr lang="cs-CZ" sz="1800" dirty="0"/>
              <a:t>, </a:t>
            </a:r>
            <a:r>
              <a:rPr lang="cs-CZ" sz="1800" dirty="0" err="1"/>
              <a:t>corporis</a:t>
            </a:r>
            <a:r>
              <a:rPr lang="cs-CZ" sz="1800" dirty="0"/>
              <a:t>, n. </a:t>
            </a:r>
          </a:p>
          <a:p>
            <a:pPr lvl="2"/>
            <a:r>
              <a:rPr lang="cs-CZ" sz="1800" b="1" dirty="0"/>
              <a:t>animal</a:t>
            </a:r>
            <a:r>
              <a:rPr lang="cs-CZ" sz="1800" dirty="0"/>
              <a:t>, </a:t>
            </a:r>
            <a:r>
              <a:rPr lang="cs-CZ" sz="1800" dirty="0" err="1"/>
              <a:t>animalis</a:t>
            </a:r>
            <a:r>
              <a:rPr lang="cs-CZ" sz="1800" dirty="0"/>
              <a:t>, n.</a:t>
            </a:r>
          </a:p>
        </p:txBody>
      </p:sp>
    </p:spTree>
    <p:extLst>
      <p:ext uri="{BB962C8B-B14F-4D97-AF65-F5344CB8AC3E}">
        <p14:creationId xmlns:p14="http://schemas.microsoft.com/office/powerpoint/2010/main" val="10784741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Přiřazování slov k jednotlivým vzorům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0175996"/>
              </p:ext>
            </p:extLst>
          </p:nvPr>
        </p:nvGraphicFramePr>
        <p:xfrm>
          <a:off x="1435100" y="2282825"/>
          <a:ext cx="8712200" cy="3557090"/>
        </p:xfrm>
        <a:graphic>
          <a:graphicData uri="http://schemas.openxmlformats.org/drawingml/2006/table">
            <a:tbl>
              <a:tblPr firstRow="1" firstCol="1" bandRow="1"/>
              <a:tblGrid>
                <a:gridCol w="1704561"/>
                <a:gridCol w="3250491"/>
                <a:gridCol w="1647838"/>
                <a:gridCol w="2109310"/>
              </a:tblGrid>
              <a:tr h="378007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8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M+F</a:t>
                      </a:r>
                      <a:endParaRPr lang="cs-CZ" sz="28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8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endParaRPr lang="cs-CZ" sz="28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471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8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pulmo</a:t>
                      </a:r>
                      <a:endParaRPr lang="cs-CZ" sz="28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800" b="1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auris</a:t>
                      </a:r>
                      <a:endParaRPr lang="cs-CZ" sz="28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8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corpus</a:t>
                      </a:r>
                      <a:endParaRPr lang="cs-CZ" sz="28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8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animal</a:t>
                      </a:r>
                      <a:endParaRPr lang="cs-CZ" sz="28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31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8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28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Cambria" panose="02040503050406030204" pitchFamily="18" charset="0"/>
                        <a:buChar char="-"/>
                      </a:pPr>
                      <a:r>
                        <a:rPr lang="cs-CZ" sz="2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stejnoslabičná substantiva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Cambria" panose="02040503050406030204" pitchFamily="18" charset="0"/>
                        <a:buChar char="-"/>
                      </a:pPr>
                      <a:r>
                        <a:rPr lang="cs-CZ" sz="2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substantiva, jejichž kmen končí na 2 či více souhlásek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28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koncovky</a:t>
                      </a:r>
                      <a:r>
                        <a:rPr lang="cs-CZ" sz="28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 </a:t>
                      </a:r>
                      <a:r>
                        <a:rPr lang="cs-CZ" sz="28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nom</a:t>
                      </a:r>
                      <a:r>
                        <a:rPr lang="cs-CZ" sz="2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cs-CZ" sz="28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sg</a:t>
                      </a:r>
                      <a:r>
                        <a:rPr lang="cs-CZ" sz="2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=</a:t>
                      </a:r>
                      <a:r>
                        <a:rPr lang="cs-CZ" sz="28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e, al, ar</a:t>
                      </a:r>
                      <a:endParaRPr lang="cs-CZ" sz="28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70853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Skloňování M+F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2344904"/>
              </p:ext>
            </p:extLst>
          </p:nvPr>
        </p:nvGraphicFramePr>
        <p:xfrm>
          <a:off x="1231900" y="2184401"/>
          <a:ext cx="9867900" cy="3429000"/>
        </p:xfrm>
        <a:graphic>
          <a:graphicData uri="http://schemas.openxmlformats.org/drawingml/2006/table">
            <a:tbl>
              <a:tblPr firstRow="1" firstCol="1" bandRow="1"/>
              <a:tblGrid>
                <a:gridCol w="1973144"/>
                <a:gridCol w="1973144"/>
                <a:gridCol w="1973144"/>
                <a:gridCol w="1974234"/>
                <a:gridCol w="1974234"/>
              </a:tblGrid>
              <a:tr h="3810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24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sg.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pl.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nom.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b="1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pulmō</a:t>
                      </a:r>
                      <a:endParaRPr lang="cs-CZ" sz="24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b="1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auris</a:t>
                      </a:r>
                      <a:endParaRPr lang="cs-CZ" sz="24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pulmōn-</a:t>
                      </a:r>
                      <a:r>
                        <a:rPr lang="cs-CZ" sz="2400" b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ēs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aur-</a:t>
                      </a:r>
                      <a:r>
                        <a:rPr lang="cs-CZ" sz="2400" b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ēs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gen.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pulmōn-</a:t>
                      </a:r>
                      <a:r>
                        <a:rPr lang="cs-CZ" sz="2400" b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is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aur-</a:t>
                      </a:r>
                      <a:r>
                        <a:rPr lang="cs-CZ" sz="2400" b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is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b="1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pulmōn</a:t>
                      </a:r>
                      <a:r>
                        <a:rPr lang="cs-CZ" sz="24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400" b="1" i="1" u="sng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um</a:t>
                      </a:r>
                      <a:endParaRPr lang="cs-CZ" sz="24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aur-</a:t>
                      </a:r>
                      <a:r>
                        <a:rPr lang="cs-CZ" sz="2400" b="1" i="1" u="sng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ium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ak.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pulmōn-</a:t>
                      </a:r>
                      <a:r>
                        <a:rPr lang="cs-CZ" sz="2400" b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em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aur-</a:t>
                      </a:r>
                      <a:r>
                        <a:rPr lang="cs-CZ" sz="2400" b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em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b="1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pulmōn-</a:t>
                      </a:r>
                      <a:r>
                        <a:rPr lang="cs-CZ" sz="2400" b="1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ēs</a:t>
                      </a:r>
                      <a:endParaRPr lang="cs-CZ" sz="24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aur-</a:t>
                      </a:r>
                      <a:r>
                        <a:rPr lang="cs-CZ" sz="2400" b="1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ēs</a:t>
                      </a:r>
                      <a:endParaRPr lang="cs-CZ" sz="24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abl.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pulmōn-</a:t>
                      </a:r>
                      <a:r>
                        <a:rPr lang="cs-CZ" sz="2400" b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aur-</a:t>
                      </a:r>
                      <a:r>
                        <a:rPr lang="cs-CZ" sz="2400" b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pulmōn-</a:t>
                      </a:r>
                      <a:r>
                        <a:rPr lang="cs-CZ" sz="2400" b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ibus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aur-</a:t>
                      </a:r>
                      <a:r>
                        <a:rPr lang="cs-CZ" sz="2400" b="1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ibus</a:t>
                      </a:r>
                      <a:endParaRPr lang="cs-CZ" sz="24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39966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Skloňování N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2286893"/>
              </p:ext>
            </p:extLst>
          </p:nvPr>
        </p:nvGraphicFramePr>
        <p:xfrm>
          <a:off x="1104896" y="2353732"/>
          <a:ext cx="9601203" cy="3150356"/>
        </p:xfrm>
        <a:graphic>
          <a:graphicData uri="http://schemas.openxmlformats.org/drawingml/2006/table">
            <a:tbl>
              <a:tblPr firstRow="1" firstCol="1" bandRow="1"/>
              <a:tblGrid>
                <a:gridCol w="1919817"/>
                <a:gridCol w="1919817"/>
                <a:gridCol w="1919817"/>
                <a:gridCol w="1920876"/>
                <a:gridCol w="1920876"/>
              </a:tblGrid>
              <a:tr h="3480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b="1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24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sg</a:t>
                      </a:r>
                      <a:r>
                        <a:rPr lang="cs-CZ" sz="24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cs-CZ" sz="24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pl.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6961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nom.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b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corpus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b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animal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b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corpor -</a:t>
                      </a:r>
                      <a:r>
                        <a:rPr lang="cs-CZ" sz="2400" b="1" i="1" u="sng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b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animal-</a:t>
                      </a:r>
                      <a:r>
                        <a:rPr lang="cs-CZ" sz="2400" b="1" i="1" u="sng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ia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61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gen.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b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corpor-</a:t>
                      </a:r>
                      <a:r>
                        <a:rPr lang="cs-CZ" sz="2400" b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is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b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animal-</a:t>
                      </a:r>
                      <a:r>
                        <a:rPr lang="cs-CZ" sz="2400" b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is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b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corpor-</a:t>
                      </a:r>
                      <a:r>
                        <a:rPr lang="cs-CZ" sz="2400" b="1" i="1" u="sng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um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b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animal-</a:t>
                      </a:r>
                      <a:r>
                        <a:rPr lang="cs-CZ" sz="2400" b="1" i="1" u="sng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ium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61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ak.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b="1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corpus</a:t>
                      </a:r>
                      <a:endParaRPr lang="cs-CZ" sz="24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b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animal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b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corpor-</a:t>
                      </a:r>
                      <a:r>
                        <a:rPr lang="cs-CZ" sz="2400" b="1" i="1" u="sng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b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animal-</a:t>
                      </a:r>
                      <a:r>
                        <a:rPr lang="cs-CZ" sz="2400" b="1" i="1" u="sng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ia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61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abl.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b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corpor-</a:t>
                      </a:r>
                      <a:r>
                        <a:rPr lang="cs-CZ" sz="2400" b="1" i="1" u="sng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b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animal-</a:t>
                      </a:r>
                      <a:r>
                        <a:rPr lang="cs-CZ" sz="2400" b="1" i="1" u="sng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ī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b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corpor-</a:t>
                      </a:r>
                      <a:r>
                        <a:rPr lang="cs-CZ" sz="2400" b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ibus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b="1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animal-</a:t>
                      </a:r>
                      <a:r>
                        <a:rPr lang="cs-CZ" sz="2400" b="1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ibus</a:t>
                      </a:r>
                      <a:endParaRPr lang="cs-CZ" sz="24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22838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</a:t>
            </a:r>
            <a:r>
              <a:rPr lang="cs-CZ" dirty="0" smtClean="0"/>
              <a:t>ýjimky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sz="2800" dirty="0" smtClean="0">
                <a:cs typeface="Times New Roman" panose="02020603050405020304" pitchFamily="18" charset="0"/>
              </a:rPr>
              <a:t>os, </a:t>
            </a:r>
            <a:r>
              <a:rPr lang="cs-CZ" sz="2800" dirty="0" err="1" smtClean="0">
                <a:cs typeface="Times New Roman" panose="02020603050405020304" pitchFamily="18" charset="0"/>
              </a:rPr>
              <a:t>ossis</a:t>
            </a:r>
            <a:r>
              <a:rPr lang="cs-CZ" sz="2800" dirty="0" smtClean="0">
                <a:cs typeface="Times New Roman" panose="02020603050405020304" pitchFamily="18" charset="0"/>
              </a:rPr>
              <a:t>, n. </a:t>
            </a:r>
          </a:p>
          <a:p>
            <a:pPr lvl="1"/>
            <a:r>
              <a:rPr lang="cs-CZ" sz="2400" dirty="0" smtClean="0">
                <a:cs typeface="Times New Roman" panose="02020603050405020304" pitchFamily="18" charset="0"/>
              </a:rPr>
              <a:t>gen. </a:t>
            </a:r>
            <a:r>
              <a:rPr lang="cs-CZ" sz="2400" dirty="0" err="1" smtClean="0">
                <a:cs typeface="Times New Roman" panose="02020603050405020304" pitchFamily="18" charset="0"/>
              </a:rPr>
              <a:t>pl</a:t>
            </a:r>
            <a:r>
              <a:rPr lang="cs-CZ" sz="2400" dirty="0" smtClean="0">
                <a:cs typeface="Times New Roman" panose="02020603050405020304" pitchFamily="18" charset="0"/>
              </a:rPr>
              <a:t>. </a:t>
            </a:r>
            <a:r>
              <a:rPr lang="cs-CZ" sz="2400" b="1" dirty="0" err="1" smtClean="0">
                <a:cs typeface="Times New Roman" panose="02020603050405020304" pitchFamily="18" charset="0"/>
              </a:rPr>
              <a:t>ossium</a:t>
            </a:r>
            <a:endParaRPr lang="cs-CZ" sz="2400" b="1" dirty="0" smtClean="0">
              <a:cs typeface="Times New Roman" panose="02020603050405020304" pitchFamily="18" charset="0"/>
            </a:endParaRPr>
          </a:p>
          <a:p>
            <a:r>
              <a:rPr lang="cs-CZ" sz="2800" dirty="0" err="1" smtClean="0">
                <a:cs typeface="Times New Roman" panose="02020603050405020304" pitchFamily="18" charset="0"/>
              </a:rPr>
              <a:t>vas</a:t>
            </a:r>
            <a:r>
              <a:rPr lang="cs-CZ" sz="2800" dirty="0" smtClean="0">
                <a:cs typeface="Times New Roman" panose="02020603050405020304" pitchFamily="18" charset="0"/>
              </a:rPr>
              <a:t>, </a:t>
            </a:r>
            <a:r>
              <a:rPr lang="cs-CZ" sz="2800" dirty="0" err="1" smtClean="0">
                <a:cs typeface="Times New Roman" panose="02020603050405020304" pitchFamily="18" charset="0"/>
              </a:rPr>
              <a:t>vasis</a:t>
            </a:r>
            <a:r>
              <a:rPr lang="cs-CZ" sz="2800" dirty="0" smtClean="0">
                <a:cs typeface="Times New Roman" panose="02020603050405020304" pitchFamily="18" charset="0"/>
              </a:rPr>
              <a:t>, n.</a:t>
            </a:r>
          </a:p>
          <a:p>
            <a:pPr lvl="1"/>
            <a:r>
              <a:rPr lang="cs-CZ" sz="2400" dirty="0" err="1" smtClean="0">
                <a:cs typeface="Times New Roman" panose="02020603050405020304" pitchFamily="18" charset="0"/>
              </a:rPr>
              <a:t>pl</a:t>
            </a:r>
            <a:r>
              <a:rPr lang="cs-CZ" sz="2400" dirty="0" smtClean="0">
                <a:cs typeface="Times New Roman" panose="02020603050405020304" pitchFamily="18" charset="0"/>
              </a:rPr>
              <a:t>. dle 2. deklinace, vzor cerebrum</a:t>
            </a:r>
          </a:p>
          <a:p>
            <a:r>
              <a:rPr lang="cs-CZ" sz="2600" dirty="0" err="1" smtClean="0">
                <a:cs typeface="Times New Roman" panose="02020603050405020304" pitchFamily="18" charset="0"/>
              </a:rPr>
              <a:t>hepar</a:t>
            </a:r>
            <a:r>
              <a:rPr lang="cs-CZ" sz="2600" dirty="0" smtClean="0">
                <a:cs typeface="Times New Roman" panose="02020603050405020304" pitchFamily="18" charset="0"/>
              </a:rPr>
              <a:t>, </a:t>
            </a:r>
            <a:r>
              <a:rPr lang="cs-CZ" sz="2600" dirty="0" err="1" smtClean="0">
                <a:cs typeface="Times New Roman" panose="02020603050405020304" pitchFamily="18" charset="0"/>
              </a:rPr>
              <a:t>atis</a:t>
            </a:r>
            <a:r>
              <a:rPr lang="cs-CZ" sz="2600" dirty="0" smtClean="0">
                <a:cs typeface="Times New Roman" panose="02020603050405020304" pitchFamily="18" charset="0"/>
              </a:rPr>
              <a:t>, n.</a:t>
            </a:r>
          </a:p>
          <a:p>
            <a:pPr lvl="1"/>
            <a:r>
              <a:rPr lang="cs-CZ" sz="2400" dirty="0" smtClean="0">
                <a:cs typeface="Times New Roman" panose="02020603050405020304" pitchFamily="18" charset="0"/>
              </a:rPr>
              <a:t>skloňuje se dle corpus</a:t>
            </a:r>
          </a:p>
          <a:p>
            <a:pPr lvl="1"/>
            <a:r>
              <a:rPr lang="cs-CZ" sz="2400" dirty="0" smtClean="0">
                <a:cs typeface="Times New Roman" panose="02020603050405020304" pitchFamily="18" charset="0"/>
              </a:rPr>
              <a:t>řecké substantivum, ne latinské</a:t>
            </a:r>
          </a:p>
          <a:p>
            <a:r>
              <a:rPr lang="cs-CZ" sz="2600" dirty="0">
                <a:cs typeface="Times New Roman" panose="02020603050405020304" pitchFamily="18" charset="0"/>
              </a:rPr>
              <a:t>substantiva řeckého původu, která v </a:t>
            </a:r>
            <a:r>
              <a:rPr lang="cs-CZ" sz="2600" dirty="0" err="1">
                <a:cs typeface="Times New Roman" panose="02020603050405020304" pitchFamily="18" charset="0"/>
              </a:rPr>
              <a:t>nom</a:t>
            </a:r>
            <a:r>
              <a:rPr lang="cs-CZ" sz="2600" dirty="0">
                <a:cs typeface="Times New Roman" panose="02020603050405020304" pitchFamily="18" charset="0"/>
              </a:rPr>
              <a:t>. </a:t>
            </a:r>
            <a:r>
              <a:rPr lang="cs-CZ" sz="2600" dirty="0" err="1">
                <a:cs typeface="Times New Roman" panose="02020603050405020304" pitchFamily="18" charset="0"/>
              </a:rPr>
              <a:t>sg</a:t>
            </a:r>
            <a:r>
              <a:rPr lang="cs-CZ" sz="2600" dirty="0">
                <a:cs typeface="Times New Roman" panose="02020603050405020304" pitchFamily="18" charset="0"/>
              </a:rPr>
              <a:t>. končí na </a:t>
            </a:r>
            <a:r>
              <a:rPr lang="cs-CZ" sz="2600" b="1" dirty="0">
                <a:cs typeface="Times New Roman" panose="02020603050405020304" pitchFamily="18" charset="0"/>
              </a:rPr>
              <a:t>–</a:t>
            </a:r>
            <a:r>
              <a:rPr lang="cs-CZ" sz="2600" b="1" dirty="0" err="1">
                <a:cs typeface="Times New Roman" panose="02020603050405020304" pitchFamily="18" charset="0"/>
              </a:rPr>
              <a:t>nx</a:t>
            </a:r>
            <a:r>
              <a:rPr lang="cs-CZ" sz="2600" dirty="0">
                <a:cs typeface="Times New Roman" panose="02020603050405020304" pitchFamily="18" charset="0"/>
              </a:rPr>
              <a:t> (např. </a:t>
            </a:r>
            <a:r>
              <a:rPr lang="cs-CZ" sz="2600" dirty="0" smtClean="0">
                <a:cs typeface="Times New Roman" panose="02020603050405020304" pitchFamily="18" charset="0"/>
              </a:rPr>
              <a:t>larynx</a:t>
            </a:r>
            <a:r>
              <a:rPr lang="cs-CZ" sz="2600" dirty="0">
                <a:cs typeface="Times New Roman" panose="02020603050405020304" pitchFamily="18" charset="0"/>
              </a:rPr>
              <a:t>, -</a:t>
            </a:r>
            <a:r>
              <a:rPr lang="cs-CZ" sz="2600" dirty="0" err="1">
                <a:cs typeface="Times New Roman" panose="02020603050405020304" pitchFamily="18" charset="0"/>
              </a:rPr>
              <a:t>ngis</a:t>
            </a:r>
            <a:r>
              <a:rPr lang="cs-CZ" sz="2600">
                <a:cs typeface="Times New Roman" panose="02020603050405020304" pitchFamily="18" charset="0"/>
              </a:rPr>
              <a:t>, </a:t>
            </a:r>
            <a:r>
              <a:rPr lang="cs-CZ" sz="2600" smtClean="0">
                <a:cs typeface="Times New Roman" panose="02020603050405020304" pitchFamily="18" charset="0"/>
              </a:rPr>
              <a:t>m.) </a:t>
            </a:r>
            <a:r>
              <a:rPr lang="cs-CZ" sz="2600" dirty="0">
                <a:cs typeface="Times New Roman" panose="02020603050405020304" pitchFamily="18" charset="0"/>
              </a:rPr>
              <a:t>se skloňují dle vzoru </a:t>
            </a:r>
            <a:r>
              <a:rPr lang="cs-CZ" sz="2600" b="1" dirty="0" err="1">
                <a:cs typeface="Times New Roman" panose="02020603050405020304" pitchFamily="18" charset="0"/>
              </a:rPr>
              <a:t>pulmo</a:t>
            </a:r>
            <a:endParaRPr lang="cs-CZ" sz="2600" b="1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6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23965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tový efekt">
  <a:themeElements>
    <a:clrScheme name="Iontový efekt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tový efekt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tový efekt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47</TotalTime>
  <Words>242</Words>
  <Application>Microsoft Office PowerPoint</Application>
  <PresentationFormat>Širokoúhlá obrazovka</PresentationFormat>
  <Paragraphs>83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4" baseType="lpstr">
      <vt:lpstr>Arial</vt:lpstr>
      <vt:lpstr>Calibri</vt:lpstr>
      <vt:lpstr>Cambria</vt:lpstr>
      <vt:lpstr>Century Gothic</vt:lpstr>
      <vt:lpstr>Times New Roman</vt:lpstr>
      <vt:lpstr>Wingdings 3</vt:lpstr>
      <vt:lpstr>Iontový efekt</vt:lpstr>
      <vt:lpstr>Substantiva 3. deklinace</vt:lpstr>
      <vt:lpstr>Latinská substantiva 3. deklinace</vt:lpstr>
      <vt:lpstr>Latinská substantiva 3. deklinace</vt:lpstr>
      <vt:lpstr>Přiřazování slov k jednotlivým vzorům</vt:lpstr>
      <vt:lpstr>Skloňování M+F</vt:lpstr>
      <vt:lpstr>Skloňování N</vt:lpstr>
      <vt:lpstr>Výjimky</vt:lpstr>
    </vt:vector>
  </TitlesOfParts>
  <Company>Masarykova univerzita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Substantiva 3. deklinace</dc:title>
  <dc:creator>Soňa Žákovská</dc:creator>
  <cp:lastModifiedBy>Soňa Žákovská</cp:lastModifiedBy>
  <cp:revision>9</cp:revision>
  <dcterms:created xsi:type="dcterms:W3CDTF">2015-11-05T13:45:36Z</dcterms:created>
  <dcterms:modified xsi:type="dcterms:W3CDTF">2016-10-17T09:04:35Z</dcterms:modified>
</cp:coreProperties>
</file>