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67" r:id="rId2"/>
    <p:sldId id="256" r:id="rId3"/>
    <p:sldId id="257" r:id="rId4"/>
    <p:sldId id="258" r:id="rId5"/>
    <p:sldId id="279" r:id="rId6"/>
    <p:sldId id="259" r:id="rId7"/>
    <p:sldId id="280" r:id="rId8"/>
    <p:sldId id="260" r:id="rId9"/>
    <p:sldId id="261" r:id="rId10"/>
    <p:sldId id="281" r:id="rId11"/>
    <p:sldId id="262" r:id="rId12"/>
    <p:sldId id="263" r:id="rId13"/>
    <p:sldId id="282" r:id="rId14"/>
    <p:sldId id="264" r:id="rId15"/>
    <p:sldId id="265" r:id="rId16"/>
    <p:sldId id="266" r:id="rId17"/>
    <p:sldId id="283" r:id="rId18"/>
    <p:sldId id="271" r:id="rId19"/>
    <p:sldId id="272" r:id="rId2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59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6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r" initials="PV" lastIdx="0" clrIdx="0">
    <p:extLst>
      <p:ext uri="{19B8F6BF-5375-455C-9EA6-DF929625EA0E}">
        <p15:presenceInfo xmlns:p15="http://schemas.microsoft.com/office/powerpoint/2012/main" userId="Pet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4660"/>
  </p:normalViewPr>
  <p:slideViewPr>
    <p:cSldViewPr snapToGrid="0" showGuides="1">
      <p:cViewPr varScale="1">
        <p:scale>
          <a:sx n="120" d="100"/>
          <a:sy n="120" d="100"/>
        </p:scale>
        <p:origin x="1128" y="96"/>
      </p:cViewPr>
      <p:guideLst>
        <p:guide orient="horz" pos="45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6" d="100"/>
          <a:sy n="96" d="100"/>
        </p:scale>
        <p:origin x="3558" y="96"/>
      </p:cViewPr>
      <p:guideLst>
        <p:guide orient="horz" pos="2886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5F73CB-2693-4E25-A4E5-9F2250D6DDCE}" type="datetimeFigureOut">
              <a:rPr lang="en-US" smtClean="0"/>
              <a:t>11/5/2015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D73CEB-A668-4379-B7F1-2D3E5F5D7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310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Podvěsek mozkový, hypofýza (</a:t>
            </a:r>
            <a:r>
              <a:rPr lang="cs-CZ" dirty="0" err="1" smtClean="0"/>
              <a:t>hypohysis</a:t>
            </a:r>
            <a:r>
              <a:rPr lang="cs-CZ" dirty="0" smtClean="0"/>
              <a:t> </a:t>
            </a:r>
            <a:r>
              <a:rPr lang="cs-CZ" dirty="0" err="1" smtClean="0"/>
              <a:t>cerebri</a:t>
            </a:r>
            <a:r>
              <a:rPr lang="cs-CZ" dirty="0" smtClean="0"/>
              <a:t>)</a:t>
            </a:r>
          </a:p>
          <a:p>
            <a:r>
              <a:rPr lang="cs-CZ" dirty="0" smtClean="0"/>
              <a:t>Barvení HE</a:t>
            </a:r>
          </a:p>
          <a:p>
            <a:pPr marL="228600" indent="-228600">
              <a:buAutoNum type="arabicPlain"/>
            </a:pPr>
            <a:r>
              <a:rPr lang="cs-CZ" dirty="0" smtClean="0"/>
              <a:t>zadní lalok hypofýzy (neurohypofýza)</a:t>
            </a:r>
          </a:p>
          <a:p>
            <a:pPr marL="228600" indent="-228600">
              <a:buAutoNum type="arabicPlain" startAt="2"/>
            </a:pPr>
            <a:r>
              <a:rPr lang="cs-CZ" dirty="0" smtClean="0"/>
              <a:t>přední lalok hypofýzy (adenohypofýza)</a:t>
            </a:r>
          </a:p>
          <a:p>
            <a:pPr marL="228600" indent="-228600">
              <a:buAutoNum type="arabicPlain" startAt="2"/>
            </a:pPr>
            <a:r>
              <a:rPr lang="cs-CZ" dirty="0" err="1" smtClean="0"/>
              <a:t>infundibulum</a:t>
            </a:r>
            <a:endParaRPr lang="cs-CZ" dirty="0" smtClean="0"/>
          </a:p>
          <a:p>
            <a:pPr marL="228600" indent="-228600">
              <a:buAutoNum type="arabicPlain" startAt="4"/>
            </a:pPr>
            <a:r>
              <a:rPr lang="cs-CZ" dirty="0" err="1" smtClean="0"/>
              <a:t>pars</a:t>
            </a:r>
            <a:r>
              <a:rPr lang="cs-CZ" dirty="0" smtClean="0"/>
              <a:t> intermedia</a:t>
            </a:r>
          </a:p>
          <a:p>
            <a:pPr marL="228600" indent="-228600">
              <a:buAutoNum type="arabicPlain" startAt="5"/>
            </a:pPr>
            <a:r>
              <a:rPr lang="cs-CZ" dirty="0" err="1" smtClean="0"/>
              <a:t>pars</a:t>
            </a:r>
            <a:r>
              <a:rPr lang="cs-CZ" dirty="0" smtClean="0"/>
              <a:t> </a:t>
            </a:r>
            <a:r>
              <a:rPr lang="cs-CZ" dirty="0" err="1" smtClean="0"/>
              <a:t>distalis</a:t>
            </a:r>
            <a:endParaRPr lang="cs-CZ" dirty="0" smtClean="0"/>
          </a:p>
          <a:p>
            <a:pPr marL="228600" indent="-228600">
              <a:buAutoNum type="arabicPlain" startAt="5"/>
            </a:pPr>
            <a:r>
              <a:rPr lang="cs-CZ" dirty="0" err="1" smtClean="0"/>
              <a:t>pars</a:t>
            </a:r>
            <a:r>
              <a:rPr lang="cs-CZ" dirty="0" smtClean="0"/>
              <a:t> </a:t>
            </a:r>
            <a:r>
              <a:rPr lang="cs-CZ" dirty="0" err="1" smtClean="0"/>
              <a:t>tuberalis</a:t>
            </a:r>
            <a:endParaRPr lang="cs-CZ" dirty="0" smtClean="0"/>
          </a:p>
          <a:p>
            <a:pPr marL="228600" indent="-228600">
              <a:buAutoNum type="arabicPlain" startAt="7"/>
            </a:pPr>
            <a:r>
              <a:rPr lang="cs-CZ" dirty="0" smtClean="0"/>
              <a:t>folikuly (</a:t>
            </a:r>
            <a:r>
              <a:rPr lang="cs-CZ" dirty="0" err="1" smtClean="0"/>
              <a:t>Rathkeho</a:t>
            </a:r>
            <a:r>
              <a:rPr lang="cs-CZ" dirty="0" smtClean="0"/>
              <a:t> cysty)</a:t>
            </a:r>
          </a:p>
          <a:p>
            <a:endParaRPr lang="cs-CZ" dirty="0" smtClean="0"/>
          </a:p>
          <a:p>
            <a:r>
              <a:rPr lang="cs-CZ" dirty="0" err="1" smtClean="0"/>
              <a:t>Pituitary</a:t>
            </a:r>
            <a:r>
              <a:rPr lang="cs-CZ" dirty="0" smtClean="0"/>
              <a:t> </a:t>
            </a:r>
            <a:r>
              <a:rPr lang="cs-CZ" dirty="0" err="1" smtClean="0"/>
              <a:t>gland</a:t>
            </a:r>
            <a:r>
              <a:rPr lang="cs-CZ" dirty="0" smtClean="0"/>
              <a:t> (</a:t>
            </a:r>
            <a:r>
              <a:rPr lang="cs-CZ" dirty="0" err="1" smtClean="0"/>
              <a:t>hypohysis</a:t>
            </a:r>
            <a:r>
              <a:rPr lang="cs-CZ" dirty="0" smtClean="0"/>
              <a:t> </a:t>
            </a:r>
            <a:r>
              <a:rPr lang="cs-CZ" dirty="0" err="1" smtClean="0"/>
              <a:t>cerebri</a:t>
            </a:r>
            <a:r>
              <a:rPr lang="cs-CZ" dirty="0" smtClean="0"/>
              <a:t>)</a:t>
            </a:r>
          </a:p>
          <a:p>
            <a:r>
              <a:rPr lang="cs-CZ" dirty="0" smtClean="0"/>
              <a:t>HE </a:t>
            </a:r>
            <a:r>
              <a:rPr lang="cs-CZ" dirty="0" err="1" smtClean="0"/>
              <a:t>staining</a:t>
            </a:r>
            <a:endParaRPr lang="cs-CZ" dirty="0" smtClean="0"/>
          </a:p>
          <a:p>
            <a:pPr marL="228600" indent="-228600">
              <a:buAutoNum type="arabicPlain"/>
            </a:pPr>
            <a:r>
              <a:rPr lang="cs-CZ" dirty="0" err="1" smtClean="0"/>
              <a:t>posterior</a:t>
            </a:r>
            <a:r>
              <a:rPr lang="cs-CZ" dirty="0" smtClean="0"/>
              <a:t> </a:t>
            </a:r>
            <a:r>
              <a:rPr lang="cs-CZ" dirty="0" err="1" smtClean="0"/>
              <a:t>pituitary</a:t>
            </a:r>
            <a:r>
              <a:rPr lang="cs-CZ" dirty="0" smtClean="0"/>
              <a:t> </a:t>
            </a:r>
            <a:r>
              <a:rPr lang="cs-CZ" dirty="0" err="1" smtClean="0"/>
              <a:t>gland</a:t>
            </a:r>
            <a:r>
              <a:rPr lang="cs-CZ" dirty="0" smtClean="0"/>
              <a:t> (</a:t>
            </a:r>
            <a:r>
              <a:rPr lang="cs-CZ" dirty="0" err="1" smtClean="0"/>
              <a:t>neurohypophysis</a:t>
            </a:r>
            <a:r>
              <a:rPr lang="cs-CZ" dirty="0" smtClean="0"/>
              <a:t>)</a:t>
            </a:r>
          </a:p>
          <a:p>
            <a:pPr marL="228600" indent="-228600">
              <a:buAutoNum type="arabicPlain"/>
            </a:pPr>
            <a:r>
              <a:rPr lang="cs-CZ" dirty="0" err="1" smtClean="0"/>
              <a:t>anterior</a:t>
            </a:r>
            <a:r>
              <a:rPr lang="cs-CZ" dirty="0" smtClean="0"/>
              <a:t> </a:t>
            </a:r>
            <a:r>
              <a:rPr lang="cs-CZ" dirty="0" err="1" smtClean="0"/>
              <a:t>pituitary</a:t>
            </a:r>
            <a:r>
              <a:rPr lang="cs-CZ" dirty="0" smtClean="0"/>
              <a:t> </a:t>
            </a:r>
            <a:r>
              <a:rPr lang="cs-CZ" dirty="0" err="1" smtClean="0"/>
              <a:t>gland</a:t>
            </a:r>
            <a:r>
              <a:rPr lang="cs-CZ" dirty="0" smtClean="0"/>
              <a:t> (</a:t>
            </a:r>
            <a:r>
              <a:rPr lang="cs-CZ" dirty="0" err="1" smtClean="0"/>
              <a:t>adenohypophysis</a:t>
            </a:r>
            <a:r>
              <a:rPr lang="cs-CZ" dirty="0" smtClean="0"/>
              <a:t>)</a:t>
            </a:r>
          </a:p>
          <a:p>
            <a:pPr marL="228600" indent="-228600">
              <a:buAutoNum type="arabicPlain" startAt="2"/>
            </a:pPr>
            <a:r>
              <a:rPr lang="cs-CZ" dirty="0" err="1" smtClean="0"/>
              <a:t>infundibulum</a:t>
            </a:r>
            <a:endParaRPr lang="cs-CZ" dirty="0" smtClean="0"/>
          </a:p>
          <a:p>
            <a:pPr marL="228600" indent="-228600">
              <a:buAutoNum type="arabicPlain" startAt="4"/>
            </a:pPr>
            <a:r>
              <a:rPr lang="cs-CZ" dirty="0" err="1" smtClean="0"/>
              <a:t>pars</a:t>
            </a:r>
            <a:r>
              <a:rPr lang="cs-CZ" dirty="0" smtClean="0"/>
              <a:t> intermedia</a:t>
            </a:r>
            <a:r>
              <a:rPr lang="en-US" dirty="0" smtClean="0"/>
              <a:t> </a:t>
            </a:r>
            <a:r>
              <a:rPr lang="cs-CZ" dirty="0" smtClean="0"/>
              <a:t>(</a:t>
            </a:r>
            <a:r>
              <a:rPr lang="cs-CZ" dirty="0" err="1" smtClean="0"/>
              <a:t>Rathke</a:t>
            </a:r>
            <a:r>
              <a:rPr lang="en-US" dirty="0" smtClean="0"/>
              <a:t>’s</a:t>
            </a:r>
            <a:r>
              <a:rPr lang="cs-CZ" dirty="0" smtClean="0"/>
              <a:t> </a:t>
            </a:r>
            <a:r>
              <a:rPr lang="cs-CZ" dirty="0" err="1" smtClean="0"/>
              <a:t>cleft</a:t>
            </a:r>
            <a:r>
              <a:rPr lang="cs-CZ" dirty="0" smtClean="0"/>
              <a:t>)</a:t>
            </a:r>
          </a:p>
          <a:p>
            <a:pPr marL="228600" indent="-228600">
              <a:buAutoNum type="arabicPlain" startAt="5"/>
            </a:pPr>
            <a:r>
              <a:rPr lang="cs-CZ" dirty="0" err="1" smtClean="0"/>
              <a:t>pars</a:t>
            </a:r>
            <a:r>
              <a:rPr lang="cs-CZ" dirty="0" smtClean="0"/>
              <a:t> </a:t>
            </a:r>
            <a:r>
              <a:rPr lang="cs-CZ" dirty="0" err="1" smtClean="0"/>
              <a:t>distalis</a:t>
            </a:r>
            <a:endParaRPr lang="cs-CZ" dirty="0" smtClean="0"/>
          </a:p>
          <a:p>
            <a:pPr marL="228600" indent="-228600">
              <a:buAutoNum type="arabicPlain" startAt="5"/>
            </a:pPr>
            <a:r>
              <a:rPr lang="cs-CZ" dirty="0" err="1" smtClean="0"/>
              <a:t>pars</a:t>
            </a:r>
            <a:r>
              <a:rPr lang="cs-CZ" dirty="0" smtClean="0"/>
              <a:t> </a:t>
            </a:r>
            <a:r>
              <a:rPr lang="cs-CZ" dirty="0" err="1" smtClean="0"/>
              <a:t>tuberalis</a:t>
            </a:r>
            <a:endParaRPr lang="cs-CZ" dirty="0" smtClean="0"/>
          </a:p>
          <a:p>
            <a:pPr marL="228600" indent="-228600">
              <a:buAutoNum type="arabicPlain" startAt="7"/>
            </a:pPr>
            <a:r>
              <a:rPr lang="cs-CZ" dirty="0" err="1" smtClean="0"/>
              <a:t>follicles</a:t>
            </a:r>
            <a:r>
              <a:rPr lang="cs-CZ" dirty="0" smtClean="0"/>
              <a:t> (</a:t>
            </a:r>
            <a:r>
              <a:rPr lang="cs-CZ" dirty="0" err="1" smtClean="0"/>
              <a:t>Rathke</a:t>
            </a:r>
            <a:r>
              <a:rPr lang="en-US" dirty="0" smtClean="0"/>
              <a:t>’s</a:t>
            </a:r>
            <a:r>
              <a:rPr lang="cs-CZ" dirty="0" smtClean="0"/>
              <a:t> </a:t>
            </a:r>
            <a:r>
              <a:rPr lang="cs-CZ" dirty="0" err="1" smtClean="0"/>
              <a:t>cysts</a:t>
            </a:r>
            <a:r>
              <a:rPr lang="cs-CZ" dirty="0" smtClean="0"/>
              <a:t>)</a:t>
            </a:r>
          </a:p>
          <a:p>
            <a:pPr marL="228600" indent="-228600">
              <a:buAutoNum type="arabicPlain" startAt="7"/>
            </a:pPr>
            <a:endParaRPr lang="cs-CZ" dirty="0"/>
          </a:p>
          <a:p>
            <a:pPr marL="228600" indent="-228600">
              <a:buAutoNum type="arabicPlain" startAt="7"/>
            </a:pPr>
            <a:endParaRPr lang="cs-CZ" dirty="0" smtClean="0"/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3CEB-A668-4379-B7F1-2D3E5F5D782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1643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Kůra nadledviny </a:t>
            </a:r>
            <a:r>
              <a:rPr lang="cs-CZ" dirty="0"/>
              <a:t>(</a:t>
            </a:r>
            <a:r>
              <a:rPr lang="cs-CZ" dirty="0" err="1"/>
              <a:t>glandula</a:t>
            </a:r>
            <a:r>
              <a:rPr lang="cs-CZ" dirty="0"/>
              <a:t> </a:t>
            </a:r>
            <a:r>
              <a:rPr lang="cs-CZ" dirty="0" err="1" smtClean="0"/>
              <a:t>surparenalis</a:t>
            </a:r>
            <a:r>
              <a:rPr lang="cs-CZ" dirty="0" smtClean="0"/>
              <a:t>, </a:t>
            </a:r>
            <a:r>
              <a:rPr lang="cs-CZ" dirty="0" err="1" smtClean="0"/>
              <a:t>cortex</a:t>
            </a:r>
            <a:r>
              <a:rPr lang="cs-CZ" dirty="0" smtClean="0"/>
              <a:t>)</a:t>
            </a:r>
            <a:endParaRPr lang="cs-CZ" dirty="0"/>
          </a:p>
          <a:p>
            <a:r>
              <a:rPr lang="cs-CZ" dirty="0"/>
              <a:t>Barvení HE</a:t>
            </a:r>
          </a:p>
          <a:p>
            <a:pPr marL="228600" indent="-228600">
              <a:buAutoNum type="arabicPlain"/>
            </a:pPr>
            <a:r>
              <a:rPr lang="cs-CZ" dirty="0"/>
              <a:t>vazivový obal</a:t>
            </a:r>
          </a:p>
          <a:p>
            <a:pPr marL="228600" indent="-228600">
              <a:buAutoNum type="arabicPlain"/>
            </a:pPr>
            <a:r>
              <a:rPr lang="cs-CZ" dirty="0" err="1" smtClean="0"/>
              <a:t>zona</a:t>
            </a:r>
            <a:r>
              <a:rPr lang="cs-CZ" dirty="0" smtClean="0"/>
              <a:t> </a:t>
            </a:r>
            <a:r>
              <a:rPr lang="cs-CZ" dirty="0" err="1" smtClean="0"/>
              <a:t>glomerulosa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 smtClean="0"/>
              <a:t>zona</a:t>
            </a:r>
            <a:r>
              <a:rPr lang="cs-CZ" dirty="0" smtClean="0"/>
              <a:t> </a:t>
            </a:r>
            <a:r>
              <a:rPr lang="cs-CZ" dirty="0" err="1" smtClean="0"/>
              <a:t>fasciculata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 smtClean="0"/>
              <a:t>zona</a:t>
            </a:r>
            <a:r>
              <a:rPr lang="cs-CZ" dirty="0" smtClean="0"/>
              <a:t> </a:t>
            </a:r>
            <a:r>
              <a:rPr lang="cs-CZ" dirty="0" err="1" smtClean="0"/>
              <a:t>reticularis</a:t>
            </a:r>
            <a:endParaRPr lang="cs-CZ" dirty="0"/>
          </a:p>
          <a:p>
            <a:pPr marL="228600" indent="-228600">
              <a:buAutoNum type="arabicPlain"/>
            </a:pPr>
            <a:endParaRPr lang="cs-CZ" dirty="0"/>
          </a:p>
          <a:p>
            <a:pPr marL="228600" indent="-228600">
              <a:buAutoNum type="arabicPlain"/>
            </a:pPr>
            <a:endParaRPr lang="cs-CZ" dirty="0"/>
          </a:p>
          <a:p>
            <a:r>
              <a:rPr lang="cs-CZ" dirty="0" err="1" smtClean="0"/>
              <a:t>Cortex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suprarenal</a:t>
            </a:r>
            <a:r>
              <a:rPr lang="cs-CZ" dirty="0" smtClean="0"/>
              <a:t> </a:t>
            </a:r>
            <a:r>
              <a:rPr lang="cs-CZ" dirty="0" err="1"/>
              <a:t>gland</a:t>
            </a:r>
            <a:r>
              <a:rPr lang="cs-CZ" dirty="0"/>
              <a:t> (</a:t>
            </a:r>
            <a:r>
              <a:rPr lang="cs-CZ" dirty="0" err="1"/>
              <a:t>glandula</a:t>
            </a:r>
            <a:r>
              <a:rPr lang="cs-CZ" dirty="0"/>
              <a:t> </a:t>
            </a:r>
            <a:r>
              <a:rPr lang="cs-CZ" dirty="0" err="1" smtClean="0"/>
              <a:t>surparenalis</a:t>
            </a:r>
            <a:r>
              <a:rPr lang="cs-CZ" dirty="0" smtClean="0"/>
              <a:t>, </a:t>
            </a:r>
            <a:r>
              <a:rPr lang="cs-CZ" dirty="0" err="1" smtClean="0"/>
              <a:t>cortex</a:t>
            </a:r>
            <a:r>
              <a:rPr lang="cs-CZ" dirty="0" smtClean="0"/>
              <a:t>)</a:t>
            </a:r>
            <a:endParaRPr lang="cs-CZ" dirty="0"/>
          </a:p>
          <a:p>
            <a:r>
              <a:rPr lang="cs-CZ" dirty="0"/>
              <a:t>HE </a:t>
            </a:r>
            <a:r>
              <a:rPr lang="cs-CZ" dirty="0" err="1"/>
              <a:t>staining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/>
              <a:t>capsule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 smtClean="0"/>
              <a:t>zona</a:t>
            </a:r>
            <a:r>
              <a:rPr lang="cs-CZ" dirty="0" smtClean="0"/>
              <a:t> </a:t>
            </a:r>
            <a:r>
              <a:rPr lang="cs-CZ" dirty="0" err="1"/>
              <a:t>glomerulosa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/>
              <a:t>zona</a:t>
            </a:r>
            <a:r>
              <a:rPr lang="cs-CZ" dirty="0"/>
              <a:t> </a:t>
            </a:r>
            <a:r>
              <a:rPr lang="cs-CZ" dirty="0" err="1"/>
              <a:t>fasciculata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/>
              <a:t>zona</a:t>
            </a:r>
            <a:r>
              <a:rPr lang="cs-CZ" dirty="0"/>
              <a:t> </a:t>
            </a:r>
            <a:r>
              <a:rPr lang="cs-CZ" dirty="0" err="1"/>
              <a:t>reticularis</a:t>
            </a:r>
            <a:endParaRPr lang="cs-CZ" dirty="0"/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3CEB-A668-4379-B7F1-2D3E5F5D782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8443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Dřeň a část kůry nadledviny </a:t>
            </a:r>
            <a:r>
              <a:rPr lang="cs-CZ" dirty="0"/>
              <a:t>(</a:t>
            </a:r>
            <a:r>
              <a:rPr lang="cs-CZ" dirty="0" err="1"/>
              <a:t>glandula</a:t>
            </a:r>
            <a:r>
              <a:rPr lang="cs-CZ" dirty="0"/>
              <a:t> </a:t>
            </a:r>
            <a:r>
              <a:rPr lang="cs-CZ" dirty="0" err="1" smtClean="0"/>
              <a:t>surparenalis</a:t>
            </a:r>
            <a:r>
              <a:rPr lang="cs-CZ" dirty="0" smtClean="0"/>
              <a:t>)</a:t>
            </a:r>
            <a:endParaRPr lang="cs-CZ" dirty="0"/>
          </a:p>
          <a:p>
            <a:r>
              <a:rPr lang="cs-CZ" dirty="0"/>
              <a:t>Barvení HE</a:t>
            </a:r>
          </a:p>
          <a:p>
            <a:pPr marL="228600" indent="-228600">
              <a:buAutoNum type="arabicPlain"/>
            </a:pPr>
            <a:r>
              <a:rPr lang="cs-CZ" dirty="0" smtClean="0"/>
              <a:t>dřeň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/>
              <a:t>zona</a:t>
            </a:r>
            <a:r>
              <a:rPr lang="cs-CZ" dirty="0"/>
              <a:t> </a:t>
            </a:r>
            <a:r>
              <a:rPr lang="cs-CZ" dirty="0" err="1" smtClean="0"/>
              <a:t>reticularis</a:t>
            </a:r>
            <a:r>
              <a:rPr lang="cs-CZ" dirty="0" smtClean="0"/>
              <a:t> kůry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 smtClean="0"/>
              <a:t>chromaffiní</a:t>
            </a:r>
            <a:r>
              <a:rPr lang="cs-CZ" dirty="0" smtClean="0"/>
              <a:t> buňky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smtClean="0"/>
              <a:t>kapiláry</a:t>
            </a:r>
            <a:endParaRPr lang="cs-CZ" dirty="0"/>
          </a:p>
          <a:p>
            <a:pPr marL="228600" indent="-228600">
              <a:buAutoNum type="arabicPlain"/>
            </a:pPr>
            <a:endParaRPr lang="cs-CZ" dirty="0"/>
          </a:p>
          <a:p>
            <a:pPr marL="228600" indent="-228600">
              <a:buAutoNum type="arabicPlain"/>
            </a:pPr>
            <a:endParaRPr lang="cs-CZ" dirty="0"/>
          </a:p>
          <a:p>
            <a:r>
              <a:rPr lang="cs-CZ" dirty="0" err="1" smtClean="0"/>
              <a:t>Medulla</a:t>
            </a:r>
            <a:r>
              <a:rPr lang="cs-CZ" dirty="0" smtClean="0"/>
              <a:t> </a:t>
            </a:r>
            <a:r>
              <a:rPr lang="cs-CZ" dirty="0" err="1" smtClean="0"/>
              <a:t>nd</a:t>
            </a:r>
            <a:r>
              <a:rPr lang="cs-CZ" dirty="0" smtClean="0"/>
              <a:t> part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cortex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/>
              <a:t>suprarenal</a:t>
            </a:r>
            <a:r>
              <a:rPr lang="cs-CZ" dirty="0"/>
              <a:t> </a:t>
            </a:r>
            <a:r>
              <a:rPr lang="cs-CZ" dirty="0" err="1"/>
              <a:t>gland</a:t>
            </a:r>
            <a:r>
              <a:rPr lang="cs-CZ" dirty="0"/>
              <a:t> (</a:t>
            </a:r>
            <a:r>
              <a:rPr lang="cs-CZ" dirty="0" err="1"/>
              <a:t>glandula</a:t>
            </a:r>
            <a:r>
              <a:rPr lang="cs-CZ" dirty="0"/>
              <a:t> </a:t>
            </a:r>
            <a:r>
              <a:rPr lang="cs-CZ" dirty="0" err="1" smtClean="0"/>
              <a:t>surparenalis</a:t>
            </a:r>
            <a:r>
              <a:rPr lang="cs-CZ" dirty="0" smtClean="0"/>
              <a:t>)</a:t>
            </a:r>
            <a:endParaRPr lang="cs-CZ" dirty="0"/>
          </a:p>
          <a:p>
            <a:r>
              <a:rPr lang="cs-CZ" dirty="0"/>
              <a:t>HE </a:t>
            </a:r>
            <a:r>
              <a:rPr lang="cs-CZ" dirty="0" err="1"/>
              <a:t>staining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 smtClean="0"/>
              <a:t>medulla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/>
              <a:t>zona</a:t>
            </a:r>
            <a:r>
              <a:rPr lang="cs-CZ" dirty="0"/>
              <a:t> </a:t>
            </a:r>
            <a:r>
              <a:rPr lang="cs-CZ" dirty="0" err="1" smtClean="0"/>
              <a:t>reticularis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cortex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 smtClean="0"/>
              <a:t>chromaffine</a:t>
            </a:r>
            <a:r>
              <a:rPr lang="cs-CZ" dirty="0" smtClean="0"/>
              <a:t> </a:t>
            </a:r>
            <a:r>
              <a:rPr lang="cs-CZ" dirty="0" err="1" smtClean="0"/>
              <a:t>cells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 smtClean="0"/>
              <a:t>capillaries</a:t>
            </a:r>
            <a:endParaRPr lang="cs-CZ" dirty="0"/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3CEB-A668-4379-B7F1-2D3E5F5D782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629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Detail Langerhansova ostrůvku v pankreatickém parenchymu)</a:t>
            </a:r>
            <a:endParaRPr lang="cs-CZ" dirty="0"/>
          </a:p>
          <a:p>
            <a:r>
              <a:rPr lang="cs-CZ" dirty="0"/>
              <a:t>Barvení HE</a:t>
            </a:r>
          </a:p>
          <a:p>
            <a:pPr marL="228600" indent="-228600">
              <a:buFontTx/>
              <a:buAutoNum type="arabicPlain"/>
            </a:pPr>
            <a:r>
              <a:rPr lang="cs-CZ" dirty="0" smtClean="0"/>
              <a:t>vazivový obal</a:t>
            </a:r>
            <a:endParaRPr lang="cs-CZ" dirty="0"/>
          </a:p>
          <a:p>
            <a:pPr marL="228600" indent="-228600">
              <a:buFontTx/>
              <a:buAutoNum type="arabicPlain"/>
            </a:pPr>
            <a:r>
              <a:rPr lang="cs-CZ" dirty="0" smtClean="0"/>
              <a:t>trámce žlázových buněk</a:t>
            </a:r>
            <a:endParaRPr lang="cs-CZ" dirty="0"/>
          </a:p>
          <a:p>
            <a:pPr marL="228600" indent="-228600">
              <a:buFontTx/>
              <a:buAutoNum type="arabicPlain"/>
            </a:pPr>
            <a:r>
              <a:rPr lang="cs-CZ" dirty="0" smtClean="0"/>
              <a:t>kapiláry</a:t>
            </a:r>
            <a:endParaRPr lang="cs-CZ" dirty="0"/>
          </a:p>
          <a:p>
            <a:pPr marL="228600" indent="-228600">
              <a:buFontTx/>
              <a:buAutoNum type="arabicPlain"/>
            </a:pPr>
            <a:endParaRPr lang="cs-CZ" dirty="0"/>
          </a:p>
          <a:p>
            <a:pPr marL="228600" indent="-228600">
              <a:buFontTx/>
              <a:buAutoNum type="arabicPlain"/>
            </a:pPr>
            <a:endParaRPr lang="cs-CZ" dirty="0"/>
          </a:p>
          <a:p>
            <a:r>
              <a:rPr lang="cs-CZ" dirty="0" smtClean="0"/>
              <a:t>Detail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Islet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Langerhans in </a:t>
            </a:r>
            <a:r>
              <a:rPr lang="cs-CZ" dirty="0" err="1" smtClean="0"/>
              <a:t>pancreatic</a:t>
            </a:r>
            <a:r>
              <a:rPr lang="cs-CZ" dirty="0" smtClean="0"/>
              <a:t> </a:t>
            </a:r>
            <a:r>
              <a:rPr lang="cs-CZ" dirty="0" err="1" smtClean="0"/>
              <a:t>parenchyma</a:t>
            </a:r>
            <a:endParaRPr lang="cs-CZ" dirty="0"/>
          </a:p>
          <a:p>
            <a:r>
              <a:rPr lang="cs-CZ" dirty="0"/>
              <a:t>HE </a:t>
            </a:r>
            <a:r>
              <a:rPr lang="cs-CZ" dirty="0" err="1"/>
              <a:t>staining</a:t>
            </a:r>
            <a:endParaRPr lang="cs-CZ" dirty="0"/>
          </a:p>
          <a:p>
            <a:pPr marL="228600" indent="-228600">
              <a:buFontTx/>
              <a:buAutoNum type="arabicPlain"/>
            </a:pPr>
            <a:r>
              <a:rPr lang="cs-CZ" dirty="0" smtClean="0"/>
              <a:t>c.t. </a:t>
            </a:r>
            <a:r>
              <a:rPr lang="cs-CZ" dirty="0" err="1" smtClean="0"/>
              <a:t>capsule</a:t>
            </a:r>
            <a:endParaRPr lang="cs-CZ" dirty="0"/>
          </a:p>
          <a:p>
            <a:pPr marL="228600" indent="-228600">
              <a:buFontTx/>
              <a:buAutoNum type="arabicPlain"/>
            </a:pPr>
            <a:r>
              <a:rPr lang="cs-CZ" dirty="0" err="1" smtClean="0"/>
              <a:t>trabecules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epithelial</a:t>
            </a:r>
            <a:r>
              <a:rPr lang="cs-CZ" dirty="0" smtClean="0"/>
              <a:t> </a:t>
            </a:r>
            <a:r>
              <a:rPr lang="cs-CZ" dirty="0" err="1" smtClean="0"/>
              <a:t>cells</a:t>
            </a:r>
            <a:endParaRPr lang="cs-CZ" dirty="0"/>
          </a:p>
          <a:p>
            <a:pPr marL="228600" indent="-228600">
              <a:buFontTx/>
              <a:buAutoNum type="arabicPlain"/>
            </a:pPr>
            <a:r>
              <a:rPr lang="cs-CZ" dirty="0" err="1" smtClean="0"/>
              <a:t>capillaries</a:t>
            </a:r>
            <a:endParaRPr lang="cs-CZ" dirty="0"/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3CEB-A668-4379-B7F1-2D3E5F5D7828}" type="slidenum">
              <a:rPr lang="en-US" smtClean="0"/>
              <a:t>18</a:t>
            </a:fld>
            <a:endParaRPr lang="en-US"/>
          </a:p>
        </p:txBody>
      </p:sp>
      <p:sp>
        <p:nvSpPr>
          <p:cNvPr id="5" name="Zástupný symbol pro poznámky 2"/>
          <p:cNvSpPr txBox="1">
            <a:spLocks/>
          </p:cNvSpPr>
          <p:nvPr/>
        </p:nvSpPr>
        <p:spPr>
          <a:xfrm>
            <a:off x="1141413" y="4990272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04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Přední lalok hypofýzy (adenohypofýza)</a:t>
            </a:r>
          </a:p>
          <a:p>
            <a:r>
              <a:rPr lang="cs-CZ" dirty="0" smtClean="0"/>
              <a:t>Barvení HE</a:t>
            </a:r>
          </a:p>
          <a:p>
            <a:pPr marL="228600" indent="-228600">
              <a:buAutoNum type="arabicPlain"/>
            </a:pPr>
            <a:r>
              <a:rPr lang="cs-CZ" dirty="0" smtClean="0"/>
              <a:t>acidofilní buňky</a:t>
            </a:r>
          </a:p>
          <a:p>
            <a:pPr marL="228600" indent="-228600">
              <a:buAutoNum type="arabicPlain" startAt="2"/>
            </a:pPr>
            <a:r>
              <a:rPr lang="cs-CZ" dirty="0" smtClean="0"/>
              <a:t>bazofilní buňky</a:t>
            </a:r>
          </a:p>
          <a:p>
            <a:pPr marL="228600" indent="-228600">
              <a:buAutoNum type="arabicPlain" startAt="2"/>
            </a:pPr>
            <a:r>
              <a:rPr lang="cs-CZ" dirty="0" err="1" smtClean="0"/>
              <a:t>chromofobní</a:t>
            </a:r>
            <a:r>
              <a:rPr lang="cs-CZ" dirty="0" smtClean="0"/>
              <a:t> buňky</a:t>
            </a:r>
          </a:p>
          <a:p>
            <a:pPr marL="228600" indent="-228600">
              <a:buAutoNum type="arabicPlain" startAt="2"/>
            </a:pPr>
            <a:r>
              <a:rPr lang="cs-CZ" dirty="0" err="1" smtClean="0"/>
              <a:t>fenestrované</a:t>
            </a:r>
            <a:r>
              <a:rPr lang="cs-CZ" dirty="0" smtClean="0"/>
              <a:t> kapiláry</a:t>
            </a:r>
          </a:p>
          <a:p>
            <a:pPr marL="228600" indent="-228600">
              <a:buAutoNum type="arabicPlain" startAt="2"/>
            </a:pPr>
            <a:endParaRPr lang="cs-CZ" dirty="0"/>
          </a:p>
          <a:p>
            <a:r>
              <a:rPr lang="cs-CZ" dirty="0" err="1" smtClean="0"/>
              <a:t>Anterior</a:t>
            </a:r>
            <a:r>
              <a:rPr lang="cs-CZ" dirty="0" smtClean="0"/>
              <a:t> </a:t>
            </a:r>
            <a:r>
              <a:rPr lang="cs-CZ" dirty="0" err="1" smtClean="0"/>
              <a:t>pituitary</a:t>
            </a:r>
            <a:r>
              <a:rPr lang="cs-CZ" dirty="0" smtClean="0"/>
              <a:t> (</a:t>
            </a:r>
            <a:r>
              <a:rPr lang="cs-CZ" dirty="0" err="1" smtClean="0"/>
              <a:t>adenohypophysis</a:t>
            </a:r>
            <a:r>
              <a:rPr lang="cs-CZ" dirty="0" smtClean="0"/>
              <a:t>)</a:t>
            </a:r>
          </a:p>
          <a:p>
            <a:r>
              <a:rPr lang="cs-CZ" dirty="0" smtClean="0"/>
              <a:t>HE </a:t>
            </a:r>
            <a:r>
              <a:rPr lang="cs-CZ" dirty="0" err="1" smtClean="0"/>
              <a:t>staining</a:t>
            </a:r>
            <a:endParaRPr lang="cs-CZ" dirty="0" smtClean="0"/>
          </a:p>
          <a:p>
            <a:pPr marL="228600" indent="-228600">
              <a:buAutoNum type="arabicPlain"/>
            </a:pPr>
            <a:r>
              <a:rPr lang="cs-CZ" dirty="0" err="1" smtClean="0"/>
              <a:t>acidophil</a:t>
            </a:r>
            <a:r>
              <a:rPr lang="cs-CZ" dirty="0" smtClean="0"/>
              <a:t> </a:t>
            </a:r>
            <a:r>
              <a:rPr lang="cs-CZ" dirty="0" err="1" smtClean="0"/>
              <a:t>cells</a:t>
            </a:r>
            <a:endParaRPr lang="cs-CZ" dirty="0" smtClean="0"/>
          </a:p>
          <a:p>
            <a:pPr marL="228600" indent="-228600">
              <a:buAutoNum type="arabicPlain" startAt="2"/>
            </a:pPr>
            <a:r>
              <a:rPr lang="cs-CZ" dirty="0" err="1" smtClean="0"/>
              <a:t>basophil</a:t>
            </a:r>
            <a:r>
              <a:rPr lang="cs-CZ" dirty="0" smtClean="0"/>
              <a:t> </a:t>
            </a:r>
            <a:r>
              <a:rPr lang="cs-CZ" dirty="0" err="1" smtClean="0"/>
              <a:t>cells</a:t>
            </a:r>
            <a:endParaRPr lang="cs-CZ" dirty="0" smtClean="0"/>
          </a:p>
          <a:p>
            <a:pPr marL="228600" indent="-228600">
              <a:buAutoNum type="arabicPlain" startAt="2"/>
            </a:pPr>
            <a:r>
              <a:rPr lang="cs-CZ" dirty="0" err="1" smtClean="0"/>
              <a:t>chromophobe</a:t>
            </a:r>
            <a:r>
              <a:rPr lang="cs-CZ" dirty="0" smtClean="0"/>
              <a:t> </a:t>
            </a:r>
            <a:r>
              <a:rPr lang="cs-CZ" dirty="0" err="1" smtClean="0"/>
              <a:t>cells</a:t>
            </a:r>
            <a:endParaRPr lang="cs-CZ" dirty="0" smtClean="0"/>
          </a:p>
          <a:p>
            <a:pPr marL="228600" indent="-228600">
              <a:buAutoNum type="arabicPlain" startAt="2"/>
            </a:pPr>
            <a:r>
              <a:rPr lang="cs-CZ" dirty="0" err="1" smtClean="0"/>
              <a:t>fenestrated</a:t>
            </a:r>
            <a:r>
              <a:rPr lang="cs-CZ" dirty="0" smtClean="0"/>
              <a:t> </a:t>
            </a:r>
            <a:r>
              <a:rPr lang="cs-CZ" dirty="0" err="1" smtClean="0"/>
              <a:t>capillaries</a:t>
            </a:r>
            <a:endParaRPr lang="en-US" dirty="0" smtClean="0"/>
          </a:p>
          <a:p>
            <a:pPr marL="228600" indent="-228600">
              <a:buAutoNum type="arabicPlain" startAt="2"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3CEB-A668-4379-B7F1-2D3E5F5D782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112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Zadní lalok hypofýzy (neurohypofýza)</a:t>
            </a:r>
          </a:p>
          <a:p>
            <a:r>
              <a:rPr lang="cs-CZ" dirty="0" smtClean="0"/>
              <a:t>Barvení HE</a:t>
            </a:r>
          </a:p>
          <a:p>
            <a:pPr marL="228600" indent="-228600">
              <a:buAutoNum type="arabicPlain"/>
            </a:pPr>
            <a:r>
              <a:rPr lang="cs-CZ" dirty="0" err="1" smtClean="0"/>
              <a:t>pituicty</a:t>
            </a:r>
            <a:endParaRPr lang="cs-CZ" dirty="0" smtClean="0"/>
          </a:p>
          <a:p>
            <a:pPr marL="228600" indent="-228600">
              <a:buAutoNum type="arabicPlain"/>
            </a:pPr>
            <a:r>
              <a:rPr lang="cs-CZ" dirty="0" err="1" smtClean="0"/>
              <a:t>nemyelinizovaná</a:t>
            </a:r>
            <a:r>
              <a:rPr lang="cs-CZ" dirty="0" smtClean="0"/>
              <a:t> nervová vlákna</a:t>
            </a:r>
          </a:p>
          <a:p>
            <a:pPr marL="228600" indent="-228600">
              <a:buAutoNum type="arabicPlain"/>
            </a:pPr>
            <a:r>
              <a:rPr lang="cs-CZ" dirty="0" smtClean="0"/>
              <a:t>kapiláry</a:t>
            </a:r>
          </a:p>
          <a:p>
            <a:pPr marL="228600" indent="-228600">
              <a:buAutoNum type="arabicPlain"/>
            </a:pPr>
            <a:endParaRPr lang="cs-CZ" dirty="0"/>
          </a:p>
          <a:p>
            <a:r>
              <a:rPr lang="cs-CZ" dirty="0" err="1" smtClean="0"/>
              <a:t>Posterior</a:t>
            </a:r>
            <a:r>
              <a:rPr lang="cs-CZ" dirty="0" smtClean="0"/>
              <a:t> lobe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hypophysis</a:t>
            </a:r>
            <a:r>
              <a:rPr lang="cs-CZ" dirty="0" smtClean="0"/>
              <a:t> (</a:t>
            </a:r>
            <a:r>
              <a:rPr lang="cs-CZ" dirty="0" err="1" smtClean="0"/>
              <a:t>neurohypophysis</a:t>
            </a:r>
            <a:r>
              <a:rPr lang="cs-CZ" dirty="0" smtClean="0"/>
              <a:t>)</a:t>
            </a:r>
          </a:p>
          <a:p>
            <a:pPr marL="228600" indent="-228600">
              <a:buAutoNum type="arabicPlain"/>
            </a:pPr>
            <a:r>
              <a:rPr lang="cs-CZ" dirty="0" err="1" smtClean="0"/>
              <a:t>pituicytes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smtClean="0"/>
              <a:t>non-</a:t>
            </a:r>
            <a:r>
              <a:rPr lang="cs-CZ" dirty="0" err="1" smtClean="0"/>
              <a:t>myelinated</a:t>
            </a:r>
            <a:r>
              <a:rPr lang="cs-CZ" dirty="0" smtClean="0"/>
              <a:t> nerve </a:t>
            </a:r>
            <a:r>
              <a:rPr lang="cs-CZ" dirty="0" err="1" smtClean="0"/>
              <a:t>fibers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 smtClean="0"/>
              <a:t>capillaries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3CEB-A668-4379-B7F1-2D3E5F5D782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039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Epifýza (corpus </a:t>
            </a:r>
            <a:r>
              <a:rPr lang="cs-CZ" dirty="0" err="1" smtClean="0"/>
              <a:t>pineale</a:t>
            </a:r>
            <a:r>
              <a:rPr lang="cs-CZ" dirty="0" smtClean="0"/>
              <a:t>)</a:t>
            </a:r>
          </a:p>
          <a:p>
            <a:r>
              <a:rPr lang="cs-CZ" dirty="0" smtClean="0"/>
              <a:t>Barvení HE</a:t>
            </a:r>
          </a:p>
          <a:p>
            <a:pPr marL="228600" indent="-228600">
              <a:buAutoNum type="arabicPlain"/>
            </a:pPr>
            <a:r>
              <a:rPr lang="cs-CZ" dirty="0" smtClean="0"/>
              <a:t>trámce </a:t>
            </a:r>
            <a:r>
              <a:rPr lang="cs-CZ" dirty="0" err="1" smtClean="0"/>
              <a:t>pinealocytů</a:t>
            </a:r>
            <a:endParaRPr lang="cs-CZ" dirty="0" smtClean="0"/>
          </a:p>
          <a:p>
            <a:pPr marL="228600" indent="-228600">
              <a:buAutoNum type="arabicPlain"/>
            </a:pPr>
            <a:r>
              <a:rPr lang="cs-CZ" dirty="0" err="1" smtClean="0"/>
              <a:t>acervulus</a:t>
            </a:r>
            <a:r>
              <a:rPr lang="cs-CZ" dirty="0" smtClean="0"/>
              <a:t> </a:t>
            </a:r>
            <a:r>
              <a:rPr lang="cs-CZ" dirty="0" err="1" smtClean="0"/>
              <a:t>cerebri</a:t>
            </a:r>
            <a:endParaRPr lang="cs-CZ" dirty="0" smtClean="0"/>
          </a:p>
          <a:p>
            <a:pPr marL="228600" indent="-228600">
              <a:buAutoNum type="arabicPlain"/>
            </a:pPr>
            <a:endParaRPr lang="cs-CZ" dirty="0"/>
          </a:p>
          <a:p>
            <a:r>
              <a:rPr lang="cs-CZ" dirty="0" err="1" smtClean="0"/>
              <a:t>Pineal</a:t>
            </a:r>
            <a:r>
              <a:rPr lang="cs-CZ" dirty="0" smtClean="0"/>
              <a:t> </a:t>
            </a:r>
            <a:r>
              <a:rPr lang="cs-CZ" dirty="0" err="1" smtClean="0"/>
              <a:t>gland</a:t>
            </a:r>
            <a:r>
              <a:rPr lang="cs-CZ" dirty="0" smtClean="0"/>
              <a:t> </a:t>
            </a:r>
            <a:r>
              <a:rPr lang="cs-CZ" dirty="0"/>
              <a:t>(corpus </a:t>
            </a:r>
            <a:r>
              <a:rPr lang="cs-CZ" dirty="0" err="1"/>
              <a:t>pineale</a:t>
            </a:r>
            <a:r>
              <a:rPr lang="cs-CZ" dirty="0"/>
              <a:t>)</a:t>
            </a:r>
          </a:p>
          <a:p>
            <a:r>
              <a:rPr lang="cs-CZ" dirty="0" smtClean="0"/>
              <a:t>HE </a:t>
            </a:r>
            <a:r>
              <a:rPr lang="cs-CZ" dirty="0" err="1" smtClean="0"/>
              <a:t>Staining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 smtClean="0"/>
              <a:t>trabecules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pinealocytes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/>
              <a:t>acervulus</a:t>
            </a:r>
            <a:r>
              <a:rPr lang="cs-CZ" dirty="0"/>
              <a:t> </a:t>
            </a:r>
            <a:r>
              <a:rPr lang="cs-CZ" dirty="0" err="1"/>
              <a:t>cerebri</a:t>
            </a:r>
            <a:endParaRPr lang="en-US" dirty="0"/>
          </a:p>
          <a:p>
            <a:pPr marL="228600" indent="-228600">
              <a:buAutoNum type="arabicPlain"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3CEB-A668-4379-B7F1-2D3E5F5D782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567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Štítná žláza (</a:t>
            </a:r>
            <a:r>
              <a:rPr lang="cs-CZ" dirty="0" err="1" smtClean="0"/>
              <a:t>glandula</a:t>
            </a:r>
            <a:r>
              <a:rPr lang="cs-CZ" dirty="0" smtClean="0"/>
              <a:t> </a:t>
            </a:r>
            <a:r>
              <a:rPr lang="cs-CZ" dirty="0" err="1" smtClean="0"/>
              <a:t>thyroidea</a:t>
            </a:r>
            <a:r>
              <a:rPr lang="cs-CZ" dirty="0" smtClean="0"/>
              <a:t>)</a:t>
            </a:r>
          </a:p>
          <a:p>
            <a:r>
              <a:rPr lang="cs-CZ" dirty="0" smtClean="0"/>
              <a:t>Barvení HE</a:t>
            </a:r>
          </a:p>
          <a:p>
            <a:pPr marL="228600" indent="-228600">
              <a:buAutoNum type="arabicPlain"/>
            </a:pPr>
            <a:r>
              <a:rPr lang="cs-CZ" dirty="0" smtClean="0"/>
              <a:t>folikuly s koloidem</a:t>
            </a:r>
          </a:p>
          <a:p>
            <a:endParaRPr lang="cs-CZ" dirty="0"/>
          </a:p>
          <a:p>
            <a:endParaRPr lang="cs-CZ" dirty="0" smtClean="0"/>
          </a:p>
          <a:p>
            <a:r>
              <a:rPr lang="cs-CZ" dirty="0" err="1" smtClean="0"/>
              <a:t>Thyroid</a:t>
            </a:r>
            <a:r>
              <a:rPr lang="cs-CZ" dirty="0" smtClean="0"/>
              <a:t> </a:t>
            </a:r>
            <a:r>
              <a:rPr lang="cs-CZ" dirty="0" err="1" smtClean="0"/>
              <a:t>gland</a:t>
            </a:r>
            <a:r>
              <a:rPr lang="cs-CZ" dirty="0" smtClean="0"/>
              <a:t> (</a:t>
            </a:r>
            <a:r>
              <a:rPr lang="cs-CZ" dirty="0" err="1" smtClean="0"/>
              <a:t>glandula</a:t>
            </a:r>
            <a:r>
              <a:rPr lang="cs-CZ" dirty="0" smtClean="0"/>
              <a:t> </a:t>
            </a:r>
            <a:r>
              <a:rPr lang="cs-CZ" dirty="0" err="1" smtClean="0"/>
              <a:t>thyroidea</a:t>
            </a:r>
            <a:r>
              <a:rPr lang="cs-CZ" dirty="0" smtClean="0"/>
              <a:t>)</a:t>
            </a:r>
          </a:p>
          <a:p>
            <a:r>
              <a:rPr lang="cs-CZ" dirty="0" smtClean="0"/>
              <a:t>HE </a:t>
            </a:r>
            <a:r>
              <a:rPr lang="cs-CZ" dirty="0" err="1" smtClean="0"/>
              <a:t>staining</a:t>
            </a:r>
            <a:endParaRPr lang="cs-CZ" dirty="0" smtClean="0"/>
          </a:p>
          <a:p>
            <a:pPr marL="228600" indent="-228600">
              <a:buAutoNum type="arabicPlain"/>
            </a:pPr>
            <a:r>
              <a:rPr lang="cs-CZ" dirty="0" err="1" smtClean="0"/>
              <a:t>follicles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colloid</a:t>
            </a:r>
            <a:endParaRPr lang="cs-CZ" dirty="0" smtClean="0"/>
          </a:p>
          <a:p>
            <a:pPr marL="228600" indent="-228600">
              <a:buAutoNum type="arabicPlain"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3CEB-A668-4379-B7F1-2D3E5F5D782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566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Štítná žláza (</a:t>
            </a:r>
            <a:r>
              <a:rPr lang="cs-CZ" dirty="0" err="1"/>
              <a:t>glandula</a:t>
            </a:r>
            <a:r>
              <a:rPr lang="cs-CZ" dirty="0"/>
              <a:t> </a:t>
            </a:r>
            <a:r>
              <a:rPr lang="cs-CZ" dirty="0" err="1"/>
              <a:t>thyroidea</a:t>
            </a:r>
            <a:r>
              <a:rPr lang="cs-CZ" dirty="0"/>
              <a:t>)</a:t>
            </a:r>
          </a:p>
          <a:p>
            <a:r>
              <a:rPr lang="cs-CZ" dirty="0"/>
              <a:t>Barvení HE</a:t>
            </a:r>
          </a:p>
          <a:p>
            <a:pPr marL="228600" indent="-228600">
              <a:buAutoNum type="arabicPlain"/>
            </a:pPr>
            <a:r>
              <a:rPr lang="cs-CZ" dirty="0" smtClean="0"/>
              <a:t>folikulární buňky</a:t>
            </a:r>
          </a:p>
          <a:p>
            <a:pPr marL="228600" indent="-228600">
              <a:buAutoNum type="arabicPlain"/>
            </a:pPr>
            <a:r>
              <a:rPr lang="cs-CZ" dirty="0" smtClean="0"/>
              <a:t>kapilára</a:t>
            </a:r>
          </a:p>
          <a:p>
            <a:pPr marL="228600" indent="-228600">
              <a:buAutoNum type="arabicPlain"/>
            </a:pPr>
            <a:r>
              <a:rPr lang="cs-CZ" dirty="0" smtClean="0"/>
              <a:t>koloid</a:t>
            </a:r>
          </a:p>
          <a:p>
            <a:pPr marL="228600" indent="-228600">
              <a:buAutoNum type="arabicPlain"/>
            </a:pPr>
            <a:r>
              <a:rPr lang="cs-CZ" dirty="0" smtClean="0"/>
              <a:t>C-buňky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 err="1"/>
              <a:t>Thyroid</a:t>
            </a:r>
            <a:r>
              <a:rPr lang="cs-CZ" dirty="0"/>
              <a:t> </a:t>
            </a:r>
            <a:r>
              <a:rPr lang="cs-CZ" dirty="0" err="1"/>
              <a:t>gland</a:t>
            </a:r>
            <a:r>
              <a:rPr lang="cs-CZ" dirty="0"/>
              <a:t> (</a:t>
            </a:r>
            <a:r>
              <a:rPr lang="cs-CZ" dirty="0" err="1"/>
              <a:t>glandula</a:t>
            </a:r>
            <a:r>
              <a:rPr lang="cs-CZ" dirty="0"/>
              <a:t> </a:t>
            </a:r>
            <a:r>
              <a:rPr lang="cs-CZ" dirty="0" err="1"/>
              <a:t>thyroidea</a:t>
            </a:r>
            <a:r>
              <a:rPr lang="cs-CZ" dirty="0"/>
              <a:t>)</a:t>
            </a:r>
          </a:p>
          <a:p>
            <a:r>
              <a:rPr lang="cs-CZ" dirty="0"/>
              <a:t>HE </a:t>
            </a:r>
            <a:r>
              <a:rPr lang="cs-CZ" dirty="0" err="1"/>
              <a:t>staining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 smtClean="0"/>
              <a:t>follicular</a:t>
            </a:r>
            <a:r>
              <a:rPr lang="cs-CZ" dirty="0" smtClean="0"/>
              <a:t> </a:t>
            </a:r>
            <a:r>
              <a:rPr lang="cs-CZ" dirty="0" err="1" smtClean="0"/>
              <a:t>cells</a:t>
            </a:r>
            <a:endParaRPr lang="cs-CZ" dirty="0" smtClean="0"/>
          </a:p>
          <a:p>
            <a:pPr marL="228600" indent="-228600">
              <a:buAutoNum type="arabicPlain"/>
            </a:pPr>
            <a:r>
              <a:rPr lang="cs-CZ" dirty="0" err="1" smtClean="0"/>
              <a:t>capillaries</a:t>
            </a:r>
            <a:endParaRPr lang="cs-CZ" dirty="0" smtClean="0"/>
          </a:p>
          <a:p>
            <a:pPr marL="228600" indent="-228600">
              <a:buAutoNum type="arabicPlain"/>
            </a:pPr>
            <a:r>
              <a:rPr lang="cs-CZ" dirty="0" err="1" smtClean="0"/>
              <a:t>colloid</a:t>
            </a:r>
            <a:endParaRPr lang="cs-CZ" dirty="0" smtClean="0"/>
          </a:p>
          <a:p>
            <a:pPr marL="228600" indent="-228600">
              <a:buAutoNum type="arabicPlain"/>
            </a:pPr>
            <a:r>
              <a:rPr lang="cs-CZ" dirty="0" smtClean="0"/>
              <a:t>C-</a:t>
            </a:r>
            <a:r>
              <a:rPr lang="cs-CZ" dirty="0" err="1" smtClean="0"/>
              <a:t>cells</a:t>
            </a:r>
            <a:endParaRPr lang="cs-CZ" dirty="0"/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3CEB-A668-4379-B7F1-2D3E5F5D782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021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Příštítná </a:t>
            </a:r>
            <a:r>
              <a:rPr lang="cs-CZ" dirty="0"/>
              <a:t>žláza (</a:t>
            </a:r>
            <a:r>
              <a:rPr lang="cs-CZ" dirty="0" err="1"/>
              <a:t>glandula</a:t>
            </a:r>
            <a:r>
              <a:rPr lang="cs-CZ" dirty="0"/>
              <a:t> </a:t>
            </a:r>
            <a:r>
              <a:rPr lang="cs-CZ" dirty="0" err="1" smtClean="0"/>
              <a:t>parathyroidea</a:t>
            </a:r>
            <a:r>
              <a:rPr lang="cs-CZ" dirty="0"/>
              <a:t>)</a:t>
            </a:r>
          </a:p>
          <a:p>
            <a:r>
              <a:rPr lang="cs-CZ" dirty="0"/>
              <a:t>Barvení HE</a:t>
            </a:r>
          </a:p>
          <a:p>
            <a:pPr marL="228600" indent="-228600">
              <a:buAutoNum type="arabicPlain"/>
            </a:pPr>
            <a:r>
              <a:rPr lang="cs-CZ" dirty="0" smtClean="0"/>
              <a:t>vazivový obal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smtClean="0"/>
              <a:t>septa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smtClean="0"/>
              <a:t>hlavní buňky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 smtClean="0"/>
              <a:t>oxyfilní</a:t>
            </a:r>
            <a:r>
              <a:rPr lang="cs-CZ" dirty="0" smtClean="0"/>
              <a:t> buňky</a:t>
            </a:r>
          </a:p>
          <a:p>
            <a:pPr marL="228600" indent="-228600">
              <a:buAutoNum type="arabicPlain"/>
            </a:pPr>
            <a:r>
              <a:rPr lang="cs-CZ" dirty="0" smtClean="0"/>
              <a:t>adipocyty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 err="1" smtClean="0"/>
              <a:t>Parathyroid</a:t>
            </a:r>
            <a:r>
              <a:rPr lang="cs-CZ" dirty="0" smtClean="0"/>
              <a:t> </a:t>
            </a:r>
            <a:r>
              <a:rPr lang="cs-CZ" dirty="0" err="1"/>
              <a:t>gland</a:t>
            </a:r>
            <a:r>
              <a:rPr lang="cs-CZ" dirty="0"/>
              <a:t> (</a:t>
            </a:r>
            <a:r>
              <a:rPr lang="cs-CZ" dirty="0" err="1"/>
              <a:t>glandula</a:t>
            </a:r>
            <a:r>
              <a:rPr lang="cs-CZ" dirty="0"/>
              <a:t> </a:t>
            </a:r>
            <a:r>
              <a:rPr lang="cs-CZ" dirty="0" err="1" smtClean="0"/>
              <a:t>parathyroidea</a:t>
            </a:r>
            <a:r>
              <a:rPr lang="cs-CZ" dirty="0"/>
              <a:t>)</a:t>
            </a:r>
          </a:p>
          <a:p>
            <a:r>
              <a:rPr lang="cs-CZ" dirty="0"/>
              <a:t>HE </a:t>
            </a:r>
            <a:r>
              <a:rPr lang="cs-CZ" dirty="0" err="1"/>
              <a:t>staining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 smtClean="0"/>
              <a:t>capsule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 smtClean="0"/>
              <a:t>septs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 smtClean="0"/>
              <a:t>chief</a:t>
            </a:r>
            <a:r>
              <a:rPr lang="cs-CZ" dirty="0" smtClean="0"/>
              <a:t> </a:t>
            </a:r>
            <a:r>
              <a:rPr lang="cs-CZ" dirty="0" err="1" smtClean="0"/>
              <a:t>cells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 smtClean="0"/>
              <a:t>oxyphylic</a:t>
            </a:r>
            <a:r>
              <a:rPr lang="cs-CZ" dirty="0" smtClean="0"/>
              <a:t> </a:t>
            </a:r>
            <a:r>
              <a:rPr lang="cs-CZ" dirty="0" err="1" smtClean="0"/>
              <a:t>cells</a:t>
            </a:r>
            <a:endParaRPr lang="cs-CZ" dirty="0" smtClean="0"/>
          </a:p>
          <a:p>
            <a:pPr marL="228600" indent="-228600">
              <a:buAutoNum type="arabicPlain"/>
            </a:pPr>
            <a:r>
              <a:rPr lang="cs-CZ" dirty="0" err="1" smtClean="0"/>
              <a:t>adipocytes</a:t>
            </a:r>
            <a:endParaRPr lang="cs-CZ" dirty="0"/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3CEB-A668-4379-B7F1-2D3E5F5D782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942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Příštítná žláza (</a:t>
            </a:r>
            <a:r>
              <a:rPr lang="cs-CZ" dirty="0" err="1"/>
              <a:t>glandula</a:t>
            </a:r>
            <a:r>
              <a:rPr lang="cs-CZ" dirty="0"/>
              <a:t> </a:t>
            </a:r>
            <a:r>
              <a:rPr lang="cs-CZ" dirty="0" err="1"/>
              <a:t>parathyroidea</a:t>
            </a:r>
            <a:r>
              <a:rPr lang="cs-CZ" dirty="0"/>
              <a:t>)</a:t>
            </a:r>
          </a:p>
          <a:p>
            <a:r>
              <a:rPr lang="cs-CZ" dirty="0"/>
              <a:t>Barvení HE</a:t>
            </a:r>
          </a:p>
          <a:p>
            <a:pPr marL="228600" indent="-228600">
              <a:buAutoNum type="arabicPlain"/>
            </a:pPr>
            <a:r>
              <a:rPr lang="cs-CZ" dirty="0" smtClean="0"/>
              <a:t>hlavní </a:t>
            </a:r>
            <a:r>
              <a:rPr lang="cs-CZ" dirty="0"/>
              <a:t>buňky</a:t>
            </a:r>
          </a:p>
          <a:p>
            <a:pPr marL="228600" indent="-228600">
              <a:buAutoNum type="arabicPlain"/>
            </a:pPr>
            <a:r>
              <a:rPr lang="cs-CZ" dirty="0" err="1"/>
              <a:t>oxyfilní</a:t>
            </a:r>
            <a:r>
              <a:rPr lang="cs-CZ" dirty="0"/>
              <a:t> buňky</a:t>
            </a:r>
          </a:p>
          <a:p>
            <a:pPr marL="228600" indent="-228600">
              <a:buAutoNum type="arabicPlain"/>
            </a:pPr>
            <a:r>
              <a:rPr lang="cs-CZ" dirty="0"/>
              <a:t>adipocyty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 err="1"/>
              <a:t>Parathyroid</a:t>
            </a:r>
            <a:r>
              <a:rPr lang="cs-CZ" dirty="0"/>
              <a:t> </a:t>
            </a:r>
            <a:r>
              <a:rPr lang="cs-CZ" dirty="0" err="1"/>
              <a:t>gland</a:t>
            </a:r>
            <a:r>
              <a:rPr lang="cs-CZ" dirty="0"/>
              <a:t> (</a:t>
            </a:r>
            <a:r>
              <a:rPr lang="cs-CZ" dirty="0" err="1"/>
              <a:t>glandula</a:t>
            </a:r>
            <a:r>
              <a:rPr lang="cs-CZ" dirty="0"/>
              <a:t> </a:t>
            </a:r>
            <a:r>
              <a:rPr lang="cs-CZ" dirty="0" err="1"/>
              <a:t>parathyroidea</a:t>
            </a:r>
            <a:r>
              <a:rPr lang="cs-CZ" dirty="0"/>
              <a:t>)</a:t>
            </a:r>
          </a:p>
          <a:p>
            <a:r>
              <a:rPr lang="cs-CZ" dirty="0"/>
              <a:t>HE </a:t>
            </a:r>
            <a:r>
              <a:rPr lang="cs-CZ" dirty="0" err="1"/>
              <a:t>staining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 smtClean="0"/>
              <a:t>chief</a:t>
            </a:r>
            <a:r>
              <a:rPr lang="cs-CZ" dirty="0" smtClean="0"/>
              <a:t> </a:t>
            </a:r>
            <a:r>
              <a:rPr lang="cs-CZ" dirty="0" err="1"/>
              <a:t>cells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/>
              <a:t>oxyphylic</a:t>
            </a:r>
            <a:r>
              <a:rPr lang="cs-CZ" dirty="0"/>
              <a:t> </a:t>
            </a:r>
            <a:r>
              <a:rPr lang="cs-CZ" dirty="0" err="1"/>
              <a:t>cells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/>
              <a:t>adipocytes</a:t>
            </a:r>
            <a:endParaRPr lang="cs-CZ" dirty="0"/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3CEB-A668-4379-B7F1-2D3E5F5D782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4834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Nadledvina (</a:t>
            </a:r>
            <a:r>
              <a:rPr lang="cs-CZ" dirty="0" err="1" smtClean="0"/>
              <a:t>glandula</a:t>
            </a:r>
            <a:r>
              <a:rPr lang="cs-CZ" dirty="0" smtClean="0"/>
              <a:t> </a:t>
            </a:r>
            <a:r>
              <a:rPr lang="cs-CZ" dirty="0" err="1" smtClean="0"/>
              <a:t>surparenalis</a:t>
            </a:r>
            <a:r>
              <a:rPr lang="cs-CZ" dirty="0" smtClean="0"/>
              <a:t>)</a:t>
            </a:r>
          </a:p>
          <a:p>
            <a:r>
              <a:rPr lang="cs-CZ" dirty="0" smtClean="0"/>
              <a:t>Barvení HE</a:t>
            </a:r>
          </a:p>
          <a:p>
            <a:pPr marL="228600" indent="-228600">
              <a:buAutoNum type="arabicPlain"/>
            </a:pPr>
            <a:r>
              <a:rPr lang="cs-CZ" dirty="0" smtClean="0"/>
              <a:t>vazivový obal</a:t>
            </a:r>
          </a:p>
          <a:p>
            <a:pPr marL="228600" indent="-228600">
              <a:buAutoNum type="arabicPlain"/>
            </a:pPr>
            <a:r>
              <a:rPr lang="cs-CZ" dirty="0" smtClean="0"/>
              <a:t>kůra</a:t>
            </a:r>
          </a:p>
          <a:p>
            <a:pPr marL="228600" indent="-228600">
              <a:buAutoNum type="arabicPlain"/>
            </a:pPr>
            <a:r>
              <a:rPr lang="cs-CZ" dirty="0" smtClean="0"/>
              <a:t>dřeň</a:t>
            </a:r>
          </a:p>
          <a:p>
            <a:pPr marL="228600" indent="-228600">
              <a:buAutoNum type="arabicPlain"/>
            </a:pPr>
            <a:r>
              <a:rPr lang="cs-CZ" dirty="0" smtClean="0"/>
              <a:t>dřeňové vény</a:t>
            </a:r>
          </a:p>
          <a:p>
            <a:pPr marL="228600" indent="-228600">
              <a:buAutoNum type="arabicPlain"/>
            </a:pPr>
            <a:endParaRPr lang="cs-CZ" dirty="0"/>
          </a:p>
          <a:p>
            <a:pPr marL="228600" indent="-228600">
              <a:buAutoNum type="arabicPlain"/>
            </a:pPr>
            <a:endParaRPr lang="cs-CZ" dirty="0" smtClean="0"/>
          </a:p>
          <a:p>
            <a:r>
              <a:rPr lang="cs-CZ" dirty="0" err="1" smtClean="0"/>
              <a:t>Suprarenal</a:t>
            </a:r>
            <a:r>
              <a:rPr lang="cs-CZ" dirty="0" smtClean="0"/>
              <a:t> </a:t>
            </a:r>
            <a:r>
              <a:rPr lang="cs-CZ" dirty="0" err="1" smtClean="0"/>
              <a:t>gland</a:t>
            </a:r>
            <a:r>
              <a:rPr lang="cs-CZ" dirty="0" smtClean="0"/>
              <a:t> </a:t>
            </a:r>
            <a:r>
              <a:rPr lang="cs-CZ" dirty="0"/>
              <a:t>(</a:t>
            </a:r>
            <a:r>
              <a:rPr lang="cs-CZ" dirty="0" err="1"/>
              <a:t>glandula</a:t>
            </a:r>
            <a:r>
              <a:rPr lang="cs-CZ" dirty="0"/>
              <a:t> </a:t>
            </a:r>
            <a:r>
              <a:rPr lang="cs-CZ" dirty="0" err="1"/>
              <a:t>surparenalis</a:t>
            </a:r>
            <a:r>
              <a:rPr lang="cs-CZ" dirty="0"/>
              <a:t>)</a:t>
            </a:r>
          </a:p>
          <a:p>
            <a:r>
              <a:rPr lang="cs-CZ" dirty="0" smtClean="0"/>
              <a:t>HE </a:t>
            </a:r>
            <a:r>
              <a:rPr lang="cs-CZ" dirty="0" err="1" smtClean="0"/>
              <a:t>staining</a:t>
            </a:r>
            <a:endParaRPr lang="cs-CZ" dirty="0" smtClean="0"/>
          </a:p>
          <a:p>
            <a:pPr marL="228600" indent="-228600">
              <a:buAutoNum type="arabicPlain"/>
            </a:pPr>
            <a:r>
              <a:rPr lang="cs-CZ" dirty="0" err="1" smtClean="0"/>
              <a:t>capsule</a:t>
            </a:r>
            <a:endParaRPr lang="cs-CZ" dirty="0" smtClean="0"/>
          </a:p>
          <a:p>
            <a:pPr marL="228600" indent="-228600">
              <a:buAutoNum type="arabicPlain"/>
            </a:pPr>
            <a:r>
              <a:rPr lang="cs-CZ" dirty="0" err="1" smtClean="0"/>
              <a:t>cortex</a:t>
            </a:r>
            <a:endParaRPr lang="cs-CZ" dirty="0" smtClean="0"/>
          </a:p>
          <a:p>
            <a:pPr marL="228600" indent="-228600">
              <a:buAutoNum type="arabicPlain"/>
            </a:pPr>
            <a:r>
              <a:rPr lang="cs-CZ" dirty="0" err="1" smtClean="0"/>
              <a:t>medulla</a:t>
            </a:r>
            <a:endParaRPr lang="cs-CZ" dirty="0" smtClean="0"/>
          </a:p>
          <a:p>
            <a:pPr marL="228600" indent="-228600">
              <a:buAutoNum type="arabicPlain"/>
            </a:pPr>
            <a:r>
              <a:rPr lang="cs-CZ" dirty="0" err="1" smtClean="0"/>
              <a:t>medullary</a:t>
            </a:r>
            <a:r>
              <a:rPr lang="cs-CZ" dirty="0" smtClean="0"/>
              <a:t> </a:t>
            </a:r>
            <a:r>
              <a:rPr lang="cs-CZ" dirty="0" err="1" smtClean="0"/>
              <a:t>veins</a:t>
            </a:r>
            <a:endParaRPr lang="cs-CZ" dirty="0" smtClean="0"/>
          </a:p>
          <a:p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3CEB-A668-4379-B7F1-2D3E5F5D782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558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AFE0C-7B61-44E3-9CE3-67BD93644F27}" type="datetimeFigureOut">
              <a:rPr lang="en-US" smtClean="0"/>
              <a:t>11/5/2015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EAE0F-FC9A-4231-91D7-BDCF202F8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56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AFE0C-7B61-44E3-9CE3-67BD93644F27}" type="datetimeFigureOut">
              <a:rPr lang="en-US" smtClean="0"/>
              <a:t>11/5/2015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EAE0F-FC9A-4231-91D7-BDCF202F8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472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AFE0C-7B61-44E3-9CE3-67BD93644F27}" type="datetimeFigureOut">
              <a:rPr lang="en-US" smtClean="0"/>
              <a:t>11/5/2015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EAE0F-FC9A-4231-91D7-BDCF202F8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4271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8BD18-8D5D-4167-93B3-6DD0F1D8C1C5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590766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AFE0C-7B61-44E3-9CE3-67BD93644F27}" type="datetimeFigureOut">
              <a:rPr lang="en-US" smtClean="0"/>
              <a:t>11/5/2015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EAE0F-FC9A-4231-91D7-BDCF202F8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749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AFE0C-7B61-44E3-9CE3-67BD93644F27}" type="datetimeFigureOut">
              <a:rPr lang="en-US" smtClean="0"/>
              <a:t>11/5/2015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EAE0F-FC9A-4231-91D7-BDCF202F8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563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AFE0C-7B61-44E3-9CE3-67BD93644F27}" type="datetimeFigureOut">
              <a:rPr lang="en-US" smtClean="0"/>
              <a:t>11/5/2015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EAE0F-FC9A-4231-91D7-BDCF202F8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571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AFE0C-7B61-44E3-9CE3-67BD93644F27}" type="datetimeFigureOut">
              <a:rPr lang="en-US" smtClean="0"/>
              <a:t>11/5/2015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EAE0F-FC9A-4231-91D7-BDCF202F8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639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AFE0C-7B61-44E3-9CE3-67BD93644F27}" type="datetimeFigureOut">
              <a:rPr lang="en-US" smtClean="0"/>
              <a:t>11/5/2015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EAE0F-FC9A-4231-91D7-BDCF202F8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762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AFE0C-7B61-44E3-9CE3-67BD93644F27}" type="datetimeFigureOut">
              <a:rPr lang="en-US" smtClean="0"/>
              <a:t>11/5/2015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EAE0F-FC9A-4231-91D7-BDCF202F8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523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AFE0C-7B61-44E3-9CE3-67BD93644F27}" type="datetimeFigureOut">
              <a:rPr lang="en-US" smtClean="0"/>
              <a:t>11/5/2015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EAE0F-FC9A-4231-91D7-BDCF202F8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1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AFE0C-7B61-44E3-9CE3-67BD93644F27}" type="datetimeFigureOut">
              <a:rPr lang="en-US" smtClean="0"/>
              <a:t>11/5/2015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EAE0F-FC9A-4231-91D7-BDCF202F8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903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AFE0C-7B61-44E3-9CE3-67BD93644F27}" type="datetimeFigureOut">
              <a:rPr lang="en-US" smtClean="0"/>
              <a:t>11/5/2015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4EAE0F-FC9A-4231-91D7-BDCF202F8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622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1913" y="620713"/>
            <a:ext cx="6781800" cy="21336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Endokrinní systém</a:t>
            </a:r>
            <a:endParaRPr lang="cs-CZ" altLang="cs-CZ" sz="4400" dirty="0" smtClean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760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705744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4400" dirty="0" smtClean="0"/>
              <a:t>Embryonální vývoj štítné žlázy</a:t>
            </a:r>
            <a:endParaRPr lang="en-US" altLang="cs-CZ" sz="4400" dirty="0"/>
          </a:p>
        </p:txBody>
      </p:sp>
      <p:pic>
        <p:nvPicPr>
          <p:cNvPr id="6" name="Picture 6" descr="embryoHeadImage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1"/>
          <a:stretch/>
        </p:blipFill>
        <p:spPr bwMode="auto">
          <a:xfrm>
            <a:off x="6418739" y="895908"/>
            <a:ext cx="2476900" cy="365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3513" y="4274749"/>
            <a:ext cx="4618366" cy="2384211"/>
          </a:xfrm>
          <a:prstGeom prst="rect">
            <a:avLst/>
          </a:prstGeom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56322" y="1490008"/>
            <a:ext cx="5962815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cs-CZ" sz="2000" dirty="0"/>
              <a:t>endoderm</a:t>
            </a:r>
            <a:r>
              <a:rPr lang="cs-CZ" altLang="cs-CZ" sz="2000" dirty="0"/>
              <a:t>á</a:t>
            </a:r>
            <a:r>
              <a:rPr lang="en-US" altLang="cs-CZ" sz="2000" dirty="0"/>
              <a:t>l</a:t>
            </a:r>
            <a:r>
              <a:rPr lang="cs-CZ" altLang="cs-CZ" sz="2000" dirty="0"/>
              <a:t>ní</a:t>
            </a:r>
            <a:r>
              <a:rPr lang="en-US" altLang="cs-CZ" sz="2000" dirty="0"/>
              <a:t> </a:t>
            </a:r>
            <a:r>
              <a:rPr lang="cs-CZ" altLang="cs-CZ" sz="2000" dirty="0"/>
              <a:t>proliferace epitelu faryngu mezi </a:t>
            </a:r>
            <a:r>
              <a:rPr lang="cs-CZ" altLang="cs-CZ" sz="2000" i="1" dirty="0" err="1"/>
              <a:t>tuberculum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impar</a:t>
            </a:r>
            <a:r>
              <a:rPr lang="cs-CZ" altLang="cs-CZ" sz="2000" i="1" dirty="0"/>
              <a:t> </a:t>
            </a:r>
            <a:r>
              <a:rPr lang="cs-CZ" altLang="cs-CZ" sz="2000" dirty="0"/>
              <a:t>a </a:t>
            </a:r>
            <a:r>
              <a:rPr lang="cs-CZ" altLang="cs-CZ" sz="2000" dirty="0" err="1"/>
              <a:t>copulou</a:t>
            </a:r>
            <a:endParaRPr lang="cs-CZ" alt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sz="2000" dirty="0">
                <a:sym typeface="Symbol" panose="05050102010706020507" pitchFamily="18" charset="2"/>
              </a:rPr>
              <a:t>slepě zakončený epitelový čep, vazivové stroma z neurální lišty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sz="2000" dirty="0"/>
              <a:t>obliterující </a:t>
            </a:r>
            <a:r>
              <a:rPr lang="en-US" altLang="cs-CZ" sz="2000" i="1" dirty="0"/>
              <a:t>ductus </a:t>
            </a:r>
            <a:r>
              <a:rPr lang="en-US" altLang="cs-CZ" sz="2000" i="1" dirty="0" err="1"/>
              <a:t>thyreoglossus</a:t>
            </a:r>
            <a:r>
              <a:rPr lang="cs-CZ" altLang="cs-CZ" sz="2000" i="1" dirty="0"/>
              <a:t> </a:t>
            </a:r>
            <a:r>
              <a:rPr lang="cs-CZ" altLang="cs-CZ" sz="2000" dirty="0">
                <a:sym typeface="Symbol" panose="05050102010706020507" pitchFamily="18" charset="2"/>
              </a:rPr>
              <a:t></a:t>
            </a:r>
            <a:r>
              <a:rPr lang="cs-CZ" altLang="cs-CZ" sz="2000" dirty="0"/>
              <a:t> </a:t>
            </a:r>
            <a:r>
              <a:rPr lang="en-US" altLang="cs-CZ" sz="2000" i="1" dirty="0"/>
              <a:t>foramen caecum</a:t>
            </a:r>
            <a:endParaRPr lang="cs-CZ" altLang="cs-CZ" sz="2000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sz="2000" i="1" dirty="0" err="1" smtClean="0"/>
              <a:t>lobus</a:t>
            </a:r>
            <a:r>
              <a:rPr lang="cs-CZ" altLang="cs-CZ" sz="2000" i="1" dirty="0" smtClean="0"/>
              <a:t> </a:t>
            </a:r>
            <a:r>
              <a:rPr lang="cs-CZ" altLang="cs-CZ" sz="2000" i="1" dirty="0" err="1" smtClean="0"/>
              <a:t>pyramidalis</a:t>
            </a:r>
            <a:endParaRPr lang="cs-CZ" altLang="cs-CZ" sz="2000" i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altLang="cs-CZ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sz="2000" dirty="0" err="1" smtClean="0"/>
              <a:t>parafolikulární</a:t>
            </a:r>
            <a:r>
              <a:rPr lang="cs-CZ" altLang="cs-CZ" sz="2000" dirty="0" smtClean="0"/>
              <a:t> </a:t>
            </a:r>
            <a:r>
              <a:rPr lang="cs-CZ" altLang="cs-CZ" sz="2000" dirty="0" smtClean="0"/>
              <a:t>C buňky</a:t>
            </a:r>
            <a:endParaRPr lang="cs-CZ" altLang="cs-CZ" sz="2000" dirty="0" smtClean="0"/>
          </a:p>
          <a:p>
            <a:pPr marL="342900" indent="-342900">
              <a:buFontTx/>
              <a:buChar char="-"/>
            </a:pPr>
            <a:r>
              <a:rPr lang="cs-CZ" altLang="cs-CZ" sz="2000" dirty="0" smtClean="0"/>
              <a:t>neurální lišta</a:t>
            </a:r>
            <a:endParaRPr lang="cs-CZ" altLang="cs-CZ" sz="2000" dirty="0" smtClean="0"/>
          </a:p>
          <a:p>
            <a:pPr marL="342900" indent="-342900">
              <a:buFontTx/>
              <a:buChar char="-"/>
            </a:pPr>
            <a:r>
              <a:rPr lang="cs-CZ" altLang="cs-CZ" sz="2000" dirty="0" err="1" smtClean="0"/>
              <a:t>ultimobranchiální</a:t>
            </a:r>
            <a:r>
              <a:rPr lang="cs-CZ" altLang="cs-CZ" sz="2000" dirty="0" smtClean="0"/>
              <a:t> tělísko 5. žaberního oblouku</a:t>
            </a:r>
            <a:endParaRPr lang="cs-CZ" altLang="cs-CZ" sz="2000" dirty="0"/>
          </a:p>
          <a:p>
            <a:endParaRPr lang="cs-CZ" altLang="cs-CZ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cs-CZ" sz="2000" dirty="0"/>
          </a:p>
        </p:txBody>
      </p:sp>
    </p:spTree>
    <p:extLst>
      <p:ext uri="{BB962C8B-B14F-4D97-AF65-F5344CB8AC3E}">
        <p14:creationId xmlns:p14="http://schemas.microsoft.com/office/powerpoint/2010/main" val="47311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83"/>
          <a:stretch/>
        </p:blipFill>
        <p:spPr>
          <a:xfrm>
            <a:off x="0" y="728663"/>
            <a:ext cx="9144000" cy="6125361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959087" y="921207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1</a:t>
            </a:r>
            <a:endParaRPr lang="en-US" dirty="0"/>
          </a:p>
        </p:txBody>
      </p:sp>
      <p:cxnSp>
        <p:nvCxnSpPr>
          <p:cNvPr id="4" name="Přímá spojnice 3"/>
          <p:cNvCxnSpPr/>
          <p:nvPr/>
        </p:nvCxnSpPr>
        <p:spPr>
          <a:xfrm flipH="1" flipV="1">
            <a:off x="1359673" y="1173936"/>
            <a:ext cx="898576" cy="11660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/>
          <p:cNvCxnSpPr/>
          <p:nvPr/>
        </p:nvCxnSpPr>
        <p:spPr>
          <a:xfrm>
            <a:off x="2154804" y="1992921"/>
            <a:ext cx="699714" cy="12722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5"/>
          <p:cNvCxnSpPr/>
          <p:nvPr/>
        </p:nvCxnSpPr>
        <p:spPr>
          <a:xfrm flipH="1">
            <a:off x="5208104" y="3895270"/>
            <a:ext cx="1017847" cy="104758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/>
          <p:cNvSpPr txBox="1"/>
          <p:nvPr/>
        </p:nvSpPr>
        <p:spPr>
          <a:xfrm>
            <a:off x="6457116" y="2651625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2</a:t>
            </a:r>
            <a:endParaRPr lang="en-US" dirty="0"/>
          </a:p>
        </p:txBody>
      </p:sp>
      <p:sp>
        <p:nvSpPr>
          <p:cNvPr id="8" name="TextovéPole 7"/>
          <p:cNvSpPr txBox="1"/>
          <p:nvPr/>
        </p:nvSpPr>
        <p:spPr>
          <a:xfrm>
            <a:off x="1775460" y="1623589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3</a:t>
            </a:r>
            <a:endParaRPr lang="en-US" dirty="0"/>
          </a:p>
        </p:txBody>
      </p:sp>
      <p:sp>
        <p:nvSpPr>
          <p:cNvPr id="9" name="TextovéPole 8"/>
          <p:cNvSpPr txBox="1"/>
          <p:nvPr/>
        </p:nvSpPr>
        <p:spPr>
          <a:xfrm>
            <a:off x="657401" y="3124195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4</a:t>
            </a:r>
            <a:endParaRPr lang="en-US" dirty="0"/>
          </a:p>
        </p:txBody>
      </p:sp>
      <p:cxnSp>
        <p:nvCxnSpPr>
          <p:cNvPr id="10" name="Přímá spojnice 9"/>
          <p:cNvCxnSpPr/>
          <p:nvPr/>
        </p:nvCxnSpPr>
        <p:spPr>
          <a:xfrm flipH="1" flipV="1">
            <a:off x="808245" y="3585042"/>
            <a:ext cx="130009" cy="73761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 flipV="1">
            <a:off x="962108" y="1920478"/>
            <a:ext cx="747422" cy="462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 flipH="1" flipV="1">
            <a:off x="1932167" y="2151506"/>
            <a:ext cx="15903" cy="28668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 flipH="1">
            <a:off x="5192203" y="2986833"/>
            <a:ext cx="1121133" cy="64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 flipH="1" flipV="1">
            <a:off x="5184250" y="1507891"/>
            <a:ext cx="1186072" cy="111450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/>
          <p:cNvCxnSpPr/>
          <p:nvPr/>
        </p:nvCxnSpPr>
        <p:spPr>
          <a:xfrm flipH="1">
            <a:off x="1044926" y="2708538"/>
            <a:ext cx="505578" cy="44912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ovéPole 24"/>
          <p:cNvSpPr txBox="1"/>
          <p:nvPr/>
        </p:nvSpPr>
        <p:spPr>
          <a:xfrm>
            <a:off x="3075923" y="5318754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5</a:t>
            </a:r>
            <a:endParaRPr lang="en-US" dirty="0"/>
          </a:p>
        </p:txBody>
      </p:sp>
      <p:cxnSp>
        <p:nvCxnSpPr>
          <p:cNvPr id="26" name="Přímá spojnice 25"/>
          <p:cNvCxnSpPr/>
          <p:nvPr/>
        </p:nvCxnSpPr>
        <p:spPr>
          <a:xfrm flipH="1">
            <a:off x="3463448" y="4903097"/>
            <a:ext cx="505578" cy="44912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0" y="55657"/>
            <a:ext cx="9143999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4400" dirty="0" smtClean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Příštítná tělíska</a:t>
            </a:r>
            <a:endParaRPr lang="cs-CZ" altLang="cs-CZ" sz="4400" dirty="0">
              <a:solidFill>
                <a:srgbClr val="000000"/>
              </a:solidFill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2508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1"/>
          <a:stretch/>
        </p:blipFill>
        <p:spPr>
          <a:xfrm>
            <a:off x="0" y="723568"/>
            <a:ext cx="9144000" cy="6134431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822473" y="2362475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1</a:t>
            </a:r>
            <a:endParaRPr lang="en-US" dirty="0"/>
          </a:p>
        </p:txBody>
      </p:sp>
      <p:cxnSp>
        <p:nvCxnSpPr>
          <p:cNvPr id="4" name="Přímá spojnice 3"/>
          <p:cNvCxnSpPr/>
          <p:nvPr/>
        </p:nvCxnSpPr>
        <p:spPr>
          <a:xfrm>
            <a:off x="6168057" y="2789253"/>
            <a:ext cx="932458" cy="59800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/>
          <p:cNvSpPr txBox="1"/>
          <p:nvPr/>
        </p:nvSpPr>
        <p:spPr>
          <a:xfrm>
            <a:off x="2648809" y="2151809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2</a:t>
            </a:r>
            <a:endParaRPr lang="en-US" dirty="0"/>
          </a:p>
        </p:txBody>
      </p:sp>
      <p:sp>
        <p:nvSpPr>
          <p:cNvPr id="6" name="TextovéPole 5"/>
          <p:cNvSpPr txBox="1"/>
          <p:nvPr/>
        </p:nvSpPr>
        <p:spPr>
          <a:xfrm>
            <a:off x="4882565" y="3733542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3</a:t>
            </a:r>
            <a:endParaRPr lang="en-US" dirty="0"/>
          </a:p>
        </p:txBody>
      </p:sp>
      <p:cxnSp>
        <p:nvCxnSpPr>
          <p:cNvPr id="7" name="Přímá spojnice 6"/>
          <p:cNvCxnSpPr/>
          <p:nvPr/>
        </p:nvCxnSpPr>
        <p:spPr>
          <a:xfrm>
            <a:off x="1510748" y="1375577"/>
            <a:ext cx="1041621" cy="8030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 flipV="1">
            <a:off x="5973316" y="1486894"/>
            <a:ext cx="69675" cy="7540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 flipV="1">
            <a:off x="5078861" y="2763080"/>
            <a:ext cx="667119" cy="4777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 flipH="1">
            <a:off x="3022821" y="1025718"/>
            <a:ext cx="722243" cy="103499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>
            <a:off x="5113479" y="4245997"/>
            <a:ext cx="770486" cy="9223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 flipH="1">
            <a:off x="4210878" y="4245997"/>
            <a:ext cx="722243" cy="103499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0" y="55657"/>
            <a:ext cx="9143999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4400" dirty="0" smtClean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Příštítná tělíska</a:t>
            </a:r>
            <a:endParaRPr lang="cs-CZ" altLang="cs-CZ" sz="4400" dirty="0">
              <a:solidFill>
                <a:srgbClr val="000000"/>
              </a:solidFill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2293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 txBox="1">
            <a:spLocks noChangeArrowheads="1"/>
          </p:cNvSpPr>
          <p:nvPr/>
        </p:nvSpPr>
        <p:spPr>
          <a:xfrm>
            <a:off x="255588" y="1253196"/>
            <a:ext cx="8888412" cy="14025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z="2000" dirty="0" err="1" smtClean="0"/>
              <a:t>glandulae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parathyroideae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superiores</a:t>
            </a:r>
            <a:r>
              <a:rPr lang="cs-CZ" altLang="cs-CZ" sz="2000" dirty="0" smtClean="0"/>
              <a:t> z dorsálního výběžku endodermu 4. </a:t>
            </a:r>
            <a:r>
              <a:rPr lang="cs-CZ" altLang="cs-CZ" sz="2000" dirty="0" err="1" smtClean="0"/>
              <a:t>faryngeální</a:t>
            </a:r>
            <a:r>
              <a:rPr lang="cs-CZ" altLang="cs-CZ" sz="2000" dirty="0" smtClean="0"/>
              <a:t> výchlipky </a:t>
            </a:r>
          </a:p>
          <a:p>
            <a:r>
              <a:rPr lang="cs-CZ" altLang="cs-CZ" sz="2000" dirty="0" err="1" smtClean="0"/>
              <a:t>glandulae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parathyroideae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inferiores</a:t>
            </a:r>
            <a:r>
              <a:rPr lang="cs-CZ" altLang="cs-CZ" sz="2000" dirty="0" smtClean="0"/>
              <a:t> z dorsálního výběžku 3. </a:t>
            </a:r>
            <a:r>
              <a:rPr lang="cs-CZ" altLang="cs-CZ" sz="2000" dirty="0" err="1" smtClean="0"/>
              <a:t>faryngeální</a:t>
            </a:r>
            <a:r>
              <a:rPr lang="cs-CZ" altLang="cs-CZ" sz="2000" dirty="0" smtClean="0"/>
              <a:t> výchlipky</a:t>
            </a:r>
          </a:p>
          <a:p>
            <a:pPr>
              <a:buFontTx/>
              <a:buChar char="-"/>
            </a:pPr>
            <a:r>
              <a:rPr lang="cs-CZ" altLang="cs-CZ" sz="2000" dirty="0" smtClean="0"/>
              <a:t>společně s </a:t>
            </a:r>
            <a:r>
              <a:rPr lang="cs-CZ" altLang="cs-CZ" sz="2000" dirty="0" err="1" smtClean="0"/>
              <a:t>thymem</a:t>
            </a:r>
            <a:r>
              <a:rPr lang="cs-CZ" altLang="cs-CZ" sz="2000" dirty="0" smtClean="0"/>
              <a:t> sestupují ke spodní části štítné žlázy</a:t>
            </a:r>
          </a:p>
          <a:p>
            <a:endParaRPr lang="cs-CZ" altLang="cs-CZ" sz="2000" dirty="0" smtClean="0"/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389614" y="0"/>
            <a:ext cx="8589963" cy="99391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altLang="cs-CZ" dirty="0" smtClean="0">
                <a:latin typeface="+mn-lt"/>
              </a:rPr>
              <a:t>Embryonální vývoj příštítné žlázy</a:t>
            </a:r>
            <a:endParaRPr lang="cs-CZ" altLang="cs-CZ" dirty="0">
              <a:latin typeface="+mn-lt"/>
            </a:endParaRPr>
          </a:p>
        </p:txBody>
      </p:sp>
      <p:pic>
        <p:nvPicPr>
          <p:cNvPr id="5" name="Picture 2" descr="http://www.cambridgequestions.co.uk/diagrams/Development%20-%20Pharyngeal%20arch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604" y="3164618"/>
            <a:ext cx="4015010" cy="3693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73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32"/>
          <a:stretch/>
        </p:blipFill>
        <p:spPr>
          <a:xfrm>
            <a:off x="0" y="826935"/>
            <a:ext cx="9144000" cy="601913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811793" y="941424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1</a:t>
            </a:r>
            <a:endParaRPr lang="en-US" dirty="0"/>
          </a:p>
        </p:txBody>
      </p:sp>
      <p:sp>
        <p:nvSpPr>
          <p:cNvPr id="4" name="TextovéPole 3"/>
          <p:cNvSpPr txBox="1"/>
          <p:nvPr/>
        </p:nvSpPr>
        <p:spPr>
          <a:xfrm>
            <a:off x="1960658" y="2867427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2</a:t>
            </a:r>
            <a:endParaRPr lang="en-US" dirty="0"/>
          </a:p>
        </p:txBody>
      </p:sp>
      <p:sp>
        <p:nvSpPr>
          <p:cNvPr id="5" name="TextovéPole 4"/>
          <p:cNvSpPr txBox="1"/>
          <p:nvPr/>
        </p:nvSpPr>
        <p:spPr>
          <a:xfrm>
            <a:off x="5985468" y="3743481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3</a:t>
            </a:r>
            <a:endParaRPr lang="en-US" dirty="0"/>
          </a:p>
        </p:txBody>
      </p:sp>
      <p:cxnSp>
        <p:nvCxnSpPr>
          <p:cNvPr id="6" name="Přímá spojnice 5"/>
          <p:cNvCxnSpPr/>
          <p:nvPr/>
        </p:nvCxnSpPr>
        <p:spPr>
          <a:xfrm flipH="1">
            <a:off x="4361721" y="1351721"/>
            <a:ext cx="432916" cy="2902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>
            <a:off x="4103664" y="3506525"/>
            <a:ext cx="508093" cy="78717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 flipH="1">
            <a:off x="4977517" y="3706732"/>
            <a:ext cx="550054" cy="5710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>
            <a:off x="4660950" y="4372395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4</a:t>
            </a:r>
            <a:endParaRPr lang="en-US" dirty="0"/>
          </a:p>
        </p:txBody>
      </p:sp>
      <p:sp>
        <p:nvSpPr>
          <p:cNvPr id="13" name="Levá jednoduchá závorka 12"/>
          <p:cNvSpPr/>
          <p:nvPr/>
        </p:nvSpPr>
        <p:spPr>
          <a:xfrm rot="5400000">
            <a:off x="1888435" y="2011680"/>
            <a:ext cx="278295" cy="2941985"/>
          </a:xfrm>
          <a:prstGeom prst="leftBracket">
            <a:avLst>
              <a:gd name="adj" fmla="val 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vá jednoduchá závorka 14"/>
          <p:cNvSpPr/>
          <p:nvPr/>
        </p:nvSpPr>
        <p:spPr>
          <a:xfrm rot="10800000">
            <a:off x="5685182" y="3076160"/>
            <a:ext cx="278295" cy="1575351"/>
          </a:xfrm>
          <a:prstGeom prst="leftBracket">
            <a:avLst>
              <a:gd name="adj" fmla="val 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0" y="55657"/>
            <a:ext cx="9143999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4400" dirty="0" smtClean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Nadledvina</a:t>
            </a:r>
            <a:endParaRPr lang="cs-CZ" altLang="cs-CZ" sz="4400" dirty="0">
              <a:solidFill>
                <a:srgbClr val="000000"/>
              </a:solidFill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7574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5"/>
          <a:stretch/>
        </p:blipFill>
        <p:spPr>
          <a:xfrm>
            <a:off x="0" y="731520"/>
            <a:ext cx="9144000" cy="613206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990450" y="2880588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1</a:t>
            </a:r>
            <a:endParaRPr lang="en-US" dirty="0"/>
          </a:p>
        </p:txBody>
      </p:sp>
      <p:sp>
        <p:nvSpPr>
          <p:cNvPr id="4" name="TextovéPole 3"/>
          <p:cNvSpPr txBox="1"/>
          <p:nvPr/>
        </p:nvSpPr>
        <p:spPr>
          <a:xfrm>
            <a:off x="4181077" y="1384228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2</a:t>
            </a:r>
            <a:endParaRPr lang="en-US" dirty="0"/>
          </a:p>
        </p:txBody>
      </p:sp>
      <p:sp>
        <p:nvSpPr>
          <p:cNvPr id="5" name="TextovéPole 4"/>
          <p:cNvSpPr txBox="1"/>
          <p:nvPr/>
        </p:nvSpPr>
        <p:spPr>
          <a:xfrm>
            <a:off x="3441050" y="3065254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3</a:t>
            </a:r>
            <a:endParaRPr lang="en-US" dirty="0"/>
          </a:p>
        </p:txBody>
      </p:sp>
      <p:cxnSp>
        <p:nvCxnSpPr>
          <p:cNvPr id="6" name="Přímá spojnice 5"/>
          <p:cNvCxnSpPr/>
          <p:nvPr/>
        </p:nvCxnSpPr>
        <p:spPr>
          <a:xfrm flipH="1">
            <a:off x="6425084" y="3144346"/>
            <a:ext cx="432916" cy="2902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Levá jednoduchá závorka 6"/>
          <p:cNvSpPr/>
          <p:nvPr/>
        </p:nvSpPr>
        <p:spPr>
          <a:xfrm rot="3321753">
            <a:off x="1232621" y="4299362"/>
            <a:ext cx="278295" cy="3072690"/>
          </a:xfrm>
          <a:prstGeom prst="leftBracket">
            <a:avLst>
              <a:gd name="adj" fmla="val 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vá jednoduchá závorka 7"/>
          <p:cNvSpPr/>
          <p:nvPr/>
        </p:nvSpPr>
        <p:spPr>
          <a:xfrm rot="14049989">
            <a:off x="3163257" y="1485159"/>
            <a:ext cx="278295" cy="2931053"/>
          </a:xfrm>
          <a:prstGeom prst="leftBracket">
            <a:avLst>
              <a:gd name="adj" fmla="val 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ovéPole 8"/>
          <p:cNvSpPr txBox="1"/>
          <p:nvPr/>
        </p:nvSpPr>
        <p:spPr>
          <a:xfrm>
            <a:off x="1070082" y="5247603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4</a:t>
            </a:r>
            <a:endParaRPr lang="en-US" dirty="0"/>
          </a:p>
        </p:txBody>
      </p:sp>
      <p:sp>
        <p:nvSpPr>
          <p:cNvPr id="10" name="Levá jednoduchá závorka 9"/>
          <p:cNvSpPr/>
          <p:nvPr/>
        </p:nvSpPr>
        <p:spPr>
          <a:xfrm rot="3291878">
            <a:off x="4606290" y="1665221"/>
            <a:ext cx="278295" cy="541739"/>
          </a:xfrm>
          <a:prstGeom prst="leftBracket">
            <a:avLst>
              <a:gd name="adj" fmla="val 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55657"/>
            <a:ext cx="9143999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4400" dirty="0" smtClean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Nadledvina</a:t>
            </a:r>
            <a:endParaRPr lang="cs-CZ" altLang="cs-CZ" sz="4400" dirty="0">
              <a:solidFill>
                <a:srgbClr val="000000"/>
              </a:solidFill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2869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6"/>
          <a:stretch/>
        </p:blipFill>
        <p:spPr>
          <a:xfrm>
            <a:off x="0" y="731520"/>
            <a:ext cx="9144000" cy="612648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48712" y="1173922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1</a:t>
            </a:r>
            <a:endParaRPr lang="en-US" dirty="0"/>
          </a:p>
        </p:txBody>
      </p:sp>
      <p:sp>
        <p:nvSpPr>
          <p:cNvPr id="4" name="TextovéPole 3"/>
          <p:cNvSpPr txBox="1"/>
          <p:nvPr/>
        </p:nvSpPr>
        <p:spPr>
          <a:xfrm>
            <a:off x="7073311" y="1543254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2</a:t>
            </a:r>
            <a:endParaRPr lang="en-US" dirty="0"/>
          </a:p>
        </p:txBody>
      </p:sp>
      <p:sp>
        <p:nvSpPr>
          <p:cNvPr id="5" name="TextovéPole 4"/>
          <p:cNvSpPr txBox="1"/>
          <p:nvPr/>
        </p:nvSpPr>
        <p:spPr>
          <a:xfrm>
            <a:off x="1729027" y="3429000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3</a:t>
            </a:r>
            <a:endParaRPr lang="en-US" dirty="0"/>
          </a:p>
        </p:txBody>
      </p:sp>
      <p:sp>
        <p:nvSpPr>
          <p:cNvPr id="6" name="Levá jednoduchá závorka 5"/>
          <p:cNvSpPr/>
          <p:nvPr/>
        </p:nvSpPr>
        <p:spPr>
          <a:xfrm rot="5400000">
            <a:off x="2373463" y="-697223"/>
            <a:ext cx="278295" cy="5025224"/>
          </a:xfrm>
          <a:prstGeom prst="leftBracket">
            <a:avLst>
              <a:gd name="adj" fmla="val 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vá jednoduchá závorka 6"/>
          <p:cNvSpPr/>
          <p:nvPr/>
        </p:nvSpPr>
        <p:spPr>
          <a:xfrm rot="5400000">
            <a:off x="7085007" y="310168"/>
            <a:ext cx="278295" cy="3839689"/>
          </a:xfrm>
          <a:prstGeom prst="leftBracket">
            <a:avLst>
              <a:gd name="adj" fmla="val 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ovéPole 7"/>
          <p:cNvSpPr txBox="1"/>
          <p:nvPr/>
        </p:nvSpPr>
        <p:spPr>
          <a:xfrm>
            <a:off x="2235365" y="5512819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4</a:t>
            </a:r>
            <a:endParaRPr lang="en-US" dirty="0"/>
          </a:p>
        </p:txBody>
      </p:sp>
      <p:cxnSp>
        <p:nvCxnSpPr>
          <p:cNvPr id="9" name="Přímá spojnice 8"/>
          <p:cNvCxnSpPr/>
          <p:nvPr/>
        </p:nvCxnSpPr>
        <p:spPr>
          <a:xfrm>
            <a:off x="655016" y="2669139"/>
            <a:ext cx="942674" cy="73501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 flipH="1">
            <a:off x="2137856" y="3429000"/>
            <a:ext cx="1273254" cy="20277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 flipH="1">
            <a:off x="2524462" y="4306092"/>
            <a:ext cx="722243" cy="103499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 flipH="1" flipV="1">
            <a:off x="1105231" y="5072932"/>
            <a:ext cx="984918" cy="43988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0" y="55657"/>
            <a:ext cx="9143999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4400" dirty="0" smtClean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Nadledvina</a:t>
            </a:r>
            <a:endParaRPr lang="cs-CZ" altLang="cs-CZ" sz="4400" dirty="0">
              <a:solidFill>
                <a:srgbClr val="000000"/>
              </a:solidFill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0799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embryology.med.unsw.edu.au/embryology/images/d/df/Week10_adre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808" y="1399509"/>
            <a:ext cx="3304512" cy="310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36524" y="943804"/>
            <a:ext cx="8316913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 b="1" dirty="0"/>
              <a:t>Kůra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2000" dirty="0" err="1" smtClean="0"/>
              <a:t>coelomový</a:t>
            </a:r>
            <a:r>
              <a:rPr lang="cs-CZ" sz="2000" dirty="0" smtClean="0"/>
              <a:t> epitel (</a:t>
            </a:r>
            <a:r>
              <a:rPr lang="cs-CZ" sz="2000" dirty="0" err="1" smtClean="0"/>
              <a:t>mesothel</a:t>
            </a:r>
            <a:r>
              <a:rPr lang="cs-CZ" sz="20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2000" dirty="0" smtClean="0"/>
              <a:t>primitivní </a:t>
            </a:r>
            <a:r>
              <a:rPr lang="cs-CZ" sz="2000" dirty="0"/>
              <a:t>(fetální) </a:t>
            </a:r>
            <a:r>
              <a:rPr lang="cs-CZ" sz="2000" dirty="0" smtClean="0"/>
              <a:t>kůra</a:t>
            </a:r>
            <a:endParaRPr lang="cs-CZ" sz="2000" dirty="0"/>
          </a:p>
          <a:p>
            <a:pPr marL="342900" indent="-342900">
              <a:buFontTx/>
              <a:buChar char="-"/>
              <a:defRPr/>
            </a:pPr>
            <a:r>
              <a:rPr lang="cs-CZ" sz="2000" dirty="0" smtClean="0"/>
              <a:t>součást </a:t>
            </a:r>
            <a:r>
              <a:rPr lang="cs-CZ" sz="2000" dirty="0" err="1"/>
              <a:t>fetoplacentární</a:t>
            </a:r>
            <a:r>
              <a:rPr lang="cs-CZ" sz="2000" dirty="0"/>
              <a:t> jednotky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000" dirty="0"/>
              <a:t>definitivní </a:t>
            </a:r>
            <a:r>
              <a:rPr lang="cs-CZ" sz="2000" dirty="0" smtClean="0"/>
              <a:t>kůra</a:t>
            </a:r>
            <a:endParaRPr lang="cs-CZ" sz="2000" dirty="0"/>
          </a:p>
          <a:p>
            <a:pPr marL="342900" indent="-342900">
              <a:buFontTx/>
              <a:buChar char="-"/>
              <a:defRPr/>
            </a:pPr>
            <a:r>
              <a:rPr lang="cs-CZ" sz="2000" dirty="0"/>
              <a:t>druhá vlna </a:t>
            </a:r>
            <a:r>
              <a:rPr lang="cs-CZ" sz="2000" dirty="0" smtClean="0"/>
              <a:t>proliferace </a:t>
            </a:r>
            <a:r>
              <a:rPr lang="cs-CZ" sz="2000" dirty="0" err="1" smtClean="0"/>
              <a:t>coelomového</a:t>
            </a:r>
            <a:r>
              <a:rPr lang="cs-CZ" sz="2000" dirty="0" smtClean="0"/>
              <a:t> epitelu </a:t>
            </a:r>
            <a:endParaRPr lang="cs-CZ" sz="2000" dirty="0"/>
          </a:p>
          <a:p>
            <a:pPr marL="342900" indent="-342900">
              <a:buFontTx/>
              <a:buChar char="-"/>
              <a:defRPr/>
            </a:pPr>
            <a:r>
              <a:rPr lang="cs-CZ" sz="2000" dirty="0" err="1"/>
              <a:t>zona</a:t>
            </a:r>
            <a:r>
              <a:rPr lang="cs-CZ" sz="2000" dirty="0"/>
              <a:t> </a:t>
            </a:r>
            <a:r>
              <a:rPr lang="cs-CZ" sz="2000" dirty="0" err="1"/>
              <a:t>reticularis</a:t>
            </a:r>
            <a:r>
              <a:rPr lang="cs-CZ" sz="2000" dirty="0"/>
              <a:t> se plně diferencuje </a:t>
            </a:r>
          </a:p>
          <a:p>
            <a:pPr defTabSz="355600">
              <a:defRPr/>
            </a:pPr>
            <a:r>
              <a:rPr lang="cs-CZ" sz="2000" dirty="0"/>
              <a:t>	kolem 3. roce života</a:t>
            </a:r>
          </a:p>
          <a:p>
            <a:pPr marL="342900" indent="-342900">
              <a:buFontTx/>
              <a:buChar char="-"/>
            </a:pPr>
            <a:endParaRPr lang="cs-CZ" altLang="cs-CZ" sz="2000" dirty="0"/>
          </a:p>
          <a:p>
            <a:r>
              <a:rPr lang="cs-CZ" altLang="cs-CZ" sz="2000" b="1" dirty="0"/>
              <a:t>Dřeň</a:t>
            </a:r>
          </a:p>
          <a:p>
            <a:pPr marL="342900" indent="-342900">
              <a:buFontTx/>
              <a:buChar char="-"/>
            </a:pPr>
            <a:r>
              <a:rPr lang="cs-CZ" altLang="cs-CZ" sz="2000" dirty="0"/>
              <a:t>neurální lišta</a:t>
            </a:r>
          </a:p>
          <a:p>
            <a:pPr marL="342900" indent="-342900">
              <a:buFontTx/>
              <a:buChar char="-"/>
            </a:pPr>
            <a:endParaRPr lang="en-US" altLang="cs-CZ" sz="2000" dirty="0" smtClean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97" y="4964925"/>
            <a:ext cx="2587218" cy="170398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9225" y="4964925"/>
            <a:ext cx="2052638" cy="17907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2426" y="5037232"/>
            <a:ext cx="1482414" cy="178474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2824" y="4874717"/>
            <a:ext cx="1883601" cy="1639362"/>
          </a:xfrm>
          <a:prstGeom prst="rect">
            <a:avLst/>
          </a:prstGeom>
        </p:spPr>
      </p:pic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0" y="0"/>
            <a:ext cx="8589963" cy="1192696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altLang="cs-CZ" dirty="0">
                <a:latin typeface="+mn-lt"/>
              </a:rPr>
              <a:t>Embryonální vývoj </a:t>
            </a:r>
            <a:r>
              <a:rPr lang="cs-CZ" altLang="cs-CZ" dirty="0" smtClean="0">
                <a:latin typeface="+mn-lt"/>
              </a:rPr>
              <a:t>nadledviny</a:t>
            </a:r>
            <a:endParaRPr lang="en-US" altLang="cs-CZ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6457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t="10853"/>
          <a:stretch/>
        </p:blipFill>
        <p:spPr>
          <a:xfrm>
            <a:off x="-1" y="734786"/>
            <a:ext cx="9144001" cy="6113690"/>
          </a:xfrm>
          <a:prstGeom prst="rect">
            <a:avLst/>
          </a:prstGeom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55657"/>
            <a:ext cx="9143999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4400" dirty="0" smtClean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Langerhansovy ostrůvky</a:t>
            </a:r>
            <a:endParaRPr lang="cs-CZ" altLang="cs-CZ" sz="4400" dirty="0">
              <a:solidFill>
                <a:srgbClr val="000000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5511709" y="1231072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1</a:t>
            </a:r>
            <a:endParaRPr lang="en-US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4950597" y="4686504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2</a:t>
            </a:r>
            <a:endParaRPr lang="en-US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3109424" y="4000500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3</a:t>
            </a:r>
            <a:endParaRPr lang="en-US" dirty="0"/>
          </a:p>
        </p:txBody>
      </p:sp>
      <p:cxnSp>
        <p:nvCxnSpPr>
          <p:cNvPr id="14" name="Přímá spojnice 13"/>
          <p:cNvCxnSpPr/>
          <p:nvPr/>
        </p:nvCxnSpPr>
        <p:spPr>
          <a:xfrm flipH="1">
            <a:off x="1713771" y="4268444"/>
            <a:ext cx="1273254" cy="20277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>
            <a:off x="3445329" y="4482193"/>
            <a:ext cx="571500" cy="115116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 flipH="1">
            <a:off x="3467101" y="2873829"/>
            <a:ext cx="819149" cy="100148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/>
          <p:cNvCxnSpPr/>
          <p:nvPr/>
        </p:nvCxnSpPr>
        <p:spPr>
          <a:xfrm>
            <a:off x="4642758" y="3850821"/>
            <a:ext cx="296635" cy="762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/>
          <p:cNvCxnSpPr/>
          <p:nvPr/>
        </p:nvCxnSpPr>
        <p:spPr>
          <a:xfrm flipH="1">
            <a:off x="4465864" y="5252357"/>
            <a:ext cx="392913" cy="6667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/>
          <p:cNvCxnSpPr/>
          <p:nvPr/>
        </p:nvCxnSpPr>
        <p:spPr>
          <a:xfrm flipH="1">
            <a:off x="5118796" y="1710520"/>
            <a:ext cx="392913" cy="6667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599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1146175"/>
          </a:xfrm>
        </p:spPr>
        <p:txBody>
          <a:bodyPr/>
          <a:lstStyle/>
          <a:p>
            <a:pPr algn="ctr" eaLnBrk="1" hangingPunct="1"/>
            <a:r>
              <a:rPr lang="cs-CZ" altLang="cs-CZ" dirty="0" smtClean="0">
                <a:solidFill>
                  <a:schemeClr val="tx1"/>
                </a:solidFill>
                <a:latin typeface="+mn-lt"/>
              </a:rPr>
              <a:t>Seznam preparátů</a:t>
            </a:r>
            <a:endParaRPr lang="cs-CZ" altLang="cs-CZ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719263"/>
            <a:ext cx="7643813" cy="4411662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 sz="2600" dirty="0" smtClean="0"/>
              <a:t>52. </a:t>
            </a:r>
            <a:r>
              <a:rPr lang="cs-CZ" altLang="cs-CZ" sz="2600" dirty="0" err="1" smtClean="0"/>
              <a:t>Hypophysis</a:t>
            </a:r>
            <a:r>
              <a:rPr lang="cs-CZ" altLang="cs-CZ" sz="2600" dirty="0" smtClean="0"/>
              <a:t> </a:t>
            </a:r>
            <a:r>
              <a:rPr lang="cs-CZ" altLang="cs-CZ" sz="2600" dirty="0" err="1" smtClean="0"/>
              <a:t>cerebri</a:t>
            </a:r>
            <a:endParaRPr lang="cs-CZ" altLang="cs-CZ" sz="2600" dirty="0" smtClean="0"/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 sz="2600" dirty="0" smtClean="0"/>
              <a:t>53. </a:t>
            </a:r>
            <a:r>
              <a:rPr lang="cs-CZ" altLang="cs-CZ" sz="2600" dirty="0" err="1" smtClean="0"/>
              <a:t>Epiphysis</a:t>
            </a:r>
            <a:endParaRPr lang="cs-CZ" altLang="cs-CZ" sz="2600" dirty="0" smtClean="0"/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 sz="2600" dirty="0" smtClean="0"/>
              <a:t>54. </a:t>
            </a:r>
            <a:r>
              <a:rPr lang="cs-CZ" altLang="cs-CZ" sz="2600" dirty="0" err="1" smtClean="0"/>
              <a:t>Glandula</a:t>
            </a:r>
            <a:r>
              <a:rPr lang="cs-CZ" altLang="cs-CZ" sz="2600" dirty="0" smtClean="0"/>
              <a:t> </a:t>
            </a:r>
            <a:r>
              <a:rPr lang="cs-CZ" altLang="cs-CZ" sz="2600" dirty="0" err="1" smtClean="0"/>
              <a:t>thyreoidea</a:t>
            </a:r>
            <a:endParaRPr lang="cs-CZ" altLang="cs-CZ" sz="2600" dirty="0" smtClean="0"/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 sz="2600" dirty="0" smtClean="0"/>
              <a:t>55. </a:t>
            </a:r>
            <a:r>
              <a:rPr lang="cs-CZ" altLang="cs-CZ" sz="2600" dirty="0" err="1" smtClean="0"/>
              <a:t>Glandula</a:t>
            </a:r>
            <a:r>
              <a:rPr lang="cs-CZ" altLang="cs-CZ" sz="2600" dirty="0" smtClean="0"/>
              <a:t> 	</a:t>
            </a:r>
            <a:r>
              <a:rPr lang="cs-CZ" altLang="cs-CZ" sz="2600" dirty="0" err="1" smtClean="0"/>
              <a:t>parathyroidea</a:t>
            </a:r>
            <a:endParaRPr lang="cs-CZ" altLang="cs-CZ" sz="2600" dirty="0" smtClean="0"/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 sz="2600" dirty="0" smtClean="0"/>
              <a:t>56. Corpus </a:t>
            </a:r>
            <a:r>
              <a:rPr lang="cs-CZ" altLang="cs-CZ" sz="2600" dirty="0" err="1" smtClean="0"/>
              <a:t>suprarenale</a:t>
            </a:r>
            <a:endParaRPr lang="cs-CZ" altLang="cs-CZ" sz="2600" dirty="0" smtClean="0"/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 sz="2600" dirty="0" smtClean="0"/>
              <a:t>23. </a:t>
            </a:r>
            <a:r>
              <a:rPr lang="cs-CZ" altLang="cs-CZ" sz="2600" dirty="0" err="1" smtClean="0"/>
              <a:t>Pancreas</a:t>
            </a:r>
            <a:r>
              <a:rPr lang="cs-CZ" altLang="cs-CZ" sz="2600" dirty="0" smtClean="0"/>
              <a:t> – </a:t>
            </a:r>
            <a:r>
              <a:rPr lang="cs-CZ" altLang="cs-CZ" sz="2600" dirty="0" err="1" smtClean="0"/>
              <a:t>islets</a:t>
            </a:r>
            <a:r>
              <a:rPr lang="cs-CZ" altLang="cs-CZ" sz="2600" dirty="0" smtClean="0"/>
              <a:t> </a:t>
            </a:r>
            <a:r>
              <a:rPr lang="cs-CZ" altLang="cs-CZ" sz="2600" dirty="0" err="1" smtClean="0"/>
              <a:t>of</a:t>
            </a:r>
            <a:r>
              <a:rPr lang="cs-CZ" altLang="cs-CZ" sz="2600" dirty="0" smtClean="0"/>
              <a:t> Langerhans</a:t>
            </a:r>
          </a:p>
        </p:txBody>
      </p:sp>
    </p:spTree>
    <p:extLst>
      <p:ext uri="{BB962C8B-B14F-4D97-AF65-F5344CB8AC3E}">
        <p14:creationId xmlns:p14="http://schemas.microsoft.com/office/powerpoint/2010/main" val="166466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1"/>
          <a:stretch/>
        </p:blipFill>
        <p:spPr>
          <a:xfrm>
            <a:off x="0" y="723570"/>
            <a:ext cx="9144000" cy="613443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13877" y="5645098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1</a:t>
            </a:r>
            <a:endParaRPr lang="en-US" dirty="0"/>
          </a:p>
        </p:txBody>
      </p:sp>
      <p:sp>
        <p:nvSpPr>
          <p:cNvPr id="8" name="TextovéPole 7"/>
          <p:cNvSpPr txBox="1"/>
          <p:nvPr/>
        </p:nvSpPr>
        <p:spPr>
          <a:xfrm>
            <a:off x="7029545" y="5944243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2</a:t>
            </a:r>
            <a:endParaRPr lang="en-US" dirty="0"/>
          </a:p>
        </p:txBody>
      </p:sp>
      <p:sp>
        <p:nvSpPr>
          <p:cNvPr id="10" name="TextovéPole 9"/>
          <p:cNvSpPr txBox="1"/>
          <p:nvPr/>
        </p:nvSpPr>
        <p:spPr>
          <a:xfrm>
            <a:off x="4118612" y="1268955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3</a:t>
            </a:r>
            <a:endParaRPr lang="en-US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118612" y="6208875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4</a:t>
            </a:r>
            <a:endParaRPr lang="en-US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7723908" y="3930247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5</a:t>
            </a:r>
            <a:endParaRPr lang="en-US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5314477" y="1207383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6</a:t>
            </a:r>
            <a:endParaRPr lang="en-US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1641169" y="3452265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7</a:t>
            </a:r>
            <a:endParaRPr lang="en-US" dirty="0"/>
          </a:p>
        </p:txBody>
      </p:sp>
      <p:cxnSp>
        <p:nvCxnSpPr>
          <p:cNvPr id="16" name="Přímá spojnice 15"/>
          <p:cNvCxnSpPr/>
          <p:nvPr/>
        </p:nvCxnSpPr>
        <p:spPr>
          <a:xfrm>
            <a:off x="2017726" y="3821597"/>
            <a:ext cx="1110882" cy="114336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 flipV="1">
            <a:off x="1942855" y="2977468"/>
            <a:ext cx="226011" cy="38109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Hypofýza</a:t>
            </a:r>
            <a:endParaRPr lang="cs-CZ" altLang="cs-CZ" sz="44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7805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2"/>
          <a:stretch/>
        </p:blipFill>
        <p:spPr>
          <a:xfrm>
            <a:off x="0" y="739471"/>
            <a:ext cx="9144000" cy="611852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331231" y="4375332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1</a:t>
            </a:r>
            <a:endParaRPr lang="en-US" dirty="0"/>
          </a:p>
        </p:txBody>
      </p:sp>
      <p:sp>
        <p:nvSpPr>
          <p:cNvPr id="4" name="TextovéPole 3"/>
          <p:cNvSpPr txBox="1"/>
          <p:nvPr/>
        </p:nvSpPr>
        <p:spPr>
          <a:xfrm>
            <a:off x="5426562" y="3059668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2</a:t>
            </a:r>
            <a:endParaRPr lang="en-US" dirty="0"/>
          </a:p>
        </p:txBody>
      </p:sp>
      <p:sp>
        <p:nvSpPr>
          <p:cNvPr id="5" name="TextovéPole 4"/>
          <p:cNvSpPr txBox="1"/>
          <p:nvPr/>
        </p:nvSpPr>
        <p:spPr>
          <a:xfrm>
            <a:off x="4572000" y="4929330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3</a:t>
            </a:r>
            <a:endParaRPr lang="en-US" dirty="0"/>
          </a:p>
        </p:txBody>
      </p:sp>
      <p:sp>
        <p:nvSpPr>
          <p:cNvPr id="6" name="TextovéPole 5"/>
          <p:cNvSpPr txBox="1"/>
          <p:nvPr/>
        </p:nvSpPr>
        <p:spPr>
          <a:xfrm>
            <a:off x="424798" y="4115730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4</a:t>
            </a:r>
            <a:endParaRPr lang="en-US" dirty="0"/>
          </a:p>
        </p:txBody>
      </p:sp>
      <p:cxnSp>
        <p:nvCxnSpPr>
          <p:cNvPr id="7" name="Přímá spojnice 6"/>
          <p:cNvCxnSpPr/>
          <p:nvPr/>
        </p:nvCxnSpPr>
        <p:spPr>
          <a:xfrm flipV="1">
            <a:off x="7668285" y="3675707"/>
            <a:ext cx="344032" cy="62468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 flipV="1">
            <a:off x="6020554" y="4775130"/>
            <a:ext cx="1214155" cy="53925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 flipH="1" flipV="1">
            <a:off x="7685873" y="4773621"/>
            <a:ext cx="896812" cy="121977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>
            <a:off x="5723087" y="3530851"/>
            <a:ext cx="269009" cy="45720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>
            <a:off x="5157553" y="2500616"/>
            <a:ext cx="269009" cy="45720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 flipV="1">
            <a:off x="4739585" y="3295461"/>
            <a:ext cx="620066" cy="24177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 flipV="1">
            <a:off x="4142459" y="5377758"/>
            <a:ext cx="384274" cy="5770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/>
          <p:cNvCxnSpPr/>
          <p:nvPr/>
        </p:nvCxnSpPr>
        <p:spPr>
          <a:xfrm flipV="1">
            <a:off x="329038" y="4590107"/>
            <a:ext cx="205116" cy="62626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0" y="170288"/>
            <a:ext cx="9080390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Adenohypofýza</a:t>
            </a:r>
            <a:endParaRPr lang="cs-CZ" altLang="cs-CZ" sz="44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5154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8"/>
          <a:stretch/>
        </p:blipFill>
        <p:spPr>
          <a:xfrm>
            <a:off x="-6132" y="739472"/>
            <a:ext cx="9144000" cy="612637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876722" y="3026243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1</a:t>
            </a:r>
            <a:endParaRPr lang="en-US" dirty="0"/>
          </a:p>
        </p:txBody>
      </p:sp>
      <p:sp>
        <p:nvSpPr>
          <p:cNvPr id="4" name="TextovéPole 3"/>
          <p:cNvSpPr txBox="1"/>
          <p:nvPr/>
        </p:nvSpPr>
        <p:spPr>
          <a:xfrm>
            <a:off x="5426562" y="3059668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2</a:t>
            </a:r>
            <a:endParaRPr lang="en-US" dirty="0"/>
          </a:p>
        </p:txBody>
      </p:sp>
      <p:sp>
        <p:nvSpPr>
          <p:cNvPr id="5" name="TextovéPole 4"/>
          <p:cNvSpPr txBox="1"/>
          <p:nvPr/>
        </p:nvSpPr>
        <p:spPr>
          <a:xfrm>
            <a:off x="6431026" y="5164720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3</a:t>
            </a:r>
            <a:endParaRPr lang="en-US" dirty="0"/>
          </a:p>
        </p:txBody>
      </p:sp>
      <p:cxnSp>
        <p:nvCxnSpPr>
          <p:cNvPr id="6" name="Přímá spojnice 5"/>
          <p:cNvCxnSpPr/>
          <p:nvPr/>
        </p:nvCxnSpPr>
        <p:spPr>
          <a:xfrm flipV="1">
            <a:off x="4739585" y="3295461"/>
            <a:ext cx="620066" cy="24177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 flipH="1" flipV="1">
            <a:off x="7823395" y="2261859"/>
            <a:ext cx="80280" cy="60809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 flipV="1">
            <a:off x="8202440" y="2799205"/>
            <a:ext cx="348832" cy="17938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 flipV="1">
            <a:off x="5728248" y="2190939"/>
            <a:ext cx="237986" cy="78765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 flipH="1" flipV="1">
            <a:off x="5847241" y="3457845"/>
            <a:ext cx="734628" cy="5528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>
            <a:off x="5833545" y="5237781"/>
            <a:ext cx="512934" cy="10376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>
            <a:off x="6509442" y="4644428"/>
            <a:ext cx="27160" cy="46172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0" y="170288"/>
            <a:ext cx="9080390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Neurohypofýza</a:t>
            </a:r>
            <a:endParaRPr lang="cs-CZ" altLang="cs-CZ" sz="44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8872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9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3"/>
          <a:stretch/>
        </p:blipFill>
        <p:spPr bwMode="auto">
          <a:xfrm>
            <a:off x="358059" y="1705904"/>
            <a:ext cx="5837081" cy="445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0"/>
            <a:ext cx="9048584" cy="7858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altLang="cs-CZ" dirty="0" smtClean="0">
                <a:solidFill>
                  <a:srgbClr val="000000"/>
                </a:solidFill>
                <a:latin typeface="+mn-lt"/>
              </a:rPr>
              <a:t>Embryonální vývoj hypofýzy</a:t>
            </a:r>
            <a:endParaRPr lang="en-US" altLang="cs-CZ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0" y="920092"/>
            <a:ext cx="6553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cs-CZ" sz="2000" dirty="0" smtClean="0"/>
              <a:t>E</a:t>
            </a:r>
            <a:r>
              <a:rPr lang="cs-CZ" altLang="cs-CZ" sz="2000" dirty="0" smtClean="0"/>
              <a:t>k</a:t>
            </a:r>
            <a:r>
              <a:rPr lang="en-US" altLang="cs-CZ" sz="2000" dirty="0" err="1" smtClean="0"/>
              <a:t>toderm</a:t>
            </a:r>
            <a:r>
              <a:rPr lang="en-US" altLang="cs-CZ" sz="2000" dirty="0" smtClean="0"/>
              <a:t> </a:t>
            </a:r>
            <a:r>
              <a:rPr lang="cs-CZ" altLang="cs-CZ" sz="2000" dirty="0" smtClean="0"/>
              <a:t>stropu </a:t>
            </a:r>
            <a:r>
              <a:rPr lang="cs-CZ" altLang="cs-CZ" sz="2000" dirty="0" err="1" smtClean="0"/>
              <a:t>stomodea</a:t>
            </a:r>
            <a:r>
              <a:rPr lang="cs-CZ" altLang="cs-CZ" sz="2000" dirty="0" smtClean="0"/>
              <a:t> </a:t>
            </a:r>
            <a:r>
              <a:rPr lang="en-US" altLang="cs-CZ" sz="2000" dirty="0" smtClean="0"/>
              <a:t>(</a:t>
            </a:r>
            <a:r>
              <a:rPr lang="en-US" altLang="cs-CZ" sz="2000" dirty="0" err="1" smtClean="0"/>
              <a:t>Rathke</a:t>
            </a:r>
            <a:r>
              <a:rPr lang="cs-CZ" altLang="cs-CZ" sz="2000" dirty="0" smtClean="0"/>
              <a:t>ho výchlipka</a:t>
            </a:r>
            <a:r>
              <a:rPr lang="en-US" altLang="cs-CZ" sz="2000" dirty="0" smtClean="0"/>
              <a:t>)</a:t>
            </a:r>
            <a:endParaRPr lang="en-US" altLang="cs-CZ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cs-CZ" sz="2000" dirty="0" err="1" smtClean="0"/>
              <a:t>Neuroe</a:t>
            </a:r>
            <a:r>
              <a:rPr lang="cs-CZ" altLang="cs-CZ" sz="2000" dirty="0" smtClean="0"/>
              <a:t>k</a:t>
            </a:r>
            <a:r>
              <a:rPr lang="en-US" altLang="cs-CZ" sz="2000" dirty="0" err="1" smtClean="0"/>
              <a:t>toderm</a:t>
            </a:r>
            <a:r>
              <a:rPr lang="en-US" altLang="cs-CZ" sz="2000" dirty="0" smtClean="0"/>
              <a:t> </a:t>
            </a:r>
            <a:r>
              <a:rPr lang="en-US" altLang="cs-CZ" sz="2000" dirty="0" err="1" smtClean="0"/>
              <a:t>ventr</a:t>
            </a:r>
            <a:r>
              <a:rPr lang="cs-CZ" altLang="cs-CZ" sz="2000" dirty="0" err="1" smtClean="0"/>
              <a:t>álního</a:t>
            </a:r>
            <a:r>
              <a:rPr lang="cs-CZ" altLang="cs-CZ" sz="2000" dirty="0" smtClean="0"/>
              <a:t> </a:t>
            </a:r>
            <a:r>
              <a:rPr lang="en-US" altLang="cs-CZ" sz="2000" dirty="0" err="1" smtClean="0"/>
              <a:t>diencephal</a:t>
            </a:r>
            <a:r>
              <a:rPr lang="cs-CZ" altLang="cs-CZ" sz="2000" dirty="0" smtClean="0"/>
              <a:t>a</a:t>
            </a:r>
            <a:endParaRPr lang="en-US" altLang="cs-CZ" sz="2000" dirty="0"/>
          </a:p>
        </p:txBody>
      </p:sp>
      <p:pic>
        <p:nvPicPr>
          <p:cNvPr id="6" name="Picture 5" descr="HypDevAni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97279" y="3181018"/>
            <a:ext cx="2484438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019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6"/>
          <a:stretch/>
        </p:blipFill>
        <p:spPr>
          <a:xfrm>
            <a:off x="0" y="731520"/>
            <a:ext cx="9144000" cy="612648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940333" y="3026243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1</a:t>
            </a:r>
            <a:endParaRPr lang="en-US" dirty="0"/>
          </a:p>
        </p:txBody>
      </p:sp>
      <p:sp>
        <p:nvSpPr>
          <p:cNvPr id="4" name="TextovéPole 3"/>
          <p:cNvSpPr txBox="1"/>
          <p:nvPr/>
        </p:nvSpPr>
        <p:spPr>
          <a:xfrm>
            <a:off x="5418611" y="4093338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2</a:t>
            </a:r>
            <a:endParaRPr lang="en-US" dirty="0"/>
          </a:p>
        </p:txBody>
      </p:sp>
      <p:cxnSp>
        <p:nvCxnSpPr>
          <p:cNvPr id="5" name="Přímá spojnice 4"/>
          <p:cNvCxnSpPr/>
          <p:nvPr/>
        </p:nvCxnSpPr>
        <p:spPr>
          <a:xfrm flipH="1" flipV="1">
            <a:off x="7036904" y="2632417"/>
            <a:ext cx="819064" cy="35460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5"/>
          <p:cNvCxnSpPr/>
          <p:nvPr/>
        </p:nvCxnSpPr>
        <p:spPr>
          <a:xfrm flipV="1">
            <a:off x="8242019" y="2238591"/>
            <a:ext cx="237986" cy="78765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 flipH="1">
            <a:off x="7187979" y="3429000"/>
            <a:ext cx="667989" cy="75422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 flipH="1" flipV="1">
            <a:off x="4055165" y="3737113"/>
            <a:ext cx="1192696" cy="44611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 flipH="1">
            <a:off x="4512637" y="4462670"/>
            <a:ext cx="735224" cy="47478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817212" y="85726"/>
            <a:ext cx="7543800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4400" dirty="0" smtClean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Epifýza</a:t>
            </a:r>
            <a:endParaRPr lang="cs-CZ" altLang="cs-CZ" sz="4400" dirty="0">
              <a:solidFill>
                <a:srgbClr val="000000"/>
              </a:solidFill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6551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0" y="122238"/>
            <a:ext cx="9144000" cy="6429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altLang="cs-CZ" dirty="0" smtClean="0">
                <a:solidFill>
                  <a:srgbClr val="000000"/>
                </a:solidFill>
                <a:latin typeface="+mn-lt"/>
              </a:rPr>
              <a:t>Embryonální vývoj epifýzy</a:t>
            </a:r>
            <a:endParaRPr lang="cs-CZ" altLang="cs-CZ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3770" y="1547053"/>
            <a:ext cx="5585760" cy="4928980"/>
          </a:xfrm>
          <a:prstGeom prst="rect">
            <a:avLst/>
          </a:prstGeom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0" y="1547053"/>
            <a:ext cx="3631096" cy="48131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Clr>
                <a:schemeClr val="tx1"/>
              </a:buClr>
            </a:pPr>
            <a:r>
              <a:rPr lang="cs-CZ" altLang="cs-CZ" sz="2000" dirty="0" smtClean="0"/>
              <a:t>ztluštění kaudální části ependymu stropu </a:t>
            </a:r>
            <a:r>
              <a:rPr lang="cs-CZ" altLang="cs-CZ" sz="2000" dirty="0" err="1" smtClean="0"/>
              <a:t>diencephala</a:t>
            </a:r>
            <a:r>
              <a:rPr lang="cs-CZ" altLang="cs-CZ" sz="2000" dirty="0" smtClean="0"/>
              <a:t> (nepřispívajícího ke vzniku plexus </a:t>
            </a:r>
            <a:r>
              <a:rPr lang="cs-CZ" altLang="cs-CZ" sz="2000" dirty="0" err="1" smtClean="0"/>
              <a:t>chorideus</a:t>
            </a:r>
            <a:r>
              <a:rPr lang="cs-CZ" altLang="cs-CZ" sz="2000" dirty="0" smtClean="0"/>
              <a:t>)</a:t>
            </a:r>
            <a:endParaRPr lang="cs-CZ" altLang="cs-CZ" sz="2000" dirty="0" smtClean="0"/>
          </a:p>
          <a:p>
            <a:pPr>
              <a:lnSpc>
                <a:spcPct val="110000"/>
              </a:lnSpc>
              <a:buClr>
                <a:schemeClr val="tx1"/>
              </a:buClr>
            </a:pPr>
            <a:r>
              <a:rPr lang="cs-CZ" altLang="cs-CZ" sz="2000" dirty="0" err="1" smtClean="0"/>
              <a:t>neuroektoderm</a:t>
            </a:r>
            <a:endParaRPr lang="en-US" altLang="cs-CZ" sz="2000" dirty="0" smtClean="0"/>
          </a:p>
          <a:p>
            <a:pPr>
              <a:lnSpc>
                <a:spcPct val="110000"/>
              </a:lnSpc>
              <a:buClr>
                <a:schemeClr val="tx1"/>
              </a:buClr>
              <a:buFontTx/>
              <a:buChar char="-"/>
            </a:pPr>
            <a:endParaRPr lang="en-US" altLang="cs-CZ" sz="2000" dirty="0"/>
          </a:p>
        </p:txBody>
      </p:sp>
    </p:spTree>
    <p:extLst>
      <p:ext uri="{BB962C8B-B14F-4D97-AF65-F5344CB8AC3E}">
        <p14:creationId xmlns:p14="http://schemas.microsoft.com/office/powerpoint/2010/main" val="81563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1"/>
          <a:stretch/>
        </p:blipFill>
        <p:spPr>
          <a:xfrm>
            <a:off x="0" y="723568"/>
            <a:ext cx="9144000" cy="6134431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198997" y="5244657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1</a:t>
            </a:r>
            <a:endParaRPr lang="en-US" dirty="0"/>
          </a:p>
        </p:txBody>
      </p:sp>
      <p:cxnSp>
        <p:nvCxnSpPr>
          <p:cNvPr id="4" name="Přímá spojnice 3"/>
          <p:cNvCxnSpPr/>
          <p:nvPr/>
        </p:nvCxnSpPr>
        <p:spPr>
          <a:xfrm flipH="1" flipV="1">
            <a:off x="4572000" y="3824577"/>
            <a:ext cx="1542632" cy="136647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/>
          <p:cNvCxnSpPr/>
          <p:nvPr/>
        </p:nvCxnSpPr>
        <p:spPr>
          <a:xfrm flipV="1">
            <a:off x="6500683" y="4457005"/>
            <a:ext cx="237986" cy="78765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5"/>
          <p:cNvCxnSpPr/>
          <p:nvPr/>
        </p:nvCxnSpPr>
        <p:spPr>
          <a:xfrm flipH="1">
            <a:off x="5446643" y="5647414"/>
            <a:ext cx="667989" cy="75422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55327" y="55657"/>
            <a:ext cx="7543800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4400" dirty="0" smtClean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Štítná žláza</a:t>
            </a:r>
            <a:endParaRPr lang="cs-CZ" altLang="cs-CZ" sz="4400" dirty="0">
              <a:solidFill>
                <a:srgbClr val="000000"/>
              </a:solidFill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9925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6"/>
          <a:stretch/>
        </p:blipFill>
        <p:spPr>
          <a:xfrm>
            <a:off x="0" y="731520"/>
            <a:ext cx="9144000" cy="612648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310315" y="2763850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1</a:t>
            </a:r>
            <a:endParaRPr lang="en-US" dirty="0"/>
          </a:p>
        </p:txBody>
      </p:sp>
      <p:cxnSp>
        <p:nvCxnSpPr>
          <p:cNvPr id="4" name="Přímá spojnice 3"/>
          <p:cNvCxnSpPr/>
          <p:nvPr/>
        </p:nvCxnSpPr>
        <p:spPr>
          <a:xfrm flipH="1" flipV="1">
            <a:off x="5406886" y="2370024"/>
            <a:ext cx="819064" cy="35460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/>
          <p:cNvCxnSpPr/>
          <p:nvPr/>
        </p:nvCxnSpPr>
        <p:spPr>
          <a:xfrm flipV="1">
            <a:off x="5462546" y="1526557"/>
            <a:ext cx="1085755" cy="6370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5"/>
          <p:cNvCxnSpPr/>
          <p:nvPr/>
        </p:nvCxnSpPr>
        <p:spPr>
          <a:xfrm flipH="1">
            <a:off x="5208104" y="3166607"/>
            <a:ext cx="1017847" cy="104758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/>
          <p:cNvSpPr txBox="1"/>
          <p:nvPr/>
        </p:nvSpPr>
        <p:spPr>
          <a:xfrm>
            <a:off x="6699144" y="1341891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2</a:t>
            </a:r>
            <a:endParaRPr lang="en-US" dirty="0"/>
          </a:p>
        </p:txBody>
      </p:sp>
      <p:sp>
        <p:nvSpPr>
          <p:cNvPr id="9" name="TextovéPole 8"/>
          <p:cNvSpPr txBox="1"/>
          <p:nvPr/>
        </p:nvSpPr>
        <p:spPr>
          <a:xfrm>
            <a:off x="2757407" y="2339412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3</a:t>
            </a:r>
            <a:endParaRPr lang="en-US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3434963" y="4905955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4</a:t>
            </a:r>
            <a:endParaRPr lang="en-US" dirty="0"/>
          </a:p>
        </p:txBody>
      </p:sp>
      <p:cxnSp>
        <p:nvCxnSpPr>
          <p:cNvPr id="12" name="Přímá spojnice 11"/>
          <p:cNvCxnSpPr/>
          <p:nvPr/>
        </p:nvCxnSpPr>
        <p:spPr>
          <a:xfrm flipH="1" flipV="1">
            <a:off x="2768378" y="4144491"/>
            <a:ext cx="602975" cy="65014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555327" y="55657"/>
            <a:ext cx="7543800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4400" dirty="0" smtClean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Štítná žláza</a:t>
            </a:r>
            <a:endParaRPr lang="cs-CZ" altLang="cs-CZ" sz="4400" dirty="0">
              <a:solidFill>
                <a:srgbClr val="000000"/>
              </a:solidFill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7322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171</TotalTime>
  <Words>629</Words>
  <Application>Microsoft Office PowerPoint</Application>
  <PresentationFormat>Předvádění na obrazovce (4:3)</PresentationFormat>
  <Paragraphs>263</Paragraphs>
  <Slides>19</Slides>
  <Notes>12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Symbol</vt:lpstr>
      <vt:lpstr>Wingdings</vt:lpstr>
      <vt:lpstr>Motiv Office</vt:lpstr>
      <vt:lpstr>Endokrinní systém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Seznam preparátů</vt:lpstr>
    </vt:vector>
  </TitlesOfParts>
  <Company>ATC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Petr</dc:creator>
  <cp:lastModifiedBy>Petr</cp:lastModifiedBy>
  <cp:revision>28</cp:revision>
  <dcterms:created xsi:type="dcterms:W3CDTF">2015-11-04T07:29:52Z</dcterms:created>
  <dcterms:modified xsi:type="dcterms:W3CDTF">2015-11-05T14:20:31Z</dcterms:modified>
</cp:coreProperties>
</file>