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7" r:id="rId2"/>
    <p:sldId id="256" r:id="rId3"/>
    <p:sldId id="257" r:id="rId4"/>
    <p:sldId id="258" r:id="rId5"/>
    <p:sldId id="279" r:id="rId6"/>
    <p:sldId id="259" r:id="rId7"/>
    <p:sldId id="280" r:id="rId8"/>
    <p:sldId id="260" r:id="rId9"/>
    <p:sldId id="261" r:id="rId10"/>
    <p:sldId id="281" r:id="rId11"/>
    <p:sldId id="262" r:id="rId12"/>
    <p:sldId id="263" r:id="rId13"/>
    <p:sldId id="282" r:id="rId14"/>
    <p:sldId id="264" r:id="rId15"/>
    <p:sldId id="265" r:id="rId16"/>
    <p:sldId id="266" r:id="rId17"/>
    <p:sldId id="283" r:id="rId18"/>
    <p:sldId id="271" r:id="rId19"/>
    <p:sldId id="272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" initials="PV" lastIdx="0" clrIdx="0">
    <p:extLst>
      <p:ext uri="{19B8F6BF-5375-455C-9EA6-DF929625EA0E}">
        <p15:presenceInfo xmlns:p15="http://schemas.microsoft.com/office/powerpoint/2012/main" userId="Pet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128" y="96"/>
      </p:cViewPr>
      <p:guideLst>
        <p:guide orient="horz" pos="4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3558" y="96"/>
      </p:cViewPr>
      <p:guideLst>
        <p:guide orient="horz" pos="288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F73CB-2693-4E25-A4E5-9F2250D6DDCE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73CEB-A668-4379-B7F1-2D3E5F5D7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Podvěsek mozkový, hypofýza (</a:t>
            </a:r>
            <a:r>
              <a:rPr lang="cs-CZ" dirty="0" err="1" smtClean="0"/>
              <a:t>hypohysis</a:t>
            </a:r>
            <a:r>
              <a:rPr lang="cs-CZ" dirty="0" smtClean="0"/>
              <a:t> </a:t>
            </a:r>
            <a:r>
              <a:rPr lang="cs-CZ" dirty="0" err="1" smtClean="0"/>
              <a:t>cerebri</a:t>
            </a:r>
            <a:r>
              <a:rPr lang="cs-CZ" dirty="0" smtClean="0"/>
              <a:t>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zadní lalok hypofýzy (neurohypofýza)</a:t>
            </a:r>
          </a:p>
          <a:p>
            <a:pPr marL="228600" indent="-228600">
              <a:buAutoNum type="arabicPlain" startAt="2"/>
            </a:pPr>
            <a:r>
              <a:rPr lang="cs-CZ" dirty="0" smtClean="0"/>
              <a:t>přední lalok hypofýzy (adenohypofýza)</a:t>
            </a:r>
          </a:p>
          <a:p>
            <a:pPr marL="228600" indent="-228600">
              <a:buAutoNum type="arabicPlain" startAt="2"/>
            </a:pPr>
            <a:r>
              <a:rPr lang="cs-CZ" dirty="0" err="1" smtClean="0"/>
              <a:t>infundibulum</a:t>
            </a:r>
            <a:endParaRPr lang="cs-CZ" dirty="0" smtClean="0"/>
          </a:p>
          <a:p>
            <a:pPr marL="228600" indent="-228600">
              <a:buAutoNum type="arabicPlain" startAt="4"/>
            </a:pPr>
            <a:r>
              <a:rPr lang="cs-CZ" dirty="0" err="1" smtClean="0"/>
              <a:t>pars</a:t>
            </a:r>
            <a:r>
              <a:rPr lang="cs-CZ" dirty="0" smtClean="0"/>
              <a:t> intermedia</a:t>
            </a:r>
          </a:p>
          <a:p>
            <a:pPr marL="228600" indent="-228600">
              <a:buAutoNum type="arabicPlain" startAt="5"/>
            </a:pP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distalis</a:t>
            </a:r>
            <a:endParaRPr lang="cs-CZ" dirty="0" smtClean="0"/>
          </a:p>
          <a:p>
            <a:pPr marL="228600" indent="-228600">
              <a:buAutoNum type="arabicPlain" startAt="5"/>
            </a:pP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tuberalis</a:t>
            </a:r>
            <a:endParaRPr lang="cs-CZ" dirty="0" smtClean="0"/>
          </a:p>
          <a:p>
            <a:pPr marL="228600" indent="-228600">
              <a:buAutoNum type="arabicPlain" startAt="7"/>
            </a:pPr>
            <a:r>
              <a:rPr lang="cs-CZ" dirty="0" smtClean="0"/>
              <a:t>folikuly (</a:t>
            </a:r>
            <a:r>
              <a:rPr lang="cs-CZ" dirty="0" err="1" smtClean="0"/>
              <a:t>Rathkeho</a:t>
            </a:r>
            <a:r>
              <a:rPr lang="cs-CZ" dirty="0" smtClean="0"/>
              <a:t> cysty)</a:t>
            </a:r>
          </a:p>
          <a:p>
            <a:endParaRPr lang="cs-CZ" dirty="0" smtClean="0"/>
          </a:p>
          <a:p>
            <a:r>
              <a:rPr lang="cs-CZ" dirty="0" err="1" smtClean="0"/>
              <a:t>Pituitary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(</a:t>
            </a:r>
            <a:r>
              <a:rPr lang="cs-CZ" dirty="0" err="1" smtClean="0"/>
              <a:t>hypohysis</a:t>
            </a:r>
            <a:r>
              <a:rPr lang="cs-CZ" dirty="0" smtClean="0"/>
              <a:t> </a:t>
            </a:r>
            <a:r>
              <a:rPr lang="cs-CZ" dirty="0" err="1" smtClean="0"/>
              <a:t>cerebri</a:t>
            </a:r>
            <a:r>
              <a:rPr lang="cs-CZ" dirty="0" smtClean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posterior</a:t>
            </a:r>
            <a:r>
              <a:rPr lang="cs-CZ" dirty="0" smtClean="0"/>
              <a:t> </a:t>
            </a:r>
            <a:r>
              <a:rPr lang="cs-CZ" dirty="0" err="1" smtClean="0"/>
              <a:t>pituitary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(</a:t>
            </a:r>
            <a:r>
              <a:rPr lang="cs-CZ" dirty="0" err="1" smtClean="0"/>
              <a:t>neurohypophysis</a:t>
            </a:r>
            <a:r>
              <a:rPr lang="cs-CZ" dirty="0" smtClean="0"/>
              <a:t>)</a:t>
            </a:r>
          </a:p>
          <a:p>
            <a:pPr marL="228600" indent="-228600">
              <a:buAutoNum type="arabicPlain"/>
            </a:pPr>
            <a:r>
              <a:rPr lang="cs-CZ" dirty="0" err="1" smtClean="0"/>
              <a:t>anterior</a:t>
            </a:r>
            <a:r>
              <a:rPr lang="cs-CZ" dirty="0" smtClean="0"/>
              <a:t> </a:t>
            </a:r>
            <a:r>
              <a:rPr lang="cs-CZ" dirty="0" err="1" smtClean="0"/>
              <a:t>pituitary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(</a:t>
            </a:r>
            <a:r>
              <a:rPr lang="cs-CZ" dirty="0" err="1" smtClean="0"/>
              <a:t>adenohypophysis</a:t>
            </a:r>
            <a:r>
              <a:rPr lang="cs-CZ" dirty="0" smtClean="0"/>
              <a:t>)</a:t>
            </a:r>
          </a:p>
          <a:p>
            <a:pPr marL="228600" indent="-228600">
              <a:buAutoNum type="arabicPlain" startAt="2"/>
            </a:pPr>
            <a:r>
              <a:rPr lang="cs-CZ" dirty="0" err="1" smtClean="0"/>
              <a:t>infundibulum</a:t>
            </a:r>
            <a:endParaRPr lang="cs-CZ" dirty="0" smtClean="0"/>
          </a:p>
          <a:p>
            <a:pPr marL="228600" indent="-228600">
              <a:buAutoNum type="arabicPlain" startAt="4"/>
            </a:pPr>
            <a:r>
              <a:rPr lang="cs-CZ" dirty="0" err="1" smtClean="0"/>
              <a:t>pars</a:t>
            </a:r>
            <a:r>
              <a:rPr lang="cs-CZ" dirty="0" smtClean="0"/>
              <a:t> intermedia</a:t>
            </a:r>
            <a:r>
              <a:rPr lang="en-US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Rathke</a:t>
            </a:r>
            <a:r>
              <a:rPr lang="en-US" dirty="0" smtClean="0"/>
              <a:t>’s</a:t>
            </a:r>
            <a:r>
              <a:rPr lang="cs-CZ" dirty="0" smtClean="0"/>
              <a:t> </a:t>
            </a:r>
            <a:r>
              <a:rPr lang="cs-CZ" dirty="0" err="1" smtClean="0"/>
              <a:t>cleft</a:t>
            </a:r>
            <a:r>
              <a:rPr lang="cs-CZ" dirty="0" smtClean="0"/>
              <a:t>)</a:t>
            </a:r>
          </a:p>
          <a:p>
            <a:pPr marL="228600" indent="-228600">
              <a:buAutoNum type="arabicPlain" startAt="5"/>
            </a:pP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distalis</a:t>
            </a:r>
            <a:endParaRPr lang="cs-CZ" dirty="0" smtClean="0"/>
          </a:p>
          <a:p>
            <a:pPr marL="228600" indent="-228600">
              <a:buAutoNum type="arabicPlain" startAt="5"/>
            </a:pP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tuberalis</a:t>
            </a:r>
            <a:endParaRPr lang="cs-CZ" dirty="0" smtClean="0"/>
          </a:p>
          <a:p>
            <a:pPr marL="228600" indent="-228600">
              <a:buAutoNum type="arabicPlain" startAt="7"/>
            </a:pPr>
            <a:r>
              <a:rPr lang="cs-CZ" dirty="0" err="1" smtClean="0"/>
              <a:t>follicles</a:t>
            </a:r>
            <a:r>
              <a:rPr lang="cs-CZ" dirty="0" smtClean="0"/>
              <a:t> (</a:t>
            </a:r>
            <a:r>
              <a:rPr lang="cs-CZ" dirty="0" err="1" smtClean="0"/>
              <a:t>Rathke</a:t>
            </a:r>
            <a:r>
              <a:rPr lang="en-US" dirty="0" smtClean="0"/>
              <a:t>’s</a:t>
            </a:r>
            <a:r>
              <a:rPr lang="cs-CZ" dirty="0" smtClean="0"/>
              <a:t> </a:t>
            </a:r>
            <a:r>
              <a:rPr lang="cs-CZ" dirty="0" err="1" smtClean="0"/>
              <a:t>cysts</a:t>
            </a:r>
            <a:r>
              <a:rPr lang="cs-CZ" dirty="0" smtClean="0"/>
              <a:t>)</a:t>
            </a:r>
          </a:p>
          <a:p>
            <a:pPr marL="228600" indent="-228600">
              <a:buAutoNum type="arabicPlain" startAt="7"/>
            </a:pPr>
            <a:endParaRPr lang="cs-CZ" dirty="0"/>
          </a:p>
          <a:p>
            <a:pPr marL="228600" indent="-228600">
              <a:buAutoNum type="arabicPlain" startAt="7"/>
            </a:pPr>
            <a:endParaRPr lang="cs-CZ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64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Kůra nadledviny </a:t>
            </a:r>
            <a:r>
              <a:rPr lang="cs-CZ" dirty="0"/>
              <a:t>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, </a:t>
            </a:r>
            <a:r>
              <a:rPr lang="cs-CZ" dirty="0" err="1" smtClean="0"/>
              <a:t>cortex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/>
              <a:t>vazivový obal</a:t>
            </a:r>
          </a:p>
          <a:p>
            <a:pPr marL="228600" indent="-228600">
              <a:buAutoNum type="arabicPlain"/>
            </a:pPr>
            <a:r>
              <a:rPr lang="cs-CZ" dirty="0" err="1" smtClean="0"/>
              <a:t>zona</a:t>
            </a:r>
            <a:r>
              <a:rPr lang="cs-CZ" dirty="0" smtClean="0"/>
              <a:t> </a:t>
            </a:r>
            <a:r>
              <a:rPr lang="cs-CZ" dirty="0" err="1" smtClean="0"/>
              <a:t>glomerulosa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zona</a:t>
            </a:r>
            <a:r>
              <a:rPr lang="cs-CZ" dirty="0" smtClean="0"/>
              <a:t> </a:t>
            </a:r>
            <a:r>
              <a:rPr lang="cs-CZ" dirty="0" err="1" smtClean="0"/>
              <a:t>fasciculata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zona</a:t>
            </a:r>
            <a:r>
              <a:rPr lang="cs-CZ" dirty="0" smtClean="0"/>
              <a:t> </a:t>
            </a:r>
            <a:r>
              <a:rPr lang="cs-CZ" dirty="0" err="1" smtClean="0"/>
              <a:t>reticularis</a:t>
            </a: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 smtClean="0"/>
              <a:t>Cortex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suprarenal</a:t>
            </a:r>
            <a:r>
              <a:rPr lang="cs-CZ" dirty="0" smtClean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, </a:t>
            </a:r>
            <a:r>
              <a:rPr lang="cs-CZ" dirty="0" err="1" smtClean="0"/>
              <a:t>cortex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capsule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zona</a:t>
            </a:r>
            <a:r>
              <a:rPr lang="cs-CZ" dirty="0" smtClean="0"/>
              <a:t> </a:t>
            </a:r>
            <a:r>
              <a:rPr lang="cs-CZ" dirty="0" err="1"/>
              <a:t>glomerulosa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fasciculata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reticularis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4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Dřeň a část kůry nadledviny </a:t>
            </a:r>
            <a:r>
              <a:rPr lang="cs-CZ" dirty="0"/>
              <a:t>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dřeň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 smtClean="0"/>
              <a:t>reticularis</a:t>
            </a:r>
            <a:r>
              <a:rPr lang="cs-CZ" dirty="0" smtClean="0"/>
              <a:t> kůry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chromaffiní</a:t>
            </a:r>
            <a:r>
              <a:rPr lang="cs-CZ" dirty="0" smtClean="0"/>
              <a:t> buňky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smtClean="0"/>
              <a:t>kapiláry</a:t>
            </a: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 smtClean="0"/>
              <a:t>Medulla</a:t>
            </a:r>
            <a:r>
              <a:rPr lang="cs-CZ" dirty="0" smtClean="0"/>
              <a:t> </a:t>
            </a:r>
            <a:r>
              <a:rPr lang="cs-CZ" dirty="0" err="1" smtClean="0"/>
              <a:t>nd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cortex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/>
              <a:t>suprarenal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medulla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 smtClean="0"/>
              <a:t>reticularis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cortex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chromaffine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capillaries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Detail Langerhansova ostrůvku v pankreatickém parenchymu)</a:t>
            </a:r>
            <a:endParaRPr lang="cs-CZ" dirty="0"/>
          </a:p>
          <a:p>
            <a:r>
              <a:rPr lang="cs-CZ" dirty="0"/>
              <a:t>Barvení HE</a:t>
            </a:r>
          </a:p>
          <a:p>
            <a:pPr marL="228600" indent="-228600">
              <a:buFontTx/>
              <a:buAutoNum type="arabicPlain"/>
            </a:pPr>
            <a:r>
              <a:rPr lang="cs-CZ" dirty="0" smtClean="0"/>
              <a:t>vazivový obal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smtClean="0"/>
              <a:t>trámce žlázových buněk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smtClean="0"/>
              <a:t>kapiláry</a:t>
            </a:r>
            <a:endParaRPr lang="cs-CZ" dirty="0"/>
          </a:p>
          <a:p>
            <a:pPr marL="228600" indent="-228600">
              <a:buFontTx/>
              <a:buAutoNum type="arabicPlain"/>
            </a:pPr>
            <a:endParaRPr lang="cs-CZ" dirty="0"/>
          </a:p>
          <a:p>
            <a:pPr marL="228600" indent="-228600">
              <a:buFontTx/>
              <a:buAutoNum type="arabicPlain"/>
            </a:pPr>
            <a:endParaRPr lang="cs-CZ" dirty="0"/>
          </a:p>
          <a:p>
            <a:r>
              <a:rPr lang="cs-CZ" dirty="0" smtClean="0"/>
              <a:t>Detail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Islet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Langerhans in </a:t>
            </a:r>
            <a:r>
              <a:rPr lang="cs-CZ" dirty="0" err="1" smtClean="0"/>
              <a:t>pancreatic</a:t>
            </a:r>
            <a:r>
              <a:rPr lang="cs-CZ" dirty="0" smtClean="0"/>
              <a:t> </a:t>
            </a:r>
            <a:r>
              <a:rPr lang="cs-CZ" dirty="0" err="1" smtClean="0"/>
              <a:t>parenchyma</a:t>
            </a:r>
            <a:endParaRPr lang="cs-CZ" dirty="0"/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smtClean="0"/>
              <a:t>c.t. </a:t>
            </a:r>
            <a:r>
              <a:rPr lang="cs-CZ" dirty="0" err="1" smtClean="0"/>
              <a:t>capsule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err="1" smtClean="0"/>
              <a:t>trabecules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epithelial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  <a:p>
            <a:pPr marL="228600" indent="-228600">
              <a:buFontTx/>
              <a:buAutoNum type="arabicPlain"/>
            </a:pPr>
            <a:r>
              <a:rPr lang="cs-CZ" dirty="0" err="1" smtClean="0"/>
              <a:t>capillaries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18</a:t>
            </a:fld>
            <a:endParaRPr lang="en-US"/>
          </a:p>
        </p:txBody>
      </p:sp>
      <p:sp>
        <p:nvSpPr>
          <p:cNvPr id="5" name="Zástupný symbol pro poznámky 2"/>
          <p:cNvSpPr txBox="1">
            <a:spLocks/>
          </p:cNvSpPr>
          <p:nvPr/>
        </p:nvSpPr>
        <p:spPr>
          <a:xfrm>
            <a:off x="1141413" y="4990272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Přední lalok hypofýzy (adenohypofýza)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acidofilní buňky</a:t>
            </a:r>
          </a:p>
          <a:p>
            <a:pPr marL="228600" indent="-228600">
              <a:buAutoNum type="arabicPlain" startAt="2"/>
            </a:pPr>
            <a:r>
              <a:rPr lang="cs-CZ" dirty="0" smtClean="0"/>
              <a:t>bazofilní buňky</a:t>
            </a:r>
          </a:p>
          <a:p>
            <a:pPr marL="228600" indent="-228600">
              <a:buAutoNum type="arabicPlain" startAt="2"/>
            </a:pPr>
            <a:r>
              <a:rPr lang="cs-CZ" dirty="0" err="1" smtClean="0"/>
              <a:t>chromofobní</a:t>
            </a:r>
            <a:r>
              <a:rPr lang="cs-CZ" dirty="0" smtClean="0"/>
              <a:t> buňky</a:t>
            </a:r>
          </a:p>
          <a:p>
            <a:pPr marL="228600" indent="-228600">
              <a:buAutoNum type="arabicPlain" startAt="2"/>
            </a:pPr>
            <a:r>
              <a:rPr lang="cs-CZ" dirty="0" err="1" smtClean="0"/>
              <a:t>fenestrované</a:t>
            </a:r>
            <a:r>
              <a:rPr lang="cs-CZ" dirty="0" smtClean="0"/>
              <a:t> kapiláry</a:t>
            </a:r>
          </a:p>
          <a:p>
            <a:pPr marL="228600" indent="-228600">
              <a:buAutoNum type="arabicPlain" startAt="2"/>
            </a:pPr>
            <a:endParaRPr lang="cs-CZ" dirty="0"/>
          </a:p>
          <a:p>
            <a:r>
              <a:rPr lang="cs-CZ" dirty="0" err="1" smtClean="0"/>
              <a:t>Anterior</a:t>
            </a:r>
            <a:r>
              <a:rPr lang="cs-CZ" dirty="0" smtClean="0"/>
              <a:t> </a:t>
            </a:r>
            <a:r>
              <a:rPr lang="cs-CZ" dirty="0" err="1" smtClean="0"/>
              <a:t>pituitary</a:t>
            </a:r>
            <a:r>
              <a:rPr lang="cs-CZ" dirty="0" smtClean="0"/>
              <a:t> (</a:t>
            </a:r>
            <a:r>
              <a:rPr lang="cs-CZ" dirty="0" err="1" smtClean="0"/>
              <a:t>adenohypophysis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acidophil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 startAt="2"/>
            </a:pPr>
            <a:r>
              <a:rPr lang="cs-CZ" dirty="0" err="1" smtClean="0"/>
              <a:t>basophil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 startAt="2"/>
            </a:pPr>
            <a:r>
              <a:rPr lang="cs-CZ" dirty="0" err="1" smtClean="0"/>
              <a:t>chromophobe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 startAt="2"/>
            </a:pPr>
            <a:r>
              <a:rPr lang="cs-CZ" dirty="0" err="1" smtClean="0"/>
              <a:t>fenestrated</a:t>
            </a:r>
            <a:r>
              <a:rPr lang="cs-CZ" dirty="0" smtClean="0"/>
              <a:t> </a:t>
            </a:r>
            <a:r>
              <a:rPr lang="cs-CZ" dirty="0" err="1" smtClean="0"/>
              <a:t>capillaries</a:t>
            </a:r>
            <a:endParaRPr lang="en-US" dirty="0" smtClean="0"/>
          </a:p>
          <a:p>
            <a:pPr marL="228600" indent="-228600">
              <a:buAutoNum type="arabicPlain" startAt="2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12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Zadní lalok hypofýzy (neurohypofýza)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err="1" smtClean="0"/>
              <a:t>pituicty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nemyelinizovaná</a:t>
            </a:r>
            <a:r>
              <a:rPr lang="cs-CZ" dirty="0" smtClean="0"/>
              <a:t> nervová vlákna</a:t>
            </a:r>
          </a:p>
          <a:p>
            <a:pPr marL="228600" indent="-228600">
              <a:buAutoNum type="arabicPlain"/>
            </a:pPr>
            <a:r>
              <a:rPr lang="cs-CZ" dirty="0" smtClean="0"/>
              <a:t>kapiláry</a:t>
            </a:r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 smtClean="0"/>
              <a:t>Posterior</a:t>
            </a:r>
            <a:r>
              <a:rPr lang="cs-CZ" dirty="0" smtClean="0"/>
              <a:t> lobe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hypophysis</a:t>
            </a:r>
            <a:r>
              <a:rPr lang="cs-CZ" dirty="0" smtClean="0"/>
              <a:t> (</a:t>
            </a:r>
            <a:r>
              <a:rPr lang="cs-CZ" dirty="0" err="1" smtClean="0"/>
              <a:t>neurohypophysis</a:t>
            </a:r>
            <a:r>
              <a:rPr lang="cs-CZ" dirty="0" smtClean="0"/>
              <a:t>)</a:t>
            </a:r>
          </a:p>
          <a:p>
            <a:pPr marL="228600" indent="-228600">
              <a:buAutoNum type="arabicPlain"/>
            </a:pPr>
            <a:r>
              <a:rPr lang="cs-CZ" dirty="0" err="1" smtClean="0"/>
              <a:t>pituicytes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smtClean="0"/>
              <a:t>non-</a:t>
            </a:r>
            <a:r>
              <a:rPr lang="cs-CZ" dirty="0" err="1" smtClean="0"/>
              <a:t>myelinated</a:t>
            </a:r>
            <a:r>
              <a:rPr lang="cs-CZ" dirty="0" smtClean="0"/>
              <a:t> nerve </a:t>
            </a:r>
            <a:r>
              <a:rPr lang="cs-CZ" dirty="0" err="1" smtClean="0"/>
              <a:t>fibers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capillaries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3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Epifýza (corpus </a:t>
            </a:r>
            <a:r>
              <a:rPr lang="cs-CZ" dirty="0" err="1" smtClean="0"/>
              <a:t>pineale</a:t>
            </a:r>
            <a:r>
              <a:rPr lang="cs-CZ" dirty="0" smtClean="0"/>
              <a:t>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trámce </a:t>
            </a:r>
            <a:r>
              <a:rPr lang="cs-CZ" dirty="0" err="1" smtClean="0"/>
              <a:t>pinealocytů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acervulus</a:t>
            </a:r>
            <a:r>
              <a:rPr lang="cs-CZ" dirty="0" smtClean="0"/>
              <a:t> </a:t>
            </a:r>
            <a:r>
              <a:rPr lang="cs-CZ" dirty="0" err="1" smtClean="0"/>
              <a:t>cerebri</a:t>
            </a:r>
            <a:endParaRPr lang="cs-CZ" dirty="0" smtClean="0"/>
          </a:p>
          <a:p>
            <a:pPr marL="228600" indent="-228600">
              <a:buAutoNum type="arabicPlain"/>
            </a:pPr>
            <a:endParaRPr lang="cs-CZ" dirty="0"/>
          </a:p>
          <a:p>
            <a:r>
              <a:rPr lang="cs-CZ" dirty="0" err="1" smtClean="0"/>
              <a:t>Pineal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</a:t>
            </a:r>
            <a:r>
              <a:rPr lang="cs-CZ" dirty="0"/>
              <a:t>(corpus </a:t>
            </a:r>
            <a:r>
              <a:rPr lang="cs-CZ" dirty="0" err="1"/>
              <a:t>pineale</a:t>
            </a:r>
            <a:r>
              <a:rPr lang="cs-CZ" dirty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trabecules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pinealocytes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acervulus</a:t>
            </a:r>
            <a:r>
              <a:rPr lang="cs-CZ" dirty="0"/>
              <a:t> </a:t>
            </a:r>
            <a:r>
              <a:rPr lang="cs-CZ" dirty="0" err="1"/>
              <a:t>cerebri</a:t>
            </a:r>
            <a:endParaRPr lang="en-US" dirty="0"/>
          </a:p>
          <a:p>
            <a:pPr marL="228600" indent="-228600">
              <a:buAutoNum type="arabicPlain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67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Štítná žláza (</a:t>
            </a:r>
            <a:r>
              <a:rPr lang="cs-CZ" dirty="0" err="1" smtClean="0"/>
              <a:t>glandula</a:t>
            </a:r>
            <a:r>
              <a:rPr lang="cs-CZ" dirty="0" smtClean="0"/>
              <a:t> </a:t>
            </a:r>
            <a:r>
              <a:rPr lang="cs-CZ" dirty="0" err="1" smtClean="0"/>
              <a:t>thyroidea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folikuly s koloidem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Thyroid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(</a:t>
            </a:r>
            <a:r>
              <a:rPr lang="cs-CZ" dirty="0" err="1" smtClean="0"/>
              <a:t>glandula</a:t>
            </a:r>
            <a:r>
              <a:rPr lang="cs-CZ" dirty="0" smtClean="0"/>
              <a:t> </a:t>
            </a:r>
            <a:r>
              <a:rPr lang="cs-CZ" dirty="0" err="1" smtClean="0"/>
              <a:t>thyroidea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follicles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colloid</a:t>
            </a:r>
            <a:endParaRPr lang="cs-CZ" dirty="0" smtClean="0"/>
          </a:p>
          <a:p>
            <a:pPr marL="228600" indent="-228600">
              <a:buAutoNum type="arabicPlain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6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Štítná 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folikulární buňky</a:t>
            </a:r>
          </a:p>
          <a:p>
            <a:pPr marL="228600" indent="-228600">
              <a:buAutoNum type="arabicPlain"/>
            </a:pPr>
            <a:r>
              <a:rPr lang="cs-CZ" dirty="0" smtClean="0"/>
              <a:t>kapilára</a:t>
            </a:r>
          </a:p>
          <a:p>
            <a:pPr marL="228600" indent="-228600">
              <a:buAutoNum type="arabicPlain"/>
            </a:pPr>
            <a:r>
              <a:rPr lang="cs-CZ" dirty="0" smtClean="0"/>
              <a:t>koloid</a:t>
            </a:r>
          </a:p>
          <a:p>
            <a:pPr marL="228600" indent="-228600">
              <a:buAutoNum type="arabicPlain"/>
            </a:pPr>
            <a:r>
              <a:rPr lang="cs-CZ" dirty="0" smtClean="0"/>
              <a:t>C-buňky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Thyroid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follicular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capillaries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colloid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smtClean="0"/>
              <a:t>C-</a:t>
            </a:r>
            <a:r>
              <a:rPr lang="cs-CZ" dirty="0" err="1" smtClean="0"/>
              <a:t>cells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2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Příštítná </a:t>
            </a:r>
            <a:r>
              <a:rPr lang="cs-CZ" dirty="0"/>
              <a:t>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vazivový obal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smtClean="0"/>
              <a:t>septa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smtClean="0"/>
              <a:t>hlavní buňky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oxyfilní</a:t>
            </a:r>
            <a:r>
              <a:rPr lang="cs-CZ" dirty="0" smtClean="0"/>
              <a:t> buňky</a:t>
            </a:r>
          </a:p>
          <a:p>
            <a:pPr marL="228600" indent="-228600">
              <a:buAutoNum type="arabicPlain"/>
            </a:pPr>
            <a:r>
              <a:rPr lang="cs-CZ" dirty="0" smtClean="0"/>
              <a:t>adipocyty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 smtClean="0"/>
              <a:t>Parathyroid</a:t>
            </a:r>
            <a:r>
              <a:rPr lang="cs-CZ" dirty="0" smtClean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 smtClean="0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capsule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septs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chief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oxyphylic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adipocytes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4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Příštítná žláza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hlavní </a:t>
            </a:r>
            <a:r>
              <a:rPr lang="cs-CZ" dirty="0"/>
              <a:t>buňky</a:t>
            </a:r>
          </a:p>
          <a:p>
            <a:pPr marL="228600" indent="-228600">
              <a:buAutoNum type="arabicPlain"/>
            </a:pPr>
            <a:r>
              <a:rPr lang="cs-CZ" dirty="0" err="1"/>
              <a:t>oxyfilní</a:t>
            </a:r>
            <a:r>
              <a:rPr lang="cs-CZ" dirty="0"/>
              <a:t> buňky</a:t>
            </a:r>
          </a:p>
          <a:p>
            <a:pPr marL="228600" indent="-228600">
              <a:buAutoNum type="arabicPlain"/>
            </a:pPr>
            <a:r>
              <a:rPr lang="cs-CZ" dirty="0"/>
              <a:t>adipocyty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Parathyroid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parathyroidea</a:t>
            </a:r>
            <a:r>
              <a:rPr lang="cs-CZ" dirty="0"/>
              <a:t>)</a:t>
            </a:r>
          </a:p>
          <a:p>
            <a:r>
              <a:rPr lang="cs-CZ" dirty="0"/>
              <a:t>HE </a:t>
            </a:r>
            <a:r>
              <a:rPr lang="cs-CZ" dirty="0" err="1"/>
              <a:t>staining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 smtClean="0"/>
              <a:t>chief</a:t>
            </a:r>
            <a:r>
              <a:rPr lang="cs-CZ" dirty="0" smtClean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oxyphylic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pPr marL="228600" indent="-228600">
              <a:buAutoNum type="arabicPlain"/>
            </a:pPr>
            <a:r>
              <a:rPr lang="cs-CZ" dirty="0" err="1"/>
              <a:t>adipocytes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83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Nadledvina (</a:t>
            </a:r>
            <a:r>
              <a:rPr lang="cs-CZ" dirty="0" err="1" smtClean="0"/>
              <a:t>glandula</a:t>
            </a:r>
            <a:r>
              <a:rPr lang="cs-CZ" dirty="0" smtClean="0"/>
              <a:t> </a:t>
            </a:r>
            <a:r>
              <a:rPr lang="cs-CZ" dirty="0" err="1" smtClean="0"/>
              <a:t>surparenalis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Barvení HE</a:t>
            </a:r>
          </a:p>
          <a:p>
            <a:pPr marL="228600" indent="-228600">
              <a:buAutoNum type="arabicPlain"/>
            </a:pPr>
            <a:r>
              <a:rPr lang="cs-CZ" dirty="0" smtClean="0"/>
              <a:t>vazivový obal</a:t>
            </a:r>
          </a:p>
          <a:p>
            <a:pPr marL="228600" indent="-228600">
              <a:buAutoNum type="arabicPlain"/>
            </a:pPr>
            <a:r>
              <a:rPr lang="cs-CZ" dirty="0" smtClean="0"/>
              <a:t>kůra</a:t>
            </a:r>
          </a:p>
          <a:p>
            <a:pPr marL="228600" indent="-228600">
              <a:buAutoNum type="arabicPlain"/>
            </a:pPr>
            <a:r>
              <a:rPr lang="cs-CZ" dirty="0" smtClean="0"/>
              <a:t>dřeň</a:t>
            </a:r>
          </a:p>
          <a:p>
            <a:pPr marL="228600" indent="-228600">
              <a:buAutoNum type="arabicPlain"/>
            </a:pPr>
            <a:r>
              <a:rPr lang="cs-CZ" dirty="0" smtClean="0"/>
              <a:t>dřeňové vény</a:t>
            </a:r>
          </a:p>
          <a:p>
            <a:pPr marL="228600" indent="-228600">
              <a:buAutoNum type="arabicPlain"/>
            </a:pPr>
            <a:endParaRPr lang="cs-CZ" dirty="0"/>
          </a:p>
          <a:p>
            <a:pPr marL="228600" indent="-228600">
              <a:buAutoNum type="arabicPlain"/>
            </a:pPr>
            <a:endParaRPr lang="cs-CZ" dirty="0" smtClean="0"/>
          </a:p>
          <a:p>
            <a:r>
              <a:rPr lang="cs-CZ" dirty="0" err="1" smtClean="0"/>
              <a:t>Suprarenal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surparenalis</a:t>
            </a:r>
            <a:r>
              <a:rPr lang="cs-CZ" dirty="0"/>
              <a:t>)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staining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capsule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cortex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medulla</a:t>
            </a:r>
            <a:endParaRPr lang="cs-CZ" dirty="0" smtClean="0"/>
          </a:p>
          <a:p>
            <a:pPr marL="228600" indent="-228600">
              <a:buAutoNum type="arabicPlain"/>
            </a:pPr>
            <a:r>
              <a:rPr lang="cs-CZ" dirty="0" err="1" smtClean="0"/>
              <a:t>medullary</a:t>
            </a:r>
            <a:r>
              <a:rPr lang="cs-CZ" dirty="0" smtClean="0"/>
              <a:t> </a:t>
            </a:r>
            <a:r>
              <a:rPr lang="cs-CZ" dirty="0" err="1" smtClean="0"/>
              <a:t>veins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3CEB-A668-4379-B7F1-2D3E5F5D78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5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7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27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BD18-8D5D-4167-93B3-6DD0F1D8C1C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076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4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6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7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6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2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0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AFE0C-7B61-44E3-9CE3-67BD93644F27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EAE0F-FC9A-4231-91D7-BDCF202F8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620713"/>
            <a:ext cx="6781800" cy="2133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Endocrine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system</a:t>
            </a:r>
            <a:endParaRPr lang="cs-CZ" altLang="cs-CZ" sz="4400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76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224941"/>
            <a:ext cx="5198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cs-CZ" sz="4400" b="1" dirty="0"/>
              <a:t>Thyroid development</a:t>
            </a:r>
          </a:p>
        </p:txBody>
      </p:sp>
      <p:pic>
        <p:nvPicPr>
          <p:cNvPr id="6" name="Picture 6" descr="embryoHeadImage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/>
        </p:blipFill>
        <p:spPr bwMode="auto">
          <a:xfrm>
            <a:off x="5830607" y="521378"/>
            <a:ext cx="2476900" cy="36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513" y="4274749"/>
            <a:ext cx="4618366" cy="2384211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322" y="1490008"/>
            <a:ext cx="539229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 smtClean="0"/>
              <a:t>endodermal proliferation of pharyngeal floor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between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tuberculum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impar</a:t>
            </a:r>
            <a:r>
              <a:rPr lang="cs-CZ" altLang="cs-CZ" sz="2000" dirty="0" smtClean="0"/>
              <a:t> and </a:t>
            </a:r>
            <a:r>
              <a:rPr lang="cs-CZ" altLang="cs-CZ" sz="2000" dirty="0" err="1" smtClean="0"/>
              <a:t>copula</a:t>
            </a:r>
            <a:r>
              <a:rPr lang="en-US" altLang="cs-CZ" sz="20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 err="1" smtClean="0"/>
              <a:t>obliterating</a:t>
            </a:r>
            <a:r>
              <a:rPr lang="cs-CZ" altLang="cs-CZ" sz="2000" dirty="0" smtClean="0"/>
              <a:t> </a:t>
            </a:r>
            <a:r>
              <a:rPr lang="en-US" altLang="cs-CZ" sz="2000" dirty="0" smtClean="0"/>
              <a:t>ductus </a:t>
            </a:r>
            <a:r>
              <a:rPr lang="en-US" altLang="cs-CZ" sz="2000" dirty="0" err="1" smtClean="0"/>
              <a:t>thyreoglossus</a:t>
            </a:r>
            <a:endParaRPr lang="cs-CZ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 smtClean="0"/>
              <a:t>foramen </a:t>
            </a:r>
            <a:r>
              <a:rPr lang="en-US" altLang="cs-CZ" sz="2000" dirty="0"/>
              <a:t>caecum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 err="1" smtClean="0"/>
              <a:t>bilobed</a:t>
            </a:r>
            <a:r>
              <a:rPr lang="en-US" altLang="cs-CZ" sz="2000" dirty="0" smtClean="0"/>
              <a:t> </a:t>
            </a:r>
            <a:r>
              <a:rPr lang="cs-CZ" altLang="cs-CZ" sz="2000" dirty="0"/>
              <a:t>d</a:t>
            </a:r>
            <a:r>
              <a:rPr lang="en-US" altLang="cs-CZ" sz="2000" dirty="0" err="1" smtClean="0"/>
              <a:t>iverticulum</a:t>
            </a:r>
            <a:endParaRPr lang="cs-CZ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 err="1" smtClean="0"/>
              <a:t>lobus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pyramidalis</a:t>
            </a:r>
            <a:endParaRPr lang="cs-CZ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C-</a:t>
            </a:r>
            <a:r>
              <a:rPr lang="cs-CZ" altLang="cs-CZ" sz="2000" dirty="0" err="1" smtClean="0"/>
              <a:t>cells</a:t>
            </a:r>
            <a:r>
              <a:rPr lang="cs-CZ" altLang="cs-CZ" sz="20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cs-CZ" altLang="cs-CZ" sz="2000" dirty="0" err="1" smtClean="0"/>
              <a:t>neural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crest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origin</a:t>
            </a:r>
            <a:endParaRPr lang="cs-CZ" altLang="cs-CZ" sz="2000" dirty="0" smtClean="0"/>
          </a:p>
          <a:p>
            <a:pPr marL="342900" indent="-342900">
              <a:buFontTx/>
              <a:buChar char="-"/>
            </a:pPr>
            <a:r>
              <a:rPr lang="cs-CZ" altLang="cs-CZ" sz="2000" dirty="0" err="1" smtClean="0"/>
              <a:t>ultimobranchial</a:t>
            </a:r>
            <a:r>
              <a:rPr lang="cs-CZ" altLang="cs-CZ" sz="2000" dirty="0" smtClean="0"/>
              <a:t> body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5th </a:t>
            </a:r>
            <a:r>
              <a:rPr lang="cs-CZ" altLang="cs-CZ" sz="2000" dirty="0" err="1" smtClean="0"/>
              <a:t>pharyngeal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pouch</a:t>
            </a:r>
            <a:endParaRPr lang="cs-CZ" altLang="cs-CZ" sz="2000" dirty="0"/>
          </a:p>
          <a:p>
            <a:endParaRPr lang="cs-CZ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731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3"/>
          <a:stretch/>
        </p:blipFill>
        <p:spPr>
          <a:xfrm>
            <a:off x="0" y="728663"/>
            <a:ext cx="9144000" cy="612536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59087" y="92120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1359673" y="1173936"/>
            <a:ext cx="898576" cy="116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2154804" y="1992921"/>
            <a:ext cx="699714" cy="1272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208104" y="3895270"/>
            <a:ext cx="1017847" cy="10475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457116" y="265162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75460" y="1623589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7401" y="312419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808245" y="3585042"/>
            <a:ext cx="130009" cy="7376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962108" y="1920478"/>
            <a:ext cx="747422" cy="462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 flipV="1">
            <a:off x="1932167" y="2151506"/>
            <a:ext cx="15903" cy="2866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5192203" y="2986833"/>
            <a:ext cx="1121133" cy="64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5184250" y="1507891"/>
            <a:ext cx="1186072" cy="1114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H="1">
            <a:off x="1044926" y="2708538"/>
            <a:ext cx="505578" cy="4491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3075923" y="531875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5</a:t>
            </a:r>
            <a:endParaRPr lang="en-US" dirty="0"/>
          </a:p>
        </p:txBody>
      </p:sp>
      <p:cxnSp>
        <p:nvCxnSpPr>
          <p:cNvPr id="26" name="Přímá spojnice 25"/>
          <p:cNvCxnSpPr/>
          <p:nvPr/>
        </p:nvCxnSpPr>
        <p:spPr>
          <a:xfrm flipH="1">
            <a:off x="3463448" y="4903097"/>
            <a:ext cx="505578" cy="4491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Parathyroid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gland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(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.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parathyreoidea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50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/>
          <a:stretch/>
        </p:blipFill>
        <p:spPr>
          <a:xfrm>
            <a:off x="0" y="723568"/>
            <a:ext cx="9144000" cy="61344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22473" y="236247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6168057" y="2789253"/>
            <a:ext cx="932458" cy="5980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2648809" y="2151809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82565" y="373354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1510748" y="1375577"/>
            <a:ext cx="1041621" cy="803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5973316" y="1486894"/>
            <a:ext cx="69675" cy="7540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5078861" y="2763080"/>
            <a:ext cx="667119" cy="4777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>
            <a:off x="3022821" y="1025718"/>
            <a:ext cx="722243" cy="1034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5113479" y="4245997"/>
            <a:ext cx="770486" cy="9223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4210878" y="4245997"/>
            <a:ext cx="722243" cy="1034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Parathyroid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gland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(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.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parathyreoidea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29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55588" y="1253196"/>
            <a:ext cx="8888412" cy="14025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cs-CZ" sz="2000" dirty="0" err="1" smtClean="0"/>
              <a:t>glandulae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parathyroideae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superiores</a:t>
            </a:r>
            <a:r>
              <a:rPr lang="en-US" altLang="cs-CZ" sz="2000" dirty="0" smtClean="0"/>
              <a:t> from endoderm of 4th pharyngeal pouch </a:t>
            </a:r>
          </a:p>
          <a:p>
            <a:r>
              <a:rPr lang="en-US" altLang="cs-CZ" sz="2000" dirty="0" err="1" smtClean="0"/>
              <a:t>glandulae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parathyroideae</a:t>
            </a:r>
            <a:r>
              <a:rPr lang="en-US" altLang="cs-CZ" sz="2000" dirty="0" smtClean="0"/>
              <a:t> </a:t>
            </a:r>
            <a:r>
              <a:rPr lang="en-US" altLang="cs-CZ" sz="2000" dirty="0" err="1" smtClean="0"/>
              <a:t>inferiores</a:t>
            </a:r>
            <a:r>
              <a:rPr lang="en-US" altLang="cs-CZ" sz="2000" dirty="0" smtClean="0"/>
              <a:t> from dorsal process of 3th pharyngeal pouch</a:t>
            </a:r>
          </a:p>
          <a:p>
            <a:pPr>
              <a:buFontTx/>
              <a:buChar char="-"/>
            </a:pPr>
            <a:r>
              <a:rPr lang="en-US" altLang="cs-CZ" sz="2000" dirty="0" smtClean="0"/>
              <a:t>together with thymus descend to lower poles of thyroid</a:t>
            </a:r>
          </a:p>
          <a:p>
            <a:endParaRPr lang="en-US" altLang="cs-CZ" sz="2000" dirty="0" smtClean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0"/>
            <a:ext cx="8589963" cy="11926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 err="1" smtClean="0">
                <a:latin typeface="+mn-lt"/>
              </a:rPr>
              <a:t>Embryonic</a:t>
            </a:r>
            <a:r>
              <a:rPr lang="cs-CZ" altLang="cs-CZ" dirty="0" smtClean="0">
                <a:latin typeface="+mn-lt"/>
              </a:rPr>
              <a:t> </a:t>
            </a:r>
            <a:r>
              <a:rPr lang="cs-CZ" altLang="cs-CZ" dirty="0" err="1" smtClean="0">
                <a:latin typeface="+mn-lt"/>
              </a:rPr>
              <a:t>development</a:t>
            </a:r>
            <a:r>
              <a:rPr lang="cs-CZ" altLang="cs-CZ" dirty="0" smtClean="0">
                <a:latin typeface="+mn-lt"/>
              </a:rPr>
              <a:t> </a:t>
            </a:r>
            <a:r>
              <a:rPr lang="cs-CZ" altLang="cs-CZ" dirty="0" err="1" smtClean="0">
                <a:latin typeface="+mn-lt"/>
              </a:rPr>
              <a:t>of</a:t>
            </a:r>
            <a:r>
              <a:rPr lang="cs-CZ" altLang="cs-CZ" dirty="0" smtClean="0">
                <a:latin typeface="+mn-lt"/>
              </a:rPr>
              <a:t> </a:t>
            </a:r>
            <a:r>
              <a:rPr lang="cs-CZ" altLang="cs-CZ" dirty="0" err="1" smtClean="0">
                <a:latin typeface="+mn-lt"/>
              </a:rPr>
              <a:t>parathyroid</a:t>
            </a:r>
            <a:r>
              <a:rPr lang="cs-CZ" altLang="cs-CZ" dirty="0" smtClean="0">
                <a:latin typeface="+mn-lt"/>
              </a:rPr>
              <a:t> </a:t>
            </a:r>
            <a:r>
              <a:rPr lang="cs-CZ" altLang="cs-CZ" dirty="0" err="1" smtClean="0">
                <a:latin typeface="+mn-lt"/>
              </a:rPr>
              <a:t>gland</a:t>
            </a:r>
            <a:endParaRPr lang="cs-CZ" altLang="cs-CZ" dirty="0">
              <a:latin typeface="+mn-lt"/>
            </a:endParaRPr>
          </a:p>
        </p:txBody>
      </p:sp>
      <p:pic>
        <p:nvPicPr>
          <p:cNvPr id="5" name="Picture 2" descr="http://www.cambridgequestions.co.uk/diagrams/Development%20-%20Pharyngeal%20ar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04" y="3164618"/>
            <a:ext cx="4015010" cy="369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7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2"/>
          <a:stretch/>
        </p:blipFill>
        <p:spPr>
          <a:xfrm>
            <a:off x="0" y="826935"/>
            <a:ext cx="9144000" cy="60191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11793" y="94142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1960658" y="286742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85468" y="3743481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4361721" y="1351721"/>
            <a:ext cx="432916" cy="2902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103664" y="3506525"/>
            <a:ext cx="508093" cy="787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4977517" y="3706732"/>
            <a:ext cx="550054" cy="5710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4660950" y="437239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sp>
        <p:nvSpPr>
          <p:cNvPr id="13" name="Levá jednoduchá závorka 12"/>
          <p:cNvSpPr/>
          <p:nvPr/>
        </p:nvSpPr>
        <p:spPr>
          <a:xfrm rot="5400000">
            <a:off x="1888435" y="2011680"/>
            <a:ext cx="278295" cy="2941985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vá jednoduchá závorka 14"/>
          <p:cNvSpPr/>
          <p:nvPr/>
        </p:nvSpPr>
        <p:spPr>
          <a:xfrm rot="10800000">
            <a:off x="5685182" y="3076160"/>
            <a:ext cx="278295" cy="1575351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Suprarenal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gland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(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.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suprarenalis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)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57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>
          <a:xfrm>
            <a:off x="0" y="731520"/>
            <a:ext cx="9144000" cy="61320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990450" y="288058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4181077" y="138422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3441050" y="306525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6425084" y="3144346"/>
            <a:ext cx="432916" cy="2902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vá jednoduchá závorka 6"/>
          <p:cNvSpPr/>
          <p:nvPr/>
        </p:nvSpPr>
        <p:spPr>
          <a:xfrm rot="3321753">
            <a:off x="1232621" y="4299362"/>
            <a:ext cx="278295" cy="3072690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vá jednoduchá závorka 7"/>
          <p:cNvSpPr/>
          <p:nvPr/>
        </p:nvSpPr>
        <p:spPr>
          <a:xfrm rot="14049989">
            <a:off x="3163257" y="1485159"/>
            <a:ext cx="278295" cy="2931053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1070082" y="524760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sp>
        <p:nvSpPr>
          <p:cNvPr id="10" name="Levá jednoduchá závorka 9"/>
          <p:cNvSpPr/>
          <p:nvPr/>
        </p:nvSpPr>
        <p:spPr>
          <a:xfrm rot="3291878">
            <a:off x="4606290" y="1665221"/>
            <a:ext cx="278295" cy="541739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Suprarenal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gland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(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.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suprarenalis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)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869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48712" y="117392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73311" y="154325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29027" y="342900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6" name="Levá jednoduchá závorka 5"/>
          <p:cNvSpPr/>
          <p:nvPr/>
        </p:nvSpPr>
        <p:spPr>
          <a:xfrm rot="5400000">
            <a:off x="2373463" y="-697223"/>
            <a:ext cx="278295" cy="5025224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vá jednoduchá závorka 6"/>
          <p:cNvSpPr/>
          <p:nvPr/>
        </p:nvSpPr>
        <p:spPr>
          <a:xfrm rot="5400000">
            <a:off x="7085007" y="310168"/>
            <a:ext cx="278295" cy="3839689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2235365" y="5512819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655016" y="2669139"/>
            <a:ext cx="942674" cy="735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2137856" y="3429000"/>
            <a:ext cx="1273254" cy="2027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2524462" y="4306092"/>
            <a:ext cx="722243" cy="10349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1105231" y="5072932"/>
            <a:ext cx="984918" cy="4398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Suprarenal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gland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(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.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suprarenalis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)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79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mbryology.med.unsw.edu.au/embryology/images/d/df/Week10_adre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08" y="1399509"/>
            <a:ext cx="3304512" cy="31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6524" y="943804"/>
            <a:ext cx="831691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000" b="1" dirty="0" smtClean="0"/>
              <a:t>Cortex</a:t>
            </a:r>
          </a:p>
          <a:p>
            <a:pPr marL="342900" indent="-342900">
              <a:buFontTx/>
              <a:buChar char="-"/>
            </a:pPr>
            <a:r>
              <a:rPr lang="en-US" altLang="cs-CZ" sz="2000" dirty="0" smtClean="0"/>
              <a:t>mesoderm</a:t>
            </a:r>
          </a:p>
          <a:p>
            <a:pPr marL="342900" indent="-342900">
              <a:buFontTx/>
              <a:buChar char="-"/>
            </a:pPr>
            <a:r>
              <a:rPr lang="en-US" altLang="cs-CZ" sz="2000" dirty="0" smtClean="0"/>
              <a:t>mesothelium, </a:t>
            </a:r>
            <a:r>
              <a:rPr lang="en-US" altLang="cs-CZ" sz="2000" dirty="0" err="1" smtClean="0"/>
              <a:t>coelomic</a:t>
            </a:r>
            <a:r>
              <a:rPr lang="en-US" altLang="cs-CZ" sz="2000" dirty="0" smtClean="0"/>
              <a:t> epithelium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primitive fetal cortex 5-6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week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err="1" smtClean="0"/>
              <a:t>fetoplacental</a:t>
            </a:r>
            <a:r>
              <a:rPr lang="en-US" sz="2000" dirty="0" smtClean="0"/>
              <a:t> unit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definitive cortex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/>
              <a:t>zona reticularis fully differentiates within 3 years</a:t>
            </a:r>
          </a:p>
          <a:p>
            <a:pPr marL="342900" indent="-342900">
              <a:buFontTx/>
              <a:buChar char="-"/>
            </a:pPr>
            <a:endParaRPr lang="en-US" altLang="cs-CZ" sz="2000" dirty="0" smtClean="0"/>
          </a:p>
          <a:p>
            <a:r>
              <a:rPr lang="en-US" altLang="cs-CZ" sz="2000" b="1" dirty="0" smtClean="0"/>
              <a:t>Medulla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 smtClean="0"/>
              <a:t>neural crest</a:t>
            </a:r>
          </a:p>
          <a:p>
            <a:pPr marL="342900" indent="-342900">
              <a:buFontTx/>
              <a:buChar char="-"/>
            </a:pPr>
            <a:endParaRPr lang="en-US" altLang="cs-CZ" sz="20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7" y="4964925"/>
            <a:ext cx="2587218" cy="17039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225" y="4964925"/>
            <a:ext cx="2052638" cy="1790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426" y="5037232"/>
            <a:ext cx="1482414" cy="17847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824" y="4874717"/>
            <a:ext cx="1883601" cy="1639362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8589963" cy="11926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cs-CZ" dirty="0" smtClean="0">
                <a:latin typeface="+mn-lt"/>
              </a:rPr>
              <a:t>Embryonic development of suprarenal gland</a:t>
            </a:r>
            <a:endParaRPr lang="en-US" alt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5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0853"/>
          <a:stretch/>
        </p:blipFill>
        <p:spPr>
          <a:xfrm>
            <a:off x="-1" y="734786"/>
            <a:ext cx="9144001" cy="6113690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55657"/>
            <a:ext cx="914399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Langerhans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islets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511709" y="123107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50597" y="4686504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109424" y="400050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14" name="Přímá spojnice 13"/>
          <p:cNvCxnSpPr/>
          <p:nvPr/>
        </p:nvCxnSpPr>
        <p:spPr>
          <a:xfrm flipH="1">
            <a:off x="1713771" y="4268444"/>
            <a:ext cx="1273254" cy="2027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445329" y="4482193"/>
            <a:ext cx="571500" cy="11511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3467101" y="2873829"/>
            <a:ext cx="819149" cy="1001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4642758" y="3850821"/>
            <a:ext cx="296635" cy="76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4465864" y="5252357"/>
            <a:ext cx="392913" cy="666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H="1">
            <a:off x="5118796" y="1710520"/>
            <a:ext cx="392913" cy="666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9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146175"/>
          </a:xfrm>
        </p:spPr>
        <p:txBody>
          <a:bodyPr/>
          <a:lstStyle/>
          <a:p>
            <a:pPr algn="ctr" eaLnBrk="1" hangingPunct="1"/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List </a:t>
            </a:r>
            <a:r>
              <a:rPr lang="cs-CZ" altLang="cs-CZ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  <a:latin typeface="+mn-lt"/>
              </a:rPr>
              <a:t>slides</a:t>
            </a:r>
            <a:endParaRPr lang="cs-CZ" altLang="cs-CZ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7643813" cy="4411662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52. </a:t>
            </a:r>
            <a:r>
              <a:rPr lang="cs-CZ" altLang="cs-CZ" sz="2600" dirty="0" err="1" smtClean="0"/>
              <a:t>Hypophysis</a:t>
            </a:r>
            <a:r>
              <a:rPr lang="cs-CZ" altLang="cs-CZ" sz="2600" dirty="0" smtClean="0"/>
              <a:t> </a:t>
            </a:r>
            <a:r>
              <a:rPr lang="cs-CZ" altLang="cs-CZ" sz="2600" dirty="0" err="1" smtClean="0"/>
              <a:t>cerebri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53. </a:t>
            </a:r>
            <a:r>
              <a:rPr lang="cs-CZ" altLang="cs-CZ" sz="2600" dirty="0" err="1" smtClean="0"/>
              <a:t>Epiphysis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54. </a:t>
            </a:r>
            <a:r>
              <a:rPr lang="cs-CZ" altLang="cs-CZ" sz="2600" dirty="0" err="1" smtClean="0"/>
              <a:t>Glandula</a:t>
            </a:r>
            <a:r>
              <a:rPr lang="cs-CZ" altLang="cs-CZ" sz="2600" dirty="0" smtClean="0"/>
              <a:t> </a:t>
            </a:r>
            <a:r>
              <a:rPr lang="cs-CZ" altLang="cs-CZ" sz="2600" dirty="0" err="1" smtClean="0"/>
              <a:t>thyreoidea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55. </a:t>
            </a:r>
            <a:r>
              <a:rPr lang="cs-CZ" altLang="cs-CZ" sz="2600" dirty="0" err="1" smtClean="0"/>
              <a:t>Glandula</a:t>
            </a:r>
            <a:r>
              <a:rPr lang="cs-CZ" altLang="cs-CZ" sz="2600" dirty="0" smtClean="0"/>
              <a:t> 	</a:t>
            </a:r>
            <a:r>
              <a:rPr lang="cs-CZ" altLang="cs-CZ" sz="2600" dirty="0" err="1" smtClean="0"/>
              <a:t>parathyroidea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56. Corpus </a:t>
            </a:r>
            <a:r>
              <a:rPr lang="cs-CZ" altLang="cs-CZ" sz="2600" dirty="0" err="1" smtClean="0"/>
              <a:t>suprarenale</a:t>
            </a:r>
            <a:endParaRPr lang="cs-CZ" altLang="cs-CZ" sz="2600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600" dirty="0" smtClean="0"/>
              <a:t>23. </a:t>
            </a:r>
            <a:r>
              <a:rPr lang="cs-CZ" altLang="cs-CZ" sz="2600" dirty="0" err="1" smtClean="0"/>
              <a:t>Pancreas</a:t>
            </a:r>
            <a:r>
              <a:rPr lang="cs-CZ" altLang="cs-CZ" sz="2600" dirty="0" smtClean="0"/>
              <a:t> – </a:t>
            </a:r>
            <a:r>
              <a:rPr lang="cs-CZ" altLang="cs-CZ" sz="2600" dirty="0" err="1" smtClean="0"/>
              <a:t>islets</a:t>
            </a:r>
            <a:r>
              <a:rPr lang="cs-CZ" altLang="cs-CZ" sz="2600" dirty="0" smtClean="0"/>
              <a:t> </a:t>
            </a:r>
            <a:r>
              <a:rPr lang="cs-CZ" altLang="cs-CZ" sz="2600" dirty="0" err="1" smtClean="0"/>
              <a:t>of</a:t>
            </a:r>
            <a:r>
              <a:rPr lang="cs-CZ" altLang="cs-CZ" sz="2600" dirty="0" smtClean="0"/>
              <a:t> Langerhans</a:t>
            </a:r>
          </a:p>
        </p:txBody>
      </p:sp>
    </p:spTree>
    <p:extLst>
      <p:ext uri="{BB962C8B-B14F-4D97-AF65-F5344CB8AC3E}">
        <p14:creationId xmlns:p14="http://schemas.microsoft.com/office/powerpoint/2010/main" val="16646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/>
          <a:stretch/>
        </p:blipFill>
        <p:spPr>
          <a:xfrm>
            <a:off x="0" y="723570"/>
            <a:ext cx="9144000" cy="613443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13877" y="564509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29545" y="594424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18612" y="126895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118612" y="620887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723908" y="393024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5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14477" y="120738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6</a:t>
            </a:r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641169" y="345226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7</a:t>
            </a:r>
            <a:endParaRPr lang="en-US" dirty="0"/>
          </a:p>
        </p:txBody>
      </p:sp>
      <p:cxnSp>
        <p:nvCxnSpPr>
          <p:cNvPr id="16" name="Přímá spojnice 15"/>
          <p:cNvCxnSpPr/>
          <p:nvPr/>
        </p:nvCxnSpPr>
        <p:spPr>
          <a:xfrm>
            <a:off x="2017726" y="3821597"/>
            <a:ext cx="1110882" cy="11433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1942855" y="2977468"/>
            <a:ext cx="226011" cy="3810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Hypophysis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–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pituitary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gland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80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2"/>
          <a:stretch/>
        </p:blipFill>
        <p:spPr>
          <a:xfrm>
            <a:off x="0" y="739471"/>
            <a:ext cx="9144000" cy="61185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31231" y="437533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26562" y="305966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72000" y="492933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4798" y="411573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7668285" y="3675707"/>
            <a:ext cx="344032" cy="6246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6020554" y="4775130"/>
            <a:ext cx="1214155" cy="5392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7685873" y="4773621"/>
            <a:ext cx="896812" cy="12197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5723087" y="3530851"/>
            <a:ext cx="269009" cy="4572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5157553" y="2500616"/>
            <a:ext cx="269009" cy="4572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4739585" y="3295461"/>
            <a:ext cx="620066" cy="241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4142459" y="5377758"/>
            <a:ext cx="384274" cy="577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V="1">
            <a:off x="329038" y="4590107"/>
            <a:ext cx="205116" cy="6262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170288"/>
            <a:ext cx="9080390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Anterior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hypophysis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–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adenohypohysis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15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/>
          <a:stretch/>
        </p:blipFill>
        <p:spPr>
          <a:xfrm>
            <a:off x="-6132" y="739472"/>
            <a:ext cx="9144000" cy="612637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876722" y="302624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26562" y="305966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31026" y="516472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4739585" y="3295461"/>
            <a:ext cx="620066" cy="241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7823395" y="2261859"/>
            <a:ext cx="80280" cy="608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8202440" y="2799205"/>
            <a:ext cx="348832" cy="1793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5728248" y="2190939"/>
            <a:ext cx="237986" cy="787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 flipV="1">
            <a:off x="5847241" y="3457845"/>
            <a:ext cx="734628" cy="552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5833545" y="5237781"/>
            <a:ext cx="512934" cy="1037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6509442" y="4644428"/>
            <a:ext cx="27160" cy="4617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170288"/>
            <a:ext cx="9080390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Posterior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hypophysis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–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neurohypohysis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87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"/>
          <a:stretch/>
        </p:blipFill>
        <p:spPr bwMode="auto">
          <a:xfrm>
            <a:off x="358059" y="1705904"/>
            <a:ext cx="5837081" cy="445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048584" cy="785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cs-CZ" dirty="0" err="1">
                <a:solidFill>
                  <a:srgbClr val="000000"/>
                </a:solidFill>
                <a:latin typeface="+mn-lt"/>
              </a:rPr>
              <a:t>Embryon</a:t>
            </a:r>
            <a:r>
              <a:rPr lang="cs-CZ" altLang="cs-CZ" dirty="0" err="1">
                <a:solidFill>
                  <a:srgbClr val="000000"/>
                </a:solidFill>
                <a:latin typeface="+mn-lt"/>
              </a:rPr>
              <a:t>ic</a:t>
            </a:r>
            <a:r>
              <a:rPr lang="en-US" altLang="cs-CZ" dirty="0">
                <a:solidFill>
                  <a:srgbClr val="000000"/>
                </a:solidFill>
                <a:latin typeface="+mn-lt"/>
              </a:rPr>
              <a:t> development of pituitary gl.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920092"/>
            <a:ext cx="655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 smtClean="0"/>
              <a:t>Ectoderm (</a:t>
            </a:r>
            <a:r>
              <a:rPr lang="en-US" altLang="cs-CZ" sz="2000" dirty="0" err="1" smtClean="0"/>
              <a:t>Rathke’s</a:t>
            </a:r>
            <a:r>
              <a:rPr lang="en-US" altLang="cs-CZ" sz="2000" dirty="0" smtClean="0"/>
              <a:t> pouch)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sz="2000" dirty="0" err="1" smtClean="0"/>
              <a:t>Neuroectoderm</a:t>
            </a:r>
            <a:r>
              <a:rPr lang="en-US" altLang="cs-CZ" sz="2000" dirty="0" smtClean="0"/>
              <a:t> of ventral wall of diencephalon</a:t>
            </a:r>
            <a:endParaRPr lang="en-US" altLang="cs-CZ" sz="2000" dirty="0"/>
          </a:p>
        </p:txBody>
      </p:sp>
      <p:pic>
        <p:nvPicPr>
          <p:cNvPr id="6" name="Picture 5" descr="HypDev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7279" y="3181018"/>
            <a:ext cx="2484438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40333" y="3026243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18611" y="4093338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cxnSp>
        <p:nvCxnSpPr>
          <p:cNvPr id="5" name="Přímá spojnice 4"/>
          <p:cNvCxnSpPr/>
          <p:nvPr/>
        </p:nvCxnSpPr>
        <p:spPr>
          <a:xfrm flipH="1" flipV="1">
            <a:off x="7036904" y="2632417"/>
            <a:ext cx="819064" cy="3546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V="1">
            <a:off x="8242019" y="2238591"/>
            <a:ext cx="237986" cy="787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7187979" y="3429000"/>
            <a:ext cx="667989" cy="7542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 flipV="1">
            <a:off x="4055165" y="3737113"/>
            <a:ext cx="1192696" cy="4461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4512637" y="4462670"/>
            <a:ext cx="735224" cy="4747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17212" y="85726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Pineal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body (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epiphysis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  <a:ea typeface="+mj-ea"/>
                <a:cs typeface="+mj-cs"/>
              </a:rPr>
              <a:t>cerebri</a:t>
            </a:r>
            <a:r>
              <a:rPr lang="cs-CZ" altLang="cs-CZ" sz="4400" dirty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55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22238"/>
            <a:ext cx="9144000" cy="642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dirty="0" err="1">
                <a:solidFill>
                  <a:srgbClr val="000000"/>
                </a:solidFill>
                <a:latin typeface="+mn-lt"/>
              </a:rPr>
              <a:t>Embryonic</a:t>
            </a:r>
            <a:r>
              <a:rPr lang="cs-CZ" altLang="cs-CZ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+mn-lt"/>
              </a:rPr>
              <a:t>development</a:t>
            </a:r>
            <a:r>
              <a:rPr lang="cs-CZ" altLang="cs-CZ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  <a:latin typeface="+mn-lt"/>
              </a:rPr>
              <a:t>epiphysis</a:t>
            </a:r>
            <a:endParaRPr lang="cs-CZ" altLang="cs-CZ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770" y="1547053"/>
            <a:ext cx="5585760" cy="492898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547053"/>
            <a:ext cx="3631096" cy="4813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cs-CZ" altLang="cs-CZ" sz="2000" dirty="0" err="1" smtClean="0"/>
              <a:t>thickening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en-US" altLang="cs-CZ" sz="2000" dirty="0" smtClean="0"/>
              <a:t> caudal part of </a:t>
            </a:r>
            <a:r>
              <a:rPr lang="cs-CZ" altLang="cs-CZ" sz="2000" dirty="0" err="1" smtClean="0"/>
              <a:t>ependyma</a:t>
            </a:r>
            <a:r>
              <a:rPr lang="cs-CZ" altLang="cs-CZ" sz="2000" dirty="0" smtClean="0"/>
              <a:t> </a:t>
            </a:r>
            <a:r>
              <a:rPr lang="en-US" altLang="cs-CZ" sz="2000" dirty="0" smtClean="0"/>
              <a:t>that does not contribute to development of choroid plexus</a:t>
            </a:r>
            <a:r>
              <a:rPr lang="cs-CZ" altLang="cs-CZ" sz="2000" dirty="0" smtClean="0"/>
              <a:t> </a:t>
            </a:r>
            <a:r>
              <a:rPr lang="en-US" altLang="cs-CZ" sz="2000" dirty="0" smtClean="0"/>
              <a:t>at the </a:t>
            </a:r>
            <a:r>
              <a:rPr lang="cs-CZ" altLang="cs-CZ" sz="2000" dirty="0" err="1" smtClean="0"/>
              <a:t>roof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diencephalon</a:t>
            </a:r>
            <a:endParaRPr lang="cs-CZ" altLang="cs-CZ" sz="2000" dirty="0" smtClean="0"/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cs-CZ" altLang="cs-CZ" sz="2000" dirty="0" err="1" smtClean="0"/>
              <a:t>neuroectoderm</a:t>
            </a:r>
            <a:endParaRPr lang="en-US" altLang="cs-CZ" sz="2000" dirty="0" smtClean="0"/>
          </a:p>
          <a:p>
            <a:pPr>
              <a:lnSpc>
                <a:spcPct val="110000"/>
              </a:lnSpc>
              <a:buClr>
                <a:schemeClr val="tx1"/>
              </a:buClr>
              <a:buFontTx/>
              <a:buChar char="-"/>
            </a:pP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8156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/>
          <a:stretch/>
        </p:blipFill>
        <p:spPr>
          <a:xfrm>
            <a:off x="0" y="723568"/>
            <a:ext cx="9144000" cy="61344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198997" y="5244657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572000" y="3824577"/>
            <a:ext cx="1542632" cy="13664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6500683" y="4457005"/>
            <a:ext cx="237986" cy="787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446643" y="5647414"/>
            <a:ext cx="667989" cy="7542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5327" y="5565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Thyroid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gland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(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.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thyroidea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)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92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0" y="731520"/>
            <a:ext cx="9144000" cy="6126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10315" y="2763850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en-US" dirty="0"/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5406886" y="2370024"/>
            <a:ext cx="819064" cy="3546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5462546" y="1526557"/>
            <a:ext cx="1085755" cy="63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208104" y="3166607"/>
            <a:ext cx="1017847" cy="10475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699144" y="1341891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2757407" y="2339412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434963" y="4905955"/>
            <a:ext cx="30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cxnSp>
        <p:nvCxnSpPr>
          <p:cNvPr id="12" name="Přímá spojnice 11"/>
          <p:cNvCxnSpPr/>
          <p:nvPr/>
        </p:nvCxnSpPr>
        <p:spPr>
          <a:xfrm flipH="1" flipV="1">
            <a:off x="2768378" y="4144491"/>
            <a:ext cx="602975" cy="650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55327" y="5565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Thyroid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gland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 (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gl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. </a:t>
            </a:r>
            <a:r>
              <a:rPr lang="cs-CZ" altLang="cs-CZ" sz="4400" dirty="0" err="1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thyroidea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  <a:ea typeface="+mj-ea"/>
                <a:cs typeface="+mj-cs"/>
              </a:rPr>
              <a:t>)</a:t>
            </a:r>
            <a:endParaRPr lang="cs-CZ" altLang="cs-CZ" sz="4400" dirty="0">
              <a:solidFill>
                <a:srgbClr val="00000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32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675</Words>
  <Application>Microsoft Office PowerPoint</Application>
  <PresentationFormat>Předvádění na obrazovce (4:3)</PresentationFormat>
  <Paragraphs>265</Paragraphs>
  <Slides>19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Motiv Office</vt:lpstr>
      <vt:lpstr>Endocrine system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List of slides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26</cp:revision>
  <dcterms:created xsi:type="dcterms:W3CDTF">2015-11-04T07:29:52Z</dcterms:created>
  <dcterms:modified xsi:type="dcterms:W3CDTF">2015-11-05T14:20:16Z</dcterms:modified>
</cp:coreProperties>
</file>