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  <p:sldMasterId id="2147483688" r:id="rId4"/>
    <p:sldMasterId id="2147483700" r:id="rId5"/>
    <p:sldMasterId id="2147483712" r:id="rId6"/>
    <p:sldMasterId id="2147483724" r:id="rId7"/>
  </p:sldMasterIdLst>
  <p:notesMasterIdLst>
    <p:notesMasterId r:id="rId35"/>
  </p:notesMasterIdLst>
  <p:sldIdLst>
    <p:sldId id="291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267" r:id="rId17"/>
    <p:sldId id="268" r:id="rId18"/>
    <p:sldId id="296" r:id="rId19"/>
    <p:sldId id="273" r:id="rId20"/>
    <p:sldId id="274" r:id="rId21"/>
    <p:sldId id="301" r:id="rId22"/>
    <p:sldId id="281" r:id="rId23"/>
    <p:sldId id="302" r:id="rId24"/>
    <p:sldId id="282" r:id="rId25"/>
    <p:sldId id="284" r:id="rId26"/>
    <p:sldId id="285" r:id="rId27"/>
    <p:sldId id="287" r:id="rId28"/>
    <p:sldId id="290" r:id="rId29"/>
    <p:sldId id="311" r:id="rId30"/>
    <p:sldId id="312" r:id="rId31"/>
    <p:sldId id="313" r:id="rId32"/>
    <p:sldId id="314" r:id="rId33"/>
    <p:sldId id="315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1831A-A790-47FD-8CA2-899D43BE735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6F482-297E-41BA-8E92-A0970D9806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57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CD9AD2-F68C-4173-9290-8CC8F012DBAF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60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2347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4903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1332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6095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0411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770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62BAA8-2BF7-44A6-8FE6-CD8D40E9D711}" type="slidenum">
              <a:rPr lang="cs-CZ" altLang="cs-CZ">
                <a:solidFill>
                  <a:prstClr val="black"/>
                </a:solidFill>
              </a:rPr>
              <a:pPr/>
              <a:t>25</a:t>
            </a:fld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0892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C97B7A-96D0-4B59-9FD4-A8149351B89A}" type="slidenum">
              <a:rPr lang="cs-CZ" altLang="cs-CZ">
                <a:solidFill>
                  <a:prstClr val="black"/>
                </a:solidFill>
              </a:rPr>
              <a:pPr/>
              <a:t>26</a:t>
            </a:fld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798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44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80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473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599128-F04F-42E0-84B6-36D1B49DA10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77237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8FA004-9749-43EC-BBDF-47E5B42C2D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6344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7AF566-C221-4623-95DC-CD9BB047BB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4208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678DFE-8EC6-4957-8578-9C3A5273B00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5393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623F1D7-93F8-49BF-9715-CEA45345AA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039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E2F909-8228-40CB-A7E2-53569B0FD7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8944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D9421C-3507-4C59-8D5F-DB00972A402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5988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C144718-8A1A-4BFB-A438-9054D25E9D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159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122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6C299B-7A97-449A-B9E2-69FA3D75ED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1719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2222CEB-2599-47EF-AA98-6BF5106169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5288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78B3319-AABF-417B-BF51-AA8CBCEB1A4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5118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1" y="128589"/>
            <a:ext cx="2741084" cy="59959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28589"/>
            <a:ext cx="8026400" cy="599598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E590C8-27CE-42B2-AEB5-9F2AD5C304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7565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5F7F18F6-D881-45C0-82F2-90C292E2A0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09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55A2D9CD-360B-4440-8390-93FEABEFBB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8025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FDE7BB6C-C03A-4D5F-A786-30AD3F2A84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0778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45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22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7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097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60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42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93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95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97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180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61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33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9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07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773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37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193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346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25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80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42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15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8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10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383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94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010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403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12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8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31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536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71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14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5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894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971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832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362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997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50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386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698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90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541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9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0953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59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48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400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05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16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735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715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591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744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1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284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696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7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3554-D707-4C14-B66B-6D838AB7CCB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6697-53E5-475A-9AA3-C112F4851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2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03554-D707-4C14-B66B-6D838AB7CCB9}" type="datetimeFigureOut">
              <a:rPr lang="cs-CZ" smtClean="0"/>
              <a:t>3.10.2016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56697-53E5-475A-9AA3-C112F4851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3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128588"/>
            <a:ext cx="10970684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Klepněte pro úpravu formátu titulního textu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Klepněte pro úpravu formátu textu osnovy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 osnovy</a:t>
            </a:r>
          </a:p>
          <a:p>
            <a:pPr lvl="4"/>
            <a:r>
              <a:rPr lang="en-GB" altLang="cs-CZ" smtClean="0"/>
              <a:t>Pátá úroveň osnovy</a:t>
            </a:r>
          </a:p>
          <a:p>
            <a:pPr lvl="4"/>
            <a:r>
              <a:rPr lang="en-GB" altLang="cs-CZ" smtClean="0"/>
              <a:t>Šestá úroveň</a:t>
            </a:r>
          </a:p>
          <a:p>
            <a:pPr lvl="4"/>
            <a:r>
              <a:rPr lang="en-GB" altLang="cs-CZ" smtClean="0"/>
              <a:t>Sedmá úroveň</a:t>
            </a:r>
          </a:p>
          <a:p>
            <a:pPr lvl="4"/>
            <a:r>
              <a:rPr lang="en-GB" altLang="cs-CZ" smtClean="0"/>
              <a:t>Osmá úroveň textu</a:t>
            </a:r>
          </a:p>
          <a:p>
            <a:pPr lvl="4"/>
            <a:r>
              <a:rPr lang="en-GB" altLang="cs-CZ" smtClean="0"/>
              <a:t>Devátá úroveň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245226"/>
            <a:ext cx="2842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65601" y="6245226"/>
            <a:ext cx="3858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5226"/>
            <a:ext cx="2842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9ED944A7-8982-4825-BAAC-C9953A9379E5}" type="slidenum">
              <a:rPr lang="cs-CZ" altLang="cs-CZ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086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8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8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3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tbiomed.com/content/3/1/9/figure/F3?highres=y" TargetMode="External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119063"/>
            <a:ext cx="7734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ovéPole 4"/>
          <p:cNvSpPr txBox="1">
            <a:spLocks noChangeArrowheads="1"/>
          </p:cNvSpPr>
          <p:nvPr/>
        </p:nvSpPr>
        <p:spPr bwMode="auto">
          <a:xfrm>
            <a:off x="3003473" y="1097373"/>
            <a:ext cx="60004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5400" dirty="0" smtClean="0"/>
              <a:t>DIGESTIVE SYSTEM 3</a:t>
            </a:r>
            <a:endParaRPr lang="cs-CZ" altLang="cs-CZ" sz="5400" dirty="0"/>
          </a:p>
        </p:txBody>
      </p:sp>
      <p:sp>
        <p:nvSpPr>
          <p:cNvPr id="6" name="Obdélník 5"/>
          <p:cNvSpPr/>
          <p:nvPr/>
        </p:nvSpPr>
        <p:spPr>
          <a:xfrm>
            <a:off x="2011203" y="2200502"/>
            <a:ext cx="95266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200" dirty="0" smtClean="0"/>
              <a:t>Big </a:t>
            </a:r>
            <a:r>
              <a:rPr lang="cs-CZ" sz="3200" dirty="0" err="1" smtClean="0"/>
              <a:t>salivary</a:t>
            </a:r>
            <a:r>
              <a:rPr lang="cs-CZ" sz="3200" dirty="0" smtClean="0"/>
              <a:t> </a:t>
            </a:r>
            <a:r>
              <a:rPr lang="cs-CZ" sz="3200" dirty="0" err="1"/>
              <a:t>glands</a:t>
            </a:r>
            <a:r>
              <a:rPr lang="cs-CZ" sz="3200" dirty="0"/>
              <a:t> </a:t>
            </a:r>
            <a:r>
              <a:rPr lang="cs-CZ" sz="3200" dirty="0" smtClean="0"/>
              <a:t>         </a:t>
            </a:r>
            <a:r>
              <a:rPr lang="cs-CZ" sz="3200" dirty="0" err="1" smtClean="0"/>
              <a:t>parotid</a:t>
            </a:r>
            <a:r>
              <a:rPr lang="cs-CZ" sz="3200" dirty="0" smtClean="0"/>
              <a:t> </a:t>
            </a:r>
            <a:r>
              <a:rPr lang="cs-CZ" sz="3200" dirty="0" err="1"/>
              <a:t>gland</a:t>
            </a:r>
            <a:endParaRPr lang="cs-CZ" sz="3200" dirty="0"/>
          </a:p>
          <a:p>
            <a:pPr fontAlgn="auto">
              <a:defRPr/>
            </a:pPr>
            <a:r>
              <a:rPr lang="cs-CZ" sz="3200" dirty="0"/>
              <a:t>                                         </a:t>
            </a:r>
            <a:r>
              <a:rPr lang="cs-CZ" sz="3200" dirty="0" smtClean="0"/>
              <a:t>       </a:t>
            </a:r>
            <a:r>
              <a:rPr lang="cs-CZ" sz="3200" dirty="0" err="1" smtClean="0"/>
              <a:t>submandibular</a:t>
            </a:r>
            <a:r>
              <a:rPr lang="cs-CZ" sz="3200" dirty="0" smtClean="0"/>
              <a:t> </a:t>
            </a:r>
            <a:r>
              <a:rPr lang="cs-CZ" sz="3200" dirty="0" err="1"/>
              <a:t>gl</a:t>
            </a:r>
            <a:r>
              <a:rPr lang="cs-CZ" sz="3200" dirty="0"/>
              <a:t>.</a:t>
            </a:r>
          </a:p>
          <a:p>
            <a:pPr fontAlgn="auto">
              <a:defRPr/>
            </a:pPr>
            <a:r>
              <a:rPr lang="cs-CZ" sz="3200" dirty="0"/>
              <a:t>                                                </a:t>
            </a:r>
            <a:r>
              <a:rPr lang="cs-CZ" sz="3200" dirty="0" err="1"/>
              <a:t>sublingual</a:t>
            </a:r>
            <a:r>
              <a:rPr lang="cs-CZ" sz="3200" dirty="0"/>
              <a:t> </a:t>
            </a:r>
            <a:r>
              <a:rPr lang="cs-CZ" sz="3200" dirty="0" err="1"/>
              <a:t>gl</a:t>
            </a:r>
            <a:r>
              <a:rPr lang="cs-CZ" sz="3200" dirty="0"/>
              <a:t>.</a:t>
            </a:r>
          </a:p>
          <a:p>
            <a:pPr marL="457200" indent="-457200">
              <a:buSzPct val="60000"/>
              <a:buFont typeface="Arial" panose="020B0604020202020204" pitchFamily="34" charset="0"/>
              <a:buChar char="•"/>
              <a:defRPr/>
            </a:pPr>
            <a:endParaRPr lang="cs-CZ" sz="3200" dirty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200" dirty="0" smtClean="0"/>
              <a:t>Liver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200" dirty="0" err="1" smtClean="0"/>
              <a:t>Gallbladder</a:t>
            </a:r>
            <a:endParaRPr lang="cs-CZ" sz="3200" dirty="0" smtClean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200" dirty="0" err="1" smtClean="0"/>
              <a:t>Pancreas</a:t>
            </a:r>
            <a:endParaRPr lang="cs-CZ" sz="2800" dirty="0"/>
          </a:p>
        </p:txBody>
      </p:sp>
      <p:cxnSp>
        <p:nvCxnSpPr>
          <p:cNvPr id="3" name="Přímá spojnice 2"/>
          <p:cNvCxnSpPr/>
          <p:nvPr/>
        </p:nvCxnSpPr>
        <p:spPr>
          <a:xfrm>
            <a:off x="5834743" y="2551611"/>
            <a:ext cx="644434" cy="5050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5834743" y="2551611"/>
            <a:ext cx="5050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5834743" y="2551610"/>
            <a:ext cx="583474" cy="8562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9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 descr="LiverAni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3856" y="615407"/>
            <a:ext cx="7920038" cy="5281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35556" y="246075"/>
            <a:ext cx="23866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 smtClean="0"/>
              <a:t>Liver = </a:t>
            </a:r>
            <a:r>
              <a:rPr lang="cs-CZ" altLang="cs-CZ" sz="3200" b="1" dirty="0" err="1" smtClean="0"/>
              <a:t>hepar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82781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1"/>
            <a:ext cx="4464050" cy="1196975"/>
          </a:xfrm>
        </p:spPr>
        <p:txBody>
          <a:bodyPr/>
          <a:lstStyle/>
          <a:p>
            <a:pPr algn="l"/>
            <a:r>
              <a:rPr lang="cs-CZ" altLang="cs-CZ" sz="2800" b="1" dirty="0" err="1" smtClean="0"/>
              <a:t>Classic</a:t>
            </a:r>
            <a:r>
              <a:rPr lang="cs-CZ" altLang="cs-CZ" sz="2800" b="1" dirty="0" smtClean="0"/>
              <a:t> liver </a:t>
            </a:r>
            <a:r>
              <a:rPr lang="cs-CZ" altLang="cs-CZ" sz="2800" b="1" dirty="0" err="1" smtClean="0"/>
              <a:t>lobule</a:t>
            </a:r>
            <a:endParaRPr lang="cs-CZ" altLang="cs-CZ" sz="2800" b="1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1" y="1412876"/>
            <a:ext cx="5148263" cy="5445125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 smtClean="0"/>
              <a:t>Shape</a:t>
            </a:r>
            <a:r>
              <a:rPr lang="cs-CZ" altLang="cs-CZ" sz="2400" dirty="0" smtClean="0"/>
              <a:t> – </a:t>
            </a:r>
            <a:r>
              <a:rPr lang="cs-CZ" altLang="cs-CZ" sz="2400" dirty="0" err="1" smtClean="0"/>
              <a:t>polygonal</a:t>
            </a:r>
            <a:r>
              <a:rPr lang="cs-CZ" altLang="cs-CZ" sz="2400" dirty="0" smtClean="0"/>
              <a:t> ( </a:t>
            </a:r>
            <a:r>
              <a:rPr lang="cs-CZ" altLang="cs-CZ" sz="2400" dirty="0" err="1" smtClean="0"/>
              <a:t>polyhedral</a:t>
            </a:r>
            <a:r>
              <a:rPr lang="cs-CZ" altLang="cs-CZ" sz="2400" dirty="0" smtClean="0"/>
              <a:t> )</a:t>
            </a:r>
            <a:endParaRPr lang="cs-CZ" altLang="cs-CZ" sz="24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2"/>
                </a:solidFill>
              </a:rPr>
              <a:t>Central</a:t>
            </a:r>
            <a:r>
              <a:rPr lang="cs-CZ" altLang="cs-CZ" sz="2400" dirty="0" smtClean="0">
                <a:solidFill>
                  <a:schemeClr val="accent2"/>
                </a:solidFill>
              </a:rPr>
              <a:t> </a:t>
            </a:r>
            <a:r>
              <a:rPr lang="cs-CZ" altLang="cs-CZ" sz="2400" dirty="0" err="1" smtClean="0">
                <a:solidFill>
                  <a:schemeClr val="accent2"/>
                </a:solidFill>
              </a:rPr>
              <a:t>vein</a:t>
            </a:r>
            <a:endParaRPr lang="cs-CZ" altLang="cs-CZ" sz="24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2"/>
                </a:solidFill>
              </a:rPr>
              <a:t>Hepatocytes</a:t>
            </a:r>
            <a:r>
              <a:rPr lang="cs-CZ" altLang="cs-CZ" sz="2400" dirty="0" smtClean="0">
                <a:solidFill>
                  <a:schemeClr val="accent2"/>
                </a:solidFill>
              </a:rPr>
              <a:t> in </a:t>
            </a:r>
            <a:r>
              <a:rPr lang="cs-CZ" altLang="cs-CZ" sz="2400" dirty="0" err="1" smtClean="0">
                <a:solidFill>
                  <a:schemeClr val="accent2"/>
                </a:solidFill>
              </a:rPr>
              <a:t>interconnected</a:t>
            </a:r>
            <a:r>
              <a:rPr lang="cs-CZ" altLang="cs-CZ" sz="2400" dirty="0" smtClean="0">
                <a:solidFill>
                  <a:schemeClr val="accent2"/>
                </a:solidFill>
              </a:rPr>
              <a:t> </a:t>
            </a:r>
            <a:r>
              <a:rPr lang="cs-CZ" altLang="cs-CZ" sz="2400" dirty="0" err="1" smtClean="0">
                <a:solidFill>
                  <a:schemeClr val="accent2"/>
                </a:solidFill>
              </a:rPr>
              <a:t>plates</a:t>
            </a:r>
            <a:r>
              <a:rPr lang="cs-CZ" altLang="cs-CZ" sz="2400" dirty="0" smtClean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chemeClr val="accent2"/>
                </a:solidFill>
              </a:rPr>
              <a:t>L</a:t>
            </a:r>
            <a:r>
              <a:rPr lang="cs-CZ" altLang="cs-CZ" sz="2400" dirty="0" smtClean="0">
                <a:solidFill>
                  <a:schemeClr val="accent2"/>
                </a:solidFill>
              </a:rPr>
              <a:t>iver </a:t>
            </a:r>
            <a:r>
              <a:rPr lang="cs-CZ" altLang="cs-CZ" sz="2400" dirty="0" err="1" smtClean="0">
                <a:solidFill>
                  <a:schemeClr val="accent2"/>
                </a:solidFill>
              </a:rPr>
              <a:t>sinusoids</a:t>
            </a:r>
            <a:r>
              <a:rPr lang="cs-CZ" altLang="cs-CZ" sz="2400" dirty="0" smtClean="0">
                <a:solidFill>
                  <a:schemeClr val="accent2"/>
                </a:solidFill>
              </a:rPr>
              <a:t> </a:t>
            </a:r>
            <a:endParaRPr lang="cs-CZ" altLang="cs-CZ" sz="2400" dirty="0"/>
          </a:p>
          <a:p>
            <a:r>
              <a:rPr lang="cs-CZ" altLang="cs-CZ" sz="2400" dirty="0" smtClean="0">
                <a:solidFill>
                  <a:schemeClr val="accent2"/>
                </a:solidFill>
              </a:rPr>
              <a:t>Bile </a:t>
            </a:r>
            <a:r>
              <a:rPr lang="cs-CZ" altLang="cs-CZ" sz="2400" dirty="0" err="1" smtClean="0">
                <a:solidFill>
                  <a:schemeClr val="accent2"/>
                </a:solidFill>
              </a:rPr>
              <a:t>canaliculus</a:t>
            </a:r>
            <a:r>
              <a:rPr lang="cs-CZ" altLang="cs-CZ" sz="2400" dirty="0" smtClean="0"/>
              <a:t>                                            </a:t>
            </a:r>
            <a:endParaRPr lang="cs-CZ" altLang="cs-CZ" sz="2400" dirty="0"/>
          </a:p>
        </p:txBody>
      </p:sp>
      <p:sp>
        <p:nvSpPr>
          <p:cNvPr id="31748" name="AutoShape 4"/>
          <p:cNvSpPr>
            <a:spLocks noChangeArrowheads="1"/>
          </p:cNvSpPr>
          <p:nvPr/>
        </p:nvSpPr>
        <p:spPr bwMode="auto">
          <a:xfrm rot="1128713">
            <a:off x="9191626" y="98107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 rot="1128713">
            <a:off x="9409114" y="33337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H="1">
            <a:off x="9336088" y="1125538"/>
            <a:ext cx="2159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H="1">
            <a:off x="9767888" y="1341439"/>
            <a:ext cx="21590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H="1">
            <a:off x="10199689" y="908051"/>
            <a:ext cx="217487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H="1">
            <a:off x="9191625" y="620713"/>
            <a:ext cx="21748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>
            <a:off x="9840913" y="692151"/>
            <a:ext cx="144462" cy="144463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55" name="Freeform 11"/>
          <p:cNvSpPr>
            <a:spLocks/>
          </p:cNvSpPr>
          <p:nvPr/>
        </p:nvSpPr>
        <p:spPr bwMode="auto">
          <a:xfrm>
            <a:off x="9623426" y="817563"/>
            <a:ext cx="309563" cy="647700"/>
          </a:xfrm>
          <a:custGeom>
            <a:avLst/>
            <a:gdLst>
              <a:gd name="T0" fmla="*/ 183 w 195"/>
              <a:gd name="T1" fmla="*/ 15 h 408"/>
              <a:gd name="T2" fmla="*/ 146 w 195"/>
              <a:gd name="T3" fmla="*/ 61 h 408"/>
              <a:gd name="T4" fmla="*/ 137 w 195"/>
              <a:gd name="T5" fmla="*/ 88 h 408"/>
              <a:gd name="T6" fmla="*/ 119 w 195"/>
              <a:gd name="T7" fmla="*/ 107 h 408"/>
              <a:gd name="T8" fmla="*/ 91 w 195"/>
              <a:gd name="T9" fmla="*/ 198 h 408"/>
              <a:gd name="T10" fmla="*/ 82 w 195"/>
              <a:gd name="T11" fmla="*/ 226 h 408"/>
              <a:gd name="T12" fmla="*/ 0 w 195"/>
              <a:gd name="T13" fmla="*/ 408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5" h="408">
                <a:moveTo>
                  <a:pt x="183" y="15"/>
                </a:moveTo>
                <a:cubicBezTo>
                  <a:pt x="157" y="87"/>
                  <a:pt x="195" y="0"/>
                  <a:pt x="146" y="61"/>
                </a:cubicBezTo>
                <a:cubicBezTo>
                  <a:pt x="140" y="68"/>
                  <a:pt x="142" y="80"/>
                  <a:pt x="137" y="88"/>
                </a:cubicBezTo>
                <a:cubicBezTo>
                  <a:pt x="133" y="96"/>
                  <a:pt x="125" y="101"/>
                  <a:pt x="119" y="107"/>
                </a:cubicBezTo>
                <a:cubicBezTo>
                  <a:pt x="103" y="163"/>
                  <a:pt x="114" y="128"/>
                  <a:pt x="91" y="198"/>
                </a:cubicBezTo>
                <a:cubicBezTo>
                  <a:pt x="88" y="207"/>
                  <a:pt x="82" y="226"/>
                  <a:pt x="82" y="226"/>
                </a:cubicBezTo>
                <a:cubicBezTo>
                  <a:pt x="74" y="293"/>
                  <a:pt x="68" y="374"/>
                  <a:pt x="0" y="408"/>
                </a:cubicBezTo>
              </a:path>
            </a:pathLst>
          </a:custGeom>
          <a:noFill/>
          <a:ln w="57150" cap="flat" cmpd="sng">
            <a:solidFill>
              <a:srgbClr val="CC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>
            <a:off x="9840914" y="333375"/>
            <a:ext cx="71437" cy="287338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>
            <a:off x="9983788" y="333375"/>
            <a:ext cx="0" cy="287338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 flipH="1">
            <a:off x="10056814" y="404813"/>
            <a:ext cx="71437" cy="144462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 flipH="1">
            <a:off x="10056813" y="476251"/>
            <a:ext cx="215900" cy="144463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H="1">
            <a:off x="9983788" y="620714"/>
            <a:ext cx="360362" cy="71437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9696451" y="404813"/>
            <a:ext cx="144463" cy="2159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>
            <a:off x="9625013" y="476250"/>
            <a:ext cx="215900" cy="2159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9480550" y="549276"/>
            <a:ext cx="287338" cy="142875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>
            <a:off x="10056814" y="765175"/>
            <a:ext cx="287337" cy="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65" name="Line 21"/>
          <p:cNvSpPr>
            <a:spLocks noChangeShapeType="1"/>
          </p:cNvSpPr>
          <p:nvPr/>
        </p:nvSpPr>
        <p:spPr bwMode="auto">
          <a:xfrm>
            <a:off x="10056814" y="765176"/>
            <a:ext cx="287337" cy="142875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66" name="Line 22"/>
          <p:cNvSpPr>
            <a:spLocks noChangeShapeType="1"/>
          </p:cNvSpPr>
          <p:nvPr/>
        </p:nvSpPr>
        <p:spPr bwMode="auto">
          <a:xfrm>
            <a:off x="9983789" y="836613"/>
            <a:ext cx="288925" cy="2159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67" name="Line 23"/>
          <p:cNvSpPr>
            <a:spLocks noChangeShapeType="1"/>
          </p:cNvSpPr>
          <p:nvPr/>
        </p:nvSpPr>
        <p:spPr bwMode="auto">
          <a:xfrm>
            <a:off x="9480550" y="765175"/>
            <a:ext cx="287338" cy="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68" name="Line 24"/>
          <p:cNvSpPr>
            <a:spLocks noChangeShapeType="1"/>
          </p:cNvSpPr>
          <p:nvPr/>
        </p:nvSpPr>
        <p:spPr bwMode="auto">
          <a:xfrm flipV="1">
            <a:off x="9551988" y="836614"/>
            <a:ext cx="215900" cy="71437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>
            <a:off x="7680325" y="476251"/>
            <a:ext cx="1079500" cy="936625"/>
          </a:xfrm>
          <a:prstGeom prst="hexagon">
            <a:avLst>
              <a:gd name="adj" fmla="val 28814"/>
              <a:gd name="vf" fmla="val 11547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8112126" y="836613"/>
            <a:ext cx="144463" cy="144462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7319963" y="1412875"/>
            <a:ext cx="2089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200" i="1"/>
              <a:t>   2D cross section        3D</a:t>
            </a:r>
          </a:p>
        </p:txBody>
      </p:sp>
      <p:sp>
        <p:nvSpPr>
          <p:cNvPr id="31772" name="Line 28"/>
          <p:cNvSpPr>
            <a:spLocks noChangeShapeType="1"/>
          </p:cNvSpPr>
          <p:nvPr/>
        </p:nvSpPr>
        <p:spPr bwMode="auto">
          <a:xfrm>
            <a:off x="7319963" y="1"/>
            <a:ext cx="0" cy="206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73" name="Line 29"/>
          <p:cNvSpPr>
            <a:spLocks noChangeShapeType="1"/>
          </p:cNvSpPr>
          <p:nvPr/>
        </p:nvSpPr>
        <p:spPr bwMode="auto">
          <a:xfrm>
            <a:off x="7319964" y="2060575"/>
            <a:ext cx="3348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8472488" y="15875"/>
            <a:ext cx="107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1 – 2 mm</a:t>
            </a:r>
          </a:p>
        </p:txBody>
      </p:sp>
      <p:graphicFrame>
        <p:nvGraphicFramePr>
          <p:cNvPr id="31775" name="Object 31" descr="liver"/>
          <p:cNvGraphicFramePr>
            <a:graphicFrameLocks noGrp="1" noChangeAspect="1"/>
          </p:cNvGraphicFramePr>
          <p:nvPr>
            <p:ph sz="half" idx="2"/>
          </p:nvPr>
        </p:nvGraphicFramePr>
        <p:xfrm>
          <a:off x="6748464" y="2060576"/>
          <a:ext cx="3919537" cy="479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Rastrový obrázek" r:id="rId3" imgW="3866667" imgH="4734586" progId="Paint.Picture">
                  <p:embed/>
                </p:oleObj>
              </mc:Choice>
              <mc:Fallback>
                <p:oleObj name="Rastrový obrázek" r:id="rId3" imgW="3866667" imgH="47345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8464" y="2060576"/>
                        <a:ext cx="3919537" cy="479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266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P_img6-14-34hep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3" descr="játr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2924176"/>
            <a:ext cx="3851275" cy="39338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609" t="-889" r="-1609" b="889"/>
          <a:stretch/>
        </p:blipFill>
        <p:spPr>
          <a:xfrm>
            <a:off x="1111444" y="0"/>
            <a:ext cx="9740115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874034" y="2734491"/>
            <a:ext cx="1733006" cy="26996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Portal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934994" y="3335383"/>
            <a:ext cx="1672046" cy="4267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Classic</a:t>
            </a:r>
            <a:r>
              <a:rPr lang="cs-CZ" dirty="0" smtClean="0"/>
              <a:t> liver </a:t>
            </a:r>
            <a:r>
              <a:rPr lang="cs-CZ" dirty="0" err="1" smtClean="0"/>
              <a:t>lobule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921931" y="4116978"/>
            <a:ext cx="1637211" cy="2612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Central</a:t>
            </a:r>
            <a:r>
              <a:rPr lang="cs-CZ" dirty="0" smtClean="0"/>
              <a:t>  </a:t>
            </a:r>
            <a:r>
              <a:rPr lang="cs-CZ" dirty="0" err="1" smtClean="0"/>
              <a:t>vein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72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56330" name="Picture 10" descr="liv40h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8876" y="188913"/>
            <a:ext cx="4429125" cy="5903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1992314" y="6165851"/>
            <a:ext cx="8675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latin typeface="Verdana" panose="020B0604030504040204" pitchFamily="34" charset="0"/>
              </a:rPr>
              <a:t>trias hepatis /Glissonova triáda/</a:t>
            </a:r>
          </a:p>
        </p:txBody>
      </p:sp>
      <p:pic>
        <p:nvPicPr>
          <p:cNvPr id="56336" name="Picture 16" descr="liv11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0850" y="188913"/>
            <a:ext cx="4427538" cy="5903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94" y="0"/>
            <a:ext cx="10437981" cy="715530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41804" y="3222172"/>
            <a:ext cx="1567543" cy="2786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vein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44434" y="3788932"/>
            <a:ext cx="1793966" cy="2866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Liver sinusoid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62395" y="4243082"/>
            <a:ext cx="2002428" cy="3738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Liver </a:t>
            </a:r>
            <a:r>
              <a:rPr lang="cs-CZ" dirty="0" err="1" smtClean="0"/>
              <a:t>plates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1899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2239"/>
            <a:ext cx="7543800" cy="642937"/>
          </a:xfrm>
        </p:spPr>
        <p:txBody>
          <a:bodyPr/>
          <a:lstStyle/>
          <a:p>
            <a:pPr algn="ctr"/>
            <a:r>
              <a:rPr lang="cs-CZ" altLang="cs-CZ" sz="3500"/>
              <a:t>Játra – portální triáda</a:t>
            </a:r>
          </a:p>
        </p:txBody>
      </p:sp>
      <p:pic>
        <p:nvPicPr>
          <p:cNvPr id="21509" name="Picture 5" descr="HP_img6-14-35hep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785813"/>
            <a:ext cx="8064500" cy="6049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7" y="0"/>
            <a:ext cx="9648825" cy="703421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9805852" y="785813"/>
            <a:ext cx="1114560" cy="299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Bile </a:t>
            </a:r>
            <a:r>
              <a:rPr lang="cs-CZ" dirty="0" err="1" smtClean="0"/>
              <a:t>duct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9805852" y="1105579"/>
            <a:ext cx="1114560" cy="5628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Portal</a:t>
            </a:r>
            <a:r>
              <a:rPr lang="cs-CZ" dirty="0" smtClean="0"/>
              <a:t> </a:t>
            </a:r>
            <a:r>
              <a:rPr lang="cs-CZ" dirty="0" err="1" smtClean="0"/>
              <a:t>vein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9804175" y="1785257"/>
            <a:ext cx="1116237" cy="478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Hepatic</a:t>
            </a:r>
            <a:r>
              <a:rPr lang="cs-CZ" dirty="0" smtClean="0"/>
              <a:t> </a:t>
            </a:r>
            <a:r>
              <a:rPr lang="cs-CZ" dirty="0" err="1"/>
              <a:t>a</a:t>
            </a:r>
            <a:r>
              <a:rPr lang="cs-CZ" dirty="0" err="1" smtClean="0"/>
              <a:t>rtery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95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7" y="0"/>
            <a:ext cx="10952252" cy="684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18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65175"/>
          </a:xfrm>
        </p:spPr>
        <p:txBody>
          <a:bodyPr/>
          <a:lstStyle/>
          <a:p>
            <a:pPr algn="ctr"/>
            <a:r>
              <a:rPr lang="cs-CZ" altLang="cs-CZ"/>
              <a:t>Žlučník /vesica fellea/</a:t>
            </a:r>
          </a:p>
        </p:txBody>
      </p:sp>
      <p:pic>
        <p:nvPicPr>
          <p:cNvPr id="29701" name="Picture 5" descr="HP_img6-14-37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787400"/>
            <a:ext cx="8135937" cy="6103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1"/>
            <a:ext cx="9620250" cy="702468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410789" y="3230880"/>
            <a:ext cx="1863634" cy="2786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Liver parenchyme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471749" y="3755594"/>
            <a:ext cx="1724297" cy="2764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Adventitia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480457" y="4223656"/>
            <a:ext cx="1619794" cy="4702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Folds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mucosa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471749" y="4815840"/>
            <a:ext cx="1445622" cy="304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Mucous</a:t>
            </a:r>
            <a:r>
              <a:rPr lang="cs-CZ" dirty="0" smtClean="0"/>
              <a:t> </a:t>
            </a:r>
            <a:r>
              <a:rPr lang="cs-CZ" dirty="0" err="1" smtClean="0"/>
              <a:t>coat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410789" y="5312229"/>
            <a:ext cx="1532708" cy="5312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T. </a:t>
            </a:r>
            <a:r>
              <a:rPr lang="cs-CZ" dirty="0" err="1" smtClean="0"/>
              <a:t>muscularis</a:t>
            </a:r>
            <a:r>
              <a:rPr lang="cs-CZ" dirty="0" smtClean="0"/>
              <a:t> </a:t>
            </a:r>
            <a:r>
              <a:rPr lang="cs-CZ" dirty="0" err="1" smtClean="0"/>
              <a:t>externa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1410788" y="6061166"/>
            <a:ext cx="1088571" cy="435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Serous</a:t>
            </a:r>
            <a:r>
              <a:rPr lang="cs-CZ" dirty="0" smtClean="0"/>
              <a:t> </a:t>
            </a:r>
            <a:r>
              <a:rPr lang="cs-CZ" dirty="0" err="1" smtClean="0"/>
              <a:t>layer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2887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4" b="5182"/>
          <a:stretch/>
        </p:blipFill>
        <p:spPr>
          <a:xfrm>
            <a:off x="-1" y="0"/>
            <a:ext cx="11846103" cy="698642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805899" y="6069727"/>
            <a:ext cx="3212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dirty="0" err="1" smtClean="0">
                <a:solidFill>
                  <a:srgbClr val="0000FF"/>
                </a:solidFill>
              </a:rPr>
              <a:t>Gallbladder</a:t>
            </a:r>
            <a:r>
              <a:rPr lang="cs-CZ" altLang="cs-CZ" sz="2400" dirty="0" smtClean="0">
                <a:solidFill>
                  <a:srgbClr val="0000FF"/>
                </a:solidFill>
              </a:rPr>
              <a:t> </a:t>
            </a:r>
            <a:r>
              <a:rPr lang="cs-CZ" altLang="cs-CZ" sz="2400" dirty="0" err="1" smtClean="0">
                <a:solidFill>
                  <a:srgbClr val="0000FF"/>
                </a:solidFill>
              </a:rPr>
              <a:t>with</a:t>
            </a:r>
            <a:r>
              <a:rPr lang="cs-CZ" altLang="cs-CZ" sz="2400" dirty="0" smtClean="0">
                <a:solidFill>
                  <a:srgbClr val="0000FF"/>
                </a:solidFill>
              </a:rPr>
              <a:t> </a:t>
            </a:r>
            <a:r>
              <a:rPr lang="cs-CZ" altLang="cs-CZ" sz="2400" dirty="0" err="1" smtClean="0">
                <a:solidFill>
                  <a:srgbClr val="0000FF"/>
                </a:solidFill>
              </a:rPr>
              <a:t>mucus</a:t>
            </a:r>
            <a:r>
              <a:rPr lang="cs-CZ" altLang="cs-CZ" sz="2400" dirty="0" smtClean="0">
                <a:solidFill>
                  <a:srgbClr val="0000FF"/>
                </a:solidFill>
              </a:rPr>
              <a:t> </a:t>
            </a:r>
            <a:endParaRPr lang="cs-CZ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33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Trávící systém III - 16 Žlučový měchýř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490538"/>
            <a:ext cx="9001125" cy="636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682750" y="65088"/>
            <a:ext cx="27717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Vesica fellea – slizniční řasy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7119939" y="825501"/>
            <a:ext cx="3152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simple columnar epithelium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556000" y="5824538"/>
            <a:ext cx="2448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lamina propria mucosae</a:t>
            </a: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 flipH="1">
            <a:off x="7248525" y="1196976"/>
            <a:ext cx="6477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334" y="1"/>
            <a:ext cx="9685333" cy="759968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556000" y="165463"/>
            <a:ext cx="5140326" cy="2689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Pancreas</a:t>
            </a:r>
            <a:r>
              <a:rPr lang="cs-CZ" dirty="0" smtClean="0"/>
              <a:t> - HE, 10x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253334" y="1872343"/>
            <a:ext cx="2116883" cy="2612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Interlobular</a:t>
            </a:r>
            <a:r>
              <a:rPr lang="cs-CZ" dirty="0" smtClean="0"/>
              <a:t> </a:t>
            </a:r>
            <a:r>
              <a:rPr lang="cs-CZ" dirty="0" err="1" smtClean="0"/>
              <a:t>duct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283463" y="2429691"/>
            <a:ext cx="1028312" cy="4528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Serous</a:t>
            </a:r>
            <a:endParaRPr lang="cs-CZ" dirty="0" smtClean="0"/>
          </a:p>
          <a:p>
            <a:pPr algn="ctr"/>
            <a:r>
              <a:rPr lang="cs-CZ" dirty="0" smtClean="0"/>
              <a:t>acinus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283463" y="3021874"/>
            <a:ext cx="954640" cy="2612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Septum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283463" y="3515406"/>
            <a:ext cx="2591851" cy="3947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Islets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Langerhans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034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-176213"/>
            <a:ext cx="9686925" cy="721042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631474" y="-60960"/>
            <a:ext cx="5730240" cy="2873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Pancreas</a:t>
            </a:r>
            <a:r>
              <a:rPr lang="cs-CZ" dirty="0" smtClean="0"/>
              <a:t> – </a:t>
            </a:r>
            <a:r>
              <a:rPr lang="cs-CZ" dirty="0" err="1" smtClean="0"/>
              <a:t>serous</a:t>
            </a:r>
            <a:r>
              <a:rPr lang="cs-CZ" dirty="0" smtClean="0"/>
              <a:t> acinus, HE , 10x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252537" y="1584961"/>
            <a:ext cx="1072652" cy="3744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Acinus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252537" y="2360023"/>
            <a:ext cx="2230892" cy="435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Centroacinar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252537" y="2943497"/>
            <a:ext cx="2065429" cy="2612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Acinar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875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08050"/>
          </a:xfrm>
        </p:spPr>
        <p:txBody>
          <a:bodyPr>
            <a:normAutofit/>
          </a:bodyPr>
          <a:lstStyle/>
          <a:p>
            <a:pPr algn="ctr"/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Salivary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glands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schema</a:t>
            </a:r>
            <a:endParaRPr lang="cs-CZ" alt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8965" name="Picture 5" descr="saliv-sche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r="1938" b="5114"/>
          <a:stretch/>
        </p:blipFill>
        <p:spPr>
          <a:xfrm>
            <a:off x="4637903" y="1056460"/>
            <a:ext cx="7471719" cy="57315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13039" y="1826259"/>
            <a:ext cx="3954162" cy="419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secretory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portion</a:t>
            </a: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serous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acini</a:t>
            </a:r>
            <a:endParaRPr lang="cs-CZ" alt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mucous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tubules</a:t>
            </a:r>
            <a:endParaRPr lang="cs-CZ" alt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serous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demilunes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Gianuzzi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myopethelial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endParaRPr lang="cs-CZ" alt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intercalated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ducts</a:t>
            </a:r>
            <a:endParaRPr lang="cs-CZ" alt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intralobular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striated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ducts</a:t>
            </a:r>
            <a:endParaRPr lang="cs-CZ" alt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interlobular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interlobar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ducts</a:t>
            </a:r>
            <a:endParaRPr lang="cs-CZ" alt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excretory</a:t>
            </a:r>
            <a:r>
              <a:rPr lang="cs-CZ" alt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</a:t>
            </a:r>
            <a:endParaRPr lang="cs-CZ" alt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cs-CZ" altLang="cs-CZ" sz="2800" dirty="0">
              <a:solidFill>
                <a:prstClr val="black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24526" y="997822"/>
            <a:ext cx="4079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800" b="1" dirty="0" err="1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Glandular</a:t>
            </a:r>
            <a:r>
              <a:rPr lang="cs-CZ" altLang="cs-CZ" sz="2800" b="1" dirty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parenchyma</a:t>
            </a:r>
            <a:endParaRPr lang="cs-CZ" sz="2800" dirty="0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4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0"/>
            <a:ext cx="9667875" cy="70675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492138" y="139336"/>
            <a:ext cx="5564778" cy="3222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Pancreas</a:t>
            </a:r>
            <a:r>
              <a:rPr lang="cs-CZ" dirty="0" smtClean="0"/>
              <a:t>, He, 10x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262062" y="1654629"/>
            <a:ext cx="1646601" cy="461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Intercalated</a:t>
            </a:r>
            <a:endParaRPr lang="cs-CZ" dirty="0" smtClean="0"/>
          </a:p>
          <a:p>
            <a:pPr algn="ctr"/>
            <a:r>
              <a:rPr lang="cs-CZ" dirty="0" err="1" smtClean="0"/>
              <a:t>duct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262062" y="2185851"/>
            <a:ext cx="1646601" cy="391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Acinar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6675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0"/>
            <a:ext cx="9677400" cy="706278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117669" y="0"/>
            <a:ext cx="6409508" cy="461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Pancreas</a:t>
            </a:r>
            <a:r>
              <a:rPr lang="cs-CZ" dirty="0" smtClean="0"/>
              <a:t>, HE, 40x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125097" y="3291907"/>
            <a:ext cx="2272937" cy="3135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sinusoids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194766" y="3849189"/>
            <a:ext cx="2708365" cy="5138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Islets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Langerhans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4545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971675" y="1365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703389" y="260350"/>
            <a:ext cx="8605837" cy="630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600" b="1" dirty="0"/>
              <a:t>3. </a:t>
            </a:r>
          </a:p>
          <a:p>
            <a:pPr algn="ctr"/>
            <a:r>
              <a:rPr lang="cs-CZ" altLang="cs-CZ" sz="3600" b="1" dirty="0" smtClean="0"/>
              <a:t>Digestive </a:t>
            </a:r>
            <a:r>
              <a:rPr lang="cs-CZ" altLang="cs-CZ" sz="3600" b="1" dirty="0" err="1" smtClean="0"/>
              <a:t>system</a:t>
            </a:r>
            <a:r>
              <a:rPr lang="cs-CZ" altLang="cs-CZ" sz="3600" b="1" dirty="0" smtClean="0"/>
              <a:t> </a:t>
            </a:r>
            <a:r>
              <a:rPr lang="cs-CZ" altLang="cs-CZ" sz="3600" b="1" dirty="0"/>
              <a:t>- III</a:t>
            </a:r>
          </a:p>
          <a:p>
            <a:endParaRPr lang="cs-CZ" altLang="cs-CZ" sz="1600" dirty="0"/>
          </a:p>
          <a:p>
            <a:r>
              <a:rPr lang="cs-CZ" altLang="cs-CZ" sz="2800" b="1" u="sng" dirty="0"/>
              <a:t>       </a:t>
            </a:r>
            <a:r>
              <a:rPr lang="cs-CZ" altLang="cs-CZ" sz="2800" b="1" u="sng" dirty="0" err="1" smtClean="0"/>
              <a:t>Slides</a:t>
            </a:r>
            <a:r>
              <a:rPr lang="cs-CZ" altLang="cs-CZ" sz="2800" b="1" dirty="0" smtClean="0"/>
              <a:t>:</a:t>
            </a:r>
            <a:endParaRPr lang="cs-CZ" altLang="cs-CZ" sz="2800" b="1" dirty="0"/>
          </a:p>
          <a:p>
            <a:r>
              <a:rPr lang="cs-CZ" altLang="cs-CZ" sz="2800" b="1" dirty="0" smtClean="0"/>
              <a:t>8</a:t>
            </a:r>
            <a:r>
              <a:rPr lang="cs-CZ" altLang="cs-CZ" sz="2800" b="1" dirty="0"/>
              <a:t>. </a:t>
            </a:r>
            <a:r>
              <a:rPr lang="cs-CZ" altLang="cs-CZ" sz="2800" b="1" dirty="0" err="1"/>
              <a:t>Glandula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parotis</a:t>
            </a:r>
            <a:r>
              <a:rPr lang="cs-CZ" altLang="cs-CZ" sz="2800" b="1" dirty="0"/>
              <a:t> (HE)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 smtClean="0"/>
              <a:t>9</a:t>
            </a:r>
            <a:r>
              <a:rPr lang="cs-CZ" altLang="cs-CZ" sz="2800" b="1" dirty="0"/>
              <a:t>. </a:t>
            </a:r>
            <a:r>
              <a:rPr lang="cs-CZ" altLang="cs-CZ" sz="2800" b="1" dirty="0" err="1"/>
              <a:t>Glandula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submandibularis</a:t>
            </a:r>
            <a:r>
              <a:rPr lang="cs-CZ" altLang="cs-CZ" sz="2800" b="1" dirty="0"/>
              <a:t>(HE)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/>
              <a:t>10. </a:t>
            </a:r>
            <a:r>
              <a:rPr lang="cs-CZ" altLang="cs-CZ" sz="2800" b="1" dirty="0" err="1"/>
              <a:t>Glandula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sublingualis</a:t>
            </a:r>
            <a:endParaRPr lang="cs-CZ" altLang="cs-CZ" sz="2800" b="1" dirty="0"/>
          </a:p>
          <a:p>
            <a:r>
              <a:rPr lang="cs-CZ" altLang="cs-CZ" sz="2800" b="1" dirty="0" smtClean="0"/>
              <a:t>20</a:t>
            </a:r>
            <a:r>
              <a:rPr lang="cs-CZ" altLang="cs-CZ" sz="2800" b="1" dirty="0"/>
              <a:t>. </a:t>
            </a:r>
            <a:r>
              <a:rPr lang="cs-CZ" altLang="cs-CZ" sz="2800" b="1" dirty="0" err="1"/>
              <a:t>Hepar</a:t>
            </a:r>
            <a:r>
              <a:rPr lang="cs-CZ" altLang="cs-CZ" sz="2800" b="1" dirty="0"/>
              <a:t>(HE)</a:t>
            </a:r>
          </a:p>
          <a:p>
            <a:r>
              <a:rPr lang="cs-CZ" altLang="cs-CZ" sz="2800" b="1" dirty="0"/>
              <a:t>21. </a:t>
            </a:r>
            <a:r>
              <a:rPr lang="cs-CZ" altLang="cs-CZ" sz="2800" b="1" dirty="0" err="1"/>
              <a:t>Hepar</a:t>
            </a:r>
            <a:r>
              <a:rPr lang="cs-CZ" altLang="cs-CZ" sz="2800" b="1" dirty="0"/>
              <a:t> (AZAN)</a:t>
            </a:r>
          </a:p>
          <a:p>
            <a:r>
              <a:rPr lang="cs-CZ" altLang="cs-CZ" sz="2800" b="1" dirty="0"/>
              <a:t>22. </a:t>
            </a:r>
            <a:r>
              <a:rPr lang="cs-CZ" altLang="cs-CZ" sz="2800" b="1" dirty="0" err="1"/>
              <a:t>Vesica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fellea</a:t>
            </a:r>
            <a:r>
              <a:rPr lang="cs-CZ" altLang="cs-CZ" sz="2800" b="1" dirty="0"/>
              <a:t> (HE)</a:t>
            </a:r>
          </a:p>
          <a:p>
            <a:r>
              <a:rPr lang="cs-CZ" altLang="cs-CZ" sz="2800" b="1" dirty="0"/>
              <a:t>23. </a:t>
            </a:r>
            <a:r>
              <a:rPr lang="cs-CZ" altLang="cs-CZ" sz="2800" b="1" dirty="0" err="1"/>
              <a:t>Pancreas</a:t>
            </a:r>
            <a:r>
              <a:rPr lang="cs-CZ" altLang="cs-CZ" dirty="0"/>
              <a:t> </a:t>
            </a:r>
            <a:r>
              <a:rPr lang="cs-CZ" altLang="cs-CZ" sz="2800" b="1" dirty="0"/>
              <a:t>(HE)</a:t>
            </a:r>
          </a:p>
          <a:p>
            <a:endParaRPr lang="cs-CZ" altLang="cs-CZ" sz="3600" b="1" dirty="0"/>
          </a:p>
          <a:p>
            <a:r>
              <a:rPr lang="cs-CZ" altLang="cs-CZ" sz="2800" b="1" u="sng" dirty="0"/>
              <a:t>        Atlas EM</a:t>
            </a:r>
            <a:r>
              <a:rPr lang="cs-CZ" altLang="cs-CZ" sz="2800" b="1" dirty="0"/>
              <a:t>:</a:t>
            </a:r>
          </a:p>
          <a:p>
            <a:r>
              <a:rPr lang="cs-CZ" altLang="cs-CZ" dirty="0"/>
              <a:t>            </a:t>
            </a:r>
            <a:r>
              <a:rPr lang="cs-CZ" altLang="cs-CZ" sz="2800" b="1" dirty="0" smtClean="0"/>
              <a:t>Bile </a:t>
            </a:r>
            <a:r>
              <a:rPr lang="cs-CZ" altLang="cs-CZ" sz="2800" b="1" dirty="0" err="1" smtClean="0"/>
              <a:t>canaliculi</a:t>
            </a:r>
            <a:r>
              <a:rPr lang="cs-CZ" altLang="cs-CZ" sz="2800" b="1" dirty="0" smtClean="0"/>
              <a:t> </a:t>
            </a:r>
            <a:r>
              <a:rPr lang="cs-CZ" altLang="cs-CZ" sz="2800" b="1" dirty="0"/>
              <a:t>(10)</a:t>
            </a:r>
          </a:p>
        </p:txBody>
      </p:sp>
      <p:pic>
        <p:nvPicPr>
          <p:cNvPr id="78852" name="Picture 4" descr="Pre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96976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cosmeti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5157789"/>
            <a:ext cx="82708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891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rávící systém II -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80" y="1556793"/>
            <a:ext cx="9001125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8400256" y="4365104"/>
            <a:ext cx="576064" cy="12241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8220344" y="5517233"/>
            <a:ext cx="15119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00" dirty="0" err="1">
                <a:solidFill>
                  <a:prstClr val="black"/>
                </a:solidFill>
              </a:rPr>
              <a:t>duoednal</a:t>
            </a:r>
            <a:r>
              <a:rPr lang="cs-CZ" sz="1700" dirty="0">
                <a:solidFill>
                  <a:prstClr val="black"/>
                </a:solidFill>
              </a:rPr>
              <a:t> </a:t>
            </a:r>
            <a:r>
              <a:rPr lang="cs-CZ" sz="1700" dirty="0" err="1">
                <a:solidFill>
                  <a:prstClr val="black"/>
                </a:solidFill>
              </a:rPr>
              <a:t>loop</a:t>
            </a:r>
            <a:r>
              <a:rPr lang="cs-CZ" sz="1700" dirty="0">
                <a:solidFill>
                  <a:prstClr val="black"/>
                </a:solidFill>
              </a:rPr>
              <a:t> </a:t>
            </a:r>
          </a:p>
          <a:p>
            <a:r>
              <a:rPr lang="cs-CZ" sz="1700" dirty="0" err="1">
                <a:solidFill>
                  <a:prstClr val="black"/>
                </a:solidFill>
              </a:rPr>
              <a:t>is</a:t>
            </a:r>
            <a:r>
              <a:rPr lang="cs-CZ" sz="1700" dirty="0">
                <a:solidFill>
                  <a:prstClr val="black"/>
                </a:solidFill>
              </a:rPr>
              <a:t> </a:t>
            </a:r>
            <a:r>
              <a:rPr lang="cs-CZ" sz="1700" dirty="0" err="1">
                <a:solidFill>
                  <a:prstClr val="black"/>
                </a:solidFill>
              </a:rPr>
              <a:t>formed</a:t>
            </a:r>
            <a:endParaRPr lang="cs-CZ" sz="1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69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rávící systém II -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"/>
            <a:ext cx="7272337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Trávící systém II -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284538"/>
            <a:ext cx="489585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Freeform 4"/>
          <p:cNvSpPr>
            <a:spLocks/>
          </p:cNvSpPr>
          <p:nvPr/>
        </p:nvSpPr>
        <p:spPr bwMode="auto">
          <a:xfrm>
            <a:off x="1771651" y="153989"/>
            <a:ext cx="2009775" cy="1392237"/>
          </a:xfrm>
          <a:custGeom>
            <a:avLst/>
            <a:gdLst>
              <a:gd name="T0" fmla="*/ 1932960638 w 1266"/>
              <a:gd name="T1" fmla="*/ 1507052896 h 877"/>
              <a:gd name="T2" fmla="*/ 2048887825 w 1266"/>
              <a:gd name="T3" fmla="*/ 1229835808 h 877"/>
              <a:gd name="T4" fmla="*/ 2119452200 w 1266"/>
              <a:gd name="T5" fmla="*/ 1207153616 h 877"/>
              <a:gd name="T6" fmla="*/ 2147483646 w 1266"/>
              <a:gd name="T7" fmla="*/ 1023183070 h 877"/>
              <a:gd name="T8" fmla="*/ 2147483646 w 1266"/>
              <a:gd name="T9" fmla="*/ 839210936 h 877"/>
              <a:gd name="T10" fmla="*/ 2147483646 w 1266"/>
              <a:gd name="T11" fmla="*/ 745965982 h 877"/>
              <a:gd name="T12" fmla="*/ 2147483646 w 1266"/>
              <a:gd name="T13" fmla="*/ 630038836 h 877"/>
              <a:gd name="T14" fmla="*/ 2147483646 w 1266"/>
              <a:gd name="T15" fmla="*/ 307458952 h 877"/>
              <a:gd name="T16" fmla="*/ 2147483646 w 1266"/>
              <a:gd name="T17" fmla="*/ 216733360 h 877"/>
              <a:gd name="T18" fmla="*/ 2147483646 w 1266"/>
              <a:gd name="T19" fmla="*/ 171370563 h 877"/>
              <a:gd name="T20" fmla="*/ 2147483646 w 1266"/>
              <a:gd name="T21" fmla="*/ 32761226 h 877"/>
              <a:gd name="T22" fmla="*/ 965220638 w 1266"/>
              <a:gd name="T23" fmla="*/ 100806214 h 877"/>
              <a:gd name="T24" fmla="*/ 667842200 w 1266"/>
              <a:gd name="T25" fmla="*/ 307458952 h 877"/>
              <a:gd name="T26" fmla="*/ 619958438 w 1266"/>
              <a:gd name="T27" fmla="*/ 355341110 h 877"/>
              <a:gd name="T28" fmla="*/ 551915013 w 1266"/>
              <a:gd name="T29" fmla="*/ 378023302 h 877"/>
              <a:gd name="T30" fmla="*/ 458668438 w 1266"/>
              <a:gd name="T31" fmla="*/ 493950448 h 877"/>
              <a:gd name="T32" fmla="*/ 252015625 w 1266"/>
              <a:gd name="T33" fmla="*/ 677920994 h 877"/>
              <a:gd name="T34" fmla="*/ 229335013 w 1266"/>
              <a:gd name="T35" fmla="*/ 745965982 h 877"/>
              <a:gd name="T36" fmla="*/ 158770638 w 1266"/>
              <a:gd name="T37" fmla="*/ 791328778 h 877"/>
              <a:gd name="T38" fmla="*/ 113407825 w 1266"/>
              <a:gd name="T39" fmla="*/ 929936529 h 877"/>
              <a:gd name="T40" fmla="*/ 90725625 w 1266"/>
              <a:gd name="T41" fmla="*/ 1000500878 h 877"/>
              <a:gd name="T42" fmla="*/ 68045013 w 1266"/>
              <a:gd name="T43" fmla="*/ 1968240531 h 877"/>
              <a:gd name="T44" fmla="*/ 136088438 w 1266"/>
              <a:gd name="T45" fmla="*/ 2013603327 h 877"/>
              <a:gd name="T46" fmla="*/ 367942813 w 1266"/>
              <a:gd name="T47" fmla="*/ 2147483646 h 877"/>
              <a:gd name="T48" fmla="*/ 435987825 w 1266"/>
              <a:gd name="T49" fmla="*/ 2147483646 h 877"/>
              <a:gd name="T50" fmla="*/ 1126510638 w 1266"/>
              <a:gd name="T51" fmla="*/ 2106849868 h 877"/>
              <a:gd name="T52" fmla="*/ 1358365013 w 1266"/>
              <a:gd name="T53" fmla="*/ 2013603327 h 877"/>
              <a:gd name="T54" fmla="*/ 1496972813 w 1266"/>
              <a:gd name="T55" fmla="*/ 1968240531 h 877"/>
              <a:gd name="T56" fmla="*/ 1658262813 w 1266"/>
              <a:gd name="T57" fmla="*/ 1829632780 h 877"/>
              <a:gd name="T58" fmla="*/ 1703625625 w 1266"/>
              <a:gd name="T59" fmla="*/ 1759068431 h 877"/>
              <a:gd name="T60" fmla="*/ 1771670638 w 1266"/>
              <a:gd name="T61" fmla="*/ 1736386239 h 877"/>
              <a:gd name="T62" fmla="*/ 1819552813 w 1266"/>
              <a:gd name="T63" fmla="*/ 1691023443 h 87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66" h="877">
                <a:moveTo>
                  <a:pt x="767" y="598"/>
                </a:moveTo>
                <a:cubicBezTo>
                  <a:pt x="804" y="563"/>
                  <a:pt x="792" y="509"/>
                  <a:pt x="813" y="488"/>
                </a:cubicBezTo>
                <a:cubicBezTo>
                  <a:pt x="820" y="481"/>
                  <a:pt x="832" y="482"/>
                  <a:pt x="841" y="479"/>
                </a:cubicBezTo>
                <a:cubicBezTo>
                  <a:pt x="889" y="407"/>
                  <a:pt x="969" y="412"/>
                  <a:pt x="1051" y="406"/>
                </a:cubicBezTo>
                <a:cubicBezTo>
                  <a:pt x="1098" y="390"/>
                  <a:pt x="1130" y="349"/>
                  <a:pt x="1179" y="333"/>
                </a:cubicBezTo>
                <a:cubicBezTo>
                  <a:pt x="1188" y="326"/>
                  <a:pt x="1218" y="308"/>
                  <a:pt x="1225" y="296"/>
                </a:cubicBezTo>
                <a:cubicBezTo>
                  <a:pt x="1266" y="229"/>
                  <a:pt x="1200" y="305"/>
                  <a:pt x="1252" y="250"/>
                </a:cubicBezTo>
                <a:cubicBezTo>
                  <a:pt x="1241" y="141"/>
                  <a:pt x="1260" y="174"/>
                  <a:pt x="1197" y="122"/>
                </a:cubicBezTo>
                <a:cubicBezTo>
                  <a:pt x="1182" y="110"/>
                  <a:pt x="1168" y="95"/>
                  <a:pt x="1151" y="86"/>
                </a:cubicBezTo>
                <a:cubicBezTo>
                  <a:pt x="1134" y="78"/>
                  <a:pt x="1097" y="68"/>
                  <a:pt x="1097" y="68"/>
                </a:cubicBezTo>
                <a:cubicBezTo>
                  <a:pt x="1062" y="33"/>
                  <a:pt x="1007" y="25"/>
                  <a:pt x="959" y="13"/>
                </a:cubicBezTo>
                <a:cubicBezTo>
                  <a:pt x="858" y="16"/>
                  <a:pt x="508" y="0"/>
                  <a:pt x="383" y="40"/>
                </a:cubicBezTo>
                <a:cubicBezTo>
                  <a:pt x="341" y="68"/>
                  <a:pt x="315" y="105"/>
                  <a:pt x="265" y="122"/>
                </a:cubicBezTo>
                <a:cubicBezTo>
                  <a:pt x="259" y="128"/>
                  <a:pt x="254" y="136"/>
                  <a:pt x="246" y="141"/>
                </a:cubicBezTo>
                <a:cubicBezTo>
                  <a:pt x="238" y="146"/>
                  <a:pt x="226" y="144"/>
                  <a:pt x="219" y="150"/>
                </a:cubicBezTo>
                <a:cubicBezTo>
                  <a:pt x="204" y="162"/>
                  <a:pt x="196" y="182"/>
                  <a:pt x="182" y="196"/>
                </a:cubicBezTo>
                <a:cubicBezTo>
                  <a:pt x="170" y="233"/>
                  <a:pt x="137" y="257"/>
                  <a:pt x="100" y="269"/>
                </a:cubicBezTo>
                <a:cubicBezTo>
                  <a:pt x="97" y="278"/>
                  <a:pt x="97" y="289"/>
                  <a:pt x="91" y="296"/>
                </a:cubicBezTo>
                <a:cubicBezTo>
                  <a:pt x="84" y="305"/>
                  <a:pt x="69" y="305"/>
                  <a:pt x="63" y="314"/>
                </a:cubicBezTo>
                <a:cubicBezTo>
                  <a:pt x="53" y="330"/>
                  <a:pt x="51" y="351"/>
                  <a:pt x="45" y="369"/>
                </a:cubicBezTo>
                <a:cubicBezTo>
                  <a:pt x="42" y="378"/>
                  <a:pt x="36" y="397"/>
                  <a:pt x="36" y="397"/>
                </a:cubicBezTo>
                <a:cubicBezTo>
                  <a:pt x="17" y="555"/>
                  <a:pt x="0" y="551"/>
                  <a:pt x="27" y="781"/>
                </a:cubicBezTo>
                <a:cubicBezTo>
                  <a:pt x="28" y="792"/>
                  <a:pt x="45" y="792"/>
                  <a:pt x="54" y="799"/>
                </a:cubicBezTo>
                <a:cubicBezTo>
                  <a:pt x="95" y="831"/>
                  <a:pt x="87" y="835"/>
                  <a:pt x="146" y="854"/>
                </a:cubicBezTo>
                <a:cubicBezTo>
                  <a:pt x="155" y="857"/>
                  <a:pt x="173" y="863"/>
                  <a:pt x="173" y="863"/>
                </a:cubicBezTo>
                <a:cubicBezTo>
                  <a:pt x="399" y="854"/>
                  <a:pt x="327" y="877"/>
                  <a:pt x="447" y="836"/>
                </a:cubicBezTo>
                <a:cubicBezTo>
                  <a:pt x="480" y="825"/>
                  <a:pt x="505" y="809"/>
                  <a:pt x="539" y="799"/>
                </a:cubicBezTo>
                <a:cubicBezTo>
                  <a:pt x="558" y="794"/>
                  <a:pt x="594" y="781"/>
                  <a:pt x="594" y="781"/>
                </a:cubicBezTo>
                <a:cubicBezTo>
                  <a:pt x="614" y="760"/>
                  <a:pt x="640" y="748"/>
                  <a:pt x="658" y="726"/>
                </a:cubicBezTo>
                <a:cubicBezTo>
                  <a:pt x="665" y="717"/>
                  <a:pt x="667" y="705"/>
                  <a:pt x="676" y="698"/>
                </a:cubicBezTo>
                <a:cubicBezTo>
                  <a:pt x="683" y="692"/>
                  <a:pt x="694" y="692"/>
                  <a:pt x="703" y="689"/>
                </a:cubicBezTo>
                <a:cubicBezTo>
                  <a:pt x="709" y="683"/>
                  <a:pt x="722" y="671"/>
                  <a:pt x="722" y="6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079625" y="754063"/>
            <a:ext cx="776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liver</a:t>
            </a:r>
          </a:p>
        </p:txBody>
      </p:sp>
    </p:spTree>
    <p:extLst>
      <p:ext uri="{BB962C8B-B14F-4D97-AF65-F5344CB8AC3E}">
        <p14:creationId xmlns:p14="http://schemas.microsoft.com/office/powerpoint/2010/main" val="3621624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oelom - 1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95500"/>
            <a:ext cx="9144000" cy="476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905000" y="533401"/>
            <a:ext cx="8534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 err="1">
                <a:solidFill>
                  <a:prstClr val="black"/>
                </a:solidFill>
              </a:rPr>
              <a:t>Pancreas</a:t>
            </a:r>
            <a:r>
              <a:rPr lang="cs-CZ" altLang="cs-CZ" dirty="0">
                <a:solidFill>
                  <a:prstClr val="black"/>
                </a:solidFill>
              </a:rPr>
              <a:t> – </a:t>
            </a:r>
            <a:r>
              <a:rPr lang="cs-CZ" altLang="cs-CZ" dirty="0" err="1">
                <a:solidFill>
                  <a:prstClr val="black"/>
                </a:solidFill>
              </a:rPr>
              <a:t>passes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into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dorsal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mesoduodenum</a:t>
            </a:r>
            <a:r>
              <a:rPr lang="cs-CZ" altLang="cs-CZ" dirty="0">
                <a:solidFill>
                  <a:prstClr val="black"/>
                </a:solidFill>
              </a:rPr>
              <a:t> and </a:t>
            </a:r>
            <a:r>
              <a:rPr lang="cs-CZ" altLang="cs-CZ" dirty="0" err="1">
                <a:solidFill>
                  <a:prstClr val="black"/>
                </a:solidFill>
              </a:rPr>
              <a:t>mesogastrium</a:t>
            </a:r>
            <a:r>
              <a:rPr lang="cs-CZ" altLang="cs-CZ" dirty="0">
                <a:solidFill>
                  <a:prstClr val="black"/>
                </a:solidFill>
              </a:rPr>
              <a:t> by </a:t>
            </a:r>
            <a:r>
              <a:rPr lang="cs-CZ" altLang="cs-CZ" dirty="0" err="1">
                <a:solidFill>
                  <a:prstClr val="black"/>
                </a:solidFill>
              </a:rPr>
              <a:t>proliferation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of</a:t>
            </a:r>
            <a:r>
              <a:rPr lang="cs-CZ" altLang="cs-CZ" dirty="0">
                <a:solidFill>
                  <a:prstClr val="black"/>
                </a:solidFill>
              </a:rPr>
              <a:t> endoderm </a:t>
            </a:r>
            <a:r>
              <a:rPr lang="cs-CZ" altLang="cs-CZ" dirty="0" err="1">
                <a:solidFill>
                  <a:prstClr val="black"/>
                </a:solidFill>
              </a:rPr>
              <a:t>of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duodenal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loop</a:t>
            </a:r>
            <a:r>
              <a:rPr lang="cs-CZ" altLang="cs-CZ" dirty="0">
                <a:solidFill>
                  <a:prstClr val="black"/>
                </a:solidFill>
              </a:rPr>
              <a:t>;</a:t>
            </a:r>
          </a:p>
          <a:p>
            <a:r>
              <a:rPr lang="cs-CZ" altLang="cs-CZ" dirty="0" err="1">
                <a:solidFill>
                  <a:prstClr val="black"/>
                </a:solidFill>
              </a:rPr>
              <a:t>During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rotation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of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stomach</a:t>
            </a:r>
            <a:r>
              <a:rPr lang="cs-CZ" altLang="cs-CZ" dirty="0">
                <a:solidFill>
                  <a:prstClr val="black"/>
                </a:solidFill>
              </a:rPr>
              <a:t> and duodenum – </a:t>
            </a:r>
            <a:r>
              <a:rPr lang="cs-CZ" altLang="cs-CZ" u="sng" dirty="0">
                <a:solidFill>
                  <a:prstClr val="black"/>
                </a:solidFill>
              </a:rPr>
              <a:t>duodenum + </a:t>
            </a:r>
            <a:r>
              <a:rPr lang="cs-CZ" altLang="cs-CZ" u="sng" dirty="0" err="1">
                <a:solidFill>
                  <a:prstClr val="black"/>
                </a:solidFill>
              </a:rPr>
              <a:t>pancreas</a:t>
            </a:r>
            <a:r>
              <a:rPr lang="cs-CZ" altLang="cs-CZ" u="sng" dirty="0">
                <a:solidFill>
                  <a:prstClr val="black"/>
                </a:solidFill>
              </a:rPr>
              <a:t> are </a:t>
            </a:r>
            <a:r>
              <a:rPr lang="cs-CZ" altLang="cs-CZ" u="sng" dirty="0" err="1">
                <a:solidFill>
                  <a:prstClr val="black"/>
                </a:solidFill>
              </a:rPr>
              <a:t>situated</a:t>
            </a:r>
            <a:r>
              <a:rPr lang="cs-CZ" altLang="cs-CZ" u="sng" dirty="0">
                <a:solidFill>
                  <a:prstClr val="black"/>
                </a:solidFill>
              </a:rPr>
              <a:t> </a:t>
            </a:r>
            <a:r>
              <a:rPr lang="cs-CZ" altLang="cs-CZ" u="sng" dirty="0" err="1">
                <a:solidFill>
                  <a:prstClr val="black"/>
                </a:solidFill>
              </a:rPr>
              <a:t>retroperitoneally</a:t>
            </a:r>
            <a:r>
              <a:rPr lang="cs-CZ" altLang="cs-CZ" dirty="0">
                <a:solidFill>
                  <a:prstClr val="black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6339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oelom - 10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7850"/>
            <a:ext cx="9144000" cy="501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965325" y="188913"/>
            <a:ext cx="77593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prstClr val="black"/>
                </a:solidFill>
              </a:rPr>
              <a:t>Lien</a:t>
            </a:r>
            <a:r>
              <a:rPr lang="cs-CZ" altLang="cs-CZ" dirty="0">
                <a:solidFill>
                  <a:prstClr val="black"/>
                </a:solidFill>
              </a:rPr>
              <a:t> – </a:t>
            </a:r>
            <a:r>
              <a:rPr lang="cs-CZ" altLang="cs-CZ" dirty="0" err="1">
                <a:solidFill>
                  <a:prstClr val="black"/>
                </a:solidFill>
              </a:rPr>
              <a:t>arises</a:t>
            </a:r>
            <a:r>
              <a:rPr lang="cs-CZ" altLang="cs-CZ" dirty="0">
                <a:solidFill>
                  <a:prstClr val="black"/>
                </a:solidFill>
              </a:rPr>
              <a:t> by </a:t>
            </a:r>
            <a:r>
              <a:rPr lang="cs-CZ" altLang="cs-CZ" dirty="0" err="1">
                <a:solidFill>
                  <a:prstClr val="black"/>
                </a:solidFill>
              </a:rPr>
              <a:t>proliferation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of</a:t>
            </a:r>
            <a:r>
              <a:rPr lang="cs-CZ" altLang="cs-CZ" dirty="0">
                <a:solidFill>
                  <a:prstClr val="black"/>
                </a:solidFill>
              </a:rPr>
              <a:t> mesoderm </a:t>
            </a:r>
            <a:r>
              <a:rPr lang="cs-CZ" altLang="cs-CZ" dirty="0" err="1">
                <a:solidFill>
                  <a:prstClr val="black"/>
                </a:solidFill>
              </a:rPr>
              <a:t>cells</a:t>
            </a:r>
            <a:r>
              <a:rPr lang="cs-CZ" altLang="cs-CZ" dirty="0">
                <a:solidFill>
                  <a:prstClr val="black"/>
                </a:solidFill>
              </a:rPr>
              <a:t> in </a:t>
            </a:r>
            <a:r>
              <a:rPr lang="cs-CZ" altLang="cs-CZ" dirty="0" err="1">
                <a:solidFill>
                  <a:prstClr val="black"/>
                </a:solidFill>
              </a:rPr>
              <a:t>dorsal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mesogastrium</a:t>
            </a:r>
            <a:r>
              <a:rPr lang="cs-CZ" altLang="cs-CZ" dirty="0">
                <a:solidFill>
                  <a:prstClr val="black"/>
                </a:solidFill>
              </a:rPr>
              <a:t>, </a:t>
            </a:r>
            <a:r>
              <a:rPr lang="cs-CZ" altLang="cs-CZ" dirty="0" err="1">
                <a:solidFill>
                  <a:prstClr val="black"/>
                </a:solidFill>
              </a:rPr>
              <a:t>which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is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</a:p>
          <a:p>
            <a:r>
              <a:rPr lang="cs-CZ" altLang="cs-CZ" dirty="0" err="1">
                <a:solidFill>
                  <a:prstClr val="black"/>
                </a:solidFill>
              </a:rPr>
              <a:t>transformed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into</a:t>
            </a:r>
            <a:r>
              <a:rPr lang="cs-CZ" altLang="cs-CZ" dirty="0">
                <a:solidFill>
                  <a:prstClr val="black"/>
                </a:solidFill>
              </a:rPr>
              <a:t> lig. </a:t>
            </a:r>
            <a:r>
              <a:rPr lang="cs-CZ" altLang="cs-CZ" dirty="0" err="1">
                <a:solidFill>
                  <a:prstClr val="black"/>
                </a:solidFill>
              </a:rPr>
              <a:t>gastrolienalis</a:t>
            </a:r>
            <a:r>
              <a:rPr lang="cs-CZ" altLang="cs-CZ" dirty="0">
                <a:solidFill>
                  <a:prstClr val="black"/>
                </a:solidFill>
              </a:rPr>
              <a:t> a lig. </a:t>
            </a:r>
            <a:r>
              <a:rPr lang="cs-CZ" altLang="cs-CZ" dirty="0" err="1">
                <a:solidFill>
                  <a:prstClr val="black"/>
                </a:solidFill>
              </a:rPr>
              <a:t>lienorenalis</a:t>
            </a:r>
            <a:endParaRPr lang="cs-CZ" altLang="cs-CZ" dirty="0">
              <a:solidFill>
                <a:prstClr val="black"/>
              </a:solidFill>
            </a:endParaRPr>
          </a:p>
          <a:p>
            <a:r>
              <a:rPr lang="cs-CZ" altLang="cs-CZ" dirty="0">
                <a:solidFill>
                  <a:prstClr val="black"/>
                </a:solidFill>
              </a:rPr>
              <a:t>Spleen </a:t>
            </a:r>
            <a:r>
              <a:rPr lang="cs-CZ" altLang="cs-CZ" dirty="0" err="1">
                <a:solidFill>
                  <a:prstClr val="black"/>
                </a:solidFill>
              </a:rPr>
              <a:t>is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intraperitoneal</a:t>
            </a:r>
            <a:r>
              <a:rPr lang="cs-CZ" altLang="cs-CZ" dirty="0">
                <a:solidFill>
                  <a:prstClr val="black"/>
                </a:solidFill>
              </a:rPr>
              <a:t> organ, </a:t>
            </a:r>
            <a:r>
              <a:rPr lang="cs-CZ" altLang="cs-CZ" dirty="0" err="1">
                <a:solidFill>
                  <a:prstClr val="black"/>
                </a:solidFill>
              </a:rPr>
              <a:t>its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surface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coveres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mesothelium</a:t>
            </a:r>
            <a:r>
              <a:rPr lang="cs-CZ" altLang="cs-CZ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583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1742-4682-3-9-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1700"/>
            <a:ext cx="9144000" cy="454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828800" y="5370514"/>
            <a:ext cx="6324600" cy="1474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dirty="0" err="1">
                <a:solidFill>
                  <a:prstClr val="black"/>
                </a:solidFill>
              </a:rPr>
              <a:t>The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diaphragm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originates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from</a:t>
            </a:r>
            <a:r>
              <a:rPr lang="cs-CZ" altLang="cs-CZ" dirty="0">
                <a:solidFill>
                  <a:prstClr val="black"/>
                </a:solidFill>
              </a:rPr>
              <a:t>:</a:t>
            </a:r>
          </a:p>
          <a:p>
            <a:pPr>
              <a:buFontTx/>
              <a:buAutoNum type="arabicPeriod"/>
            </a:pPr>
            <a:r>
              <a:rPr lang="cs-CZ" altLang="cs-CZ" b="1" dirty="0">
                <a:solidFill>
                  <a:prstClr val="black"/>
                </a:solidFill>
              </a:rPr>
              <a:t>septum </a:t>
            </a:r>
            <a:r>
              <a:rPr lang="cs-CZ" altLang="cs-CZ" b="1" dirty="0" err="1">
                <a:solidFill>
                  <a:prstClr val="black"/>
                </a:solidFill>
              </a:rPr>
              <a:t>transversum</a:t>
            </a:r>
            <a:r>
              <a:rPr lang="cs-CZ" altLang="cs-CZ" b="1" dirty="0">
                <a:solidFill>
                  <a:prstClr val="black"/>
                </a:solidFill>
              </a:rPr>
              <a:t> </a:t>
            </a:r>
            <a:r>
              <a:rPr lang="cs-CZ" altLang="cs-CZ" dirty="0">
                <a:solidFill>
                  <a:prstClr val="black"/>
                </a:solidFill>
              </a:rPr>
              <a:t>(mesoderm </a:t>
            </a:r>
            <a:r>
              <a:rPr lang="cs-CZ" altLang="cs-CZ" dirty="0" err="1">
                <a:solidFill>
                  <a:prstClr val="black"/>
                </a:solidFill>
              </a:rPr>
              <a:t>mass</a:t>
            </a:r>
            <a:r>
              <a:rPr lang="cs-CZ" altLang="cs-CZ" dirty="0">
                <a:solidFill>
                  <a:prstClr val="black"/>
                </a:solidFill>
              </a:rPr>
              <a:t>)</a:t>
            </a:r>
            <a:r>
              <a:rPr lang="cs-CZ" altLang="cs-CZ" b="1" dirty="0">
                <a:solidFill>
                  <a:prstClr val="black"/>
                </a:solidFill>
              </a:rPr>
              <a:t>, </a:t>
            </a:r>
          </a:p>
          <a:p>
            <a:pPr>
              <a:buFontTx/>
              <a:buAutoNum type="arabicPeriod"/>
            </a:pPr>
            <a:r>
              <a:rPr lang="cs-CZ" altLang="cs-CZ" b="1" dirty="0" err="1">
                <a:solidFill>
                  <a:prstClr val="black"/>
                </a:solidFill>
              </a:rPr>
              <a:t>plicae</a:t>
            </a:r>
            <a:r>
              <a:rPr lang="cs-CZ" altLang="cs-CZ" b="1" dirty="0">
                <a:solidFill>
                  <a:prstClr val="black"/>
                </a:solidFill>
              </a:rPr>
              <a:t> </a:t>
            </a:r>
            <a:r>
              <a:rPr lang="cs-CZ" altLang="cs-CZ" b="1" dirty="0" err="1">
                <a:solidFill>
                  <a:prstClr val="black"/>
                </a:solidFill>
              </a:rPr>
              <a:t>pleuroperitoneales</a:t>
            </a:r>
            <a:r>
              <a:rPr lang="cs-CZ" altLang="cs-CZ" b="1" dirty="0">
                <a:solidFill>
                  <a:prstClr val="black"/>
                </a:solidFill>
              </a:rPr>
              <a:t>, </a:t>
            </a:r>
          </a:p>
          <a:p>
            <a:pPr>
              <a:buFontTx/>
              <a:buAutoNum type="arabicPeriod"/>
            </a:pPr>
            <a:r>
              <a:rPr lang="cs-CZ" altLang="cs-CZ" b="1" dirty="0" err="1">
                <a:solidFill>
                  <a:prstClr val="black"/>
                </a:solidFill>
              </a:rPr>
              <a:t>mesooesophageum</a:t>
            </a:r>
            <a:r>
              <a:rPr lang="cs-CZ" altLang="cs-CZ" b="1" dirty="0">
                <a:solidFill>
                  <a:prstClr val="black"/>
                </a:solidFill>
              </a:rPr>
              <a:t> dorsale,       </a:t>
            </a:r>
          </a:p>
          <a:p>
            <a:pPr>
              <a:buFontTx/>
              <a:buAutoNum type="arabicPeriod"/>
            </a:pPr>
            <a:r>
              <a:rPr lang="cs-CZ" altLang="cs-CZ" b="1" dirty="0" err="1">
                <a:solidFill>
                  <a:prstClr val="black"/>
                </a:solidFill>
              </a:rPr>
              <a:t>dorzolateral</a:t>
            </a:r>
            <a:r>
              <a:rPr lang="cs-CZ" altLang="cs-CZ" b="1" dirty="0">
                <a:solidFill>
                  <a:prstClr val="black"/>
                </a:solidFill>
              </a:rPr>
              <a:t> </a:t>
            </a:r>
            <a:r>
              <a:rPr lang="cs-CZ" altLang="cs-CZ" b="1" dirty="0" err="1">
                <a:solidFill>
                  <a:prstClr val="black"/>
                </a:solidFill>
              </a:rPr>
              <a:t>wall</a:t>
            </a:r>
            <a:r>
              <a:rPr lang="cs-CZ" altLang="cs-CZ" b="1" dirty="0">
                <a:solidFill>
                  <a:prstClr val="black"/>
                </a:solidFill>
              </a:rPr>
              <a:t> </a:t>
            </a:r>
            <a:r>
              <a:rPr lang="cs-CZ" altLang="cs-CZ" b="1" dirty="0" err="1">
                <a:solidFill>
                  <a:prstClr val="black"/>
                </a:solidFill>
              </a:rPr>
              <a:t>of</a:t>
            </a:r>
            <a:r>
              <a:rPr lang="cs-CZ" altLang="cs-CZ" b="1" dirty="0">
                <a:solidFill>
                  <a:prstClr val="black"/>
                </a:solidFill>
              </a:rPr>
              <a:t> </a:t>
            </a:r>
            <a:r>
              <a:rPr lang="cs-CZ" altLang="cs-CZ" b="1" dirty="0" err="1">
                <a:solidFill>
                  <a:prstClr val="black"/>
                </a:solidFill>
              </a:rPr>
              <a:t>the</a:t>
            </a:r>
            <a:r>
              <a:rPr lang="cs-CZ" altLang="cs-CZ" b="1" dirty="0">
                <a:solidFill>
                  <a:prstClr val="black"/>
                </a:solidFill>
              </a:rPr>
              <a:t> body tělní.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524000" y="1920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dirty="0">
                <a:solidFill>
                  <a:prstClr val="black"/>
                </a:solidFill>
              </a:rPr>
              <a:t>                                   </a:t>
            </a:r>
            <a:r>
              <a:rPr lang="cs-CZ" altLang="cs-CZ" sz="2400" b="1" dirty="0" err="1">
                <a:solidFill>
                  <a:prstClr val="black"/>
                </a:solidFill>
              </a:rPr>
              <a:t>Development</a:t>
            </a:r>
            <a:r>
              <a:rPr lang="cs-CZ" altLang="cs-CZ" sz="2400" b="1" dirty="0">
                <a:solidFill>
                  <a:prstClr val="black"/>
                </a:solidFill>
              </a:rPr>
              <a:t> </a:t>
            </a:r>
            <a:r>
              <a:rPr lang="cs-CZ" altLang="cs-CZ" sz="2400" b="1" dirty="0" err="1">
                <a:solidFill>
                  <a:prstClr val="black"/>
                </a:solidFill>
              </a:rPr>
              <a:t>of</a:t>
            </a:r>
            <a:r>
              <a:rPr lang="cs-CZ" altLang="cs-CZ" sz="2400" b="1" dirty="0">
                <a:solidFill>
                  <a:prstClr val="black"/>
                </a:solidFill>
              </a:rPr>
              <a:t> </a:t>
            </a:r>
            <a:r>
              <a:rPr lang="cs-CZ" altLang="cs-CZ" sz="2400" b="1" dirty="0" err="1">
                <a:solidFill>
                  <a:prstClr val="black"/>
                </a:solidFill>
              </a:rPr>
              <a:t>diaphragm</a:t>
            </a:r>
            <a:endParaRPr lang="cs-CZ" altLang="cs-CZ" sz="2400" b="1" dirty="0">
              <a:solidFill>
                <a:prstClr val="black"/>
              </a:solidFill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736725" y="898525"/>
            <a:ext cx="57980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dirty="0">
                <a:solidFill>
                  <a:prstClr val="black"/>
                </a:solidFill>
              </a:rPr>
              <a:t>W </a:t>
            </a:r>
            <a:r>
              <a:rPr lang="cs-CZ" altLang="cs-CZ" sz="1600" dirty="0" err="1">
                <a:solidFill>
                  <a:prstClr val="black"/>
                </a:solidFill>
              </a:rPr>
              <a:t>eek</a:t>
            </a:r>
            <a:r>
              <a:rPr lang="cs-CZ" altLang="cs-CZ" sz="1600" dirty="0">
                <a:solidFill>
                  <a:prstClr val="black"/>
                </a:solidFill>
              </a:rPr>
              <a:t> 5                                                                                           </a:t>
            </a:r>
            <a:r>
              <a:rPr lang="cs-CZ" altLang="cs-CZ" sz="1600" dirty="0" err="1">
                <a:solidFill>
                  <a:prstClr val="black"/>
                </a:solidFill>
              </a:rPr>
              <a:t>month</a:t>
            </a:r>
            <a:r>
              <a:rPr lang="cs-CZ" altLang="cs-CZ" sz="1600" dirty="0">
                <a:solidFill>
                  <a:prstClr val="black"/>
                </a:solidFill>
              </a:rPr>
              <a:t> 4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V="1">
            <a:off x="2133600" y="41148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 flipH="1" flipV="1">
            <a:off x="2971800" y="41148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>
            <a:off x="2057400" y="34290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 flipH="1">
            <a:off x="3200400" y="34290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75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800" b="1" dirty="0" err="1" smtClean="0"/>
              <a:t>Secretory</a:t>
            </a:r>
            <a:r>
              <a:rPr lang="cs-CZ" altLang="cs-CZ" sz="3800" b="1" dirty="0" smtClean="0"/>
              <a:t> </a:t>
            </a:r>
            <a:r>
              <a:rPr lang="cs-CZ" altLang="cs-CZ" sz="3800" b="1" dirty="0" err="1" smtClean="0"/>
              <a:t>portion</a:t>
            </a:r>
            <a:r>
              <a:rPr lang="cs-CZ" altLang="cs-CZ" sz="3800" b="1" dirty="0" smtClean="0"/>
              <a:t> </a:t>
            </a:r>
            <a:r>
              <a:rPr lang="cs-CZ" altLang="cs-CZ" sz="3800" b="1" dirty="0" err="1" smtClean="0"/>
              <a:t>of</a:t>
            </a:r>
            <a:r>
              <a:rPr lang="cs-CZ" altLang="cs-CZ" sz="3800" b="1" dirty="0" smtClean="0"/>
              <a:t> </a:t>
            </a:r>
            <a:r>
              <a:rPr lang="cs-CZ" altLang="cs-CZ" sz="3800" b="1" dirty="0" err="1" smtClean="0"/>
              <a:t>salivary</a:t>
            </a:r>
            <a:r>
              <a:rPr lang="cs-CZ" altLang="cs-CZ" sz="3800" b="1" dirty="0" smtClean="0"/>
              <a:t> </a:t>
            </a:r>
            <a:r>
              <a:rPr lang="cs-CZ" altLang="cs-CZ" sz="3800" b="1" dirty="0" err="1" smtClean="0"/>
              <a:t>glands</a:t>
            </a:r>
            <a:endParaRPr lang="cs-CZ" altLang="cs-CZ" sz="3800" b="1" dirty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1"/>
            <a:ext cx="4495800" cy="4525963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err="1"/>
              <a:t>s</a:t>
            </a:r>
            <a:r>
              <a:rPr lang="cs-CZ" altLang="cs-CZ" sz="2400" dirty="0" err="1" smtClean="0"/>
              <a:t>erous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acini</a:t>
            </a:r>
            <a:endParaRPr lang="cs-CZ" altLang="cs-CZ" sz="2400" dirty="0"/>
          </a:p>
          <a:p>
            <a:pPr marL="341313" indent="-341313">
              <a:spcBef>
                <a:spcPts val="7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err="1" smtClean="0"/>
              <a:t>mucous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tubules</a:t>
            </a:r>
            <a:endParaRPr lang="cs-CZ" altLang="cs-CZ" sz="2400" dirty="0"/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err="1"/>
              <a:t>m</a:t>
            </a:r>
            <a:r>
              <a:rPr lang="cs-CZ" altLang="cs-CZ" sz="2400" dirty="0" err="1" smtClean="0"/>
              <a:t>ixed</a:t>
            </a:r>
            <a:r>
              <a:rPr lang="cs-CZ" altLang="cs-CZ" sz="2400" dirty="0" smtClean="0"/>
              <a:t>(</a:t>
            </a:r>
            <a:r>
              <a:rPr lang="cs-CZ" altLang="cs-CZ" sz="2400" dirty="0" err="1" smtClean="0"/>
              <a:t>serous</a:t>
            </a:r>
            <a:r>
              <a:rPr lang="cs-CZ" altLang="cs-CZ" sz="2400" dirty="0" smtClean="0"/>
              <a:t>                        </a:t>
            </a:r>
            <a:endParaRPr lang="cs-CZ" altLang="cs-CZ" sz="2400" dirty="0"/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/>
              <a:t>    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demilunes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of</a:t>
            </a:r>
            <a:endParaRPr lang="cs-CZ" altLang="cs-CZ" sz="2400" dirty="0" smtClean="0"/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</a:t>
            </a:r>
            <a:r>
              <a:rPr lang="cs-CZ" altLang="cs-CZ" sz="2400" dirty="0" err="1" smtClean="0"/>
              <a:t>Gianuzzi</a:t>
            </a:r>
            <a:r>
              <a:rPr lang="cs-CZ" altLang="cs-CZ" sz="2400" dirty="0"/>
              <a:t>)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1125538"/>
            <a:ext cx="298767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916113"/>
            <a:ext cx="2916237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33826"/>
            <a:ext cx="2843213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4367213" y="1844675"/>
            <a:ext cx="3313112" cy="1588"/>
          </a:xfrm>
          <a:prstGeom prst="line">
            <a:avLst/>
          </a:prstGeom>
          <a:noFill/>
          <a:ln w="38227">
            <a:solidFill>
              <a:srgbClr val="00008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4295776" y="2349500"/>
            <a:ext cx="358775" cy="1588"/>
          </a:xfrm>
          <a:prstGeom prst="line">
            <a:avLst/>
          </a:prstGeom>
          <a:noFill/>
          <a:ln w="38227">
            <a:solidFill>
              <a:srgbClr val="00008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2063750" y="3068639"/>
            <a:ext cx="1588" cy="865187"/>
          </a:xfrm>
          <a:prstGeom prst="line">
            <a:avLst/>
          </a:prstGeom>
          <a:noFill/>
          <a:ln w="38227">
            <a:solidFill>
              <a:srgbClr val="0033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05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0" y="1"/>
            <a:ext cx="5003800" cy="15718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400" b="1" dirty="0" err="1" smtClean="0"/>
              <a:t>Parotid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gland</a:t>
            </a:r>
            <a:endParaRPr lang="cs-CZ" altLang="cs-CZ" sz="24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 err="1" smtClean="0"/>
              <a:t>Branched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acinar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serous</a:t>
            </a:r>
            <a:r>
              <a:rPr lang="cs-CZ" altLang="cs-CZ" dirty="0" smtClean="0">
                <a:solidFill>
                  <a:srgbClr val="3333CC"/>
                </a:solidFill>
              </a:rPr>
              <a:t> </a:t>
            </a:r>
            <a:r>
              <a:rPr lang="cs-CZ" altLang="cs-CZ" dirty="0" err="1" smtClean="0"/>
              <a:t>gl</a:t>
            </a:r>
            <a:r>
              <a:rPr lang="cs-CZ" altLang="cs-CZ" dirty="0" smtClean="0"/>
              <a:t>.</a:t>
            </a:r>
            <a:endParaRPr lang="cs-CZ" altLang="cs-CZ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 err="1" smtClean="0"/>
              <a:t>ducts</a:t>
            </a:r>
            <a:r>
              <a:rPr lang="cs-CZ" altLang="cs-CZ" dirty="0" smtClean="0"/>
              <a:t> </a:t>
            </a:r>
            <a:r>
              <a:rPr lang="cs-CZ" altLang="cs-CZ" dirty="0"/>
              <a:t>– </a:t>
            </a:r>
            <a:r>
              <a:rPr lang="cs-CZ" altLang="cs-CZ" dirty="0" err="1" smtClean="0"/>
              <a:t>intercaleted,striated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interlobular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excretory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ducts</a:t>
            </a:r>
            <a:endParaRPr lang="cs-CZ" altLang="cs-CZ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 err="1" smtClean="0"/>
              <a:t>Adipose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</a:t>
            </a:r>
            <a:endParaRPr lang="cs-CZ" altLang="cs-CZ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75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96" t="21383" r="16086" b="9430"/>
          <a:stretch/>
        </p:blipFill>
        <p:spPr>
          <a:xfrm>
            <a:off x="1160011" y="515087"/>
            <a:ext cx="9869864" cy="662734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063762" y="3520523"/>
            <a:ext cx="141577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err="1">
                <a:solidFill>
                  <a:srgbClr val="000000"/>
                </a:solidFill>
              </a:rPr>
              <a:t>serous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acini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269706" y="3982932"/>
            <a:ext cx="144877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err="1">
                <a:solidFill>
                  <a:srgbClr val="000000"/>
                </a:solidFill>
              </a:rPr>
              <a:t>a</a:t>
            </a:r>
            <a:r>
              <a:rPr lang="cs-CZ" altLang="cs-CZ" dirty="0" err="1" smtClean="0">
                <a:solidFill>
                  <a:srgbClr val="000000"/>
                </a:solidFill>
              </a:rPr>
              <a:t>dipose</a:t>
            </a:r>
            <a:r>
              <a:rPr lang="cs-CZ" altLang="cs-CZ" dirty="0" smtClean="0">
                <a:solidFill>
                  <a:srgbClr val="000000"/>
                </a:solidFill>
              </a:rPr>
              <a:t> cell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216040" y="4445341"/>
            <a:ext cx="14414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err="1">
                <a:solidFill>
                  <a:srgbClr val="000000"/>
                </a:solidFill>
              </a:rPr>
              <a:t>s</a:t>
            </a:r>
            <a:r>
              <a:rPr lang="cs-CZ" altLang="cs-CZ" dirty="0" err="1" smtClean="0">
                <a:solidFill>
                  <a:srgbClr val="000000"/>
                </a:solidFill>
              </a:rPr>
              <a:t>triated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duct</a:t>
            </a:r>
            <a:endParaRPr lang="cs-CZ" alt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524000" y="1"/>
            <a:ext cx="5422900" cy="7408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400" b="1" dirty="0" err="1" smtClean="0"/>
              <a:t>Submandibular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gland</a:t>
            </a:r>
            <a:endParaRPr lang="cs-CZ" altLang="cs-CZ" sz="24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 err="1" smtClean="0"/>
              <a:t>Branched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tubuloacinar</a:t>
            </a:r>
            <a:r>
              <a:rPr lang="cs-CZ" altLang="cs-CZ" dirty="0"/>
              <a:t> </a:t>
            </a:r>
            <a:r>
              <a:rPr lang="cs-CZ" altLang="cs-CZ" dirty="0" err="1" smtClean="0"/>
              <a:t>mixed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gl</a:t>
            </a:r>
            <a:r>
              <a:rPr lang="cs-CZ" altLang="cs-CZ" dirty="0" smtClean="0"/>
              <a:t>.</a:t>
            </a:r>
            <a:endParaRPr lang="cs-CZ" altLang="cs-CZ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48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3492500" cy="620713"/>
          </a:xfrm>
          <a:ln/>
        </p:spPr>
        <p:txBody>
          <a:bodyPr/>
          <a:lstStyle/>
          <a:p>
            <a:pPr algn="l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000" b="1" dirty="0" err="1" smtClean="0"/>
              <a:t>Submandibular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gland</a:t>
            </a:r>
            <a:endParaRPr lang="cs-CZ" altLang="cs-CZ" sz="20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9276"/>
            <a:ext cx="9144000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79511" y="2264031"/>
            <a:ext cx="2044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b="1" dirty="0" err="1" smtClean="0">
                <a:solidFill>
                  <a:srgbClr val="000000"/>
                </a:solidFill>
              </a:rPr>
              <a:t>Serous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demilune</a:t>
            </a:r>
            <a:endParaRPr lang="cs-CZ" altLang="cs-CZ" b="1" dirty="0" smtClean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 b="1" dirty="0">
              <a:solidFill>
                <a:srgbClr val="00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 bwMode="auto">
          <a:xfrm>
            <a:off x="4339077" y="2487827"/>
            <a:ext cx="545961" cy="18123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Přímá spojnice se šipkou 6"/>
          <p:cNvCxnSpPr/>
          <p:nvPr/>
        </p:nvCxnSpPr>
        <p:spPr bwMode="auto">
          <a:xfrm>
            <a:off x="4339077" y="2487827"/>
            <a:ext cx="414155" cy="121581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bdélník 8"/>
          <p:cNvSpPr/>
          <p:nvPr/>
        </p:nvSpPr>
        <p:spPr>
          <a:xfrm>
            <a:off x="1975060" y="5279081"/>
            <a:ext cx="148309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sz="1600" dirty="0" err="1" smtClean="0">
                <a:solidFill>
                  <a:srgbClr val="000000"/>
                </a:solidFill>
              </a:rPr>
              <a:t>Serous</a:t>
            </a:r>
            <a:r>
              <a:rPr lang="cs-CZ" altLang="cs-CZ" sz="1600" dirty="0" smtClean="0">
                <a:solidFill>
                  <a:srgbClr val="000000"/>
                </a:solidFill>
              </a:rPr>
              <a:t> </a:t>
            </a:r>
            <a:r>
              <a:rPr lang="cs-CZ" altLang="cs-CZ" sz="1600" dirty="0" err="1" smtClean="0">
                <a:solidFill>
                  <a:srgbClr val="000000"/>
                </a:solidFill>
              </a:rPr>
              <a:t>acines</a:t>
            </a: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410039" y="2911066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 smtClean="0">
                <a:solidFill>
                  <a:srgbClr val="0000FF"/>
                </a:solidFill>
              </a:rPr>
              <a:t>Mucous</a:t>
            </a:r>
            <a:r>
              <a:rPr lang="cs-CZ" altLang="cs-CZ" b="1" dirty="0" smtClean="0">
                <a:solidFill>
                  <a:srgbClr val="0000FF"/>
                </a:solidFill>
              </a:rPr>
              <a:t> </a:t>
            </a:r>
            <a:r>
              <a:rPr lang="cs-CZ" altLang="cs-CZ" b="1" dirty="0" err="1" smtClean="0">
                <a:solidFill>
                  <a:srgbClr val="0000FF"/>
                </a:solidFill>
              </a:rPr>
              <a:t>tubules</a:t>
            </a:r>
            <a:endParaRPr lang="cs-CZ" dirty="0">
              <a:solidFill>
                <a:srgbClr val="0000FF"/>
              </a:solidFill>
            </a:endParaRPr>
          </a:p>
        </p:txBody>
      </p:sp>
      <p:cxnSp>
        <p:nvCxnSpPr>
          <p:cNvPr id="13" name="Přímá spojnice se šipkou 12"/>
          <p:cNvCxnSpPr/>
          <p:nvPr/>
        </p:nvCxnSpPr>
        <p:spPr bwMode="auto">
          <a:xfrm flipH="1" flipV="1">
            <a:off x="6777872" y="2669059"/>
            <a:ext cx="632167" cy="42667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/>
          <p:cNvCxnSpPr/>
          <p:nvPr/>
        </p:nvCxnSpPr>
        <p:spPr bwMode="auto">
          <a:xfrm flipH="1">
            <a:off x="5624435" y="3095732"/>
            <a:ext cx="1770097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03164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524001" y="1"/>
            <a:ext cx="5580063" cy="7408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400" b="1" dirty="0" err="1" smtClean="0"/>
              <a:t>Sublingual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gland</a:t>
            </a:r>
            <a:endParaRPr lang="cs-CZ" altLang="cs-CZ" sz="24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 err="1" smtClean="0"/>
              <a:t>Branched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tubuloacinar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mixed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gl</a:t>
            </a:r>
            <a:r>
              <a:rPr lang="cs-CZ" altLang="cs-CZ" dirty="0" smtClean="0"/>
              <a:t>.</a:t>
            </a:r>
            <a:endParaRPr lang="cs-CZ" altLang="cs-CZ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17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601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416</Words>
  <Application>Microsoft Office PowerPoint</Application>
  <PresentationFormat>Širokoúhlá obrazovka</PresentationFormat>
  <Paragraphs>121</Paragraphs>
  <Slides>27</Slides>
  <Notes>9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7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42" baseType="lpstr">
      <vt:lpstr>Arial Unicode MS</vt:lpstr>
      <vt:lpstr>Arial</vt:lpstr>
      <vt:lpstr>Calibri</vt:lpstr>
      <vt:lpstr>Calibri Light</vt:lpstr>
      <vt:lpstr>Times New Roman</vt:lpstr>
      <vt:lpstr>Verdana</vt:lpstr>
      <vt:lpstr>Wingdings</vt:lpstr>
      <vt:lpstr>Motiv Office</vt:lpstr>
      <vt:lpstr>2_Motiv Office</vt:lpstr>
      <vt:lpstr>Motiv systému Office</vt:lpstr>
      <vt:lpstr>1_Motiv systému Office</vt:lpstr>
      <vt:lpstr>2_Motiv systému Office</vt:lpstr>
      <vt:lpstr>3_Motiv systému Office</vt:lpstr>
      <vt:lpstr>4_Motiv systému Office</vt:lpstr>
      <vt:lpstr>Rastrový obrázek</vt:lpstr>
      <vt:lpstr>Prezentace aplikace PowerPoint</vt:lpstr>
      <vt:lpstr>Salivary glands - schema</vt:lpstr>
      <vt:lpstr>Secretory portion of salivary glands</vt:lpstr>
      <vt:lpstr>Prezentace aplikace PowerPoint</vt:lpstr>
      <vt:lpstr>Prezentace aplikace PowerPoint</vt:lpstr>
      <vt:lpstr>Prezentace aplikace PowerPoint</vt:lpstr>
      <vt:lpstr>Submandibular gland</vt:lpstr>
      <vt:lpstr>Prezentace aplikace PowerPoint</vt:lpstr>
      <vt:lpstr>Prezentace aplikace PowerPoint</vt:lpstr>
      <vt:lpstr>Prezentace aplikace PowerPoint</vt:lpstr>
      <vt:lpstr>Classic liver lobule</vt:lpstr>
      <vt:lpstr>Prezentace aplikace PowerPoint</vt:lpstr>
      <vt:lpstr>Prezentace aplikace PowerPoint</vt:lpstr>
      <vt:lpstr>Játra – portální triáda</vt:lpstr>
      <vt:lpstr>Prezentace aplikace PowerPoint</vt:lpstr>
      <vt:lpstr>Žlučník /vesica fellea/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Digestive systém III</dc:title>
  <dc:creator>Ivana Baltasová</dc:creator>
  <cp:lastModifiedBy>Ivana Baltasová</cp:lastModifiedBy>
  <cp:revision>34</cp:revision>
  <dcterms:created xsi:type="dcterms:W3CDTF">2015-08-21T07:52:05Z</dcterms:created>
  <dcterms:modified xsi:type="dcterms:W3CDTF">2016-10-03T13:00:25Z</dcterms:modified>
</cp:coreProperties>
</file>