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3" r:id="rId2"/>
    <p:sldMasterId id="2147483978" r:id="rId3"/>
    <p:sldMasterId id="2147483993" r:id="rId4"/>
    <p:sldMasterId id="2147484005" r:id="rId5"/>
    <p:sldMasterId id="2147484017" r:id="rId6"/>
    <p:sldMasterId id="2147484029" r:id="rId7"/>
    <p:sldMasterId id="2147484041" r:id="rId8"/>
    <p:sldMasterId id="2147484053" r:id="rId9"/>
    <p:sldMasterId id="2147484065" r:id="rId10"/>
    <p:sldMasterId id="2147484077" r:id="rId11"/>
    <p:sldMasterId id="2147484089" r:id="rId12"/>
    <p:sldMasterId id="2147484101" r:id="rId13"/>
    <p:sldMasterId id="2147484113" r:id="rId14"/>
    <p:sldMasterId id="2147484125" r:id="rId15"/>
    <p:sldMasterId id="2147484137" r:id="rId16"/>
    <p:sldMasterId id="2147484149" r:id="rId17"/>
    <p:sldMasterId id="2147484161" r:id="rId18"/>
  </p:sldMasterIdLst>
  <p:notesMasterIdLst>
    <p:notesMasterId r:id="rId58"/>
  </p:notesMasterIdLst>
  <p:sldIdLst>
    <p:sldId id="306" r:id="rId19"/>
    <p:sldId id="305" r:id="rId20"/>
    <p:sldId id="286" r:id="rId21"/>
    <p:sldId id="287" r:id="rId22"/>
    <p:sldId id="260" r:id="rId23"/>
    <p:sldId id="303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02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11B2C-F45A-4B45-AB93-FDC8BCCDFAFB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D91DC-A3A6-4EC1-B5D0-12933A8532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6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84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487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91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519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452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242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872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6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5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839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16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22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92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28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3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223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143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453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076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2230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858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123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8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02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88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645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5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61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16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CC529B-D380-4EEA-8441-0C14411F1B3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38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654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462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03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5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3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0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33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9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913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6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8FA004-9749-43EC-BBDF-47E5B42C2D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20627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7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69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8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73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28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74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674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84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64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34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7AF566-C221-4623-95DC-CD9BB047BB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408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7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46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76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041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49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756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755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947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571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678DFE-8EC6-4957-8578-9C3A5273B0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018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209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501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610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65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158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227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839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485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388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23F1D7-93F8-49BF-9715-CEA45345AA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14037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80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237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595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618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99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832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597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738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85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91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E2F909-8228-40CB-A7E2-53569B0FD7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3625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26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485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7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316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42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553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58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644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879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D9421C-3507-4C59-8D5F-DB00972A40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5501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885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620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30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69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390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409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027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599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55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0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144718-8A1A-4BFB-A438-9054D25E9D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076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522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845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80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213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5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17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30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317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082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4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C299B-7A97-449A-B9E2-69FA3D75ED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0027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38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55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879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913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19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6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222CEB-2599-47EF-AA98-6BF5106169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50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8B3319-AABF-417B-BF51-AA8CBCEB1A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38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E590C8-27CE-42B2-AEB5-9F2AD5C304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830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F7F18F6-D881-45C0-82F2-90C292E2A0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5642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5A2D9CD-360B-4440-8390-93FEABEFBB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8067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FDE7BB6C-C03A-4D5F-A786-30AD3F2A8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331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B398D-7BB2-462E-8735-E12E279D7B9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2D5B-3B71-48E4-9B41-299ADB726032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7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395BB-9C63-417E-9D5A-F95894B7D94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789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684AC-C1CE-4523-8A1E-8E58742D56B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66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88E60-FD27-4FD7-BB54-1DD5491EC27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32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EB978-EB46-422B-AFE6-E3BC5C36A6D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2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51EB2-D41C-466C-B8F1-146A831BB3C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81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D0387-F536-4F47-924D-4809624F40A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76716-278D-4305-8BB4-2F90F221159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9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94B5B-D2D8-486C-822B-DB7BF578D84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09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09FB-BC66-48EF-8486-E816AD3B88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7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8B3A1FD-327C-477E-841E-CE7F4354F3B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3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8BDC6A-045D-4A39-A100-E284D7C92B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731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9A4009-0FD2-4CF1-A19B-20C59EF2257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70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1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3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1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24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7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96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731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1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59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57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00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63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24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56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23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0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164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98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80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52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297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88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06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50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30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63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7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0193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3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7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17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35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14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03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921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55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8966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50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5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7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27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06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6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27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99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97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762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068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68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72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800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9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314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348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96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71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9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F144-1D7F-43D8-A1D2-CEE636E1529A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59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1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7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5226"/>
            <a:ext cx="3858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ED944A7-8982-4825-BAAC-C9953A9379E5}" type="slidenum">
              <a:rPr lang="cs-CZ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2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6720-C016-4E88-B7DB-F17A2A8E6567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4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4.bp.blogspot.com/-m3wmUj4eIUo/URgQcBy0AsI/AAAAAAAABOM/QvMAw_EMq0Y/s1600/dentalbud2.jpg" TargetMode="External"/><Relationship Id="rId1" Type="http://schemas.openxmlformats.org/officeDocument/2006/relationships/slideLayout" Target="../slideLayouts/slideLayout1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lfp.cuni.cz/OldWWW/dept/histolog/PHOTOS/DutinaUstni/VZubu/02.jpg" TargetMode="External"/><Relationship Id="rId1" Type="http://schemas.openxmlformats.org/officeDocument/2006/relationships/slideLayout" Target="../slideLayouts/slideLayout1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459237" y="917575"/>
            <a:ext cx="53560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 smtClean="0"/>
              <a:t>Digestive </a:t>
            </a:r>
            <a:r>
              <a:rPr lang="cs-CZ" altLang="cs-CZ" sz="5400" dirty="0" err="1" smtClean="0"/>
              <a:t>system</a:t>
            </a:r>
            <a:r>
              <a:rPr lang="cs-CZ" altLang="cs-CZ" sz="5400" dirty="0" smtClean="0"/>
              <a:t> </a:t>
            </a:r>
            <a:r>
              <a:rPr lang="cs-CZ" altLang="cs-CZ" sz="5400" dirty="0"/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39976" y="1840906"/>
            <a:ext cx="783907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smtClean="0"/>
              <a:t>Oral </a:t>
            </a:r>
            <a:r>
              <a:rPr lang="cs-CZ" sz="3200" dirty="0" err="1" smtClean="0"/>
              <a:t>cavity</a:t>
            </a:r>
            <a:r>
              <a:rPr lang="cs-CZ" sz="3200" dirty="0" smtClean="0"/>
              <a:t>:</a:t>
            </a:r>
            <a:endParaRPr lang="cs-CZ" sz="3200" dirty="0"/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Lips</a:t>
            </a:r>
            <a:r>
              <a:rPr lang="cs-CZ" sz="3200" dirty="0" smtClean="0"/>
              <a:t> </a:t>
            </a:r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Tongue</a:t>
            </a:r>
            <a:endParaRPr lang="cs-CZ" sz="3200" dirty="0" smtClean="0"/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Palate</a:t>
            </a:r>
            <a:r>
              <a:rPr lang="cs-CZ" sz="3200" dirty="0" smtClean="0"/>
              <a:t> – soft</a:t>
            </a:r>
          </a:p>
          <a:p>
            <a:pPr>
              <a:buSzPct val="60000"/>
              <a:defRPr/>
            </a:pPr>
            <a:r>
              <a:rPr lang="cs-CZ" sz="3200" dirty="0" smtClean="0"/>
              <a:t>                 - hard</a:t>
            </a:r>
            <a:endParaRPr lang="cs-CZ" sz="32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Tooth</a:t>
            </a:r>
            <a:endParaRPr lang="cs-CZ" sz="2800" dirty="0"/>
          </a:p>
          <a:p>
            <a:pPr marL="4114800" lvl="8" indent="-457200">
              <a:buSzPct val="60000"/>
              <a:buFont typeface="Arial" panose="020B0604020202020204" pitchFamily="34" charset="0"/>
              <a:buChar char="•"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756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68276"/>
            <a:ext cx="8229600" cy="703263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dirty="0"/>
              <a:t>Apex linguae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4"/>
            <a:ext cx="9144000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992314" y="5949950"/>
            <a:ext cx="3527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03388" y="3141664"/>
            <a:ext cx="20891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935414" y="3355975"/>
            <a:ext cx="3889375" cy="252253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9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2116138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88163" y="2349501"/>
            <a:ext cx="792162" cy="2016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472488" y="4581525"/>
            <a:ext cx="3744912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6733" y="46257"/>
            <a:ext cx="4407242" cy="402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000" b="1" dirty="0" err="1" smtClean="0"/>
              <a:t>Circumvallatea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Papillae</a:t>
            </a:r>
            <a:endParaRPr lang="cs-CZ" altLang="cs-CZ" sz="2000" b="1" dirty="0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858295" y="6214268"/>
            <a:ext cx="3851275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9" y="423069"/>
            <a:ext cx="9360435" cy="5994207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 bwMode="auto">
          <a:xfrm>
            <a:off x="3731741" y="423069"/>
            <a:ext cx="57664" cy="548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bdélník 17"/>
          <p:cNvSpPr/>
          <p:nvPr/>
        </p:nvSpPr>
        <p:spPr>
          <a:xfrm>
            <a:off x="6280858" y="-1585"/>
            <a:ext cx="329387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Tx/>
              <a:buNone/>
            </a:pPr>
            <a:r>
              <a:rPr lang="cs-CZ" altLang="cs-CZ" dirty="0" err="1" smtClean="0">
                <a:solidFill>
                  <a:srgbClr val="3333FF"/>
                </a:solidFill>
              </a:rPr>
              <a:t>The</a:t>
            </a:r>
            <a:r>
              <a:rPr lang="cs-CZ" altLang="cs-CZ" dirty="0" smtClean="0">
                <a:solidFill>
                  <a:srgbClr val="3333FF"/>
                </a:solidFill>
              </a:rPr>
              <a:t> </a:t>
            </a:r>
            <a:r>
              <a:rPr lang="cs-CZ" altLang="cs-CZ" dirty="0" err="1" smtClean="0">
                <a:solidFill>
                  <a:srgbClr val="3333FF"/>
                </a:solidFill>
              </a:rPr>
              <a:t>epithelial</a:t>
            </a:r>
            <a:r>
              <a:rPr lang="cs-CZ" altLang="cs-CZ" dirty="0" smtClean="0">
                <a:solidFill>
                  <a:srgbClr val="3333FF"/>
                </a:solidFill>
              </a:rPr>
              <a:t> </a:t>
            </a:r>
            <a:r>
              <a:rPr lang="cs-CZ" altLang="cs-CZ" dirty="0" err="1" smtClean="0">
                <a:solidFill>
                  <a:srgbClr val="3333FF"/>
                </a:solidFill>
              </a:rPr>
              <a:t>linning</a:t>
            </a:r>
            <a:r>
              <a:rPr lang="cs-CZ" altLang="cs-CZ" dirty="0" smtClean="0"/>
              <a:t>                       </a:t>
            </a:r>
            <a:r>
              <a:rPr lang="cs-CZ" altLang="cs-CZ" sz="1600" dirty="0"/>
              <a:t>– </a:t>
            </a:r>
            <a:r>
              <a:rPr lang="cs-CZ" altLang="cs-CZ" sz="1600" dirty="0" err="1" smtClean="0"/>
              <a:t>strat.squam.ep</a:t>
            </a:r>
            <a:r>
              <a:rPr lang="cs-CZ" altLang="cs-CZ" sz="1600" dirty="0" smtClean="0"/>
              <a:t>.</a:t>
            </a:r>
            <a:endParaRPr lang="cs-CZ" altLang="cs-CZ" sz="1600" dirty="0"/>
          </a:p>
          <a:p>
            <a:pPr marL="609600" indent="-609600"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dirty="0" smtClean="0">
                <a:solidFill>
                  <a:srgbClr val="FF0000"/>
                </a:solidFill>
              </a:rPr>
              <a:t>taste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buds</a:t>
            </a:r>
            <a:endParaRPr lang="cs-CZ" altLang="cs-CZ" sz="1600" dirty="0"/>
          </a:p>
          <a:p>
            <a:pPr marL="609600" indent="-609600">
              <a:buFontTx/>
              <a:buNone/>
            </a:pPr>
            <a:endParaRPr lang="cs-CZ" altLang="cs-CZ" dirty="0">
              <a:solidFill>
                <a:srgbClr val="3333FF"/>
              </a:solidFill>
            </a:endParaRPr>
          </a:p>
          <a:p>
            <a:pPr marL="609600" indent="-609600">
              <a:buFontTx/>
              <a:buNone/>
            </a:pPr>
            <a:r>
              <a:rPr lang="cs-CZ" altLang="cs-CZ" dirty="0" smtClean="0">
                <a:solidFill>
                  <a:srgbClr val="3333FF"/>
                </a:solidFill>
              </a:rPr>
              <a:t>Lamina propria</a:t>
            </a:r>
            <a:r>
              <a:rPr lang="cs-CZ" altLang="cs-CZ" dirty="0" smtClean="0"/>
              <a:t>                </a:t>
            </a:r>
            <a:endParaRPr lang="cs-CZ" altLang="cs-CZ" dirty="0"/>
          </a:p>
          <a:p>
            <a:pPr marL="609600" indent="-609600">
              <a:buFontTx/>
              <a:buNone/>
            </a:pPr>
            <a:r>
              <a:rPr lang="cs-CZ" altLang="cs-CZ" sz="1600" dirty="0"/>
              <a:t>– </a:t>
            </a:r>
            <a:r>
              <a:rPr lang="cs-CZ" altLang="cs-CZ" sz="1600" dirty="0" err="1" smtClean="0"/>
              <a:t>loose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connect</a:t>
            </a:r>
            <a:r>
              <a:rPr lang="cs-CZ" altLang="cs-CZ" sz="1600" dirty="0" smtClean="0"/>
              <a:t>. </a:t>
            </a:r>
            <a:r>
              <a:rPr lang="cs-CZ" altLang="cs-CZ" sz="1600" dirty="0" err="1" smtClean="0"/>
              <a:t>tissue</a:t>
            </a:r>
            <a:endParaRPr lang="cs-CZ" altLang="cs-CZ" sz="1600" dirty="0"/>
          </a:p>
          <a:p>
            <a:pPr marL="609600" indent="-609600">
              <a:buFontTx/>
              <a:buNone/>
            </a:pPr>
            <a:r>
              <a:rPr lang="cs-CZ" altLang="cs-CZ" sz="1600" dirty="0" smtClean="0"/>
              <a:t>+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Serous</a:t>
            </a:r>
            <a:r>
              <a:rPr lang="cs-CZ" altLang="cs-CZ" sz="1600" b="1" dirty="0" smtClean="0">
                <a:solidFill>
                  <a:srgbClr val="009900"/>
                </a:solidFill>
              </a:rPr>
              <a:t> (von 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Ebner</a:t>
            </a:r>
            <a:r>
              <a:rPr lang="cs-CZ" altLang="cs-CZ" sz="1600" b="1" dirty="0" smtClean="0">
                <a:solidFill>
                  <a:srgbClr val="009900"/>
                </a:solidFill>
              </a:rPr>
              <a:t>) 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glands</a:t>
            </a:r>
            <a:r>
              <a:rPr lang="cs-CZ" altLang="cs-CZ" sz="1600" dirty="0" smtClean="0"/>
              <a:t>- </a:t>
            </a:r>
            <a:r>
              <a:rPr lang="cs-CZ" altLang="cs-CZ" sz="1600" dirty="0" err="1" smtClean="0"/>
              <a:t>drain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into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deep</a:t>
            </a:r>
            <a:r>
              <a:rPr lang="cs-CZ" altLang="cs-CZ" sz="1600" dirty="0" smtClean="0"/>
              <a:t> </a:t>
            </a:r>
            <a:r>
              <a:rPr lang="cs-CZ" altLang="cs-CZ" sz="1600" smtClean="0"/>
              <a:t>grooves</a:t>
            </a:r>
            <a:endParaRPr lang="cs-CZ" altLang="cs-CZ" sz="1600" dirty="0"/>
          </a:p>
        </p:txBody>
      </p:sp>
      <p:cxnSp>
        <p:nvCxnSpPr>
          <p:cNvPr id="20" name="Přímá spojnice se šipkou 19"/>
          <p:cNvCxnSpPr/>
          <p:nvPr/>
        </p:nvCxnSpPr>
        <p:spPr bwMode="auto">
          <a:xfrm flipH="1">
            <a:off x="5255741" y="790575"/>
            <a:ext cx="1285102" cy="22162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FF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se šipkou 21"/>
          <p:cNvCxnSpPr/>
          <p:nvPr/>
        </p:nvCxnSpPr>
        <p:spPr bwMode="auto">
          <a:xfrm flipH="1">
            <a:off x="4275438" y="1853514"/>
            <a:ext cx="2529016" cy="251211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0813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2853860" y="0"/>
            <a:ext cx="9142413" cy="6856413"/>
            <a:chOff x="0" y="0"/>
            <a:chExt cx="5759" cy="431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977660" y="6162977"/>
            <a:ext cx="3455988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gll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. 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gustatoriae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 (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Ebneri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23678" y="31796"/>
            <a:ext cx="334127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000" b="1" dirty="0" err="1" smtClean="0"/>
              <a:t>Circumvallate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papilla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(HE)</a:t>
            </a: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2116960" y="4047932"/>
            <a:ext cx="1196306" cy="55193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Obdélník 3"/>
          <p:cNvSpPr/>
          <p:nvPr/>
        </p:nvSpPr>
        <p:spPr>
          <a:xfrm>
            <a:off x="640586" y="4401358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 err="1" smtClean="0">
                <a:solidFill>
                  <a:schemeClr val="accent2"/>
                </a:solidFill>
              </a:rPr>
              <a:t>groove</a:t>
            </a:r>
            <a:r>
              <a:rPr lang="cs-CZ" altLang="cs-CZ" b="1" dirty="0" smtClean="0">
                <a:solidFill>
                  <a:schemeClr val="accent2"/>
                </a:solidFill>
              </a:rPr>
              <a:t> </a:t>
            </a:r>
            <a:endParaRPr lang="cs-CZ" dirty="0">
              <a:solidFill>
                <a:schemeClr val="accent2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 flipV="1">
            <a:off x="2331308" y="5222789"/>
            <a:ext cx="1746421" cy="3828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608574" y="5472210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 err="1" smtClean="0"/>
              <a:t>Gland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duct</a:t>
            </a:r>
            <a:r>
              <a:rPr lang="cs-CZ" altLang="cs-CZ" sz="1400" dirty="0" smtClean="0"/>
              <a:t> </a:t>
            </a:r>
            <a:r>
              <a:rPr lang="cs-CZ" altLang="cs-CZ" b="1" dirty="0" smtClean="0">
                <a:solidFill>
                  <a:srgbClr val="00FFCC"/>
                </a:solidFill>
              </a:rPr>
              <a:t> </a:t>
            </a:r>
            <a:endParaRPr lang="cs-CZ" dirty="0">
              <a:solidFill>
                <a:srgbClr val="00FFCC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4478" y="2159312"/>
            <a:ext cx="1131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 smtClean="0">
                <a:solidFill>
                  <a:srgbClr val="FF0000"/>
                </a:solidFill>
              </a:rPr>
              <a:t>Taste bud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 bwMode="auto">
          <a:xfrm>
            <a:off x="1993715" y="2497866"/>
            <a:ext cx="1418873" cy="11575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41457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3" y="0"/>
            <a:ext cx="914400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 bwMode="auto">
          <a:xfrm>
            <a:off x="6310183" y="3179805"/>
            <a:ext cx="2158315" cy="150134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52720" y="377567"/>
            <a:ext cx="118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Taste bud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 bwMode="auto">
          <a:xfrm>
            <a:off x="3155092" y="6244281"/>
            <a:ext cx="3443416" cy="247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3952105" y="626899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 err="1" smtClean="0"/>
              <a:t>Circular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groove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481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77" y="249195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673535" y="118304"/>
            <a:ext cx="3550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The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lingual</a:t>
            </a:r>
            <a:r>
              <a:rPr lang="cs-CZ" sz="3200" b="1" dirty="0" smtClean="0"/>
              <a:t> tonsil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3470351" y="-4807"/>
            <a:ext cx="63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 smtClean="0"/>
              <a:t>crypt</a:t>
            </a:r>
            <a:endParaRPr lang="cs-CZ" sz="1600" dirty="0"/>
          </a:p>
        </p:txBody>
      </p:sp>
      <p:cxnSp>
        <p:nvCxnSpPr>
          <p:cNvPr id="6" name="Přímá spojnice se šipkou 5"/>
          <p:cNvCxnSpPr/>
          <p:nvPr/>
        </p:nvCxnSpPr>
        <p:spPr bwMode="auto">
          <a:xfrm flipH="1">
            <a:off x="3048000" y="333747"/>
            <a:ext cx="709265" cy="8689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6477967" y="6424139"/>
            <a:ext cx="2860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 smtClean="0">
                <a:solidFill>
                  <a:srgbClr val="0000FF"/>
                </a:solidFill>
              </a:rPr>
              <a:t>Mucous</a:t>
            </a:r>
            <a:r>
              <a:rPr lang="cs-CZ" altLang="cs-CZ" b="1" dirty="0" smtClean="0">
                <a:solidFill>
                  <a:srgbClr val="0000FF"/>
                </a:solidFill>
              </a:rPr>
              <a:t> (</a:t>
            </a:r>
            <a:r>
              <a:rPr lang="cs-CZ" altLang="cs-CZ" b="1" dirty="0" err="1" smtClean="0">
                <a:solidFill>
                  <a:srgbClr val="0000FF"/>
                </a:solidFill>
              </a:rPr>
              <a:t>Weber´s</a:t>
            </a:r>
            <a:r>
              <a:rPr lang="cs-CZ" altLang="cs-CZ" b="1" dirty="0" smtClean="0">
                <a:solidFill>
                  <a:srgbClr val="0000FF"/>
                </a:solidFill>
              </a:rPr>
              <a:t>)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gland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870782" y="333747"/>
            <a:ext cx="1932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>
                <a:solidFill>
                  <a:srgbClr val="92D050"/>
                </a:solidFill>
              </a:rPr>
              <a:t>Lymphoid</a:t>
            </a:r>
            <a:r>
              <a:rPr lang="cs-CZ" altLang="cs-CZ" dirty="0" smtClean="0">
                <a:solidFill>
                  <a:srgbClr val="92D050"/>
                </a:solidFill>
              </a:rPr>
              <a:t> </a:t>
            </a:r>
            <a:r>
              <a:rPr lang="cs-CZ" altLang="cs-CZ" dirty="0" err="1" smtClean="0">
                <a:solidFill>
                  <a:srgbClr val="92D050"/>
                </a:solidFill>
              </a:rPr>
              <a:t>nodule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4448432" y="1482811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4524792" y="4153931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6841524" y="2860590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8383251" y="142651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Stratified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squam.ep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 bwMode="auto">
          <a:xfrm flipH="1">
            <a:off x="8081319" y="1611182"/>
            <a:ext cx="384853" cy="1022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710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889" y="214314"/>
            <a:ext cx="7558087" cy="693737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palate</a:t>
            </a:r>
            <a:endParaRPr lang="cs-CZ" altLang="cs-CZ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5" name="Picture 5" descr="HP_img6-14-10palatum mol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052514"/>
            <a:ext cx="7921625" cy="578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170440" y="1311554"/>
            <a:ext cx="18446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  <a:r>
              <a:rPr lang="cs-CZ" altLang="cs-CZ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cs-CZ" altLang="cs-CZ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911227" y="5258187"/>
            <a:ext cx="199866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76389" y="2865395"/>
            <a:ext cx="3108543" cy="61555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rgbClr val="FF0000"/>
                </a:solidFill>
              </a:rPr>
              <a:t>a</a:t>
            </a:r>
            <a:r>
              <a:rPr lang="cs-CZ" altLang="cs-CZ" dirty="0" err="1" smtClean="0">
                <a:solidFill>
                  <a:srgbClr val="FF0000"/>
                </a:solidFill>
              </a:rPr>
              <a:t>poneurosis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palatina</a:t>
            </a:r>
            <a:r>
              <a:rPr lang="cs-CZ" altLang="cs-CZ" dirty="0" smtClean="0">
                <a:solidFill>
                  <a:srgbClr val="FF0000"/>
                </a:solidFill>
              </a:rPr>
              <a:t>-</a:t>
            </a:r>
          </a:p>
          <a:p>
            <a:r>
              <a:rPr lang="cs-CZ" sz="1600" dirty="0" err="1" smtClean="0"/>
              <a:t>Skeletal</a:t>
            </a:r>
            <a:r>
              <a:rPr lang="cs-CZ" sz="1600" dirty="0" smtClean="0"/>
              <a:t> </a:t>
            </a:r>
            <a:r>
              <a:rPr lang="cs-CZ" sz="1600" dirty="0" err="1" smtClean="0"/>
              <a:t>muscle+connect</a:t>
            </a:r>
            <a:r>
              <a:rPr lang="cs-CZ" sz="1600" dirty="0" smtClean="0"/>
              <a:t>. </a:t>
            </a:r>
            <a:r>
              <a:rPr lang="cs-CZ" sz="1600" dirty="0" err="1" smtClean="0"/>
              <a:t>tissue</a:t>
            </a:r>
            <a:endParaRPr 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3221243" y="4718907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Mucous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r>
              <a:rPr lang="cs-CZ" altLang="cs-CZ" dirty="0" smtClean="0"/>
              <a:t> - </a:t>
            </a:r>
            <a:r>
              <a:rPr lang="cs-CZ" altLang="cs-CZ" b="1" dirty="0" err="1" smtClean="0"/>
              <a:t>gll</a:t>
            </a:r>
            <a:r>
              <a:rPr lang="cs-CZ" altLang="cs-CZ" b="1" dirty="0" smtClean="0"/>
              <a:t>. </a:t>
            </a:r>
            <a:r>
              <a:rPr lang="cs-CZ" altLang="cs-CZ" b="1" dirty="0" err="1" smtClean="0"/>
              <a:t>palatinae</a:t>
            </a:r>
            <a:r>
              <a:rPr lang="cs-CZ" altLang="cs-CZ" dirty="0" smtClean="0"/>
              <a:t>,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947967" y="14962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 - </a:t>
            </a:r>
            <a:r>
              <a:rPr lang="cs-CZ" altLang="cs-CZ" b="1" dirty="0" err="1" smtClean="0"/>
              <a:t>gll.nasales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254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127157" y="1021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endParaRPr lang="cs-CZ" alt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ClrTx/>
              <a:buFontTx/>
              <a:buNone/>
            </a:pPr>
            <a:r>
              <a:rPr lang="cs-CZ" altLang="cs-CZ" dirty="0" smtClean="0"/>
              <a:t>-</a:t>
            </a:r>
            <a:r>
              <a:rPr lang="cs-CZ" altLang="cs-CZ" dirty="0" err="1" smtClean="0"/>
              <a:t>ciliated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pseudostratif</a:t>
            </a:r>
            <a:r>
              <a:rPr lang="cs-CZ" altLang="cs-CZ" dirty="0" smtClean="0"/>
              <a:t>. </a:t>
            </a:r>
            <a:r>
              <a:rPr lang="cs-CZ" altLang="cs-CZ" dirty="0" err="1"/>
              <a:t>c</a:t>
            </a:r>
            <a:r>
              <a:rPr lang="cs-CZ" altLang="cs-CZ" dirty="0" err="1" smtClean="0"/>
              <a:t>olumnar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ep</a:t>
            </a:r>
            <a:r>
              <a:rPr lang="cs-CZ" altLang="cs-CZ" dirty="0" smtClean="0"/>
              <a:t>.(</a:t>
            </a:r>
            <a:r>
              <a:rPr lang="cs-CZ" altLang="cs-CZ" dirty="0" err="1" smtClean="0"/>
              <a:t>metaplasia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>
              <a:buFont typeface="Arial" panose="020B0604020202020204" pitchFamily="34" charset="0"/>
              <a:buChar char="-"/>
            </a:pP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nasales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.)</a:t>
            </a:r>
            <a:endParaRPr lang="cs-CZ" altLang="cs-CZ" dirty="0"/>
          </a:p>
        </p:txBody>
      </p:sp>
      <p:cxnSp>
        <p:nvCxnSpPr>
          <p:cNvPr id="7" name="Přímá spojnice se šipkou 6"/>
          <p:cNvCxnSpPr/>
          <p:nvPr/>
        </p:nvCxnSpPr>
        <p:spPr bwMode="auto">
          <a:xfrm>
            <a:off x="7603524" y="675503"/>
            <a:ext cx="395417" cy="9803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7928674" y="1404551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1600" dirty="0" err="1" smtClean="0"/>
              <a:t>stratified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squam</a:t>
            </a:r>
            <a:r>
              <a:rPr lang="cs-CZ" altLang="cs-CZ" sz="1600" dirty="0" smtClean="0"/>
              <a:t>. </a:t>
            </a:r>
            <a:r>
              <a:rPr lang="cs-CZ" altLang="cs-CZ" sz="1600" dirty="0" err="1"/>
              <a:t>e</a:t>
            </a:r>
            <a:r>
              <a:rPr lang="cs-CZ" altLang="cs-CZ" sz="1600" dirty="0" err="1" smtClean="0"/>
              <a:t>p</a:t>
            </a:r>
            <a:r>
              <a:rPr lang="cs-CZ" altLang="cs-CZ" sz="1600" dirty="0" smtClean="0"/>
              <a:t>.</a:t>
            </a:r>
            <a:endParaRPr lang="cs-CZ" alt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5498511" y="317843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duct</a:t>
            </a:r>
            <a:endParaRPr lang="cs-CZ" altLang="cs-CZ" dirty="0"/>
          </a:p>
        </p:txBody>
      </p:sp>
      <p:cxnSp>
        <p:nvCxnSpPr>
          <p:cNvPr id="11" name="Přímá spojnice se šipkou 10"/>
          <p:cNvCxnSpPr/>
          <p:nvPr/>
        </p:nvCxnSpPr>
        <p:spPr bwMode="auto">
          <a:xfrm flipH="1">
            <a:off x="3212757" y="1302440"/>
            <a:ext cx="1647568" cy="33272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>
            <a:off x="6376086" y="1243914"/>
            <a:ext cx="2627871" cy="35999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>
            <a:off x="6376086" y="1243914"/>
            <a:ext cx="1153298" cy="35999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bdélník 1"/>
          <p:cNvSpPr/>
          <p:nvPr/>
        </p:nvSpPr>
        <p:spPr>
          <a:xfrm>
            <a:off x="1997237" y="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  <a:r>
              <a:rPr lang="cs-CZ" altLang="cs-CZ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cs-CZ" altLang="cs-CZ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72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r="5405" b="-2642"/>
          <a:stretch/>
        </p:blipFill>
        <p:spPr>
          <a:xfrm rot="10800000">
            <a:off x="3048000" y="776416"/>
            <a:ext cx="8649730" cy="61824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17625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cs-CZ" altLang="cs-CZ" sz="2000" dirty="0" smtClean="0">
                <a:solidFill>
                  <a:srgbClr val="0000FF"/>
                </a:solidFill>
              </a:rPr>
              <a:t>Oral </a:t>
            </a:r>
            <a:r>
              <a:rPr lang="cs-CZ" altLang="cs-CZ" sz="2000" dirty="0" err="1" smtClean="0">
                <a:solidFill>
                  <a:srgbClr val="0000FF"/>
                </a:solidFill>
              </a:rPr>
              <a:t>surface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cs-CZ" altLang="cs-CZ" dirty="0" smtClean="0"/>
              <a:t>-</a:t>
            </a:r>
            <a:r>
              <a:rPr lang="cs-CZ" altLang="cs-CZ" dirty="0" err="1" smtClean="0"/>
              <a:t>stratified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epithelium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>
              <a:buClrTx/>
              <a:buFontTx/>
              <a:buNone/>
            </a:pPr>
            <a:r>
              <a:rPr lang="cs-CZ" altLang="cs-CZ" dirty="0"/>
              <a:t>-</a:t>
            </a: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palatinae</a:t>
            </a:r>
            <a:r>
              <a:rPr lang="cs-CZ" altLang="cs-CZ" dirty="0"/>
              <a:t> </a:t>
            </a:r>
            <a:r>
              <a:rPr lang="cs-CZ" altLang="cs-CZ" dirty="0" smtClean="0"/>
              <a:t>(MUCOUS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.))</a:t>
            </a:r>
            <a:endParaRPr lang="cs-CZ" altLang="cs-CZ" dirty="0"/>
          </a:p>
        </p:txBody>
      </p:sp>
      <p:cxnSp>
        <p:nvCxnSpPr>
          <p:cNvPr id="10" name="Přímá spojnice se šipkou 9"/>
          <p:cNvCxnSpPr/>
          <p:nvPr/>
        </p:nvCxnSpPr>
        <p:spPr bwMode="auto">
          <a:xfrm>
            <a:off x="2323070" y="1021492"/>
            <a:ext cx="1499287" cy="41518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bdélník 11"/>
          <p:cNvSpPr/>
          <p:nvPr/>
        </p:nvSpPr>
        <p:spPr>
          <a:xfrm>
            <a:off x="10782095" y="4059879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 vývod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95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ávící systém I - 20 Zub - schéma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380288" cy="67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345336" y="12272"/>
            <a:ext cx="3348037" cy="5355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 smtClean="0">
                <a:solidFill>
                  <a:srgbClr val="000000"/>
                </a:solidFill>
              </a:rPr>
              <a:t>Anatomy</a:t>
            </a:r>
            <a:endParaRPr lang="cs-CZ" altLang="cs-CZ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Corona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crown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Collum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neck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Radix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root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Cavum</a:t>
            </a:r>
            <a:r>
              <a:rPr lang="cs-CZ" altLang="cs-CZ" dirty="0">
                <a:solidFill>
                  <a:srgbClr val="000000"/>
                </a:solidFill>
              </a:rPr>
              <a:t> et </a:t>
            </a:r>
            <a:r>
              <a:rPr lang="cs-CZ" altLang="cs-CZ" dirty="0" err="1">
                <a:solidFill>
                  <a:srgbClr val="000000"/>
                </a:solidFill>
              </a:rPr>
              <a:t>canalis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(pulp </a:t>
            </a:r>
            <a:r>
              <a:rPr lang="cs-CZ" altLang="cs-CZ" dirty="0" err="1" smtClean="0">
                <a:solidFill>
                  <a:srgbClr val="000000"/>
                </a:solidFill>
              </a:rPr>
              <a:t>cavity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Pulpa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Apex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dentis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+ </a:t>
            </a:r>
            <a:r>
              <a:rPr lang="cs-CZ" altLang="cs-CZ" dirty="0" err="1" smtClean="0">
                <a:solidFill>
                  <a:srgbClr val="000000"/>
                </a:solidFill>
              </a:rPr>
              <a:t>foramen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apicis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dentis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apical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foramen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 smtClean="0">
                <a:solidFill>
                  <a:srgbClr val="000000"/>
                </a:solidFill>
              </a:rPr>
              <a:t>Alveoli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Periodontal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ligament</a:t>
            </a:r>
            <a:r>
              <a:rPr lang="cs-CZ" altLang="cs-CZ" b="1" dirty="0" smtClean="0">
                <a:solidFill>
                  <a:srgbClr val="000000"/>
                </a:solidFill>
              </a:rPr>
              <a:t> 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membrane</a:t>
            </a:r>
            <a:r>
              <a:rPr lang="cs-CZ" altLang="cs-CZ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d</a:t>
            </a:r>
            <a:r>
              <a:rPr lang="cs-CZ" altLang="cs-CZ" dirty="0" err="1" smtClean="0">
                <a:solidFill>
                  <a:srgbClr val="000000"/>
                </a:solidFill>
              </a:rPr>
              <a:t>ense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fibers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0" y="111126"/>
            <a:ext cx="1835150" cy="47089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 err="1" smtClean="0">
                <a:solidFill>
                  <a:srgbClr val="000000"/>
                </a:solidFill>
              </a:rPr>
              <a:t>Tooth</a:t>
            </a:r>
            <a:endParaRPr lang="cs-CZ" altLang="cs-CZ" sz="3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(</a:t>
            </a:r>
            <a:r>
              <a:rPr lang="cs-CZ" altLang="cs-CZ" sz="3200" b="1" dirty="0" err="1">
                <a:solidFill>
                  <a:srgbClr val="000000"/>
                </a:solidFill>
              </a:rPr>
              <a:t>dens</a:t>
            </a:r>
            <a:r>
              <a:rPr lang="cs-CZ" altLang="cs-CZ" sz="3200" b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3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 smtClean="0">
                <a:solidFill>
                  <a:srgbClr val="000000"/>
                </a:solidFill>
              </a:rPr>
              <a:t>Deciduous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(baby) </a:t>
            </a:r>
            <a:r>
              <a:rPr lang="cs-CZ" altLang="cs-CZ" dirty="0" err="1" smtClean="0">
                <a:solidFill>
                  <a:srgbClr val="000000"/>
                </a:solidFill>
              </a:rPr>
              <a:t>teeth</a:t>
            </a:r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>
                <a:solidFill>
                  <a:srgbClr val="000000"/>
                </a:solidFill>
              </a:rPr>
              <a:t>20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Permanent </a:t>
            </a:r>
            <a:r>
              <a:rPr lang="cs-CZ" altLang="cs-CZ" dirty="0" err="1" smtClean="0">
                <a:solidFill>
                  <a:srgbClr val="000000"/>
                </a:solidFill>
              </a:rPr>
              <a:t>teeth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 smtClean="0">
                <a:solidFill>
                  <a:srgbClr val="000000"/>
                </a:solidFill>
              </a:rPr>
              <a:t>28-32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 rot="20152384">
            <a:off x="6299347" y="-58340"/>
            <a:ext cx="444844" cy="1146551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cxnSp>
        <p:nvCxnSpPr>
          <p:cNvPr id="5" name="Přímá spojnice 4"/>
          <p:cNvCxnSpPr>
            <a:stCxn id="2" idx="1"/>
          </p:cNvCxnSpPr>
          <p:nvPr/>
        </p:nvCxnSpPr>
        <p:spPr>
          <a:xfrm>
            <a:off x="6724761" y="424019"/>
            <a:ext cx="656342" cy="9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178378" y="790832"/>
            <a:ext cx="1202726" cy="8275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vá složená závorka 10"/>
          <p:cNvSpPr/>
          <p:nvPr/>
        </p:nvSpPr>
        <p:spPr>
          <a:xfrm rot="21445453">
            <a:off x="4039285" y="2323067"/>
            <a:ext cx="295492" cy="3698791"/>
          </a:xfrm>
          <a:prstGeom prst="leftBrace">
            <a:avLst>
              <a:gd name="adj1" fmla="val 314329"/>
              <a:gd name="adj2" fmla="val 50000"/>
            </a:avLst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707083" y="4018574"/>
            <a:ext cx="1048685" cy="307777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smtClean="0">
                <a:solidFill>
                  <a:srgbClr val="333399"/>
                </a:solidFill>
              </a:rPr>
              <a:t>radix (</a:t>
            </a:r>
            <a:r>
              <a:rPr lang="cs-CZ" altLang="cs-CZ" sz="1400" dirty="0" err="1" smtClean="0">
                <a:solidFill>
                  <a:srgbClr val="333399"/>
                </a:solidFill>
              </a:rPr>
              <a:t>root</a:t>
            </a:r>
            <a:r>
              <a:rPr lang="cs-CZ" altLang="cs-CZ" sz="1400" dirty="0" smtClean="0">
                <a:solidFill>
                  <a:srgbClr val="000000"/>
                </a:solidFill>
              </a:rPr>
              <a:t>)</a:t>
            </a:r>
            <a:endParaRPr lang="cs-CZ" altLang="cs-CZ" sz="1400" dirty="0">
              <a:solidFill>
                <a:srgbClr val="000000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329881" y="1935892"/>
            <a:ext cx="2051222" cy="41189"/>
          </a:xfrm>
          <a:prstGeom prst="straightConnector1">
            <a:avLst/>
          </a:prstGeom>
          <a:ln w="1905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Zakřivená spojnice 15"/>
          <p:cNvCxnSpPr/>
          <p:nvPr/>
        </p:nvCxnSpPr>
        <p:spPr>
          <a:xfrm rot="10800000" flipV="1">
            <a:off x="8707396" y="1746421"/>
            <a:ext cx="1575933" cy="131805"/>
          </a:xfrm>
          <a:prstGeom prst="curvedConnector3">
            <a:avLst>
              <a:gd name="adj1" fmla="val -4886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5329881" y="2397211"/>
            <a:ext cx="2051222" cy="317980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396583" y="5326359"/>
            <a:ext cx="981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</p:txBody>
      </p:sp>
      <p:cxnSp>
        <p:nvCxnSpPr>
          <p:cNvPr id="29" name="Přímá spojnice 28"/>
          <p:cNvCxnSpPr/>
          <p:nvPr/>
        </p:nvCxnSpPr>
        <p:spPr>
          <a:xfrm flipH="1">
            <a:off x="6878596" y="3179805"/>
            <a:ext cx="517987" cy="200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8" name="Přímá spojnice 3077"/>
          <p:cNvCxnSpPr/>
          <p:nvPr/>
        </p:nvCxnSpPr>
        <p:spPr>
          <a:xfrm flipV="1">
            <a:off x="6178378" y="4018574"/>
            <a:ext cx="1276865" cy="307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73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c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82751" y="12701"/>
            <a:ext cx="1256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 err="1" smtClean="0">
                <a:solidFill>
                  <a:srgbClr val="000000"/>
                </a:solidFill>
              </a:rPr>
              <a:t>Tooth</a:t>
            </a:r>
            <a:r>
              <a:rPr lang="cs-CZ" altLang="cs-CZ" sz="2800" b="1" dirty="0" smtClean="0">
                <a:solidFill>
                  <a:srgbClr val="000000"/>
                </a:solidFill>
              </a:rPr>
              <a:t> </a:t>
            </a:r>
            <a:endParaRPr lang="cs-CZ" altLang="cs-CZ" sz="2800" b="1" dirty="0">
              <a:solidFill>
                <a:srgbClr val="00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359150" y="1027113"/>
            <a:ext cx="52421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 smtClean="0">
                <a:solidFill>
                  <a:srgbClr val="000000"/>
                </a:solidFill>
              </a:rPr>
              <a:t>cementum</a:t>
            </a:r>
            <a:r>
              <a:rPr lang="cs-CZ" altLang="cs-CZ" dirty="0" smtClean="0">
                <a:solidFill>
                  <a:srgbClr val="000000"/>
                </a:solidFill>
              </a:rPr>
              <a:t>                                           </a:t>
            </a:r>
            <a:r>
              <a:rPr lang="cs-CZ" altLang="cs-CZ" sz="2000" b="1" u="sng" dirty="0" err="1" smtClean="0">
                <a:solidFill>
                  <a:srgbClr val="000000"/>
                </a:solidFill>
              </a:rPr>
              <a:t>enamel</a:t>
            </a:r>
            <a:r>
              <a:rPr lang="cs-CZ" altLang="cs-CZ" sz="2000" b="1" u="sng" dirty="0" smtClean="0">
                <a:solidFill>
                  <a:srgbClr val="000000"/>
                </a:solidFill>
              </a:rPr>
              <a:t>!!!!</a:t>
            </a:r>
            <a:endParaRPr lang="cs-CZ" altLang="cs-CZ" sz="20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                       dentin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495551" y="1412876"/>
            <a:ext cx="11525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7608889" y="1412876"/>
            <a:ext cx="9366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5087938" y="1916114"/>
            <a:ext cx="14446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52463" y="5400760"/>
            <a:ext cx="6784742" cy="313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dentinal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tubules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b="1" dirty="0" smtClean="0">
                <a:solidFill>
                  <a:srgbClr val="000000"/>
                </a:solidFill>
              </a:rPr>
              <a:t> odontoblast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processes</a:t>
            </a:r>
            <a:r>
              <a:rPr lang="cs-CZ" altLang="cs-CZ" b="1" dirty="0" smtClean="0">
                <a:solidFill>
                  <a:srgbClr val="000000"/>
                </a:solidFill>
              </a:rPr>
              <a:t>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Tomes´fibers</a:t>
            </a:r>
            <a:r>
              <a:rPr lang="cs-CZ" altLang="cs-CZ" b="1" dirty="0" smtClean="0">
                <a:solidFill>
                  <a:srgbClr val="000000"/>
                </a:solidFill>
              </a:rPr>
              <a:t>) 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063750" y="692151"/>
            <a:ext cx="8064500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2400" dirty="0" smtClean="0">
                <a:solidFill>
                  <a:srgbClr val="000000"/>
                </a:solidFill>
              </a:rPr>
              <a:t>ROOT ---------------------------------------------------CROWN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  <p:pic>
        <p:nvPicPr>
          <p:cNvPr id="5131" name="Picture 11" descr="cot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2636839"/>
            <a:ext cx="2909887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SOPHAGEAL%20MUSC%20MUCOSA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090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Freeform 3"/>
          <p:cNvSpPr>
            <a:spLocks/>
          </p:cNvSpPr>
          <p:nvPr/>
        </p:nvSpPr>
        <p:spPr bwMode="auto">
          <a:xfrm>
            <a:off x="1509713" y="1449388"/>
            <a:ext cx="4919663" cy="2228850"/>
          </a:xfrm>
          <a:custGeom>
            <a:avLst/>
            <a:gdLst>
              <a:gd name="T0" fmla="*/ 0 w 3099"/>
              <a:gd name="T1" fmla="*/ 879 h 1404"/>
              <a:gd name="T2" fmla="*/ 64 w 3099"/>
              <a:gd name="T3" fmla="*/ 897 h 1404"/>
              <a:gd name="T4" fmla="*/ 110 w 3099"/>
              <a:gd name="T5" fmla="*/ 925 h 1404"/>
              <a:gd name="T6" fmla="*/ 174 w 3099"/>
              <a:gd name="T7" fmla="*/ 998 h 1404"/>
              <a:gd name="T8" fmla="*/ 228 w 3099"/>
              <a:gd name="T9" fmla="*/ 1016 h 1404"/>
              <a:gd name="T10" fmla="*/ 302 w 3099"/>
              <a:gd name="T11" fmla="*/ 1135 h 1404"/>
              <a:gd name="T12" fmla="*/ 320 w 3099"/>
              <a:gd name="T13" fmla="*/ 1162 h 1404"/>
              <a:gd name="T14" fmla="*/ 475 w 3099"/>
              <a:gd name="T15" fmla="*/ 1208 h 1404"/>
              <a:gd name="T16" fmla="*/ 512 w 3099"/>
              <a:gd name="T17" fmla="*/ 1245 h 1404"/>
              <a:gd name="T18" fmla="*/ 521 w 3099"/>
              <a:gd name="T19" fmla="*/ 1272 h 1404"/>
              <a:gd name="T20" fmla="*/ 576 w 3099"/>
              <a:gd name="T21" fmla="*/ 1290 h 1404"/>
              <a:gd name="T22" fmla="*/ 631 w 3099"/>
              <a:gd name="T23" fmla="*/ 1345 h 1404"/>
              <a:gd name="T24" fmla="*/ 932 w 3099"/>
              <a:gd name="T25" fmla="*/ 1364 h 1404"/>
              <a:gd name="T26" fmla="*/ 987 w 3099"/>
              <a:gd name="T27" fmla="*/ 1272 h 1404"/>
              <a:gd name="T28" fmla="*/ 1070 w 3099"/>
              <a:gd name="T29" fmla="*/ 1117 h 1404"/>
              <a:gd name="T30" fmla="*/ 1170 w 3099"/>
              <a:gd name="T31" fmla="*/ 934 h 1404"/>
              <a:gd name="T32" fmla="*/ 1207 w 3099"/>
              <a:gd name="T33" fmla="*/ 888 h 1404"/>
              <a:gd name="T34" fmla="*/ 1252 w 3099"/>
              <a:gd name="T35" fmla="*/ 806 h 1404"/>
              <a:gd name="T36" fmla="*/ 1307 w 3099"/>
              <a:gd name="T37" fmla="*/ 513 h 1404"/>
              <a:gd name="T38" fmla="*/ 1316 w 3099"/>
              <a:gd name="T39" fmla="*/ 486 h 1404"/>
              <a:gd name="T40" fmla="*/ 1335 w 3099"/>
              <a:gd name="T41" fmla="*/ 468 h 1404"/>
              <a:gd name="T42" fmla="*/ 1362 w 3099"/>
              <a:gd name="T43" fmla="*/ 376 h 1404"/>
              <a:gd name="T44" fmla="*/ 1380 w 3099"/>
              <a:gd name="T45" fmla="*/ 321 h 1404"/>
              <a:gd name="T46" fmla="*/ 1435 w 3099"/>
              <a:gd name="T47" fmla="*/ 221 h 1404"/>
              <a:gd name="T48" fmla="*/ 1481 w 3099"/>
              <a:gd name="T49" fmla="*/ 1 h 1404"/>
              <a:gd name="T50" fmla="*/ 1563 w 3099"/>
              <a:gd name="T51" fmla="*/ 10 h 1404"/>
              <a:gd name="T52" fmla="*/ 1591 w 3099"/>
              <a:gd name="T53" fmla="*/ 102 h 1404"/>
              <a:gd name="T54" fmla="*/ 1646 w 3099"/>
              <a:gd name="T55" fmla="*/ 120 h 1404"/>
              <a:gd name="T56" fmla="*/ 1737 w 3099"/>
              <a:gd name="T57" fmla="*/ 193 h 1404"/>
              <a:gd name="T58" fmla="*/ 1755 w 3099"/>
              <a:gd name="T59" fmla="*/ 285 h 1404"/>
              <a:gd name="T60" fmla="*/ 1828 w 3099"/>
              <a:gd name="T61" fmla="*/ 321 h 1404"/>
              <a:gd name="T62" fmla="*/ 1874 w 3099"/>
              <a:gd name="T63" fmla="*/ 449 h 1404"/>
              <a:gd name="T64" fmla="*/ 1902 w 3099"/>
              <a:gd name="T65" fmla="*/ 559 h 1404"/>
              <a:gd name="T66" fmla="*/ 1975 w 3099"/>
              <a:gd name="T67" fmla="*/ 778 h 1404"/>
              <a:gd name="T68" fmla="*/ 2039 w 3099"/>
              <a:gd name="T69" fmla="*/ 870 h 1404"/>
              <a:gd name="T70" fmla="*/ 2103 w 3099"/>
              <a:gd name="T71" fmla="*/ 925 h 1404"/>
              <a:gd name="T72" fmla="*/ 2130 w 3099"/>
              <a:gd name="T73" fmla="*/ 980 h 1404"/>
              <a:gd name="T74" fmla="*/ 2158 w 3099"/>
              <a:gd name="T75" fmla="*/ 1007 h 1404"/>
              <a:gd name="T76" fmla="*/ 2194 w 3099"/>
              <a:gd name="T77" fmla="*/ 1053 h 1404"/>
              <a:gd name="T78" fmla="*/ 2286 w 3099"/>
              <a:gd name="T79" fmla="*/ 1089 h 1404"/>
              <a:gd name="T80" fmla="*/ 2304 w 3099"/>
              <a:gd name="T81" fmla="*/ 1117 h 1404"/>
              <a:gd name="T82" fmla="*/ 2359 w 3099"/>
              <a:gd name="T83" fmla="*/ 1135 h 1404"/>
              <a:gd name="T84" fmla="*/ 2816 w 3099"/>
              <a:gd name="T85" fmla="*/ 1153 h 1404"/>
              <a:gd name="T86" fmla="*/ 2862 w 3099"/>
              <a:gd name="T87" fmla="*/ 1117 h 1404"/>
              <a:gd name="T88" fmla="*/ 2898 w 3099"/>
              <a:gd name="T89" fmla="*/ 1071 h 1404"/>
              <a:gd name="T90" fmla="*/ 2926 w 3099"/>
              <a:gd name="T91" fmla="*/ 1053 h 1404"/>
              <a:gd name="T92" fmla="*/ 2962 w 3099"/>
              <a:gd name="T93" fmla="*/ 1007 h 1404"/>
              <a:gd name="T94" fmla="*/ 2990 w 3099"/>
              <a:gd name="T95" fmla="*/ 989 h 1404"/>
              <a:gd name="T96" fmla="*/ 3044 w 3099"/>
              <a:gd name="T97" fmla="*/ 888 h 1404"/>
              <a:gd name="T98" fmla="*/ 3099 w 3099"/>
              <a:gd name="T99" fmla="*/ 879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99" h="1404">
                <a:moveTo>
                  <a:pt x="0" y="879"/>
                </a:moveTo>
                <a:cubicBezTo>
                  <a:pt x="5" y="880"/>
                  <a:pt x="56" y="892"/>
                  <a:pt x="64" y="897"/>
                </a:cubicBezTo>
                <a:cubicBezTo>
                  <a:pt x="127" y="935"/>
                  <a:pt x="30" y="899"/>
                  <a:pt x="110" y="925"/>
                </a:cubicBezTo>
                <a:cubicBezTo>
                  <a:pt x="135" y="963"/>
                  <a:pt x="136" y="981"/>
                  <a:pt x="174" y="998"/>
                </a:cubicBezTo>
                <a:cubicBezTo>
                  <a:pt x="191" y="1006"/>
                  <a:pt x="228" y="1016"/>
                  <a:pt x="228" y="1016"/>
                </a:cubicBezTo>
                <a:cubicBezTo>
                  <a:pt x="249" y="1078"/>
                  <a:pt x="248" y="1101"/>
                  <a:pt x="302" y="1135"/>
                </a:cubicBezTo>
                <a:cubicBezTo>
                  <a:pt x="308" y="1144"/>
                  <a:pt x="311" y="1156"/>
                  <a:pt x="320" y="1162"/>
                </a:cubicBezTo>
                <a:cubicBezTo>
                  <a:pt x="346" y="1180"/>
                  <a:pt x="438" y="1196"/>
                  <a:pt x="475" y="1208"/>
                </a:cubicBezTo>
                <a:cubicBezTo>
                  <a:pt x="480" y="1213"/>
                  <a:pt x="509" y="1239"/>
                  <a:pt x="512" y="1245"/>
                </a:cubicBezTo>
                <a:cubicBezTo>
                  <a:pt x="517" y="1253"/>
                  <a:pt x="513" y="1267"/>
                  <a:pt x="521" y="1272"/>
                </a:cubicBezTo>
                <a:cubicBezTo>
                  <a:pt x="537" y="1283"/>
                  <a:pt x="576" y="1290"/>
                  <a:pt x="576" y="1290"/>
                </a:cubicBezTo>
                <a:cubicBezTo>
                  <a:pt x="606" y="1321"/>
                  <a:pt x="587" y="1331"/>
                  <a:pt x="631" y="1345"/>
                </a:cubicBezTo>
                <a:cubicBezTo>
                  <a:pt x="715" y="1404"/>
                  <a:pt x="842" y="1368"/>
                  <a:pt x="932" y="1364"/>
                </a:cubicBezTo>
                <a:cubicBezTo>
                  <a:pt x="982" y="1346"/>
                  <a:pt x="972" y="1317"/>
                  <a:pt x="987" y="1272"/>
                </a:cubicBezTo>
                <a:cubicBezTo>
                  <a:pt x="1006" y="1213"/>
                  <a:pt x="1023" y="1161"/>
                  <a:pt x="1070" y="1117"/>
                </a:cubicBezTo>
                <a:cubicBezTo>
                  <a:pt x="1089" y="1039"/>
                  <a:pt x="1102" y="980"/>
                  <a:pt x="1170" y="934"/>
                </a:cubicBezTo>
                <a:cubicBezTo>
                  <a:pt x="1181" y="917"/>
                  <a:pt x="1198" y="906"/>
                  <a:pt x="1207" y="888"/>
                </a:cubicBezTo>
                <a:cubicBezTo>
                  <a:pt x="1253" y="796"/>
                  <a:pt x="1195" y="863"/>
                  <a:pt x="1252" y="806"/>
                </a:cubicBezTo>
                <a:cubicBezTo>
                  <a:pt x="1284" y="717"/>
                  <a:pt x="1238" y="585"/>
                  <a:pt x="1307" y="513"/>
                </a:cubicBezTo>
                <a:cubicBezTo>
                  <a:pt x="1310" y="504"/>
                  <a:pt x="1311" y="494"/>
                  <a:pt x="1316" y="486"/>
                </a:cubicBezTo>
                <a:cubicBezTo>
                  <a:pt x="1321" y="479"/>
                  <a:pt x="1331" y="476"/>
                  <a:pt x="1335" y="468"/>
                </a:cubicBezTo>
                <a:cubicBezTo>
                  <a:pt x="1349" y="440"/>
                  <a:pt x="1352" y="406"/>
                  <a:pt x="1362" y="376"/>
                </a:cubicBezTo>
                <a:cubicBezTo>
                  <a:pt x="1368" y="358"/>
                  <a:pt x="1380" y="321"/>
                  <a:pt x="1380" y="321"/>
                </a:cubicBezTo>
                <a:cubicBezTo>
                  <a:pt x="1388" y="267"/>
                  <a:pt x="1383" y="238"/>
                  <a:pt x="1435" y="221"/>
                </a:cubicBezTo>
                <a:cubicBezTo>
                  <a:pt x="1445" y="25"/>
                  <a:pt x="1408" y="78"/>
                  <a:pt x="1481" y="1"/>
                </a:cubicBezTo>
                <a:cubicBezTo>
                  <a:pt x="1508" y="4"/>
                  <a:pt x="1538" y="0"/>
                  <a:pt x="1563" y="10"/>
                </a:cubicBezTo>
                <a:cubicBezTo>
                  <a:pt x="1569" y="12"/>
                  <a:pt x="1587" y="98"/>
                  <a:pt x="1591" y="102"/>
                </a:cubicBezTo>
                <a:cubicBezTo>
                  <a:pt x="1606" y="115"/>
                  <a:pt x="1646" y="120"/>
                  <a:pt x="1646" y="120"/>
                </a:cubicBezTo>
                <a:cubicBezTo>
                  <a:pt x="1685" y="146"/>
                  <a:pt x="1710" y="153"/>
                  <a:pt x="1737" y="193"/>
                </a:cubicBezTo>
                <a:cubicBezTo>
                  <a:pt x="1738" y="201"/>
                  <a:pt x="1744" y="266"/>
                  <a:pt x="1755" y="285"/>
                </a:cubicBezTo>
                <a:cubicBezTo>
                  <a:pt x="1769" y="308"/>
                  <a:pt x="1828" y="321"/>
                  <a:pt x="1828" y="321"/>
                </a:cubicBezTo>
                <a:cubicBezTo>
                  <a:pt x="1841" y="371"/>
                  <a:pt x="1846" y="407"/>
                  <a:pt x="1874" y="449"/>
                </a:cubicBezTo>
                <a:cubicBezTo>
                  <a:pt x="1886" y="486"/>
                  <a:pt x="1889" y="523"/>
                  <a:pt x="1902" y="559"/>
                </a:cubicBezTo>
                <a:cubicBezTo>
                  <a:pt x="1910" y="639"/>
                  <a:pt x="1914" y="720"/>
                  <a:pt x="1975" y="778"/>
                </a:cubicBezTo>
                <a:cubicBezTo>
                  <a:pt x="1989" y="820"/>
                  <a:pt x="2012" y="837"/>
                  <a:pt x="2039" y="870"/>
                </a:cubicBezTo>
                <a:cubicBezTo>
                  <a:pt x="2064" y="900"/>
                  <a:pt x="2065" y="913"/>
                  <a:pt x="2103" y="925"/>
                </a:cubicBezTo>
                <a:cubicBezTo>
                  <a:pt x="2114" y="942"/>
                  <a:pt x="2119" y="963"/>
                  <a:pt x="2130" y="980"/>
                </a:cubicBezTo>
                <a:cubicBezTo>
                  <a:pt x="2137" y="991"/>
                  <a:pt x="2150" y="997"/>
                  <a:pt x="2158" y="1007"/>
                </a:cubicBezTo>
                <a:cubicBezTo>
                  <a:pt x="2166" y="1017"/>
                  <a:pt x="2180" y="1046"/>
                  <a:pt x="2194" y="1053"/>
                </a:cubicBezTo>
                <a:cubicBezTo>
                  <a:pt x="2226" y="1069"/>
                  <a:pt x="2254" y="1069"/>
                  <a:pt x="2286" y="1089"/>
                </a:cubicBezTo>
                <a:cubicBezTo>
                  <a:pt x="2292" y="1098"/>
                  <a:pt x="2295" y="1111"/>
                  <a:pt x="2304" y="1117"/>
                </a:cubicBezTo>
                <a:cubicBezTo>
                  <a:pt x="2320" y="1127"/>
                  <a:pt x="2359" y="1135"/>
                  <a:pt x="2359" y="1135"/>
                </a:cubicBezTo>
                <a:cubicBezTo>
                  <a:pt x="2491" y="1223"/>
                  <a:pt x="2660" y="1157"/>
                  <a:pt x="2816" y="1153"/>
                </a:cubicBezTo>
                <a:cubicBezTo>
                  <a:pt x="2853" y="1097"/>
                  <a:pt x="2811" y="1148"/>
                  <a:pt x="2862" y="1117"/>
                </a:cubicBezTo>
                <a:cubicBezTo>
                  <a:pt x="2883" y="1104"/>
                  <a:pt x="2881" y="1088"/>
                  <a:pt x="2898" y="1071"/>
                </a:cubicBezTo>
                <a:cubicBezTo>
                  <a:pt x="2906" y="1063"/>
                  <a:pt x="2917" y="1060"/>
                  <a:pt x="2926" y="1053"/>
                </a:cubicBezTo>
                <a:cubicBezTo>
                  <a:pt x="2970" y="1018"/>
                  <a:pt x="2916" y="1052"/>
                  <a:pt x="2962" y="1007"/>
                </a:cubicBezTo>
                <a:cubicBezTo>
                  <a:pt x="2970" y="999"/>
                  <a:pt x="2981" y="996"/>
                  <a:pt x="2990" y="989"/>
                </a:cubicBezTo>
                <a:cubicBezTo>
                  <a:pt x="3023" y="963"/>
                  <a:pt x="3031" y="927"/>
                  <a:pt x="3044" y="888"/>
                </a:cubicBezTo>
                <a:cubicBezTo>
                  <a:pt x="3048" y="876"/>
                  <a:pt x="3092" y="879"/>
                  <a:pt x="3099" y="87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2" name="Freeform 4"/>
          <p:cNvSpPr>
            <a:spLocks/>
          </p:cNvSpPr>
          <p:nvPr/>
        </p:nvSpPr>
        <p:spPr bwMode="auto">
          <a:xfrm>
            <a:off x="1524000" y="4354513"/>
            <a:ext cx="4876800" cy="679450"/>
          </a:xfrm>
          <a:custGeom>
            <a:avLst/>
            <a:gdLst>
              <a:gd name="T0" fmla="*/ 0 w 3072"/>
              <a:gd name="T1" fmla="*/ 137 h 428"/>
              <a:gd name="T2" fmla="*/ 293 w 3072"/>
              <a:gd name="T3" fmla="*/ 174 h 428"/>
              <a:gd name="T4" fmla="*/ 731 w 3072"/>
              <a:gd name="T5" fmla="*/ 201 h 428"/>
              <a:gd name="T6" fmla="*/ 1042 w 3072"/>
              <a:gd name="T7" fmla="*/ 228 h 428"/>
              <a:gd name="T8" fmla="*/ 2112 w 3072"/>
              <a:gd name="T9" fmla="*/ 247 h 428"/>
              <a:gd name="T10" fmla="*/ 2185 w 3072"/>
              <a:gd name="T11" fmla="*/ 210 h 428"/>
              <a:gd name="T12" fmla="*/ 2414 w 3072"/>
              <a:gd name="T13" fmla="*/ 164 h 428"/>
              <a:gd name="T14" fmla="*/ 2514 w 3072"/>
              <a:gd name="T15" fmla="*/ 155 h 428"/>
              <a:gd name="T16" fmla="*/ 2661 w 3072"/>
              <a:gd name="T17" fmla="*/ 110 h 428"/>
              <a:gd name="T18" fmla="*/ 2807 w 3072"/>
              <a:gd name="T19" fmla="*/ 64 h 428"/>
              <a:gd name="T20" fmla="*/ 2962 w 3072"/>
              <a:gd name="T21" fmla="*/ 55 h 428"/>
              <a:gd name="T22" fmla="*/ 3017 w 3072"/>
              <a:gd name="T23" fmla="*/ 46 h 428"/>
              <a:gd name="T24" fmla="*/ 3072 w 3072"/>
              <a:gd name="T25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72" h="428">
                <a:moveTo>
                  <a:pt x="0" y="137"/>
                </a:moveTo>
                <a:cubicBezTo>
                  <a:pt x="137" y="164"/>
                  <a:pt x="108" y="164"/>
                  <a:pt x="293" y="174"/>
                </a:cubicBezTo>
                <a:cubicBezTo>
                  <a:pt x="468" y="232"/>
                  <a:pt x="328" y="192"/>
                  <a:pt x="731" y="201"/>
                </a:cubicBezTo>
                <a:cubicBezTo>
                  <a:pt x="867" y="246"/>
                  <a:pt x="767" y="218"/>
                  <a:pt x="1042" y="228"/>
                </a:cubicBezTo>
                <a:cubicBezTo>
                  <a:pt x="1337" y="428"/>
                  <a:pt x="1755" y="250"/>
                  <a:pt x="2112" y="247"/>
                </a:cubicBezTo>
                <a:cubicBezTo>
                  <a:pt x="2142" y="237"/>
                  <a:pt x="2155" y="220"/>
                  <a:pt x="2185" y="210"/>
                </a:cubicBezTo>
                <a:cubicBezTo>
                  <a:pt x="2211" y="131"/>
                  <a:pt x="2363" y="167"/>
                  <a:pt x="2414" y="164"/>
                </a:cubicBezTo>
                <a:cubicBezTo>
                  <a:pt x="2447" y="162"/>
                  <a:pt x="2481" y="158"/>
                  <a:pt x="2514" y="155"/>
                </a:cubicBezTo>
                <a:cubicBezTo>
                  <a:pt x="2563" y="139"/>
                  <a:pt x="2612" y="126"/>
                  <a:pt x="2661" y="110"/>
                </a:cubicBezTo>
                <a:cubicBezTo>
                  <a:pt x="2706" y="95"/>
                  <a:pt x="2758" y="69"/>
                  <a:pt x="2807" y="64"/>
                </a:cubicBezTo>
                <a:cubicBezTo>
                  <a:pt x="2859" y="59"/>
                  <a:pt x="2910" y="58"/>
                  <a:pt x="2962" y="55"/>
                </a:cubicBezTo>
                <a:cubicBezTo>
                  <a:pt x="2980" y="52"/>
                  <a:pt x="3000" y="54"/>
                  <a:pt x="3017" y="46"/>
                </a:cubicBezTo>
                <a:cubicBezTo>
                  <a:pt x="3046" y="31"/>
                  <a:pt x="3032" y="0"/>
                  <a:pt x="307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3" name="Freeform 5"/>
          <p:cNvSpPr>
            <a:spLocks/>
          </p:cNvSpPr>
          <p:nvPr/>
        </p:nvSpPr>
        <p:spPr bwMode="auto">
          <a:xfrm>
            <a:off x="1524000" y="6256339"/>
            <a:ext cx="4891088" cy="409575"/>
          </a:xfrm>
          <a:custGeom>
            <a:avLst/>
            <a:gdLst>
              <a:gd name="T0" fmla="*/ 0 w 3081"/>
              <a:gd name="T1" fmla="*/ 0 h 258"/>
              <a:gd name="T2" fmla="*/ 55 w 3081"/>
              <a:gd name="T3" fmla="*/ 18 h 258"/>
              <a:gd name="T4" fmla="*/ 82 w 3081"/>
              <a:gd name="T5" fmla="*/ 27 h 258"/>
              <a:gd name="T6" fmla="*/ 146 w 3081"/>
              <a:gd name="T7" fmla="*/ 73 h 258"/>
              <a:gd name="T8" fmla="*/ 302 w 3081"/>
              <a:gd name="T9" fmla="*/ 100 h 258"/>
              <a:gd name="T10" fmla="*/ 503 w 3081"/>
              <a:gd name="T11" fmla="*/ 128 h 258"/>
              <a:gd name="T12" fmla="*/ 750 w 3081"/>
              <a:gd name="T13" fmla="*/ 173 h 258"/>
              <a:gd name="T14" fmla="*/ 960 w 3081"/>
              <a:gd name="T15" fmla="*/ 201 h 258"/>
              <a:gd name="T16" fmla="*/ 1454 w 3081"/>
              <a:gd name="T17" fmla="*/ 210 h 258"/>
              <a:gd name="T18" fmla="*/ 1582 w 3081"/>
              <a:gd name="T19" fmla="*/ 228 h 258"/>
              <a:gd name="T20" fmla="*/ 1655 w 3081"/>
              <a:gd name="T21" fmla="*/ 246 h 258"/>
              <a:gd name="T22" fmla="*/ 2039 w 3081"/>
              <a:gd name="T23" fmla="*/ 237 h 258"/>
              <a:gd name="T24" fmla="*/ 2194 w 3081"/>
              <a:gd name="T25" fmla="*/ 201 h 258"/>
              <a:gd name="T26" fmla="*/ 2286 w 3081"/>
              <a:gd name="T27" fmla="*/ 128 h 258"/>
              <a:gd name="T28" fmla="*/ 2542 w 3081"/>
              <a:gd name="T29" fmla="*/ 118 h 258"/>
              <a:gd name="T30" fmla="*/ 2981 w 3081"/>
              <a:gd name="T31" fmla="*/ 73 h 258"/>
              <a:gd name="T32" fmla="*/ 3008 w 3081"/>
              <a:gd name="T33" fmla="*/ 64 h 258"/>
              <a:gd name="T34" fmla="*/ 3045 w 3081"/>
              <a:gd name="T35" fmla="*/ 9 h 258"/>
              <a:gd name="T36" fmla="*/ 3081 w 3081"/>
              <a:gd name="T37" fmla="*/ 9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1" h="258">
                <a:moveTo>
                  <a:pt x="0" y="0"/>
                </a:moveTo>
                <a:cubicBezTo>
                  <a:pt x="18" y="6"/>
                  <a:pt x="37" y="12"/>
                  <a:pt x="55" y="18"/>
                </a:cubicBezTo>
                <a:cubicBezTo>
                  <a:pt x="64" y="21"/>
                  <a:pt x="82" y="27"/>
                  <a:pt x="82" y="27"/>
                </a:cubicBezTo>
                <a:cubicBezTo>
                  <a:pt x="105" y="49"/>
                  <a:pt x="115" y="63"/>
                  <a:pt x="146" y="73"/>
                </a:cubicBezTo>
                <a:cubicBezTo>
                  <a:pt x="199" y="124"/>
                  <a:pt x="151" y="85"/>
                  <a:pt x="302" y="100"/>
                </a:cubicBezTo>
                <a:cubicBezTo>
                  <a:pt x="376" y="107"/>
                  <a:pt x="417" y="121"/>
                  <a:pt x="503" y="128"/>
                </a:cubicBezTo>
                <a:cubicBezTo>
                  <a:pt x="601" y="160"/>
                  <a:pt x="637" y="166"/>
                  <a:pt x="750" y="173"/>
                </a:cubicBezTo>
                <a:cubicBezTo>
                  <a:pt x="826" y="226"/>
                  <a:pt x="772" y="196"/>
                  <a:pt x="960" y="201"/>
                </a:cubicBezTo>
                <a:cubicBezTo>
                  <a:pt x="1125" y="205"/>
                  <a:pt x="1289" y="207"/>
                  <a:pt x="1454" y="210"/>
                </a:cubicBezTo>
                <a:cubicBezTo>
                  <a:pt x="1525" y="234"/>
                  <a:pt x="1431" y="205"/>
                  <a:pt x="1582" y="228"/>
                </a:cubicBezTo>
                <a:cubicBezTo>
                  <a:pt x="1607" y="232"/>
                  <a:pt x="1655" y="246"/>
                  <a:pt x="1655" y="246"/>
                </a:cubicBezTo>
                <a:cubicBezTo>
                  <a:pt x="1812" y="240"/>
                  <a:pt x="1896" y="226"/>
                  <a:pt x="2039" y="237"/>
                </a:cubicBezTo>
                <a:cubicBezTo>
                  <a:pt x="2103" y="258"/>
                  <a:pt x="2142" y="235"/>
                  <a:pt x="2194" y="201"/>
                </a:cubicBezTo>
                <a:cubicBezTo>
                  <a:pt x="2208" y="192"/>
                  <a:pt x="2273" y="129"/>
                  <a:pt x="2286" y="128"/>
                </a:cubicBezTo>
                <a:cubicBezTo>
                  <a:pt x="2371" y="119"/>
                  <a:pt x="2457" y="121"/>
                  <a:pt x="2542" y="118"/>
                </a:cubicBezTo>
                <a:cubicBezTo>
                  <a:pt x="2730" y="57"/>
                  <a:pt x="2579" y="83"/>
                  <a:pt x="2981" y="73"/>
                </a:cubicBezTo>
                <a:cubicBezTo>
                  <a:pt x="2990" y="70"/>
                  <a:pt x="3001" y="71"/>
                  <a:pt x="3008" y="64"/>
                </a:cubicBezTo>
                <a:cubicBezTo>
                  <a:pt x="3024" y="48"/>
                  <a:pt x="3023" y="9"/>
                  <a:pt x="3045" y="9"/>
                </a:cubicBezTo>
                <a:cubicBezTo>
                  <a:pt x="3057" y="9"/>
                  <a:pt x="3069" y="9"/>
                  <a:pt x="3081" y="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808663" y="44450"/>
            <a:ext cx="4819650" cy="6840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mucosa</a:t>
            </a:r>
            <a:endParaRPr lang="cs-CZ" altLang="cs-CZ" sz="2200" b="1" u="sng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e</a:t>
            </a:r>
            <a:r>
              <a:rPr lang="cs-CZ" altLang="cs-CZ" dirty="0" err="1" smtClean="0"/>
              <a:t>pithelial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linning</a:t>
            </a:r>
            <a:endParaRPr lang="cs-CZ" altLang="cs-CZ" dirty="0" smtClean="0"/>
          </a:p>
          <a:p>
            <a:pPr lvl="1">
              <a:lnSpc>
                <a:spcPct val="90000"/>
              </a:lnSpc>
            </a:pPr>
            <a:r>
              <a:rPr lang="cs-CZ" altLang="cs-CZ" dirty="0"/>
              <a:t>l</a:t>
            </a:r>
            <a:r>
              <a:rPr lang="cs-CZ" altLang="cs-CZ" dirty="0" smtClean="0"/>
              <a:t>amina propria</a:t>
            </a:r>
            <a:endParaRPr lang="cs-CZ" altLang="cs-CZ" dirty="0"/>
          </a:p>
          <a:p>
            <a:pPr marL="344487" lvl="1" indent="0">
              <a:lnSpc>
                <a:spcPct val="90000"/>
              </a:lnSpc>
              <a:buNone/>
            </a:pPr>
            <a:r>
              <a:rPr lang="cs-CZ" altLang="cs-CZ" sz="1800" dirty="0" smtClean="0"/>
              <a:t> /</a:t>
            </a:r>
            <a:r>
              <a:rPr lang="cs-CZ" altLang="cs-CZ" sz="1800" dirty="0" err="1" smtClean="0"/>
              <a:t>loose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connect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tissue</a:t>
            </a:r>
            <a:r>
              <a:rPr lang="cs-CZ" altLang="cs-CZ" sz="1800" dirty="0" smtClean="0"/>
              <a:t>/</a:t>
            </a:r>
            <a:endParaRPr lang="cs-CZ" altLang="cs-CZ" sz="1800" dirty="0"/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t</a:t>
            </a:r>
            <a:r>
              <a:rPr lang="cs-CZ" altLang="cs-CZ" dirty="0" err="1" smtClean="0"/>
              <a:t>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muscularis</a:t>
            </a:r>
            <a:r>
              <a:rPr lang="cs-CZ" altLang="cs-CZ" dirty="0" smtClean="0"/>
              <a:t> </a:t>
            </a:r>
            <a:r>
              <a:rPr lang="cs-CZ" altLang="cs-CZ" dirty="0" err="1"/>
              <a:t>mucosae</a:t>
            </a:r>
            <a:endParaRPr lang="cs-CZ" altLang="cs-CZ" dirty="0"/>
          </a:p>
          <a:p>
            <a:pPr>
              <a:lnSpc>
                <a:spcPct val="90000"/>
              </a:lnSpc>
            </a:pPr>
            <a:endParaRPr lang="cs-CZ" altLang="cs-CZ" sz="8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submucosa</a:t>
            </a:r>
            <a:r>
              <a:rPr lang="cs-CZ" altLang="cs-CZ" sz="2200" dirty="0" smtClean="0"/>
              <a:t> </a:t>
            </a:r>
            <a:endParaRPr lang="cs-CZ" altLang="cs-CZ" sz="22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200" dirty="0"/>
              <a:t>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+ </a:t>
            </a:r>
            <a:r>
              <a:rPr lang="cs-CZ" altLang="cs-CZ" sz="2000" dirty="0" err="1" smtClean="0"/>
              <a:t>Meissner´s</a:t>
            </a:r>
            <a:r>
              <a:rPr lang="cs-CZ" altLang="cs-CZ" sz="2000" dirty="0" smtClean="0"/>
              <a:t> nerve plexus/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1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muscularis</a:t>
            </a:r>
            <a:endParaRPr lang="cs-CZ" altLang="cs-CZ" sz="2200" b="1" u="sng" dirty="0"/>
          </a:p>
          <a:p>
            <a:pPr lvl="1">
              <a:lnSpc>
                <a:spcPct val="90000"/>
              </a:lnSpc>
            </a:pPr>
            <a:r>
              <a:rPr lang="cs-CZ" altLang="cs-CZ" dirty="0" err="1" smtClean="0"/>
              <a:t>circular</a:t>
            </a:r>
            <a:endParaRPr lang="cs-CZ" altLang="cs-CZ" dirty="0"/>
          </a:p>
          <a:p>
            <a:pPr lvl="2">
              <a:lnSpc>
                <a:spcPct val="90000"/>
              </a:lnSpc>
            </a:pPr>
            <a:r>
              <a:rPr lang="cs-CZ" altLang="cs-CZ" sz="1900" dirty="0" err="1"/>
              <a:t>m</a:t>
            </a:r>
            <a:r>
              <a:rPr lang="cs-CZ" altLang="cs-CZ" sz="1900" dirty="0" err="1" smtClean="0"/>
              <a:t>yenteric</a:t>
            </a:r>
            <a:r>
              <a:rPr lang="cs-CZ" altLang="cs-CZ" sz="1900" dirty="0" smtClean="0"/>
              <a:t> nerve plexus</a:t>
            </a:r>
            <a:endParaRPr lang="cs-CZ" altLang="cs-CZ" sz="1900" dirty="0"/>
          </a:p>
          <a:p>
            <a:pPr lvl="1">
              <a:lnSpc>
                <a:spcPct val="90000"/>
              </a:lnSpc>
            </a:pPr>
            <a:r>
              <a:rPr lang="cs-CZ" altLang="cs-CZ" dirty="0" err="1" smtClean="0"/>
              <a:t>Longitudinal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endParaRPr lang="cs-CZ" altLang="cs-CZ" dirty="0"/>
          </a:p>
          <a:p>
            <a:pPr lvl="1">
              <a:lnSpc>
                <a:spcPct val="90000"/>
              </a:lnSpc>
            </a:pPr>
            <a:endParaRPr lang="cs-CZ" altLang="cs-CZ" sz="900" dirty="0"/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serose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or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adventitia</a:t>
            </a:r>
            <a:r>
              <a:rPr lang="cs-CZ" altLang="cs-CZ" sz="2200" b="1" dirty="0" smtClean="0"/>
              <a:t> </a:t>
            </a:r>
            <a:endParaRPr lang="cs-CZ" altLang="cs-CZ" sz="22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200" b="1" dirty="0"/>
              <a:t> 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-/+</a:t>
            </a:r>
            <a:r>
              <a:rPr lang="cs-CZ" altLang="cs-CZ" sz="2000" dirty="0" err="1" smtClean="0"/>
              <a:t>mesothelium</a:t>
            </a:r>
            <a:r>
              <a:rPr lang="cs-CZ" altLang="cs-CZ" sz="2000" dirty="0" smtClean="0"/>
              <a:t>/</a:t>
            </a:r>
            <a:endParaRPr lang="cs-CZ" altLang="cs-CZ" sz="2000" dirty="0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896519" y="26715"/>
            <a:ext cx="8229600" cy="693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 err="1" smtClean="0"/>
              <a:t>Common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structure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the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wall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GIT tube</a:t>
            </a: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0673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-997" t="-531" r="997" b="531"/>
          <a:stretch/>
        </p:blipFill>
        <p:spPr>
          <a:xfrm>
            <a:off x="1139090" y="323849"/>
            <a:ext cx="9913820" cy="62103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621427" y="323849"/>
            <a:ext cx="3451654" cy="2965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000000"/>
                </a:solidFill>
              </a:rPr>
              <a:t>Tooth</a:t>
            </a:r>
            <a:r>
              <a:rPr lang="cs-CZ" dirty="0" smtClean="0">
                <a:solidFill>
                  <a:srgbClr val="000000"/>
                </a:solidFill>
              </a:rPr>
              <a:t> – (HE)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5x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466334" y="5758249"/>
            <a:ext cx="1532239" cy="321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000000"/>
                </a:solidFill>
              </a:rPr>
              <a:t>odontoblasts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4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78"/>
            <a:ext cx="55245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u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76" y="2034201"/>
            <a:ext cx="65166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896497" y="6041049"/>
            <a:ext cx="6746270" cy="590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Dentinal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tubules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b="1" dirty="0" smtClean="0">
                <a:solidFill>
                  <a:srgbClr val="000000"/>
                </a:solidFill>
              </a:rPr>
              <a:t> odontoblast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processes</a:t>
            </a:r>
            <a:r>
              <a:rPr lang="cs-CZ" altLang="cs-CZ" b="1" dirty="0" smtClean="0">
                <a:solidFill>
                  <a:srgbClr val="000000"/>
                </a:solidFill>
              </a:rPr>
              <a:t>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Tomes</a:t>
            </a:r>
            <a:r>
              <a:rPr lang="cs-CZ" altLang="cs-CZ" b="1" dirty="0" smtClean="0">
                <a:solidFill>
                  <a:srgbClr val="000000"/>
                </a:solidFill>
              </a:rPr>
              <a:t>´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fibers</a:t>
            </a:r>
            <a:r>
              <a:rPr lang="cs-CZ" altLang="cs-CZ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524501" y="254838"/>
            <a:ext cx="5061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Enamel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is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missing</a:t>
            </a:r>
            <a:r>
              <a:rPr lang="cs-CZ" altLang="cs-CZ" b="1" dirty="0" smtClean="0">
                <a:solidFill>
                  <a:srgbClr val="000000"/>
                </a:solidFill>
              </a:rPr>
              <a:t>!!!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5218719" y="691541"/>
            <a:ext cx="1044762" cy="963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805730" y="1282178"/>
            <a:ext cx="344838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000000"/>
                </a:solidFill>
              </a:rPr>
              <a:t>p</a:t>
            </a:r>
            <a:r>
              <a:rPr lang="cs-CZ" altLang="cs-CZ" b="1" dirty="0" err="1" smtClean="0">
                <a:solidFill>
                  <a:srgbClr val="000000"/>
                </a:solidFill>
              </a:rPr>
              <a:t>redentin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sz="1600" b="1" dirty="0" smtClean="0">
                <a:solidFill>
                  <a:srgbClr val="000000"/>
                </a:solidFill>
              </a:rPr>
              <a:t>– </a:t>
            </a:r>
            <a:r>
              <a:rPr lang="cs-CZ" altLang="cs-CZ" sz="1600" dirty="0" err="1" smtClean="0">
                <a:solidFill>
                  <a:srgbClr val="000000"/>
                </a:solidFill>
              </a:rPr>
              <a:t>unmineralized</a:t>
            </a:r>
            <a:r>
              <a:rPr lang="cs-CZ" altLang="cs-CZ" sz="1600" dirty="0" smtClean="0">
                <a:solidFill>
                  <a:srgbClr val="000000"/>
                </a:solidFill>
              </a:rPr>
              <a:t> dentin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                 </a:t>
            </a:r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   </a:t>
            </a:r>
            <a:r>
              <a:rPr lang="cs-CZ" sz="1600" dirty="0" err="1" smtClean="0">
                <a:solidFill>
                  <a:srgbClr val="000000"/>
                </a:solidFill>
              </a:rPr>
              <a:t>with</a:t>
            </a:r>
            <a:r>
              <a:rPr lang="cs-CZ" sz="1600" dirty="0" smtClean="0">
                <a:solidFill>
                  <a:srgbClr val="000000"/>
                </a:solidFill>
              </a:rPr>
              <a:t> nerve </a:t>
            </a:r>
            <a:r>
              <a:rPr lang="cs-CZ" sz="1600" dirty="0" err="1" smtClean="0">
                <a:solidFill>
                  <a:srgbClr val="000000"/>
                </a:solidFill>
              </a:rPr>
              <a:t>fibers</a:t>
            </a:r>
            <a:endParaRPr lang="cs-CZ" b="1" dirty="0">
              <a:solidFill>
                <a:srgbClr val="0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4687330" y="1868762"/>
            <a:ext cx="1229617" cy="17278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339546" y="3137503"/>
            <a:ext cx="234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p</a:t>
            </a:r>
            <a:r>
              <a:rPr lang="cs-CZ" b="1" dirty="0" smtClean="0">
                <a:solidFill>
                  <a:srgbClr val="000000"/>
                </a:solidFill>
              </a:rPr>
              <a:t>ulpa s odontoblasty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0" name="Picture 3" descr="digestivedentin.jpg dentin image by lovesthesu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56" y="2132368"/>
            <a:ext cx="3995737" cy="3860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6713838" y="1868762"/>
            <a:ext cx="4267200" cy="2110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5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1524000" y="1577975"/>
          <a:ext cx="9144000" cy="359664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42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kumimoji="0" lang="cs-CZ" altLang="cs-CZ" sz="2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2" name="Picture 8" descr="oc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26988"/>
            <a:ext cx="75596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19375" y="1792288"/>
            <a:ext cx="349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916363" y="3376613"/>
            <a:ext cx="3746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740775" y="423864"/>
            <a:ext cx="361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148388" y="1792289"/>
            <a:ext cx="3746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7248526" y="4076701"/>
            <a:ext cx="3313113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Periodontal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ligament</a:t>
            </a:r>
            <a:r>
              <a:rPr lang="cs-CZ" altLang="cs-CZ" dirty="0" smtClean="0">
                <a:solidFill>
                  <a:srgbClr val="000000"/>
                </a:solidFill>
              </a:rPr>
              <a:t> – </a:t>
            </a:r>
            <a:r>
              <a:rPr lang="cs-CZ" altLang="cs-CZ" dirty="0" err="1" smtClean="0">
                <a:solidFill>
                  <a:srgbClr val="000000"/>
                </a:solidFill>
              </a:rPr>
              <a:t>dense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Alevolar</a:t>
            </a:r>
            <a:r>
              <a:rPr lang="cs-CZ" altLang="cs-CZ" b="1" dirty="0" smtClean="0">
                <a:solidFill>
                  <a:srgbClr val="000000"/>
                </a:solidFill>
              </a:rPr>
              <a:t> bone</a:t>
            </a:r>
            <a:r>
              <a:rPr lang="cs-CZ" altLang="cs-CZ" dirty="0" smtClean="0">
                <a:solidFill>
                  <a:srgbClr val="000000"/>
                </a:solidFill>
              </a:rPr>
              <a:t> – </a:t>
            </a:r>
            <a:r>
              <a:rPr lang="cs-CZ" altLang="cs-CZ" dirty="0" err="1" smtClean="0">
                <a:solidFill>
                  <a:srgbClr val="000000"/>
                </a:solidFill>
              </a:rPr>
              <a:t>woven</a:t>
            </a:r>
            <a:r>
              <a:rPr lang="cs-CZ" altLang="cs-CZ" dirty="0" smtClean="0">
                <a:solidFill>
                  <a:srgbClr val="000000"/>
                </a:solidFill>
              </a:rPr>
              <a:t> bone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smtClean="0">
                <a:solidFill>
                  <a:srgbClr val="000000"/>
                </a:solidFill>
              </a:rPr>
              <a:t>Gingiva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papillae+stratif.squamous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ep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Epithelial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attachment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of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Gottlieb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"/>
            <a:ext cx="501967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091489" y="1576388"/>
            <a:ext cx="15953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Gingiva libera</a:t>
            </a: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Gingiva </a:t>
            </a:r>
            <a:r>
              <a:rPr lang="cs-CZ" altLang="cs-CZ" dirty="0" err="1">
                <a:solidFill>
                  <a:srgbClr val="000000"/>
                </a:solidFill>
              </a:rPr>
              <a:t>affixa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7175500" y="17732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7248525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456363" y="2420939"/>
            <a:ext cx="144462" cy="720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91489" y="3305175"/>
            <a:ext cx="25415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 err="1" smtClean="0">
                <a:solidFill>
                  <a:srgbClr val="000000"/>
                </a:solidFill>
              </a:rPr>
              <a:t>Epithelial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attachment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of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Gottlieb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= </a:t>
            </a:r>
            <a:r>
              <a:rPr lang="cs-CZ" altLang="cs-CZ" dirty="0" err="1" smtClean="0">
                <a:solidFill>
                  <a:srgbClr val="000000"/>
                </a:solidFill>
              </a:rPr>
              <a:t>epith</a:t>
            </a:r>
            <a:r>
              <a:rPr lang="cs-CZ" altLang="cs-CZ" dirty="0" smtClean="0">
                <a:solidFill>
                  <a:srgbClr val="000000"/>
                </a:solidFill>
              </a:rPr>
              <a:t>. </a:t>
            </a:r>
            <a:r>
              <a:rPr lang="cs-CZ" altLang="cs-CZ" dirty="0" err="1">
                <a:solidFill>
                  <a:srgbClr val="000000"/>
                </a:solidFill>
              </a:rPr>
              <a:t>o</a:t>
            </a:r>
            <a:r>
              <a:rPr lang="cs-CZ" altLang="cs-CZ" dirty="0" err="1" smtClean="0">
                <a:solidFill>
                  <a:srgbClr val="000000"/>
                </a:solidFill>
              </a:rPr>
              <a:t>f</a:t>
            </a:r>
            <a:r>
              <a:rPr lang="cs-CZ" altLang="cs-CZ" dirty="0" smtClean="0">
                <a:solidFill>
                  <a:srgbClr val="000000"/>
                </a:solidFill>
              </a:rPr>
              <a:t> gingiva </a:t>
            </a:r>
            <a:r>
              <a:rPr lang="cs-CZ" altLang="cs-CZ" dirty="0" err="1" smtClean="0">
                <a:solidFill>
                  <a:srgbClr val="000000"/>
                </a:solidFill>
              </a:rPr>
              <a:t>is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bound</a:t>
            </a:r>
            <a:r>
              <a:rPr lang="cs-CZ" altLang="cs-CZ" dirty="0" smtClean="0">
                <a:solidFill>
                  <a:srgbClr val="000000"/>
                </a:solidFill>
              </a:rPr>
              <a:t> to </a:t>
            </a:r>
            <a:r>
              <a:rPr lang="cs-CZ" altLang="cs-CZ" dirty="0" err="1" smtClean="0">
                <a:solidFill>
                  <a:srgbClr val="000000"/>
                </a:solidFill>
              </a:rPr>
              <a:t>the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tooth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enamel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083425" y="4968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Sulcus gingivalis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6527801" y="6921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6527800" y="6921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774826" y="4149726"/>
            <a:ext cx="2879725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>
                <a:solidFill>
                  <a:srgbClr val="000000"/>
                </a:solidFill>
              </a:rPr>
              <a:t>GINGIVA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 smtClean="0">
                <a:solidFill>
                  <a:srgbClr val="000000"/>
                </a:solidFill>
              </a:rPr>
              <a:t>Stratified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squamous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epith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papillae</a:t>
            </a:r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NO!!! Tunica </a:t>
            </a:r>
            <a:r>
              <a:rPr lang="cs-CZ" altLang="cs-CZ" dirty="0" err="1" smtClean="0">
                <a:solidFill>
                  <a:srgbClr val="000000"/>
                </a:solidFill>
              </a:rPr>
              <a:t>submucosa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 flipV="1">
            <a:off x="6527800" y="2492376"/>
            <a:ext cx="15113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703389" y="0"/>
            <a:ext cx="8605837" cy="520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600" b="1" dirty="0"/>
              <a:t>1.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600" b="1" dirty="0" smtClean="0"/>
              <a:t>Digestive </a:t>
            </a:r>
            <a:r>
              <a:rPr lang="cs-CZ" altLang="cs-CZ" sz="3600" b="1" dirty="0" err="1" smtClean="0"/>
              <a:t>system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– I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u="sng" dirty="0"/>
              <a:t>       </a:t>
            </a:r>
            <a:r>
              <a:rPr lang="cs-CZ" altLang="cs-CZ" sz="2800" b="1" u="sng" dirty="0" err="1" smtClean="0"/>
              <a:t>Slides</a:t>
            </a:r>
            <a:r>
              <a:rPr lang="cs-CZ" altLang="cs-CZ" sz="2800" b="1" u="sng" dirty="0" smtClean="0"/>
              <a:t> </a:t>
            </a:r>
            <a:r>
              <a:rPr lang="cs-CZ" altLang="cs-CZ" sz="2800" b="1" dirty="0" smtClean="0"/>
              <a:t>:</a:t>
            </a:r>
            <a:endParaRPr lang="cs-CZ" altLang="cs-CZ" sz="28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1. Labium </a:t>
            </a:r>
            <a:r>
              <a:rPr lang="cs-CZ" altLang="cs-CZ" sz="2800" b="1" dirty="0" err="1"/>
              <a:t>oris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2. Apex linguae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3. </a:t>
            </a:r>
            <a:r>
              <a:rPr lang="cs-CZ" altLang="cs-CZ" sz="2800" b="1" dirty="0" err="1"/>
              <a:t>Papilla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circumvallata</a:t>
            </a:r>
            <a:r>
              <a:rPr lang="cs-CZ" altLang="cs-CZ" sz="2800" b="1" dirty="0"/>
              <a:t>(HE</a:t>
            </a:r>
            <a:r>
              <a:rPr lang="cs-CZ" altLang="cs-CZ" sz="2800" b="1" dirty="0" smtClean="0"/>
              <a:t>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</a:t>
            </a:r>
            <a:r>
              <a:rPr lang="cs-CZ" altLang="cs-CZ" sz="2800" b="1" dirty="0" smtClean="0"/>
              <a:t> 4. </a:t>
            </a:r>
            <a:r>
              <a:rPr lang="cs-CZ" altLang="cs-CZ" sz="2800" b="1" dirty="0" err="1" smtClean="0"/>
              <a:t>Tonsilla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lingualis</a:t>
            </a:r>
            <a:r>
              <a:rPr lang="cs-CZ" altLang="cs-CZ" sz="2800" b="1" dirty="0" smtClean="0"/>
              <a:t> (HE)</a:t>
            </a:r>
            <a:endParaRPr lang="cs-CZ" altLang="cs-CZ" sz="28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5. Palatum </a:t>
            </a:r>
            <a:r>
              <a:rPr lang="cs-CZ" altLang="cs-CZ" sz="2800" b="1" dirty="0" err="1"/>
              <a:t>molle</a:t>
            </a:r>
            <a:r>
              <a:rPr lang="cs-CZ" altLang="cs-CZ" sz="2800" b="1" dirty="0"/>
              <a:t>(HE</a:t>
            </a:r>
            <a:r>
              <a:rPr lang="cs-CZ" altLang="cs-CZ" sz="2800" b="1" dirty="0" smtClean="0"/>
              <a:t>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</a:t>
            </a:r>
            <a:r>
              <a:rPr lang="cs-CZ" altLang="cs-CZ" sz="2800" b="1" dirty="0" smtClean="0"/>
              <a:t> 7</a:t>
            </a:r>
            <a:r>
              <a:rPr lang="cs-CZ" altLang="cs-CZ" sz="2800" b="1" dirty="0"/>
              <a:t>. </a:t>
            </a:r>
            <a:r>
              <a:rPr lang="cs-CZ" altLang="cs-CZ" sz="2800" b="1" dirty="0" err="1"/>
              <a:t>Tooth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u="sng" dirty="0" smtClean="0"/>
              <a:t>        </a:t>
            </a:r>
            <a:endParaRPr lang="cs-CZ" altLang="cs-CZ" sz="2800" b="1" u="sng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5397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691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196752"/>
            <a:ext cx="8341723" cy="499065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52668" y="423731"/>
            <a:ext cx="735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face, </a:t>
            </a:r>
            <a:r>
              <a:rPr lang="cs-CZ" b="1" dirty="0" err="1">
                <a:solidFill>
                  <a:prstClr val="black"/>
                </a:solidFill>
              </a:rPr>
              <a:t>stomodeum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cervical</a:t>
            </a:r>
            <a:r>
              <a:rPr lang="cs-CZ" b="1" dirty="0">
                <a:solidFill>
                  <a:prstClr val="black"/>
                </a:solidFill>
              </a:rPr>
              <a:t> region – embryo, </a:t>
            </a:r>
            <a:r>
              <a:rPr lang="cs-CZ" b="1" dirty="0" err="1">
                <a:solidFill>
                  <a:prstClr val="black"/>
                </a:solidFill>
              </a:rPr>
              <a:t>day</a:t>
            </a:r>
            <a:r>
              <a:rPr lang="cs-CZ" b="1" dirty="0">
                <a:solidFill>
                  <a:prstClr val="black"/>
                </a:solidFill>
              </a:rPr>
              <a:t> 24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19537" y="6021289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67609" y="3933057"/>
            <a:ext cx="9557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stomodeum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38250" y="2852937"/>
            <a:ext cx="516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prstClr val="black"/>
                </a:solidFill>
              </a:rPr>
              <a:t>brain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856539" y="3867840"/>
            <a:ext cx="83869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 err="1">
                <a:solidFill>
                  <a:srgbClr val="FF0000"/>
                </a:solidFill>
              </a:rPr>
              <a:t>pharyngeal</a:t>
            </a:r>
            <a:endParaRPr lang="cs-CZ" sz="1100" b="1" dirty="0">
              <a:solidFill>
                <a:srgbClr val="FF0000"/>
              </a:solidFill>
            </a:endParaRPr>
          </a:p>
          <a:p>
            <a:pPr algn="ctr"/>
            <a:r>
              <a:rPr lang="cs-CZ" sz="1100" b="1" dirty="0" err="1">
                <a:solidFill>
                  <a:srgbClr val="FF0000"/>
                </a:solidFill>
              </a:rPr>
              <a:t>membrane</a:t>
            </a:r>
            <a:endParaRPr lang="cs-CZ" sz="11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23679" y="4473855"/>
            <a:ext cx="84029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 err="1">
                <a:solidFill>
                  <a:prstClr val="black"/>
                </a:solidFill>
              </a:rPr>
              <a:t>perikardiac</a:t>
            </a:r>
            <a:endParaRPr lang="cs-CZ" sz="1100" b="1" dirty="0">
              <a:solidFill>
                <a:prstClr val="black"/>
              </a:solidFill>
            </a:endParaRPr>
          </a:p>
          <a:p>
            <a:pPr algn="ctr"/>
            <a:r>
              <a:rPr lang="cs-CZ" sz="1100" b="1" dirty="0" err="1">
                <a:solidFill>
                  <a:prstClr val="black"/>
                </a:solidFill>
              </a:rPr>
              <a:t>cavity</a:t>
            </a:r>
            <a:endParaRPr lang="cs-CZ" sz="1100" b="1" dirty="0">
              <a:solidFill>
                <a:prstClr val="black"/>
              </a:solidFill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4336869" y="3265715"/>
            <a:ext cx="776598" cy="1907177"/>
          </a:xfrm>
          <a:custGeom>
            <a:avLst/>
            <a:gdLst>
              <a:gd name="connsiteX0" fmla="*/ 731520 w 776598"/>
              <a:gd name="connsiteY0" fmla="*/ 1889760 h 1907177"/>
              <a:gd name="connsiteX1" fmla="*/ 740228 w 776598"/>
              <a:gd name="connsiteY1" fmla="*/ 1837509 h 1907177"/>
              <a:gd name="connsiteX2" fmla="*/ 748937 w 776598"/>
              <a:gd name="connsiteY2" fmla="*/ 1811383 h 1907177"/>
              <a:gd name="connsiteX3" fmla="*/ 757645 w 776598"/>
              <a:gd name="connsiteY3" fmla="*/ 1776549 h 1907177"/>
              <a:gd name="connsiteX4" fmla="*/ 757645 w 776598"/>
              <a:gd name="connsiteY4" fmla="*/ 914400 h 1907177"/>
              <a:gd name="connsiteX5" fmla="*/ 740228 w 776598"/>
              <a:gd name="connsiteY5" fmla="*/ 809897 h 1907177"/>
              <a:gd name="connsiteX6" fmla="*/ 731520 w 776598"/>
              <a:gd name="connsiteY6" fmla="*/ 714103 h 1907177"/>
              <a:gd name="connsiteX7" fmla="*/ 722811 w 776598"/>
              <a:gd name="connsiteY7" fmla="*/ 592183 h 1907177"/>
              <a:gd name="connsiteX8" fmla="*/ 696685 w 776598"/>
              <a:gd name="connsiteY8" fmla="*/ 513806 h 1907177"/>
              <a:gd name="connsiteX9" fmla="*/ 687977 w 776598"/>
              <a:gd name="connsiteY9" fmla="*/ 487680 h 1907177"/>
              <a:gd name="connsiteX10" fmla="*/ 679268 w 776598"/>
              <a:gd name="connsiteY10" fmla="*/ 461555 h 1907177"/>
              <a:gd name="connsiteX11" fmla="*/ 653142 w 776598"/>
              <a:gd name="connsiteY11" fmla="*/ 348343 h 1907177"/>
              <a:gd name="connsiteX12" fmla="*/ 618308 w 776598"/>
              <a:gd name="connsiteY12" fmla="*/ 296092 h 1907177"/>
              <a:gd name="connsiteX13" fmla="*/ 592182 w 776598"/>
              <a:gd name="connsiteY13" fmla="*/ 252549 h 1907177"/>
              <a:gd name="connsiteX14" fmla="*/ 557348 w 776598"/>
              <a:gd name="connsiteY14" fmla="*/ 209006 h 1907177"/>
              <a:gd name="connsiteX15" fmla="*/ 531222 w 776598"/>
              <a:gd name="connsiteY15" fmla="*/ 165463 h 1907177"/>
              <a:gd name="connsiteX16" fmla="*/ 470262 w 776598"/>
              <a:gd name="connsiteY16" fmla="*/ 95795 h 1907177"/>
              <a:gd name="connsiteX17" fmla="*/ 452845 w 776598"/>
              <a:gd name="connsiteY17" fmla="*/ 78377 h 1907177"/>
              <a:gd name="connsiteX18" fmla="*/ 400594 w 776598"/>
              <a:gd name="connsiteY18" fmla="*/ 60960 h 1907177"/>
              <a:gd name="connsiteX19" fmla="*/ 374468 w 776598"/>
              <a:gd name="connsiteY19" fmla="*/ 34835 h 1907177"/>
              <a:gd name="connsiteX20" fmla="*/ 339634 w 776598"/>
              <a:gd name="connsiteY20" fmla="*/ 26126 h 1907177"/>
              <a:gd name="connsiteX21" fmla="*/ 252548 w 776598"/>
              <a:gd name="connsiteY21" fmla="*/ 0 h 1907177"/>
              <a:gd name="connsiteX22" fmla="*/ 113211 w 776598"/>
              <a:gd name="connsiteY22" fmla="*/ 8709 h 1907177"/>
              <a:gd name="connsiteX23" fmla="*/ 104502 w 776598"/>
              <a:gd name="connsiteY23" fmla="*/ 34835 h 1907177"/>
              <a:gd name="connsiteX24" fmla="*/ 52251 w 776598"/>
              <a:gd name="connsiteY24" fmla="*/ 69669 h 1907177"/>
              <a:gd name="connsiteX25" fmla="*/ 17417 w 776598"/>
              <a:gd name="connsiteY25" fmla="*/ 121920 h 1907177"/>
              <a:gd name="connsiteX26" fmla="*/ 0 w 776598"/>
              <a:gd name="connsiteY26" fmla="*/ 174172 h 1907177"/>
              <a:gd name="connsiteX27" fmla="*/ 8708 w 776598"/>
              <a:gd name="connsiteY27" fmla="*/ 287383 h 1907177"/>
              <a:gd name="connsiteX28" fmla="*/ 17417 w 776598"/>
              <a:gd name="connsiteY28" fmla="*/ 313509 h 1907177"/>
              <a:gd name="connsiteX29" fmla="*/ 43542 w 776598"/>
              <a:gd name="connsiteY29" fmla="*/ 330926 h 1907177"/>
              <a:gd name="connsiteX30" fmla="*/ 60960 w 776598"/>
              <a:gd name="connsiteY30" fmla="*/ 348343 h 1907177"/>
              <a:gd name="connsiteX31" fmla="*/ 113211 w 776598"/>
              <a:gd name="connsiteY31" fmla="*/ 365760 h 1907177"/>
              <a:gd name="connsiteX32" fmla="*/ 139337 w 776598"/>
              <a:gd name="connsiteY32" fmla="*/ 383177 h 1907177"/>
              <a:gd name="connsiteX33" fmla="*/ 182880 w 776598"/>
              <a:gd name="connsiteY33" fmla="*/ 418012 h 1907177"/>
              <a:gd name="connsiteX34" fmla="*/ 235131 w 776598"/>
              <a:gd name="connsiteY34" fmla="*/ 435429 h 1907177"/>
              <a:gd name="connsiteX35" fmla="*/ 287382 w 776598"/>
              <a:gd name="connsiteY35" fmla="*/ 478972 h 1907177"/>
              <a:gd name="connsiteX36" fmla="*/ 330925 w 776598"/>
              <a:gd name="connsiteY36" fmla="*/ 513806 h 1907177"/>
              <a:gd name="connsiteX37" fmla="*/ 365760 w 776598"/>
              <a:gd name="connsiteY37" fmla="*/ 557349 h 1907177"/>
              <a:gd name="connsiteX38" fmla="*/ 374468 w 776598"/>
              <a:gd name="connsiteY38" fmla="*/ 583475 h 1907177"/>
              <a:gd name="connsiteX39" fmla="*/ 400594 w 776598"/>
              <a:gd name="connsiteY39" fmla="*/ 609600 h 1907177"/>
              <a:gd name="connsiteX40" fmla="*/ 409302 w 776598"/>
              <a:gd name="connsiteY40" fmla="*/ 635726 h 1907177"/>
              <a:gd name="connsiteX41" fmla="*/ 426720 w 776598"/>
              <a:gd name="connsiteY41" fmla="*/ 653143 h 1907177"/>
              <a:gd name="connsiteX42" fmla="*/ 461554 w 776598"/>
              <a:gd name="connsiteY42" fmla="*/ 731520 h 1907177"/>
              <a:gd name="connsiteX43" fmla="*/ 487680 w 776598"/>
              <a:gd name="connsiteY43" fmla="*/ 775063 h 1907177"/>
              <a:gd name="connsiteX44" fmla="*/ 496388 w 776598"/>
              <a:gd name="connsiteY44" fmla="*/ 801189 h 1907177"/>
              <a:gd name="connsiteX45" fmla="*/ 505097 w 776598"/>
              <a:gd name="connsiteY45" fmla="*/ 870857 h 1907177"/>
              <a:gd name="connsiteX46" fmla="*/ 513805 w 776598"/>
              <a:gd name="connsiteY46" fmla="*/ 949235 h 1907177"/>
              <a:gd name="connsiteX47" fmla="*/ 522514 w 776598"/>
              <a:gd name="connsiteY47" fmla="*/ 975360 h 1907177"/>
              <a:gd name="connsiteX48" fmla="*/ 531222 w 776598"/>
              <a:gd name="connsiteY48" fmla="*/ 1018903 h 1907177"/>
              <a:gd name="connsiteX49" fmla="*/ 522514 w 776598"/>
              <a:gd name="connsiteY49" fmla="*/ 1158240 h 1907177"/>
              <a:gd name="connsiteX50" fmla="*/ 505097 w 776598"/>
              <a:gd name="connsiteY50" fmla="*/ 1358537 h 1907177"/>
              <a:gd name="connsiteX51" fmla="*/ 513805 w 776598"/>
              <a:gd name="connsiteY51" fmla="*/ 1907177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6598" h="1907177">
                <a:moveTo>
                  <a:pt x="731520" y="1889760"/>
                </a:moveTo>
                <a:cubicBezTo>
                  <a:pt x="734423" y="1872343"/>
                  <a:pt x="736398" y="1854746"/>
                  <a:pt x="740228" y="1837509"/>
                </a:cubicBezTo>
                <a:cubicBezTo>
                  <a:pt x="742219" y="1828548"/>
                  <a:pt x="746415" y="1820210"/>
                  <a:pt x="748937" y="1811383"/>
                </a:cubicBezTo>
                <a:cubicBezTo>
                  <a:pt x="752225" y="1799875"/>
                  <a:pt x="754742" y="1788160"/>
                  <a:pt x="757645" y="1776549"/>
                </a:cubicBezTo>
                <a:cubicBezTo>
                  <a:pt x="791372" y="1439291"/>
                  <a:pt x="772808" y="1657378"/>
                  <a:pt x="757645" y="914400"/>
                </a:cubicBezTo>
                <a:cubicBezTo>
                  <a:pt x="756377" y="852259"/>
                  <a:pt x="754298" y="852104"/>
                  <a:pt x="740228" y="809897"/>
                </a:cubicBezTo>
                <a:cubicBezTo>
                  <a:pt x="737325" y="777966"/>
                  <a:pt x="734077" y="746064"/>
                  <a:pt x="731520" y="714103"/>
                </a:cubicBezTo>
                <a:cubicBezTo>
                  <a:pt x="728271" y="673489"/>
                  <a:pt x="728855" y="632476"/>
                  <a:pt x="722811" y="592183"/>
                </a:cubicBezTo>
                <a:cubicBezTo>
                  <a:pt x="722810" y="592176"/>
                  <a:pt x="701040" y="526872"/>
                  <a:pt x="696685" y="513806"/>
                </a:cubicBezTo>
                <a:lnTo>
                  <a:pt x="687977" y="487680"/>
                </a:lnTo>
                <a:lnTo>
                  <a:pt x="679268" y="461555"/>
                </a:lnTo>
                <a:cubicBezTo>
                  <a:pt x="675253" y="433447"/>
                  <a:pt x="670532" y="374427"/>
                  <a:pt x="653142" y="348343"/>
                </a:cubicBezTo>
                <a:lnTo>
                  <a:pt x="618308" y="296092"/>
                </a:lnTo>
                <a:cubicBezTo>
                  <a:pt x="593640" y="222082"/>
                  <a:pt x="628044" y="312319"/>
                  <a:pt x="592182" y="252549"/>
                </a:cubicBezTo>
                <a:cubicBezTo>
                  <a:pt x="564138" y="205810"/>
                  <a:pt x="609385" y="243697"/>
                  <a:pt x="557348" y="209006"/>
                </a:cubicBezTo>
                <a:cubicBezTo>
                  <a:pt x="540698" y="159052"/>
                  <a:pt x="559913" y="203717"/>
                  <a:pt x="531222" y="165463"/>
                </a:cubicBezTo>
                <a:cubicBezTo>
                  <a:pt x="456102" y="65305"/>
                  <a:pt x="531045" y="144423"/>
                  <a:pt x="470262" y="95795"/>
                </a:cubicBezTo>
                <a:cubicBezTo>
                  <a:pt x="463851" y="90666"/>
                  <a:pt x="460189" y="82049"/>
                  <a:pt x="452845" y="78377"/>
                </a:cubicBezTo>
                <a:cubicBezTo>
                  <a:pt x="436424" y="70166"/>
                  <a:pt x="400594" y="60960"/>
                  <a:pt x="400594" y="60960"/>
                </a:cubicBezTo>
                <a:cubicBezTo>
                  <a:pt x="391885" y="52252"/>
                  <a:pt x="385161" y="40945"/>
                  <a:pt x="374468" y="34835"/>
                </a:cubicBezTo>
                <a:cubicBezTo>
                  <a:pt x="364076" y="28897"/>
                  <a:pt x="351098" y="29565"/>
                  <a:pt x="339634" y="26126"/>
                </a:cubicBezTo>
                <a:cubicBezTo>
                  <a:pt x="233624" y="-5677"/>
                  <a:pt x="332837" y="20073"/>
                  <a:pt x="252548" y="0"/>
                </a:cubicBezTo>
                <a:cubicBezTo>
                  <a:pt x="206102" y="2903"/>
                  <a:pt x="158510" y="-1950"/>
                  <a:pt x="113211" y="8709"/>
                </a:cubicBezTo>
                <a:cubicBezTo>
                  <a:pt x="104275" y="10812"/>
                  <a:pt x="110993" y="28344"/>
                  <a:pt x="104502" y="34835"/>
                </a:cubicBezTo>
                <a:cubicBezTo>
                  <a:pt x="89700" y="49637"/>
                  <a:pt x="52251" y="69669"/>
                  <a:pt x="52251" y="69669"/>
                </a:cubicBezTo>
                <a:cubicBezTo>
                  <a:pt x="40640" y="87086"/>
                  <a:pt x="24036" y="102062"/>
                  <a:pt x="17417" y="121920"/>
                </a:cubicBezTo>
                <a:lnTo>
                  <a:pt x="0" y="174172"/>
                </a:lnTo>
                <a:cubicBezTo>
                  <a:pt x="2903" y="211909"/>
                  <a:pt x="4014" y="249827"/>
                  <a:pt x="8708" y="287383"/>
                </a:cubicBezTo>
                <a:cubicBezTo>
                  <a:pt x="9847" y="296492"/>
                  <a:pt x="11682" y="306341"/>
                  <a:pt x="17417" y="313509"/>
                </a:cubicBezTo>
                <a:cubicBezTo>
                  <a:pt x="23955" y="321682"/>
                  <a:pt x="35369" y="324388"/>
                  <a:pt x="43542" y="330926"/>
                </a:cubicBezTo>
                <a:cubicBezTo>
                  <a:pt x="49953" y="336055"/>
                  <a:pt x="53616" y="344671"/>
                  <a:pt x="60960" y="348343"/>
                </a:cubicBezTo>
                <a:cubicBezTo>
                  <a:pt x="77381" y="356553"/>
                  <a:pt x="113211" y="365760"/>
                  <a:pt x="113211" y="365760"/>
                </a:cubicBezTo>
                <a:cubicBezTo>
                  <a:pt x="121920" y="371566"/>
                  <a:pt x="131164" y="376639"/>
                  <a:pt x="139337" y="383177"/>
                </a:cubicBezTo>
                <a:cubicBezTo>
                  <a:pt x="161959" y="401275"/>
                  <a:pt x="152721" y="404608"/>
                  <a:pt x="182880" y="418012"/>
                </a:cubicBezTo>
                <a:cubicBezTo>
                  <a:pt x="199657" y="425468"/>
                  <a:pt x="235131" y="435429"/>
                  <a:pt x="235131" y="435429"/>
                </a:cubicBezTo>
                <a:cubicBezTo>
                  <a:pt x="297185" y="497483"/>
                  <a:pt x="226766" y="430480"/>
                  <a:pt x="287382" y="478972"/>
                </a:cubicBezTo>
                <a:cubicBezTo>
                  <a:pt x="349426" y="528607"/>
                  <a:pt x="250517" y="460200"/>
                  <a:pt x="330925" y="513806"/>
                </a:cubicBezTo>
                <a:cubicBezTo>
                  <a:pt x="352816" y="579477"/>
                  <a:pt x="320740" y="501073"/>
                  <a:pt x="365760" y="557349"/>
                </a:cubicBezTo>
                <a:cubicBezTo>
                  <a:pt x="371494" y="564517"/>
                  <a:pt x="369376" y="575837"/>
                  <a:pt x="374468" y="583475"/>
                </a:cubicBezTo>
                <a:cubicBezTo>
                  <a:pt x="381300" y="593722"/>
                  <a:pt x="391885" y="600892"/>
                  <a:pt x="400594" y="609600"/>
                </a:cubicBezTo>
                <a:cubicBezTo>
                  <a:pt x="403497" y="618309"/>
                  <a:pt x="404579" y="627855"/>
                  <a:pt x="409302" y="635726"/>
                </a:cubicBezTo>
                <a:cubicBezTo>
                  <a:pt x="413526" y="642767"/>
                  <a:pt x="423048" y="645799"/>
                  <a:pt x="426720" y="653143"/>
                </a:cubicBezTo>
                <a:cubicBezTo>
                  <a:pt x="488903" y="777508"/>
                  <a:pt x="410320" y="654670"/>
                  <a:pt x="461554" y="731520"/>
                </a:cubicBezTo>
                <a:cubicBezTo>
                  <a:pt x="486222" y="805530"/>
                  <a:pt x="451818" y="715293"/>
                  <a:pt x="487680" y="775063"/>
                </a:cubicBezTo>
                <a:cubicBezTo>
                  <a:pt x="492403" y="782934"/>
                  <a:pt x="493485" y="792480"/>
                  <a:pt x="496388" y="801189"/>
                </a:cubicBezTo>
                <a:cubicBezTo>
                  <a:pt x="499291" y="824412"/>
                  <a:pt x="502363" y="847614"/>
                  <a:pt x="505097" y="870857"/>
                </a:cubicBezTo>
                <a:cubicBezTo>
                  <a:pt x="508168" y="896964"/>
                  <a:pt x="509484" y="923306"/>
                  <a:pt x="513805" y="949235"/>
                </a:cubicBezTo>
                <a:cubicBezTo>
                  <a:pt x="515314" y="958290"/>
                  <a:pt x="520288" y="966455"/>
                  <a:pt x="522514" y="975360"/>
                </a:cubicBezTo>
                <a:cubicBezTo>
                  <a:pt x="526104" y="989720"/>
                  <a:pt x="528319" y="1004389"/>
                  <a:pt x="531222" y="1018903"/>
                </a:cubicBezTo>
                <a:cubicBezTo>
                  <a:pt x="528319" y="1065349"/>
                  <a:pt x="526083" y="1111841"/>
                  <a:pt x="522514" y="1158240"/>
                </a:cubicBezTo>
                <a:cubicBezTo>
                  <a:pt x="517374" y="1225060"/>
                  <a:pt x="505097" y="1358537"/>
                  <a:pt x="505097" y="1358537"/>
                </a:cubicBezTo>
                <a:lnTo>
                  <a:pt x="513805" y="1907177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346396" y="5315241"/>
            <a:ext cx="12977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forgut</a:t>
            </a:r>
            <a:r>
              <a:rPr lang="cs-CZ" sz="1200" dirty="0">
                <a:solidFill>
                  <a:prstClr val="black"/>
                </a:solidFill>
              </a:rPr>
              <a:t>       chorda</a:t>
            </a:r>
          </a:p>
          <a:p>
            <a:r>
              <a:rPr lang="cs-CZ" sz="1200" dirty="0">
                <a:solidFill>
                  <a:prstClr val="black"/>
                </a:solidFill>
              </a:rPr>
              <a:t>                  dorsalis</a:t>
            </a:r>
          </a:p>
        </p:txBody>
      </p:sp>
      <p:cxnSp>
        <p:nvCxnSpPr>
          <p:cNvPr id="17" name="Přímá spojnice se šipkou 16"/>
          <p:cNvCxnSpPr/>
          <p:nvPr/>
        </p:nvCxnSpPr>
        <p:spPr>
          <a:xfrm flipV="1">
            <a:off x="4725168" y="5172892"/>
            <a:ext cx="218704" cy="200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5159897" y="5204357"/>
            <a:ext cx="103195" cy="168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891875" y="2076333"/>
            <a:ext cx="10182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frontonasalis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371462" y="2718184"/>
            <a:ext cx="138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  <a:r>
              <a:rPr lang="cs-CZ" sz="1200" b="1" dirty="0" err="1">
                <a:solidFill>
                  <a:prstClr val="black"/>
                </a:solidFill>
              </a:rPr>
              <a:t>maxillaris</a:t>
            </a:r>
            <a:endParaRPr lang="cs-CZ" sz="1200" b="1" dirty="0">
              <a:solidFill>
                <a:prstClr val="black"/>
              </a:solidFill>
            </a:endParaRPr>
          </a:p>
          <a:p>
            <a:endParaRPr lang="cs-CZ" sz="1200" b="1" dirty="0">
              <a:solidFill>
                <a:prstClr val="black"/>
              </a:solidFill>
            </a:endParaRPr>
          </a:p>
          <a:p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  <a:r>
              <a:rPr lang="cs-CZ" sz="1200" b="1" dirty="0" err="1">
                <a:solidFill>
                  <a:prstClr val="black"/>
                </a:solidFill>
              </a:rPr>
              <a:t>mandibularis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456041" y="2945717"/>
            <a:ext cx="9557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stomodeum</a:t>
            </a:r>
            <a:endParaRPr lang="cs-CZ" sz="1200" b="1" dirty="0">
              <a:solidFill>
                <a:prstClr val="black"/>
              </a:solidFill>
            </a:endParaRPr>
          </a:p>
        </p:txBody>
      </p:sp>
      <p:cxnSp>
        <p:nvCxnSpPr>
          <p:cNvPr id="27" name="Přímá spojnice se šipkou 26"/>
          <p:cNvCxnSpPr>
            <a:stCxn id="25" idx="3"/>
          </p:cNvCxnSpPr>
          <p:nvPr/>
        </p:nvCxnSpPr>
        <p:spPr>
          <a:xfrm>
            <a:off x="7411751" y="3084217"/>
            <a:ext cx="960248" cy="457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8141685" y="3879244"/>
            <a:ext cx="6371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cardiac</a:t>
            </a:r>
            <a:endParaRPr lang="cs-CZ" sz="1200" b="1" dirty="0">
              <a:solidFill>
                <a:prstClr val="black"/>
              </a:solidFill>
            </a:endParaRPr>
          </a:p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bulge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280932" y="5361406"/>
            <a:ext cx="18682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 – </a:t>
            </a:r>
            <a:r>
              <a:rPr lang="cs-CZ" dirty="0" err="1">
                <a:solidFill>
                  <a:prstClr val="black"/>
                </a:solidFill>
              </a:rPr>
              <a:t>sagital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section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708273" y="5407573"/>
            <a:ext cx="16464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B – </a:t>
            </a:r>
            <a:r>
              <a:rPr lang="cs-CZ" dirty="0" err="1">
                <a:solidFill>
                  <a:prstClr val="black"/>
                </a:solidFill>
              </a:rPr>
              <a:t>frontal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view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3863752" y="2450505"/>
            <a:ext cx="216024" cy="25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726240" y="2342616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Rathke‘s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5375920" y="1196753"/>
            <a:ext cx="7963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body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ectoderm</a:t>
            </a:r>
            <a:endParaRPr lang="cs-CZ" sz="1200" dirty="0">
              <a:solidFill>
                <a:prstClr val="black"/>
              </a:solidFill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275884" y="3364514"/>
            <a:ext cx="0" cy="208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9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9" y="1297037"/>
            <a:ext cx="7119729" cy="45519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4353" y="290466"/>
            <a:ext cx="748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face, </a:t>
            </a:r>
            <a:r>
              <a:rPr lang="cs-CZ" b="1" dirty="0" err="1">
                <a:solidFill>
                  <a:prstClr val="black"/>
                </a:solidFill>
              </a:rPr>
              <a:t>stomodeum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cervical</a:t>
            </a:r>
            <a:r>
              <a:rPr lang="cs-CZ" b="1" dirty="0">
                <a:solidFill>
                  <a:prstClr val="black"/>
                </a:solidFill>
              </a:rPr>
              <a:t> region – embryo, </a:t>
            </a:r>
            <a:r>
              <a:rPr lang="cs-CZ" b="1" dirty="0" err="1">
                <a:solidFill>
                  <a:prstClr val="black"/>
                </a:solidFill>
              </a:rPr>
              <a:t>day</a:t>
            </a:r>
            <a:r>
              <a:rPr lang="cs-CZ" b="1" dirty="0">
                <a:solidFill>
                  <a:prstClr val="black"/>
                </a:solidFill>
              </a:rPr>
              <a:t> 28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151784" y="3573016"/>
            <a:ext cx="360040" cy="7200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848563" y="1346676"/>
            <a:ext cx="24743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i="1" dirty="0" err="1">
                <a:solidFill>
                  <a:srgbClr val="FF0000"/>
                </a:solidFill>
              </a:rPr>
              <a:t>pharyngeal</a:t>
            </a:r>
            <a:r>
              <a:rPr lang="cs-CZ" sz="1200" b="1" i="1" dirty="0">
                <a:solidFill>
                  <a:srgbClr val="FF0000"/>
                </a:solidFill>
              </a:rPr>
              <a:t> </a:t>
            </a:r>
            <a:r>
              <a:rPr lang="cs-CZ" sz="1200" b="1" i="1" dirty="0" err="1">
                <a:solidFill>
                  <a:srgbClr val="FF0000"/>
                </a:solidFill>
              </a:rPr>
              <a:t>membrane</a:t>
            </a:r>
            <a:r>
              <a:rPr lang="cs-CZ" sz="1200" b="1" i="1" dirty="0">
                <a:solidFill>
                  <a:srgbClr val="FF0000"/>
                </a:solidFill>
              </a:rPr>
              <a:t> </a:t>
            </a:r>
            <a:r>
              <a:rPr lang="cs-CZ" sz="1200" i="1" dirty="0">
                <a:solidFill>
                  <a:prstClr val="black"/>
                </a:solidFill>
              </a:rPr>
              <a:t>(</a:t>
            </a:r>
            <a:r>
              <a:rPr lang="cs-CZ" sz="1200" i="1" dirty="0" err="1">
                <a:solidFill>
                  <a:prstClr val="black"/>
                </a:solidFill>
              </a:rPr>
              <a:t>perforated</a:t>
            </a:r>
            <a:r>
              <a:rPr lang="cs-CZ" sz="1200" i="1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151785" y="2298859"/>
            <a:ext cx="7596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Rathke‘s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31904" y="3212977"/>
            <a:ext cx="6629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chorda</a:t>
            </a:r>
          </a:p>
          <a:p>
            <a:r>
              <a:rPr lang="cs-CZ" sz="1200" dirty="0">
                <a:solidFill>
                  <a:prstClr val="black"/>
                </a:solidFill>
              </a:rPr>
              <a:t>dorsalis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19937" y="4293097"/>
            <a:ext cx="9460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1st– 4th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endodermal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968208" y="1683892"/>
            <a:ext cx="696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cs-CZ" sz="1200" dirty="0" err="1">
                <a:solidFill>
                  <a:prstClr val="black"/>
                </a:solidFill>
              </a:rPr>
              <a:t>frontalis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950168" y="1109936"/>
            <a:ext cx="97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nasalis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med. + lat.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8664874" y="1571600"/>
            <a:ext cx="455462" cy="11426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9156340" y="1576896"/>
            <a:ext cx="360040" cy="11373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 rot="1214327">
            <a:off x="8826139" y="2493681"/>
            <a:ext cx="189185" cy="3536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9687338" y="2471876"/>
            <a:ext cx="688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srgbClr val="00B050"/>
                </a:solidFill>
              </a:rPr>
              <a:t>nasal</a:t>
            </a:r>
            <a:endParaRPr lang="cs-CZ" sz="1200" b="1" dirty="0">
              <a:solidFill>
                <a:srgbClr val="00B050"/>
              </a:solidFill>
            </a:endParaRPr>
          </a:p>
          <a:p>
            <a:r>
              <a:rPr lang="cs-CZ" sz="1200" b="1" dirty="0" err="1">
                <a:solidFill>
                  <a:srgbClr val="00B050"/>
                </a:solidFill>
              </a:rPr>
              <a:t>placode</a:t>
            </a:r>
            <a:endParaRPr lang="cs-CZ" sz="1200" b="1" dirty="0">
              <a:solidFill>
                <a:srgbClr val="00B050"/>
              </a:solidFill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 flipH="1">
            <a:off x="9000712" y="2760523"/>
            <a:ext cx="701954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9252475" y="3049173"/>
            <a:ext cx="13475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maxillaris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mandibularis</a:t>
            </a:r>
            <a:endParaRPr lang="cs-CZ" sz="1200" dirty="0">
              <a:solidFill>
                <a:prstClr val="black"/>
              </a:solidFill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8950169" y="3573017"/>
            <a:ext cx="302307" cy="1224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373603" y="4293097"/>
            <a:ext cx="110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2nd and 3rd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branchial</a:t>
            </a:r>
            <a:r>
              <a:rPr lang="cs-CZ" sz="1200" dirty="0">
                <a:solidFill>
                  <a:prstClr val="black"/>
                </a:solidFill>
              </a:rPr>
              <a:t> arch </a:t>
            </a:r>
          </a:p>
        </p:txBody>
      </p:sp>
      <p:sp>
        <p:nvSpPr>
          <p:cNvPr id="35" name="Šipka nahoru 34"/>
          <p:cNvSpPr/>
          <p:nvPr/>
        </p:nvSpPr>
        <p:spPr>
          <a:xfrm>
            <a:off x="4799856" y="5613477"/>
            <a:ext cx="163432" cy="42262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4596301" y="6036098"/>
            <a:ext cx="687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pharynx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Volný tvar 36"/>
          <p:cNvSpPr/>
          <p:nvPr/>
        </p:nvSpPr>
        <p:spPr>
          <a:xfrm>
            <a:off x="7811589" y="3213464"/>
            <a:ext cx="278674" cy="305111"/>
          </a:xfrm>
          <a:custGeom>
            <a:avLst/>
            <a:gdLst>
              <a:gd name="connsiteX0" fmla="*/ 0 w 278674"/>
              <a:gd name="connsiteY0" fmla="*/ 26126 h 305111"/>
              <a:gd name="connsiteX1" fmla="*/ 43542 w 278674"/>
              <a:gd name="connsiteY1" fmla="*/ 17417 h 305111"/>
              <a:gd name="connsiteX2" fmla="*/ 95794 w 278674"/>
              <a:gd name="connsiteY2" fmla="*/ 0 h 305111"/>
              <a:gd name="connsiteX3" fmla="*/ 130628 w 278674"/>
              <a:gd name="connsiteY3" fmla="*/ 8708 h 305111"/>
              <a:gd name="connsiteX4" fmla="*/ 87085 w 278674"/>
              <a:gd name="connsiteY4" fmla="*/ 52251 h 305111"/>
              <a:gd name="connsiteX5" fmla="*/ 69668 w 278674"/>
              <a:gd name="connsiteY5" fmla="*/ 78377 h 305111"/>
              <a:gd name="connsiteX6" fmla="*/ 43542 w 278674"/>
              <a:gd name="connsiteY6" fmla="*/ 121920 h 305111"/>
              <a:gd name="connsiteX7" fmla="*/ 26125 w 278674"/>
              <a:gd name="connsiteY7" fmla="*/ 148046 h 305111"/>
              <a:gd name="connsiteX8" fmla="*/ 60960 w 278674"/>
              <a:gd name="connsiteY8" fmla="*/ 139337 h 305111"/>
              <a:gd name="connsiteX9" fmla="*/ 113211 w 278674"/>
              <a:gd name="connsiteY9" fmla="*/ 113211 h 305111"/>
              <a:gd name="connsiteX10" fmla="*/ 165462 w 278674"/>
              <a:gd name="connsiteY10" fmla="*/ 95794 h 305111"/>
              <a:gd name="connsiteX11" fmla="*/ 191588 w 278674"/>
              <a:gd name="connsiteY11" fmla="*/ 87086 h 305111"/>
              <a:gd name="connsiteX12" fmla="*/ 165462 w 278674"/>
              <a:gd name="connsiteY12" fmla="*/ 113211 h 305111"/>
              <a:gd name="connsiteX13" fmla="*/ 148045 w 278674"/>
              <a:gd name="connsiteY13" fmla="*/ 139337 h 305111"/>
              <a:gd name="connsiteX14" fmla="*/ 121920 w 278674"/>
              <a:gd name="connsiteY14" fmla="*/ 156754 h 305111"/>
              <a:gd name="connsiteX15" fmla="*/ 87085 w 278674"/>
              <a:gd name="connsiteY15" fmla="*/ 209006 h 305111"/>
              <a:gd name="connsiteX16" fmla="*/ 69668 w 278674"/>
              <a:gd name="connsiteY16" fmla="*/ 261257 h 305111"/>
              <a:gd name="connsiteX17" fmla="*/ 60960 w 278674"/>
              <a:gd name="connsiteY17" fmla="*/ 304800 h 305111"/>
              <a:gd name="connsiteX18" fmla="*/ 121920 w 278674"/>
              <a:gd name="connsiteY18" fmla="*/ 287383 h 305111"/>
              <a:gd name="connsiteX19" fmla="*/ 148045 w 278674"/>
              <a:gd name="connsiteY19" fmla="*/ 269966 h 305111"/>
              <a:gd name="connsiteX20" fmla="*/ 191588 w 278674"/>
              <a:gd name="connsiteY20" fmla="*/ 252548 h 305111"/>
              <a:gd name="connsiteX21" fmla="*/ 217714 w 278674"/>
              <a:gd name="connsiteY21" fmla="*/ 226423 h 305111"/>
              <a:gd name="connsiteX22" fmla="*/ 243840 w 278674"/>
              <a:gd name="connsiteY22" fmla="*/ 209006 h 305111"/>
              <a:gd name="connsiteX23" fmla="*/ 252548 w 278674"/>
              <a:gd name="connsiteY23" fmla="*/ 182880 h 305111"/>
              <a:gd name="connsiteX24" fmla="*/ 278674 w 278674"/>
              <a:gd name="connsiteY24" fmla="*/ 148046 h 30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674" h="305111">
                <a:moveTo>
                  <a:pt x="0" y="26126"/>
                </a:moveTo>
                <a:cubicBezTo>
                  <a:pt x="14514" y="23223"/>
                  <a:pt x="29262" y="21312"/>
                  <a:pt x="43542" y="17417"/>
                </a:cubicBezTo>
                <a:cubicBezTo>
                  <a:pt x="61255" y="12586"/>
                  <a:pt x="95794" y="0"/>
                  <a:pt x="95794" y="0"/>
                </a:cubicBezTo>
                <a:cubicBezTo>
                  <a:pt x="107405" y="2903"/>
                  <a:pt x="132596" y="-3098"/>
                  <a:pt x="130628" y="8708"/>
                </a:cubicBezTo>
                <a:cubicBezTo>
                  <a:pt x="127253" y="28955"/>
                  <a:pt x="98471" y="35172"/>
                  <a:pt x="87085" y="52251"/>
                </a:cubicBezTo>
                <a:lnTo>
                  <a:pt x="69668" y="78377"/>
                </a:lnTo>
                <a:cubicBezTo>
                  <a:pt x="54545" y="123749"/>
                  <a:pt x="70867" y="87765"/>
                  <a:pt x="43542" y="121920"/>
                </a:cubicBezTo>
                <a:cubicBezTo>
                  <a:pt x="37004" y="130093"/>
                  <a:pt x="18724" y="140645"/>
                  <a:pt x="26125" y="148046"/>
                </a:cubicBezTo>
                <a:cubicBezTo>
                  <a:pt x="34589" y="156509"/>
                  <a:pt x="49452" y="142625"/>
                  <a:pt x="60960" y="139337"/>
                </a:cubicBezTo>
                <a:cubicBezTo>
                  <a:pt x="127654" y="120281"/>
                  <a:pt x="44512" y="143744"/>
                  <a:pt x="113211" y="113211"/>
                </a:cubicBezTo>
                <a:cubicBezTo>
                  <a:pt x="129988" y="105755"/>
                  <a:pt x="148045" y="101600"/>
                  <a:pt x="165462" y="95794"/>
                </a:cubicBezTo>
                <a:lnTo>
                  <a:pt x="191588" y="87086"/>
                </a:lnTo>
                <a:cubicBezTo>
                  <a:pt x="182879" y="95794"/>
                  <a:pt x="173346" y="103750"/>
                  <a:pt x="165462" y="113211"/>
                </a:cubicBezTo>
                <a:cubicBezTo>
                  <a:pt x="158761" y="121252"/>
                  <a:pt x="155446" y="131936"/>
                  <a:pt x="148045" y="139337"/>
                </a:cubicBezTo>
                <a:cubicBezTo>
                  <a:pt x="140644" y="146738"/>
                  <a:pt x="130628" y="150948"/>
                  <a:pt x="121920" y="156754"/>
                </a:cubicBezTo>
                <a:cubicBezTo>
                  <a:pt x="93107" y="243189"/>
                  <a:pt x="141448" y="111152"/>
                  <a:pt x="87085" y="209006"/>
                </a:cubicBezTo>
                <a:cubicBezTo>
                  <a:pt x="78169" y="225055"/>
                  <a:pt x="73268" y="243254"/>
                  <a:pt x="69668" y="261257"/>
                </a:cubicBezTo>
                <a:cubicBezTo>
                  <a:pt x="66765" y="275771"/>
                  <a:pt x="52079" y="292959"/>
                  <a:pt x="60960" y="304800"/>
                </a:cubicBezTo>
                <a:cubicBezTo>
                  <a:pt x="63146" y="307715"/>
                  <a:pt x="116310" y="289253"/>
                  <a:pt x="121920" y="287383"/>
                </a:cubicBezTo>
                <a:cubicBezTo>
                  <a:pt x="130628" y="281577"/>
                  <a:pt x="138684" y="274647"/>
                  <a:pt x="148045" y="269966"/>
                </a:cubicBezTo>
                <a:cubicBezTo>
                  <a:pt x="162027" y="262975"/>
                  <a:pt x="178332" y="260833"/>
                  <a:pt x="191588" y="252548"/>
                </a:cubicBezTo>
                <a:cubicBezTo>
                  <a:pt x="202032" y="246021"/>
                  <a:pt x="208253" y="234307"/>
                  <a:pt x="217714" y="226423"/>
                </a:cubicBezTo>
                <a:cubicBezTo>
                  <a:pt x="225755" y="219723"/>
                  <a:pt x="235131" y="214812"/>
                  <a:pt x="243840" y="209006"/>
                </a:cubicBezTo>
                <a:cubicBezTo>
                  <a:pt x="246743" y="200297"/>
                  <a:pt x="248443" y="191091"/>
                  <a:pt x="252548" y="182880"/>
                </a:cubicBezTo>
                <a:cubicBezTo>
                  <a:pt x="262396" y="163183"/>
                  <a:pt x="266426" y="160293"/>
                  <a:pt x="278674" y="1480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8" name="Volný tvar 37"/>
          <p:cNvSpPr/>
          <p:nvPr/>
        </p:nvSpPr>
        <p:spPr>
          <a:xfrm>
            <a:off x="8473440" y="3230880"/>
            <a:ext cx="269966" cy="193368"/>
          </a:xfrm>
          <a:custGeom>
            <a:avLst/>
            <a:gdLst>
              <a:gd name="connsiteX0" fmla="*/ 269966 w 269966"/>
              <a:gd name="connsiteY0" fmla="*/ 17417 h 193368"/>
              <a:gd name="connsiteX1" fmla="*/ 174171 w 269966"/>
              <a:gd name="connsiteY1" fmla="*/ 0 h 193368"/>
              <a:gd name="connsiteX2" fmla="*/ 121920 w 269966"/>
              <a:gd name="connsiteY2" fmla="*/ 8709 h 193368"/>
              <a:gd name="connsiteX3" fmla="*/ 182880 w 269966"/>
              <a:gd name="connsiteY3" fmla="*/ 26126 h 193368"/>
              <a:gd name="connsiteX4" fmla="*/ 235131 w 269966"/>
              <a:gd name="connsiteY4" fmla="*/ 60960 h 193368"/>
              <a:gd name="connsiteX5" fmla="*/ 252549 w 269966"/>
              <a:gd name="connsiteY5" fmla="*/ 78377 h 193368"/>
              <a:gd name="connsiteX6" fmla="*/ 226423 w 269966"/>
              <a:gd name="connsiteY6" fmla="*/ 69669 h 193368"/>
              <a:gd name="connsiteX7" fmla="*/ 165463 w 269966"/>
              <a:gd name="connsiteY7" fmla="*/ 43543 h 193368"/>
              <a:gd name="connsiteX8" fmla="*/ 43543 w 269966"/>
              <a:gd name="connsiteY8" fmla="*/ 52251 h 193368"/>
              <a:gd name="connsiteX9" fmla="*/ 60960 w 269966"/>
              <a:gd name="connsiteY9" fmla="*/ 69669 h 193368"/>
              <a:gd name="connsiteX10" fmla="*/ 87086 w 269966"/>
              <a:gd name="connsiteY10" fmla="*/ 78377 h 193368"/>
              <a:gd name="connsiteX11" fmla="*/ 165463 w 269966"/>
              <a:gd name="connsiteY11" fmla="*/ 121920 h 193368"/>
              <a:gd name="connsiteX12" fmla="*/ 191589 w 269966"/>
              <a:gd name="connsiteY12" fmla="*/ 148046 h 193368"/>
              <a:gd name="connsiteX13" fmla="*/ 243840 w 269966"/>
              <a:gd name="connsiteY13" fmla="*/ 174171 h 193368"/>
              <a:gd name="connsiteX14" fmla="*/ 261257 w 269966"/>
              <a:gd name="connsiteY14" fmla="*/ 191589 h 193368"/>
              <a:gd name="connsiteX15" fmla="*/ 235131 w 269966"/>
              <a:gd name="connsiteY15" fmla="*/ 182880 h 193368"/>
              <a:gd name="connsiteX16" fmla="*/ 182880 w 269966"/>
              <a:gd name="connsiteY16" fmla="*/ 174171 h 193368"/>
              <a:gd name="connsiteX17" fmla="*/ 104503 w 269966"/>
              <a:gd name="connsiteY17" fmla="*/ 182880 h 193368"/>
              <a:gd name="connsiteX18" fmla="*/ 17417 w 269966"/>
              <a:gd name="connsiteY18" fmla="*/ 182880 h 193368"/>
              <a:gd name="connsiteX19" fmla="*/ 0 w 269966"/>
              <a:gd name="connsiteY19" fmla="*/ 165463 h 19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9966" h="193368">
                <a:moveTo>
                  <a:pt x="269966" y="17417"/>
                </a:moveTo>
                <a:cubicBezTo>
                  <a:pt x="255813" y="14587"/>
                  <a:pt x="185307" y="0"/>
                  <a:pt x="174171" y="0"/>
                </a:cubicBezTo>
                <a:cubicBezTo>
                  <a:pt x="156514" y="0"/>
                  <a:pt x="139337" y="5806"/>
                  <a:pt x="121920" y="8709"/>
                </a:cubicBezTo>
                <a:cubicBezTo>
                  <a:pt x="126569" y="9871"/>
                  <a:pt x="175382" y="21127"/>
                  <a:pt x="182880" y="26126"/>
                </a:cubicBezTo>
                <a:cubicBezTo>
                  <a:pt x="248115" y="69615"/>
                  <a:pt x="173010" y="40252"/>
                  <a:pt x="235131" y="60960"/>
                </a:cubicBezTo>
                <a:cubicBezTo>
                  <a:pt x="240937" y="66766"/>
                  <a:pt x="258354" y="72571"/>
                  <a:pt x="252549" y="78377"/>
                </a:cubicBezTo>
                <a:cubicBezTo>
                  <a:pt x="246058" y="84868"/>
                  <a:pt x="234860" y="73285"/>
                  <a:pt x="226423" y="69669"/>
                </a:cubicBezTo>
                <a:cubicBezTo>
                  <a:pt x="151095" y="37385"/>
                  <a:pt x="226733" y="63965"/>
                  <a:pt x="165463" y="43543"/>
                </a:cubicBezTo>
                <a:cubicBezTo>
                  <a:pt x="124823" y="46446"/>
                  <a:pt x="83070" y="42369"/>
                  <a:pt x="43543" y="52251"/>
                </a:cubicBezTo>
                <a:cubicBezTo>
                  <a:pt x="35577" y="54242"/>
                  <a:pt x="53919" y="65445"/>
                  <a:pt x="60960" y="69669"/>
                </a:cubicBezTo>
                <a:cubicBezTo>
                  <a:pt x="68831" y="74392"/>
                  <a:pt x="78377" y="75474"/>
                  <a:pt x="87086" y="78377"/>
                </a:cubicBezTo>
                <a:cubicBezTo>
                  <a:pt x="146975" y="118303"/>
                  <a:pt x="119479" y="106591"/>
                  <a:pt x="165463" y="121920"/>
                </a:cubicBezTo>
                <a:cubicBezTo>
                  <a:pt x="174172" y="130629"/>
                  <a:pt x="181342" y="141214"/>
                  <a:pt x="191589" y="148046"/>
                </a:cubicBezTo>
                <a:cubicBezTo>
                  <a:pt x="288159" y="212426"/>
                  <a:pt x="141075" y="91958"/>
                  <a:pt x="243840" y="174171"/>
                </a:cubicBezTo>
                <a:cubicBezTo>
                  <a:pt x="250251" y="179300"/>
                  <a:pt x="267063" y="185783"/>
                  <a:pt x="261257" y="191589"/>
                </a:cubicBezTo>
                <a:cubicBezTo>
                  <a:pt x="254766" y="198080"/>
                  <a:pt x="244092" y="184871"/>
                  <a:pt x="235131" y="182880"/>
                </a:cubicBezTo>
                <a:cubicBezTo>
                  <a:pt x="217894" y="179049"/>
                  <a:pt x="200297" y="177074"/>
                  <a:pt x="182880" y="174171"/>
                </a:cubicBezTo>
                <a:lnTo>
                  <a:pt x="104503" y="182880"/>
                </a:lnTo>
                <a:cubicBezTo>
                  <a:pt x="70231" y="187164"/>
                  <a:pt x="47016" y="200640"/>
                  <a:pt x="17417" y="182880"/>
                </a:cubicBezTo>
                <a:cubicBezTo>
                  <a:pt x="10377" y="178656"/>
                  <a:pt x="5806" y="171269"/>
                  <a:pt x="0" y="1654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62" y="1916832"/>
            <a:ext cx="67627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67608" y="589084"/>
            <a:ext cx="501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 – embryo , end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5</a:t>
            </a:r>
          </a:p>
        </p:txBody>
      </p:sp>
      <p:pic>
        <p:nvPicPr>
          <p:cNvPr id="8194" name="Picture 2" descr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536" y="0"/>
            <a:ext cx="233170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83633" y="2996952"/>
            <a:ext cx="16060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nasal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err="1">
                <a:solidFill>
                  <a:prstClr val="black"/>
                </a:solidFill>
              </a:rPr>
              <a:t>placode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5" y="980728"/>
            <a:ext cx="61150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35676" y="404664"/>
            <a:ext cx="706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palate</a:t>
            </a:r>
            <a:r>
              <a:rPr lang="cs-CZ" b="1" dirty="0">
                <a:solidFill>
                  <a:prstClr val="black"/>
                </a:solidFill>
              </a:rPr>
              <a:t> – embryo, A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7, B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8, C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10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19937" y="945150"/>
            <a:ext cx="1368151" cy="2231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prstClr val="black"/>
                </a:solidFill>
              </a:rPr>
              <a:t>sensory </a:t>
            </a:r>
            <a:r>
              <a:rPr lang="cs-CZ" sz="1200" dirty="0" err="1">
                <a:solidFill>
                  <a:prstClr val="black"/>
                </a:solidFill>
              </a:rPr>
              <a:t>epithelium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septum </a:t>
            </a:r>
            <a:r>
              <a:rPr lang="cs-CZ" sz="1200" dirty="0" err="1">
                <a:solidFill>
                  <a:prstClr val="black"/>
                </a:solidFill>
              </a:rPr>
              <a:t>nasi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pPr algn="r"/>
            <a:r>
              <a:rPr lang="cs-CZ" sz="1200" dirty="0" err="1">
                <a:solidFill>
                  <a:prstClr val="black"/>
                </a:solidFill>
              </a:rPr>
              <a:t>nasal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cavity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palatine </a:t>
            </a:r>
            <a:r>
              <a:rPr lang="cs-CZ" sz="1200" dirty="0" err="1">
                <a:solidFill>
                  <a:prstClr val="black"/>
                </a:solidFill>
              </a:rPr>
              <a:t>processes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20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tongue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100" dirty="0">
              <a:solidFill>
                <a:prstClr val="black"/>
              </a:solidFill>
            </a:endParaRPr>
          </a:p>
          <a:p>
            <a:pPr algn="r"/>
            <a:r>
              <a:rPr lang="cs-CZ" sz="1200" dirty="0">
                <a:solidFill>
                  <a:prstClr val="black"/>
                </a:solidFill>
              </a:rPr>
              <a:t>oral </a:t>
            </a:r>
            <a:r>
              <a:rPr lang="cs-CZ" sz="1200" dirty="0" err="1">
                <a:solidFill>
                  <a:prstClr val="black"/>
                </a:solidFill>
              </a:rPr>
              <a:t>cavity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20136" y="4725145"/>
            <a:ext cx="1867050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prstClr val="black"/>
                </a:solidFill>
              </a:rPr>
              <a:t>palatine </a:t>
            </a:r>
            <a:r>
              <a:rPr lang="cs-CZ" sz="1700" dirty="0" err="1">
                <a:solidFill>
                  <a:prstClr val="black"/>
                </a:solidFill>
              </a:rPr>
              <a:t>processes</a:t>
            </a:r>
            <a:r>
              <a:rPr lang="cs-CZ" sz="1700" dirty="0">
                <a:solidFill>
                  <a:prstClr val="black"/>
                </a:solidFill>
              </a:rPr>
              <a:t> </a:t>
            </a:r>
          </a:p>
          <a:p>
            <a:r>
              <a:rPr lang="cs-CZ" sz="1700" dirty="0" err="1">
                <a:solidFill>
                  <a:prstClr val="black"/>
                </a:solidFill>
              </a:rPr>
              <a:t>fusion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320136" y="5547430"/>
            <a:ext cx="81092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tongue</a:t>
            </a:r>
            <a:endParaRPr lang="cs-CZ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96752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28466" y="404664"/>
            <a:ext cx="49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oral </a:t>
            </a:r>
            <a:r>
              <a:rPr lang="cs-CZ" b="1" dirty="0" err="1">
                <a:solidFill>
                  <a:prstClr val="black"/>
                </a:solidFill>
              </a:rPr>
              <a:t>cavity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999656" y="1340768"/>
            <a:ext cx="1117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upper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99656" y="3418220"/>
            <a:ext cx="1087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lower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49460" y="5373216"/>
            <a:ext cx="11984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ectoderm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69673" y="4494759"/>
            <a:ext cx="12890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cartilago</a:t>
            </a:r>
            <a:r>
              <a:rPr lang="cs-CZ" sz="2000" dirty="0">
                <a:solidFill>
                  <a:prstClr val="black"/>
                </a:solidFill>
              </a:rPr>
              <a:t>   </a:t>
            </a:r>
          </a:p>
          <a:p>
            <a:r>
              <a:rPr lang="cs-CZ" sz="2000" dirty="0" err="1">
                <a:solidFill>
                  <a:prstClr val="black"/>
                </a:solidFill>
              </a:rPr>
              <a:t>Meckeli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69672" y="1469231"/>
            <a:ext cx="16090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dental</a:t>
            </a:r>
            <a:r>
              <a:rPr lang="cs-CZ" sz="2000" dirty="0">
                <a:solidFill>
                  <a:prstClr val="black"/>
                </a:solidFill>
              </a:rPr>
              <a:t> lamina</a:t>
            </a:r>
          </a:p>
          <a:p>
            <a:r>
              <a:rPr lang="cs-CZ" sz="2000" i="1" dirty="0">
                <a:solidFill>
                  <a:prstClr val="black"/>
                </a:solidFill>
              </a:rPr>
              <a:t>+ </a:t>
            </a:r>
            <a:r>
              <a:rPr lang="cs-CZ" sz="2000" i="1" dirty="0" err="1">
                <a:solidFill>
                  <a:prstClr val="black"/>
                </a:solidFill>
              </a:rPr>
              <a:t>tooth</a:t>
            </a:r>
            <a:r>
              <a:rPr lang="cs-CZ" sz="2000" i="1" dirty="0">
                <a:solidFill>
                  <a:prstClr val="black"/>
                </a:solidFill>
              </a:rPr>
              <a:t> bud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569672" y="3818331"/>
            <a:ext cx="14653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r>
              <a:rPr lang="cs-CZ" i="1" dirty="0">
                <a:solidFill>
                  <a:prstClr val="black"/>
                </a:solidFill>
              </a:rPr>
              <a:t>+ </a:t>
            </a:r>
            <a:r>
              <a:rPr lang="cs-CZ" i="1" dirty="0" err="1">
                <a:solidFill>
                  <a:prstClr val="black"/>
                </a:solidFill>
              </a:rPr>
              <a:t>tooth</a:t>
            </a:r>
            <a:r>
              <a:rPr lang="cs-CZ" i="1" dirty="0">
                <a:solidFill>
                  <a:prstClr val="black"/>
                </a:solidFill>
              </a:rPr>
              <a:t> cap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0060" y="2642624"/>
            <a:ext cx="1658659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>
                <a:solidFill>
                  <a:prstClr val="black"/>
                </a:solidFill>
              </a:rPr>
              <a:t>base </a:t>
            </a:r>
            <a:r>
              <a:rPr lang="cs-CZ" sz="1900" dirty="0" err="1">
                <a:solidFill>
                  <a:prstClr val="black"/>
                </a:solidFill>
              </a:rPr>
              <a:t>of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  <a:r>
              <a:rPr lang="cs-CZ" sz="1900" dirty="0" err="1">
                <a:solidFill>
                  <a:prstClr val="black"/>
                </a:solidFill>
              </a:rPr>
              <a:t>tongue</a:t>
            </a:r>
            <a:endParaRPr lang="cs-CZ" sz="19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49308" y="2607876"/>
            <a:ext cx="123097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 err="1">
                <a:solidFill>
                  <a:prstClr val="black"/>
                </a:solidFill>
              </a:rPr>
              <a:t>vestibular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</a:p>
          <a:p>
            <a:r>
              <a:rPr lang="cs-CZ" sz="1900" dirty="0">
                <a:solidFill>
                  <a:prstClr val="black"/>
                </a:solidFill>
              </a:rPr>
              <a:t>band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032104" y="3140968"/>
            <a:ext cx="2002906" cy="351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629248" y="340541"/>
            <a:ext cx="4176712" cy="1143000"/>
          </a:xfrm>
          <a:ln/>
        </p:spPr>
        <p:txBody>
          <a:bodyPr/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oral </a:t>
            </a:r>
            <a:r>
              <a:rPr lang="cs-CZ" altLang="cs-CZ" sz="3200" b="1" dirty="0" err="1" smtClean="0"/>
              <a:t>cavity</a:t>
            </a:r>
            <a:r>
              <a:rPr lang="cs-CZ" altLang="cs-CZ" sz="3200" b="1" dirty="0" smtClean="0"/>
              <a:t/>
            </a:r>
            <a:br>
              <a:rPr lang="cs-CZ" altLang="cs-CZ" sz="3200" b="1" dirty="0" smtClean="0"/>
            </a:br>
            <a:r>
              <a:rPr lang="cs-CZ" altLang="cs-CZ" sz="3200" b="1" dirty="0" smtClean="0"/>
              <a:t> </a:t>
            </a: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the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mucosa</a:t>
            </a:r>
            <a:r>
              <a:rPr lang="cs-CZ" altLang="cs-CZ" sz="2400" dirty="0" smtClean="0"/>
              <a:t>)</a:t>
            </a:r>
            <a:endParaRPr lang="cs-CZ" altLang="cs-CZ" sz="2400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3389" y="1600200"/>
            <a:ext cx="8785225" cy="5257800"/>
          </a:xfrm>
          <a:ln/>
        </p:spPr>
        <p:txBody>
          <a:bodyPr/>
          <a:lstStyle/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epithelium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chemeClr val="tx1"/>
                </a:solidFill>
              </a:rPr>
              <a:t>   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Nonkeratinized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  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stratified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squamous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ep</a:t>
            </a:r>
            <a:r>
              <a:rPr lang="cs-CZ" altLang="cs-CZ" sz="2000" dirty="0" smtClean="0">
                <a:solidFill>
                  <a:schemeClr val="tx1"/>
                </a:solidFill>
              </a:rPr>
              <a:t>.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rgbClr val="3333FF"/>
                </a:solidFill>
              </a:rPr>
              <a:t>                                                                             </a:t>
            </a:r>
            <a:r>
              <a:rPr lang="cs-CZ" altLang="cs-CZ" sz="1800" dirty="0" smtClean="0"/>
              <a:t> vrstevnatý</a:t>
            </a:r>
            <a:r>
              <a:rPr lang="cs-CZ" altLang="cs-CZ" sz="2000" dirty="0" smtClean="0"/>
              <a:t>          </a:t>
            </a:r>
            <a:endParaRPr lang="cs-CZ" altLang="cs-CZ" sz="20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chemeClr val="accent2"/>
                </a:solidFill>
              </a:rPr>
              <a:t>Lamina propria</a:t>
            </a:r>
            <a:r>
              <a:rPr lang="cs-CZ" altLang="cs-CZ" sz="2000" dirty="0" smtClean="0"/>
              <a:t>                                                                                                                                                                       </a:t>
            </a:r>
            <a:r>
              <a:rPr lang="cs-CZ" altLang="cs-CZ" sz="1800" dirty="0" smtClean="0"/>
              <a:t> </a:t>
            </a:r>
            <a:endParaRPr lang="cs-CZ" altLang="cs-CZ" sz="1800" dirty="0"/>
          </a:p>
          <a:p>
            <a:pPr indent="-341313">
              <a:lnSpc>
                <a:spcPct val="70000"/>
              </a:lnSpc>
              <a:spcBef>
                <a:spcPts val="45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 smtClean="0"/>
              <a:t>     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loose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connective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tissue</a:t>
            </a:r>
            <a:endParaRPr lang="cs-CZ" altLang="cs-CZ" sz="18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muscularis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mucosae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endParaRPr lang="cs-CZ" altLang="cs-CZ" sz="2000" dirty="0">
              <a:solidFill>
                <a:schemeClr val="accent2"/>
              </a:solidFill>
            </a:endParaRP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/>
              <a:t>i</a:t>
            </a:r>
            <a:r>
              <a:rPr lang="cs-CZ" altLang="cs-CZ" sz="2000" dirty="0" err="1" smtClean="0"/>
              <a:t>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missing</a:t>
            </a:r>
            <a:r>
              <a:rPr lang="cs-CZ" altLang="cs-CZ" sz="2000" dirty="0" smtClean="0"/>
              <a:t>!!!</a:t>
            </a:r>
            <a:endParaRPr lang="cs-CZ" altLang="cs-CZ" sz="2000" dirty="0"/>
          </a:p>
          <a:p>
            <a:pPr indent="-341313">
              <a:lnSpc>
                <a:spcPct val="70000"/>
              </a:lnSpc>
              <a:spcBef>
                <a:spcPts val="6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/>
              <a:t>Lam. propria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submucosa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) </a:t>
            </a:r>
            <a:r>
              <a:rPr lang="cs-CZ" altLang="cs-CZ" sz="2000" dirty="0"/>
              <a:t>/ periost / </a:t>
            </a:r>
            <a:r>
              <a:rPr lang="cs-CZ" altLang="cs-CZ" sz="2000" dirty="0" err="1" smtClean="0"/>
              <a:t>muscle</a:t>
            </a:r>
            <a:endParaRPr lang="cs-CZ" altLang="cs-CZ" sz="2000" dirty="0"/>
          </a:p>
          <a:p>
            <a:pPr indent="-341313">
              <a:lnSpc>
                <a:spcPct val="90000"/>
              </a:lnSpc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3" y="295275"/>
            <a:ext cx="4643437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717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026855"/>
            <a:ext cx="10182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5360" y="1259565"/>
            <a:ext cx="1584176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943872" y="573325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19536" y="301065"/>
            <a:ext cx="69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pharyngeal</a:t>
            </a:r>
            <a:r>
              <a:rPr lang="cs-CZ" b="1" dirty="0">
                <a:solidFill>
                  <a:prstClr val="black"/>
                </a:solidFill>
              </a:rPr>
              <a:t> (</a:t>
            </a:r>
            <a:r>
              <a:rPr lang="cs-CZ" b="1" dirty="0" err="1">
                <a:solidFill>
                  <a:prstClr val="black"/>
                </a:solidFill>
              </a:rPr>
              <a:t>branchial</a:t>
            </a:r>
            <a:r>
              <a:rPr lang="cs-CZ" b="1" dirty="0">
                <a:solidFill>
                  <a:prstClr val="black"/>
                </a:solidFill>
              </a:rPr>
              <a:t>) </a:t>
            </a:r>
            <a:r>
              <a:rPr lang="cs-CZ" b="1" dirty="0" err="1">
                <a:solidFill>
                  <a:prstClr val="black"/>
                </a:solidFill>
              </a:rPr>
              <a:t>apparatus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063552" y="3356992"/>
            <a:ext cx="0" cy="27363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Šipka doprava 7"/>
          <p:cNvSpPr/>
          <p:nvPr/>
        </p:nvSpPr>
        <p:spPr>
          <a:xfrm>
            <a:off x="2063552" y="5964743"/>
            <a:ext cx="57606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28148" y="5913276"/>
            <a:ext cx="300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pharyngeal</a:t>
            </a:r>
            <a:r>
              <a:rPr lang="cs-CZ" b="1" dirty="0">
                <a:solidFill>
                  <a:srgbClr val="4F81BD">
                    <a:lumMod val="75000"/>
                  </a:srgbClr>
                </a:solidFill>
              </a:rPr>
              <a:t> (</a:t>
            </a:r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branchial</a:t>
            </a:r>
            <a:r>
              <a:rPr lang="cs-CZ" b="1" dirty="0">
                <a:solidFill>
                  <a:srgbClr val="4F81BD">
                    <a:lumMod val="75000"/>
                  </a:srgbClr>
                </a:solidFill>
              </a:rPr>
              <a:t>) </a:t>
            </a:r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arches</a:t>
            </a:r>
            <a:endParaRPr lang="cs-CZ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70114" y="4653136"/>
            <a:ext cx="1570751" cy="5616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eminencia</a:t>
            </a:r>
            <a:endParaRPr lang="cs-CZ" sz="1700" dirty="0">
              <a:solidFill>
                <a:prstClr val="black"/>
              </a:solidFill>
            </a:endParaRPr>
          </a:p>
          <a:p>
            <a:pPr marL="0" lvl="1">
              <a:lnSpc>
                <a:spcPct val="50000"/>
              </a:lnSpc>
              <a:spcBef>
                <a:spcPts val="600"/>
              </a:spcBef>
            </a:pPr>
            <a:r>
              <a:rPr lang="cs-CZ" sz="1700" dirty="0" err="1">
                <a:solidFill>
                  <a:prstClr val="black"/>
                </a:solidFill>
              </a:rPr>
              <a:t>hypobranchialis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668864" y="5327942"/>
            <a:ext cx="124264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oesophagus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749153" y="1026854"/>
            <a:ext cx="18404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ectomesenchyme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581847" y="1505028"/>
            <a:ext cx="11673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endoderm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421451" y="1511437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ectoderm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9247974" y="3122481"/>
            <a:ext cx="7215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nerve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323129" y="3573779"/>
            <a:ext cx="102143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prstClr val="black"/>
                </a:solidFill>
              </a:rPr>
              <a:t>base </a:t>
            </a:r>
            <a:r>
              <a:rPr lang="cs-CZ" sz="1400" dirty="0" err="1">
                <a:solidFill>
                  <a:prstClr val="black"/>
                </a:solidFill>
              </a:rPr>
              <a:t>of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 err="1">
                <a:solidFill>
                  <a:prstClr val="black"/>
                </a:solidFill>
              </a:rPr>
              <a:t>visceral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 err="1">
                <a:solidFill>
                  <a:prstClr val="black"/>
                </a:solidFill>
              </a:rPr>
              <a:t>muscles</a:t>
            </a:r>
            <a:r>
              <a:rPr lang="cs-CZ" sz="1400" dirty="0">
                <a:solidFill>
                  <a:prstClr val="black"/>
                </a:solidFill>
              </a:rPr>
              <a:t>    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427942" y="4412433"/>
            <a:ext cx="987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cartilage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73134" y="4781766"/>
            <a:ext cx="14511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aortic</a:t>
            </a:r>
            <a:r>
              <a:rPr lang="cs-CZ" dirty="0">
                <a:solidFill>
                  <a:prstClr val="black"/>
                </a:solidFill>
              </a:rPr>
              <a:t> arch</a:t>
            </a:r>
          </a:p>
          <a:p>
            <a:r>
              <a:rPr lang="cs-CZ" sz="1400" dirty="0">
                <a:solidFill>
                  <a:prstClr val="black"/>
                </a:solidFill>
              </a:rPr>
              <a:t>(</a:t>
            </a:r>
            <a:r>
              <a:rPr lang="cs-CZ" sz="1400" dirty="0" err="1">
                <a:solidFill>
                  <a:prstClr val="black"/>
                </a:solidFill>
              </a:rPr>
              <a:t>branchial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artery</a:t>
            </a:r>
            <a:r>
              <a:rPr lang="cs-CZ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749154" y="5366541"/>
            <a:ext cx="1665919" cy="357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632208" y="5305132"/>
            <a:ext cx="146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sensitive and motor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branches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of</a:t>
            </a:r>
            <a:r>
              <a:rPr lang="cs-CZ" sz="1200" dirty="0">
                <a:solidFill>
                  <a:prstClr val="black"/>
                </a:solidFill>
              </a:rPr>
              <a:t> nerve</a:t>
            </a:r>
          </a:p>
        </p:txBody>
      </p:sp>
    </p:spTree>
    <p:extLst>
      <p:ext uri="{BB962C8B-B14F-4D97-AF65-F5344CB8AC3E}">
        <p14:creationId xmlns:p14="http://schemas.microsoft.com/office/powerpoint/2010/main" val="2778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1262064"/>
            <a:ext cx="5362575" cy="51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43565" y="332656"/>
            <a:ext cx="245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tongue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4659087" y="3239590"/>
            <a:ext cx="1210491" cy="322217"/>
          </a:xfrm>
          <a:custGeom>
            <a:avLst/>
            <a:gdLst>
              <a:gd name="connsiteX0" fmla="*/ 0 w 1210491"/>
              <a:gd name="connsiteY0" fmla="*/ 0 h 322217"/>
              <a:gd name="connsiteX1" fmla="*/ 87085 w 1210491"/>
              <a:gd name="connsiteY1" fmla="*/ 8708 h 322217"/>
              <a:gd name="connsiteX2" fmla="*/ 209005 w 1210491"/>
              <a:gd name="connsiteY2" fmla="*/ 43542 h 322217"/>
              <a:gd name="connsiteX3" fmla="*/ 278674 w 1210491"/>
              <a:gd name="connsiteY3" fmla="*/ 52251 h 322217"/>
              <a:gd name="connsiteX4" fmla="*/ 322217 w 1210491"/>
              <a:gd name="connsiteY4" fmla="*/ 60960 h 322217"/>
              <a:gd name="connsiteX5" fmla="*/ 435428 w 1210491"/>
              <a:gd name="connsiteY5" fmla="*/ 69668 h 322217"/>
              <a:gd name="connsiteX6" fmla="*/ 461554 w 1210491"/>
              <a:gd name="connsiteY6" fmla="*/ 78377 h 322217"/>
              <a:gd name="connsiteX7" fmla="*/ 574765 w 1210491"/>
              <a:gd name="connsiteY7" fmla="*/ 95794 h 322217"/>
              <a:gd name="connsiteX8" fmla="*/ 783771 w 1210491"/>
              <a:gd name="connsiteY8" fmla="*/ 113211 h 322217"/>
              <a:gd name="connsiteX9" fmla="*/ 809897 w 1210491"/>
              <a:gd name="connsiteY9" fmla="*/ 121920 h 322217"/>
              <a:gd name="connsiteX10" fmla="*/ 905691 w 1210491"/>
              <a:gd name="connsiteY10" fmla="*/ 148045 h 322217"/>
              <a:gd name="connsiteX11" fmla="*/ 931817 w 1210491"/>
              <a:gd name="connsiteY11" fmla="*/ 156754 h 322217"/>
              <a:gd name="connsiteX12" fmla="*/ 957943 w 1210491"/>
              <a:gd name="connsiteY12" fmla="*/ 165462 h 322217"/>
              <a:gd name="connsiteX13" fmla="*/ 1001485 w 1210491"/>
              <a:gd name="connsiteY13" fmla="*/ 191588 h 322217"/>
              <a:gd name="connsiteX14" fmla="*/ 1027611 w 1210491"/>
              <a:gd name="connsiteY14" fmla="*/ 209005 h 322217"/>
              <a:gd name="connsiteX15" fmla="*/ 1079863 w 1210491"/>
              <a:gd name="connsiteY15" fmla="*/ 226422 h 322217"/>
              <a:gd name="connsiteX16" fmla="*/ 1105988 w 1210491"/>
              <a:gd name="connsiteY16" fmla="*/ 235131 h 322217"/>
              <a:gd name="connsiteX17" fmla="*/ 1158240 w 1210491"/>
              <a:gd name="connsiteY17" fmla="*/ 269965 h 322217"/>
              <a:gd name="connsiteX18" fmla="*/ 1175657 w 1210491"/>
              <a:gd name="connsiteY18" fmla="*/ 296091 h 322217"/>
              <a:gd name="connsiteX19" fmla="*/ 1201783 w 1210491"/>
              <a:gd name="connsiteY19" fmla="*/ 313508 h 322217"/>
              <a:gd name="connsiteX20" fmla="*/ 1210491 w 1210491"/>
              <a:gd name="connsiteY20" fmla="*/ 322217 h 32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0491" h="322217">
                <a:moveTo>
                  <a:pt x="0" y="0"/>
                </a:moveTo>
                <a:cubicBezTo>
                  <a:pt x="29028" y="2903"/>
                  <a:pt x="58412" y="3332"/>
                  <a:pt x="87085" y="8708"/>
                </a:cubicBezTo>
                <a:cubicBezTo>
                  <a:pt x="202776" y="30400"/>
                  <a:pt x="68421" y="25968"/>
                  <a:pt x="209005" y="43542"/>
                </a:cubicBezTo>
                <a:cubicBezTo>
                  <a:pt x="232228" y="46445"/>
                  <a:pt x="255542" y="48692"/>
                  <a:pt x="278674" y="52251"/>
                </a:cubicBezTo>
                <a:cubicBezTo>
                  <a:pt x="293304" y="54502"/>
                  <a:pt x="307506" y="59325"/>
                  <a:pt x="322217" y="60960"/>
                </a:cubicBezTo>
                <a:cubicBezTo>
                  <a:pt x="359834" y="65140"/>
                  <a:pt x="397691" y="66765"/>
                  <a:pt x="435428" y="69668"/>
                </a:cubicBezTo>
                <a:cubicBezTo>
                  <a:pt x="444137" y="72571"/>
                  <a:pt x="452593" y="76386"/>
                  <a:pt x="461554" y="78377"/>
                </a:cubicBezTo>
                <a:cubicBezTo>
                  <a:pt x="483291" y="83207"/>
                  <a:pt x="555335" y="93018"/>
                  <a:pt x="574765" y="95794"/>
                </a:cubicBezTo>
                <a:cubicBezTo>
                  <a:pt x="662916" y="125175"/>
                  <a:pt x="564282" y="94919"/>
                  <a:pt x="783771" y="113211"/>
                </a:cubicBezTo>
                <a:cubicBezTo>
                  <a:pt x="792919" y="113973"/>
                  <a:pt x="800991" y="119694"/>
                  <a:pt x="809897" y="121920"/>
                </a:cubicBezTo>
                <a:cubicBezTo>
                  <a:pt x="908371" y="146538"/>
                  <a:pt x="793594" y="110679"/>
                  <a:pt x="905691" y="148045"/>
                </a:cubicBezTo>
                <a:lnTo>
                  <a:pt x="931817" y="156754"/>
                </a:lnTo>
                <a:lnTo>
                  <a:pt x="957943" y="165462"/>
                </a:lnTo>
                <a:cubicBezTo>
                  <a:pt x="991961" y="199482"/>
                  <a:pt x="956267" y="168979"/>
                  <a:pt x="1001485" y="191588"/>
                </a:cubicBezTo>
                <a:cubicBezTo>
                  <a:pt x="1010847" y="196269"/>
                  <a:pt x="1018047" y="204754"/>
                  <a:pt x="1027611" y="209005"/>
                </a:cubicBezTo>
                <a:cubicBezTo>
                  <a:pt x="1044388" y="216461"/>
                  <a:pt x="1062446" y="220616"/>
                  <a:pt x="1079863" y="226422"/>
                </a:cubicBezTo>
                <a:cubicBezTo>
                  <a:pt x="1088571" y="229325"/>
                  <a:pt x="1098350" y="230039"/>
                  <a:pt x="1105988" y="235131"/>
                </a:cubicBezTo>
                <a:lnTo>
                  <a:pt x="1158240" y="269965"/>
                </a:lnTo>
                <a:cubicBezTo>
                  <a:pt x="1164046" y="278674"/>
                  <a:pt x="1168256" y="288690"/>
                  <a:pt x="1175657" y="296091"/>
                </a:cubicBezTo>
                <a:cubicBezTo>
                  <a:pt x="1183058" y="303492"/>
                  <a:pt x="1193410" y="307228"/>
                  <a:pt x="1201783" y="313508"/>
                </a:cubicBezTo>
                <a:cubicBezTo>
                  <a:pt x="1205067" y="315971"/>
                  <a:pt x="1207588" y="319314"/>
                  <a:pt x="1210491" y="3222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061167" y="3256988"/>
            <a:ext cx="1079863" cy="278692"/>
          </a:xfrm>
          <a:custGeom>
            <a:avLst/>
            <a:gdLst>
              <a:gd name="connsiteX0" fmla="*/ 0 w 1079863"/>
              <a:gd name="connsiteY0" fmla="*/ 278692 h 278692"/>
              <a:gd name="connsiteX1" fmla="*/ 17417 w 1079863"/>
              <a:gd name="connsiteY1" fmla="*/ 235149 h 278692"/>
              <a:gd name="connsiteX2" fmla="*/ 69668 w 1079863"/>
              <a:gd name="connsiteY2" fmla="*/ 200315 h 278692"/>
              <a:gd name="connsiteX3" fmla="*/ 95794 w 1079863"/>
              <a:gd name="connsiteY3" fmla="*/ 182898 h 278692"/>
              <a:gd name="connsiteX4" fmla="*/ 121920 w 1079863"/>
              <a:gd name="connsiteY4" fmla="*/ 165481 h 278692"/>
              <a:gd name="connsiteX5" fmla="*/ 139337 w 1079863"/>
              <a:gd name="connsiteY5" fmla="*/ 148063 h 278692"/>
              <a:gd name="connsiteX6" fmla="*/ 191588 w 1079863"/>
              <a:gd name="connsiteY6" fmla="*/ 113229 h 278692"/>
              <a:gd name="connsiteX7" fmla="*/ 217714 w 1079863"/>
              <a:gd name="connsiteY7" fmla="*/ 95812 h 278692"/>
              <a:gd name="connsiteX8" fmla="*/ 243840 w 1079863"/>
              <a:gd name="connsiteY8" fmla="*/ 78395 h 278692"/>
              <a:gd name="connsiteX9" fmla="*/ 478971 w 1079863"/>
              <a:gd name="connsiteY9" fmla="*/ 69686 h 278692"/>
              <a:gd name="connsiteX10" fmla="*/ 505097 w 1079863"/>
              <a:gd name="connsiteY10" fmla="*/ 60978 h 278692"/>
              <a:gd name="connsiteX11" fmla="*/ 627017 w 1079863"/>
              <a:gd name="connsiteY11" fmla="*/ 43561 h 278692"/>
              <a:gd name="connsiteX12" fmla="*/ 653143 w 1079863"/>
              <a:gd name="connsiteY12" fmla="*/ 34852 h 278692"/>
              <a:gd name="connsiteX13" fmla="*/ 853440 w 1079863"/>
              <a:gd name="connsiteY13" fmla="*/ 17435 h 278692"/>
              <a:gd name="connsiteX14" fmla="*/ 923108 w 1079863"/>
              <a:gd name="connsiteY14" fmla="*/ 8726 h 278692"/>
              <a:gd name="connsiteX15" fmla="*/ 1079863 w 1079863"/>
              <a:gd name="connsiteY15" fmla="*/ 18 h 27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9863" h="278692">
                <a:moveTo>
                  <a:pt x="0" y="278692"/>
                </a:moveTo>
                <a:cubicBezTo>
                  <a:pt x="5806" y="264178"/>
                  <a:pt x="7031" y="246833"/>
                  <a:pt x="17417" y="235149"/>
                </a:cubicBezTo>
                <a:cubicBezTo>
                  <a:pt x="31324" y="219504"/>
                  <a:pt x="52251" y="211926"/>
                  <a:pt x="69668" y="200315"/>
                </a:cubicBezTo>
                <a:lnTo>
                  <a:pt x="95794" y="182898"/>
                </a:lnTo>
                <a:cubicBezTo>
                  <a:pt x="104503" y="177092"/>
                  <a:pt x="114519" y="172882"/>
                  <a:pt x="121920" y="165481"/>
                </a:cubicBezTo>
                <a:cubicBezTo>
                  <a:pt x="127726" y="159675"/>
                  <a:pt x="132768" y="152989"/>
                  <a:pt x="139337" y="148063"/>
                </a:cubicBezTo>
                <a:cubicBezTo>
                  <a:pt x="156083" y="135503"/>
                  <a:pt x="174171" y="124840"/>
                  <a:pt x="191588" y="113229"/>
                </a:cubicBezTo>
                <a:lnTo>
                  <a:pt x="217714" y="95812"/>
                </a:lnTo>
                <a:cubicBezTo>
                  <a:pt x="226423" y="90006"/>
                  <a:pt x="233381" y="78782"/>
                  <a:pt x="243840" y="78395"/>
                </a:cubicBezTo>
                <a:lnTo>
                  <a:pt x="478971" y="69686"/>
                </a:lnTo>
                <a:cubicBezTo>
                  <a:pt x="487680" y="66783"/>
                  <a:pt x="496057" y="62573"/>
                  <a:pt x="505097" y="60978"/>
                </a:cubicBezTo>
                <a:cubicBezTo>
                  <a:pt x="545525" y="53844"/>
                  <a:pt x="627017" y="43561"/>
                  <a:pt x="627017" y="43561"/>
                </a:cubicBezTo>
                <a:cubicBezTo>
                  <a:pt x="635726" y="40658"/>
                  <a:pt x="644111" y="36494"/>
                  <a:pt x="653143" y="34852"/>
                </a:cubicBezTo>
                <a:cubicBezTo>
                  <a:pt x="716117" y="23402"/>
                  <a:pt x="792686" y="22718"/>
                  <a:pt x="853440" y="17435"/>
                </a:cubicBezTo>
                <a:cubicBezTo>
                  <a:pt x="876755" y="15408"/>
                  <a:pt x="899801" y="10845"/>
                  <a:pt x="923108" y="8726"/>
                </a:cubicBezTo>
                <a:cubicBezTo>
                  <a:pt x="1027996" y="-809"/>
                  <a:pt x="1012439" y="18"/>
                  <a:pt x="1079863" y="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6882698" y="2658250"/>
            <a:ext cx="1373543" cy="599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8256241" y="2410840"/>
            <a:ext cx="176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sulcus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terminalis</a:t>
            </a: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3575721" y="4437112"/>
            <a:ext cx="2293857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849744" y="4067780"/>
            <a:ext cx="2374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prstClr val="black"/>
                </a:solidFill>
              </a:rPr>
              <a:t>laryngotracheal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diverticle</a:t>
            </a:r>
            <a:r>
              <a:rPr lang="cs-CZ" sz="1400" dirty="0">
                <a:solidFill>
                  <a:prstClr val="black"/>
                </a:solidFill>
              </a:rPr>
              <a:t>                      (</a:t>
            </a:r>
            <a:r>
              <a:rPr lang="cs-CZ" sz="1400" dirty="0" err="1">
                <a:solidFill>
                  <a:prstClr val="black"/>
                </a:solidFill>
              </a:rPr>
              <a:t>developoment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of</a:t>
            </a:r>
            <a:r>
              <a:rPr lang="cs-CZ" sz="1400" dirty="0">
                <a:solidFill>
                  <a:prstClr val="black"/>
                </a:solidFill>
              </a:rPr>
              <a:t>                         </a:t>
            </a:r>
            <a:r>
              <a:rPr lang="cs-CZ" sz="1400" dirty="0" err="1">
                <a:solidFill>
                  <a:prstClr val="black"/>
                </a:solidFill>
              </a:rPr>
              <a:t>respiratory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system</a:t>
            </a:r>
            <a:r>
              <a:rPr lang="cs-CZ" sz="140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805875" y="480644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thyroid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gland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Šipka doprava 18"/>
          <p:cNvSpPr/>
          <p:nvPr/>
        </p:nvSpPr>
        <p:spPr>
          <a:xfrm>
            <a:off x="8544272" y="4941168"/>
            <a:ext cx="2330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86127" y="5382273"/>
            <a:ext cx="1570751" cy="5616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eminencia</a:t>
            </a:r>
            <a:endParaRPr lang="cs-CZ" sz="1700" dirty="0">
              <a:solidFill>
                <a:prstClr val="black"/>
              </a:solidFill>
            </a:endParaRPr>
          </a:p>
          <a:p>
            <a:pPr marL="0" lvl="1">
              <a:lnSpc>
                <a:spcPct val="50000"/>
              </a:lnSpc>
              <a:spcBef>
                <a:spcPts val="600"/>
              </a:spcBef>
            </a:pPr>
            <a:r>
              <a:rPr lang="cs-CZ" sz="1700" dirty="0" err="1">
                <a:solidFill>
                  <a:prstClr val="black"/>
                </a:solidFill>
              </a:rPr>
              <a:t>hypobranchialis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32105" y="5298379"/>
            <a:ext cx="1899687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epiglotic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swelling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arytenoid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swelling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13" y="1742108"/>
            <a:ext cx="3948216" cy="4752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51584" y="548680"/>
            <a:ext cx="703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ECTODERMAL CLEFTS </a:t>
            </a:r>
            <a:r>
              <a:rPr lang="cs-CZ" b="1" dirty="0">
                <a:solidFill>
                  <a:prstClr val="black"/>
                </a:solidFill>
              </a:rPr>
              <a:t>and </a:t>
            </a:r>
            <a:r>
              <a:rPr lang="cs-CZ" b="1" dirty="0">
                <a:solidFill>
                  <a:srgbClr val="00CC00"/>
                </a:solidFill>
              </a:rPr>
              <a:t>ENDODERMAL POUCHES </a:t>
            </a:r>
            <a:r>
              <a:rPr lang="cs-CZ" b="1" dirty="0">
                <a:solidFill>
                  <a:prstClr val="black"/>
                </a:solidFill>
              </a:rPr>
              <a:t>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51784" y="1202268"/>
            <a:ext cx="1232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pharyngeal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arches</a:t>
            </a:r>
            <a:r>
              <a:rPr lang="cs-CZ" dirty="0">
                <a:solidFill>
                  <a:prstClr val="black"/>
                </a:solidFill>
              </a:rPr>
              <a:t> 1-4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955905" y="2852937"/>
            <a:ext cx="219060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meatus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acusticus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ext</a:t>
            </a:r>
            <a:r>
              <a:rPr lang="cs-CZ" dirty="0">
                <a:solidFill>
                  <a:prstClr val="black"/>
                </a:solidFill>
              </a:rPr>
              <a:t>.</a:t>
            </a:r>
          </a:p>
          <a:p>
            <a:r>
              <a:rPr lang="cs-CZ" dirty="0">
                <a:solidFill>
                  <a:prstClr val="black"/>
                </a:solidFill>
              </a:rPr>
              <a:t>(</a:t>
            </a:r>
            <a:r>
              <a:rPr lang="cs-CZ" dirty="0" err="1">
                <a:solidFill>
                  <a:prstClr val="black"/>
                </a:solidFill>
              </a:rPr>
              <a:t>cleft</a:t>
            </a:r>
            <a:r>
              <a:rPr lang="cs-CZ" dirty="0">
                <a:solidFill>
                  <a:prstClr val="black"/>
                </a:solidFill>
              </a:rPr>
              <a:t> 1)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711624" y="4972527"/>
            <a:ext cx="156825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sinus </a:t>
            </a:r>
            <a:r>
              <a:rPr lang="cs-CZ" dirty="0" err="1">
                <a:solidFill>
                  <a:prstClr val="black"/>
                </a:solidFill>
              </a:rPr>
              <a:t>cervicalis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(</a:t>
            </a:r>
            <a:r>
              <a:rPr lang="cs-CZ" dirty="0" err="1">
                <a:solidFill>
                  <a:prstClr val="black"/>
                </a:solidFill>
              </a:rPr>
              <a:t>clefts</a:t>
            </a:r>
            <a:r>
              <a:rPr lang="cs-CZ" dirty="0">
                <a:solidFill>
                  <a:prstClr val="black"/>
                </a:solidFill>
              </a:rPr>
              <a:t> 2, 3, 4)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439817" y="5949280"/>
            <a:ext cx="20054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7176121" y="3140968"/>
            <a:ext cx="735409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968208" y="2834383"/>
            <a:ext cx="2611356" cy="28700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cavum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tympani</a:t>
            </a:r>
            <a:r>
              <a:rPr lang="cs-CZ" dirty="0">
                <a:solidFill>
                  <a:prstClr val="black"/>
                </a:solidFill>
              </a:rPr>
              <a:t>, tuba</a:t>
            </a:r>
          </a:p>
          <a:p>
            <a:r>
              <a:rPr lang="cs-CZ" dirty="0" err="1">
                <a:solidFill>
                  <a:prstClr val="black"/>
                </a:solidFill>
              </a:rPr>
              <a:t>auditiva</a:t>
            </a:r>
            <a:r>
              <a:rPr lang="cs-CZ" dirty="0">
                <a:solidFill>
                  <a:prstClr val="black"/>
                </a:solidFill>
              </a:rPr>
              <a:t> (Eustachii)</a:t>
            </a:r>
          </a:p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sinus (</a:t>
            </a:r>
            <a:r>
              <a:rPr lang="cs-CZ" dirty="0" err="1">
                <a:solidFill>
                  <a:prstClr val="black"/>
                </a:solidFill>
              </a:rPr>
              <a:t>fossa</a:t>
            </a:r>
            <a:r>
              <a:rPr lang="cs-CZ" dirty="0">
                <a:solidFill>
                  <a:prstClr val="black"/>
                </a:solidFill>
              </a:rPr>
              <a:t>) </a:t>
            </a:r>
            <a:r>
              <a:rPr lang="cs-CZ" dirty="0" err="1">
                <a:solidFill>
                  <a:prstClr val="black"/>
                </a:solidFill>
              </a:rPr>
              <a:t>tonsillaris</a:t>
            </a:r>
            <a:endParaRPr lang="cs-CZ" dirty="0">
              <a:solidFill>
                <a:prstClr val="black"/>
              </a:solidFill>
            </a:endParaRPr>
          </a:p>
          <a:p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inf</a:t>
            </a:r>
            <a:r>
              <a:rPr lang="cs-CZ" dirty="0">
                <a:solidFill>
                  <a:prstClr val="black"/>
                </a:solidFill>
              </a:rPr>
              <a:t>.</a:t>
            </a:r>
          </a:p>
          <a:p>
            <a:endParaRPr lang="cs-CZ" sz="140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thymus</a:t>
            </a:r>
            <a:endParaRPr lang="cs-CZ" dirty="0">
              <a:solidFill>
                <a:prstClr val="black"/>
              </a:solidFill>
            </a:endParaRPr>
          </a:p>
          <a:p>
            <a:endParaRPr lang="cs-CZ" sz="105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</a:t>
            </a:r>
            <a:r>
              <a:rPr lang="cs-CZ" dirty="0">
                <a:solidFill>
                  <a:prstClr val="black"/>
                </a:solidFill>
              </a:rPr>
              <a:t> sup.</a:t>
            </a:r>
          </a:p>
          <a:p>
            <a:r>
              <a:rPr lang="cs-CZ" dirty="0" err="1">
                <a:solidFill>
                  <a:prstClr val="black"/>
                </a:solidFill>
              </a:rPr>
              <a:t>ultimobranchial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corpuscle</a:t>
            </a: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6960097" y="3789040"/>
            <a:ext cx="951433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6816080" y="4293096"/>
            <a:ext cx="1095448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6722238" y="4797152"/>
            <a:ext cx="1189291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6722237" y="5229200"/>
            <a:ext cx="1189290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6484379" y="5517232"/>
            <a:ext cx="1427150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7392144" y="1742108"/>
            <a:ext cx="288032" cy="1254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7316883" y="1355616"/>
            <a:ext cx="28745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1. </a:t>
            </a:r>
            <a:r>
              <a:rPr lang="cs-CZ" dirty="0" err="1">
                <a:solidFill>
                  <a:prstClr val="black"/>
                </a:solidFill>
              </a:rPr>
              <a:t>membrana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obturans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>
                <a:solidFill>
                  <a:prstClr val="black"/>
                </a:solidFill>
              </a:rPr>
              <a:t>           </a:t>
            </a:r>
            <a:r>
              <a:rPr lang="cs-CZ" dirty="0">
                <a:solidFill>
                  <a:prstClr val="black"/>
                </a:solidFill>
                <a:sym typeface="Wingdings" panose="05000000000000000000" pitchFamily="2" charset="2"/>
              </a:rPr>
              <a:t> </a:t>
            </a:r>
            <a:r>
              <a:rPr lang="cs-CZ" i="1" dirty="0" err="1">
                <a:solidFill>
                  <a:prstClr val="black"/>
                </a:solidFill>
              </a:rPr>
              <a:t>membrana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prstClr val="black"/>
                </a:solidFill>
              </a:rPr>
              <a:t>tympani</a:t>
            </a:r>
            <a:endParaRPr lang="cs-CZ" i="1" dirty="0">
              <a:solidFill>
                <a:prstClr val="black"/>
              </a:solidFill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4640358" y="1844824"/>
            <a:ext cx="87491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2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19" y="908720"/>
            <a:ext cx="3960440" cy="484812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19537" y="332656"/>
            <a:ext cx="842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Descensus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thyroid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gland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thymus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with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gll</a:t>
            </a:r>
            <a:r>
              <a:rPr lang="cs-CZ" b="1" dirty="0">
                <a:solidFill>
                  <a:prstClr val="black"/>
                </a:solidFill>
              </a:rPr>
              <a:t>. </a:t>
            </a:r>
            <a:r>
              <a:rPr lang="cs-CZ" b="1" dirty="0" err="1">
                <a:solidFill>
                  <a:prstClr val="black"/>
                </a:solidFill>
              </a:rPr>
              <a:t>parathyreoideae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inf</a:t>
            </a:r>
            <a:r>
              <a:rPr lang="cs-CZ" b="1" dirty="0">
                <a:solidFill>
                  <a:prstClr val="black"/>
                </a:solidFill>
              </a:rPr>
              <a:t>.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39616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12025" y="2060849"/>
            <a:ext cx="29683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tongue</a:t>
            </a:r>
            <a:r>
              <a:rPr lang="cs-CZ" dirty="0">
                <a:solidFill>
                  <a:prstClr val="black"/>
                </a:solidFill>
              </a:rPr>
              <a:t> (k),</a:t>
            </a:r>
          </a:p>
          <a:p>
            <a:r>
              <a:rPr lang="cs-CZ" dirty="0" err="1">
                <a:solidFill>
                  <a:prstClr val="black"/>
                </a:solidFill>
              </a:rPr>
              <a:t>foramen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caecum</a:t>
            </a:r>
            <a:r>
              <a:rPr lang="cs-CZ" dirty="0">
                <a:solidFill>
                  <a:prstClr val="black"/>
                </a:solidFill>
              </a:rPr>
              <a:t> (i),</a:t>
            </a:r>
          </a:p>
          <a:p>
            <a:r>
              <a:rPr lang="cs-CZ" dirty="0" err="1">
                <a:solidFill>
                  <a:prstClr val="black"/>
                </a:solidFill>
              </a:rPr>
              <a:t>ductus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thyreoglossus</a:t>
            </a:r>
            <a:r>
              <a:rPr lang="cs-CZ" dirty="0">
                <a:solidFill>
                  <a:prstClr val="black"/>
                </a:solidFill>
              </a:rPr>
              <a:t> (h),</a:t>
            </a: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thyreoidea</a:t>
            </a:r>
            <a:r>
              <a:rPr lang="cs-CZ" dirty="0">
                <a:solidFill>
                  <a:prstClr val="black"/>
                </a:solidFill>
              </a:rPr>
              <a:t>(ch),</a:t>
            </a:r>
          </a:p>
          <a:p>
            <a:r>
              <a:rPr lang="cs-CZ" dirty="0" err="1">
                <a:solidFill>
                  <a:prstClr val="black"/>
                </a:solidFill>
              </a:rPr>
              <a:t>thymus</a:t>
            </a:r>
            <a:r>
              <a:rPr lang="cs-CZ" dirty="0">
                <a:solidFill>
                  <a:prstClr val="black"/>
                </a:solidFill>
              </a:rPr>
              <a:t> (e),</a:t>
            </a:r>
          </a:p>
          <a:p>
            <a:r>
              <a:rPr lang="cs-CZ" dirty="0" err="1">
                <a:solidFill>
                  <a:prstClr val="black"/>
                </a:solidFill>
              </a:rPr>
              <a:t>gll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inf</a:t>
            </a:r>
            <a:r>
              <a:rPr lang="cs-CZ" dirty="0">
                <a:solidFill>
                  <a:prstClr val="black"/>
                </a:solidFill>
              </a:rPr>
              <a:t>. (d), </a:t>
            </a:r>
          </a:p>
          <a:p>
            <a:r>
              <a:rPr lang="cs-CZ" dirty="0" err="1">
                <a:solidFill>
                  <a:prstClr val="black"/>
                </a:solidFill>
              </a:rPr>
              <a:t>gll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parathyreoideae</a:t>
            </a:r>
            <a:r>
              <a:rPr lang="cs-CZ" dirty="0">
                <a:solidFill>
                  <a:prstClr val="black"/>
                </a:solidFill>
              </a:rPr>
              <a:t> sup.(f),</a:t>
            </a:r>
          </a:p>
          <a:p>
            <a:r>
              <a:rPr lang="cs-CZ" dirty="0" err="1">
                <a:solidFill>
                  <a:prstClr val="black"/>
                </a:solidFill>
              </a:rPr>
              <a:t>ultimobranchial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corpuscle</a:t>
            </a:r>
            <a:r>
              <a:rPr lang="cs-CZ" dirty="0">
                <a:solidFill>
                  <a:prstClr val="black"/>
                </a:solidFill>
              </a:rPr>
              <a:t> (g) 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3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Embryology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Development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tooth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86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96752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28466" y="404664"/>
            <a:ext cx="49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oral </a:t>
            </a:r>
            <a:r>
              <a:rPr lang="cs-CZ" b="1" dirty="0" err="1">
                <a:solidFill>
                  <a:prstClr val="black"/>
                </a:solidFill>
              </a:rPr>
              <a:t>cavity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999656" y="1340768"/>
            <a:ext cx="1117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upper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99656" y="3418220"/>
            <a:ext cx="1087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lower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49460" y="5373216"/>
            <a:ext cx="11984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ectoderm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69673" y="4494759"/>
            <a:ext cx="12890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cartilago</a:t>
            </a:r>
            <a:r>
              <a:rPr lang="cs-CZ" sz="2000" dirty="0">
                <a:solidFill>
                  <a:prstClr val="black"/>
                </a:solidFill>
              </a:rPr>
              <a:t>   </a:t>
            </a:r>
          </a:p>
          <a:p>
            <a:r>
              <a:rPr lang="cs-CZ" sz="2000" dirty="0" err="1">
                <a:solidFill>
                  <a:prstClr val="black"/>
                </a:solidFill>
              </a:rPr>
              <a:t>Meckeli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69672" y="1469231"/>
            <a:ext cx="16090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dental</a:t>
            </a:r>
            <a:r>
              <a:rPr lang="cs-CZ" sz="2000" dirty="0">
                <a:solidFill>
                  <a:prstClr val="black"/>
                </a:solidFill>
              </a:rPr>
              <a:t> lamina</a:t>
            </a:r>
          </a:p>
          <a:p>
            <a:r>
              <a:rPr lang="cs-CZ" sz="2000" i="1" dirty="0">
                <a:solidFill>
                  <a:prstClr val="black"/>
                </a:solidFill>
              </a:rPr>
              <a:t>+ </a:t>
            </a:r>
            <a:r>
              <a:rPr lang="cs-CZ" sz="2000" i="1" dirty="0" err="1">
                <a:solidFill>
                  <a:prstClr val="black"/>
                </a:solidFill>
              </a:rPr>
              <a:t>tooth</a:t>
            </a:r>
            <a:r>
              <a:rPr lang="cs-CZ" sz="2000" i="1" dirty="0">
                <a:solidFill>
                  <a:prstClr val="black"/>
                </a:solidFill>
              </a:rPr>
              <a:t> bud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569672" y="3818331"/>
            <a:ext cx="14653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r>
              <a:rPr lang="cs-CZ" i="1" dirty="0">
                <a:solidFill>
                  <a:prstClr val="black"/>
                </a:solidFill>
              </a:rPr>
              <a:t>+ </a:t>
            </a:r>
            <a:r>
              <a:rPr lang="cs-CZ" i="1" dirty="0" err="1">
                <a:solidFill>
                  <a:prstClr val="black"/>
                </a:solidFill>
              </a:rPr>
              <a:t>tooth</a:t>
            </a:r>
            <a:r>
              <a:rPr lang="cs-CZ" i="1" dirty="0">
                <a:solidFill>
                  <a:prstClr val="black"/>
                </a:solidFill>
              </a:rPr>
              <a:t> cap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0060" y="2642624"/>
            <a:ext cx="1658659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>
                <a:solidFill>
                  <a:prstClr val="black"/>
                </a:solidFill>
              </a:rPr>
              <a:t>base </a:t>
            </a:r>
            <a:r>
              <a:rPr lang="cs-CZ" sz="1900" dirty="0" err="1">
                <a:solidFill>
                  <a:prstClr val="black"/>
                </a:solidFill>
              </a:rPr>
              <a:t>of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  <a:r>
              <a:rPr lang="cs-CZ" sz="1900" dirty="0" err="1">
                <a:solidFill>
                  <a:prstClr val="black"/>
                </a:solidFill>
              </a:rPr>
              <a:t>tongue</a:t>
            </a:r>
            <a:endParaRPr lang="cs-CZ" sz="19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49308" y="2607876"/>
            <a:ext cx="123097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 err="1">
                <a:solidFill>
                  <a:prstClr val="black"/>
                </a:solidFill>
              </a:rPr>
              <a:t>vestibular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</a:p>
          <a:p>
            <a:r>
              <a:rPr lang="cs-CZ" sz="1900" dirty="0">
                <a:solidFill>
                  <a:prstClr val="black"/>
                </a:solidFill>
              </a:rPr>
              <a:t>band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032104" y="3140968"/>
            <a:ext cx="2002906" cy="351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entalbud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6"/>
            <a:ext cx="4146550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135188" y="404813"/>
            <a:ext cx="42481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087939" y="2636838"/>
            <a:ext cx="1296987" cy="541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dirty="0">
                <a:solidFill>
                  <a:prstClr val="black"/>
                </a:solidFill>
              </a:rPr>
              <a:t>organ </a:t>
            </a:r>
          </a:p>
          <a:p>
            <a:pPr>
              <a:lnSpc>
                <a:spcPct val="80000"/>
              </a:lnSpc>
            </a:pP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enamel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237163" y="5588459"/>
            <a:ext cx="1244600" cy="541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dirty="0" err="1">
                <a:solidFill>
                  <a:prstClr val="black"/>
                </a:solidFill>
              </a:rPr>
              <a:t>dental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papilla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5231904" y="4261406"/>
            <a:ext cx="17931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prstClr val="black"/>
                </a:solidFill>
              </a:rPr>
              <a:t>permanent </a:t>
            </a:r>
            <a:r>
              <a:rPr lang="cs-CZ" altLang="cs-CZ" dirty="0" err="1">
                <a:solidFill>
                  <a:prstClr val="black"/>
                </a:solidFill>
              </a:rPr>
              <a:t>tooth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5303838" y="5084763"/>
            <a:ext cx="4318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5859464" y="4818063"/>
            <a:ext cx="1740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prstClr val="black"/>
                </a:solidFill>
              </a:rPr>
              <a:t>deciduous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tooth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1919289" y="404813"/>
            <a:ext cx="503240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prstClr val="black"/>
                </a:solidFill>
              </a:rPr>
              <a:t>       labium     vestibulum         </a:t>
            </a:r>
            <a:r>
              <a:rPr lang="cs-CZ" altLang="cs-CZ" dirty="0" err="1">
                <a:solidFill>
                  <a:prstClr val="black"/>
                </a:solidFill>
              </a:rPr>
              <a:t>dentogingival</a:t>
            </a:r>
            <a:r>
              <a:rPr lang="cs-CZ" altLang="cs-CZ" dirty="0">
                <a:solidFill>
                  <a:prstClr val="black"/>
                </a:solidFill>
              </a:rPr>
              <a:t>  lamina </a:t>
            </a: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782888" y="765176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>
            <a:off x="3432175" y="908051"/>
            <a:ext cx="2159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H="1">
            <a:off x="4511675" y="836613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7" name="AutoShape 13"/>
          <p:cNvSpPr>
            <a:spLocks/>
          </p:cNvSpPr>
          <p:nvPr/>
        </p:nvSpPr>
        <p:spPr bwMode="auto">
          <a:xfrm rot="16405719">
            <a:off x="4248944" y="812007"/>
            <a:ext cx="433388" cy="1203325"/>
          </a:xfrm>
          <a:prstGeom prst="rightBrace">
            <a:avLst>
              <a:gd name="adj1" fmla="val 231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cxnSp>
        <p:nvCxnSpPr>
          <p:cNvPr id="3" name="Přímá spojnice 2"/>
          <p:cNvCxnSpPr/>
          <p:nvPr/>
        </p:nvCxnSpPr>
        <p:spPr>
          <a:xfrm flipH="1">
            <a:off x="4495444" y="2119984"/>
            <a:ext cx="1616788" cy="1295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6026074" y="1792626"/>
            <a:ext cx="146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primary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</p:txBody>
      </p:sp>
    </p:spTree>
    <p:extLst>
      <p:ext uri="{BB962C8B-B14F-4D97-AF65-F5344CB8AC3E}">
        <p14:creationId xmlns:p14="http://schemas.microsoft.com/office/powerpoint/2010/main" val="92285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526368"/>
            <a:ext cx="8928991" cy="62373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31503" y="526922"/>
            <a:ext cx="410445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35560" y="671809"/>
            <a:ext cx="3724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Week</a:t>
            </a:r>
            <a:r>
              <a:rPr lang="cs-CZ" dirty="0">
                <a:solidFill>
                  <a:prstClr val="black"/>
                </a:solidFill>
              </a:rPr>
              <a:t> 6 – </a:t>
            </a:r>
            <a:r>
              <a:rPr lang="cs-CZ" dirty="0" err="1">
                <a:solidFill>
                  <a:prstClr val="black"/>
                </a:solidFill>
              </a:rPr>
              <a:t>primary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 </a:t>
            </a:r>
          </a:p>
          <a:p>
            <a:r>
              <a:rPr lang="cs-CZ" dirty="0" err="1">
                <a:solidFill>
                  <a:prstClr val="black"/>
                </a:solidFill>
              </a:rPr>
              <a:t>Week</a:t>
            </a:r>
            <a:r>
              <a:rPr lang="cs-CZ" dirty="0">
                <a:solidFill>
                  <a:prstClr val="black"/>
                </a:solidFill>
              </a:rPr>
              <a:t> 7-8 – 10 </a:t>
            </a:r>
            <a:r>
              <a:rPr lang="cs-CZ" dirty="0" err="1">
                <a:solidFill>
                  <a:prstClr val="black"/>
                </a:solidFill>
              </a:rPr>
              <a:t>tooth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buds</a:t>
            </a:r>
            <a:r>
              <a:rPr lang="cs-CZ" dirty="0">
                <a:solidFill>
                  <a:prstClr val="black"/>
                </a:solidFill>
              </a:rPr>
              <a:t> (primordia)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11624" y="1772816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27848" y="5517233"/>
            <a:ext cx="451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mandibula </a:t>
            </a:r>
            <a:r>
              <a:rPr lang="cs-CZ" dirty="0" err="1">
                <a:solidFill>
                  <a:prstClr val="black"/>
                </a:solidFill>
              </a:rPr>
              <a:t>or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maxilla</a:t>
            </a:r>
            <a:r>
              <a:rPr lang="cs-CZ" dirty="0">
                <a:solidFill>
                  <a:prstClr val="black"/>
                </a:solidFill>
              </a:rPr>
              <a:t>                      </a:t>
            </a:r>
            <a:r>
              <a:rPr lang="cs-CZ" dirty="0" err="1">
                <a:solidFill>
                  <a:prstClr val="black"/>
                </a:solidFill>
              </a:rPr>
              <a:t>labial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626400" y="348643"/>
            <a:ext cx="152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dentogingival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>
                <a:solidFill>
                  <a:prstClr val="black"/>
                </a:solidFill>
              </a:rPr>
              <a:t>lamina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4439816" y="4077072"/>
            <a:ext cx="2808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4439816" y="4437112"/>
            <a:ext cx="22322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423593" y="3861048"/>
            <a:ext cx="2144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deciduous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dentition</a:t>
            </a:r>
            <a:endParaRPr lang="cs-CZ" dirty="0">
              <a:solidFill>
                <a:prstClr val="black"/>
              </a:solidFill>
            </a:endParaRPr>
          </a:p>
          <a:p>
            <a:endParaRPr lang="cs-CZ" sz="600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permanent </a:t>
            </a:r>
            <a:r>
              <a:rPr lang="cs-CZ" dirty="0" err="1">
                <a:solidFill>
                  <a:prstClr val="black"/>
                </a:solidFill>
              </a:rPr>
              <a:t>dentition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30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02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20713"/>
            <a:ext cx="8640763" cy="57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74826" y="1052514"/>
            <a:ext cx="4176713" cy="5589587"/>
          </a:xfrm>
        </p:spPr>
        <p:txBody>
          <a:bodyPr/>
          <a:lstStyle/>
          <a:p>
            <a:pPr marL="533400" indent="-533400">
              <a:buNone/>
            </a:pPr>
            <a:r>
              <a:rPr lang="cs-CZ" altLang="cs-CZ" b="1" dirty="0" err="1" smtClean="0">
                <a:solidFill>
                  <a:srgbClr val="008080"/>
                </a:solidFill>
              </a:rPr>
              <a:t>primary</a:t>
            </a:r>
            <a:r>
              <a:rPr lang="cs-CZ" altLang="cs-CZ" b="1" dirty="0" smtClean="0">
                <a:solidFill>
                  <a:srgbClr val="008080"/>
                </a:solidFill>
              </a:rPr>
              <a:t> </a:t>
            </a:r>
            <a:r>
              <a:rPr lang="cs-CZ" altLang="cs-CZ" b="1" dirty="0" err="1" smtClean="0">
                <a:solidFill>
                  <a:srgbClr val="008080"/>
                </a:solidFill>
              </a:rPr>
              <a:t>dental</a:t>
            </a:r>
            <a:r>
              <a:rPr lang="cs-CZ" altLang="cs-CZ" b="1" dirty="0" smtClean="0">
                <a:solidFill>
                  <a:srgbClr val="008080"/>
                </a:solidFill>
              </a:rPr>
              <a:t> lamina</a:t>
            </a:r>
            <a:endParaRPr lang="cs-CZ" altLang="cs-CZ" b="1" dirty="0">
              <a:solidFill>
                <a:srgbClr val="008080"/>
              </a:solidFill>
            </a:endParaRPr>
          </a:p>
          <a:p>
            <a:pPr marL="533400" indent="-533400">
              <a:buNone/>
            </a:pPr>
            <a:r>
              <a:rPr lang="cs-CZ" altLang="cs-CZ" b="1" dirty="0">
                <a:solidFill>
                  <a:srgbClr val="FFFF00"/>
                </a:solidFill>
              </a:rPr>
              <a:t>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2800" b="1" dirty="0" err="1">
                <a:solidFill>
                  <a:schemeClr val="accent2"/>
                </a:solidFill>
              </a:rPr>
              <a:t>stage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bud (</a:t>
            </a:r>
            <a:r>
              <a:rPr lang="en-GB" altLang="cs-CZ" sz="2800" b="1" dirty="0" err="1">
                <a:solidFill>
                  <a:schemeClr val="accent2"/>
                </a:solidFill>
              </a:rPr>
              <a:t>primordi</a:t>
            </a:r>
            <a:r>
              <a:rPr lang="cs-CZ" altLang="cs-CZ" sz="2800" b="1" dirty="0">
                <a:solidFill>
                  <a:schemeClr val="accent2"/>
                </a:solidFill>
              </a:rPr>
              <a:t>um) 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cs-CZ" altLang="cs-CZ" sz="2800" b="1" dirty="0" err="1">
                <a:solidFill>
                  <a:schemeClr val="accent2"/>
                </a:solidFill>
              </a:rPr>
              <a:t>stage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cap 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>
                <a:solidFill>
                  <a:schemeClr val="accent2"/>
                </a:solidFill>
              </a:rPr>
              <a:t>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bell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GB" altLang="cs-CZ" sz="2800" b="1" dirty="0" err="1">
                <a:solidFill>
                  <a:schemeClr val="accent2"/>
                </a:solidFill>
              </a:rPr>
              <a:t>sta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en-GB" altLang="cs-CZ" sz="2800" b="1" dirty="0" err="1">
                <a:solidFill>
                  <a:schemeClr val="accent2"/>
                </a:solidFill>
              </a:rPr>
              <a:t>ap</a:t>
            </a:r>
            <a:r>
              <a:rPr lang="cs-CZ" altLang="cs-CZ" sz="2800" b="1" dirty="0">
                <a:solidFill>
                  <a:schemeClr val="accent2"/>
                </a:solidFill>
              </a:rPr>
              <a:t>p</a:t>
            </a:r>
            <a:r>
              <a:rPr lang="en-GB" altLang="cs-CZ" sz="2800" b="1" dirty="0">
                <a:solidFill>
                  <a:schemeClr val="accent2"/>
                </a:solidFill>
              </a:rPr>
              <a:t>o</a:t>
            </a: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 err="1">
                <a:solidFill>
                  <a:schemeClr val="accent2"/>
                </a:solidFill>
              </a:rPr>
              <a:t>i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tion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>
                <a:solidFill>
                  <a:schemeClr val="accent2"/>
                </a:solidFill>
              </a:rPr>
              <a:t>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eruption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34819" name="Picture 3" descr="staging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23926"/>
            <a:ext cx="444341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4826" y="255947"/>
            <a:ext cx="541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 err="1">
                <a:solidFill>
                  <a:srgbClr val="1F497D"/>
                </a:solidFill>
              </a:rPr>
              <a:t>Developmental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stages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of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tooth</a:t>
            </a:r>
            <a:endParaRPr lang="cs-CZ" altLang="cs-CZ" sz="3200" b="1" dirty="0">
              <a:solidFill>
                <a:srgbClr val="1F497D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112126" y="620713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1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832851" y="620713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2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8736014" y="1914525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3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112126" y="4076700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5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816726" y="4076700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4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5375275" y="1628775"/>
            <a:ext cx="1081088" cy="0"/>
          </a:xfrm>
          <a:prstGeom prst="line">
            <a:avLst/>
          </a:prstGeom>
          <a:noFill/>
          <a:ln w="38100">
            <a:solidFill>
              <a:srgbClr val="0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7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23850"/>
            <a:ext cx="91440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11676" y="-6350"/>
            <a:ext cx="29876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4000" dirty="0"/>
              <a:t>Labium </a:t>
            </a:r>
            <a:r>
              <a:rPr lang="cs-CZ" altLang="cs-CZ" sz="4000" dirty="0" err="1"/>
              <a:t>oris</a:t>
            </a:r>
            <a:endParaRPr lang="cs-CZ" altLang="cs-CZ" sz="4000" dirty="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12108" y="807309"/>
            <a:ext cx="249945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External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surface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- skin</a:t>
            </a:r>
            <a:endParaRPr lang="cs-CZ" altLang="cs-CZ" sz="1600" b="1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248526" y="6021389"/>
            <a:ext cx="13684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Mucous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membrane</a:t>
            </a:r>
            <a:endParaRPr lang="cs-CZ" altLang="cs-CZ" sz="1600" b="1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016784" y="3468130"/>
            <a:ext cx="1766546" cy="75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Transitional</a:t>
            </a:r>
            <a:endParaRPr lang="cs-CZ" altLang="cs-CZ" sz="1600" b="1" dirty="0">
              <a:solidFill>
                <a:srgbClr val="111111"/>
              </a:solidFill>
              <a:latin typeface="+mn-lt"/>
            </a:endParaRPr>
          </a:p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zone</a:t>
            </a:r>
            <a:r>
              <a:rPr lang="cs-CZ" altLang="cs-CZ" b="1" dirty="0" smtClean="0">
                <a:solidFill>
                  <a:srgbClr val="111111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(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vermilion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)</a:t>
            </a:r>
            <a:r>
              <a:rPr lang="cs-CZ" altLang="cs-CZ" b="1" dirty="0" smtClean="0">
                <a:solidFill>
                  <a:srgbClr val="111111"/>
                </a:solidFill>
                <a:latin typeface="Verdana" panose="020B0604030504040204" pitchFamily="34" charset="0"/>
              </a:rPr>
              <a:t>           </a:t>
            </a:r>
            <a:endParaRPr lang="cs-CZ" altLang="cs-CZ" b="1" dirty="0">
              <a:solidFill>
                <a:srgbClr val="111111"/>
              </a:solidFill>
              <a:latin typeface="Verdana" panose="020B0604030504040204" pitchFamily="34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3071813" y="4724400"/>
            <a:ext cx="1655762" cy="100965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1271588" y="4652964"/>
            <a:ext cx="1079501" cy="1081087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 flipV="1">
            <a:off x="2253543" y="5645149"/>
            <a:ext cx="673808" cy="593726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927351" y="5745675"/>
            <a:ext cx="504825" cy="50641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703388" y="1196975"/>
            <a:ext cx="16954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h</a:t>
            </a:r>
            <a:r>
              <a:rPr lang="cs-CZ" altLang="cs-CZ" dirty="0" err="1" smtClean="0"/>
              <a:t>air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follicles</a:t>
            </a:r>
            <a:endParaRPr lang="cs-CZ" altLang="cs-CZ" dirty="0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2279651" y="1628775"/>
            <a:ext cx="936625" cy="7937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2927351" y="4226928"/>
            <a:ext cx="2652584" cy="3665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m.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 Unicode MS" panose="020B0604020202020204" pitchFamily="34" charset="-128"/>
              </a:rPr>
              <a:t>o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rbicularis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oris</a:t>
            </a:r>
            <a:endParaRPr kumimoji="0" lang="cs-CZ" sz="1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3082969" y="6129935"/>
            <a:ext cx="1584325" cy="452352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gll.labiales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197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červeň rtů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3376"/>
            <a:ext cx="9144000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6911975" cy="714375"/>
          </a:xfrm>
        </p:spPr>
        <p:txBody>
          <a:bodyPr/>
          <a:lstStyle/>
          <a:p>
            <a:pPr algn="ctr"/>
            <a:r>
              <a:rPr lang="cs-CZ" altLang="cs-CZ" sz="4000" b="1"/>
              <a:t>Lips </a:t>
            </a:r>
            <a:r>
              <a:rPr lang="cs-CZ" altLang="cs-CZ" sz="4000" b="1" i="1"/>
              <a:t>labia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847850" y="5589588"/>
            <a:ext cx="8820150" cy="14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somewhat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thicker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skin. C.t.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papilla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are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heavily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vascularized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these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prolabium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cs-CZ" altLang="cs-CZ" sz="2000" b="1" dirty="0">
              <a:solidFill>
                <a:srgbClr val="000000"/>
              </a:solidFill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688388" y="3201989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111111"/>
                </a:solidFill>
              </a:rPr>
              <a:t>eleidin</a:t>
            </a:r>
          </a:p>
        </p:txBody>
      </p:sp>
    </p:spTree>
    <p:extLst>
      <p:ext uri="{BB962C8B-B14F-4D97-AF65-F5344CB8AC3E}">
        <p14:creationId xmlns:p14="http://schemas.microsoft.com/office/powerpoint/2010/main" val="36584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9" y="76200"/>
            <a:ext cx="8467725" cy="67818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978852" y="212809"/>
            <a:ext cx="14285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dirty="0" err="1" smtClean="0"/>
              <a:t>inner</a:t>
            </a:r>
            <a:r>
              <a:rPr lang="cs-CZ" sz="1600" dirty="0" smtClean="0"/>
              <a:t> </a:t>
            </a:r>
            <a:r>
              <a:rPr lang="cs-CZ" sz="1600" dirty="0" err="1" smtClean="0"/>
              <a:t>surface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856735" y="3656227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dirty="0" err="1"/>
              <a:t>stratified</a:t>
            </a:r>
            <a:r>
              <a:rPr lang="cs-CZ" altLang="cs-CZ" dirty="0"/>
              <a:t> </a:t>
            </a:r>
            <a:r>
              <a:rPr lang="cs-CZ" altLang="cs-CZ" dirty="0" err="1" smtClean="0"/>
              <a:t>squamous</a:t>
            </a:r>
            <a:endParaRPr lang="cs-CZ" altLang="cs-CZ" dirty="0" smtClean="0"/>
          </a:p>
          <a:p>
            <a:r>
              <a:rPr lang="cs-CZ" altLang="cs-CZ" dirty="0" smtClean="0"/>
              <a:t> </a:t>
            </a:r>
            <a:r>
              <a:rPr lang="cs-CZ" altLang="cs-CZ" dirty="0" err="1" smtClean="0"/>
              <a:t>epithelium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56437" y="3097768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dirty="0" err="1" smtClean="0"/>
              <a:t>the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 bwMode="auto">
          <a:xfrm>
            <a:off x="1408670" y="4736757"/>
            <a:ext cx="914400" cy="2965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56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32039" y="188913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5543" y="873296"/>
            <a:ext cx="8320045" cy="609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 err="1" smtClean="0"/>
              <a:t>Tongue</a:t>
            </a:r>
            <a:endParaRPr lang="cs-CZ" altLang="cs-CZ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/>
              <a:t> </a:t>
            </a:r>
            <a:r>
              <a:rPr lang="cs-CZ" altLang="cs-CZ" sz="3200" b="1" dirty="0" smtClean="0"/>
              <a:t>- </a:t>
            </a:r>
            <a:r>
              <a:rPr lang="cs-CZ" altLang="cs-CZ" b="1" dirty="0" err="1" smtClean="0"/>
              <a:t>dorsal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surface</a:t>
            </a:r>
            <a:r>
              <a:rPr lang="cs-CZ" altLang="cs-CZ" sz="1600" b="1" dirty="0"/>
              <a:t> </a:t>
            </a:r>
            <a:endParaRPr lang="cs-CZ" altLang="cs-CZ" b="1" dirty="0"/>
          </a:p>
          <a:p>
            <a:pPr lvl="1"/>
            <a:r>
              <a:rPr lang="cs-CZ" altLang="cs-CZ" sz="1600" b="1" dirty="0" err="1" smtClean="0"/>
              <a:t>The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mucosa</a:t>
            </a:r>
            <a:r>
              <a:rPr lang="cs-CZ" altLang="cs-CZ" sz="1600" b="1" dirty="0" smtClean="0"/>
              <a:t> </a:t>
            </a:r>
            <a:r>
              <a:rPr lang="cs-CZ" altLang="cs-CZ" sz="1600" b="1" dirty="0"/>
              <a:t>–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filiform</a:t>
            </a:r>
            <a:r>
              <a:rPr lang="cs-CZ" altLang="cs-CZ" sz="1600" dirty="0" smtClean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fungiform</a:t>
            </a:r>
            <a:r>
              <a:rPr lang="cs-CZ" altLang="cs-CZ" sz="1600" dirty="0" smtClean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circumvallatae</a:t>
            </a:r>
            <a:r>
              <a:rPr lang="cs-CZ" altLang="cs-CZ" sz="1600" dirty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foliatae</a:t>
            </a:r>
            <a:r>
              <a:rPr lang="cs-CZ" altLang="cs-CZ" sz="1600" dirty="0" smtClean="0">
                <a:solidFill>
                  <a:srgbClr val="0000FF"/>
                </a:solidFill>
              </a:rPr>
              <a:t>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pap</a:t>
            </a:r>
            <a:r>
              <a:rPr lang="cs-CZ" altLang="cs-CZ" sz="1600" dirty="0" smtClean="0">
                <a:solidFill>
                  <a:srgbClr val="0000FF"/>
                </a:solidFill>
              </a:rPr>
              <a:t>.</a:t>
            </a:r>
            <a:endParaRPr lang="cs-CZ" altLang="cs-CZ" sz="1600" dirty="0">
              <a:solidFill>
                <a:srgbClr val="0000FF"/>
              </a:solidFill>
            </a:endParaRPr>
          </a:p>
          <a:p>
            <a:pPr lvl="1"/>
            <a:r>
              <a:rPr lang="cs-CZ" altLang="cs-CZ" sz="1600" b="1" dirty="0" smtClean="0"/>
              <a:t>(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the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submucosa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is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missing</a:t>
            </a:r>
            <a:r>
              <a:rPr lang="cs-CZ" altLang="cs-CZ" sz="1600" dirty="0" smtClean="0">
                <a:solidFill>
                  <a:srgbClr val="FF0000"/>
                </a:solidFill>
              </a:rPr>
              <a:t>!</a:t>
            </a:r>
            <a:r>
              <a:rPr lang="cs-CZ" altLang="cs-CZ" sz="1600" dirty="0" smtClean="0"/>
              <a:t> </a:t>
            </a:r>
            <a:r>
              <a:rPr lang="cs-CZ" altLang="cs-CZ" sz="1600" b="1" dirty="0" smtClean="0"/>
              <a:t>)</a:t>
            </a:r>
          </a:p>
          <a:p>
            <a:pPr lvl="1"/>
            <a:r>
              <a:rPr lang="cs-CZ" altLang="cs-CZ" sz="1600" b="1" dirty="0" err="1"/>
              <a:t>aponeurosis</a:t>
            </a:r>
            <a:r>
              <a:rPr lang="cs-CZ" altLang="cs-CZ" sz="1600" b="1" dirty="0"/>
              <a:t> </a:t>
            </a:r>
            <a:r>
              <a:rPr lang="cs-CZ" altLang="cs-CZ" sz="1600" b="1" dirty="0" smtClean="0"/>
              <a:t>linguae</a:t>
            </a:r>
          </a:p>
          <a:p>
            <a:pPr lvl="1"/>
            <a:endParaRPr lang="cs-CZ" altLang="cs-CZ" sz="1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b="1" dirty="0" smtClean="0"/>
              <a:t>   </a:t>
            </a:r>
            <a:r>
              <a:rPr lang="cs-CZ" altLang="cs-CZ" b="1" dirty="0" err="1" smtClean="0"/>
              <a:t>inferior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surface</a:t>
            </a:r>
            <a:r>
              <a:rPr lang="cs-CZ" altLang="cs-CZ" b="1" dirty="0" smtClean="0"/>
              <a:t> (</a:t>
            </a:r>
            <a:r>
              <a:rPr lang="cs-CZ" altLang="cs-CZ" b="1" dirty="0" err="1" smtClean="0"/>
              <a:t>mylohyoidea</a:t>
            </a:r>
            <a:r>
              <a:rPr lang="cs-CZ" altLang="cs-CZ" b="1" dirty="0"/>
              <a:t>)</a:t>
            </a:r>
          </a:p>
          <a:p>
            <a:pPr lvl="1"/>
            <a:r>
              <a:rPr lang="cs-CZ" altLang="cs-CZ" sz="1600" b="1" dirty="0" err="1" smtClean="0"/>
              <a:t>The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mucosa</a:t>
            </a:r>
            <a:r>
              <a:rPr lang="cs-CZ" altLang="cs-CZ" sz="1600" b="1" dirty="0" smtClean="0"/>
              <a:t> </a:t>
            </a:r>
            <a:r>
              <a:rPr lang="cs-CZ" altLang="cs-CZ" sz="1200" b="1" dirty="0"/>
              <a:t>– </a:t>
            </a:r>
            <a:r>
              <a:rPr lang="cs-CZ" altLang="cs-CZ" sz="1600" dirty="0" err="1" smtClean="0"/>
              <a:t>without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papillae</a:t>
            </a:r>
            <a:endParaRPr lang="cs-CZ" altLang="cs-CZ" sz="1600" dirty="0"/>
          </a:p>
          <a:p>
            <a:pPr lvl="1"/>
            <a:r>
              <a:rPr lang="cs-CZ" altLang="cs-CZ" sz="1600" b="1" dirty="0" err="1" smtClean="0">
                <a:solidFill>
                  <a:srgbClr val="FF0000"/>
                </a:solidFill>
              </a:rPr>
              <a:t>the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 smtClean="0">
                <a:solidFill>
                  <a:srgbClr val="FF0000"/>
                </a:solidFill>
              </a:rPr>
              <a:t>submucosa</a:t>
            </a:r>
            <a:r>
              <a:rPr lang="cs-CZ" altLang="cs-CZ" sz="1600" dirty="0" smtClean="0"/>
              <a:t>!</a:t>
            </a:r>
            <a:endParaRPr lang="cs-CZ" altLang="cs-CZ" sz="1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b="1" dirty="0" err="1" smtClean="0">
                <a:solidFill>
                  <a:srgbClr val="0000FF"/>
                </a:solidFill>
              </a:rPr>
              <a:t>papillae</a:t>
            </a:r>
            <a:r>
              <a:rPr lang="cs-CZ" altLang="cs-CZ" b="1" dirty="0" smtClean="0">
                <a:solidFill>
                  <a:srgbClr val="0000FF"/>
                </a:solidFill>
              </a:rPr>
              <a:t> =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elevations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of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the</a:t>
            </a:r>
            <a:r>
              <a:rPr lang="cs-CZ" altLang="cs-CZ" b="1" dirty="0" smtClean="0">
                <a:solidFill>
                  <a:srgbClr val="0000FF"/>
                </a:solidFill>
              </a:rPr>
              <a:t> oral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epithelium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b="1" dirty="0" smtClean="0">
                <a:solidFill>
                  <a:srgbClr val="0000FF"/>
                </a:solidFill>
              </a:rPr>
              <a:t>                   and lamina propria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>
              <a:solidFill>
                <a:srgbClr val="0000FF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dirty="0" smtClean="0">
                <a:solidFill>
                  <a:srgbClr val="FFFFFF"/>
                </a:solidFill>
              </a:rPr>
              <a:t>slizničního </a:t>
            </a:r>
            <a:r>
              <a:rPr lang="cs-CZ" altLang="cs-CZ" dirty="0">
                <a:solidFill>
                  <a:srgbClr val="FFFFFF"/>
                </a:solidFill>
              </a:rPr>
              <a:t>vaziva krytý epitelem jazyka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200" b="1" dirty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519739" y="0"/>
            <a:ext cx="1152525" cy="692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2397210" y="4059496"/>
            <a:ext cx="214184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/>
          <a:srcRect l="52070" t="36834" r="16531" b="8293"/>
          <a:stretch/>
        </p:blipFill>
        <p:spPr>
          <a:xfrm rot="16200000">
            <a:off x="7094782" y="450781"/>
            <a:ext cx="5091352" cy="48819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 bwMode="auto">
          <a:xfrm rot="1293704">
            <a:off x="7041847" y="972315"/>
            <a:ext cx="2397211" cy="4951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smtClean="0">
              <a:solidFill>
                <a:srgbClr val="FFFFFF"/>
              </a:solidFill>
            </a:endParaRPr>
          </a:p>
        </p:txBody>
      </p:sp>
      <p:pic>
        <p:nvPicPr>
          <p:cNvPr id="19" name="Picture 12" descr="fig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2"/>
          <a:stretch/>
        </p:blipFill>
        <p:spPr bwMode="auto">
          <a:xfrm>
            <a:off x="6927077" y="3904674"/>
            <a:ext cx="2971800" cy="30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1" y="372030"/>
            <a:ext cx="10058400" cy="562847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0044" y="37636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2400" dirty="0" smtClean="0"/>
              <a:t>Apex linguae</a:t>
            </a:r>
            <a:endParaRPr lang="cs-CZ" alt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4560462" y="438665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dorsum</a:t>
            </a:r>
            <a:r>
              <a:rPr lang="cs-CZ" altLang="cs-CZ" dirty="0"/>
              <a:t> linguae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44833" y="4834237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4444319" y="6349999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 flipV="1">
            <a:off x="4234249" y="4539049"/>
            <a:ext cx="1367481" cy="17958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/>
          <p:cNvCxnSpPr/>
          <p:nvPr/>
        </p:nvCxnSpPr>
        <p:spPr bwMode="auto">
          <a:xfrm flipV="1">
            <a:off x="5601730" y="5436973"/>
            <a:ext cx="411892" cy="8979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331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361" t="22540" r="14725" b="8293"/>
          <a:stretch/>
        </p:blipFill>
        <p:spPr>
          <a:xfrm>
            <a:off x="790833" y="271849"/>
            <a:ext cx="9066536" cy="615366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444661" y="2626496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accent2"/>
                </a:solidFill>
              </a:rPr>
              <a:t>s</a:t>
            </a:r>
            <a:r>
              <a:rPr lang="cs-CZ" dirty="0" err="1" smtClean="0">
                <a:solidFill>
                  <a:schemeClr val="accent2"/>
                </a:solidFill>
              </a:rPr>
              <a:t>keletal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err="1" smtClean="0">
                <a:solidFill>
                  <a:schemeClr val="accent2"/>
                </a:solidFill>
              </a:rPr>
              <a:t>muscle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1287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1148</Words>
  <Application>Microsoft Office PowerPoint</Application>
  <PresentationFormat>Širokoúhlá obrazovka</PresentationFormat>
  <Paragraphs>387</Paragraphs>
  <Slides>39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18</vt:i4>
      </vt:variant>
      <vt:variant>
        <vt:lpstr>Nadpisy snímků</vt:lpstr>
      </vt:variant>
      <vt:variant>
        <vt:i4>39</vt:i4>
      </vt:variant>
    </vt:vector>
  </HeadingPairs>
  <TitlesOfParts>
    <vt:vector size="64" baseType="lpstr">
      <vt:lpstr>Arial Unicode MS</vt:lpstr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2_Motiv Office</vt:lpstr>
      <vt:lpstr>1_Výchozí návrh</vt:lpstr>
      <vt:lpstr>Motiv systému Office</vt:lpstr>
      <vt:lpstr>1_Motiv systému Office</vt:lpstr>
      <vt:lpstr>2_Motiv systému Office</vt:lpstr>
      <vt:lpstr>3_Motiv systému Office</vt:lpstr>
      <vt:lpstr>4_Motiv systému Office</vt:lpstr>
      <vt:lpstr>5_Motiv systému Office</vt:lpstr>
      <vt:lpstr>6_Motiv systému Office</vt:lpstr>
      <vt:lpstr>7_Motiv systému Office</vt:lpstr>
      <vt:lpstr>8_Motiv systému Office</vt:lpstr>
      <vt:lpstr>9_Motiv systému Office</vt:lpstr>
      <vt:lpstr>10_Motiv systému Office</vt:lpstr>
      <vt:lpstr>11_Motiv systému Office</vt:lpstr>
      <vt:lpstr>12_Motiv systému Office</vt:lpstr>
      <vt:lpstr>13_Motiv systému Office</vt:lpstr>
      <vt:lpstr>14_Motiv systému Office</vt:lpstr>
      <vt:lpstr>Prezentace aplikace PowerPoint</vt:lpstr>
      <vt:lpstr>Prezentace aplikace PowerPoint</vt:lpstr>
      <vt:lpstr>The oral cavity  (the mucosa)</vt:lpstr>
      <vt:lpstr>Prezentace aplikace PowerPoint</vt:lpstr>
      <vt:lpstr>Lips labia</vt:lpstr>
      <vt:lpstr>Prezentace aplikace PowerPoint</vt:lpstr>
      <vt:lpstr>Prezentace aplikace PowerPoint</vt:lpstr>
      <vt:lpstr>Prezentace aplikace PowerPoint</vt:lpstr>
      <vt:lpstr>Prezentace aplikace PowerPoint</vt:lpstr>
      <vt:lpstr>Apex linguae</vt:lpstr>
      <vt:lpstr>Prezentace aplikace PowerPoint</vt:lpstr>
      <vt:lpstr>Prezentace aplikace PowerPoint</vt:lpstr>
      <vt:lpstr>Prezentace aplikace PowerPoint</vt:lpstr>
      <vt:lpstr>Prezentace aplikace PowerPoint</vt:lpstr>
      <vt:lpstr>Soft palate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Embryology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Baltasová</dc:creator>
  <cp:lastModifiedBy>Ivana Baltasová</cp:lastModifiedBy>
  <cp:revision>50</cp:revision>
  <dcterms:created xsi:type="dcterms:W3CDTF">2015-07-09T06:03:22Z</dcterms:created>
  <dcterms:modified xsi:type="dcterms:W3CDTF">2016-10-03T12:56:26Z</dcterms:modified>
</cp:coreProperties>
</file>