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77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E38FA-F6E1-4ABF-B8BE-63166DA18BB9}" type="datetimeFigureOut">
              <a:rPr lang="cs-CZ" smtClean="0"/>
              <a:t>11.10.2017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314A-1D26-4B15-872C-BC29901C94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0018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E38FA-F6E1-4ABF-B8BE-63166DA18BB9}" type="datetimeFigureOut">
              <a:rPr lang="cs-CZ" smtClean="0"/>
              <a:t>11.10.2017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314A-1D26-4B15-872C-BC29901C94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2250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E38FA-F6E1-4ABF-B8BE-63166DA18BB9}" type="datetimeFigureOut">
              <a:rPr lang="cs-CZ" smtClean="0"/>
              <a:t>11.10.2017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314A-1D26-4B15-872C-BC29901C9434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046758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E38FA-F6E1-4ABF-B8BE-63166DA18BB9}" type="datetimeFigureOut">
              <a:rPr lang="cs-CZ" smtClean="0"/>
              <a:t>11.10.2017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314A-1D26-4B15-872C-BC29901C94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73660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E38FA-F6E1-4ABF-B8BE-63166DA18BB9}" type="datetimeFigureOut">
              <a:rPr lang="cs-CZ" smtClean="0"/>
              <a:t>11.10.2017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314A-1D26-4B15-872C-BC29901C9434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736224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E38FA-F6E1-4ABF-B8BE-63166DA18BB9}" type="datetimeFigureOut">
              <a:rPr lang="cs-CZ" smtClean="0"/>
              <a:t>11.10.2017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314A-1D26-4B15-872C-BC29901C94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93909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E38FA-F6E1-4ABF-B8BE-63166DA18BB9}" type="datetimeFigureOut">
              <a:rPr lang="cs-CZ" smtClean="0"/>
              <a:t>11.10.2017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314A-1D26-4B15-872C-BC29901C94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96618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E38FA-F6E1-4ABF-B8BE-63166DA18BB9}" type="datetimeFigureOut">
              <a:rPr lang="cs-CZ" smtClean="0"/>
              <a:t>11.10.2017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314A-1D26-4B15-872C-BC29901C94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8256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E38FA-F6E1-4ABF-B8BE-63166DA18BB9}" type="datetimeFigureOut">
              <a:rPr lang="cs-CZ" smtClean="0"/>
              <a:t>11.10.2017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314A-1D26-4B15-872C-BC29901C94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189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E38FA-F6E1-4ABF-B8BE-63166DA18BB9}" type="datetimeFigureOut">
              <a:rPr lang="cs-CZ" smtClean="0"/>
              <a:t>11.10.2017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314A-1D26-4B15-872C-BC29901C94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898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E38FA-F6E1-4ABF-B8BE-63166DA18BB9}" type="datetimeFigureOut">
              <a:rPr lang="cs-CZ" smtClean="0"/>
              <a:t>11.10.2017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314A-1D26-4B15-872C-BC29901C94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962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E38FA-F6E1-4ABF-B8BE-63166DA18BB9}" type="datetimeFigureOut">
              <a:rPr lang="cs-CZ" smtClean="0"/>
              <a:t>11.10.2017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314A-1D26-4B15-872C-BC29901C94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339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E38FA-F6E1-4ABF-B8BE-63166DA18BB9}" type="datetimeFigureOut">
              <a:rPr lang="cs-CZ" smtClean="0"/>
              <a:t>11.10.2017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314A-1D26-4B15-872C-BC29901C94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9597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E38FA-F6E1-4ABF-B8BE-63166DA18BB9}" type="datetimeFigureOut">
              <a:rPr lang="cs-CZ" smtClean="0"/>
              <a:t>11.10.2017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314A-1D26-4B15-872C-BC29901C94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480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E38FA-F6E1-4ABF-B8BE-63166DA18BB9}" type="datetimeFigureOut">
              <a:rPr lang="cs-CZ" smtClean="0"/>
              <a:t>11.10.2017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314A-1D26-4B15-872C-BC29901C94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2174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E38FA-F6E1-4ABF-B8BE-63166DA18BB9}" type="datetimeFigureOut">
              <a:rPr lang="cs-CZ" smtClean="0"/>
              <a:t>11.10.2017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314A-1D26-4B15-872C-BC29901C94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0973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1E38FA-F6E1-4ABF-B8BE-63166DA18BB9}" type="datetimeFigureOut">
              <a:rPr lang="cs-CZ" smtClean="0"/>
              <a:t>11.10.2017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984314A-1D26-4B15-872C-BC29901C94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24997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Ambulantní porod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95115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3273287"/>
          </a:xfrm>
        </p:spPr>
        <p:txBody>
          <a:bodyPr>
            <a:normAutofit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Co je lepší?</a:t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Porod doma, nebo ambulantní porod?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7490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Ambulantní porod – možnost odejít domů za několik hodin po porodu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Jako alternativa k domácím porodům</a:t>
            </a:r>
          </a:p>
          <a:p>
            <a:endParaRPr lang="cs-CZ" sz="2400" dirty="0" smtClean="0"/>
          </a:p>
          <a:p>
            <a:r>
              <a:rPr lang="cs-CZ" sz="2400" dirty="0" smtClean="0"/>
              <a:t>Vychází vstříc rodičům</a:t>
            </a:r>
          </a:p>
          <a:p>
            <a:endParaRPr lang="cs-CZ" sz="2400" dirty="0" smtClean="0"/>
          </a:p>
          <a:p>
            <a:r>
              <a:rPr lang="cs-CZ" sz="2400" dirty="0" smtClean="0"/>
              <a:t>Snižuje nebezpečí z prodlení u komplikací domácího porodu</a:t>
            </a:r>
          </a:p>
          <a:p>
            <a:endParaRPr lang="cs-CZ" sz="2400" dirty="0" smtClean="0"/>
          </a:p>
          <a:p>
            <a:r>
              <a:rPr lang="cs-CZ" sz="2400" dirty="0" smtClean="0"/>
              <a:t>Zahrnuje výhody i rizika časné péče o novorozence v domácím prostředí</a:t>
            </a:r>
          </a:p>
          <a:p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39603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AP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Fyziologický porod</a:t>
            </a:r>
          </a:p>
          <a:p>
            <a:endParaRPr lang="cs-CZ" sz="2400" dirty="0" smtClean="0"/>
          </a:p>
          <a:p>
            <a:r>
              <a:rPr lang="cs-CZ" sz="2400" dirty="0" smtClean="0"/>
              <a:t>Nekomplikovaná zdravotní stav matky i dítěte</a:t>
            </a:r>
          </a:p>
          <a:p>
            <a:endParaRPr lang="cs-CZ" sz="2400" dirty="0" smtClean="0"/>
          </a:p>
          <a:p>
            <a:r>
              <a:rPr lang="cs-CZ" sz="2400" dirty="0" smtClean="0"/>
              <a:t>Fyziologická nález mikrobiologického vyšetření pochvy matky  v době 4 až 6 týdnů před porodem</a:t>
            </a:r>
          </a:p>
          <a:p>
            <a:endParaRPr lang="cs-CZ" sz="2400" dirty="0" smtClean="0"/>
          </a:p>
          <a:p>
            <a:r>
              <a:rPr lang="cs-CZ" sz="2400" dirty="0" smtClean="0"/>
              <a:t>Nepřítomnost infekční nemoci v rodině (TBC)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57102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Co je třeba zařídit před porodem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Mít nasmlouvaného pediatra s příslibem převzetí novorozence do péče i v neobvyklé hodiny. Mít na lékaře kontakt!!</a:t>
            </a:r>
          </a:p>
          <a:p>
            <a:endParaRPr lang="cs-CZ" sz="2400" dirty="0" smtClean="0"/>
          </a:p>
          <a:p>
            <a:r>
              <a:rPr lang="cs-CZ" sz="2400" dirty="0" smtClean="0"/>
              <a:t>Doporučuje se vstoupit do kontaktu s PA, která může ženu kontrolovat před i po porodu. Je třeba mít alespoň mobilní telefon porodní asistentky</a:t>
            </a:r>
          </a:p>
          <a:p>
            <a:endParaRPr lang="cs-CZ" sz="2400" dirty="0" smtClean="0"/>
          </a:p>
          <a:p>
            <a:r>
              <a:rPr lang="cs-CZ" sz="2400" dirty="0" smtClean="0"/>
              <a:t>Doporučuje se mít kontakt na laktační poradkyni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80062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503583"/>
            <a:ext cx="8596668" cy="1320800"/>
          </a:xfrm>
        </p:spPr>
        <p:txBody>
          <a:bodyPr/>
          <a:lstStyle/>
          <a:p>
            <a:r>
              <a:rPr lang="cs-CZ" dirty="0" smtClean="0"/>
              <a:t>Průběh AP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258957"/>
            <a:ext cx="8596668" cy="4782405"/>
          </a:xfrm>
        </p:spPr>
        <p:txBody>
          <a:bodyPr>
            <a:normAutofit fontScale="92500" lnSpcReduction="20000"/>
          </a:bodyPr>
          <a:lstStyle/>
          <a:p>
            <a:r>
              <a:rPr lang="cs-CZ" sz="2400" dirty="0" smtClean="0"/>
              <a:t>Sledování ženy na ambulanci </a:t>
            </a:r>
            <a:r>
              <a:rPr lang="cs-CZ" sz="2400" dirty="0" smtClean="0"/>
              <a:t>PS, nebo privátní PA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smtClean="0"/>
              <a:t>Při nástupu pravidelných kontrakcí kontaktovat privátní PA</a:t>
            </a:r>
          </a:p>
          <a:p>
            <a:endParaRPr lang="cs-CZ" sz="2400" dirty="0" smtClean="0"/>
          </a:p>
          <a:p>
            <a:r>
              <a:rPr lang="cs-CZ" sz="2400" dirty="0" smtClean="0"/>
              <a:t>Ta přichází do domácnosti ženy, provádí vyšetření a sběr informací, sleduje a zapisuje průběh I. doby porodní</a:t>
            </a:r>
          </a:p>
          <a:p>
            <a:endParaRPr lang="cs-CZ" sz="2400" dirty="0" smtClean="0"/>
          </a:p>
          <a:p>
            <a:r>
              <a:rPr lang="cs-CZ" sz="2400" dirty="0" smtClean="0"/>
              <a:t>Jakmile si žena přeje či PA rozhodne, je žena přijata na PS. Ten je </a:t>
            </a:r>
            <a:r>
              <a:rPr lang="cs-CZ" sz="2400" dirty="0" err="1" smtClean="0"/>
              <a:t>uvědomněn</a:t>
            </a:r>
            <a:r>
              <a:rPr lang="cs-CZ" sz="2400" dirty="0" smtClean="0"/>
              <a:t>, že se jedná o AP</a:t>
            </a:r>
          </a:p>
          <a:p>
            <a:endParaRPr lang="cs-CZ" sz="2400" dirty="0" smtClean="0"/>
          </a:p>
          <a:p>
            <a:r>
              <a:rPr lang="cs-CZ" sz="2400" dirty="0" smtClean="0"/>
              <a:t>Porod vede zaměstnanec PS, doprovázející PA může </a:t>
            </a:r>
            <a:r>
              <a:rPr lang="cs-CZ" sz="2400" dirty="0" smtClean="0"/>
              <a:t>zastoupit </a:t>
            </a:r>
            <a:r>
              <a:rPr lang="cs-CZ" sz="2400" dirty="0" smtClean="0"/>
              <a:t>roli doprovodu či duly v případě, že nemá smluvní vztah k zařízení 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0853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Kdy je možno po porodu odejít?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272209"/>
            <a:ext cx="8596668" cy="4769153"/>
          </a:xfrm>
        </p:spPr>
        <p:txBody>
          <a:bodyPr>
            <a:noAutofit/>
          </a:bodyPr>
          <a:lstStyle/>
          <a:p>
            <a:r>
              <a:rPr lang="cs-CZ" sz="2400" dirty="0" smtClean="0"/>
              <a:t>Porod byl fyziologický</a:t>
            </a:r>
          </a:p>
          <a:p>
            <a:r>
              <a:rPr lang="cs-CZ" sz="2400" dirty="0" smtClean="0"/>
              <a:t>Poporodní stav matky i dítěte je fyziologický</a:t>
            </a:r>
          </a:p>
          <a:p>
            <a:r>
              <a:rPr lang="cs-CZ" sz="2400" dirty="0" smtClean="0"/>
              <a:t>Porod mezi 6. až 18. hodinou. </a:t>
            </a:r>
            <a:r>
              <a:rPr lang="cs-CZ" sz="2400" dirty="0"/>
              <a:t>Pokud žena porodní </a:t>
            </a:r>
            <a:r>
              <a:rPr lang="cs-CZ" sz="2400" dirty="0" smtClean="0"/>
              <a:t>později, bývá propuštěna po ranní vizitě. </a:t>
            </a:r>
            <a:endParaRPr lang="cs-CZ" sz="2400" dirty="0"/>
          </a:p>
          <a:p>
            <a:endParaRPr lang="cs-CZ" sz="2400" dirty="0" smtClean="0"/>
          </a:p>
          <a:p>
            <a:r>
              <a:rPr lang="cs-CZ" sz="2400" dirty="0" smtClean="0"/>
              <a:t>Matka odevzdá  „Prohlášení od praktického  lékaře pro děti a dorost, že přebírá do péče několik hodin starého novorozence a že zajistí všechny potřebná screeningová vyšetření“</a:t>
            </a:r>
          </a:p>
          <a:p>
            <a:r>
              <a:rPr lang="cs-CZ" sz="2400" dirty="0" smtClean="0"/>
              <a:t>Poučení a reverz</a:t>
            </a:r>
          </a:p>
          <a:p>
            <a:r>
              <a:rPr lang="cs-CZ" sz="2400" dirty="0" smtClean="0"/>
              <a:t>Zdůraznit, že je třeba mít doma pomocníka!!!</a:t>
            </a:r>
          </a:p>
        </p:txBody>
      </p:sp>
    </p:spTree>
    <p:extLst>
      <p:ext uri="{BB962C8B-B14F-4D97-AF65-F5344CB8AC3E}">
        <p14:creationId xmlns:p14="http://schemas.microsoft.com/office/powerpoint/2010/main" val="3985009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Nejčastější komplikace v poporodním období u novorozence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Novorozenecká žloutenka</a:t>
            </a:r>
          </a:p>
          <a:p>
            <a:r>
              <a:rPr lang="cs-CZ" sz="2400" dirty="0" err="1" smtClean="0"/>
              <a:t>Adnátní</a:t>
            </a:r>
            <a:r>
              <a:rPr lang="cs-CZ" sz="2400" dirty="0" smtClean="0"/>
              <a:t> infekce (Streptokokem </a:t>
            </a:r>
            <a:r>
              <a:rPr lang="cs-CZ" sz="2400" dirty="0" err="1" smtClean="0"/>
              <a:t>agalactiae</a:t>
            </a:r>
            <a:r>
              <a:rPr lang="cs-CZ" sz="2400" dirty="0" smtClean="0"/>
              <a:t>)</a:t>
            </a:r>
          </a:p>
          <a:p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Co dělat?</a:t>
            </a:r>
          </a:p>
          <a:p>
            <a:r>
              <a:rPr lang="cs-CZ" sz="2400" dirty="0" smtClean="0"/>
              <a:t>Vystavit kůži dítěte slunečnímu svitu, homeopatika. Ozařování lampou. </a:t>
            </a:r>
          </a:p>
          <a:p>
            <a:r>
              <a:rPr lang="cs-CZ" sz="2400" dirty="0" smtClean="0"/>
              <a:t>Profylakticky </a:t>
            </a:r>
            <a:r>
              <a:rPr lang="cs-CZ" sz="2400" dirty="0"/>
              <a:t>ATB při porodu</a:t>
            </a:r>
            <a:endParaRPr lang="cs-CZ" sz="2400" dirty="0" smtClean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613170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Nejčastější komplikace v poporodním období u </a:t>
            </a:r>
            <a:r>
              <a:rPr lang="cs-CZ" dirty="0" smtClean="0"/>
              <a:t>žen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err="1" smtClean="0"/>
              <a:t>Subinvoluce</a:t>
            </a:r>
            <a:r>
              <a:rPr lang="cs-CZ" sz="2400" dirty="0" smtClean="0"/>
              <a:t> dělohy</a:t>
            </a:r>
          </a:p>
          <a:p>
            <a:r>
              <a:rPr lang="cs-CZ" sz="2400" dirty="0" smtClean="0"/>
              <a:t>Pozdní poporodní krvácení</a:t>
            </a:r>
          </a:p>
          <a:p>
            <a:r>
              <a:rPr lang="cs-CZ" sz="2400" dirty="0" smtClean="0"/>
              <a:t>Poporodní infekce</a:t>
            </a:r>
          </a:p>
          <a:p>
            <a:endParaRPr lang="cs-CZ" sz="2400" dirty="0"/>
          </a:p>
          <a:p>
            <a:r>
              <a:rPr lang="cs-CZ" sz="2400" dirty="0" smtClean="0"/>
              <a:t>Řeší lékař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442723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198783"/>
            <a:ext cx="8596668" cy="1731617"/>
          </a:xfrm>
        </p:spPr>
        <p:txBody>
          <a:bodyPr/>
          <a:lstStyle/>
          <a:p>
            <a:r>
              <a:rPr lang="cs-CZ" dirty="0" smtClean="0"/>
              <a:t>Výhody AP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728870"/>
            <a:ext cx="8596668" cy="6016487"/>
          </a:xfrm>
        </p:spPr>
        <p:txBody>
          <a:bodyPr/>
          <a:lstStyle/>
          <a:p>
            <a:r>
              <a:rPr lang="cs-CZ" sz="2400" dirty="0" smtClean="0"/>
              <a:t>Rychlé začlenění novorozence do rodiny</a:t>
            </a:r>
          </a:p>
          <a:p>
            <a:r>
              <a:rPr lang="cs-CZ" sz="2400" dirty="0" smtClean="0"/>
              <a:t>Domácí klidné prostředí, adaptace na domácí mikrobiologickou situaci</a:t>
            </a:r>
          </a:p>
          <a:p>
            <a:r>
              <a:rPr lang="cs-CZ" sz="2400" dirty="0" smtClean="0"/>
              <a:t>Minimální přenos NKN</a:t>
            </a:r>
          </a:p>
          <a:p>
            <a:r>
              <a:rPr lang="cs-CZ" sz="2400" dirty="0" smtClean="0"/>
              <a:t>Rychlejší nástup laktace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sz="3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Nevýhody AP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Fyzické nároky na ženu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Hledání pediatra, screeningové odběry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Samostatné vyřízení rodného listu</a:t>
            </a:r>
          </a:p>
          <a:p>
            <a:endParaRPr lang="cs-CZ" sz="2400" dirty="0" smtClean="0">
              <a:solidFill>
                <a:schemeClr val="tx1"/>
              </a:solidFill>
            </a:endParaRPr>
          </a:p>
          <a:p>
            <a:endParaRPr lang="cs-CZ" sz="2400" dirty="0" smtClean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809321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60</TotalTime>
  <Words>370</Words>
  <Application>Microsoft Office PowerPoint</Application>
  <PresentationFormat>Širokoúhlá obrazovka</PresentationFormat>
  <Paragraphs>69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Wingdings 3</vt:lpstr>
      <vt:lpstr>Faseta</vt:lpstr>
      <vt:lpstr>Ambulantní porod</vt:lpstr>
      <vt:lpstr>Ambulantní porod – možnost odejít domů za několik hodin po porodu</vt:lpstr>
      <vt:lpstr>Podmínky AP</vt:lpstr>
      <vt:lpstr> Co je třeba zařídit před porodem </vt:lpstr>
      <vt:lpstr>Průběh AP</vt:lpstr>
      <vt:lpstr>Kdy je možno po porodu odejít?</vt:lpstr>
      <vt:lpstr>Nejčastější komplikace v poporodním období u novorozence</vt:lpstr>
      <vt:lpstr>Nejčastější komplikace v poporodním období u žen </vt:lpstr>
      <vt:lpstr>Výhody AP</vt:lpstr>
      <vt:lpstr>  Co je lepší?  Porod doma, nebo ambulantní porod? 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Ambulantní porod</dc:title>
  <dc:creator>Blanka Trojanová</dc:creator>
  <cp:lastModifiedBy>Blanka Trojanová</cp:lastModifiedBy>
  <cp:revision>8</cp:revision>
  <dcterms:created xsi:type="dcterms:W3CDTF">2015-10-26T10:30:37Z</dcterms:created>
  <dcterms:modified xsi:type="dcterms:W3CDTF">2017-10-11T08:35:52Z</dcterms:modified>
</cp:coreProperties>
</file>