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01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25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67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366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622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390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661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25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8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9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6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3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59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8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17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7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E38FA-F6E1-4ABF-B8BE-63166DA18BB9}" type="datetimeFigureOut">
              <a:rPr lang="cs-CZ" smtClean="0"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84314A-1D26-4B15-872C-BC29901C9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499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Ambulantní porod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511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273287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Co je lepší?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Porod doma, nebo ambulantní porod?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49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Ambulantní porod – možnost odejít domů za několik hodin po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Jako alternativa k domácím porodům</a:t>
            </a:r>
          </a:p>
          <a:p>
            <a:endParaRPr lang="cs-CZ" sz="2400" dirty="0" smtClean="0"/>
          </a:p>
          <a:p>
            <a:r>
              <a:rPr lang="cs-CZ" sz="2400" dirty="0" smtClean="0"/>
              <a:t>Vychází vstříc rodičům</a:t>
            </a:r>
          </a:p>
          <a:p>
            <a:endParaRPr lang="cs-CZ" sz="2400" dirty="0" smtClean="0"/>
          </a:p>
          <a:p>
            <a:r>
              <a:rPr lang="cs-CZ" sz="2400" dirty="0" smtClean="0"/>
              <a:t>Snižuje nebezpečí z prodlení u komplikací domácího porodu</a:t>
            </a:r>
          </a:p>
          <a:p>
            <a:endParaRPr lang="cs-CZ" sz="2400" dirty="0" smtClean="0"/>
          </a:p>
          <a:p>
            <a:r>
              <a:rPr lang="cs-CZ" sz="2400" dirty="0" smtClean="0"/>
              <a:t>Zahrnuje výhody i rizika časné péče o novorozence v domácím prostředí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960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Fyziologický porod</a:t>
            </a:r>
          </a:p>
          <a:p>
            <a:endParaRPr lang="cs-CZ" sz="2400" dirty="0" smtClean="0"/>
          </a:p>
          <a:p>
            <a:r>
              <a:rPr lang="cs-CZ" sz="2400" dirty="0" smtClean="0"/>
              <a:t>Nekomplikovaná zdravotní stav matky i dítěte</a:t>
            </a:r>
          </a:p>
          <a:p>
            <a:endParaRPr lang="cs-CZ" sz="2400" dirty="0" smtClean="0"/>
          </a:p>
          <a:p>
            <a:r>
              <a:rPr lang="cs-CZ" sz="2400" dirty="0" smtClean="0"/>
              <a:t>Fyziologická nález mikrobiologického vyšetření pochvy matky  v době 4 až 6 týdnů před porodem</a:t>
            </a:r>
          </a:p>
          <a:p>
            <a:endParaRPr lang="cs-CZ" sz="2400" dirty="0" smtClean="0"/>
          </a:p>
          <a:p>
            <a:r>
              <a:rPr lang="cs-CZ" sz="2400" dirty="0" smtClean="0"/>
              <a:t>Nepřítomnost infekční nemoci v rodině (TBC)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710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Co je třeba zařídit před porodem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Mít nasmlouvaného pediatra s příslibem převzetí novorozence do péče i v neobvyklé hodiny. Mít na lékaře kontakt!!</a:t>
            </a:r>
          </a:p>
          <a:p>
            <a:endParaRPr lang="cs-CZ" sz="2400" dirty="0" smtClean="0"/>
          </a:p>
          <a:p>
            <a:r>
              <a:rPr lang="cs-CZ" sz="2400" dirty="0" smtClean="0"/>
              <a:t>Doporučuje se vstoupit do kontaktu s PA, která může ženu kontrolovat před i po porodu. Je třeba mít alespoň mobilní telefon porodní asistentky</a:t>
            </a:r>
          </a:p>
          <a:p>
            <a:endParaRPr lang="cs-CZ" sz="2400" dirty="0" smtClean="0"/>
          </a:p>
          <a:p>
            <a:r>
              <a:rPr lang="cs-CZ" sz="2400" dirty="0" smtClean="0"/>
              <a:t>Doporučuje se mít kontakt na laktační poradkyni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006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503583"/>
            <a:ext cx="8596668" cy="1320800"/>
          </a:xfrm>
        </p:spPr>
        <p:txBody>
          <a:bodyPr/>
          <a:lstStyle/>
          <a:p>
            <a:r>
              <a:rPr lang="cs-CZ" dirty="0" smtClean="0"/>
              <a:t>Průběh 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58957"/>
            <a:ext cx="8596668" cy="4782405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Sledování ženy na ambulanci </a:t>
            </a:r>
            <a:r>
              <a:rPr lang="cs-CZ" sz="2400" dirty="0" smtClean="0"/>
              <a:t>PS, nebo privátní PA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Při nástupu pravidelných kontrakcí kontaktovat privátní PA</a:t>
            </a:r>
          </a:p>
          <a:p>
            <a:endParaRPr lang="cs-CZ" sz="2400" dirty="0" smtClean="0"/>
          </a:p>
          <a:p>
            <a:r>
              <a:rPr lang="cs-CZ" sz="2400" dirty="0" smtClean="0"/>
              <a:t>Ta přichází do domácnosti ženy, provádí vyšetření a sběr informací, sleduje a zapisuje průběh I. doby porodní</a:t>
            </a:r>
          </a:p>
          <a:p>
            <a:endParaRPr lang="cs-CZ" sz="2400" dirty="0" smtClean="0"/>
          </a:p>
          <a:p>
            <a:r>
              <a:rPr lang="cs-CZ" sz="2400" dirty="0" smtClean="0"/>
              <a:t>Jakmile si žena přeje či PA rozhodne, je žena přijata na PS. Ten je </a:t>
            </a:r>
            <a:r>
              <a:rPr lang="cs-CZ" sz="2400" dirty="0" err="1" smtClean="0"/>
              <a:t>uvědomněn</a:t>
            </a:r>
            <a:r>
              <a:rPr lang="cs-CZ" sz="2400" dirty="0" smtClean="0"/>
              <a:t>, že se jedná o AP</a:t>
            </a:r>
          </a:p>
          <a:p>
            <a:endParaRPr lang="cs-CZ" sz="2400" dirty="0" smtClean="0"/>
          </a:p>
          <a:p>
            <a:r>
              <a:rPr lang="cs-CZ" sz="2400" dirty="0" smtClean="0"/>
              <a:t>Porod vede zaměstnanec PS, doprovázející PA může </a:t>
            </a:r>
            <a:r>
              <a:rPr lang="cs-CZ" sz="2400" dirty="0" smtClean="0"/>
              <a:t>zastoupit </a:t>
            </a:r>
            <a:r>
              <a:rPr lang="cs-CZ" sz="2400" dirty="0" smtClean="0"/>
              <a:t>roli doprovodu či duly v případě, že nemá smluvní vztah k zařízení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85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je možno po porodu odejít?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72209"/>
            <a:ext cx="8596668" cy="4769153"/>
          </a:xfrm>
        </p:spPr>
        <p:txBody>
          <a:bodyPr>
            <a:noAutofit/>
          </a:bodyPr>
          <a:lstStyle/>
          <a:p>
            <a:r>
              <a:rPr lang="cs-CZ" sz="2400" dirty="0" smtClean="0"/>
              <a:t>Porod byl fyziologický</a:t>
            </a:r>
          </a:p>
          <a:p>
            <a:r>
              <a:rPr lang="cs-CZ" sz="2400" dirty="0" smtClean="0"/>
              <a:t>Poporodní stav matky i dítěte je fyziologický</a:t>
            </a:r>
          </a:p>
          <a:p>
            <a:r>
              <a:rPr lang="cs-CZ" sz="2400" dirty="0" smtClean="0"/>
              <a:t>Porod mezi 6. až 18. hodinou. </a:t>
            </a:r>
            <a:r>
              <a:rPr lang="cs-CZ" sz="2400" dirty="0"/>
              <a:t>Pokud žena porodní </a:t>
            </a:r>
            <a:r>
              <a:rPr lang="cs-CZ" sz="2400" dirty="0" smtClean="0"/>
              <a:t>později, bývá propuštěna po ranní vizitě. 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Matka odevzdá  „Prohlášení od praktického  lékaře pro děti a dorost, že přebírá do péče několik hodin starého novorozence a že zajistí všechny potřebná screeningová vyšetření“</a:t>
            </a:r>
          </a:p>
          <a:p>
            <a:r>
              <a:rPr lang="cs-CZ" sz="2400" dirty="0" smtClean="0"/>
              <a:t>Poučení a reverz</a:t>
            </a:r>
          </a:p>
          <a:p>
            <a:r>
              <a:rPr lang="cs-CZ" sz="2400" dirty="0" smtClean="0"/>
              <a:t>Zdůraznit, že je třeba mít doma pomocníka!!!</a:t>
            </a:r>
          </a:p>
        </p:txBody>
      </p:sp>
    </p:spTree>
    <p:extLst>
      <p:ext uri="{BB962C8B-B14F-4D97-AF65-F5344CB8AC3E}">
        <p14:creationId xmlns:p14="http://schemas.microsoft.com/office/powerpoint/2010/main" val="39850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komplikace v poporodním období u novorozence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Novorozenecká žloutenka</a:t>
            </a:r>
          </a:p>
          <a:p>
            <a:r>
              <a:rPr lang="cs-CZ" sz="2400" dirty="0" err="1" smtClean="0"/>
              <a:t>Adnátní</a:t>
            </a:r>
            <a:r>
              <a:rPr lang="cs-CZ" sz="2400" dirty="0" smtClean="0"/>
              <a:t> infekce (Streptokokem </a:t>
            </a:r>
            <a:r>
              <a:rPr lang="cs-CZ" sz="2400" dirty="0" err="1" smtClean="0"/>
              <a:t>agalactiae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Co dělat?</a:t>
            </a:r>
          </a:p>
          <a:p>
            <a:r>
              <a:rPr lang="cs-CZ" sz="2400" dirty="0" smtClean="0"/>
              <a:t>Vystavit kůži dítěte slunečnímu svitu, homeopatika. Ozařování lampou. </a:t>
            </a:r>
          </a:p>
          <a:p>
            <a:r>
              <a:rPr lang="cs-CZ" sz="2400" dirty="0" smtClean="0"/>
              <a:t>Profylakticky </a:t>
            </a:r>
            <a:r>
              <a:rPr lang="cs-CZ" sz="2400" dirty="0"/>
              <a:t>ATB při porodu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131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komplikace v poporodním období u </a:t>
            </a:r>
            <a:r>
              <a:rPr lang="cs-CZ" dirty="0" smtClean="0"/>
              <a:t>žen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Subinvoluce</a:t>
            </a:r>
            <a:r>
              <a:rPr lang="cs-CZ" sz="2400" dirty="0" smtClean="0"/>
              <a:t> dělohy</a:t>
            </a:r>
          </a:p>
          <a:p>
            <a:r>
              <a:rPr lang="cs-CZ" sz="2400" dirty="0" smtClean="0"/>
              <a:t>Pozdní poporodní krvácení</a:t>
            </a:r>
          </a:p>
          <a:p>
            <a:r>
              <a:rPr lang="cs-CZ" sz="2400" dirty="0" smtClean="0"/>
              <a:t>Poporodní infekce</a:t>
            </a:r>
          </a:p>
          <a:p>
            <a:endParaRPr lang="cs-CZ" sz="2400" dirty="0"/>
          </a:p>
          <a:p>
            <a:r>
              <a:rPr lang="cs-CZ" sz="2400" dirty="0" smtClean="0"/>
              <a:t>Řeší lékař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427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98783"/>
            <a:ext cx="8596668" cy="1731617"/>
          </a:xfrm>
        </p:spPr>
        <p:txBody>
          <a:bodyPr/>
          <a:lstStyle/>
          <a:p>
            <a:r>
              <a:rPr lang="cs-CZ" dirty="0" smtClean="0"/>
              <a:t>Výhody 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728870"/>
            <a:ext cx="8596668" cy="6016487"/>
          </a:xfrm>
        </p:spPr>
        <p:txBody>
          <a:bodyPr/>
          <a:lstStyle/>
          <a:p>
            <a:r>
              <a:rPr lang="cs-CZ" sz="2400" dirty="0" smtClean="0"/>
              <a:t>Rychlé začlenění novorozence do rodiny</a:t>
            </a:r>
          </a:p>
          <a:p>
            <a:r>
              <a:rPr lang="cs-CZ" sz="2400" dirty="0" smtClean="0"/>
              <a:t>Domácí klidné prostředí, adaptace na domácí mikrobiologickou situaci</a:t>
            </a:r>
          </a:p>
          <a:p>
            <a:r>
              <a:rPr lang="cs-CZ" sz="2400" dirty="0" smtClean="0"/>
              <a:t>Minimální přenos NKN</a:t>
            </a:r>
          </a:p>
          <a:p>
            <a:r>
              <a:rPr lang="cs-CZ" sz="2400" dirty="0" smtClean="0"/>
              <a:t>Rychlejší nástup laktace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Nevýhody AP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Fyzické nároky na ženu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Hledání pediatra, screeningové odběry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Samostatné vyřízení rodného listu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0932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370</Words>
  <Application>Microsoft Office PowerPoint</Application>
  <PresentationFormat>Širokoúhlá obrazovka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Faseta</vt:lpstr>
      <vt:lpstr>Ambulantní porod</vt:lpstr>
      <vt:lpstr>Ambulantní porod – možnost odejít domů za několik hodin po porodu</vt:lpstr>
      <vt:lpstr>Podmínky AP</vt:lpstr>
      <vt:lpstr> Co je třeba zařídit před porodem </vt:lpstr>
      <vt:lpstr>Průběh AP</vt:lpstr>
      <vt:lpstr>Kdy je možno po porodu odejít?</vt:lpstr>
      <vt:lpstr>Nejčastější komplikace v poporodním období u novorozence</vt:lpstr>
      <vt:lpstr>Nejčastější komplikace v poporodním období u žen </vt:lpstr>
      <vt:lpstr>Výhody AP</vt:lpstr>
      <vt:lpstr>  Co je lepší?  Porod doma, nebo ambulantní porod?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Ambulantní porod</dc:title>
  <dc:creator>Blanka Trojanová</dc:creator>
  <cp:lastModifiedBy>Blanka Trojanová</cp:lastModifiedBy>
  <cp:revision>8</cp:revision>
  <dcterms:created xsi:type="dcterms:W3CDTF">2015-10-26T10:30:37Z</dcterms:created>
  <dcterms:modified xsi:type="dcterms:W3CDTF">2017-10-11T08:35:52Z</dcterms:modified>
</cp:coreProperties>
</file>