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61" r:id="rId4"/>
    <p:sldId id="262" r:id="rId5"/>
    <p:sldId id="263" r:id="rId6"/>
    <p:sldId id="28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83" r:id="rId16"/>
    <p:sldId id="273" r:id="rId17"/>
    <p:sldId id="284" r:id="rId18"/>
    <p:sldId id="275" r:id="rId19"/>
    <p:sldId id="276" r:id="rId20"/>
    <p:sldId id="277" r:id="rId21"/>
    <p:sldId id="278" r:id="rId22"/>
    <p:sldId id="279" r:id="rId23"/>
    <p:sldId id="280" r:id="rId24"/>
    <p:sldId id="285" r:id="rId25"/>
    <p:sldId id="286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70" autoAdjust="0"/>
  </p:normalViewPr>
  <p:slideViewPr>
    <p:cSldViewPr>
      <p:cViewPr varScale="1">
        <p:scale>
          <a:sx n="63" d="100"/>
          <a:sy n="63" d="100"/>
        </p:scale>
        <p:origin x="77" y="5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0EC98-1C08-4CCE-BA2E-886DE45A85F6}" type="datetimeFigureOut">
              <a:rPr lang="cs-CZ" smtClean="0"/>
              <a:pPr/>
              <a:t>2.10.2015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41B68-45D6-4A19-8578-7A63D193DD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19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41B68-45D6-4A19-8578-7A63D193DDF9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29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069C-6EE3-4F43-B148-28973CB13703}" type="datetime1">
              <a:rPr lang="cs-CZ" smtClean="0"/>
              <a:pPr/>
              <a:t>2.10.2015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Vendula Chaloupková 2. ročník PA 2015</a:t>
            </a: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41B-EA29-4B93-AF4B-840D57F97D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D49D-9EFB-4BAD-9E35-485CB19D3F38}" type="datetime1">
              <a:rPr lang="cs-CZ" smtClean="0"/>
              <a:pPr/>
              <a:t>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Vendula Chaloupková 2. ročník PA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41B-EA29-4B93-AF4B-840D57F97D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0881-2252-4AAE-A828-5379108E9BB8}" type="datetime1">
              <a:rPr lang="cs-CZ" smtClean="0"/>
              <a:pPr/>
              <a:t>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Vendula Chaloupková 2. ročník PA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41B-EA29-4B93-AF4B-840D57F97D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7140-3292-4A74-B4C5-6B4C242F4344}" type="datetime1">
              <a:rPr lang="cs-CZ" smtClean="0"/>
              <a:pPr/>
              <a:t>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Vendula Chaloupková 2. ročník PA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41B-EA29-4B93-AF4B-840D57F97D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BD79-7C6F-440B-8F95-F8386C896EA8}" type="datetime1">
              <a:rPr lang="cs-CZ" smtClean="0"/>
              <a:pPr/>
              <a:t>2.10.2015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Vendula Chaloupková 2. ročník PA 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41B-EA29-4B93-AF4B-840D57F97D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225A-CFBF-4D0D-B4BB-06DC1DA90A44}" type="datetime1">
              <a:rPr lang="cs-CZ" smtClean="0"/>
              <a:pPr/>
              <a:t>2.10.2015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Vendula Chaloupková 2. ročník PA 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41B-EA29-4B93-AF4B-840D57F97D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0485-387E-48A7-B860-5887F1A6CF62}" type="datetime1">
              <a:rPr lang="cs-CZ" smtClean="0"/>
              <a:pPr/>
              <a:t>2.10.2015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Vendula Chaloupková 2. ročník PA 2015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41B-EA29-4B93-AF4B-840D57F97D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8E73-46FE-4597-9401-A5F30D13AE66}" type="datetime1">
              <a:rPr lang="cs-CZ" smtClean="0"/>
              <a:pPr/>
              <a:t>2.10.2015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Vendula Chaloupková 2. ročník PA 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41B-EA29-4B93-AF4B-840D57F97D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4BF-5E18-4B91-93DC-05E86F5FBD79}" type="datetime1">
              <a:rPr lang="cs-CZ" smtClean="0"/>
              <a:pPr/>
              <a:t>2.10.2015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Vendula Chaloupková 2. ročník PA 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41B-EA29-4B93-AF4B-840D57F97D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1326-9496-4DD9-97E6-287932EC7686}" type="datetime1">
              <a:rPr lang="cs-CZ" smtClean="0"/>
              <a:pPr/>
              <a:t>2.10.2015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Vendula Chaloupková 2. ročník PA 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41B-EA29-4B93-AF4B-840D57F97D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0D6B-310F-4B2D-A09B-8DC1F63390AF}" type="datetime1">
              <a:rPr lang="cs-CZ" smtClean="0"/>
              <a:pPr/>
              <a:t>2.10.2015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Vendula Chaloupková 2. ročník PA 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91741B-EA29-4B93-AF4B-840D57F97D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1D5876-F54E-4575-BCB5-9F2B7A368FCC}" type="datetime1">
              <a:rPr lang="cs-CZ" smtClean="0"/>
              <a:pPr/>
              <a:t>2.10.2015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cs-CZ" smtClean="0"/>
              <a:t>Vendula Chaloupková 2. ročník PA 2015</a:t>
            </a: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91741B-EA29-4B93-AF4B-840D57F97D7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kopova-pevneobjeti.cz/Publikace/tabid/61/Default.asp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enideti.cz/122/zobrazit-skupinu-zbozi/Satky-s-krouzky/" TargetMode="External"/><Relationship Id="rId2" Type="http://schemas.openxmlformats.org/officeDocument/2006/relationships/hyperlink" Target="http://www.nosenideti.cz/135/zobrazit-skupinu-zbozi/Pevne-satk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byzona.cz/eshop/0/3/5/3629-Detske-nositko-Bodyquard/" TargetMode="External"/><Relationship Id="rId4" Type="http://schemas.openxmlformats.org/officeDocument/2006/relationships/hyperlink" Target="http://www.autumnz.com/baby-travel-ring-sling-c-48-49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zor Indio Auro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8572560" cy="55721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Edukační projekt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854696" cy="1752600"/>
          </a:xfrm>
        </p:spPr>
        <p:txBody>
          <a:bodyPr/>
          <a:lstStyle/>
          <a:p>
            <a:pPr algn="ctr"/>
            <a:r>
              <a:rPr lang="cs-CZ" dirty="0" smtClean="0"/>
              <a:t> </a:t>
            </a:r>
            <a:r>
              <a:rPr lang="cs-CZ" sz="3200" b="1" dirty="0" smtClean="0">
                <a:solidFill>
                  <a:schemeClr val="bg1"/>
                </a:solidFill>
              </a:rPr>
              <a:t>Šátkování a nošení dětí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928926" y="6381750"/>
            <a:ext cx="2895600" cy="476250"/>
          </a:xfrm>
        </p:spPr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7498080" cy="4643470"/>
          </a:xfrm>
        </p:spPr>
        <p:txBody>
          <a:bodyPr>
            <a:normAutofit fontScale="40000" lnSpcReduction="20000"/>
          </a:bodyPr>
          <a:lstStyle/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časná „socializace“ dítěte – ve vertikální poloze má větší rozhled a více impulzů, nošené děti se stávají dříve „nezávislými“, časně prokazují „samostatnost“</a:t>
            </a:r>
          </a:p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časnější psychický vývoj (hojné smyslové vjemy, zkušenosti, rozvoj svalového tonu a rovnováhy, časné učení)v dosahování potřeb (kojení apod.)</a:t>
            </a:r>
          </a:p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časnější motorický vývoj</a:t>
            </a:r>
          </a:p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prevence </a:t>
            </a:r>
            <a:r>
              <a:rPr lang="cs-CZ" sz="5500" dirty="0" err="1" smtClean="0">
                <a:latin typeface="Arial" pitchFamily="34" charset="0"/>
                <a:cs typeface="Arial" pitchFamily="34" charset="0"/>
              </a:rPr>
              <a:t>plagiocefalie</a:t>
            </a:r>
            <a:r>
              <a:rPr lang="cs-CZ" sz="5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5500" dirty="0" err="1" smtClean="0">
                <a:latin typeface="Arial" pitchFamily="34" charset="0"/>
                <a:cs typeface="Arial" pitchFamily="34" charset="0"/>
              </a:rPr>
              <a:t>oploštělé</a:t>
            </a:r>
            <a:r>
              <a:rPr lang="cs-CZ" sz="5500" dirty="0" smtClean="0">
                <a:latin typeface="Arial" pitchFamily="34" charset="0"/>
                <a:cs typeface="Arial" pitchFamily="34" charset="0"/>
              </a:rPr>
              <a:t> záhlaví u dětí ležících na zádech)</a:t>
            </a:r>
          </a:p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posílení břišního svalstva a svalů pánevního dna – pokud maminka dodrží pravidla zdravého držení těla</a:t>
            </a:r>
          </a:p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šátkovat lze i děti s neurologickými vadami (DMO, </a:t>
            </a:r>
            <a:r>
              <a:rPr lang="cs-CZ" sz="5500" dirty="0" err="1" smtClean="0">
                <a:latin typeface="Arial" pitchFamily="34" charset="0"/>
                <a:cs typeface="Arial" pitchFamily="34" charset="0"/>
              </a:rPr>
              <a:t>Dawnův</a:t>
            </a:r>
            <a:r>
              <a:rPr lang="cs-CZ" sz="5500" dirty="0" smtClean="0">
                <a:latin typeface="Arial" pitchFamily="34" charset="0"/>
                <a:cs typeface="Arial" pitchFamily="34" charset="0"/>
              </a:rPr>
              <a:t> syndrom…), s ortopedickými vadami (luxace, nerovnoměrný vývoj kyčlí), s poruchami trávicího traktu, </a:t>
            </a:r>
            <a:r>
              <a:rPr lang="cs-CZ" sz="5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předčasně narozené </a:t>
            </a:r>
            <a:r>
              <a:rPr lang="cs-CZ" sz="5500" dirty="0" smtClean="0">
                <a:latin typeface="Arial" pitchFamily="34" charset="0"/>
                <a:cs typeface="Arial" pitchFamily="34" charset="0"/>
              </a:rPr>
              <a:t>a handicapované děti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357298"/>
            <a:ext cx="7498080" cy="407196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Rizika spojená s nošením dětí</a:t>
            </a:r>
          </a:p>
          <a:p>
            <a:pPr>
              <a:buNone/>
            </a:pPr>
            <a:endParaRPr lang="cs-CZ" dirty="0" smtClean="0"/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Vznikají nedodržením zásad správného nošení</a:t>
            </a:r>
          </a:p>
          <a:p>
            <a:pPr>
              <a:lnSpc>
                <a:spcPct val="80000"/>
              </a:lnSpc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Předčasná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vertikalizace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Nerovnoměrné svalové zatížení dítěte</a:t>
            </a:r>
          </a:p>
          <a:p>
            <a:pPr>
              <a:lnSpc>
                <a:spcPct val="8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Pozice s těsnou addukcí(přitažením) kyčlí – riziko luxace</a:t>
            </a:r>
          </a:p>
          <a:p>
            <a:pPr>
              <a:lnSpc>
                <a:spcPct val="8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Riziko úrazu – opaření, pád</a:t>
            </a:r>
          </a:p>
          <a:p>
            <a:pPr>
              <a:lnSpc>
                <a:spcPct val="8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Riziko asfyxie – udušení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1428736"/>
            <a:ext cx="7498080" cy="39290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Nevýhody nošení pro maminku</a:t>
            </a:r>
          </a:p>
          <a:p>
            <a:pPr>
              <a:lnSpc>
                <a:spcPct val="80000"/>
              </a:lnSpc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Bolest zad při špatném držení těla nebo u dlouhodobého nošení</a:t>
            </a:r>
          </a:p>
          <a:p>
            <a:pPr>
              <a:lnSpc>
                <a:spcPct val="8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Omezená možnost pohybu</a:t>
            </a:r>
          </a:p>
          <a:p>
            <a:pPr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Stanovisko k nošení dětí v šátku vydala v roce 2011 i Česká pediatrická společnost.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Zásady správného nošení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Poloha dítěte -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pro novorozence a miminka, která neudrží vzpřímenou hlavičku (0-6 měsíc) se doporučuje </a:t>
            </a:r>
            <a:r>
              <a:rPr lang="cs-CZ" sz="2200" i="1" dirty="0" smtClean="0">
                <a:latin typeface="Arial" pitchFamily="34" charset="0"/>
                <a:cs typeface="Arial" pitchFamily="34" charset="0"/>
              </a:rPr>
              <a:t>horizontální poloha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(kolíbka). Výjimkou jsou děti s ortopedickou vadou, poruchou trávicího traktu-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reflux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, fraktura klíční kosti.</a:t>
            </a:r>
          </a:p>
          <a:p>
            <a:pPr>
              <a:lnSpc>
                <a:spcPct val="80000"/>
              </a:lnSpc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Pokud volíme vertikální polohu u novorozenců, dbáme na oporu hlavičky!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Vertikální poloha </a:t>
            </a:r>
          </a:p>
          <a:p>
            <a:pPr>
              <a:lnSpc>
                <a:spcPct val="80000"/>
              </a:lnSpc>
              <a:buNone/>
            </a:pPr>
            <a:endParaRPr lang="cs-CZ" sz="24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  -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podsazený zadeček, dítě by v šátku mělo mít pokrčeny nohy tak, aby úhel mezi stehenní kostí a trupem byl nejméně 90 % (lépe ještě více) a přitom by abdukce v kyčlích měla být taková, aby úhel mezi stehenními kostmi byl skoro 90 stupňů (pata – kolínko-zadeček-kolínko-pata = M)</a:t>
            </a: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- záda mírně zakulacená</a:t>
            </a: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- opora hlavičky</a:t>
            </a: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- pevný úvaz</a:t>
            </a: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- ručičky schované v šátku</a:t>
            </a:r>
          </a:p>
          <a:p>
            <a:pPr>
              <a:lnSpc>
                <a:spcPct val="8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  <p:pic>
        <p:nvPicPr>
          <p:cNvPr id="2050" name="Picture 2" descr="D:\fotky\fotky 2015\bourání dvorku + hody 2015 + šátkování\IMG_1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74750"/>
            <a:ext cx="3395757" cy="5181600"/>
          </a:xfrm>
          <a:prstGeom prst="rect">
            <a:avLst/>
          </a:prstGeom>
          <a:noFill/>
        </p:spPr>
      </p:pic>
      <p:pic>
        <p:nvPicPr>
          <p:cNvPr id="5" name="Picture 2" descr="D:\fotky\fotky 2015\bourání dvorku + hody 2015 + šátkování\IMG_1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909" y="1174750"/>
            <a:ext cx="3395757" cy="5181600"/>
          </a:xfrm>
          <a:prstGeom prst="rect">
            <a:avLst/>
          </a:prstGeom>
          <a:noFill/>
        </p:spPr>
      </p:pic>
      <p:pic>
        <p:nvPicPr>
          <p:cNvPr id="6" name="Picture 2" descr="D:\fotky\fotky 2015\bourání dvorku + hody 2015 + šátkování\IMG_1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042" y="1186558"/>
            <a:ext cx="3395757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Horizontální poloha (kolíbka) </a:t>
            </a:r>
          </a:p>
          <a:p>
            <a:pPr>
              <a:lnSpc>
                <a:spcPct val="80000"/>
              </a:lnSpc>
              <a:buNone/>
            </a:pPr>
            <a:endParaRPr lang="cs-CZ" sz="24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- dítě by nemělo rotovat kolem maminky, mělo by být v rovině</a:t>
            </a: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- nožičky mohou být do „tureckého sedu“</a:t>
            </a: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- netlačit hlavičku příliš k hrudníčku dítěte</a:t>
            </a: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- dbát na střídání stran</a:t>
            </a: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- dýchání: nosánek a pusinka by měli zůstat volné, měl by před nimi být volný prostor</a:t>
            </a: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- pozor na předklánění</a:t>
            </a: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- úvaz musí být pevně dotažený</a:t>
            </a:r>
          </a:p>
          <a:p>
            <a:pPr>
              <a:lnSpc>
                <a:spcPct val="8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  <p:pic>
        <p:nvPicPr>
          <p:cNvPr id="3074" name="Picture 2" descr="D:\fotky\fotky 2015\bourání dvorku + hody 2015 + šátkování\IMG_1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00108"/>
            <a:ext cx="3492905" cy="525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928802"/>
            <a:ext cx="7498080" cy="44624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cs-CZ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nosí se vždy čelem k nosící osobě!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Dítě otočené směrem ven vnímá příliš mnoho podnětů – přetížení nervové soustavy a má nefyziologicky prohnutou páteř</a:t>
            </a:r>
          </a:p>
          <a:p>
            <a:pPr>
              <a:lnSpc>
                <a:spcPct val="80000"/>
              </a:lnSpc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-  volíme přiměřenou dobu nošení</a:t>
            </a:r>
          </a:p>
          <a:p>
            <a:pPr>
              <a:lnSpc>
                <a:spcPct val="80000"/>
              </a:lnSpc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dbáme prevenci úrazů (opaření, zakopnutí…)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respektujeme individuální preference a potřeby miminka</a:t>
            </a:r>
          </a:p>
          <a:p>
            <a:pPr>
              <a:buNone/>
            </a:pPr>
            <a:endParaRPr lang="cs-CZ" sz="2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Druhy šátků a nosítek</a:t>
            </a:r>
          </a:p>
          <a:p>
            <a:pPr>
              <a:buNone/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sz="2300" b="1" dirty="0" smtClean="0">
                <a:latin typeface="Arial" pitchFamily="34" charset="0"/>
                <a:cs typeface="Arial" pitchFamily="34" charset="0"/>
              </a:rPr>
              <a:t>Šátky elastické </a:t>
            </a:r>
          </a:p>
          <a:p>
            <a:pPr>
              <a:lnSpc>
                <a:spcPct val="80000"/>
              </a:lnSpc>
            </a:pPr>
            <a:endParaRPr lang="cs-CZ" sz="23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sz="23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nejčastěji směs bavlny a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lycry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, univerzální velikost – 5m, vhodná pro miminka už po narození, nosnost 15 kg – ale doporučuje se do 6 měsíců (6 kg), výhodou je dobrá manipulace s miminkem, nevýhodou je, že se díky elastičnosti špatně dotahuje pro větší děti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389120"/>
          </a:xfrm>
        </p:spPr>
        <p:txBody>
          <a:bodyPr/>
          <a:lstStyle/>
          <a:p>
            <a:pPr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šátkování a nošení dětí přináší maminkám (tatínkům) i dětem spoustu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benefitů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, ale zároveň v sobě skrývá úskalí, o kterých je dobré vědět a vyhnout se jim</a:t>
            </a:r>
          </a:p>
          <a:p>
            <a:pPr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Šátky pevné </a:t>
            </a:r>
          </a:p>
          <a:p>
            <a:pPr>
              <a:lnSpc>
                <a:spcPct val="80000"/>
              </a:lnSpc>
              <a:buNone/>
            </a:pP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- 100 % bavlna, dováženy ze zemí EU, Polska, Německa, ČR, ale i Indie aj.</a:t>
            </a: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- měly by splňovat normy ÓKO TEX Standard 100 – záruka zdravotní nezávadnosti pro děti,  čím hustěji jsou tkané, tím komfortnější nošení větších dětí, mají zkosené okraje, příčně pružné</a:t>
            </a: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- délky různé, nejpoužívanější 4,5 – 5m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300" b="1" dirty="0" smtClean="0">
                <a:latin typeface="Arial" pitchFamily="34" charset="0"/>
                <a:cs typeface="Arial" pitchFamily="34" charset="0"/>
              </a:rPr>
              <a:t>Šátky s kroužky </a:t>
            </a:r>
          </a:p>
          <a:p>
            <a:pPr>
              <a:lnSpc>
                <a:spcPct val="80000"/>
              </a:lnSpc>
              <a:buNone/>
            </a:pPr>
            <a:endParaRPr lang="cs-CZ" sz="23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sz="23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RingSling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– na kratší nošení – jednostranné zatížení</a:t>
            </a:r>
          </a:p>
          <a:p>
            <a:pPr>
              <a:lnSpc>
                <a:spcPct val="80000"/>
              </a:lnSpc>
              <a:buNone/>
            </a:pP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  <p:pic>
        <p:nvPicPr>
          <p:cNvPr id="7172" name="Picture 4" descr="Autumnz - Baby Ring Sling *Rose Pink* - Click Image to Cl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75133"/>
            <a:ext cx="2000264" cy="297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25717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300" b="1" dirty="0" smtClean="0">
                <a:latin typeface="Arial" pitchFamily="34" charset="0"/>
                <a:cs typeface="Arial" pitchFamily="34" charset="0"/>
              </a:rPr>
              <a:t>Ergonomická nosítka </a:t>
            </a:r>
          </a:p>
          <a:p>
            <a:pPr>
              <a:lnSpc>
                <a:spcPct val="80000"/>
              </a:lnSpc>
              <a:buNone/>
            </a:pPr>
            <a:r>
              <a:rPr lang="cs-CZ" sz="23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80000"/>
              </a:lnSpc>
              <a:buNone/>
            </a:pPr>
            <a:r>
              <a:rPr lang="cs-CZ" sz="23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materiál bavlna, len, výrobce EU (ČR), Čína aj., norma ÓKO TEX Standard 100, nosnost od narození (s vnitřní vložkou např.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Manduca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), některé od 3 měsíců až do předškolního věku (20 kg), vybaveny bederním pásem, ramenními popruhy</a:t>
            </a:r>
          </a:p>
          <a:p>
            <a:pPr>
              <a:lnSpc>
                <a:spcPct val="80000"/>
              </a:lnSpc>
              <a:buNone/>
            </a:pPr>
            <a:endParaRPr lang="cs-CZ" sz="23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  <p:pic>
        <p:nvPicPr>
          <p:cNvPr id="6145" name="Picture 1" descr="D:\fotky\fotky 2015\bourání dvorku + hody 2015 + šátkování\IMG_1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00438"/>
            <a:ext cx="1769075" cy="2857520"/>
          </a:xfrm>
          <a:prstGeom prst="rect">
            <a:avLst/>
          </a:prstGeom>
          <a:noFill/>
        </p:spPr>
      </p:pic>
      <p:pic>
        <p:nvPicPr>
          <p:cNvPr id="1027" name="Picture 3" descr="D:\fotky\fotky 2015\bourání dvorku + hody 2015 + šátkování\IMG_1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58553"/>
            <a:ext cx="1785950" cy="2899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Pozor na </a:t>
            </a:r>
            <a:r>
              <a:rPr lang="cs-CZ" sz="2200" b="1" dirty="0" err="1" smtClean="0">
                <a:latin typeface="Arial" pitchFamily="34" charset="0"/>
                <a:cs typeface="Arial" pitchFamily="34" charset="0"/>
              </a:rPr>
              <a:t>klokanky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, které dítěti nezajistí správnou polohu a oporu!</a:t>
            </a: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  <p:pic>
        <p:nvPicPr>
          <p:cNvPr id="5" name="Obrázek 4" descr="http://www.babyzona.cz/fotky20319/fotos/_vyr_3629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71744"/>
            <a:ext cx="3000396" cy="354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Seznam použité literatury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cs-CZ" sz="2200" b="1" dirty="0" err="1" smtClean="0"/>
              <a:t>Liedloffová</a:t>
            </a:r>
            <a:r>
              <a:rPr lang="cs-CZ" sz="2200" b="1" dirty="0" smtClean="0"/>
              <a:t>, J</a:t>
            </a:r>
            <a:r>
              <a:rPr lang="cs-CZ" sz="2200" dirty="0" smtClean="0"/>
              <a:t>.: </a:t>
            </a:r>
            <a:r>
              <a:rPr lang="cs-CZ" sz="2200" b="1" i="1" dirty="0" smtClean="0"/>
              <a:t>Koncept kontinua</a:t>
            </a:r>
            <a:r>
              <a:rPr lang="cs-CZ" sz="2200" b="1" dirty="0" smtClean="0"/>
              <a:t>, </a:t>
            </a:r>
            <a:r>
              <a:rPr lang="cs-CZ" sz="2200" b="1" i="1" dirty="0" smtClean="0"/>
              <a:t>Hledání ztraceného štěstí pro nás a naše děti</a:t>
            </a:r>
            <a:r>
              <a:rPr lang="cs-CZ" sz="2200" i="1" dirty="0" smtClean="0"/>
              <a:t>.</a:t>
            </a:r>
            <a:r>
              <a:rPr lang="cs-CZ" sz="2200" dirty="0" smtClean="0"/>
              <a:t> Praha. </a:t>
            </a:r>
            <a:r>
              <a:rPr lang="cs-CZ" sz="2200" dirty="0" err="1" smtClean="0"/>
              <a:t>Czechia</a:t>
            </a:r>
            <a:r>
              <a:rPr lang="cs-CZ" sz="2200" dirty="0" smtClean="0"/>
              <a:t>:  </a:t>
            </a:r>
            <a:r>
              <a:rPr lang="cs-CZ" sz="2200" dirty="0" err="1" smtClean="0"/>
              <a:t>DharmaGia</a:t>
            </a:r>
            <a:r>
              <a:rPr lang="cs-CZ" sz="2200" dirty="0" smtClean="0"/>
              <a:t> 2007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cs-CZ" sz="2200" b="1" dirty="0" err="1" smtClean="0"/>
              <a:t>Hassenstein</a:t>
            </a:r>
            <a:r>
              <a:rPr lang="cs-CZ" sz="2200" b="1" dirty="0" smtClean="0"/>
              <a:t>, B</a:t>
            </a:r>
            <a:r>
              <a:rPr lang="cs-CZ" sz="2200" dirty="0" smtClean="0"/>
              <a:t>.: </a:t>
            </a:r>
            <a:r>
              <a:rPr lang="cs-CZ" sz="2200" b="1" i="1" dirty="0" err="1" smtClean="0"/>
              <a:t>Verhaltesbiologie</a:t>
            </a:r>
            <a:r>
              <a:rPr lang="cs-CZ" sz="2200" b="1" i="1" dirty="0" smtClean="0"/>
              <a:t> des </a:t>
            </a:r>
            <a:r>
              <a:rPr lang="cs-CZ" sz="2200" b="1" i="1" dirty="0" err="1" smtClean="0"/>
              <a:t>Kindes</a:t>
            </a:r>
            <a:r>
              <a:rPr lang="cs-CZ" sz="2200" dirty="0" smtClean="0"/>
              <a:t>. </a:t>
            </a:r>
            <a:r>
              <a:rPr lang="cs-CZ" sz="2200" dirty="0" err="1" smtClean="0"/>
              <a:t>Piper</a:t>
            </a:r>
            <a:r>
              <a:rPr lang="cs-CZ" sz="2200" dirty="0" smtClean="0"/>
              <a:t>. </a:t>
            </a:r>
            <a:r>
              <a:rPr lang="cs-CZ" sz="2200" dirty="0" err="1" smtClean="0"/>
              <a:t>Munchen</a:t>
            </a:r>
            <a:r>
              <a:rPr lang="cs-CZ" sz="2200" dirty="0" smtClean="0"/>
              <a:t> 1973 studie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cs-CZ" sz="2200" b="1" dirty="0" smtClean="0"/>
              <a:t>Turnovská, J</a:t>
            </a:r>
            <a:r>
              <a:rPr lang="cs-CZ" sz="2200" dirty="0" smtClean="0"/>
              <a:t>.: </a:t>
            </a:r>
            <a:r>
              <a:rPr lang="cs-CZ" sz="2200" b="1" i="1" dirty="0" smtClean="0"/>
              <a:t>Šátkování</a:t>
            </a:r>
            <a:r>
              <a:rPr lang="cs-CZ" sz="2200" dirty="0" smtClean="0"/>
              <a:t>. Vodnář. Praha 2009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cs-CZ" sz="2200" b="1" dirty="0" err="1" smtClean="0"/>
              <a:t>Karp</a:t>
            </a:r>
            <a:r>
              <a:rPr lang="cs-CZ" sz="2200" b="1" dirty="0" smtClean="0"/>
              <a:t>, H</a:t>
            </a:r>
            <a:r>
              <a:rPr lang="cs-CZ" sz="2200" dirty="0" smtClean="0"/>
              <a:t>.: </a:t>
            </a:r>
            <a:r>
              <a:rPr lang="cs-CZ" sz="2200" b="1" i="1" dirty="0" smtClean="0"/>
              <a:t>Nejšťastnější miminko v okolí.</a:t>
            </a:r>
            <a:r>
              <a:rPr lang="cs-CZ" sz="2200" dirty="0" smtClean="0"/>
              <a:t> </a:t>
            </a:r>
            <a:r>
              <a:rPr lang="cs-CZ" sz="2200" dirty="0" err="1" smtClean="0"/>
              <a:t>Euromedia</a:t>
            </a:r>
            <a:r>
              <a:rPr lang="cs-CZ" sz="2200" dirty="0" smtClean="0"/>
              <a:t> </a:t>
            </a:r>
            <a:r>
              <a:rPr lang="cs-CZ" sz="2200" dirty="0" err="1" smtClean="0"/>
              <a:t>Group</a:t>
            </a:r>
            <a:r>
              <a:rPr lang="cs-CZ" sz="2200" dirty="0" smtClean="0"/>
              <a:t>. k. s.- </a:t>
            </a:r>
            <a:r>
              <a:rPr lang="cs-CZ" sz="2200" dirty="0" err="1" smtClean="0"/>
              <a:t>Ikar</a:t>
            </a:r>
            <a:r>
              <a:rPr lang="cs-CZ" sz="2200" dirty="0" smtClean="0"/>
              <a:t>. Praha 2012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cs-CZ" sz="2200" b="1" dirty="0" err="1" smtClean="0"/>
              <a:t>Prekopova</a:t>
            </a:r>
            <a:r>
              <a:rPr lang="cs-CZ" sz="2200" b="1" dirty="0" smtClean="0"/>
              <a:t>, J</a:t>
            </a:r>
            <a:r>
              <a:rPr lang="cs-CZ" sz="2200" dirty="0" smtClean="0"/>
              <a:t>.: </a:t>
            </a:r>
            <a:r>
              <a:rPr lang="cs-CZ" sz="2200" b="1" i="1" dirty="0" smtClean="0"/>
              <a:t>Publikace</a:t>
            </a:r>
            <a:r>
              <a:rPr lang="cs-CZ" sz="2200" dirty="0" smtClean="0"/>
              <a:t>. [online]. [vid. 2015-05-07]. Dostupné z: </a:t>
            </a:r>
            <a:r>
              <a:rPr lang="cs-CZ" sz="2200" dirty="0" smtClean="0">
                <a:hlinkClick r:id="rId2"/>
              </a:rPr>
              <a:t>http://www.</a:t>
            </a:r>
            <a:r>
              <a:rPr lang="cs-CZ" sz="2200" dirty="0" err="1" smtClean="0">
                <a:hlinkClick r:id="rId2"/>
              </a:rPr>
              <a:t>prekopova</a:t>
            </a:r>
            <a:r>
              <a:rPr lang="cs-CZ" sz="2200" dirty="0" smtClean="0">
                <a:hlinkClick r:id="rId2"/>
              </a:rPr>
              <a:t>-</a:t>
            </a:r>
            <a:r>
              <a:rPr lang="cs-CZ" sz="2200" dirty="0" err="1" smtClean="0">
                <a:hlinkClick r:id="rId2"/>
              </a:rPr>
              <a:t>pevneobjeti.cz</a:t>
            </a:r>
            <a:r>
              <a:rPr lang="cs-CZ" sz="2200" dirty="0" smtClean="0">
                <a:hlinkClick r:id="rId2"/>
              </a:rPr>
              <a:t>/Publikace/</a:t>
            </a:r>
            <a:r>
              <a:rPr lang="cs-CZ" sz="2200" dirty="0" err="1" smtClean="0">
                <a:hlinkClick r:id="rId2"/>
              </a:rPr>
              <a:t>tabid</a:t>
            </a:r>
            <a:r>
              <a:rPr lang="cs-CZ" sz="2200" dirty="0" smtClean="0">
                <a:hlinkClick r:id="rId2"/>
              </a:rPr>
              <a:t>/61/Default.</a:t>
            </a:r>
            <a:r>
              <a:rPr lang="cs-CZ" sz="2200" dirty="0" err="1" smtClean="0">
                <a:hlinkClick r:id="rId2"/>
              </a:rPr>
              <a:t>aspx</a:t>
            </a:r>
            <a:endParaRPr lang="cs-CZ" sz="2200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cs-CZ" sz="2200" b="1" dirty="0" smtClean="0"/>
              <a:t>MUDr. Ryba, L., Adamová, V., prof. MUDr. Janda </a:t>
            </a:r>
            <a:r>
              <a:rPr lang="cs-CZ" sz="2200" b="1" dirty="0" err="1" smtClean="0"/>
              <a:t>Csc</a:t>
            </a:r>
            <a:r>
              <a:rPr lang="cs-CZ" sz="2200" b="1" dirty="0" smtClean="0"/>
              <a:t>,J</a:t>
            </a:r>
            <a:r>
              <a:rPr lang="cs-CZ" sz="2200" dirty="0" smtClean="0"/>
              <a:t>.: </a:t>
            </a:r>
            <a:r>
              <a:rPr lang="cs-CZ" sz="2200" b="1" i="1" dirty="0" smtClean="0"/>
              <a:t>Šátkování (nošení dětí v šátku) 1. část.</a:t>
            </a:r>
            <a:r>
              <a:rPr lang="cs-CZ" sz="2200" dirty="0" smtClean="0"/>
              <a:t> Pediatrie pro praxi. 2012. 13(2). 135 – 137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cs-CZ" sz="2200" b="1" dirty="0" smtClean="0"/>
              <a:t>MUDr. Ryba, L., Adamová, V., prof. MUDr. Janda </a:t>
            </a:r>
            <a:r>
              <a:rPr lang="cs-CZ" sz="2200" b="1" dirty="0" err="1" smtClean="0"/>
              <a:t>Csc</a:t>
            </a:r>
            <a:r>
              <a:rPr lang="cs-CZ" sz="2200" b="1" dirty="0" smtClean="0"/>
              <a:t>,J</a:t>
            </a:r>
            <a:r>
              <a:rPr lang="cs-CZ" sz="2200" dirty="0" smtClean="0"/>
              <a:t>.: </a:t>
            </a:r>
            <a:r>
              <a:rPr lang="cs-CZ" sz="2200" b="1" i="1" dirty="0" smtClean="0"/>
              <a:t>Šátkování (nošení dětí v šátku) 2. část</a:t>
            </a:r>
            <a:r>
              <a:rPr lang="cs-CZ" sz="2200" dirty="0" smtClean="0"/>
              <a:t>, Pediatrie pro praxi. 2012. 13(3). 208-210</a:t>
            </a:r>
          </a:p>
          <a:p>
            <a:pPr marL="457200" indent="-457200">
              <a:buClr>
                <a:schemeClr val="tx1"/>
              </a:buClr>
              <a:buNone/>
            </a:pPr>
            <a:endParaRPr lang="cs-CZ" sz="2200" dirty="0" smtClean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cs-CZ" sz="2200" dirty="0" smtClean="0"/>
          </a:p>
          <a:p>
            <a:pPr>
              <a:buNone/>
            </a:pP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40000" lnSpcReduction="20000"/>
          </a:bodyPr>
          <a:lstStyle/>
          <a:p>
            <a:pPr marL="742950" indent="-742950">
              <a:buClr>
                <a:schemeClr val="tx1"/>
              </a:buClr>
              <a:buFont typeface="+mj-lt"/>
              <a:buAutoNum type="arabicPeriod" startAt="8"/>
            </a:pPr>
            <a:r>
              <a:rPr lang="cs-CZ" sz="5000" b="1" dirty="0" smtClean="0"/>
              <a:t>Nošení dětí</a:t>
            </a:r>
            <a:r>
              <a:rPr lang="cs-CZ" sz="5000" dirty="0" smtClean="0"/>
              <a:t>. </a:t>
            </a:r>
            <a:r>
              <a:rPr lang="cs-CZ" sz="5000" b="1" i="1" dirty="0" smtClean="0"/>
              <a:t>Stanovisko České pediatrické společnosti k nošení dětí v šátku</a:t>
            </a:r>
            <a:r>
              <a:rPr lang="cs-CZ" sz="5000" dirty="0" smtClean="0"/>
              <a:t>. [online]. [vid.2015-05-07]. Dostupné z : http//www.</a:t>
            </a:r>
            <a:r>
              <a:rPr lang="cs-CZ" sz="5000" dirty="0" err="1" smtClean="0"/>
              <a:t>nosenideti.cz</a:t>
            </a:r>
            <a:r>
              <a:rPr lang="cs-CZ" sz="5000" dirty="0" smtClean="0"/>
              <a:t>/</a:t>
            </a:r>
            <a:r>
              <a:rPr lang="cs-CZ" sz="5000" dirty="0" err="1" smtClean="0"/>
              <a:t>clanek.php</a:t>
            </a:r>
            <a:r>
              <a:rPr lang="cs-CZ" sz="5000" dirty="0" smtClean="0"/>
              <a:t>?</a:t>
            </a:r>
            <a:r>
              <a:rPr lang="cs-CZ" sz="5000" dirty="0" err="1" smtClean="0"/>
              <a:t>clanek</a:t>
            </a:r>
            <a:r>
              <a:rPr lang="cs-CZ" sz="5000" dirty="0" smtClean="0"/>
              <a:t>_id=104/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 startAt="8"/>
            </a:pPr>
            <a:r>
              <a:rPr lang="cs-CZ" sz="5000" b="1" dirty="0" smtClean="0"/>
              <a:t>Nošení dětí. </a:t>
            </a:r>
            <a:r>
              <a:rPr lang="cs-CZ" sz="5000" b="1" i="1" dirty="0" smtClean="0"/>
              <a:t>Elastické šátky</a:t>
            </a:r>
            <a:r>
              <a:rPr lang="cs-CZ" sz="5000" dirty="0" smtClean="0"/>
              <a:t>.[online].[vid. 2015-05-18]. Dostupné z : http//www.</a:t>
            </a:r>
            <a:r>
              <a:rPr lang="cs-CZ" sz="5000" dirty="0" err="1" smtClean="0"/>
              <a:t>nosenideti.cz</a:t>
            </a:r>
            <a:r>
              <a:rPr lang="cs-CZ" sz="5000" dirty="0" smtClean="0"/>
              <a:t>/136/zobrazit-skupinu-</a:t>
            </a:r>
            <a:r>
              <a:rPr lang="cs-CZ" sz="5000" dirty="0" err="1" smtClean="0"/>
              <a:t>zbozi</a:t>
            </a:r>
            <a:r>
              <a:rPr lang="cs-CZ" sz="5000" dirty="0" smtClean="0"/>
              <a:t>/</a:t>
            </a:r>
            <a:r>
              <a:rPr lang="cs-CZ" sz="5000" dirty="0" err="1" smtClean="0"/>
              <a:t>elasticke</a:t>
            </a:r>
            <a:r>
              <a:rPr lang="cs-CZ" sz="5000" dirty="0" smtClean="0"/>
              <a:t>-</a:t>
            </a:r>
            <a:r>
              <a:rPr lang="cs-CZ" sz="5000" dirty="0" err="1" smtClean="0"/>
              <a:t>satky</a:t>
            </a:r>
            <a:r>
              <a:rPr lang="cs-CZ" sz="5000" dirty="0" smtClean="0"/>
              <a:t>/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 startAt="8"/>
            </a:pPr>
            <a:r>
              <a:rPr lang="cs-CZ" sz="5000" b="1" dirty="0" smtClean="0"/>
              <a:t>Nošení dětí</a:t>
            </a:r>
            <a:r>
              <a:rPr lang="cs-CZ" sz="5000" dirty="0" smtClean="0"/>
              <a:t>: </a:t>
            </a:r>
            <a:r>
              <a:rPr lang="cs-CZ" sz="5000" b="1" i="1" dirty="0" smtClean="0"/>
              <a:t>Pevné šátky</a:t>
            </a:r>
            <a:r>
              <a:rPr lang="cs-CZ" sz="5000" dirty="0" smtClean="0"/>
              <a:t>. [online]. [vid. 2015-05-18]. Dostupné z: </a:t>
            </a:r>
            <a:r>
              <a:rPr lang="cs-CZ" sz="5000" dirty="0" smtClean="0">
                <a:hlinkClick r:id="rId2"/>
              </a:rPr>
              <a:t>http://www.</a:t>
            </a:r>
            <a:r>
              <a:rPr lang="cs-CZ" sz="5000" dirty="0" err="1" smtClean="0">
                <a:hlinkClick r:id="rId2"/>
              </a:rPr>
              <a:t>nosenideti.cz</a:t>
            </a:r>
            <a:r>
              <a:rPr lang="cs-CZ" sz="5000" dirty="0" smtClean="0">
                <a:hlinkClick r:id="rId2"/>
              </a:rPr>
              <a:t>/135/zobrazit-skupinu-</a:t>
            </a:r>
            <a:r>
              <a:rPr lang="cs-CZ" sz="5000" dirty="0" err="1" smtClean="0">
                <a:hlinkClick r:id="rId2"/>
              </a:rPr>
              <a:t>zbozi</a:t>
            </a:r>
            <a:r>
              <a:rPr lang="cs-CZ" sz="5000" dirty="0" smtClean="0">
                <a:hlinkClick r:id="rId2"/>
              </a:rPr>
              <a:t>/</a:t>
            </a:r>
            <a:r>
              <a:rPr lang="cs-CZ" sz="5000" dirty="0" err="1" smtClean="0">
                <a:hlinkClick r:id="rId2"/>
              </a:rPr>
              <a:t>Pevne</a:t>
            </a:r>
            <a:r>
              <a:rPr lang="cs-CZ" sz="5000" dirty="0" smtClean="0">
                <a:hlinkClick r:id="rId2"/>
              </a:rPr>
              <a:t>-</a:t>
            </a:r>
            <a:r>
              <a:rPr lang="cs-CZ" sz="5000" dirty="0" err="1" smtClean="0">
                <a:hlinkClick r:id="rId2"/>
              </a:rPr>
              <a:t>satky</a:t>
            </a:r>
            <a:r>
              <a:rPr lang="cs-CZ" sz="5000" dirty="0" smtClean="0">
                <a:hlinkClick r:id="rId2"/>
              </a:rPr>
              <a:t>/</a:t>
            </a:r>
            <a:endParaRPr lang="cs-CZ" sz="5000" dirty="0" smtClean="0"/>
          </a:p>
          <a:p>
            <a:pPr marL="742950" indent="-742950">
              <a:buClr>
                <a:schemeClr val="tx1"/>
              </a:buClr>
              <a:buFont typeface="+mj-lt"/>
              <a:buAutoNum type="arabicPeriod" startAt="8"/>
            </a:pPr>
            <a:r>
              <a:rPr lang="cs-CZ" sz="5000" b="1" dirty="0" smtClean="0"/>
              <a:t>Nošení dětí</a:t>
            </a:r>
            <a:r>
              <a:rPr lang="cs-CZ" sz="5000" dirty="0" smtClean="0"/>
              <a:t>: </a:t>
            </a:r>
            <a:r>
              <a:rPr lang="cs-CZ" sz="5000" b="1" i="1" dirty="0" smtClean="0"/>
              <a:t>Šátky s kroužky</a:t>
            </a:r>
            <a:r>
              <a:rPr lang="cs-CZ" sz="5000" dirty="0" smtClean="0"/>
              <a:t>. [online]. [vid. 2015-05-18]. Dostupné z: </a:t>
            </a:r>
            <a:r>
              <a:rPr lang="cs-CZ" sz="5000" dirty="0" smtClean="0">
                <a:hlinkClick r:id="rId3"/>
              </a:rPr>
              <a:t>http://www.</a:t>
            </a:r>
            <a:r>
              <a:rPr lang="cs-CZ" sz="5000" dirty="0" err="1" smtClean="0">
                <a:hlinkClick r:id="rId3"/>
              </a:rPr>
              <a:t>nosenideti.cz</a:t>
            </a:r>
            <a:r>
              <a:rPr lang="cs-CZ" sz="5000" dirty="0" smtClean="0">
                <a:hlinkClick r:id="rId3"/>
              </a:rPr>
              <a:t>/122/zobrazit-skupinu-</a:t>
            </a:r>
            <a:r>
              <a:rPr lang="cs-CZ" sz="5000" dirty="0" err="1" smtClean="0">
                <a:hlinkClick r:id="rId3"/>
              </a:rPr>
              <a:t>zbozi</a:t>
            </a:r>
            <a:r>
              <a:rPr lang="cs-CZ" sz="5000" dirty="0" smtClean="0">
                <a:hlinkClick r:id="rId3"/>
              </a:rPr>
              <a:t>/</a:t>
            </a:r>
            <a:r>
              <a:rPr lang="cs-CZ" sz="5000" dirty="0" err="1" smtClean="0">
                <a:hlinkClick r:id="rId3"/>
              </a:rPr>
              <a:t>Satky</a:t>
            </a:r>
            <a:r>
              <a:rPr lang="cs-CZ" sz="5000" dirty="0" smtClean="0">
                <a:hlinkClick r:id="rId3"/>
              </a:rPr>
              <a:t>-s-</a:t>
            </a:r>
            <a:r>
              <a:rPr lang="cs-CZ" sz="5000" dirty="0" err="1" smtClean="0">
                <a:hlinkClick r:id="rId3"/>
              </a:rPr>
              <a:t>krouzky</a:t>
            </a:r>
            <a:r>
              <a:rPr lang="cs-CZ" sz="5000" dirty="0" smtClean="0">
                <a:hlinkClick r:id="rId3"/>
              </a:rPr>
              <a:t>/</a:t>
            </a:r>
            <a:endParaRPr lang="cs-CZ" sz="5000" dirty="0" smtClean="0"/>
          </a:p>
          <a:p>
            <a:pPr marL="742950" indent="-742950">
              <a:buClr>
                <a:schemeClr val="tx1"/>
              </a:buClr>
              <a:buFont typeface="+mj-lt"/>
              <a:buAutoNum type="arabicPeriod" startAt="8"/>
            </a:pPr>
            <a:r>
              <a:rPr lang="cs-CZ" sz="5000" b="1" dirty="0" err="1" smtClean="0"/>
              <a:t>Autumnz</a:t>
            </a:r>
            <a:r>
              <a:rPr lang="cs-CZ" sz="5000" dirty="0" smtClean="0"/>
              <a:t>: </a:t>
            </a:r>
            <a:r>
              <a:rPr lang="cs-CZ" sz="5000" b="1" i="1" dirty="0" smtClean="0"/>
              <a:t>Ring </a:t>
            </a:r>
            <a:r>
              <a:rPr lang="cs-CZ" sz="5000" b="1" i="1" dirty="0" err="1" smtClean="0"/>
              <a:t>sling</a:t>
            </a:r>
            <a:r>
              <a:rPr lang="cs-CZ" sz="5000" i="1" dirty="0" smtClean="0"/>
              <a:t>.</a:t>
            </a:r>
            <a:r>
              <a:rPr lang="cs-CZ" sz="5000" dirty="0" smtClean="0"/>
              <a:t> </a:t>
            </a:r>
            <a:r>
              <a:rPr lang="cs-CZ" sz="5000" dirty="0" err="1" smtClean="0"/>
              <a:t>Autumnz</a:t>
            </a:r>
            <a:r>
              <a:rPr lang="cs-CZ" sz="5000" dirty="0" smtClean="0"/>
              <a:t> [online]. [vid. 2015-05-18]. Dostupné z: </a:t>
            </a:r>
            <a:r>
              <a:rPr lang="cs-CZ" sz="5000" dirty="0" smtClean="0">
                <a:hlinkClick r:id="rId4"/>
              </a:rPr>
              <a:t>http://www.</a:t>
            </a:r>
            <a:r>
              <a:rPr lang="cs-CZ" sz="5000" dirty="0" err="1" smtClean="0">
                <a:hlinkClick r:id="rId4"/>
              </a:rPr>
              <a:t>autumnz.com</a:t>
            </a:r>
            <a:r>
              <a:rPr lang="cs-CZ" sz="5000" dirty="0" smtClean="0">
                <a:hlinkClick r:id="rId4"/>
              </a:rPr>
              <a:t>/baby-</a:t>
            </a:r>
            <a:r>
              <a:rPr lang="cs-CZ" sz="5000" dirty="0" err="1" smtClean="0">
                <a:hlinkClick r:id="rId4"/>
              </a:rPr>
              <a:t>travel</a:t>
            </a:r>
            <a:r>
              <a:rPr lang="cs-CZ" sz="5000" dirty="0" smtClean="0">
                <a:hlinkClick r:id="rId4"/>
              </a:rPr>
              <a:t>-ring-</a:t>
            </a:r>
            <a:r>
              <a:rPr lang="cs-CZ" sz="5000" dirty="0" err="1" smtClean="0">
                <a:hlinkClick r:id="rId4"/>
              </a:rPr>
              <a:t>sling</a:t>
            </a:r>
            <a:r>
              <a:rPr lang="cs-CZ" sz="5000" dirty="0" smtClean="0">
                <a:hlinkClick r:id="rId4"/>
              </a:rPr>
              <a:t>-c-48-49.html</a:t>
            </a:r>
            <a:endParaRPr lang="cs-CZ" sz="5000" dirty="0" smtClean="0"/>
          </a:p>
          <a:p>
            <a:pPr marL="742950" indent="-742950">
              <a:buClr>
                <a:schemeClr val="tx1"/>
              </a:buClr>
              <a:buFont typeface="+mj-lt"/>
              <a:buAutoNum type="arabicPeriod" startAt="8"/>
            </a:pPr>
            <a:r>
              <a:rPr lang="cs-CZ" sz="5000" b="1" dirty="0" err="1" smtClean="0"/>
              <a:t>Klokanka</a:t>
            </a:r>
            <a:r>
              <a:rPr lang="cs-CZ" sz="5000" dirty="0" smtClean="0"/>
              <a:t>: </a:t>
            </a:r>
            <a:r>
              <a:rPr lang="cs-CZ" sz="5000" b="1" i="1" dirty="0" smtClean="0"/>
              <a:t>Baby </a:t>
            </a:r>
            <a:r>
              <a:rPr lang="cs-CZ" sz="5000" b="1" i="1" dirty="0" err="1" smtClean="0"/>
              <a:t>zona</a:t>
            </a:r>
            <a:r>
              <a:rPr lang="cs-CZ" sz="5000" b="1" i="1" dirty="0" smtClean="0"/>
              <a:t>. </a:t>
            </a:r>
            <a:r>
              <a:rPr lang="cs-CZ" sz="5000" dirty="0" smtClean="0"/>
              <a:t>Baby </a:t>
            </a:r>
            <a:r>
              <a:rPr lang="cs-CZ" sz="5000" dirty="0" err="1" smtClean="0"/>
              <a:t>zona</a:t>
            </a:r>
            <a:r>
              <a:rPr lang="cs-CZ" sz="5000" dirty="0" smtClean="0"/>
              <a:t> [online]. [ 2015-05-10]. Dostupné z: </a:t>
            </a:r>
            <a:r>
              <a:rPr lang="cs-CZ" sz="5000" dirty="0" smtClean="0">
                <a:hlinkClick r:id="rId5"/>
              </a:rPr>
              <a:t>http://www.</a:t>
            </a:r>
            <a:r>
              <a:rPr lang="cs-CZ" sz="5000" dirty="0" err="1" smtClean="0">
                <a:hlinkClick r:id="rId5"/>
              </a:rPr>
              <a:t>babyzona.cz</a:t>
            </a:r>
            <a:r>
              <a:rPr lang="cs-CZ" sz="5000" dirty="0" smtClean="0">
                <a:hlinkClick r:id="rId5"/>
              </a:rPr>
              <a:t>/</a:t>
            </a:r>
            <a:r>
              <a:rPr lang="cs-CZ" sz="5000" dirty="0" err="1" smtClean="0">
                <a:hlinkClick r:id="rId5"/>
              </a:rPr>
              <a:t>eshop</a:t>
            </a:r>
            <a:r>
              <a:rPr lang="cs-CZ" sz="5000" dirty="0" smtClean="0">
                <a:hlinkClick r:id="rId5"/>
              </a:rPr>
              <a:t>/0/3/5/3629-</a:t>
            </a:r>
            <a:r>
              <a:rPr lang="cs-CZ" sz="5000" dirty="0" err="1" smtClean="0">
                <a:hlinkClick r:id="rId5"/>
              </a:rPr>
              <a:t>Detske</a:t>
            </a:r>
            <a:r>
              <a:rPr lang="cs-CZ" sz="5000" dirty="0" smtClean="0">
                <a:hlinkClick r:id="rId5"/>
              </a:rPr>
              <a:t>-</a:t>
            </a:r>
            <a:r>
              <a:rPr lang="cs-CZ" sz="5000" dirty="0" err="1" smtClean="0">
                <a:hlinkClick r:id="rId5"/>
              </a:rPr>
              <a:t>nositko</a:t>
            </a:r>
            <a:r>
              <a:rPr lang="cs-CZ" sz="5000" dirty="0" smtClean="0">
                <a:hlinkClick r:id="rId5"/>
              </a:rPr>
              <a:t>-</a:t>
            </a:r>
            <a:r>
              <a:rPr lang="cs-CZ" sz="5000" dirty="0" err="1" smtClean="0">
                <a:hlinkClick r:id="rId5"/>
              </a:rPr>
              <a:t>Bodyquard</a:t>
            </a:r>
            <a:r>
              <a:rPr lang="cs-CZ" sz="5000" dirty="0" smtClean="0">
                <a:hlinkClick r:id="rId5"/>
              </a:rPr>
              <a:t>/</a:t>
            </a:r>
            <a:endParaRPr lang="cs-CZ" sz="50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atek-na-noseni-deti-majak-vzo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7673498" cy="550072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85725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Děkuji za pozornost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Chaloupková, 2. ročník PA 2015</a:t>
            </a:r>
            <a:endParaRPr lang="cs-CZ" dirty="0"/>
          </a:p>
        </p:txBody>
      </p:sp>
      <p:pic>
        <p:nvPicPr>
          <p:cNvPr id="6" name="Picture 2" descr="D:\fotky\fotky 2015\bourání dvorku + hody 2015 + šátkování\IMG_1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2643206" cy="4073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724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chemeClr val="tx1"/>
                </a:solidFill>
              </a:rPr>
              <a:t>Šátkování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571612"/>
            <a:ext cx="7498080" cy="5033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Stručná historie:</a:t>
            </a:r>
          </a:p>
          <a:p>
            <a:pPr>
              <a:buNone/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sz="2200" dirty="0" smtClean="0"/>
              <a:t>  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Šátkování není pouze alternativou transportu – kočárku, ale i  způsobem, jak prohloubit vzájemný vztah mezi matkou a dítětem.  Je to do jisté míry návrat k přírodě a k lepšímu porozumění a naplnění potřeb miminek. V dnešní době stoupá oblíbenost tohoto druhu nošení, lze to vidět i na nabídkách trhu, který přináší nové materiály šátků, vzory a pomůcky k nošení miminek. Zároveň  pokročilá technika a elektronické zdroje  nabízí maminkám spoustu praktických návodů a video ukázek, jak děti nosit. </a:t>
            </a: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357298"/>
            <a:ext cx="7498080" cy="51054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Šátkování není novinkou. Různé formy nošení dětí jsou staré jako lidstvo samo. Zároveň hluboko v historii (3 000 př.n.l.) lidé vymýšleli i jiné způsoby transportu a vyráběli první vozítka. </a:t>
            </a:r>
          </a:p>
          <a:p>
            <a:pPr>
              <a:lnSpc>
                <a:spcPct val="80000"/>
              </a:lnSpc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První kočárky se objevovaly v 1.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pol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 18 st. především ve městech, zatím co na vesnici se používaly šátky až do 2. světové války. </a:t>
            </a:r>
          </a:p>
          <a:p>
            <a:pPr>
              <a:lnSpc>
                <a:spcPct val="80000"/>
              </a:lnSpc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Po  2. světové válce u nás šátky téměř vymizely. Znovu se u nás objevily až po r. 1989.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857232"/>
            <a:ext cx="7498080" cy="56769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Osobnosti:</a:t>
            </a:r>
          </a:p>
          <a:p>
            <a:pPr>
              <a:lnSpc>
                <a:spcPct val="90000"/>
              </a:lnSpc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Z oblasti vývojové biologie studoval chování a vztahy dítě – matka etolog a biolog   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Bernard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b="1" dirty="0" err="1" smtClean="0">
                <a:latin typeface="Arial" pitchFamily="34" charset="0"/>
                <a:cs typeface="Arial" pitchFamily="34" charset="0"/>
              </a:rPr>
              <a:t>Hassenstein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nebo u nás 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Šráček a </a:t>
            </a:r>
            <a:r>
              <a:rPr lang="cs-CZ" sz="2200" b="1" dirty="0" err="1" smtClean="0">
                <a:latin typeface="Arial" pitchFamily="34" charset="0"/>
                <a:cs typeface="Arial" pitchFamily="34" charset="0"/>
              </a:rPr>
              <a:t>Šráčková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– od nich český pojem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nošenec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Mezi další významné osobnosti, které se zabývaly porozumění potřeb miminek, patří například  </a:t>
            </a:r>
            <a:r>
              <a:rPr lang="cs-CZ" sz="2200" b="1" dirty="0" err="1" smtClean="0">
                <a:latin typeface="Arial" pitchFamily="34" charset="0"/>
                <a:cs typeface="Arial" pitchFamily="34" charset="0"/>
              </a:rPr>
              <a:t>Harvey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b="1" dirty="0" err="1" smtClean="0">
                <a:latin typeface="Arial" pitchFamily="34" charset="0"/>
                <a:cs typeface="Arial" pitchFamily="34" charset="0"/>
              </a:rPr>
              <a:t>Karp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– americký pediatr, zabývá se tříměsíční kolikou miminek, vydal úspěšnou knihu </a:t>
            </a:r>
            <a:r>
              <a:rPr lang="cs-CZ" sz="2200" i="1" dirty="0" smtClean="0">
                <a:latin typeface="Arial" pitchFamily="34" charset="0"/>
                <a:cs typeface="Arial" pitchFamily="34" charset="0"/>
              </a:rPr>
              <a:t>Nejšťastnější miminko v okolí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. Zjistil, že dětem chybí 4 trimestr. Aby se miminka vyrovnala s novým prostředím, doporučuje, aby rodiče dítěti napodobili prostředí dělohy (zavinování, poloha na boku, bílý šum, houpaní, sání)</a:t>
            </a:r>
          </a:p>
          <a:p>
            <a:pPr algn="just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Jiřina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Prekopová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- česká dětská psycholožka, autorka knih </a:t>
            </a:r>
            <a:r>
              <a:rPr lang="cs-CZ" sz="2200" i="1" dirty="0" smtClean="0">
                <a:latin typeface="Arial" pitchFamily="34" charset="0"/>
                <a:cs typeface="Arial" pitchFamily="34" charset="0"/>
              </a:rPr>
              <a:t>Malý tyran, Děti jsou hosté, kteří hledají cestu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aj., je  propagátorka terapie pevným objetím. </a:t>
            </a:r>
          </a:p>
          <a:p>
            <a:pPr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Novorozenec je podle ní předčasně narozený. Dítě je až kolem 5. měsíce schopno se pohybovat, vzdálit se od matky nebo si podat předmět ležící v jeho blízkosti. Uvádí, že by se dítě mělo nosit minimálně 2,5 roku a šátek nazývá  tzv. sociální dělohou.</a:t>
            </a:r>
          </a:p>
          <a:p>
            <a:pPr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Působí v Německu, kde je šátkování rozšířené.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000108"/>
            <a:ext cx="7498080" cy="5676920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latin typeface="Arial" pitchFamily="34" charset="0"/>
                <a:cs typeface="Arial" pitchFamily="34" charset="0"/>
              </a:rPr>
              <a:t>Jean </a:t>
            </a:r>
            <a:r>
              <a:rPr lang="cs-CZ" sz="2200" b="1" dirty="0" err="1" smtClean="0">
                <a:latin typeface="Arial" pitchFamily="34" charset="0"/>
                <a:cs typeface="Arial" pitchFamily="34" charset="0"/>
              </a:rPr>
              <a:t>Liedloffová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, popisuje ve své knize </a:t>
            </a:r>
            <a:r>
              <a:rPr lang="cs-CZ" sz="2200" i="1" dirty="0" smtClean="0">
                <a:latin typeface="Arial" pitchFamily="34" charset="0"/>
                <a:cs typeface="Arial" pitchFamily="34" charset="0"/>
              </a:rPr>
              <a:t>Koncept kontinua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způsob výchovy jihoamerických indiánů.</a:t>
            </a:r>
          </a:p>
          <a:p>
            <a:pPr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Teorie fáze v náručí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– matky nijak zásadně nemění způsob života před a po porodu. Dělají vše, na co byly zvyklé před porodem s tím rozdílem, že miminka nosí stále u sebe – v šátku. Jejich děti jsou klidné, vyrovnané a spokojené. Děti se cítí bezpečí a jejich potřeby jsou okamžitě naplňovány, tvoří s matkou jednotku – cítí její dech i tlukot srdce, prožívá s ní její emoce, vidí a cítí vše, co dělá a učí se. Zároveň jsou uspokojovány potřeby matky – dotek, blízkost, kontakt s dítětem. Jakmile je „ fáze v náručí“ naplněna, dítě je připraveno šátek opustit.</a:t>
            </a:r>
          </a:p>
          <a:p>
            <a:endParaRPr lang="cs-CZ" sz="2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071546"/>
            <a:ext cx="7498080" cy="52483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Prostředí miminka</a:t>
            </a:r>
          </a:p>
          <a:p>
            <a:pPr>
              <a:lnSpc>
                <a:spcPct val="80000"/>
              </a:lnSpc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Život v děloze – dítě je pevně obemknuto, slyší tlukot srdce, dýchá, šum střevní peristaltiky či hlasy zvenčí. Je v pohybu – houpáno chůzí. Už v děloze se uklidňuje sáním.</a:t>
            </a:r>
          </a:p>
          <a:p>
            <a:pPr>
              <a:lnSpc>
                <a:spcPct val="80000"/>
              </a:lnSpc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Život po porodu – adaptační proces se týká krevního oběhu, dýchání, výživy, ale i změny polohy – fetální poloha se mění ve vzpřímenou, uložením do postýlky nebo inkubátoru dítě přichází o houpavé pohyby a ztrácí zvukové vjemy. </a:t>
            </a:r>
          </a:p>
          <a:p>
            <a:pPr>
              <a:lnSpc>
                <a:spcPct val="80000"/>
              </a:lnSpc>
              <a:buNone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  Nemožnost dítěte dotýkat se matky nebo cítit její blízkost vede k jeho pocitu odloučení!</a:t>
            </a:r>
          </a:p>
          <a:p>
            <a:pPr algn="just">
              <a:buNone/>
            </a:pPr>
            <a:endParaRPr lang="cs-CZ" sz="22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895328"/>
            <a:ext cx="7498080" cy="539119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sz="6500" b="1" dirty="0" smtClean="0">
                <a:latin typeface="Arial" pitchFamily="34" charset="0"/>
                <a:cs typeface="Arial" pitchFamily="34" charset="0"/>
              </a:rPr>
              <a:t>Pozitiva nošení v šátku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rychlejší adaptace dítěte</a:t>
            </a:r>
          </a:p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fyzický i psychický kontakt matky(otce) s dítětem - dotek</a:t>
            </a:r>
          </a:p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zvýšená sekrece oxytocinu matky při častém dráždění prsu jako prevence laktační psychózy a poporodní deprese matky</a:t>
            </a:r>
          </a:p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snadný přístup k prsu a sání</a:t>
            </a:r>
          </a:p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nošené děti jsou klidnější, méně pláčou – dochází k bezprostřednímu </a:t>
            </a:r>
            <a:r>
              <a:rPr lang="cs-CZ" sz="5500" dirty="0" smtClean="0">
                <a:latin typeface="Arial" pitchFamily="34" charset="0"/>
                <a:cs typeface="Arial" pitchFamily="34" charset="0"/>
              </a:rPr>
              <a:t>uspokojení </a:t>
            </a:r>
            <a:r>
              <a:rPr lang="cs-CZ" sz="5500" dirty="0" smtClean="0">
                <a:latin typeface="Arial" pitchFamily="34" charset="0"/>
                <a:cs typeface="Arial" pitchFamily="34" charset="0"/>
              </a:rPr>
              <a:t>jejich potřeb (teplo, kontakt, výživa, péče a pozornost matky, event. otce)</a:t>
            </a:r>
          </a:p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prevence kojeneckých kolik – tlak na bříško a poloha v šátku zlepšují peristaltiku</a:t>
            </a:r>
          </a:p>
          <a:p>
            <a:r>
              <a:rPr lang="cs-CZ" sz="5500" dirty="0" smtClean="0">
                <a:latin typeface="Arial" pitchFamily="34" charset="0"/>
                <a:cs typeface="Arial" pitchFamily="34" charset="0"/>
              </a:rPr>
              <a:t>dítě slyší matčin dech a tep, vnímá rytmické pohyby při chůzi, na které je dítě navyklé z období před narozením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Vendula Chaloupková 3. ročník PA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636</TotalTime>
  <Words>1057</Words>
  <Application>Microsoft Office PowerPoint</Application>
  <PresentationFormat>Předvádění na obrazovce (4:3)</PresentationFormat>
  <Paragraphs>155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Tok</vt:lpstr>
      <vt:lpstr>Edukační projekt</vt:lpstr>
      <vt:lpstr>Prezentace aplikace PowerPoint</vt:lpstr>
      <vt:lpstr> Šátkování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použité literatury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Edukační projekt</dc:title>
  <dc:creator>vendy</dc:creator>
  <cp:lastModifiedBy>Blanka Trojanová</cp:lastModifiedBy>
  <cp:revision>58</cp:revision>
  <dcterms:created xsi:type="dcterms:W3CDTF">2015-05-18T08:52:31Z</dcterms:created>
  <dcterms:modified xsi:type="dcterms:W3CDTF">2015-10-02T10:36:44Z</dcterms:modified>
</cp:coreProperties>
</file>