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5" r:id="rId2"/>
    <p:sldId id="299" r:id="rId3"/>
    <p:sldId id="301" r:id="rId4"/>
    <p:sldId id="302" r:id="rId5"/>
    <p:sldId id="303" r:id="rId6"/>
    <p:sldId id="304" r:id="rId7"/>
    <p:sldId id="300" r:id="rId8"/>
    <p:sldId id="324" r:id="rId9"/>
    <p:sldId id="325" r:id="rId10"/>
    <p:sldId id="307" r:id="rId11"/>
    <p:sldId id="306" r:id="rId12"/>
    <p:sldId id="309" r:id="rId13"/>
    <p:sldId id="310" r:id="rId14"/>
    <p:sldId id="311" r:id="rId15"/>
    <p:sldId id="313" r:id="rId16"/>
    <p:sldId id="308" r:id="rId17"/>
    <p:sldId id="318" r:id="rId18"/>
    <p:sldId id="316" r:id="rId19"/>
    <p:sldId id="319" r:id="rId20"/>
    <p:sldId id="317" r:id="rId21"/>
    <p:sldId id="320" r:id="rId22"/>
    <p:sldId id="321" r:id="rId23"/>
    <p:sldId id="322" r:id="rId24"/>
    <p:sldId id="323" r:id="rId25"/>
    <p:sldId id="29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EBC"/>
    <a:srgbClr val="EA5F48"/>
    <a:srgbClr val="EC6F5A"/>
    <a:srgbClr val="CDCD3F"/>
    <a:srgbClr val="F8F7F2"/>
    <a:srgbClr val="FCFCFA"/>
    <a:srgbClr val="F4F3EC"/>
    <a:srgbClr val="275C9D"/>
    <a:srgbClr val="7B84C7"/>
    <a:srgbClr val="6C7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1" autoAdjust="0"/>
    <p:restoredTop sz="94660"/>
  </p:normalViewPr>
  <p:slideViewPr>
    <p:cSldViewPr>
      <p:cViewPr varScale="1">
        <p:scale>
          <a:sx n="71" d="100"/>
          <a:sy n="71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1365C-DA41-44B3-999F-DAF3C8E5E96D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5C6-5F46-4363-ABDF-7B6EC43B07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EF8F-99D7-4ABA-A4C1-5D3B894AB06E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45B7-7357-4743-9C87-E1400E21C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556793"/>
            <a:ext cx="7772400" cy="302433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Porodní asistence II – </a:t>
            </a:r>
            <a:r>
              <a:rPr lang="cs-CZ" sz="3600" dirty="0" smtClean="0">
                <a:solidFill>
                  <a:srgbClr val="2E6EBC"/>
                </a:solidFill>
              </a:rPr>
              <a:t>Pohyb a polohy při porodu </a:t>
            </a:r>
            <a:r>
              <a:rPr lang="cs-CZ" dirty="0" smtClean="0">
                <a:solidFill>
                  <a:srgbClr val="2E6EBC"/>
                </a:solidFill>
              </a:rPr>
              <a:t/>
            </a:r>
            <a:br>
              <a:rPr lang="cs-CZ" dirty="0" smtClean="0">
                <a:solidFill>
                  <a:srgbClr val="2E6EBC"/>
                </a:solidFill>
              </a:rPr>
            </a:br>
            <a:r>
              <a:rPr lang="cs-CZ" dirty="0" smtClean="0">
                <a:solidFill>
                  <a:srgbClr val="2E6EBC"/>
                </a:solidFill>
              </a:rPr>
              <a:t/>
            </a:r>
            <a:br>
              <a:rPr lang="cs-CZ" dirty="0" smtClean="0">
                <a:solidFill>
                  <a:srgbClr val="2E6EBC"/>
                </a:solidFill>
              </a:rPr>
            </a:br>
            <a:r>
              <a:rPr lang="cs-CZ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Mgr. Blanka Trojanová, </a:t>
            </a:r>
            <a:r>
              <a:rPr lang="cs-CZ" b="1" dirty="0" smtClean="0"/>
              <a:t>Ph.D.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47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3826368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Provedení</a:t>
            </a:r>
            <a:r>
              <a:rPr lang="cs-CZ" dirty="0"/>
              <a:t>: žena </a:t>
            </a:r>
            <a:r>
              <a:rPr lang="cs-CZ" dirty="0" err="1" smtClean="0"/>
              <a:t>polosedí</a:t>
            </a:r>
            <a:r>
              <a:rPr lang="cs-CZ" dirty="0" smtClean="0"/>
              <a:t> </a:t>
            </a:r>
            <a:r>
              <a:rPr lang="cs-CZ" dirty="0"/>
              <a:t>v pohodlné pozici a široce oddálenými koleny, </a:t>
            </a:r>
          </a:p>
          <a:p>
            <a:endParaRPr lang="cs-CZ" dirty="0"/>
          </a:p>
          <a:p>
            <a:r>
              <a:rPr lang="cs-CZ" dirty="0"/>
              <a:t>Charakteristika 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Výrazně dobrá </a:t>
            </a:r>
            <a:r>
              <a:rPr lang="cs-CZ" dirty="0"/>
              <a:t>odpočinková poloha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Je nutná spolupráce s partnerem, nezapomenout na aretaci koleček u křesla partnera</a:t>
            </a:r>
            <a:endParaRPr lang="cs-CZ" dirty="0"/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Lze </a:t>
            </a:r>
            <a:r>
              <a:rPr lang="cs-CZ" dirty="0"/>
              <a:t>užít i při monitorování plodu</a:t>
            </a:r>
          </a:p>
          <a:p>
            <a:r>
              <a:rPr lang="cs-CZ" dirty="0"/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Úlevová poloha – </a:t>
            </a:r>
            <a:r>
              <a:rPr lang="cs-CZ" dirty="0" err="1" smtClean="0"/>
              <a:t>polosed</a:t>
            </a:r>
            <a:r>
              <a:rPr lang="cs-CZ" dirty="0" smtClean="0"/>
              <a:t> na míči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8"/>
            <a:ext cx="3518605" cy="5299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828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395536" y="1174083"/>
            <a:ext cx="8353486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žena </a:t>
            </a:r>
            <a:r>
              <a:rPr lang="cs-CZ" dirty="0" smtClean="0"/>
              <a:t>je hrudníkem opřena o pevnou </a:t>
            </a:r>
            <a:r>
              <a:rPr lang="cs-CZ" dirty="0" smtClean="0"/>
              <a:t>podložku, nohy má </a:t>
            </a:r>
            <a:r>
              <a:rPr lang="cs-CZ" dirty="0" smtClean="0"/>
              <a:t>v  širokém stoji s mírně pokrčenými koleny. Jako opora může sloužit míč, opěradlo židle, stůl,…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Charakteristika </a:t>
            </a:r>
            <a:r>
              <a:rPr lang="cs-CZ" dirty="0"/>
              <a:t>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Výrazně dobrá odpočinková poloha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Mírní bolesti zad, zejména ve spojení s pohupováním a kroužením pánví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Vhodná při zadním postavení plodu </a:t>
            </a:r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>
            <a:normAutofit fontScale="90000"/>
          </a:bodyPr>
          <a:lstStyle/>
          <a:p>
            <a:r>
              <a:rPr lang="cs-CZ" dirty="0" smtClean="0"/>
              <a:t>Úlevová poloha – stoj s předklonem a oporou hrudníku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3212976"/>
            <a:ext cx="5894867" cy="35283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016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44520" y="1052736"/>
            <a:ext cx="8209470" cy="1345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žena </a:t>
            </a:r>
            <a:r>
              <a:rPr lang="cs-CZ" dirty="0" smtClean="0"/>
              <a:t>klečí a současně se opírá o lokty, pánev má být výš než hrudník </a:t>
            </a:r>
            <a:endParaRPr lang="cs-CZ" dirty="0"/>
          </a:p>
          <a:p>
            <a:r>
              <a:rPr lang="cs-CZ" dirty="0" smtClean="0"/>
              <a:t>Charakteristika </a:t>
            </a:r>
            <a:r>
              <a:rPr lang="cs-CZ" dirty="0"/>
              <a:t>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Snižuje se tlak na děložní hrdlo - využívá se při prolapsu pupečníku, u oteklého hrdla, uvolňuje tlak na hemoroidy, </a:t>
            </a:r>
            <a:r>
              <a:rPr lang="cs-CZ" dirty="0" smtClean="0"/>
              <a:t>poloha zpomaluje </a:t>
            </a:r>
            <a:r>
              <a:rPr lang="cs-CZ" dirty="0" smtClean="0"/>
              <a:t>II.DP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Vhodná u zadního postavení plodu,  vydrží-li žena na začátku porodu v této poloze 30 - 45 minut, je naděje na převedení plodu do předního postavení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Dobrá </a:t>
            </a:r>
            <a:r>
              <a:rPr lang="cs-CZ" dirty="0"/>
              <a:t>odpočinková poloha 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/>
          <a:lstStyle/>
          <a:p>
            <a:r>
              <a:rPr lang="cs-CZ" dirty="0" smtClean="0"/>
              <a:t>Poloha – </a:t>
            </a:r>
            <a:r>
              <a:rPr lang="cs-CZ" dirty="0" err="1" smtClean="0"/>
              <a:t>genukubitální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0" y="3356992"/>
            <a:ext cx="8223927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059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44520" y="1174083"/>
            <a:ext cx="8209470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žena </a:t>
            </a:r>
            <a:r>
              <a:rPr lang="cs-CZ" dirty="0" smtClean="0"/>
              <a:t>široce klečí na </a:t>
            </a:r>
            <a:r>
              <a:rPr lang="cs-CZ" dirty="0" smtClean="0"/>
              <a:t>podložce s hrudníkem položeným </a:t>
            </a:r>
            <a:r>
              <a:rPr lang="cs-CZ" dirty="0" smtClean="0"/>
              <a:t>na míči </a:t>
            </a:r>
            <a:endParaRPr lang="cs-CZ" dirty="0"/>
          </a:p>
          <a:p>
            <a:r>
              <a:rPr lang="cs-CZ" dirty="0" smtClean="0"/>
              <a:t>Charakteristika </a:t>
            </a:r>
            <a:r>
              <a:rPr lang="cs-CZ" dirty="0"/>
              <a:t>polohy: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Podobně jako u </a:t>
            </a:r>
            <a:r>
              <a:rPr lang="cs-CZ" dirty="0" err="1" smtClean="0"/>
              <a:t>genukubitální</a:t>
            </a:r>
            <a:r>
              <a:rPr lang="cs-CZ" dirty="0" smtClean="0"/>
              <a:t> polohy, je méně namáhavá pro ruce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Dobrá odpočinková poloha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Mírní bolesti 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Umožňuje vlnění pánve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>
            <a:normAutofit/>
          </a:bodyPr>
          <a:lstStyle/>
          <a:p>
            <a:r>
              <a:rPr lang="cs-CZ" dirty="0" smtClean="0"/>
              <a:t>Úlevová </a:t>
            </a:r>
            <a:r>
              <a:rPr lang="cs-CZ" dirty="0"/>
              <a:t>poloha </a:t>
            </a:r>
            <a:r>
              <a:rPr lang="cs-CZ" dirty="0" smtClean="0"/>
              <a:t> - klek na míči s oporou hrudníku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996952"/>
            <a:ext cx="5894867" cy="36724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28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197" y="1100279"/>
            <a:ext cx="8209470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</a:t>
            </a:r>
            <a:r>
              <a:rPr lang="cs-CZ" dirty="0" smtClean="0"/>
              <a:t>modifikace </a:t>
            </a:r>
            <a:r>
              <a:rPr lang="cs-CZ" dirty="0" err="1" smtClean="0"/>
              <a:t>genukubitální</a:t>
            </a:r>
            <a:r>
              <a:rPr lang="cs-CZ" dirty="0" smtClean="0"/>
              <a:t> polohy, střídavé vyhrbení hrudníku (kočičí hřbet) a protažení hrudníku opačným směrem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Charakteristika </a:t>
            </a:r>
            <a:r>
              <a:rPr lang="cs-CZ" dirty="0"/>
              <a:t>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Pomáhá při bolesti 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Výhody jako u </a:t>
            </a:r>
            <a:r>
              <a:rPr lang="cs-CZ" dirty="0" err="1" smtClean="0"/>
              <a:t>genukubitální</a:t>
            </a:r>
            <a:r>
              <a:rPr lang="cs-CZ" dirty="0" smtClean="0"/>
              <a:t> polohy  </a:t>
            </a:r>
          </a:p>
          <a:p>
            <a:endParaRPr lang="cs-CZ" dirty="0"/>
          </a:p>
          <a:p>
            <a:pPr marL="285750" indent="-285750">
              <a:buFont typeface="Arial" charset="0"/>
              <a:buChar char="•"/>
            </a:pPr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/>
          <a:lstStyle/>
          <a:p>
            <a:r>
              <a:rPr lang="cs-CZ" dirty="0" smtClean="0"/>
              <a:t>Úlevová poloha – kočičí hřbet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4" y="3068960"/>
            <a:ext cx="4438573" cy="2947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7" y="3061182"/>
            <a:ext cx="4450288" cy="2954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471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44520" y="1174083"/>
            <a:ext cx="8209470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žena </a:t>
            </a:r>
            <a:r>
              <a:rPr lang="cs-CZ" dirty="0" smtClean="0"/>
              <a:t>má široce oddálená kolena, sedí na patách, </a:t>
            </a:r>
            <a:r>
              <a:rPr lang="cs-CZ" dirty="0" smtClean="0"/>
              <a:t>hrudník má co nejblíže podložce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Charakteristika </a:t>
            </a:r>
            <a:r>
              <a:rPr lang="cs-CZ" dirty="0"/>
              <a:t>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Výrazně dobrá odpočinková poloha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Efektivně rozšiřuje pánev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Vhodná při zadním postavení plodu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Mírní bolesti zad</a:t>
            </a:r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/>
          <a:lstStyle/>
          <a:p>
            <a:r>
              <a:rPr lang="cs-CZ" dirty="0" smtClean="0"/>
              <a:t>Úlevová </a:t>
            </a:r>
            <a:r>
              <a:rPr lang="cs-CZ" dirty="0"/>
              <a:t>poloha </a:t>
            </a:r>
            <a:r>
              <a:rPr lang="cs-CZ" dirty="0" smtClean="0"/>
              <a:t>– žabák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41" y="3212976"/>
            <a:ext cx="5894864" cy="34563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433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4474840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</a:t>
            </a:r>
            <a:r>
              <a:rPr lang="cs-CZ" dirty="0" smtClean="0"/>
              <a:t>žena dřepí s </a:t>
            </a:r>
            <a:r>
              <a:rPr lang="cs-CZ" dirty="0"/>
              <a:t>široce </a:t>
            </a:r>
            <a:r>
              <a:rPr lang="cs-CZ" dirty="0" smtClean="0"/>
              <a:t>s oddálenými </a:t>
            </a:r>
            <a:r>
              <a:rPr lang="cs-CZ" dirty="0"/>
              <a:t>koleny, </a:t>
            </a:r>
            <a:r>
              <a:rPr lang="cs-CZ" dirty="0" smtClean="0"/>
              <a:t>lokty si opírá o kolena </a:t>
            </a:r>
          </a:p>
          <a:p>
            <a:endParaRPr lang="cs-CZ" dirty="0"/>
          </a:p>
          <a:p>
            <a:r>
              <a:rPr lang="cs-CZ" dirty="0"/>
              <a:t>Charakteristika 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Náročné na stabilitu, tato poloha není „na dlouho“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Mírní bolesti 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Gravitační poloha se všemi výhodami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Rozšiřuje </a:t>
            </a:r>
            <a:r>
              <a:rPr lang="cs-CZ" dirty="0"/>
              <a:t>pánevní </a:t>
            </a:r>
            <a:r>
              <a:rPr lang="cs-CZ" dirty="0" smtClean="0"/>
              <a:t>vchod, pomáhá při rotaci a sestupu hlavičky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Snižuje nároky na tlačení; pomáhá tam, kde žena necítí potřebu tlačit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Zvyšuje tlak na </a:t>
            </a:r>
            <a:r>
              <a:rPr lang="cs-CZ" dirty="0" smtClean="0"/>
              <a:t>fundus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Zapojuje pomocné dýchací svaly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Poloha „žabička“ </a:t>
            </a:r>
            <a:r>
              <a:rPr lang="cs-CZ" dirty="0" smtClean="0"/>
              <a:t>– dřep bez podpory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8"/>
            <a:ext cx="3518604" cy="5299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212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3826368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žena dřepí </a:t>
            </a:r>
            <a:r>
              <a:rPr lang="cs-CZ" dirty="0" smtClean="0"/>
              <a:t>v závěsu </a:t>
            </a:r>
            <a:r>
              <a:rPr lang="cs-CZ" dirty="0" smtClean="0"/>
              <a:t>za předloktí </a:t>
            </a:r>
            <a:r>
              <a:rPr lang="cs-CZ" dirty="0" smtClean="0"/>
              <a:t>partnera, má </a:t>
            </a:r>
            <a:r>
              <a:rPr lang="cs-CZ" dirty="0"/>
              <a:t>široce </a:t>
            </a:r>
            <a:r>
              <a:rPr lang="cs-CZ" dirty="0" smtClean="0"/>
              <a:t>oddálená kolena, </a:t>
            </a:r>
            <a:r>
              <a:rPr lang="cs-CZ" dirty="0"/>
              <a:t>lokty </a:t>
            </a:r>
            <a:r>
              <a:rPr lang="cs-CZ" dirty="0" smtClean="0"/>
              <a:t>se </a:t>
            </a:r>
            <a:r>
              <a:rPr lang="cs-CZ" dirty="0"/>
              <a:t>opírá o kolena </a:t>
            </a:r>
            <a:r>
              <a:rPr lang="cs-CZ" dirty="0" smtClean="0"/>
              <a:t>partnera</a:t>
            </a:r>
          </a:p>
          <a:p>
            <a:endParaRPr lang="cs-CZ" dirty="0"/>
          </a:p>
          <a:p>
            <a:r>
              <a:rPr lang="cs-CZ" dirty="0"/>
              <a:t>Charakteristika 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Stabilitu polohy zajišťuje partner, pozor na aretaci koleček židle!!!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Mírní bolesti 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Gravitační poloha se všemi výhodami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Rozšiřuje </a:t>
            </a:r>
            <a:r>
              <a:rPr lang="cs-CZ" dirty="0"/>
              <a:t>pánevní vchod, pomáhá při rotaci a sestupu hlavičky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Snižuje nároky na tlačení; pomáhá tam, kde žena necítí potřebu tlačit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Zvyšuje tlak na fundus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Úlevová poloha – dřep se zadní oporou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8"/>
            <a:ext cx="3518604" cy="52991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96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78899" y="1340768"/>
            <a:ext cx="8209470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 smtClean="0"/>
              <a:t>Modifikace předchozí polohy, je méně fyzicky náročná. </a:t>
            </a:r>
          </a:p>
          <a:p>
            <a:endParaRPr lang="cs-CZ" dirty="0" smtClean="0"/>
          </a:p>
          <a:p>
            <a:r>
              <a:rPr lang="cs-CZ" dirty="0" smtClean="0"/>
              <a:t>Účinek lze zesílit přesednutím ženy na stehna partnera a „vyvěšením“ zadku směrem dolů. Tato varianta je náročná pro oba partnery.  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/>
          <a:lstStyle/>
          <a:p>
            <a:r>
              <a:rPr lang="cs-CZ" dirty="0" smtClean="0"/>
              <a:t>Úlevová poloha – </a:t>
            </a:r>
            <a:r>
              <a:rPr lang="cs-CZ" dirty="0" smtClean="0"/>
              <a:t>široký sed s </a:t>
            </a:r>
            <a:r>
              <a:rPr lang="cs-CZ" dirty="0" smtClean="0"/>
              <a:t>přední oporou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2519567"/>
            <a:ext cx="5894862" cy="39141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028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3826368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/>
          </a:p>
          <a:p>
            <a:r>
              <a:rPr lang="cs-CZ" dirty="0" smtClean="0"/>
              <a:t>Provedení</a:t>
            </a:r>
            <a:r>
              <a:rPr lang="cs-CZ" dirty="0"/>
              <a:t>: </a:t>
            </a:r>
            <a:r>
              <a:rPr lang="cs-CZ" dirty="0" smtClean="0"/>
              <a:t>v </a:t>
            </a:r>
            <a:r>
              <a:rPr lang="cs-CZ" dirty="0"/>
              <a:t>době kontrakce partner </a:t>
            </a:r>
            <a:r>
              <a:rPr lang="cs-CZ" dirty="0" smtClean="0"/>
              <a:t>souměrně stlačuje </a:t>
            </a:r>
            <a:r>
              <a:rPr lang="cs-CZ" dirty="0"/>
              <a:t>obě </a:t>
            </a:r>
            <a:r>
              <a:rPr lang="cs-CZ" dirty="0" smtClean="0"/>
              <a:t>kosti pánevní ženy směrem k páteři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Charakteristika manévru: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Žena je široce rozkročená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Tlakem na hřebeny pánevních kostí se zmírňuje  nadměrné rozvolnění a proto </a:t>
            </a:r>
            <a:r>
              <a:rPr lang="cs-CZ" dirty="0" smtClean="0"/>
              <a:t>bolesti pánve</a:t>
            </a:r>
            <a:endParaRPr lang="cs-CZ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Úlevové manévry při bolestech dolních zad – stlačování pánve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8"/>
            <a:ext cx="3518603" cy="52991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225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3970784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/>
          </a:p>
          <a:p>
            <a:r>
              <a:rPr lang="cs-CZ" dirty="0" smtClean="0"/>
              <a:t>Provedení: tuto polohu může žena zaujmout během kontrakce i mimo ni</a:t>
            </a:r>
            <a:r>
              <a:rPr lang="cs-CZ" dirty="0"/>
              <a:t>. Doporučuje se široký stoj a pohupování z nohy na nohu – uvolňuje </a:t>
            </a:r>
            <a:r>
              <a:rPr lang="cs-CZ" dirty="0" smtClean="0"/>
              <a:t>pánev</a:t>
            </a:r>
            <a:r>
              <a:rPr lang="cs-CZ" dirty="0"/>
              <a:t>, podporuje rotaci a sestup hlavičky </a:t>
            </a:r>
          </a:p>
          <a:p>
            <a:endParaRPr lang="cs-CZ" dirty="0" smtClean="0"/>
          </a:p>
          <a:p>
            <a:r>
              <a:rPr lang="cs-CZ" dirty="0" smtClean="0"/>
              <a:t>Charakteristika polohy: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Využívá gravitace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Kontrakce jsou méně bolestivé a více efektivní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Může urychlit porod, pokud žena doposud ležela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Plod je v souladu se sklonem pánve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Zvyšuje pocit na tlačení v II. době porodní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Lze modifikovat jako „</a:t>
            </a:r>
            <a:r>
              <a:rPr lang="cs-CZ" b="1" dirty="0" smtClean="0"/>
              <a:t>pomalé tancování“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Poloha – stání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7"/>
            <a:ext cx="3518605" cy="5299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54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44520" y="1174082"/>
            <a:ext cx="8209470" cy="1894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</a:t>
            </a:r>
            <a:r>
              <a:rPr lang="cs-CZ" dirty="0" smtClean="0"/>
              <a:t>v </a:t>
            </a:r>
            <a:r>
              <a:rPr lang="cs-CZ" dirty="0"/>
              <a:t>době kontrakce partner </a:t>
            </a:r>
            <a:r>
              <a:rPr lang="cs-CZ" dirty="0" smtClean="0"/>
              <a:t>stlačuje </a:t>
            </a:r>
            <a:r>
              <a:rPr lang="cs-CZ" dirty="0" smtClean="0"/>
              <a:t>oblast kosti křížové, druhá ruka je přiložena na </a:t>
            </a:r>
            <a:r>
              <a:rPr lang="cs-CZ" dirty="0" smtClean="0"/>
              <a:t>hřebenu kosti kyčelní a </a:t>
            </a:r>
            <a:r>
              <a:rPr lang="cs-CZ" dirty="0" smtClean="0"/>
              <a:t>pomáhá udržet rovnováhu.  </a:t>
            </a:r>
          </a:p>
          <a:p>
            <a:endParaRPr lang="cs-CZ" dirty="0" smtClean="0"/>
          </a:p>
          <a:p>
            <a:r>
              <a:rPr lang="cs-CZ" dirty="0" smtClean="0"/>
              <a:t>Charakteristika </a:t>
            </a:r>
            <a:r>
              <a:rPr lang="cs-CZ" dirty="0"/>
              <a:t>manévru: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Žena široce rozkročená, hrudníkem se opírá o podložku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Lze použít i v kleku, sedu, v lehu na boku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7693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Úlevové </a:t>
            </a:r>
            <a:r>
              <a:rPr lang="cs-CZ" sz="2700" dirty="0"/>
              <a:t>manévry při bolestech dolních zad </a:t>
            </a:r>
            <a:r>
              <a:rPr lang="cs-CZ" sz="2700" dirty="0" smtClean="0"/>
              <a:t>– tlak na křížovou kost</a:t>
            </a:r>
            <a:r>
              <a:rPr lang="cs-CZ" sz="2700" dirty="0"/>
              <a:t/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2924944"/>
            <a:ext cx="5894862" cy="35283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50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44520" y="1174082"/>
            <a:ext cx="8209470" cy="1750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 smtClean="0"/>
          </a:p>
          <a:p>
            <a:r>
              <a:rPr lang="cs-CZ" dirty="0" smtClean="0"/>
              <a:t>Provedení</a:t>
            </a:r>
            <a:r>
              <a:rPr lang="cs-CZ" dirty="0"/>
              <a:t>: V době kontrakce partner souměrně stlačuje </a:t>
            </a:r>
            <a:r>
              <a:rPr lang="cs-CZ" dirty="0" smtClean="0"/>
              <a:t>oběma rukama oblast </a:t>
            </a:r>
            <a:r>
              <a:rPr lang="cs-CZ" dirty="0"/>
              <a:t>kosti </a:t>
            </a:r>
            <a:r>
              <a:rPr lang="cs-CZ" dirty="0" smtClean="0"/>
              <a:t>křížové</a:t>
            </a:r>
          </a:p>
          <a:p>
            <a:r>
              <a:rPr lang="cs-CZ" dirty="0" smtClean="0"/>
              <a:t>Charakteristika </a:t>
            </a:r>
            <a:r>
              <a:rPr lang="cs-CZ" dirty="0"/>
              <a:t>manévru: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stoji je žena široce </a:t>
            </a:r>
            <a:r>
              <a:rPr lang="cs-CZ" dirty="0" smtClean="0"/>
              <a:t>rozkročená, hrudníkem leží na podložce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Lze použít i v kleku, </a:t>
            </a:r>
            <a:r>
              <a:rPr lang="cs-CZ" dirty="0" smtClean="0"/>
              <a:t>s menším efektem i v sedu</a:t>
            </a:r>
            <a:r>
              <a:rPr lang="cs-CZ" dirty="0"/>
              <a:t>, v lehu na boku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8640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Úlevové </a:t>
            </a:r>
            <a:r>
              <a:rPr lang="cs-CZ" sz="2700" dirty="0"/>
              <a:t>manévry při bolestech dolních zad </a:t>
            </a:r>
            <a:r>
              <a:rPr lang="cs-CZ" sz="2700" dirty="0" smtClean="0"/>
              <a:t>– stlačování křížokyčelních spojů</a:t>
            </a:r>
            <a:r>
              <a:rPr lang="cs-CZ" sz="2700" dirty="0"/>
              <a:t/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2924944"/>
            <a:ext cx="5894861" cy="3816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891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44520" y="1174083"/>
            <a:ext cx="8209470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 smtClean="0"/>
          </a:p>
          <a:p>
            <a:r>
              <a:rPr lang="cs-CZ" dirty="0" smtClean="0"/>
              <a:t>Provedení</a:t>
            </a:r>
            <a:r>
              <a:rPr lang="cs-CZ" dirty="0"/>
              <a:t>: V době kontrakce partner souměrně stlačuje </a:t>
            </a:r>
            <a:r>
              <a:rPr lang="cs-CZ" dirty="0" smtClean="0"/>
              <a:t>kolena ženy proti kyčelním kloubům. Je nutná pevná opora zad ženy. 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Úlevové manévry při bolestech dolních – tlak na kolena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2519567"/>
            <a:ext cx="5894861" cy="3914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683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3826368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 smtClean="0"/>
              <a:t>Provedení</a:t>
            </a:r>
            <a:r>
              <a:rPr lang="cs-CZ" dirty="0"/>
              <a:t>: </a:t>
            </a:r>
            <a:r>
              <a:rPr lang="cs-CZ" dirty="0" smtClean="0"/>
              <a:t>pohodlný zvýšený sed v sobě spojuje výhody vertikální polohy a odpočinku. Je to </a:t>
            </a:r>
            <a:r>
              <a:rPr lang="cs-CZ" dirty="0" smtClean="0"/>
              <a:t>zároveň nejžádanější </a:t>
            </a:r>
            <a:r>
              <a:rPr lang="cs-CZ" dirty="0" smtClean="0"/>
              <a:t>porodní poloha. </a:t>
            </a:r>
          </a:p>
          <a:p>
            <a:endParaRPr lang="cs-CZ" dirty="0"/>
          </a:p>
          <a:p>
            <a:r>
              <a:rPr lang="cs-CZ" dirty="0" smtClean="0"/>
              <a:t> Charakteristika 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Podporuje efektivní tlačení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možno provést vaginální vyšetření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Sedací </a:t>
            </a:r>
            <a:r>
              <a:rPr lang="cs-CZ" dirty="0"/>
              <a:t>plocha je tvarovaná tak, že uvolňuje perineum pro účinné </a:t>
            </a:r>
            <a:r>
              <a:rPr lang="cs-CZ" dirty="0" smtClean="0"/>
              <a:t>tlačení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Tuto pozici lze </a:t>
            </a:r>
            <a:r>
              <a:rPr lang="cs-CZ" dirty="0" smtClean="0"/>
              <a:t>vytvořit </a:t>
            </a:r>
            <a:r>
              <a:rPr lang="cs-CZ" dirty="0" smtClean="0"/>
              <a:t>i na lůžku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Polosed</a:t>
            </a:r>
            <a:r>
              <a:rPr lang="cs-CZ" dirty="0" smtClean="0"/>
              <a:t> na porodním lůžku 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9"/>
            <a:ext cx="3518603" cy="529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396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44520" y="1162683"/>
            <a:ext cx="8209470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 smtClean="0"/>
          </a:p>
          <a:p>
            <a:r>
              <a:rPr lang="cs-CZ" dirty="0" smtClean="0"/>
              <a:t>Provedení</a:t>
            </a:r>
            <a:r>
              <a:rPr lang="cs-CZ" dirty="0"/>
              <a:t>: Pohodlný </a:t>
            </a:r>
            <a:r>
              <a:rPr lang="cs-CZ" dirty="0" smtClean="0"/>
              <a:t>leh na boku s elevací pokrčené horní nohy, která se současně přitahuje směrem k hlavě ženy. Vhodné je podložení hlavy. Zvýšenou polohu může zajistit partner, lze ji podložit např. polštářem či podpěrou z porodního křesla.  </a:t>
            </a:r>
            <a:endParaRPr lang="cs-CZ" dirty="0"/>
          </a:p>
          <a:p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Charakteristika </a:t>
            </a:r>
            <a:r>
              <a:rPr lang="cs-CZ" dirty="0"/>
              <a:t>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Dobrá odpočinková poloha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Lze </a:t>
            </a:r>
            <a:r>
              <a:rPr lang="cs-CZ" smtClean="0"/>
              <a:t>provádět vaginální vyšetření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Rozšiřuje pánevní vchod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Tlumí nucení na tlačení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Pomáhá snížit krevní tlak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Bezpečná poloha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Vhodná ke zpomalení II.DP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Uvolňuje kostrč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Snižuje tlak na hemeroidy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Mezi kontrakcemi umožňuje </a:t>
            </a:r>
          </a:p>
          <a:p>
            <a:r>
              <a:rPr lang="cs-CZ" dirty="0"/>
              <a:t> </a:t>
            </a:r>
            <a:r>
              <a:rPr lang="cs-CZ" dirty="0" smtClean="0"/>
              <a:t>     relaxaci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/>
          <a:lstStyle/>
          <a:p>
            <a:r>
              <a:rPr lang="cs-CZ" dirty="0" smtClean="0"/>
              <a:t>Poloha na boku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0" y="3068960"/>
            <a:ext cx="5210482" cy="3600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094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8073" y="2132856"/>
            <a:ext cx="76729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Fotografie vytvořilo a zpracovalo </a:t>
            </a:r>
            <a:r>
              <a:rPr lang="cs-CZ" sz="2400" dirty="0"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cs-CZ" sz="2400" dirty="0"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cs-CZ" sz="2400" b="1" dirty="0">
                <a:latin typeface="Arial" pitchFamily="34" charset="0"/>
                <a:ea typeface="Tahoma" pitchFamily="34" charset="0"/>
                <a:cs typeface="Arial" pitchFamily="34" charset="0"/>
              </a:rPr>
              <a:t>Servisní středisko pro e-</a:t>
            </a:r>
            <a:r>
              <a:rPr lang="cs-CZ" sz="2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learning</a:t>
            </a:r>
            <a:r>
              <a:rPr lang="cs-CZ" sz="2400" b="1" dirty="0">
                <a:latin typeface="Arial" pitchFamily="34" charset="0"/>
                <a:ea typeface="Tahoma" pitchFamily="34" charset="0"/>
                <a:cs typeface="Arial" pitchFamily="34" charset="0"/>
              </a:rPr>
              <a:t> na MU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u="sng" dirty="0">
                <a:solidFill>
                  <a:schemeClr val="accent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http://is.muni.cz/stech/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73" y="4581128"/>
            <a:ext cx="590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2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64473" y="1335812"/>
            <a:ext cx="3826368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/>
          </a:p>
          <a:p>
            <a:r>
              <a:rPr lang="cs-CZ" dirty="0" smtClean="0"/>
              <a:t>Provedení: jako u stání, žena se opře o hrudník partnera, je široce rozkročena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Charakteristika 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Výrazně odpočinková poloha pro ženu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Náročnější pro partnera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Vhodné je doplnit širokým postojem a pohupováním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Zmírňuje bolesti zad – lze dobře masírovat záda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Výhody stejné jako u stání </a:t>
            </a:r>
          </a:p>
          <a:p>
            <a:pPr marL="285750" indent="-285750">
              <a:buFont typeface="Arial" charset="0"/>
              <a:buChar char="•"/>
            </a:pPr>
            <a:endParaRPr lang="cs-CZ" dirty="0" smtClean="0"/>
          </a:p>
          <a:p>
            <a:pPr marL="285750" indent="-285750">
              <a:buFont typeface="Arial" charset="0"/>
              <a:buChar char="•"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Úlevová poloha – odpočinkový stoj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7"/>
            <a:ext cx="3518605" cy="5299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26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3826368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jako u </a:t>
            </a:r>
            <a:r>
              <a:rPr lang="cs-CZ" dirty="0" smtClean="0"/>
              <a:t>odpočinkového stání, navíc si žena uvolní horní končetiny vyvěšením</a:t>
            </a:r>
            <a:endParaRPr lang="cs-CZ" dirty="0"/>
          </a:p>
          <a:p>
            <a:endParaRPr lang="cs-CZ" dirty="0"/>
          </a:p>
          <a:p>
            <a:r>
              <a:rPr lang="cs-CZ" dirty="0"/>
              <a:t>Charakteristika 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Výrazně odpočinková poloha pro ženu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Náročná </a:t>
            </a:r>
            <a:r>
              <a:rPr lang="cs-CZ" dirty="0"/>
              <a:t>pro partnera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Vhodné je doplnit širokým postojem a </a:t>
            </a:r>
            <a:r>
              <a:rPr lang="cs-CZ" dirty="0" smtClean="0"/>
              <a:t>pohupováním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Zmírňuje </a:t>
            </a:r>
            <a:r>
              <a:rPr lang="cs-CZ" dirty="0"/>
              <a:t>bolesti </a:t>
            </a:r>
            <a:r>
              <a:rPr lang="cs-CZ" dirty="0" smtClean="0"/>
              <a:t>dolních 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Výhody stejné jako u předešlých    poloh 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Úlevová poloha s oporou o partnera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7"/>
            <a:ext cx="3518605" cy="5299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110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4330824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 smtClean="0"/>
          </a:p>
          <a:p>
            <a:r>
              <a:rPr lang="cs-CZ" dirty="0" smtClean="0"/>
              <a:t>Provedení</a:t>
            </a:r>
            <a:r>
              <a:rPr lang="cs-CZ" dirty="0"/>
              <a:t>: </a:t>
            </a:r>
            <a:r>
              <a:rPr lang="cs-CZ" dirty="0" smtClean="0"/>
              <a:t>žena </a:t>
            </a:r>
            <a:r>
              <a:rPr lang="cs-CZ" dirty="0"/>
              <a:t>se </a:t>
            </a:r>
            <a:r>
              <a:rPr lang="cs-CZ" dirty="0" smtClean="0"/>
              <a:t>zády opře </a:t>
            </a:r>
            <a:r>
              <a:rPr lang="cs-CZ" dirty="0"/>
              <a:t>o </a:t>
            </a:r>
            <a:r>
              <a:rPr lang="cs-CZ" dirty="0" smtClean="0"/>
              <a:t> </a:t>
            </a:r>
            <a:r>
              <a:rPr lang="cs-CZ" dirty="0"/>
              <a:t>partnera, </a:t>
            </a:r>
            <a:r>
              <a:rPr lang="cs-CZ" dirty="0" smtClean="0"/>
              <a:t>paže má zaklesnuty o </a:t>
            </a:r>
            <a:r>
              <a:rPr lang="cs-CZ" dirty="0" smtClean="0"/>
              <a:t>jeho předloktí, </a:t>
            </a:r>
          </a:p>
          <a:p>
            <a:r>
              <a:rPr lang="cs-CZ" dirty="0" smtClean="0"/>
              <a:t>je </a:t>
            </a:r>
            <a:r>
              <a:rPr lang="cs-CZ" dirty="0"/>
              <a:t>široce rozkročena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Charakteristika 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Poloha je velmi náročná pro partnera, protože na sebe bere váhu ženy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vhodná při kontrakci, mezi kontrakcemi žena stojí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Velmi vhodná při pomalém vstupování hlavičky do pánve, zejména při </a:t>
            </a:r>
            <a:r>
              <a:rPr lang="cs-CZ" dirty="0" err="1" smtClean="0"/>
              <a:t>asynklitismu</a:t>
            </a:r>
            <a:r>
              <a:rPr lang="cs-CZ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Pánev se dobře přizpůsobí rozměrům sestupující hlavičky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Využívá </a:t>
            </a:r>
            <a:r>
              <a:rPr lang="cs-CZ" dirty="0" smtClean="0"/>
              <a:t>se gravitace  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Úlevová poloha – podřep s oporou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7"/>
            <a:ext cx="3518605" cy="5299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091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37070" y="1412775"/>
            <a:ext cx="3826368" cy="48407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 smtClean="0"/>
              <a:t>Provedení: během kontrakce žena po dobu asi 5 vteřin ohýbá koleno a bok </a:t>
            </a:r>
            <a:r>
              <a:rPr lang="cs-CZ" dirty="0" smtClean="0"/>
              <a:t> </a:t>
            </a:r>
            <a:r>
              <a:rPr lang="cs-CZ" dirty="0" smtClean="0"/>
              <a:t>vychyluje je do strany. Měla by cítit napětí na vnitřní straně stehen. Zvednutá by měla být ta končetina, kde se nachází hřbet plodu.</a:t>
            </a:r>
          </a:p>
          <a:p>
            <a:endParaRPr lang="cs-CZ" dirty="0"/>
          </a:p>
          <a:p>
            <a:r>
              <a:rPr lang="cs-CZ" dirty="0" smtClean="0"/>
              <a:t>Charakteristika polohy: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Rozšiřuje pánev na stranu unožené končetiny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Podporuje tak rotaci plodu v zadním postavení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Partner může ženu přidržovat  </a:t>
            </a: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Startovací poloha ve stoji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7"/>
            <a:ext cx="3518605" cy="5299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489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198" y="1191660"/>
            <a:ext cx="8209470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 smtClean="0"/>
          </a:p>
          <a:p>
            <a:r>
              <a:rPr lang="cs-CZ" dirty="0" smtClean="0"/>
              <a:t>Provedení a výhody polohy jako u předešlé.</a:t>
            </a:r>
          </a:p>
          <a:p>
            <a:r>
              <a:rPr lang="cs-CZ" dirty="0" smtClean="0"/>
              <a:t>Je považována za bezpečnější variantu startovací polohy.</a:t>
            </a:r>
          </a:p>
          <a:p>
            <a:r>
              <a:rPr lang="cs-CZ" dirty="0" smtClean="0"/>
              <a:t>Nevyžaduje podporu partnera. 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55" y="404736"/>
            <a:ext cx="8229600" cy="64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/>
          <a:lstStyle/>
          <a:p>
            <a:r>
              <a:rPr lang="cs-CZ" dirty="0" smtClean="0"/>
              <a:t>Startovací poloha v kleče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519567"/>
            <a:ext cx="5894867" cy="3914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661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3826368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žena sedí v pohodlné pozici </a:t>
            </a:r>
            <a:r>
              <a:rPr lang="cs-CZ" dirty="0" smtClean="0"/>
              <a:t>s </a:t>
            </a:r>
            <a:r>
              <a:rPr lang="cs-CZ" dirty="0"/>
              <a:t>široce oddálenými koleny, </a:t>
            </a:r>
            <a:r>
              <a:rPr lang="cs-CZ" dirty="0" smtClean="0"/>
              <a:t>v koleni by měl být úhel 90 stupňů </a:t>
            </a:r>
            <a:endParaRPr lang="cs-CZ" dirty="0"/>
          </a:p>
          <a:p>
            <a:endParaRPr lang="cs-CZ" dirty="0"/>
          </a:p>
          <a:p>
            <a:r>
              <a:rPr lang="cs-CZ" dirty="0"/>
              <a:t>Charakteristika polohy: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Výborná odpočinková </a:t>
            </a:r>
            <a:r>
              <a:rPr lang="cs-CZ" dirty="0"/>
              <a:t>poloha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Jde o gravitační polohu, jejíž účinky jsou zesíleny pokud se žena na míči pohupuje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Snadnější postup hlavičky dítěte je podpořen při </a:t>
            </a:r>
            <a:r>
              <a:rPr lang="cs-CZ" dirty="0" smtClean="0"/>
              <a:t>krouživém pohybu </a:t>
            </a:r>
            <a:r>
              <a:rPr lang="cs-CZ" dirty="0"/>
              <a:t>pánví na míči </a:t>
            </a:r>
            <a:endParaRPr lang="cs-CZ" dirty="0" smtClean="0"/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Předkloní-li se žena, zmírní se bolesti zad</a:t>
            </a:r>
            <a:endParaRPr lang="cs-CZ" dirty="0"/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zvýšení bezpečí se žena může přidržovat např. lůžka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Nebrání při </a:t>
            </a:r>
            <a:r>
              <a:rPr lang="cs-CZ" dirty="0"/>
              <a:t>monitorování plodu</a:t>
            </a:r>
          </a:p>
          <a:p>
            <a:r>
              <a:rPr lang="cs-CZ" dirty="0"/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7070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Úlevová poloha – sezení na míči bez podpory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8"/>
            <a:ext cx="3518604" cy="52991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403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/>
          </p:cNvSpPr>
          <p:nvPr/>
        </p:nvSpPr>
        <p:spPr>
          <a:xfrm>
            <a:off x="457200" y="1268760"/>
            <a:ext cx="3826368" cy="516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Provedení: </a:t>
            </a:r>
            <a:r>
              <a:rPr lang="cs-CZ" dirty="0" smtClean="0"/>
              <a:t>žena sedí v pohodlné pozici a široce oddálenými koleny </a:t>
            </a:r>
            <a:endParaRPr lang="cs-CZ" dirty="0"/>
          </a:p>
          <a:p>
            <a:endParaRPr lang="cs-CZ" dirty="0"/>
          </a:p>
          <a:p>
            <a:r>
              <a:rPr lang="cs-CZ" dirty="0"/>
              <a:t>Charakteristika polohy: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Dobrá odpočinková poloha </a:t>
            </a:r>
            <a:endParaRPr lang="cs-CZ" dirty="0"/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Jde o gravitační polohu, jejíž účinky jsou zesíleny pokud se žena na míči </a:t>
            </a:r>
            <a:r>
              <a:rPr lang="cs-CZ" dirty="0" smtClean="0"/>
              <a:t>pohupuje, nebo krouží pánví  </a:t>
            </a:r>
            <a:endParaRPr lang="cs-CZ" dirty="0"/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Je vhodné, když ženu přidržuje </a:t>
            </a:r>
            <a:r>
              <a:rPr lang="cs-CZ" dirty="0" smtClean="0"/>
              <a:t>partner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Partner může pomoci ženě </a:t>
            </a:r>
            <a:r>
              <a:rPr lang="cs-CZ" dirty="0" smtClean="0"/>
              <a:t>při kontrakci kontrolovaným tlakem </a:t>
            </a:r>
            <a:r>
              <a:rPr lang="cs-CZ" dirty="0" smtClean="0"/>
              <a:t>na dělohu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Pro zvýšení bezpečí se žena může přidržovat např. </a:t>
            </a:r>
            <a:r>
              <a:rPr lang="cs-CZ" dirty="0" smtClean="0"/>
              <a:t>lůžka</a:t>
            </a:r>
            <a:endParaRPr lang="cs-CZ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8222" y="404736"/>
            <a:ext cx="8229600" cy="6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000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Úlevová poloha – vzpřímené sezení s podporou partnera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68" y="1201707"/>
            <a:ext cx="3518605" cy="5299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834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31054</TotalTime>
  <Words>1324</Words>
  <Application>Microsoft Office PowerPoint</Application>
  <PresentationFormat>Předvádění na obrazovce (4:3)</PresentationFormat>
  <Paragraphs>210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Porodní asistence II – Pohyb a polohy při porodu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Startovací poloha v kleče</vt:lpstr>
      <vt:lpstr>Prezentace aplikace PowerPoint</vt:lpstr>
      <vt:lpstr>Prezentace aplikace PowerPoint</vt:lpstr>
      <vt:lpstr>Prezentace aplikace PowerPoint</vt:lpstr>
      <vt:lpstr>Úlevová poloha – stoj s předklonem a oporou hrudníku</vt:lpstr>
      <vt:lpstr>Poloha – genukubitální </vt:lpstr>
      <vt:lpstr>Úlevová poloha  - klek na míči s oporou hrudníku</vt:lpstr>
      <vt:lpstr>Úlevová poloha – kočičí hřbet</vt:lpstr>
      <vt:lpstr>Úlevová poloha – žabák </vt:lpstr>
      <vt:lpstr>Prezentace aplikace PowerPoint</vt:lpstr>
      <vt:lpstr>Prezentace aplikace PowerPoint</vt:lpstr>
      <vt:lpstr>Úlevová poloha – široký sed s přední oporou</vt:lpstr>
      <vt:lpstr>Prezentace aplikace PowerPoint</vt:lpstr>
      <vt:lpstr> Úlevové manévry při bolestech dolních zad – tlak na křížovou kost </vt:lpstr>
      <vt:lpstr> Úlevové manévry při bolestech dolních zad – stlačování křížokyčelních spojů </vt:lpstr>
      <vt:lpstr> Úlevové manévry při bolestech dolních – tlak na kolena </vt:lpstr>
      <vt:lpstr>Prezentace aplikace PowerPoint</vt:lpstr>
      <vt:lpstr>Poloha na boku 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marketa</dc:creator>
  <cp:lastModifiedBy>Blanka Trojanová</cp:lastModifiedBy>
  <cp:revision>541</cp:revision>
  <dcterms:created xsi:type="dcterms:W3CDTF">2013-03-13T12:02:44Z</dcterms:created>
  <dcterms:modified xsi:type="dcterms:W3CDTF">2014-06-24T09:00:31Z</dcterms:modified>
</cp:coreProperties>
</file>