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58" r:id="rId35"/>
    <p:sldId id="359" r:id="rId36"/>
    <p:sldId id="360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83" r:id="rId93"/>
    <p:sldId id="384" r:id="rId94"/>
    <p:sldId id="385" r:id="rId95"/>
    <p:sldId id="386" r:id="rId96"/>
    <p:sldId id="387" r:id="rId97"/>
    <p:sldId id="388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53" r:id="rId120"/>
    <p:sldId id="354" r:id="rId121"/>
    <p:sldId id="355" r:id="rId122"/>
    <p:sldId id="356" r:id="rId123"/>
    <p:sldId id="357" r:id="rId124"/>
    <p:sldId id="361" r:id="rId1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notesMaster" Target="notesMasters/notesMaster1.xml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1EBE-182A-5D45-A01D-1B2C691550D3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12F-07CD-1844-B469-135FFE250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7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Times New Roman" charset="0"/>
                <a:ea typeface="MS PGothic" charset="-128"/>
              </a:rPr>
              <a:t>CTV závisí na věku, pohlaví, a stupni obezity</a:t>
            </a:r>
          </a:p>
        </p:txBody>
      </p:sp>
      <p:sp>
        <p:nvSpPr>
          <p:cNvPr id="140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BBFE1B42-8010-8B42-9113-24E3C992C3E1}" type="slidenum">
              <a:rPr lang="cs-CZ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4</a:t>
            </a:fld>
            <a:endParaRPr lang="cs-CZ" altLang="cs-CZ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2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4000" y="646113"/>
            <a:ext cx="5649913" cy="3179762"/>
          </a:xfrm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cs-CZ">
              <a:latin typeface="Times New Roman" charset="0"/>
              <a:ea typeface="MS PGothic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492500" y="8062913"/>
            <a:ext cx="2673350" cy="42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455" tIns="36728" rIns="73455" bIns="36728"/>
          <a:lstStyle>
            <a:lvl1pPr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hangingPunct="1">
              <a:lnSpc>
                <a:spcPct val="70000"/>
              </a:lnSpc>
              <a:buSzPct val="100000"/>
              <a:buFont typeface="Times New Roman" charset="0"/>
              <a:buNone/>
            </a:pPr>
            <a:fld id="{5EEE3A8B-6EF9-A641-9FD8-DC8D9BDFAD45}" type="slidenum">
              <a:rPr lang="en-GB" altLang="cs-CZ" sz="1100">
                <a:solidFill>
                  <a:srgbClr val="000000"/>
                </a:solidFill>
                <a:latin typeface="Times New Roman" charset="0"/>
              </a:rPr>
              <a:pPr hangingPunct="1">
                <a:lnSpc>
                  <a:spcPct val="70000"/>
                </a:lnSpc>
                <a:buSzPct val="100000"/>
                <a:buFont typeface="Times New Roman" charset="0"/>
                <a:buNone/>
              </a:pPr>
              <a:t>41</a:t>
            </a:fld>
            <a:endParaRPr lang="en-GB" altLang="cs-CZ" sz="11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5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1927225" y="646113"/>
            <a:ext cx="2312988" cy="3182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/>
          </p:nvPr>
        </p:nvSpPr>
        <p:spPr>
          <a:xfrm>
            <a:off x="615950" y="4032250"/>
            <a:ext cx="4926013" cy="382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24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6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1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7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42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0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4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D5D5-1663-3145-8C41-63D51415983C}" type="datetimeFigureOut">
              <a:rPr lang="cs-CZ" smtClean="0"/>
              <a:t>12.10.17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rg.org/nutrition/2009_ADA_position_paper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PITNÝ REŽIM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cs typeface="ＭＳ Ｐゴシック" charset="0"/>
              </a:rPr>
              <a:t>Dehydratace</a:t>
            </a:r>
            <a:endParaRPr lang="cs-CZ" dirty="0">
              <a:cs typeface="ＭＳ Ｐゴシック" charset="0"/>
            </a:endParaRPr>
          </a:p>
        </p:txBody>
      </p:sp>
      <p:sp>
        <p:nvSpPr>
          <p:cNvPr id="146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812" dirty="0">
                <a:ea typeface="MS PGothic" charset="-128"/>
              </a:rPr>
              <a:t>Projevy akutní dehydratace:</a:t>
            </a:r>
          </a:p>
          <a:p>
            <a:pPr>
              <a:lnSpc>
                <a:spcPct val="80000"/>
              </a:lnSpc>
            </a:pPr>
            <a:endParaRPr lang="cs-CZ" altLang="cs-CZ" sz="1633" dirty="0">
              <a:ea typeface="MS PGothic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cs-CZ" altLang="cs-CZ" sz="2903" dirty="0">
                <a:solidFill>
                  <a:schemeClr val="accent1"/>
                </a:solidFill>
                <a:ea typeface="MS PGothic" charset="-128"/>
              </a:rPr>
              <a:t>1-5 %   </a:t>
            </a:r>
            <a:r>
              <a:rPr lang="cs-CZ" altLang="cs-CZ" sz="1633" dirty="0">
                <a:ea typeface="MS PGothic" charset="-128"/>
              </a:rPr>
              <a:t>žízeň, nepohoda, nepříjemné pocity, snížení pohyblivosti, ztráta chuti, červená kůže, netrpělivost, zvýšená tepová frekvence, nevolnost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cs-CZ" altLang="cs-CZ" sz="1633" dirty="0">
              <a:ea typeface="MS PGothic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cs-CZ" altLang="cs-CZ" sz="2903" dirty="0">
                <a:solidFill>
                  <a:schemeClr val="accent1"/>
                </a:solidFill>
                <a:ea typeface="MS PGothic" charset="-128"/>
              </a:rPr>
              <a:t>6-10 %   </a:t>
            </a:r>
            <a:r>
              <a:rPr lang="cs-CZ" altLang="cs-CZ" sz="1633" dirty="0">
                <a:ea typeface="MS PGothic" charset="-128"/>
              </a:rPr>
              <a:t>závratě, bolesti hlavy, obtížné dýchání, brnění v končetinách, snížená tvorba slin, modravé zbarvení kůže a sliznic (cyanóza), slabý a nezřetelný hlas, neschopnost chůze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cs-CZ" altLang="cs-CZ" sz="1633" dirty="0">
              <a:ea typeface="MS PGothic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cs-CZ" altLang="cs-CZ" sz="2903" dirty="0">
                <a:solidFill>
                  <a:schemeClr val="accent1"/>
                </a:solidFill>
                <a:ea typeface="MS PGothic" charset="-128"/>
              </a:rPr>
              <a:t>11-12 %   </a:t>
            </a:r>
            <a:r>
              <a:rPr lang="cs-CZ" altLang="cs-CZ" sz="1633" dirty="0">
                <a:ea typeface="MS PGothic" charset="-128"/>
              </a:rPr>
              <a:t>zmatenost, blouznění, křeče, nemožnost polykání, oteklý jazyk, poruchy sluchu a zraku, svraštělá a necitlivá pokožka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cs-CZ" altLang="cs-CZ" sz="1633" dirty="0">
              <a:ea typeface="MS PGothic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cs-CZ" altLang="cs-CZ" sz="1633" dirty="0">
              <a:ea typeface="MS PGothic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cs-CZ" altLang="cs-CZ" sz="1633" dirty="0">
                <a:ea typeface="MS PGothic" charset="-128"/>
              </a:rPr>
              <a:t>(z přednášky </a:t>
            </a:r>
            <a:r>
              <a:rPr lang="cs-CZ" altLang="cs-CZ" sz="1633" dirty="0" smtClean="0">
                <a:ea typeface="MS PGothic" charset="-128"/>
              </a:rPr>
              <a:t>Nevrlé: </a:t>
            </a:r>
            <a:r>
              <a:rPr lang="cs-CZ" altLang="cs-CZ" sz="1633" dirty="0" err="1">
                <a:ea typeface="MS PGothic" charset="-128"/>
              </a:rPr>
              <a:t>Fujáková</a:t>
            </a:r>
            <a:r>
              <a:rPr lang="cs-CZ" altLang="cs-CZ" sz="1633" dirty="0">
                <a:ea typeface="MS PGothic" charset="-128"/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6330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„Současný genofond člověka se nemohl </a:t>
            </a:r>
            <a:r>
              <a:rPr lang="cs-CZ" i="1" dirty="0"/>
              <a:t>přizpůsobit změnám spojených se zemědělskou produkcí v tak krátkém </a:t>
            </a:r>
            <a:r>
              <a:rPr lang="cs-CZ" i="1" dirty="0" smtClean="0"/>
              <a:t>čase -</a:t>
            </a:r>
            <a:r>
              <a:rPr lang="cs-CZ" i="1" dirty="0"/>
              <a:t> </a:t>
            </a:r>
            <a:r>
              <a:rPr lang="cs-CZ" b="1" i="1" dirty="0"/>
              <a:t>lidské tělo </a:t>
            </a:r>
            <a:r>
              <a:rPr lang="cs-CZ" b="1" i="1" dirty="0" smtClean="0"/>
              <a:t>se nestihlo </a:t>
            </a:r>
            <a:r>
              <a:rPr lang="cs-CZ" b="1" i="1" dirty="0"/>
              <a:t>přizpůsobit pro trávení </a:t>
            </a:r>
            <a:r>
              <a:rPr lang="cs-CZ" b="1" i="1" dirty="0" smtClean="0"/>
              <a:t>obilovin</a:t>
            </a:r>
            <a:r>
              <a:rPr lang="cs-CZ" i="1" dirty="0" smtClean="0"/>
              <a:t>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644650" y="3696494"/>
            <a:ext cx="8902700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Základem je maso včetně ryb, skořápkové ovoce (ořechy), semena, zelenina, ovoce a vejce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Vynechání konzumace průmyslově upravovaných potravin s mnoha přídatnými látkami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Vynechání obilovin, mléka a mléčných výrobků z jídelníčku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 nedoporučené patří luštěniny (včetně sóji a burských ořechů)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Nekonzumuje se cukr, pouze med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Upřednostnění rostlinných olejů</a:t>
            </a:r>
          </a:p>
        </p:txBody>
      </p:sp>
    </p:spTree>
    <p:extLst>
      <p:ext uri="{BB962C8B-B14F-4D97-AF65-F5344CB8AC3E}">
        <p14:creationId xmlns:p14="http://schemas.microsoft.com/office/powerpoint/2010/main" val="9599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POZITIVA: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vyšší podíl zeleniny</a:t>
            </a:r>
            <a:br>
              <a:rPr lang="cs-CZ" dirty="0" smtClean="0"/>
            </a:br>
            <a:r>
              <a:rPr lang="cs-CZ" dirty="0" smtClean="0"/>
              <a:t>- vyšší příjem </a:t>
            </a:r>
            <a:r>
              <a:rPr lang="cs-CZ" dirty="0"/>
              <a:t>omega-3 nenasycených mastných kyselin či jiných </a:t>
            </a:r>
            <a:r>
              <a:rPr lang="cs-CZ" dirty="0" smtClean="0"/>
              <a:t>	polynenasycených </a:t>
            </a:r>
            <a:r>
              <a:rPr lang="cs-CZ" dirty="0"/>
              <a:t>mastných </a:t>
            </a:r>
            <a:r>
              <a:rPr lang="cs-CZ" dirty="0" smtClean="0"/>
              <a:t>kyselin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- </a:t>
            </a:r>
            <a:r>
              <a:rPr lang="cs-CZ" dirty="0" smtClean="0"/>
              <a:t>dle některých studií: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příznivý vliv na hladinu </a:t>
            </a:r>
            <a:r>
              <a:rPr lang="cs-CZ" sz="1800" dirty="0"/>
              <a:t>krevního </a:t>
            </a:r>
            <a:r>
              <a:rPr lang="cs-CZ" sz="1800" dirty="0" smtClean="0"/>
              <a:t>cukru</a:t>
            </a:r>
            <a:br>
              <a:rPr lang="cs-CZ" sz="1800" dirty="0" smtClean="0"/>
            </a:br>
            <a:r>
              <a:rPr lang="cs-CZ" sz="1800" dirty="0" smtClean="0"/>
              <a:t>	pozitivní </a:t>
            </a:r>
            <a:r>
              <a:rPr lang="cs-CZ" sz="1800" dirty="0"/>
              <a:t>vliv na hladinu LDL </a:t>
            </a:r>
            <a:r>
              <a:rPr lang="cs-CZ" sz="1800" dirty="0" smtClean="0"/>
              <a:t>cholesterolu</a:t>
            </a:r>
            <a:br>
              <a:rPr lang="cs-CZ" sz="1800" dirty="0" smtClean="0"/>
            </a:br>
            <a:r>
              <a:rPr lang="cs-CZ" sz="1800" dirty="0" smtClean="0"/>
              <a:t>	snižování </a:t>
            </a:r>
            <a:r>
              <a:rPr lang="cs-CZ" sz="1800" dirty="0"/>
              <a:t>tělesné </a:t>
            </a:r>
            <a:r>
              <a:rPr lang="cs-CZ" sz="1800" dirty="0" smtClean="0"/>
              <a:t>hmotnosti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462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NEGATIVA: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nedostatečný přívod vápníku i jódu</a:t>
            </a:r>
            <a:br>
              <a:rPr lang="cs-CZ" dirty="0" smtClean="0"/>
            </a:br>
            <a:r>
              <a:rPr lang="cs-CZ" dirty="0" smtClean="0"/>
              <a:t>- kritika z pohledu evoluční biologie a antropologie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sz="1800" dirty="0" smtClean="0"/>
              <a:t>nejsme </a:t>
            </a:r>
            <a:r>
              <a:rPr lang="cs-CZ" sz="1800" dirty="0"/>
              <a:t>evolučně totožní jako naši </a:t>
            </a:r>
            <a:r>
              <a:rPr lang="cs-CZ" sz="1800" dirty="0" smtClean="0"/>
              <a:t>předkové</a:t>
            </a:r>
            <a:br>
              <a:rPr lang="cs-CZ" sz="1800" dirty="0" smtClean="0"/>
            </a:br>
            <a:r>
              <a:rPr lang="cs-CZ" sz="1800" dirty="0" smtClean="0"/>
              <a:t>	neobklopuje </a:t>
            </a:r>
            <a:r>
              <a:rPr lang="cs-CZ" sz="1800" dirty="0"/>
              <a:t>nás stejně extrémní </a:t>
            </a:r>
            <a:r>
              <a:rPr lang="cs-CZ" sz="1800" dirty="0" smtClean="0"/>
              <a:t>prostředí</a:t>
            </a:r>
            <a:br>
              <a:rPr lang="cs-CZ" sz="1800" dirty="0" smtClean="0"/>
            </a:br>
            <a:r>
              <a:rPr lang="cs-CZ" sz="1800" dirty="0" smtClean="0"/>
              <a:t>	nemáme </a:t>
            </a:r>
            <a:r>
              <a:rPr lang="cs-CZ" sz="1800" dirty="0"/>
              <a:t>k dispozici ani stejné </a:t>
            </a:r>
            <a:r>
              <a:rPr lang="cs-CZ" sz="1800" dirty="0" smtClean="0"/>
              <a:t>potraviny</a:t>
            </a:r>
            <a:br>
              <a:rPr lang="cs-CZ" sz="1800" dirty="0" smtClean="0"/>
            </a:br>
            <a:r>
              <a:rPr lang="cs-CZ" sz="1800" dirty="0" smtClean="0"/>
              <a:t>	předkové </a:t>
            </a:r>
            <a:r>
              <a:rPr lang="cs-CZ" sz="1800" dirty="0"/>
              <a:t>se nedožívali vysokého věku </a:t>
            </a:r>
            <a:r>
              <a:rPr lang="cs-CZ" sz="1800" dirty="0" smtClean="0"/>
              <a:t>(průměrně </a:t>
            </a:r>
            <a:r>
              <a:rPr lang="cs-CZ" sz="1800" dirty="0"/>
              <a:t>mezi 33 až 35 </a:t>
            </a:r>
            <a:r>
              <a:rPr lang="cs-CZ" sz="1800" dirty="0" smtClean="0"/>
              <a:t>lety)</a:t>
            </a:r>
            <a:br>
              <a:rPr lang="cs-CZ" sz="1800" dirty="0" smtClean="0"/>
            </a:br>
            <a:r>
              <a:rPr lang="cs-CZ" sz="1800" dirty="0" smtClean="0"/>
              <a:t>	</a:t>
            </a:r>
            <a:endParaRPr lang="cs-CZ" sz="1800" dirty="0"/>
          </a:p>
          <a:p>
            <a:r>
              <a:rPr lang="cs-CZ" dirty="0" smtClean="0"/>
              <a:t>!!!</a:t>
            </a:r>
            <a:r>
              <a:rPr lang="cs-CZ" dirty="0" smtClean="0">
                <a:solidFill>
                  <a:srgbClr val="C00000"/>
                </a:solidFill>
              </a:rPr>
              <a:t>ANI PALEODIETA V PALEOLITU NEBYLA </a:t>
            </a:r>
            <a:r>
              <a:rPr lang="cs-CZ" dirty="0">
                <a:solidFill>
                  <a:srgbClr val="C00000"/>
                </a:solidFill>
              </a:rPr>
              <a:t>JEDNOTNÁ</a:t>
            </a:r>
            <a:r>
              <a:rPr lang="cs-CZ" dirty="0" smtClean="0"/>
              <a:t>: je </a:t>
            </a:r>
            <a:r>
              <a:rPr lang="cs-CZ" dirty="0"/>
              <a:t>obtížné mluvit o jednotném životním stylu inspirovaném paleolitem bez dalšího přiblížení, o jaké konkrétní období a místo se jednalo</a:t>
            </a:r>
          </a:p>
        </p:txBody>
      </p:sp>
    </p:spTree>
    <p:extLst>
      <p:ext uri="{BB962C8B-B14F-4D97-AF65-F5344CB8AC3E}">
        <p14:creationId xmlns:p14="http://schemas.microsoft.com/office/powerpoint/2010/main" val="3632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cs-CZ" dirty="0" smtClean="0"/>
              <a:t>SYROVÁ STRAVA =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Princip: konzumace </a:t>
            </a:r>
            <a:r>
              <a:rPr lang="cs-CZ" dirty="0"/>
              <a:t>potravin převážně rostlinného původu v tepelně neupraveném </a:t>
            </a:r>
            <a:r>
              <a:rPr lang="cs-CZ" dirty="0" smtClean="0"/>
              <a:t>stavu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326292" y="3443417"/>
            <a:ext cx="9152238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PRAVIDLA:</a:t>
            </a:r>
          </a:p>
          <a:p>
            <a:r>
              <a:rPr lang="cs-CZ" dirty="0" smtClean="0"/>
              <a:t>- Ovoce, zelenina, ořechy, olejnatá semena, naklíčené luštěniny a obiloviny, jedlé květy, mořské řasy a nerafinované, za studena lisované rostlinné oleje</a:t>
            </a:r>
          </a:p>
          <a:p>
            <a:r>
              <a:rPr lang="cs-CZ" dirty="0" smtClean="0"/>
              <a:t>- Z technologických úprav se využívá nakličování semen obilovin a luštěnin, </a:t>
            </a:r>
            <a:r>
              <a:rPr lang="cs-CZ" dirty="0" err="1" smtClean="0"/>
              <a:t>odšťavňování</a:t>
            </a:r>
            <a:r>
              <a:rPr lang="cs-CZ" dirty="0" smtClean="0"/>
              <a:t> ovoce a zeleniny, nakládání a fermentace zeleniny, namáčení semen a ořechů, mixování, sušení pomocí tzv. </a:t>
            </a:r>
            <a:r>
              <a:rPr lang="cs-CZ" dirty="0" err="1" smtClean="0"/>
              <a:t>dehydrátoru</a:t>
            </a:r>
            <a:r>
              <a:rPr lang="cs-CZ" dirty="0" smtClean="0"/>
              <a:t> a uzení studeným kouřem (např. maso a ryby)</a:t>
            </a:r>
          </a:p>
          <a:p>
            <a:r>
              <a:rPr lang="cs-CZ" dirty="0" smtClean="0"/>
              <a:t>- Zahřátí potravin nad 45 °C není povoleno</a:t>
            </a:r>
          </a:p>
        </p:txBody>
      </p:sp>
    </p:spTree>
    <p:extLst>
      <p:ext uri="{BB962C8B-B14F-4D97-AF65-F5344CB8AC3E}">
        <p14:creationId xmlns:p14="http://schemas.microsoft.com/office/powerpoint/2010/main" val="3181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ODŮVODNĚNÍ:</a:t>
            </a:r>
            <a:r>
              <a:rPr lang="cs-CZ" dirty="0"/>
              <a:t> </a:t>
            </a:r>
            <a:r>
              <a:rPr lang="cs-CZ" i="1" dirty="0" smtClean="0"/>
              <a:t>„teplota </a:t>
            </a:r>
            <a:r>
              <a:rPr lang="cs-CZ" i="1" dirty="0"/>
              <a:t>nad 45 °C ničí veškeré enzymy přítomné v potravinách a tělo pak stravu hůře </a:t>
            </a:r>
            <a:r>
              <a:rPr lang="cs-CZ" i="1" dirty="0" smtClean="0"/>
              <a:t>tráví“</a:t>
            </a:r>
          </a:p>
          <a:p>
            <a:endParaRPr lang="cs-CZ" dirty="0"/>
          </a:p>
          <a:p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rávení v lidském těle není </a:t>
            </a:r>
            <a:r>
              <a:rPr lang="cs-CZ" dirty="0">
                <a:solidFill>
                  <a:srgbClr val="002060"/>
                </a:solidFill>
              </a:rPr>
              <a:t>závislé na enzymech v </a:t>
            </a:r>
            <a:r>
              <a:rPr lang="cs-CZ" dirty="0" smtClean="0">
                <a:solidFill>
                  <a:srgbClr val="002060"/>
                </a:solidFill>
              </a:rPr>
              <a:t>potravinách</a:t>
            </a:r>
          </a:p>
        </p:txBody>
      </p:sp>
    </p:spTree>
    <p:extLst>
      <p:ext uri="{BB962C8B-B14F-4D97-AF65-F5344CB8AC3E}">
        <p14:creationId xmlns:p14="http://schemas.microsoft.com/office/powerpoint/2010/main" val="6646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POZITIVA: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- obsahuje méně </a:t>
            </a:r>
            <a:r>
              <a:rPr lang="cs-CZ" dirty="0"/>
              <a:t>nasycených </a:t>
            </a:r>
            <a:r>
              <a:rPr lang="cs-CZ" dirty="0" smtClean="0"/>
              <a:t>tuků, </a:t>
            </a:r>
            <a:r>
              <a:rPr lang="cs-CZ" dirty="0"/>
              <a:t>sodíku, </a:t>
            </a:r>
            <a:r>
              <a:rPr lang="cs-CZ" dirty="0" smtClean="0"/>
              <a:t>aditiv, cukrů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- obsahuje </a:t>
            </a:r>
            <a:r>
              <a:rPr lang="cs-CZ" dirty="0"/>
              <a:t>více </a:t>
            </a:r>
            <a:r>
              <a:rPr lang="cs-CZ" dirty="0" smtClean="0"/>
              <a:t>vlákniny a minerálních </a:t>
            </a:r>
            <a:r>
              <a:rPr lang="cs-CZ" dirty="0"/>
              <a:t>látek (draslík, hořčík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	- obsahuje více tepelně velmi nestabilních vitaminů </a:t>
            </a:r>
            <a:br>
              <a:rPr lang="cs-CZ" dirty="0" smtClean="0"/>
            </a:br>
            <a:r>
              <a:rPr lang="cs-CZ" dirty="0" smtClean="0"/>
              <a:t>		(např. vitamin </a:t>
            </a:r>
            <a:r>
              <a:rPr lang="cs-CZ" dirty="0"/>
              <a:t>C, </a:t>
            </a:r>
            <a:r>
              <a:rPr lang="cs-CZ" dirty="0" smtClean="0"/>
              <a:t>kyselina listová)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smtClean="0"/>
              <a:t>	- vyšší </a:t>
            </a:r>
            <a:r>
              <a:rPr lang="cs-CZ" dirty="0"/>
              <a:t>senzorická </a:t>
            </a:r>
            <a:r>
              <a:rPr lang="cs-CZ" dirty="0" smtClean="0"/>
              <a:t>hodnota</a:t>
            </a:r>
            <a:br>
              <a:rPr lang="cs-CZ" dirty="0" smtClean="0"/>
            </a:br>
            <a:r>
              <a:rPr lang="cs-CZ" dirty="0" smtClean="0"/>
              <a:t>	- nepřítomnost </a:t>
            </a:r>
            <a:r>
              <a:rPr lang="cs-CZ" dirty="0"/>
              <a:t>toxických </a:t>
            </a:r>
            <a:r>
              <a:rPr lang="cs-CZ" dirty="0" smtClean="0"/>
              <a:t>látek vznikajících </a:t>
            </a:r>
            <a:r>
              <a:rPr lang="cs-CZ" dirty="0"/>
              <a:t>záhřevem potravin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na velmi vysokou teplotu</a:t>
            </a:r>
            <a:br>
              <a:rPr lang="cs-CZ" dirty="0" smtClean="0"/>
            </a:br>
            <a:r>
              <a:rPr lang="cs-CZ" dirty="0" smtClean="0"/>
              <a:t>	- někdy </a:t>
            </a:r>
            <a:r>
              <a:rPr lang="cs-CZ" dirty="0"/>
              <a:t>také jednodušší a levnější </a:t>
            </a:r>
            <a:r>
              <a:rPr lang="cs-CZ" dirty="0" smtClean="0"/>
              <a:t>příprava</a:t>
            </a:r>
          </a:p>
          <a:p>
            <a:endParaRPr lang="cs-CZ" sz="1800" dirty="0"/>
          </a:p>
          <a:p>
            <a:r>
              <a:rPr lang="cs-CZ" sz="1800" dirty="0" smtClean="0"/>
              <a:t>Studie poukazují na </a:t>
            </a:r>
            <a:r>
              <a:rPr lang="cs-CZ" sz="1800" u="sng" dirty="0" smtClean="0"/>
              <a:t>souvislost syrové stravy na zdraví </a:t>
            </a:r>
            <a:r>
              <a:rPr lang="cs-CZ" sz="1800" dirty="0" smtClean="0"/>
              <a:t>(úbytek tělesné hmotnosti, snížení hladiny krevního cholesterolu, zlepšení projevů revmatoidní artritidy a zvýšení kvality života), avšak kvůli omezeným výzkumům </a:t>
            </a:r>
            <a:r>
              <a:rPr lang="cs-CZ" sz="1800" u="sng" dirty="0" smtClean="0"/>
              <a:t>nejsou tyto účinky syrové stravy jednoznačně průkazné</a:t>
            </a:r>
            <a:endParaRPr lang="cs-CZ" sz="1800" u="sng" dirty="0"/>
          </a:p>
        </p:txBody>
      </p:sp>
    </p:spTree>
    <p:extLst>
      <p:ext uri="{BB962C8B-B14F-4D97-AF65-F5344CB8AC3E}">
        <p14:creationId xmlns:p14="http://schemas.microsoft.com/office/powerpoint/2010/main" val="16583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NEGATIVA: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- nedostatek </a:t>
            </a:r>
            <a:r>
              <a:rPr lang="cs-CZ" dirty="0"/>
              <a:t>některých </a:t>
            </a:r>
            <a:r>
              <a:rPr lang="cs-CZ" dirty="0" smtClean="0"/>
              <a:t>živin: bílkoviny, vápník, železo, omega-3 			nenasycené mastné kyseliny</a:t>
            </a:r>
            <a:br>
              <a:rPr lang="cs-CZ" dirty="0" smtClean="0"/>
            </a:br>
            <a:r>
              <a:rPr lang="cs-CZ" dirty="0" smtClean="0"/>
              <a:t>	- syrové potraviny mohou být zdrojem mikrobiální kontaminace</a:t>
            </a:r>
            <a:br>
              <a:rPr lang="cs-CZ" dirty="0" smtClean="0"/>
            </a:br>
            <a:r>
              <a:rPr lang="cs-CZ" dirty="0" smtClean="0"/>
              <a:t>	- syrové </a:t>
            </a:r>
            <a:r>
              <a:rPr lang="cs-CZ" dirty="0"/>
              <a:t>luštěniny se pro konzumaci </a:t>
            </a:r>
            <a:r>
              <a:rPr lang="cs-CZ" dirty="0" smtClean="0"/>
              <a:t>nehodí (zdroj toxických a 			</a:t>
            </a:r>
            <a:r>
              <a:rPr lang="cs-CZ" dirty="0" err="1" smtClean="0"/>
              <a:t>antinutričních</a:t>
            </a:r>
            <a:r>
              <a:rPr lang="cs-CZ" dirty="0" smtClean="0"/>
              <a:t> látek, které lze tepelnou úpravou odstranit)</a:t>
            </a:r>
          </a:p>
          <a:p>
            <a:endParaRPr lang="cs-CZ" sz="1800" dirty="0"/>
          </a:p>
          <a:p>
            <a:r>
              <a:rPr lang="cs-CZ" dirty="0" smtClean="0">
                <a:solidFill>
                  <a:srgbClr val="C00000"/>
                </a:solidFill>
              </a:rPr>
              <a:t>NEDOPORUČUJE SE PRO: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malé děti a dospívající</a:t>
            </a:r>
            <a:br>
              <a:rPr lang="cs-CZ" dirty="0" smtClean="0"/>
            </a:br>
            <a:r>
              <a:rPr lang="cs-CZ" dirty="0" smtClean="0"/>
              <a:t>	osoby se sníženou imunitou</a:t>
            </a:r>
            <a:br>
              <a:rPr lang="cs-CZ" dirty="0" smtClean="0"/>
            </a:br>
            <a:r>
              <a:rPr lang="cs-CZ" dirty="0" smtClean="0"/>
              <a:t>	těhotné a kojící ženy</a:t>
            </a:r>
            <a:br>
              <a:rPr lang="cs-CZ" dirty="0" smtClean="0"/>
            </a:br>
            <a:r>
              <a:rPr lang="cs-CZ" dirty="0" smtClean="0"/>
              <a:t>	seniory</a:t>
            </a:r>
          </a:p>
        </p:txBody>
      </p:sp>
    </p:spTree>
    <p:extLst>
      <p:ext uri="{BB962C8B-B14F-4D97-AF65-F5344CB8AC3E}">
        <p14:creationId xmlns:p14="http://schemas.microsoft.com/office/powerpoint/2010/main" val="344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 smtClean="0"/>
              <a:t>BEZ LEPKU - dieta X „dieta“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Dodržování bezlepkové diety bez konkrétní diagnózy? PROČ?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„Lepek lepí střevo a zatěžuje tak tělo!“</a:t>
            </a:r>
          </a:p>
          <a:p>
            <a:r>
              <a:rPr lang="cs-CZ" i="1" dirty="0" smtClean="0"/>
              <a:t>„Chci ulevit svým zdravotním problémům!“</a:t>
            </a:r>
          </a:p>
          <a:p>
            <a:r>
              <a:rPr lang="cs-CZ" i="1" dirty="0" smtClean="0"/>
              <a:t>„Chci zhubnout!“</a:t>
            </a:r>
          </a:p>
          <a:p>
            <a:r>
              <a:rPr lang="cs-CZ" i="1" dirty="0" smtClean="0"/>
              <a:t>„Je to zdraví prospěšné!“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7734300" y="2293144"/>
            <a:ext cx="3797300" cy="2342356"/>
          </a:xfrm>
          <a:prstGeom prst="cloudCallout">
            <a:avLst>
              <a:gd name="adj1" fmla="val -61659"/>
              <a:gd name="adj2" fmla="val 82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ZDRAVÁ VÝŽIVA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z</a:t>
            </a:r>
            <a:r>
              <a:rPr lang="cs-CZ" sz="2800" dirty="0" smtClean="0">
                <a:solidFill>
                  <a:schemeClr val="tx1"/>
                </a:solidFill>
              </a:rPr>
              <a:t>dravý život</a:t>
            </a:r>
          </a:p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ZDRAVÝ SVĚT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JE VYLOUČENÍ LEPKU ZE STRAVY SKVĚLOU VOLBOU I PRO TY, KTEŘÍ NETRPÍ CELIAKIÍ? </a:t>
            </a:r>
          </a:p>
          <a:p>
            <a:endParaRPr lang="cs-CZ" dirty="0" smtClean="0"/>
          </a:p>
        </p:txBody>
      </p:sp>
      <p:pic>
        <p:nvPicPr>
          <p:cNvPr id="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76551"/>
            <a:ext cx="332581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JE VYLOUČENÍ LEPKU ZE STRAVY SKVĚLOU VOLBOU I PRO TY, KTEŘÍ NETRPÍ CELIAKIÍ? </a:t>
            </a:r>
          </a:p>
          <a:p>
            <a:endParaRPr lang="cs-CZ" dirty="0" smtClean="0"/>
          </a:p>
          <a:p>
            <a:r>
              <a:rPr lang="cs-CZ" sz="2400" dirty="0" smtClean="0">
                <a:solidFill>
                  <a:srgbClr val="C00000"/>
                </a:solidFill>
              </a:rPr>
              <a:t>RIZIKO: </a:t>
            </a:r>
            <a:r>
              <a:rPr lang="cs-CZ" sz="1200" dirty="0" smtClean="0"/>
              <a:t>(</a:t>
            </a:r>
            <a:r>
              <a:rPr lang="cs-CZ" sz="1200" dirty="0" err="1" smtClean="0"/>
              <a:t>British</a:t>
            </a:r>
            <a:r>
              <a:rPr lang="cs-CZ" sz="1200" dirty="0" smtClean="0"/>
              <a:t> </a:t>
            </a:r>
            <a:r>
              <a:rPr lang="cs-CZ" sz="1200" dirty="0" err="1" smtClean="0"/>
              <a:t>Journal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Nutrition</a:t>
            </a:r>
            <a:r>
              <a:rPr lang="cs-CZ" sz="1200" dirty="0" smtClean="0"/>
              <a:t>, 2013, Austrálie, srovnání 3213 výrobků v rámci 10 kategorií potravin ze 4 supermarketů v Sydney)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- výrazně </a:t>
            </a:r>
            <a:r>
              <a:rPr lang="cs-CZ" sz="2400" u="sng" dirty="0" smtClean="0"/>
              <a:t>nižší obsah bílkovin </a:t>
            </a:r>
            <a:r>
              <a:rPr lang="cs-CZ" sz="2400" dirty="0" smtClean="0"/>
              <a:t>v bezlepkových produktech (rýžová mouka, 			tapiokový, bramborový nebo kukuřičný škrob)</a:t>
            </a:r>
            <a:br>
              <a:rPr lang="cs-CZ" sz="2400" dirty="0" smtClean="0"/>
            </a:br>
            <a:r>
              <a:rPr lang="cs-CZ" sz="2400" dirty="0" smtClean="0"/>
              <a:t>	- některé bezlepkové výrobky obsahují </a:t>
            </a:r>
            <a:r>
              <a:rPr lang="cs-CZ" sz="2400" u="sng" dirty="0" smtClean="0"/>
              <a:t>více cukru, nasycených tuků a soli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89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PITNÝ REŽIM</a:t>
            </a:r>
          </a:p>
        </p:txBody>
      </p:sp>
      <p:sp>
        <p:nvSpPr>
          <p:cNvPr id="147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227A8F"/>
              </a:buClr>
            </a:pPr>
            <a:r>
              <a:rPr lang="cs-CZ" altLang="cs-CZ" sz="2177">
                <a:latin typeface="Times New Roman" charset="0"/>
                <a:ea typeface="MS PGothic" charset="-128"/>
              </a:rPr>
              <a:t>Dostatek tekutin zajišťuje látkovou výměnu a dobrou funkci ledvin, tedy vylučování škodlivých látek, které v těle vznikají.</a:t>
            </a:r>
          </a:p>
          <a:p>
            <a:pPr>
              <a:lnSpc>
                <a:spcPct val="90000"/>
              </a:lnSpc>
              <a:buClr>
                <a:srgbClr val="227A8F"/>
              </a:buClr>
            </a:pPr>
            <a:endParaRPr lang="cs-CZ" altLang="cs-CZ" sz="2177">
              <a:latin typeface="Times New Roman" charset="0"/>
              <a:ea typeface="MS PGothic" charset="-128"/>
            </a:endParaRPr>
          </a:p>
          <a:p>
            <a:pPr>
              <a:lnSpc>
                <a:spcPct val="90000"/>
              </a:lnSpc>
              <a:buClr>
                <a:srgbClr val="227A8F"/>
              </a:buClr>
            </a:pPr>
            <a:r>
              <a:rPr lang="cs-CZ" altLang="cs-CZ" sz="2177">
                <a:latin typeface="Times New Roman" charset="0"/>
                <a:ea typeface="MS PGothic" charset="-128"/>
              </a:rPr>
              <a:t>Umožňuje plnou výkonnost orgánů těla, tělesných i duševních funkcí.</a:t>
            </a:r>
          </a:p>
          <a:p>
            <a:pPr>
              <a:lnSpc>
                <a:spcPct val="90000"/>
              </a:lnSpc>
              <a:buClr>
                <a:srgbClr val="227A8F"/>
              </a:buClr>
            </a:pPr>
            <a:endParaRPr lang="cs-CZ" altLang="cs-CZ" sz="2177">
              <a:latin typeface="Times New Roman" charset="0"/>
              <a:ea typeface="MS PGothic" charset="-128"/>
            </a:endParaRPr>
          </a:p>
          <a:p>
            <a:pPr>
              <a:lnSpc>
                <a:spcPct val="90000"/>
              </a:lnSpc>
              <a:buClr>
                <a:srgbClr val="227A8F"/>
              </a:buClr>
            </a:pPr>
            <a:r>
              <a:rPr lang="cs-CZ" altLang="cs-CZ" sz="2177">
                <a:latin typeface="Times New Roman" charset="0"/>
                <a:ea typeface="MS PGothic" charset="-128"/>
              </a:rPr>
              <a:t>Naopak nedostatek vody v organizmu způsobuje problémy akutní i chronické. </a:t>
            </a:r>
          </a:p>
          <a:p>
            <a:pPr>
              <a:lnSpc>
                <a:spcPct val="90000"/>
              </a:lnSpc>
              <a:buClr>
                <a:srgbClr val="227A8F"/>
              </a:buClr>
            </a:pPr>
            <a:endParaRPr lang="cs-CZ" altLang="cs-CZ" sz="2177">
              <a:latin typeface="Times New Roman" charset="0"/>
              <a:ea typeface="MS PGothic" charset="-128"/>
            </a:endParaRPr>
          </a:p>
          <a:p>
            <a:pPr>
              <a:lnSpc>
                <a:spcPct val="90000"/>
              </a:lnSpc>
              <a:buClr>
                <a:srgbClr val="227A8F"/>
              </a:buClr>
            </a:pPr>
            <a:r>
              <a:rPr lang="cs-CZ" altLang="cs-CZ" sz="2177">
                <a:latin typeface="Times New Roman" charset="0"/>
                <a:ea typeface="MS PGothic" charset="-128"/>
              </a:rPr>
              <a:t>Bez vody vydrží organizmus velmi krátkou dobu, už po dvou dnech nastávají závažné poruchy homeostázy.</a:t>
            </a:r>
          </a:p>
          <a:p>
            <a:pPr>
              <a:lnSpc>
                <a:spcPct val="90000"/>
              </a:lnSpc>
              <a:buClr>
                <a:srgbClr val="227A8F"/>
              </a:buClr>
            </a:pPr>
            <a:endParaRPr lang="cs-CZ" altLang="cs-CZ" sz="2177">
              <a:latin typeface="Times New Roman" charset="0"/>
              <a:ea typeface="MS PGothic" charset="-128"/>
            </a:endParaRPr>
          </a:p>
          <a:p>
            <a:r>
              <a:rPr lang="cs-CZ" altLang="cs-CZ" sz="2177" b="1">
                <a:latin typeface="Times New Roman" charset="0"/>
                <a:ea typeface="MS PGothic" charset="-128"/>
              </a:rPr>
              <a:t>Pít v průběhu celého dne, předcházet pocitu žízně </a:t>
            </a:r>
          </a:p>
          <a:p>
            <a:endParaRPr lang="cs-CZ" altLang="cs-CZ">
              <a:ea typeface="MS PGothic" charset="-128"/>
            </a:endParaRP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9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BEZ LAKTÓZY - dieta X „dieta“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???</a:t>
            </a:r>
          </a:p>
          <a:p>
            <a:endParaRPr lang="cs-CZ" dirty="0"/>
          </a:p>
          <a:p>
            <a:r>
              <a:rPr lang="cs-CZ" dirty="0" smtClean="0"/>
              <a:t>Mléko a mléčné výrobky: </a:t>
            </a:r>
            <a:r>
              <a:rPr lang="cs-CZ" dirty="0" smtClean="0">
                <a:solidFill>
                  <a:srgbClr val="002060"/>
                </a:solidFill>
              </a:rPr>
              <a:t>JÍST ČI NEJÍST?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i="1" dirty="0" smtClean="0"/>
              <a:t>„Mléko je jen pro mláďata savců“</a:t>
            </a:r>
          </a:p>
          <a:p>
            <a:r>
              <a:rPr lang="cs-CZ" i="1" dirty="0" smtClean="0"/>
              <a:t>„Mléko zahleňuje a podporuje respirační onemocnění“</a:t>
            </a:r>
          </a:p>
          <a:p>
            <a:r>
              <a:rPr lang="cs-CZ" i="1" dirty="0" smtClean="0"/>
              <a:t>„Mám alergii na laktózu“</a:t>
            </a:r>
            <a:endParaRPr lang="cs-CZ" i="1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7556500" y="1315244"/>
            <a:ext cx="3797300" cy="2342356"/>
          </a:xfrm>
          <a:prstGeom prst="cloudCallout">
            <a:avLst>
              <a:gd name="adj1" fmla="val -61659"/>
              <a:gd name="adj2" fmla="val 82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ZDRAVÁ VÝŽIVA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z</a:t>
            </a:r>
            <a:r>
              <a:rPr lang="cs-CZ" sz="2800" dirty="0" smtClean="0">
                <a:solidFill>
                  <a:schemeClr val="tx1"/>
                </a:solidFill>
              </a:rPr>
              <a:t>dravý život</a:t>
            </a:r>
          </a:p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ZDRAVÝ SVĚT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PROBLÉM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dirty="0" smtClean="0"/>
              <a:t>mléčná bílkovina X mléčný cukr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latin typeface="Calibri" charset="0"/>
              </a:rPr>
              <a:t>ALERGIE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….na bílkovinu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1-3 % dospělých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Calibri" charset="0"/>
              </a:rPr>
              <a:t>INTOLERANCE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 cukru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různý</a:t>
            </a:r>
            <a:br>
              <a:rPr lang="cs-CZ" dirty="0" smtClean="0">
                <a:latin typeface="Calibri" charset="0"/>
              </a:rPr>
            </a:br>
            <a:endParaRPr lang="cs-CZ" dirty="0" smtClean="0">
              <a:latin typeface="Calibri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8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PROBLÉM</a:t>
            </a:r>
            <a:r>
              <a:rPr lang="cs-CZ" b="1" dirty="0" smtClean="0">
                <a:solidFill>
                  <a:srgbClr val="FF0000"/>
                </a:solidFill>
                <a:latin typeface="Calibri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latin typeface="Calibri" charset="0"/>
              </a:rPr>
            </a:br>
            <a:r>
              <a:rPr lang="cs-CZ" dirty="0" smtClean="0">
                <a:latin typeface="Calibri" charset="0"/>
              </a:rPr>
              <a:t>mléčná bílkovina X mléčný cukr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latin typeface="Calibri" charset="0"/>
              </a:rPr>
              <a:t>ALERGIE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….na bílkovinu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1-3 % dospělých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Calibri" charset="0"/>
              </a:rPr>
              <a:t>INTOLERANCE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 cukru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různý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 primární X </a:t>
            </a:r>
            <a:r>
              <a:rPr lang="cs-CZ" dirty="0" smtClean="0">
                <a:solidFill>
                  <a:srgbClr val="C00000"/>
                </a:solidFill>
                <a:latin typeface="Calibri" charset="0"/>
              </a:rPr>
              <a:t>sekundární forma </a:t>
            </a:r>
            <a:r>
              <a:rPr lang="cs-CZ" dirty="0" smtClean="0">
                <a:latin typeface="Calibri" charset="0"/>
              </a:rPr>
              <a:t/>
            </a:r>
            <a:br>
              <a:rPr lang="cs-CZ" dirty="0" smtClean="0">
                <a:latin typeface="Calibri" charset="0"/>
              </a:rPr>
            </a:br>
            <a:endParaRPr lang="cs-CZ" dirty="0" smtClean="0">
              <a:latin typeface="Calibri" charset="0"/>
            </a:endParaRPr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12" y="3815596"/>
            <a:ext cx="2076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Zaoblený obdélníkový bublinový popisek 3"/>
          <p:cNvSpPr/>
          <p:nvPr/>
        </p:nvSpPr>
        <p:spPr>
          <a:xfrm>
            <a:off x="8494485" y="3880547"/>
            <a:ext cx="3175000" cy="1488962"/>
          </a:xfrm>
          <a:prstGeom prst="wedgeRoundRectCallout">
            <a:avLst>
              <a:gd name="adj1" fmla="val -39899"/>
              <a:gd name="adj2" fmla="val -74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cs-CZ" altLang="cs-CZ" sz="2000" dirty="0" smtClean="0">
                <a:solidFill>
                  <a:schemeClr val="tx1"/>
                </a:solidFill>
              </a:rPr>
              <a:t>Vznikající v souvislosti s postižením tenkého střeva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2/27/Worldwide_prevalence_of_lactose_intolerance_in_recent_populations.jpg/1280px-Worldwide_prevalence_of_lactose_intolerance_in_recent_popu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37838"/>
            <a:ext cx="8115300" cy="55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PROBLÉM</a:t>
            </a:r>
            <a:r>
              <a:rPr lang="cs-CZ" b="1" dirty="0" smtClean="0">
                <a:solidFill>
                  <a:srgbClr val="FF0000"/>
                </a:solidFill>
                <a:latin typeface="Calibri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latin typeface="Calibri" charset="0"/>
              </a:rPr>
            </a:br>
            <a:r>
              <a:rPr lang="cs-CZ" dirty="0" smtClean="0">
                <a:latin typeface="Calibri" charset="0"/>
              </a:rPr>
              <a:t>mléčná bílkovina X mléčný cukr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 charset="0"/>
              </a:rPr>
              <a:t>ALERGIE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….na bílkovinu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1-3 % dospělých</a:t>
            </a:r>
          </a:p>
          <a:p>
            <a:endParaRPr lang="cs-CZ" u="sng" dirty="0" smtClean="0">
              <a:latin typeface="Calibri" charset="0"/>
            </a:endParaRPr>
          </a:p>
          <a:p>
            <a:endParaRPr lang="cs-CZ" u="sng" dirty="0" smtClean="0">
              <a:latin typeface="Calibri" charset="0"/>
            </a:endParaRPr>
          </a:p>
          <a:p>
            <a:endParaRPr lang="cs-CZ" u="sng" dirty="0" smtClean="0">
              <a:latin typeface="Calibri" charset="0"/>
            </a:endParaRPr>
          </a:p>
          <a:p>
            <a:endParaRPr lang="cs-CZ" u="sng" dirty="0" smtClean="0">
              <a:latin typeface="Calibri" charset="0"/>
            </a:endParaRPr>
          </a:p>
          <a:p>
            <a:r>
              <a:rPr lang="cs-CZ" u="sng" dirty="0" smtClean="0">
                <a:latin typeface="Calibri" charset="0"/>
              </a:rPr>
              <a:t>Řešení: </a:t>
            </a:r>
            <a:r>
              <a:rPr lang="cs-CZ" dirty="0" smtClean="0">
                <a:latin typeface="Calibri" charset="0"/>
              </a:rPr>
              <a:t>naprosté vyloučení všech potravin obsahujících mléčnou bílkovinu 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 charset="0"/>
              </a:rPr>
              <a:t>INTOLERANCE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…. cukru</a:t>
            </a:r>
          </a:p>
          <a:p>
            <a:r>
              <a:rPr lang="cs-CZ" u="sng" dirty="0" smtClean="0">
                <a:latin typeface="Calibri" charset="0"/>
              </a:rPr>
              <a:t>Výskyt: </a:t>
            </a:r>
            <a:r>
              <a:rPr lang="cs-CZ" dirty="0" smtClean="0">
                <a:latin typeface="Calibri" charset="0"/>
              </a:rPr>
              <a:t>různý</a:t>
            </a:r>
            <a:br>
              <a:rPr lang="cs-CZ" dirty="0" smtClean="0">
                <a:latin typeface="Calibri" charset="0"/>
              </a:rPr>
            </a:br>
            <a:r>
              <a:rPr lang="cs-CZ" dirty="0" smtClean="0">
                <a:latin typeface="Calibri" charset="0"/>
              </a:rPr>
              <a:t> primární X </a:t>
            </a:r>
            <a:r>
              <a:rPr lang="cs-CZ" dirty="0" smtClean="0">
                <a:solidFill>
                  <a:srgbClr val="C00000"/>
                </a:solidFill>
                <a:latin typeface="Calibri" charset="0"/>
              </a:rPr>
              <a:t>sekundární forma</a:t>
            </a:r>
            <a:br>
              <a:rPr lang="cs-CZ" dirty="0" smtClean="0">
                <a:solidFill>
                  <a:srgbClr val="C00000"/>
                </a:solidFill>
                <a:latin typeface="Calibri" charset="0"/>
              </a:rPr>
            </a:br>
            <a:endParaRPr lang="cs-CZ" dirty="0" smtClean="0">
              <a:solidFill>
                <a:srgbClr val="C00000"/>
              </a:solidFill>
              <a:latin typeface="Calibri" charset="0"/>
            </a:endParaRPr>
          </a:p>
          <a:p>
            <a:endParaRPr lang="cs-CZ" dirty="0" smtClean="0">
              <a:solidFill>
                <a:srgbClr val="C00000"/>
              </a:solidFill>
              <a:latin typeface="Calibri" charset="0"/>
            </a:endParaRPr>
          </a:p>
          <a:p>
            <a:endParaRPr lang="cs-CZ" dirty="0" smtClean="0">
              <a:solidFill>
                <a:srgbClr val="C00000"/>
              </a:solidFill>
              <a:latin typeface="Calibri" charset="0"/>
            </a:endParaRPr>
          </a:p>
          <a:p>
            <a:endParaRPr lang="cs-CZ" dirty="0" smtClean="0">
              <a:solidFill>
                <a:srgbClr val="C00000"/>
              </a:solidFill>
              <a:latin typeface="Calibri" charset="0"/>
            </a:endParaRPr>
          </a:p>
          <a:p>
            <a:r>
              <a:rPr lang="cs-CZ" u="sng" dirty="0" smtClean="0">
                <a:latin typeface="Calibri" charset="0"/>
              </a:rPr>
              <a:t>Řešení: </a:t>
            </a:r>
            <a:r>
              <a:rPr lang="cs-CZ" dirty="0" smtClean="0">
                <a:latin typeface="Calibri" charset="0"/>
              </a:rPr>
              <a:t>mléčné výrobky se konzumovat mohou, sledován je však obsah mléčného cukru</a:t>
            </a:r>
            <a:r>
              <a:rPr lang="cs-CZ" dirty="0" smtClean="0">
                <a:solidFill>
                  <a:srgbClr val="C00000"/>
                </a:solidFill>
                <a:latin typeface="Calibri" charset="0"/>
              </a:rPr>
              <a:t> </a:t>
            </a:r>
            <a:endParaRPr lang="cs-CZ" dirty="0" smtClean="0">
              <a:latin typeface="Calibri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2" y="3283751"/>
            <a:ext cx="2076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Zaoblený obdélníkový bublinový popisek 3"/>
          <p:cNvSpPr/>
          <p:nvPr/>
        </p:nvSpPr>
        <p:spPr>
          <a:xfrm>
            <a:off x="8410509" y="3348702"/>
            <a:ext cx="3175000" cy="1488962"/>
          </a:xfrm>
          <a:prstGeom prst="wedgeRoundRectCallout">
            <a:avLst>
              <a:gd name="adj1" fmla="val -36666"/>
              <a:gd name="adj2" fmla="val -596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cs-CZ" altLang="cs-CZ" sz="2000" dirty="0" smtClean="0">
                <a:solidFill>
                  <a:schemeClr val="tx1"/>
                </a:solidFill>
              </a:rPr>
              <a:t>Vznikající v souvislosti s postižením tenkého střeva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5"/>
          <p:cNvSpPr>
            <a:spLocks noGrp="1"/>
          </p:cNvSpPr>
          <p:nvPr>
            <p:ph type="title"/>
          </p:nvPr>
        </p:nvSpPr>
        <p:spPr>
          <a:xfrm>
            <a:off x="1172113" y="304404"/>
            <a:ext cx="8862647" cy="1143000"/>
          </a:xfrm>
        </p:spPr>
        <p:txBody>
          <a:bodyPr/>
          <a:lstStyle/>
          <a:p>
            <a:pPr algn="l" eaLnBrk="1" hangingPunct="1"/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OBSAH LAKTÓZY V MLÉCE A MLÉČNÝCH VÝROBCÍCH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636541" y="1617835"/>
          <a:ext cx="8975186" cy="4194537"/>
        </p:xfrm>
        <a:graphic>
          <a:graphicData uri="http://schemas.openxmlformats.org/drawingml/2006/table">
            <a:tbl>
              <a:tblPr/>
              <a:tblGrid>
                <a:gridCol w="3530240"/>
                <a:gridCol w="1885248"/>
                <a:gridCol w="1768413"/>
                <a:gridCol w="1791285"/>
              </a:tblGrid>
              <a:tr h="862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Potravina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Obsah laktózy (g/100 g)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Velikost obvyklé porce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Obsah laktózy v porci (g)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Lidské mléko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7,2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 -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- 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Mléko (kravské, kozí, ovčí)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4,4-5,1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250 ml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11,0-12,3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Jogurt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4,1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150 ml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6,2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Kefír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3,8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200 ml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7,6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Tvaroh měkký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3,5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3,5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Cottage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2,2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2,2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Sýry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(ementál, eidam</a:t>
                      </a: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, niva, hermelín)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0-1,3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50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0-0,7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Smetana (30 % tuku)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3,1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15 ml</a:t>
                      </a: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0,5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02" name="Picture 2" descr="C:\Documents and Settings\Verunka\Dokumenty\Downloads\foto-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06" y="334170"/>
            <a:ext cx="1644197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BEZ MLÉKA</a:t>
            </a:r>
            <a:br>
              <a:rPr lang="cs-CZ" altLang="cs-CZ" smtClean="0"/>
            </a:br>
            <a:r>
              <a:rPr lang="cs-CZ" altLang="cs-CZ" sz="2400"/>
              <a:t>versus doporučení 2-3krát denně</a:t>
            </a:r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dirty="0" smtClean="0"/>
          </a:p>
          <a:p>
            <a:pPr marL="0" indent="0" algn="ctr">
              <a:buNone/>
            </a:pPr>
            <a:r>
              <a:rPr lang="cs-CZ" altLang="cs-CZ" b="1" dirty="0" smtClean="0"/>
              <a:t>BÍLKOVINY</a:t>
            </a:r>
          </a:p>
        </p:txBody>
      </p:sp>
      <p:sp>
        <p:nvSpPr>
          <p:cNvPr id="4198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b="1" smtClean="0"/>
          </a:p>
          <a:p>
            <a:pPr marL="0" indent="0" algn="ctr">
              <a:buNone/>
            </a:pPr>
            <a:r>
              <a:rPr lang="cs-CZ" altLang="cs-CZ" b="1" smtClean="0"/>
              <a:t>VÁPNÍK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3014663"/>
            <a:ext cx="32400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0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3141663"/>
            <a:ext cx="32178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ovéPole 6"/>
          <p:cNvSpPr txBox="1">
            <a:spLocks noChangeArrowheads="1"/>
          </p:cNvSpPr>
          <p:nvPr/>
        </p:nvSpPr>
        <p:spPr bwMode="auto">
          <a:xfrm>
            <a:off x="8074026" y="5610225"/>
            <a:ext cx="201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cs-CZ" altLang="cs-CZ" sz="1600" dirty="0">
                <a:solidFill>
                  <a:schemeClr val="tx1"/>
                </a:solidFill>
              </a:rPr>
              <a:t>zdroj: pav.rvp.cz</a:t>
            </a:r>
          </a:p>
        </p:txBody>
      </p:sp>
    </p:spTree>
    <p:extLst>
      <p:ext uri="{BB962C8B-B14F-4D97-AF65-F5344CB8AC3E}">
        <p14:creationId xmlns:p14="http://schemas.microsoft.com/office/powerpoint/2010/main" val="20001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700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Zpráva o zdraví obyvatel České republiky (2014)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Při srovnání s cíli WHO: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zvýšený příjem tuku a jednoduchých cukrů</a:t>
            </a:r>
          </a:p>
          <a:p>
            <a:r>
              <a:rPr lang="cs-CZ" dirty="0" smtClean="0"/>
              <a:t>nižší příjem Ca, Mg, K, Se</a:t>
            </a:r>
          </a:p>
          <a:p>
            <a:r>
              <a:rPr lang="cs-CZ" dirty="0" smtClean="0"/>
              <a:t>nedostatek vitaminu D především v zimních měsících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4348" y="1923319"/>
            <a:ext cx="1781652" cy="24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Základním problémem ve výživě obyvatelstva ČR </a:t>
            </a:r>
            <a:r>
              <a:rPr lang="cs-CZ" sz="3200" u="sng" dirty="0" smtClean="0">
                <a:solidFill>
                  <a:schemeClr val="accent5">
                    <a:lumMod val="50000"/>
                  </a:schemeClr>
                </a:solidFill>
              </a:rPr>
              <a:t>není primárně nedostatek potravin na trhu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, ale:</a:t>
            </a:r>
          </a:p>
          <a:p>
            <a:pPr marL="0" indent="0">
              <a:buNone/>
            </a:pPr>
            <a:endParaRPr lang="cs-CZ" sz="3200" b="1" dirty="0" smtClean="0"/>
          </a:p>
          <a:p>
            <a:pPr>
              <a:buFontTx/>
              <a:buChar char="-"/>
            </a:pPr>
            <a:r>
              <a:rPr lang="cs-CZ" dirty="0" smtClean="0"/>
              <a:t>nevyvážená dostupnost a skladba stravy</a:t>
            </a:r>
          </a:p>
          <a:p>
            <a:pPr>
              <a:buFontTx/>
              <a:buChar char="-"/>
            </a:pPr>
            <a:r>
              <a:rPr lang="cs-CZ" dirty="0" smtClean="0"/>
              <a:t>nadměrný energetický příjem (nadbytek tuků a jednoduchých sacharidů ve stravě)</a:t>
            </a:r>
          </a:p>
          <a:p>
            <a:pPr>
              <a:buFontTx/>
              <a:buChar char="-"/>
            </a:pPr>
            <a:r>
              <a:rPr lang="cs-CZ" dirty="0" smtClean="0"/>
              <a:t>nedostatek ovoce a zeleniny ve stravě</a:t>
            </a:r>
          </a:p>
          <a:p>
            <a:pPr>
              <a:buFontTx/>
              <a:buChar char="-"/>
            </a:pPr>
            <a:r>
              <a:rPr lang="cs-CZ" dirty="0" smtClean="0"/>
              <a:t>vysoká konzumace soli</a:t>
            </a:r>
          </a:p>
          <a:p>
            <a:pPr>
              <a:buFontTx/>
              <a:buChar char="-"/>
            </a:pPr>
            <a:r>
              <a:rPr lang="cs-CZ" dirty="0" smtClean="0"/>
              <a:t>nepravidelné stravování</a:t>
            </a:r>
          </a:p>
          <a:p>
            <a:pPr>
              <a:buFontTx/>
              <a:buChar char="-"/>
            </a:pPr>
            <a:r>
              <a:rPr lang="cs-CZ" dirty="0" smtClean="0"/>
              <a:t>nedostatečná pohybová aktivita</a:t>
            </a:r>
          </a:p>
          <a:p>
            <a:pPr>
              <a:buFontTx/>
              <a:buChar char="-"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4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PORUCHY PŘÍJMU POTRAVY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  <a:ea typeface="MS PGothic" charset="-128"/>
              </a:rPr>
              <a:t>DENNÍ DOPORUČENÉ MNOŽSTVÍ VODY</a:t>
            </a:r>
            <a:r>
              <a:rPr lang="cs-CZ" altLang="cs-CZ" sz="3629" dirty="0">
                <a:solidFill>
                  <a:schemeClr val="accent1"/>
                </a:solidFill>
                <a:ea typeface="MS PGothic" charset="-128"/>
              </a:rPr>
              <a:t/>
            </a:r>
            <a:br>
              <a:rPr lang="cs-CZ" altLang="cs-CZ" sz="3629" dirty="0">
                <a:solidFill>
                  <a:schemeClr val="accent1"/>
                </a:solidFill>
                <a:ea typeface="MS PGothic" charset="-128"/>
              </a:rPr>
            </a:br>
            <a:r>
              <a:rPr lang="cs-CZ" altLang="cs-CZ" sz="1270" dirty="0">
                <a:solidFill>
                  <a:schemeClr val="accent1"/>
                </a:solidFill>
                <a:ea typeface="MS PGothic" charset="-128"/>
              </a:rPr>
              <a:t>Příjem vody = 65 % z tekutin + 25 % z potravy + 10 % z vlastního metabolismu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359714" y="1915402"/>
          <a:ext cx="4968521" cy="3901782"/>
        </p:xfrm>
        <a:graphic>
          <a:graphicData uri="http://schemas.openxmlformats.org/drawingml/2006/table">
            <a:tbl>
              <a:tblPr/>
              <a:tblGrid>
                <a:gridCol w="1816030"/>
                <a:gridCol w="3152491"/>
              </a:tblGrid>
              <a:tr h="60918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VĚK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DENNÍ POTŘEBA VODY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(v ml/kg ideální tělesné hmotnosti)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 – 3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95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4 – 6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75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7 – 9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60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 – 12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13 – 18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40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19 – 50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35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&gt;50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30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Těhotné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35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Kojící 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45</a:t>
                      </a:r>
                      <a:endParaRPr kumimoji="0" lang="cs-CZ" altLang="cs-CZ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9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OBEZITA</a:t>
            </a:r>
          </a:p>
        </p:txBody>
      </p:sp>
      <p:sp>
        <p:nvSpPr>
          <p:cNvPr id="2385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996" b="1">
                <a:ea typeface="MS PGothic" charset="-128"/>
              </a:rPr>
              <a:t>Zmnožení tuku v organismu nad hranici normy</a:t>
            </a:r>
          </a:p>
          <a:p>
            <a:pPr eaLnBrk="1" hangingPunct="1"/>
            <a:r>
              <a:rPr lang="cs-CZ" altLang="cs-CZ" sz="1996" i="1">
                <a:ea typeface="MS PGothic" charset="-128"/>
              </a:rPr>
              <a:t>Obezitu můžeme definovat jako chorobu, která vzniká v důsledku pozitivní energetické bilance, kdy energetický příjem je větší než energetický výdej a nadbytečná energie se ukládá do tukové tkáně</a:t>
            </a:r>
            <a:r>
              <a:rPr lang="cs-CZ" altLang="cs-CZ" sz="1996" b="1">
                <a:ea typeface="MS PGothic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MENTÁLNÍ ANOREXIE</a:t>
            </a:r>
          </a:p>
        </p:txBody>
      </p:sp>
      <p:sp>
        <p:nvSpPr>
          <p:cNvPr id="870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 err="1">
                <a:cs typeface="ＭＳ Ｐゴシック" charset="0"/>
              </a:rPr>
              <a:t>Prevelance</a:t>
            </a:r>
            <a:r>
              <a:rPr lang="cs-CZ" altLang="cs-CZ" sz="2000" dirty="0">
                <a:cs typeface="ＭＳ Ｐゴシック" charset="0"/>
              </a:rPr>
              <a:t>: 0,5-1 %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Aktivní udržování abnormálně nízké hmotnosti pod 15 % normy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Strach z tloušťky i při nízké tělesné hmotnosti.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Výrazné odmítání potravy a úzkostlivé sledování váhy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Následné nechutenství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Strach z energeticky bohatých jídel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Užívání – laxativ, diuretik, zvracení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Až neadekvátní pohybová aktivita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Narušení vnímání vlastního těla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Popírání závažnosti vyhublosti, závislost sebevědomí na sebekontrole a váze</a:t>
            </a:r>
          </a:p>
        </p:txBody>
      </p:sp>
    </p:spTree>
    <p:extLst>
      <p:ext uri="{BB962C8B-B14F-4D97-AF65-F5344CB8AC3E}">
        <p14:creationId xmlns:p14="http://schemas.microsoft.com/office/powerpoint/2010/main" val="60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MENTÁLNÍ BULIMIE</a:t>
            </a:r>
          </a:p>
        </p:txBody>
      </p:sp>
      <p:sp>
        <p:nvSpPr>
          <p:cNvPr id="240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Prevalence: 1-3 %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Psychosomatická porucha, při které dochází k záchvatům přejídání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Opakované, nezvladatelné záchvaty přejídání a nadměrné zabývání se kontrolou vlastní váhy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Epizody přejídání s konzumací velkého množství jídla v relativně krátkém čase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Vyprovokované zvracení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Zneužívání laxativ a diuretik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Střídavá období hladovění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MS PGothic" charset="-128"/>
              </a:rPr>
              <a:t>Pocit tloušťky, strach ze ztloustnutí </a:t>
            </a:r>
          </a:p>
        </p:txBody>
      </p:sp>
    </p:spTree>
    <p:extLst>
      <p:ext uri="{BB962C8B-B14F-4D97-AF65-F5344CB8AC3E}">
        <p14:creationId xmlns:p14="http://schemas.microsoft.com/office/powerpoint/2010/main" val="835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Další…</a:t>
            </a:r>
          </a:p>
        </p:txBody>
      </p:sp>
      <p:sp>
        <p:nvSpPr>
          <p:cNvPr id="241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cs-CZ" altLang="cs-CZ" dirty="0" err="1">
                <a:ea typeface="MS PGothic" charset="-128"/>
              </a:rPr>
              <a:t>Ortorexie</a:t>
            </a:r>
            <a:r>
              <a:rPr lang="cs-CZ" altLang="cs-CZ" dirty="0">
                <a:ea typeface="MS PGothic" charset="-128"/>
              </a:rPr>
              <a:t> – posedlost zdravou výživou</a:t>
            </a:r>
          </a:p>
          <a:p>
            <a:pPr eaLnBrk="1" hangingPunct="1"/>
            <a:r>
              <a:rPr lang="cs-CZ" altLang="cs-CZ" dirty="0" err="1">
                <a:ea typeface="MS PGothic" charset="-128"/>
              </a:rPr>
              <a:t>Bigorexie</a:t>
            </a:r>
            <a:endParaRPr lang="cs-CZ" altLang="cs-CZ" dirty="0">
              <a:ea typeface="MS PGothic" charset="-128"/>
            </a:endParaRPr>
          </a:p>
          <a:p>
            <a:pPr eaLnBrk="1" hangingPunct="1"/>
            <a:r>
              <a:rPr lang="cs-CZ" altLang="cs-CZ" dirty="0" err="1">
                <a:ea typeface="MS PGothic" charset="-128"/>
              </a:rPr>
              <a:t>Drunkorexie</a:t>
            </a:r>
            <a:r>
              <a:rPr lang="cs-CZ" altLang="cs-CZ" dirty="0">
                <a:ea typeface="MS PGothic" charset="-128"/>
              </a:rPr>
              <a:t> (opakovaná redukce příjmu potravy s cílem snížit příjem </a:t>
            </a:r>
            <a:r>
              <a:rPr lang="cs-CZ" altLang="cs-CZ" dirty="0" smtClean="0">
                <a:ea typeface="MS PGothic" charset="-128"/>
              </a:rPr>
              <a:t>energie </a:t>
            </a:r>
            <a:r>
              <a:rPr lang="cs-CZ" altLang="cs-CZ" dirty="0">
                <a:ea typeface="MS PGothic" charset="-128"/>
              </a:rPr>
              <a:t>a dovolit si tak pít </a:t>
            </a:r>
            <a:r>
              <a:rPr lang="cs-CZ" altLang="cs-CZ" dirty="0" smtClean="0">
                <a:ea typeface="MS PGothic" charset="-128"/>
              </a:rPr>
              <a:t>více </a:t>
            </a:r>
            <a:r>
              <a:rPr lang="cs-CZ" altLang="cs-CZ" dirty="0">
                <a:ea typeface="MS PGothic" charset="-128"/>
              </a:rPr>
              <a:t>alkoholu)</a:t>
            </a:r>
          </a:p>
        </p:txBody>
      </p:sp>
    </p:spTree>
    <p:extLst>
      <p:ext uri="{BB962C8B-B14F-4D97-AF65-F5344CB8AC3E}">
        <p14:creationId xmlns:p14="http://schemas.microsoft.com/office/powerpoint/2010/main" val="277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 </a:t>
            </a:r>
            <a:r>
              <a:rPr lang="cs-CZ" smtClean="0">
                <a:sym typeface="Wingdings"/>
              </a:rPr>
              <a:t></a:t>
            </a:r>
            <a:endParaRPr lang="cs-CZ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06" y="1142041"/>
            <a:ext cx="5561864" cy="50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Voda a zdravotní tvrzení</a:t>
            </a:r>
            <a:endParaRPr lang="cs-CZ" dirty="0"/>
          </a:p>
        </p:txBody>
      </p:sp>
      <p:sp>
        <p:nvSpPr>
          <p:cNvPr id="150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VODA (nejméně 2l/den ze všech zdrojů)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ea typeface="MS PGothic" charset="-128"/>
              </a:rPr>
              <a:t>- přispívá k udržení normálních tělesných a rozpoznávacích funkcí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ea typeface="MS PGothic" charset="-128"/>
              </a:rPr>
              <a:t>- přispívá k udržení normální regulace tělesné teploty </a:t>
            </a:r>
          </a:p>
          <a:p>
            <a:endParaRPr lang="cs-CZ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ZÁSADY PITNÉHO REŽIMU</a:t>
            </a:r>
          </a:p>
        </p:txBody>
      </p:sp>
      <p:sp>
        <p:nvSpPr>
          <p:cNvPr id="1515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1814" dirty="0">
                <a:ea typeface="MS PGothic" charset="-128"/>
              </a:rPr>
              <a:t>Základ pitného režimu tvoří nekalorické nápoje</a:t>
            </a:r>
          </a:p>
          <a:p>
            <a:pPr>
              <a:lnSpc>
                <a:spcPct val="90000"/>
              </a:lnSpc>
              <a:buClr>
                <a:srgbClr val="227A8F"/>
              </a:buClr>
            </a:pPr>
            <a:endParaRPr lang="cs-CZ" altLang="cs-CZ" sz="1814" b="1" dirty="0">
              <a:ea typeface="MS PGothic" charset="-128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cs-CZ" altLang="cs-CZ" sz="1814" dirty="0">
                <a:solidFill>
                  <a:srgbClr val="282828"/>
                </a:solidFill>
                <a:ea typeface="MS PGothic" charset="-128"/>
              </a:rPr>
              <a:t>Pitná voda z veřejného vodovodu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cs-CZ" altLang="cs-CZ" sz="1814" dirty="0">
                <a:solidFill>
                  <a:srgbClr val="282828"/>
                </a:solidFill>
                <a:ea typeface="MS PGothic" charset="-128"/>
              </a:rPr>
              <a:t>Kojenecká voda, pramenitá voda, slabě mineralizovaná voda (do 500 mg/l) bez CO</a:t>
            </a:r>
            <a:r>
              <a:rPr lang="cs-CZ" altLang="cs-CZ" sz="1814" baseline="-25000" dirty="0">
                <a:solidFill>
                  <a:srgbClr val="282828"/>
                </a:solidFill>
                <a:ea typeface="MS PGothic" charset="-128"/>
              </a:rPr>
              <a:t>2</a:t>
            </a:r>
          </a:p>
          <a:p>
            <a:pPr lvl="1">
              <a:lnSpc>
                <a:spcPct val="90000"/>
              </a:lnSpc>
              <a:buClr>
                <a:srgbClr val="B54A10"/>
              </a:buClr>
              <a:buSzPct val="100000"/>
              <a:buFont typeface="Wingdings 2" charset="2"/>
              <a:buChar char=""/>
            </a:pPr>
            <a:endParaRPr lang="cs-CZ" altLang="cs-CZ" sz="1814" b="1" baseline="-25000" dirty="0">
              <a:solidFill>
                <a:srgbClr val="282828"/>
              </a:solidFill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cs-CZ" altLang="cs-CZ" sz="1814" dirty="0">
                <a:ea typeface="MS PGothic" charset="-128"/>
              </a:rPr>
              <a:t>Ideální teplota nápoje se pohybuje kolem 16 </a:t>
            </a:r>
            <a:r>
              <a:rPr lang="cs-CZ" altLang="cs-CZ" sz="1814" dirty="0" smtClean="0">
                <a:ea typeface="MS PGothic" charset="-128"/>
              </a:rPr>
              <a:t>°C </a:t>
            </a:r>
            <a:r>
              <a:rPr lang="cs-CZ" altLang="cs-CZ" sz="1814" dirty="0">
                <a:ea typeface="MS PGothic" charset="-128"/>
              </a:rPr>
              <a:t>(min 10 ° C), nebo i vyšší. Teploty nižší pocit žízně následně rovněž zvyšují tím, že vedou k překrvení sliznice hltanu.</a:t>
            </a:r>
          </a:p>
          <a:p>
            <a:pPr>
              <a:lnSpc>
                <a:spcPct val="90000"/>
              </a:lnSpc>
            </a:pPr>
            <a:endParaRPr lang="cs-CZ" altLang="cs-CZ" sz="1814" dirty="0"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cs-CZ" altLang="cs-CZ" sz="1814" dirty="0">
                <a:ea typeface="MS PGothic" charset="-128"/>
              </a:rPr>
              <a:t>Při nákupu balených vod je důležité sledovat obsah minerálních látek, především celkovou mineralizaci. Měla by být sledováno i skladování balené vody – ne na slunci a při vyšších teplotách.</a:t>
            </a:r>
          </a:p>
          <a:p>
            <a:pPr>
              <a:lnSpc>
                <a:spcPct val="90000"/>
              </a:lnSpc>
            </a:pPr>
            <a:endParaRPr lang="cs-CZ" altLang="cs-CZ" sz="1814" dirty="0"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cs-CZ" altLang="cs-CZ" sz="1814" dirty="0">
                <a:ea typeface="MS PGothic" charset="-128"/>
              </a:rPr>
              <a:t>Již otevřená balená voda by měla být co nejdříve spotřebována a skladována v chladnu.</a:t>
            </a:r>
          </a:p>
        </p:txBody>
      </p:sp>
    </p:spTree>
    <p:extLst>
      <p:ext uri="{BB962C8B-B14F-4D97-AF65-F5344CB8AC3E}">
        <p14:creationId xmlns:p14="http://schemas.microsoft.com/office/powerpoint/2010/main" val="4714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BALENÁ VODA</a:t>
            </a:r>
          </a:p>
        </p:txBody>
      </p:sp>
      <p:sp>
        <p:nvSpPr>
          <p:cNvPr id="152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>
                <a:latin typeface="Times New Roman" charset="0"/>
                <a:ea typeface="MS PGothic" charset="-128"/>
              </a:rPr>
              <a:t>Požadavky na balené vody – Vyhláška MZ </a:t>
            </a:r>
            <a:r>
              <a:rPr lang="cs-CZ" altLang="cs-CZ" sz="1814" b="1">
                <a:latin typeface="Times New Roman" charset="0"/>
                <a:ea typeface="MS PGothic" charset="-128"/>
              </a:rPr>
              <a:t>404/2006 Sb.</a:t>
            </a:r>
            <a:r>
              <a:rPr lang="cs-CZ" altLang="cs-CZ" sz="1814">
                <a:latin typeface="Times New Roman" charset="0"/>
                <a:ea typeface="MS PGothic" charset="-128"/>
              </a:rPr>
              <a:t>, kterou se mění vyhláška č. 275/2004 Sb., o požadavcích na jakost a zdravotní nezávadnost balených vod a o způsobu jejich úpravy</a:t>
            </a:r>
          </a:p>
          <a:p>
            <a:endParaRPr lang="cs-CZ" altLang="cs-CZ" sz="907" b="1">
              <a:latin typeface="Times New Roman" charset="0"/>
              <a:ea typeface="MS PGothic" charset="-128"/>
            </a:endParaRPr>
          </a:p>
          <a:p>
            <a:r>
              <a:rPr lang="cs-CZ" altLang="cs-CZ" sz="1814" b="1">
                <a:latin typeface="Times New Roman" charset="0"/>
                <a:ea typeface="MS PGothic" charset="-128"/>
              </a:rPr>
              <a:t>Balená pitná voda</a:t>
            </a:r>
            <a:endParaRPr lang="cs-CZ" altLang="cs-CZ" sz="1814">
              <a:latin typeface="Times New Roman" charset="0"/>
              <a:ea typeface="MS PGothic" charset="-128"/>
            </a:endParaRP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výrobek splňující požadavky na pitnou vodu, většina vyráběna z vodovodní vody, lze ji uměle doplňovat minerálními látkami – „mineralizovaná pitná voda</a:t>
            </a:r>
            <a:r>
              <a:rPr lang="cs-CZ" altLang="en-US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“</a:t>
            </a:r>
            <a:endParaRPr lang="cs-CZ" altLang="cs-CZ" sz="1633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pPr lvl="1"/>
            <a:endParaRPr lang="cs-CZ" altLang="cs-CZ" sz="907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r>
              <a:rPr lang="cs-CZ" altLang="cs-CZ" sz="1814" b="1">
                <a:latin typeface="Times New Roman" charset="0"/>
                <a:ea typeface="MS PGothic" charset="-128"/>
              </a:rPr>
              <a:t>Balená kojenecká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výrobek z  kvalitní vody z chráněného podzemního zdroje, celkový obsah ML může být nejvýše 500 mg/l, zakázána jakákoli úprava měnící její složení</a:t>
            </a:r>
          </a:p>
          <a:p>
            <a:pPr lvl="1"/>
            <a:endParaRPr lang="cs-CZ" altLang="cs-CZ" sz="907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r>
              <a:rPr lang="cs-CZ" altLang="cs-CZ" sz="1814" b="1">
                <a:latin typeface="Times New Roman" charset="0"/>
                <a:ea typeface="MS PGothic" charset="-128"/>
              </a:rPr>
              <a:t>Balená pramenitá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výrobek z kvalitní vody z chráněného podzemního zdroje, který je vhodný  k trvalému přímému požívání dětmi i dospělými, celkový obsah ML může být nejvýše 1000 mg/l</a:t>
            </a:r>
          </a:p>
          <a:p>
            <a:endParaRPr lang="cs-CZ" altLang="cs-CZ" sz="1814">
              <a:ea typeface="MS PGothic" charset="-128"/>
            </a:endParaRP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1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3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b="1">
                <a:latin typeface="Times New Roman" charset="0"/>
                <a:ea typeface="MS PGothic" charset="-128"/>
              </a:rPr>
              <a:t>Balená přírodní minerální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výrobek z chráněného podzemního zdroje přírodní minerální vody schváleného ministerstvem zdravotnictví</a:t>
            </a:r>
          </a:p>
          <a:p>
            <a:pPr lvl="1">
              <a:buSzPct val="100000"/>
              <a:buFont typeface="Arial" charset="0"/>
              <a:buChar char="•"/>
            </a:pPr>
            <a:endParaRPr lang="cs-CZ" altLang="cs-CZ" sz="907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velmi slabě mineralizovaná (s obsahem RL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do 50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mg/l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)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slabě mineralizovaná (obsah RL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50 až 500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mg/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l)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středně mineralizovaná (obsah RL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500 mg/l až 1500 mg/l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)  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silně mineralizovaná (obsah RL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1500 mg/l až 5000 mg/l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)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velmi silně mineralizovaná (obsah RL </a:t>
            </a:r>
            <a:r>
              <a:rPr lang="cs-CZ" altLang="cs-CZ" sz="1724" b="1">
                <a:solidFill>
                  <a:srgbClr val="262626"/>
                </a:solidFill>
                <a:latin typeface="Times New Roman" charset="0"/>
                <a:ea typeface="MS PGothic" charset="-128"/>
              </a:rPr>
              <a:t>vyšší než 5000 mg/l</a:t>
            </a:r>
            <a:r>
              <a:rPr lang="cs-CZ" altLang="cs-CZ" sz="1724">
                <a:solidFill>
                  <a:srgbClr val="262626"/>
                </a:solidFill>
                <a:latin typeface="Times New Roman" charset="0"/>
                <a:ea typeface="MS PGothic" charset="-128"/>
              </a:rPr>
              <a:t>)</a:t>
            </a:r>
          </a:p>
          <a:p>
            <a:pPr lvl="1"/>
            <a:endParaRPr lang="cs-CZ" altLang="cs-CZ" sz="1361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r>
              <a:rPr lang="cs-CZ" altLang="cs-CZ" sz="1814" b="1">
                <a:latin typeface="Times New Roman" charset="0"/>
                <a:ea typeface="MS PGothic" charset="-128"/>
              </a:rPr>
              <a:t>Balená léčivá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452">
                <a:solidFill>
                  <a:srgbClr val="262626"/>
                </a:solidFill>
                <a:latin typeface="Times New Roman" charset="0"/>
                <a:ea typeface="MS PGothic" charset="-128"/>
              </a:rPr>
              <a:t> </a:t>
            </a: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léčivé vody z přírodních léčivých zdrojů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633">
                <a:solidFill>
                  <a:srgbClr val="262626"/>
                </a:solidFill>
                <a:latin typeface="Times New Roman" charset="0"/>
                <a:ea typeface="MS PGothic" charset="-128"/>
              </a:rPr>
              <a:t>požadavky na jakost balených léčivých vod nejsou nikde stanoveny (existují jen požadavky na mikrobiologickou jakost zdrojů těchto vod)</a:t>
            </a:r>
            <a:endParaRPr lang="cs-CZ" altLang="cs-CZ" sz="1633" b="1">
              <a:solidFill>
                <a:srgbClr val="262626"/>
              </a:solidFill>
              <a:latin typeface="Times New Roman" charset="0"/>
              <a:ea typeface="MS PGothic" charset="-128"/>
            </a:endParaRP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cs-CZ" altLang="cs-CZ" dirty="0">
                <a:ea typeface="MS PGothic" charset="-128"/>
              </a:rPr>
              <a:t>NEJDŮLEŽITĚJŠÍ UKAZATELE </a:t>
            </a:r>
            <a:r>
              <a:rPr lang="cs-CZ" altLang="cs-CZ" dirty="0" smtClean="0">
                <a:ea typeface="MS PGothic" charset="-128"/>
              </a:rPr>
              <a:t>KVALITY </a:t>
            </a:r>
            <a:r>
              <a:rPr lang="cs-CZ" altLang="cs-CZ" dirty="0">
                <a:ea typeface="MS PGothic" charset="-128"/>
              </a:rPr>
              <a:t>VODY</a:t>
            </a:r>
          </a:p>
        </p:txBody>
      </p:sp>
      <p:sp>
        <p:nvSpPr>
          <p:cNvPr id="154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1814">
                <a:ea typeface="MS PGothic" charset="-128"/>
              </a:rPr>
              <a:t>Celková mineralizace</a:t>
            </a: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1814">
                <a:ea typeface="MS PGothic" charset="-128"/>
              </a:rPr>
              <a:t>Obsah jednotlivých minerálních látek</a:t>
            </a: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1814">
                <a:ea typeface="MS PGothic" charset="-128"/>
              </a:rPr>
              <a:t>Obsah oxidu uhličitého</a:t>
            </a: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1814">
                <a:ea typeface="MS PGothic" charset="-128"/>
              </a:rPr>
              <a:t>Mikrobiální kontaminace</a:t>
            </a:r>
            <a:endParaRPr lang="cs-CZ" altLang="cs-CZ" sz="1814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4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CELKOVÁ MINERALIZACE</a:t>
            </a:r>
          </a:p>
        </p:txBody>
      </p:sp>
      <p:sp>
        <p:nvSpPr>
          <p:cNvPr id="155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177" dirty="0">
                <a:latin typeface="Times New Roman" charset="0"/>
                <a:ea typeface="MS PGothic" charset="-128"/>
              </a:rPr>
              <a:t>Pro každodenní konzumaci vhodná celková mineralizace </a:t>
            </a:r>
            <a:r>
              <a:rPr lang="cs-CZ" altLang="cs-CZ" sz="2177" b="1" dirty="0">
                <a:latin typeface="Times New Roman" charset="0"/>
                <a:ea typeface="MS PGothic" charset="-128"/>
              </a:rPr>
              <a:t>150-500 mg/l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, můžeme doplnit max.500 ml středně-silně min. vody</a:t>
            </a:r>
          </a:p>
          <a:p>
            <a:pPr>
              <a:lnSpc>
                <a:spcPct val="80000"/>
              </a:lnSpc>
            </a:pPr>
            <a:endParaRPr lang="cs-CZ" altLang="cs-CZ" sz="2177" b="1" dirty="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177" b="1" dirty="0">
                <a:latin typeface="Times New Roman" charset="0"/>
                <a:ea typeface="MS PGothic" charset="-128"/>
              </a:rPr>
              <a:t>Příliš mineralizované vody 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(středně až velmi silně)  - nevhodné pro každodenní konzumaci →nezbavují efektivně tělo zplodin látkové přeměny a přebytečných solí, zvyšují riziko hypertenze, nefrolitiázy a urolitiázy</a:t>
            </a:r>
            <a:r>
              <a:rPr lang="cs-CZ" altLang="cs-CZ" sz="2177" dirty="0" smtClean="0">
                <a:latin typeface="Times New Roman" charset="0"/>
                <a:ea typeface="MS PGothic" charset="-128"/>
              </a:rPr>
              <a:t>, cholelitiázy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, některých kloubních chorob. </a:t>
            </a:r>
          </a:p>
          <a:p>
            <a:pPr>
              <a:lnSpc>
                <a:spcPct val="80000"/>
              </a:lnSpc>
            </a:pPr>
            <a:endParaRPr lang="cs-CZ" altLang="cs-CZ" sz="2177" dirty="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177" dirty="0">
                <a:latin typeface="Times New Roman" charset="0"/>
                <a:ea typeface="MS PGothic" charset="-128"/>
              </a:rPr>
              <a:t>Nevhodné i vody s velmi nízkou mineralizací </a:t>
            </a:r>
            <a:r>
              <a:rPr lang="en-US" altLang="cs-CZ" sz="2177" dirty="0">
                <a:latin typeface="Times New Roman" charset="0"/>
                <a:ea typeface="MS PGothic" charset="-128"/>
              </a:rPr>
              <a:t>&lt;</a:t>
            </a:r>
            <a:r>
              <a:rPr lang="cs-CZ" altLang="cs-CZ" sz="2177" dirty="0" smtClean="0">
                <a:latin typeface="Times New Roman" charset="0"/>
                <a:ea typeface="MS PGothic" charset="-128"/>
              </a:rPr>
              <a:t>100 mg/l 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(vyplavování minerálních látek z těla)</a:t>
            </a:r>
          </a:p>
          <a:p>
            <a:pPr>
              <a:lnSpc>
                <a:spcPct val="80000"/>
              </a:lnSpc>
            </a:pPr>
            <a:endParaRPr lang="cs-CZ" altLang="cs-CZ" sz="2177" dirty="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177" dirty="0">
                <a:latin typeface="Times New Roman" charset="0"/>
                <a:ea typeface="MS PGothic" charset="-128"/>
              </a:rPr>
              <a:t>Kdy je vhodné konzumovat středně, vysoce mineralizované vody – horečky, pocení, ↑ tělesná zátěž, zvracení, průjem…</a:t>
            </a:r>
          </a:p>
        </p:txBody>
      </p:sp>
    </p:spTree>
    <p:extLst>
      <p:ext uri="{BB962C8B-B14F-4D97-AF65-F5344CB8AC3E}">
        <p14:creationId xmlns:p14="http://schemas.microsoft.com/office/powerpoint/2010/main" val="20699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cs-CZ" altLang="cs-CZ" sz="4000" dirty="0">
                <a:ea typeface="MS PGothic" charset="-128"/>
              </a:rPr>
              <a:t>VODA A JEJÍ VÝZNAM V LIDSKÉM TĚLE</a:t>
            </a:r>
          </a:p>
        </p:txBody>
      </p:sp>
      <p:sp>
        <p:nvSpPr>
          <p:cNvPr id="137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2540" dirty="0" err="1">
                <a:ea typeface="MS PGothic" charset="-128"/>
              </a:rPr>
              <a:t>transportér</a:t>
            </a:r>
            <a:r>
              <a:rPr lang="en-GB" altLang="cs-CZ" sz="2540" dirty="0">
                <a:ea typeface="MS PGothic" charset="-128"/>
              </a:rPr>
              <a:t> (</a:t>
            </a:r>
            <a:r>
              <a:rPr lang="en-GB" altLang="cs-CZ" sz="2540" dirty="0" err="1">
                <a:ea typeface="MS PGothic" charset="-128"/>
              </a:rPr>
              <a:t>přenos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živin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odpadních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látek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tepla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elektrolytů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hormonů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krevních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plynů</a:t>
            </a:r>
            <a:r>
              <a:rPr lang="en-GB" altLang="cs-CZ" sz="2540" dirty="0">
                <a:ea typeface="MS PGothic" charset="-128"/>
              </a:rPr>
              <a:t>) </a:t>
            </a: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2540" dirty="0" err="1">
                <a:ea typeface="MS PGothic" charset="-128"/>
              </a:rPr>
              <a:t>jako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rozpouštědlo</a:t>
            </a:r>
            <a:r>
              <a:rPr lang="en-GB" altLang="cs-CZ" sz="2540" dirty="0">
                <a:ea typeface="MS PGothic" charset="-128"/>
              </a:rPr>
              <a:t> a </a:t>
            </a:r>
            <a:r>
              <a:rPr lang="en-GB" altLang="cs-CZ" sz="2540" dirty="0" err="1">
                <a:ea typeface="MS PGothic" charset="-128"/>
              </a:rPr>
              <a:t>vhodné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prostředí</a:t>
            </a:r>
            <a:r>
              <a:rPr lang="en-GB" altLang="cs-CZ" sz="2540" dirty="0">
                <a:ea typeface="MS PGothic" charset="-128"/>
              </a:rPr>
              <a:t> pro chem. </a:t>
            </a:r>
            <a:r>
              <a:rPr lang="en-GB" altLang="cs-CZ" sz="2540" dirty="0" err="1">
                <a:ea typeface="MS PGothic" charset="-128"/>
              </a:rPr>
              <a:t>reakce</a:t>
            </a:r>
            <a:endParaRPr lang="en-GB" altLang="cs-CZ" sz="2540" dirty="0">
              <a:ea typeface="MS PGothic" charset="-128"/>
            </a:endParaRP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2540" dirty="0" err="1">
                <a:ea typeface="MS PGothic" charset="-128"/>
              </a:rPr>
              <a:t>má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ochranou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funkci</a:t>
            </a:r>
            <a:r>
              <a:rPr lang="en-GB" altLang="cs-CZ" sz="2540" dirty="0">
                <a:ea typeface="MS PGothic" charset="-128"/>
              </a:rPr>
              <a:t> (</a:t>
            </a:r>
            <a:r>
              <a:rPr lang="en-GB" altLang="cs-CZ" sz="2540" dirty="0" err="1">
                <a:ea typeface="MS PGothic" charset="-128"/>
              </a:rPr>
              <a:t>klouby</a:t>
            </a:r>
            <a:r>
              <a:rPr lang="en-GB" altLang="cs-CZ" sz="2540" dirty="0">
                <a:ea typeface="MS PGothic" charset="-128"/>
              </a:rPr>
              <a:t>, </a:t>
            </a:r>
            <a:r>
              <a:rPr lang="en-GB" altLang="cs-CZ" sz="2540" dirty="0" err="1">
                <a:ea typeface="MS PGothic" charset="-128"/>
              </a:rPr>
              <a:t>CNS,amniová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tekutina</a:t>
            </a:r>
            <a:r>
              <a:rPr lang="en-GB" altLang="cs-CZ" sz="2540" dirty="0">
                <a:ea typeface="MS PGothic" charset="-128"/>
              </a:rPr>
              <a:t>)</a:t>
            </a:r>
          </a:p>
          <a:p>
            <a:pPr marL="339882" indent="-339882">
              <a:spcBef>
                <a:spcPts val="806"/>
              </a:spcBef>
              <a:buSzPct val="80000"/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lang="en-GB" altLang="cs-CZ" sz="2540" dirty="0" err="1">
                <a:ea typeface="MS PGothic" charset="-128"/>
              </a:rPr>
              <a:t>funkce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termoregulační</a:t>
            </a:r>
            <a:r>
              <a:rPr lang="en-GB" altLang="cs-CZ" sz="2540" dirty="0">
                <a:ea typeface="MS PGothic" charset="-128"/>
              </a:rPr>
              <a:t> </a:t>
            </a:r>
            <a:r>
              <a:rPr lang="en-GB" altLang="cs-CZ" sz="2540" dirty="0" err="1">
                <a:ea typeface="MS PGothic" charset="-128"/>
              </a:rPr>
              <a:t>aj</a:t>
            </a:r>
            <a:r>
              <a:rPr lang="en-GB" altLang="cs-CZ" sz="2540" dirty="0">
                <a:ea typeface="MS PGothic" charset="-128"/>
              </a:rPr>
              <a:t>.</a:t>
            </a:r>
          </a:p>
          <a:p>
            <a:pPr marL="339882" indent="-339882">
              <a:buFont typeface="Courier New" charset="0"/>
              <a:buChar char="o"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667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1633" b="1">
                <a:ea typeface="MS PGothic" charset="-128"/>
              </a:rPr>
              <a:t>Velmi slabě mineralizované vody</a:t>
            </a:r>
            <a:r>
              <a:rPr lang="cs-CZ" altLang="cs-CZ" sz="1633">
                <a:ea typeface="MS PGothic" charset="-128"/>
              </a:rPr>
              <a:t> se nehodí pro stálé pití kvůli riziku narušení minerálového i vodního metabolismu, může být vhodná jen pro některé krátkodobé dietní nebo léčebné kůry a pro ředění umělé kojenecké výživy na bázi kravského mléka</a:t>
            </a:r>
          </a:p>
          <a:p>
            <a:endParaRPr lang="cs-CZ" altLang="cs-CZ" sz="1633">
              <a:ea typeface="MS PGothic" charset="-128"/>
            </a:endParaRPr>
          </a:p>
          <a:p>
            <a:r>
              <a:rPr lang="cs-CZ" altLang="cs-CZ" sz="1633" b="1">
                <a:ea typeface="MS PGothic" charset="-128"/>
              </a:rPr>
              <a:t>Slabě mineralizované vody</a:t>
            </a:r>
            <a:r>
              <a:rPr lang="cs-CZ" altLang="cs-CZ" sz="1633">
                <a:ea typeface="MS PGothic" charset="-128"/>
              </a:rPr>
              <a:t> se hodí pro běžné pití, pokud nejsou uměle syceny oxidem uhličitým nebo pokud ho přirozeně neobsahují ve vyšším množství</a:t>
            </a:r>
          </a:p>
          <a:p>
            <a:endParaRPr lang="cs-CZ" altLang="cs-CZ" sz="1633">
              <a:ea typeface="MS PGothic" charset="-128"/>
            </a:endParaRPr>
          </a:p>
          <a:p>
            <a:r>
              <a:rPr lang="cs-CZ" altLang="cs-CZ" sz="1633" b="1">
                <a:ea typeface="MS PGothic" charset="-128"/>
              </a:rPr>
              <a:t>Středně mineralizované vody</a:t>
            </a:r>
            <a:r>
              <a:rPr lang="cs-CZ" altLang="cs-CZ" sz="1633">
                <a:ea typeface="MS PGothic" charset="-128"/>
              </a:rPr>
              <a:t> by měly být pouze doplňkem v nápojovém sortimentu, měly by se střídat a konzumované množství by nemělo v průměru přesáhnout 0,5 litru za den</a:t>
            </a:r>
          </a:p>
          <a:p>
            <a:endParaRPr lang="cs-CZ" altLang="cs-CZ" sz="1633">
              <a:ea typeface="MS PGothic" charset="-128"/>
            </a:endParaRPr>
          </a:p>
          <a:p>
            <a:r>
              <a:rPr lang="cs-CZ" altLang="cs-CZ" sz="1633" b="1">
                <a:ea typeface="MS PGothic" charset="-128"/>
              </a:rPr>
              <a:t>Silně mineralizované vody</a:t>
            </a:r>
            <a:r>
              <a:rPr lang="cs-CZ" altLang="cs-CZ" sz="1633">
                <a:ea typeface="MS PGothic" charset="-128"/>
              </a:rPr>
              <a:t> by se měly konzumovat jen výjimečně a v omezeném množství; pro děti jde vyloženě o nevhodný nápoj</a:t>
            </a:r>
          </a:p>
          <a:p>
            <a:endParaRPr lang="cs-CZ" altLang="cs-CZ" sz="1633">
              <a:ea typeface="MS PGothic" charset="-128"/>
            </a:endParaRPr>
          </a:p>
          <a:p>
            <a:r>
              <a:rPr lang="cs-CZ" altLang="cs-CZ" sz="1633" b="1">
                <a:ea typeface="MS PGothic" charset="-128"/>
              </a:rPr>
              <a:t>Velmi silně mineralizované vody</a:t>
            </a:r>
            <a:r>
              <a:rPr lang="cs-CZ" altLang="cs-CZ" sz="1633">
                <a:ea typeface="MS PGothic" charset="-128"/>
              </a:rPr>
              <a:t> by se měly používat jen jako lék pod dohledem lékaře</a:t>
            </a:r>
          </a:p>
          <a:p>
            <a:endParaRPr lang="cs-CZ" altLang="cs-CZ" sz="1633">
              <a:ea typeface="MS PGothic" charset="-128"/>
            </a:endParaRPr>
          </a:p>
          <a:p>
            <a:r>
              <a:rPr lang="cs-CZ" altLang="cs-CZ" sz="1633" b="1">
                <a:solidFill>
                  <a:schemeClr val="accent1"/>
                </a:solidFill>
                <a:ea typeface="MS PGothic" charset="-128"/>
              </a:rPr>
              <a:t>Středně a silně mineralizované vody</a:t>
            </a:r>
            <a:r>
              <a:rPr lang="cs-CZ" altLang="cs-CZ" sz="1633">
                <a:solidFill>
                  <a:schemeClr val="accent1"/>
                </a:solidFill>
                <a:ea typeface="MS PGothic" charset="-128"/>
              </a:rPr>
              <a:t> mohou být zajímavým (i když ne nezbytně nutným) chuťovým i „potravním</a:t>
            </a:r>
            <a:r>
              <a:rPr lang="cs-CZ" altLang="en-US" sz="1633">
                <a:solidFill>
                  <a:schemeClr val="accent1"/>
                </a:solidFill>
                <a:ea typeface="MS PGothic" charset="-128"/>
              </a:rPr>
              <a:t>“</a:t>
            </a:r>
            <a:r>
              <a:rPr lang="cs-CZ" altLang="cs-CZ" sz="1633">
                <a:solidFill>
                  <a:schemeClr val="accent1"/>
                </a:solidFill>
                <a:ea typeface="MS PGothic" charset="-128"/>
              </a:rPr>
              <a:t> zpestřením pitného režimu, pokud jsou konzumovány v omezeném množství. </a:t>
            </a:r>
          </a:p>
        </p:txBody>
      </p:sp>
    </p:spTree>
    <p:extLst>
      <p:ext uri="{BB962C8B-B14F-4D97-AF65-F5344CB8AC3E}">
        <p14:creationId xmlns:p14="http://schemas.microsoft.com/office/powerpoint/2010/main" val="2791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PŘEHLED VOD NA TRHU</a:t>
            </a:r>
          </a:p>
        </p:txBody>
      </p:sp>
      <p:sp>
        <p:nvSpPr>
          <p:cNvPr id="1576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>
                <a:ea typeface="MS PGothic" charset="-128"/>
              </a:rPr>
              <a:t>Pramenitá (stolní) voda 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>
                <a:ea typeface="MS PGothic" charset="-128"/>
              </a:rPr>
              <a:t>Aqua Bella, Aquila, Toma natura, Fromin, Šumavský pramen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454">
                <a:ea typeface="MS PGothic" charset="-128"/>
              </a:rPr>
              <a:t> </a:t>
            </a:r>
          </a:p>
          <a:p>
            <a:r>
              <a:rPr lang="cs-CZ" altLang="cs-CZ">
                <a:ea typeface="MS PGothic" charset="-128"/>
              </a:rPr>
              <a:t>Kojenecká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>
                <a:ea typeface="MS PGothic" charset="-128"/>
              </a:rPr>
              <a:t>Aqua Oasa, Bonny, Fromin, Horský pramen</a:t>
            </a:r>
          </a:p>
          <a:p>
            <a:pPr lvl="1">
              <a:buSzPct val="75000"/>
              <a:buFont typeface="Wingdings 2" charset="2"/>
              <a:buChar char=""/>
            </a:pPr>
            <a:endParaRPr lang="cs-CZ" altLang="cs-CZ" sz="454">
              <a:ea typeface="MS PGothic" charset="-128"/>
            </a:endParaRPr>
          </a:p>
          <a:p>
            <a:r>
              <a:rPr lang="cs-CZ" altLang="cs-CZ">
                <a:ea typeface="MS PGothic" charset="-128"/>
              </a:rPr>
              <a:t>Přírodní mineralizovaná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>
                <a:ea typeface="MS PGothic" charset="-128"/>
              </a:rPr>
              <a:t>Dobrá voda, Mattoni, Magnesia, Poděbradka, Ondrášovka, Hanácká kyselka, Korunní …</a:t>
            </a:r>
          </a:p>
          <a:p>
            <a:pPr lvl="1">
              <a:buSzPct val="75000"/>
              <a:buFont typeface="Wingdings 2" charset="2"/>
              <a:buChar char=""/>
            </a:pPr>
            <a:endParaRPr lang="cs-CZ" altLang="cs-CZ" sz="454">
              <a:ea typeface="MS PGothic" charset="-128"/>
            </a:endParaRPr>
          </a:p>
          <a:p>
            <a:r>
              <a:rPr lang="cs-CZ" altLang="cs-CZ">
                <a:ea typeface="MS PGothic" charset="-128"/>
              </a:rPr>
              <a:t>Léčivá minerální voda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>
                <a:ea typeface="MS PGothic" charset="-128"/>
              </a:rPr>
              <a:t>Bílinská kyselka, Vincentka, Šaratica, Zaječická hořká voda, Rudolfův pramen</a:t>
            </a:r>
          </a:p>
        </p:txBody>
      </p:sp>
    </p:spTree>
    <p:extLst>
      <p:ext uri="{BB962C8B-B14F-4D97-AF65-F5344CB8AC3E}">
        <p14:creationId xmlns:p14="http://schemas.microsoft.com/office/powerpoint/2010/main" val="13646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HOŘČÍK, VÁPNÍK, DUSIČNANY, SODÍK, FLUÓR</a:t>
            </a:r>
          </a:p>
        </p:txBody>
      </p:sp>
      <p:sp>
        <p:nvSpPr>
          <p:cNvPr id="158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Mg</a:t>
            </a:r>
            <a:r>
              <a:rPr lang="cs-CZ" altLang="cs-CZ" sz="1814" b="1" baseline="30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2+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 Ca</a:t>
            </a:r>
            <a:r>
              <a:rPr lang="cs-CZ" altLang="cs-CZ" sz="1814" b="1" baseline="30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2+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Optimální poměr vápník:hořčík 2:1, ↑množství Ca ↓vstřebávání Mg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cs-CZ" altLang="cs-CZ" sz="1814" b="1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Mg - 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aktivátor enzymatických reakcí, syntézy proteinů a nukleových kyselin a nervosvalové dráždivost, ovlivňuje TK, ↓riziko úmrtí na infarkt myokardu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cs-CZ" altLang="cs-CZ" sz="1814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Ca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- součástí kostí a zubů, pro nervosvalovou dráždivost, svalovou kontraktilitu, srážení krve, vliv na TK, prevence Ca tlustého střeva??</a:t>
            </a:r>
            <a:endParaRPr lang="cs-CZ" altLang="cs-CZ" sz="1814" b="1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endParaRPr lang="cs-CZ" altLang="cs-CZ" sz="1814" b="1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NO </a:t>
            </a:r>
            <a:r>
              <a:rPr lang="cs-CZ" altLang="cs-CZ" sz="1814" b="1" baseline="-25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3</a:t>
            </a:r>
            <a:r>
              <a:rPr lang="cs-CZ" altLang="cs-CZ" sz="1814" b="1" baseline="30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-</a:t>
            </a:r>
            <a:endParaRPr lang="cs-CZ" altLang="cs-CZ" sz="1814" baseline="30000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Přeměna dusičnanů na dusitany (NO2-) v zažívacím traktu člověka, dusitany váží se na č.k.b a snižují tak schopnost krve přenášet kyslík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Přípustné množství do 50 mg/l</a:t>
            </a:r>
          </a:p>
        </p:txBody>
      </p:sp>
    </p:spTree>
    <p:extLst>
      <p:ext uri="{BB962C8B-B14F-4D97-AF65-F5344CB8AC3E}">
        <p14:creationId xmlns:p14="http://schemas.microsoft.com/office/powerpoint/2010/main" val="2130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9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996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Na</a:t>
            </a:r>
            <a:r>
              <a:rPr lang="cs-CZ" altLang="cs-CZ" sz="1996" b="1" baseline="30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+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Hlavním kationtem plazmy a extracelulární tekutiny, udržování acidobazické rovnováhy, přenos nervových impulsů, u některých lidí ovlivňuje výšku TK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cs-CZ" altLang="cs-CZ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cs-CZ" altLang="cs-CZ" sz="1996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F</a:t>
            </a:r>
            <a:r>
              <a:rPr lang="cs-CZ" altLang="cs-CZ" sz="1996" b="1" baseline="30000">
                <a:solidFill>
                  <a:srgbClr val="0D0D0D"/>
                </a:solidFill>
                <a:latin typeface="Times New Roman" charset="0"/>
                <a:ea typeface="MS PGothic" charset="-128"/>
              </a:rPr>
              <a:t>-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altLang="cs-CZ">
                <a:latin typeface="Times New Roman" charset="0"/>
                <a:ea typeface="MS PGothic" charset="-128"/>
              </a:rPr>
              <a:t>Voda je největším zdrojem fluoru, stavbu kostí a zubů, zubní fluoróza (skvrnitost zubu) a deferomity kostí u některých dětí při dávkách již kolem 0,5mg/l. </a:t>
            </a:r>
          </a:p>
        </p:txBody>
      </p:sp>
    </p:spTree>
    <p:extLst>
      <p:ext uri="{BB962C8B-B14F-4D97-AF65-F5344CB8AC3E}">
        <p14:creationId xmlns:p14="http://schemas.microsoft.com/office/powerpoint/2010/main" val="16582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OPTIMÁLNÍ HODNOTY NĚKTERÝCH MINERÁLNÍCH LÁTEK</a:t>
            </a:r>
          </a:p>
        </p:txBody>
      </p:sp>
      <p:graphicFrame>
        <p:nvGraphicFramePr>
          <p:cNvPr id="40" name="Zástupný symbol pro obsah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35925"/>
              </p:ext>
            </p:extLst>
          </p:nvPr>
        </p:nvGraphicFramePr>
        <p:xfrm>
          <a:off x="1980049" y="2014771"/>
          <a:ext cx="7714890" cy="3950603"/>
        </p:xfrm>
        <a:graphic>
          <a:graphicData uri="http://schemas.openxmlformats.org/drawingml/2006/table">
            <a:tbl>
              <a:tblPr/>
              <a:tblGrid>
                <a:gridCol w="3858165"/>
                <a:gridCol w="3856725"/>
              </a:tblGrid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Ukazatel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Optimální obsah (mg/l)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5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RL – rozpuštěné látky 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(ukazatel celkového obsahu ML)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150 - 400 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Ca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++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vápník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40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pt-BR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 70 (minimálně 30)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Mg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++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hořčík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20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pt-BR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 30 (minimálně 10)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Na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+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sodík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5 - 25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K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+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draslík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1 - 5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Cl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chloridy (*)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&lt; 50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SO</a:t>
                      </a:r>
                      <a:r>
                        <a:rPr kumimoji="0" lang="cs-CZ" altLang="cs-CZ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4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sírany (*)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&lt; 50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HCO</a:t>
                      </a:r>
                      <a:r>
                        <a:rPr kumimoji="0" lang="cs-CZ" altLang="cs-CZ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3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hydrogenuhličitany (**)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100 - 300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F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fluoridy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0,1 - 0,3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NO</a:t>
                      </a:r>
                      <a:r>
                        <a:rPr kumimoji="0" lang="cs-CZ" altLang="cs-CZ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3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charset="0"/>
                          <a:ea typeface="MS PGothic" charset="-128"/>
                        </a:rPr>
                        <a:t> – dusičnany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&lt; 10</a:t>
                      </a:r>
                    </a:p>
                  </a:txBody>
                  <a:tcPr marL="82953" marR="82953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7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OXID UHLIČITÝ</a:t>
            </a:r>
          </a:p>
        </p:txBody>
      </p:sp>
      <p:sp>
        <p:nvSpPr>
          <p:cNvPr id="161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>
                <a:latin typeface="Times New Roman" charset="0"/>
                <a:ea typeface="MS PGothic" charset="-128"/>
              </a:rPr>
              <a:t>Konečný produkt buněčného metabolizmu, tvorba </a:t>
            </a:r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za normálních podmínek 15 – 20 mol/den, v klidovém stavu člověk vydýchá asi 250 ml CO2/min</a:t>
            </a:r>
            <a:b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</a:br>
            <a:endParaRPr lang="cs-CZ" altLang="cs-CZ" sz="1814">
              <a:latin typeface="Times New Roman" charset="0"/>
              <a:ea typeface="MS PGothic" charset="-128"/>
              <a:sym typeface="Wingdings 3" charset="2"/>
            </a:endParaRP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 prokrvení sliznice DÚ,  sekrece slin,  citlivosti chuťových receptorů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Falešný pocit osvěžení</a:t>
            </a: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 resorpce v žaludku (CO2, Ca, Mg, alkohol, sulfonamidy, apod.)</a:t>
            </a: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 sekrece žaludeční šťávy,  motility žaludku, zrychlení střevní peristaltiky</a:t>
            </a: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Říhání</a:t>
            </a: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Stimulace dechového centra, dochází k  dechové frekvence, se vzrůstem obsahu parciálního tlaku CO2 v krvi je obecně spojen nárůst krevního tlaku a tepové frekvence</a:t>
            </a:r>
          </a:p>
          <a:p>
            <a:r>
              <a:rPr lang="cs-CZ" altLang="cs-CZ" sz="1814">
                <a:latin typeface="Times New Roman" charset="0"/>
                <a:ea typeface="MS PGothic" charset="-128"/>
                <a:sym typeface="Wingdings 3" charset="2"/>
              </a:rPr>
              <a:t>Mírný diuretický účinek</a:t>
            </a:r>
          </a:p>
        </p:txBody>
      </p:sp>
    </p:spTree>
    <p:extLst>
      <p:ext uri="{BB962C8B-B14F-4D97-AF65-F5344CB8AC3E}">
        <p14:creationId xmlns:p14="http://schemas.microsoft.com/office/powerpoint/2010/main" val="78749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MIKROBIÁLNÍ KONTAMINACE</a:t>
            </a:r>
          </a:p>
        </p:txBody>
      </p:sp>
      <p:sp>
        <p:nvSpPr>
          <p:cNvPr id="162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540">
                <a:solidFill>
                  <a:srgbClr val="0D0D0D"/>
                </a:solidFill>
                <a:latin typeface="Times New Roman" charset="0"/>
                <a:ea typeface="MS PGothic" charset="-128"/>
              </a:rPr>
              <a:t>Požadavky na hygienickou nezávadnost pitné vody upraveny vyhláškou č. 404/2006 Sb. (č. 275/2004 Sb.) a č.</a:t>
            </a:r>
            <a:r>
              <a:rPr lang="cs-CZ" altLang="cs-CZ" sz="2540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 </a:t>
            </a:r>
            <a:r>
              <a:rPr lang="cs-CZ" altLang="cs-CZ" sz="2540">
                <a:solidFill>
                  <a:srgbClr val="0D0D0D"/>
                </a:solidFill>
                <a:latin typeface="Times New Roman" charset="0"/>
                <a:ea typeface="MS PGothic" charset="-128"/>
              </a:rPr>
              <a:t>293/2006Sb. (č. 252/2004 Sb.). </a:t>
            </a:r>
          </a:p>
          <a:p>
            <a:pPr>
              <a:lnSpc>
                <a:spcPct val="90000"/>
              </a:lnSpc>
            </a:pPr>
            <a:r>
              <a:rPr lang="cs-CZ" altLang="cs-CZ" sz="2540">
                <a:solidFill>
                  <a:srgbClr val="0D0D0D"/>
                </a:solidFill>
                <a:latin typeface="Times New Roman" charset="0"/>
                <a:ea typeface="MS PGothic" charset="-128"/>
              </a:rPr>
              <a:t>Vyhlášky stanovují počet E coli, koliformní bakterie, entrokoky, Pseudomonas aeruginosa, sporulující anaerobní bakterie,</a:t>
            </a:r>
            <a:r>
              <a:rPr lang="cs-CZ" altLang="cs-CZ" sz="2540" i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 </a:t>
            </a:r>
            <a:r>
              <a:rPr lang="cs-CZ" altLang="cs-CZ" sz="2540">
                <a:solidFill>
                  <a:srgbClr val="0D0D0D"/>
                </a:solidFill>
                <a:latin typeface="Times New Roman" charset="0"/>
                <a:ea typeface="MS PGothic" charset="-128"/>
              </a:rPr>
              <a:t>psychrofilní a mezofilní bakterie </a:t>
            </a:r>
          </a:p>
          <a:p>
            <a:pPr>
              <a:lnSpc>
                <a:spcPct val="90000"/>
              </a:lnSpc>
            </a:pPr>
            <a:r>
              <a:rPr lang="cs-CZ" altLang="cs-CZ" sz="2540">
                <a:solidFill>
                  <a:srgbClr val="0D0D0D"/>
                </a:solidFill>
                <a:latin typeface="Times New Roman" charset="0"/>
                <a:ea typeface="MS PGothic" charset="-128"/>
              </a:rPr>
              <a:t>Důležité: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 sz="2177">
                <a:solidFill>
                  <a:srgbClr val="0D0D0D"/>
                </a:solidFill>
                <a:latin typeface="Times New Roman" charset="0"/>
                <a:ea typeface="MS PGothic" charset="-128"/>
              </a:rPr>
              <a:t>Podmínky skladování - temno, chlad (teplo - uvolnění acetaldehydu, ftalátů z obalů, množení bakterií)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 sz="2177">
                <a:solidFill>
                  <a:srgbClr val="0D0D0D"/>
                </a:solidFill>
                <a:latin typeface="Times New Roman" charset="0"/>
                <a:ea typeface="MS PGothic" charset="-128"/>
              </a:rPr>
              <a:t>Nepít přímo z láhve – mikrobiální kontaminace</a:t>
            </a:r>
          </a:p>
          <a:p>
            <a:pPr>
              <a:buFont typeface="Wingdings" charset="2"/>
              <a:buNone/>
            </a:pPr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84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cs typeface="ＭＳ Ｐゴシック" charset="0"/>
              </a:rPr>
              <a:t>Nápoje s obsahem kofeinu</a:t>
            </a:r>
            <a:endParaRPr lang="cs-CZ" dirty="0">
              <a:cs typeface="ＭＳ Ｐゴシック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 smtClean="0">
                <a:cs typeface="ＭＳ Ｐゴシック" charset="0"/>
              </a:rPr>
              <a:t>kofein- chemická sloučenina (alkaloid)</a:t>
            </a: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stimuluje CNS a srdeční činnost</a:t>
            </a:r>
          </a:p>
          <a:p>
            <a:pPr>
              <a:defRPr/>
            </a:pPr>
            <a:endParaRPr lang="cs-CZ" dirty="0" smtClean="0">
              <a:cs typeface="ＭＳ Ｐゴシック" charset="0"/>
            </a:endParaRP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výskyt: kávová zrna, kakaové boby, listy čajovníku, ořechy koly, plody </a:t>
            </a:r>
            <a:r>
              <a:rPr lang="cs-CZ" dirty="0" err="1" smtClean="0">
                <a:cs typeface="ＭＳ Ｐゴシック" charset="0"/>
              </a:rPr>
              <a:t>guarany</a:t>
            </a:r>
            <a:endParaRPr lang="cs-CZ" dirty="0" smtClean="0">
              <a:cs typeface="ＭＳ Ｐゴシック" charset="0"/>
            </a:endParaRPr>
          </a:p>
          <a:p>
            <a:pPr>
              <a:defRPr/>
            </a:pPr>
            <a:endParaRPr lang="cs-CZ" dirty="0" smtClean="0">
              <a:cs typeface="ＭＳ Ｐゴシック" charset="0"/>
            </a:endParaRP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káva, kolové nápoje, čokoláda, kakao, horká čokoláda, energetické nápoje, čaje</a:t>
            </a: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čaje: pravé-z lístků čajovníku čínského (černé, </a:t>
            </a:r>
            <a:r>
              <a:rPr lang="cs-CZ" dirty="0" err="1" smtClean="0">
                <a:cs typeface="ＭＳ Ｐゴシック" charset="0"/>
              </a:rPr>
              <a:t>oolong</a:t>
            </a:r>
            <a:r>
              <a:rPr lang="cs-CZ" dirty="0" smtClean="0">
                <a:cs typeface="ＭＳ Ｐゴシック" charset="0"/>
              </a:rPr>
              <a:t>, zelené)</a:t>
            </a:r>
          </a:p>
          <a:p>
            <a:pPr>
              <a:buFont typeface="Wingdings" charset="2"/>
              <a:buNone/>
              <a:defRPr/>
            </a:pPr>
            <a:endParaRPr lang="cs-CZ" dirty="0" smtClean="0">
              <a:cs typeface="ＭＳ Ｐゴシック" charset="0"/>
            </a:endParaRP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káva do 300 mg kofeinu - lze započítat do pitného režimu</a:t>
            </a: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těhotné do 200 mg </a:t>
            </a:r>
          </a:p>
          <a:p>
            <a:pPr>
              <a:defRPr/>
            </a:pPr>
            <a:r>
              <a:rPr lang="cs-CZ" dirty="0" smtClean="0">
                <a:cs typeface="ＭＳ Ｐゴシック" charset="0"/>
              </a:rPr>
              <a:t>Obsah kofeinu: </a:t>
            </a:r>
            <a:br>
              <a:rPr lang="cs-CZ" dirty="0" smtClean="0">
                <a:cs typeface="ＭＳ Ｐゴシック" charset="0"/>
              </a:rPr>
            </a:br>
            <a:r>
              <a:rPr lang="cs-CZ" dirty="0" smtClean="0">
                <a:cs typeface="ＭＳ Ｐゴシック" charset="0"/>
              </a:rPr>
              <a:t>šálek: kávy 100 mg/ instantní kávy 75 mg/ čaje 50 mg</a:t>
            </a:r>
            <a:br>
              <a:rPr lang="cs-CZ" dirty="0" smtClean="0">
                <a:cs typeface="ＭＳ Ｐゴシック" charset="0"/>
              </a:rPr>
            </a:br>
            <a:r>
              <a:rPr lang="cs-CZ" dirty="0" smtClean="0">
                <a:cs typeface="ＭＳ Ｐゴシック" charset="0"/>
              </a:rPr>
              <a:t>plechovka </a:t>
            </a:r>
            <a:r>
              <a:rPr lang="cs-CZ" dirty="0" err="1" smtClean="0">
                <a:cs typeface="ＭＳ Ｐゴシック" charset="0"/>
              </a:rPr>
              <a:t>coca</a:t>
            </a:r>
            <a:r>
              <a:rPr lang="cs-CZ" dirty="0" smtClean="0">
                <a:cs typeface="ＭＳ Ｐゴシック" charset="0"/>
              </a:rPr>
              <a:t> </a:t>
            </a:r>
            <a:r>
              <a:rPr lang="cs-CZ" dirty="0" err="1" smtClean="0">
                <a:cs typeface="ＭＳ Ｐゴシック" charset="0"/>
              </a:rPr>
              <a:t>coly</a:t>
            </a:r>
            <a:r>
              <a:rPr lang="cs-CZ" dirty="0" smtClean="0">
                <a:cs typeface="ＭＳ Ｐゴシック" charset="0"/>
              </a:rPr>
              <a:t> 30 mg  </a:t>
            </a:r>
          </a:p>
        </p:txBody>
      </p:sp>
    </p:spTree>
    <p:extLst>
      <p:ext uri="{BB962C8B-B14F-4D97-AF65-F5344CB8AC3E}">
        <p14:creationId xmlns:p14="http://schemas.microsoft.com/office/powerpoint/2010/main" val="836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ČAJE</a:t>
            </a:r>
          </a:p>
        </p:txBody>
      </p:sp>
      <p:sp>
        <p:nvSpPr>
          <p:cNvPr id="164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14" b="1">
                <a:latin typeface="Times New Roman" charset="0"/>
                <a:ea typeface="MS PGothic" charset="-128"/>
              </a:rPr>
              <a:t>Pravé</a:t>
            </a: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Vyrobené z lístků Camellia sinensis L. </a:t>
            </a: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Černý (fermentovaný), oolong (žlutý) (polofermentovaný) – podléhají fermentaci (oxidaci vzdušným kyslíkem), zelený- fermentace zastavena teplem</a:t>
            </a: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endParaRPr lang="cs-CZ" altLang="cs-CZ" sz="1814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r>
              <a:rPr lang="cs-CZ" altLang="cs-CZ" sz="1814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Fermentované čaje: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Fermentace ničí některé vitaminy, polyfenoly (antioxidanty), 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třísloviny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– ovlivňují negativně vstřebávání Fe (luhují se po 3-4 minutách, včas ukončit luhování čaje),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 kofein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– „diuretikum</a:t>
            </a:r>
            <a:r>
              <a:rPr lang="cs-CZ" altLang="en-US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“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???, ovlivnění srdeční frekvence</a:t>
            </a: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endParaRPr lang="cs-CZ" altLang="cs-CZ" sz="1814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r>
              <a:rPr lang="cs-CZ" altLang="cs-CZ" sz="1814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Zelené čaje: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vyšší obsah 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polyfenolů</a:t>
            </a:r>
          </a:p>
          <a:p>
            <a:pPr lvl="1">
              <a:lnSpc>
                <a:spcPct val="80000"/>
              </a:lnSpc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↓LDL cholesterolu, protizánětlivý účinek, inhibují amylázu ve slinách (kazivost zubů), 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saponiny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- s cholesterolem nerozpustné sloučeniny, </a:t>
            </a: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kofein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je zde vázaný na třísloviny = uvolňuje se pomaleji, minerální látky (fluor, mangan, zinek, draslík, hořčík..)</a:t>
            </a:r>
          </a:p>
        </p:txBody>
      </p:sp>
    </p:spTree>
    <p:extLst>
      <p:ext uri="{BB962C8B-B14F-4D97-AF65-F5344CB8AC3E}">
        <p14:creationId xmlns:p14="http://schemas.microsoft.com/office/powerpoint/2010/main" val="10545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58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540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Nepravé čaje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ovocné čaje, bylinkové čaje, Rooibos, Mate aj.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 b="1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Ovocné čaje:</a:t>
            </a: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 vyrobeny na bázi ovoce (nejčastěji ibišku, šípku, pomerančové kůry a sušeného jablka), </a:t>
            </a:r>
            <a:b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</a:br>
            <a:r>
              <a:rPr lang="cs-CZ" altLang="cs-CZ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výhody:</a:t>
            </a: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 neobsahují kofein, třísloviny, přidávány někdy antioxidanty, </a:t>
            </a:r>
            <a:r>
              <a:rPr lang="cs-CZ" altLang="cs-CZ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nevýhody:</a:t>
            </a: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 přidávány barviva, aromata a jiné přídatné látky, organické kyseliny poškozují zubní sklovinu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endParaRPr lang="cs-CZ" altLang="cs-CZ" sz="907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 b="1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Bylinné čaje:</a:t>
            </a: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 pozor na obsahové látky, vždy nutno znát účinky, doporučené množství, být si jistý bylinou.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endParaRPr lang="cs-CZ" altLang="cs-CZ" sz="907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cs-CZ" altLang="cs-CZ" b="1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Rooibos:</a:t>
            </a:r>
            <a:r>
              <a:rPr lang="cs-CZ" altLang="cs-CZ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 </a:t>
            </a:r>
            <a:r>
              <a:rPr lang="cs-CZ" altLang="cs-CZ">
                <a:solidFill>
                  <a:srgbClr val="0D0D0D"/>
                </a:solidFill>
                <a:latin typeface="Times New Roman" charset="0"/>
                <a:ea typeface="MS PGothic" charset="-128"/>
              </a:rPr>
              <a:t>z větviček Aspalathus linearis (red bush, Rooibos), výhody: zdrojem řady antioxidantů (flavonoidů, beta karotenu, vit. E, vit C..), neobsahuje kofein, málo tříslovin.</a:t>
            </a:r>
          </a:p>
        </p:txBody>
      </p:sp>
    </p:spTree>
    <p:extLst>
      <p:ext uri="{BB962C8B-B14F-4D97-AF65-F5344CB8AC3E}">
        <p14:creationId xmlns:p14="http://schemas.microsoft.com/office/powerpoint/2010/main" val="4238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cs-CZ" altLang="cs-CZ" sz="4000" cap="none" dirty="0">
                <a:ea typeface="MS PGothic" charset="-128"/>
              </a:rPr>
              <a:t>DISTRIBUCE VODY V TĚLE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7756" indent="-607756">
              <a:spcBef>
                <a:spcPts val="647"/>
              </a:spcBef>
              <a:buSzPct val="80000"/>
              <a:buFont typeface="Courier New" charset="0"/>
              <a:buChar char="o"/>
              <a:tabLst>
                <a:tab pos="1176628" algn="l"/>
                <a:tab pos="2091141" algn="l"/>
                <a:tab pos="3005656" algn="l"/>
                <a:tab pos="3920170" algn="l"/>
                <a:tab pos="4834685" algn="l"/>
                <a:tab pos="5749199" algn="l"/>
                <a:tab pos="6663713" algn="l"/>
                <a:tab pos="7578227" algn="l"/>
                <a:tab pos="8492742" algn="l"/>
                <a:tab pos="9407256" algn="l"/>
                <a:tab pos="10321771" algn="l"/>
              </a:tabLst>
            </a:pPr>
            <a:r>
              <a:rPr lang="en-GB" altLang="cs-CZ" sz="2177" dirty="0" err="1">
                <a:ea typeface="MS PGothic" charset="-128"/>
              </a:rPr>
              <a:t>Obsah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vody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cca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smtClean="0">
                <a:ea typeface="MS PGothic" charset="-128"/>
              </a:rPr>
              <a:t>50-60 %</a:t>
            </a:r>
            <a:endParaRPr lang="en-GB" altLang="cs-CZ" sz="2177" dirty="0">
              <a:ea typeface="MS PGothic" charset="-128"/>
            </a:endParaRPr>
          </a:p>
          <a:p>
            <a:pPr marL="607756" indent="-607756">
              <a:spcBef>
                <a:spcPts val="647"/>
              </a:spcBef>
              <a:buSzPct val="80000"/>
              <a:buFont typeface="Courier New" charset="0"/>
              <a:buChar char="o"/>
              <a:tabLst>
                <a:tab pos="1176628" algn="l"/>
                <a:tab pos="2091141" algn="l"/>
                <a:tab pos="3005656" algn="l"/>
                <a:tab pos="3920170" algn="l"/>
                <a:tab pos="4834685" algn="l"/>
                <a:tab pos="5749199" algn="l"/>
                <a:tab pos="6663713" algn="l"/>
                <a:tab pos="7578227" algn="l"/>
                <a:tab pos="8492742" algn="l"/>
                <a:tab pos="9407256" algn="l"/>
                <a:tab pos="10321771" algn="l"/>
              </a:tabLst>
            </a:pPr>
            <a:r>
              <a:rPr lang="en-GB" altLang="cs-CZ" sz="2177" dirty="0" err="1">
                <a:ea typeface="MS PGothic" charset="-128"/>
              </a:rPr>
              <a:t>Množství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vody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ovlivněno</a:t>
            </a:r>
            <a:r>
              <a:rPr lang="en-GB" altLang="cs-CZ" sz="2177" dirty="0">
                <a:ea typeface="MS PGothic" charset="-128"/>
              </a:rPr>
              <a:t> – </a:t>
            </a:r>
            <a:r>
              <a:rPr lang="en-GB" altLang="cs-CZ" sz="2177" dirty="0" err="1">
                <a:ea typeface="MS PGothic" charset="-128"/>
              </a:rPr>
              <a:t>věkem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pohlavím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okolní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teplotou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příjmem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tekutin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vlhkostí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vzduchu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zdravotním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stavem</a:t>
            </a:r>
            <a:r>
              <a:rPr lang="en-GB" altLang="cs-CZ" sz="2177" dirty="0">
                <a:ea typeface="MS PGothic" charset="-128"/>
              </a:rPr>
              <a:t>, </a:t>
            </a:r>
            <a:r>
              <a:rPr lang="en-GB" altLang="cs-CZ" sz="2177" dirty="0" err="1">
                <a:ea typeface="MS PGothic" charset="-128"/>
              </a:rPr>
              <a:t>těhotenství</a:t>
            </a:r>
            <a:r>
              <a:rPr lang="en-GB" altLang="cs-CZ" sz="2177" dirty="0">
                <a:ea typeface="MS PGothic" charset="-128"/>
              </a:rPr>
              <a:t> </a:t>
            </a:r>
            <a:r>
              <a:rPr lang="en-GB" altLang="cs-CZ" sz="2177" dirty="0" err="1">
                <a:ea typeface="MS PGothic" charset="-128"/>
              </a:rPr>
              <a:t>aj</a:t>
            </a:r>
            <a:r>
              <a:rPr lang="en-GB" altLang="cs-CZ" sz="2177" dirty="0">
                <a:ea typeface="MS PGothic" charset="-128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082" t="34103" r="30295" b="16563"/>
          <a:stretch>
            <a:fillRect/>
          </a:stretch>
        </p:blipFill>
        <p:spPr bwMode="auto">
          <a:xfrm>
            <a:off x="2633810" y="3167703"/>
            <a:ext cx="5025241" cy="3097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17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KÁVA</a:t>
            </a:r>
          </a:p>
        </p:txBody>
      </p:sp>
      <p:sp>
        <p:nvSpPr>
          <p:cNvPr id="166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177" dirty="0">
                <a:latin typeface="Times New Roman" charset="0"/>
                <a:ea typeface="MS PGothic" charset="-128"/>
              </a:rPr>
              <a:t>Výhody - zdraví prospěšné látky jako katechiny a </a:t>
            </a:r>
            <a:r>
              <a:rPr lang="cs-CZ" altLang="cs-CZ" sz="2177" dirty="0" err="1">
                <a:latin typeface="Times New Roman" charset="0"/>
                <a:ea typeface="MS PGothic" charset="-128"/>
              </a:rPr>
              <a:t>flavonoidy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 s antioxidačním charakterem, niacin </a:t>
            </a:r>
          </a:p>
          <a:p>
            <a:pPr>
              <a:lnSpc>
                <a:spcPct val="80000"/>
              </a:lnSpc>
            </a:pPr>
            <a:endParaRPr lang="cs-CZ" altLang="cs-CZ" sz="2177" dirty="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177" dirty="0">
                <a:latin typeface="Times New Roman" charset="0"/>
                <a:ea typeface="MS PGothic" charset="-128"/>
              </a:rPr>
              <a:t>Nevýhody - </a:t>
            </a:r>
            <a:r>
              <a:rPr lang="cs-CZ" altLang="cs-CZ" sz="2177" dirty="0" err="1">
                <a:latin typeface="Times New Roman" charset="0"/>
                <a:ea typeface="MS PGothic" charset="-128"/>
              </a:rPr>
              <a:t>polyaromatické</a:t>
            </a:r>
            <a:r>
              <a:rPr lang="cs-CZ" altLang="cs-CZ" sz="2177" dirty="0">
                <a:latin typeface="Times New Roman" charset="0"/>
                <a:ea typeface="MS PGothic" charset="-128"/>
              </a:rPr>
              <a:t> uhlovodíky, </a:t>
            </a:r>
            <a:br>
              <a:rPr lang="cs-CZ" altLang="cs-CZ" sz="2177" dirty="0">
                <a:latin typeface="Times New Roman" charset="0"/>
                <a:ea typeface="MS PGothic" charset="-128"/>
              </a:rPr>
            </a:br>
            <a:r>
              <a:rPr lang="cs-CZ" altLang="cs-CZ" sz="2177" dirty="0">
                <a:latin typeface="Times New Roman" charset="0"/>
                <a:ea typeface="MS PGothic" charset="-128"/>
              </a:rPr>
              <a:t>kofein - vysoké dávky způsobují pocit podráždění, nespavost až křeče, až smrt. </a:t>
            </a:r>
            <a:br>
              <a:rPr lang="cs-CZ" altLang="cs-CZ" sz="2177" dirty="0">
                <a:latin typeface="Times New Roman" charset="0"/>
                <a:ea typeface="MS PGothic" charset="-128"/>
              </a:rPr>
            </a:br>
            <a:r>
              <a:rPr lang="cs-CZ" altLang="cs-CZ" sz="2177" dirty="0">
                <a:latin typeface="Times New Roman" charset="0"/>
                <a:ea typeface="MS PGothic" charset="-128"/>
              </a:rPr>
              <a:t>Zvýšená tvorba moči, zrychlení srdeční činnosti, vznik arytmie, zvýšení krevního tlaku a zvýšení kyselosti </a:t>
            </a:r>
            <a:r>
              <a:rPr lang="cs-CZ" altLang="cs-CZ" sz="2177" dirty="0" smtClean="0">
                <a:latin typeface="Times New Roman" charset="0"/>
                <a:ea typeface="MS PGothic" charset="-128"/>
              </a:rPr>
              <a:t>žaludku</a:t>
            </a:r>
            <a:endParaRPr lang="cs-CZ" altLang="cs-CZ" sz="2177" dirty="0">
              <a:latin typeface="Times New Roman" charset="0"/>
              <a:ea typeface="MS PGothic" charset="-128"/>
            </a:endParaRPr>
          </a:p>
          <a:p>
            <a:endParaRPr lang="cs-CZ" altLang="cs-CZ" dirty="0">
              <a:ea typeface="MS PGothic" charset="-128"/>
            </a:endParaRPr>
          </a:p>
          <a:p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SLAZENÉ NÁPOJE</a:t>
            </a:r>
          </a:p>
        </p:txBody>
      </p:sp>
      <p:sp>
        <p:nvSpPr>
          <p:cNvPr id="167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>
                <a:ea typeface="MS PGothic" charset="-128"/>
              </a:rPr>
              <a:t>Juice, nektary, ovocné a zeleninové nápoje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Juice – obsahuje </a:t>
            </a:r>
            <a:r>
              <a:rPr lang="en-US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&gt;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50 % ovocné šťávy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Nektary – obsahují 50-25 % ovocné šťávy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Ovocné a zeleninové nápoje – většinou ovocné či zeleninové složky </a:t>
            </a:r>
            <a:r>
              <a:rPr lang="en-US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&lt;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25%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 b="1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Výhody: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obsahují antioxidanty (vitamin C, beta-karoten, E vitamin, flavonoidy aj.), kyselinu listovou, minerální látky, v některých nápojích je i vláknina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 b="1" u="sng">
                <a:solidFill>
                  <a:srgbClr val="0D0D0D"/>
                </a:solidFill>
                <a:latin typeface="Times New Roman" charset="0"/>
                <a:ea typeface="MS PGothic" charset="-128"/>
              </a:rPr>
              <a:t>Nevýhody: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↑ množství mono a disacharidů, ovocné šťávy (sirupy) až </a:t>
            </a:r>
            <a:b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</a:b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1000 kJ/100 ml sirupu, přídatné látky na zlepšení chuti, barvy, trvanlivosti, organické kyseliny</a:t>
            </a:r>
          </a:p>
          <a:p>
            <a:pPr lvl="1">
              <a:buSzPct val="100000"/>
              <a:buFont typeface="Arial" charset="0"/>
              <a:buChar char="•"/>
            </a:pPr>
            <a:endParaRPr lang="en-US" altLang="cs-CZ" sz="1814">
              <a:solidFill>
                <a:srgbClr val="0D0D0D"/>
              </a:solidFill>
              <a:latin typeface="Times New Roman" charset="0"/>
              <a:ea typeface="MS PGothic" charset="-128"/>
            </a:endParaRPr>
          </a:p>
          <a:p>
            <a:r>
              <a:rPr lang="cs-CZ" altLang="cs-CZ" sz="1814">
                <a:ea typeface="MS PGothic" charset="-128"/>
              </a:rPr>
              <a:t>Slazené sycené nápoje - minerální vody, limonády a kolové nápoje 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cs-CZ" altLang="cs-CZ" sz="1814" b="1">
                <a:solidFill>
                  <a:srgbClr val="0D0D0D"/>
                </a:solidFill>
                <a:latin typeface="Times New Roman" charset="0"/>
                <a:ea typeface="MS PGothic" charset="-128"/>
              </a:rPr>
              <a:t>Nevýhody:</a:t>
            </a:r>
            <a:r>
              <a:rPr lang="cs-CZ" altLang="cs-CZ" sz="1814">
                <a:solidFill>
                  <a:srgbClr val="0D0D0D"/>
                </a:solidFill>
                <a:latin typeface="Times New Roman" charset="0"/>
                <a:ea typeface="MS PGothic" charset="-128"/>
              </a:rPr>
              <a:t> vysoký obsah sacharidů (průměr 67 g/l), umělá sladidla (částečně výhoda), barviva, aromata, konzervační látky, oxid uhličitý, kyselina fosforečná, kofein (kolové nápoje)</a:t>
            </a:r>
            <a:endParaRPr lang="cs-CZ" altLang="cs-CZ" sz="1814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3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alkohol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168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540">
                <a:latin typeface="Times New Roman" charset="0"/>
                <a:ea typeface="MS PGothic" charset="-128"/>
              </a:rPr>
              <a:t>Záleží na druhu alkoholického nápoje (víno, pivo, lihoviny)</a:t>
            </a:r>
          </a:p>
          <a:p>
            <a:pPr>
              <a:lnSpc>
                <a:spcPct val="80000"/>
              </a:lnSpc>
            </a:pPr>
            <a:endParaRPr lang="cs-CZ" altLang="cs-CZ" sz="2540" b="1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540">
                <a:latin typeface="Times New Roman" charset="0"/>
                <a:ea typeface="MS PGothic" charset="-128"/>
              </a:rPr>
              <a:t>Antioxidanty - polyfenoly (víno), vitaminy (B12, kys. listová – pivo), minerální látky</a:t>
            </a:r>
          </a:p>
          <a:p>
            <a:pPr>
              <a:lnSpc>
                <a:spcPct val="80000"/>
              </a:lnSpc>
            </a:pPr>
            <a:endParaRPr lang="cs-CZ" altLang="cs-CZ" sz="254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540">
                <a:latin typeface="Times New Roman" charset="0"/>
                <a:ea typeface="MS PGothic" charset="-128"/>
              </a:rPr>
              <a:t>Nevýhody: diuretikum, toxin, zvyšuje riziko karcinogeneze</a:t>
            </a:r>
          </a:p>
          <a:p>
            <a:pPr>
              <a:lnSpc>
                <a:spcPct val="80000"/>
              </a:lnSpc>
            </a:pPr>
            <a:endParaRPr lang="cs-CZ" altLang="cs-CZ" sz="2540">
              <a:latin typeface="Times New Roman" charset="0"/>
              <a:ea typeface="MS PGothic" charset="-128"/>
            </a:endParaRPr>
          </a:p>
          <a:p>
            <a:pPr>
              <a:lnSpc>
                <a:spcPct val="80000"/>
              </a:lnSpc>
            </a:pPr>
            <a:r>
              <a:rPr lang="cs-CZ" altLang="cs-CZ" sz="2540">
                <a:latin typeface="Times New Roman" charset="0"/>
                <a:ea typeface="MS PGothic" charset="-128"/>
              </a:rPr>
              <a:t>Bezpečná dávka pro zdravého dospělého člověka je podle expertů Světové zdravotnické organizace cca 20 g 100 % lihu za den (16 g pro ženu, 24 g pro muže), což je asi do půl litru piva nebo 200 ml vína, 50 ml destilátu.</a:t>
            </a:r>
          </a:p>
          <a:p>
            <a:endParaRPr lang="cs-CZ" altLang="cs-CZ">
              <a:ea typeface="MS PGothic" charset="-128"/>
            </a:endParaRP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3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>
                <a:cs typeface="ＭＳ Ｐゴシック" charset="0"/>
              </a:rPr>
              <a:t>Výživa malých děti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6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50875"/>
            <a:ext cx="11934825" cy="5564187"/>
          </a:xfrm>
        </p:spPr>
      </p:pic>
      <p:sp>
        <p:nvSpPr>
          <p:cNvPr id="5" name="Rámeček 4"/>
          <p:cNvSpPr/>
          <p:nvPr/>
        </p:nvSpPr>
        <p:spPr>
          <a:xfrm>
            <a:off x="4237510" y="5047013"/>
            <a:ext cx="3716977" cy="3681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600">
                <a:ea typeface="MS PGothic" charset="-128"/>
              </a:rPr>
              <a:t>Doporučení k zavádění </a:t>
            </a:r>
            <a:br>
              <a:rPr lang="cs-CZ" altLang="cs-CZ" sz="2600">
                <a:ea typeface="MS PGothic" charset="-128"/>
              </a:rPr>
            </a:br>
            <a:r>
              <a:rPr lang="cs-CZ" altLang="cs-CZ" sz="2600">
                <a:ea typeface="MS PGothic" charset="-128"/>
              </a:rPr>
              <a:t>komplementární výživy (příkrmu)u kojenců</a:t>
            </a:r>
            <a:br>
              <a:rPr lang="cs-CZ" altLang="cs-CZ" sz="2600">
                <a:ea typeface="MS PGothic" charset="-128"/>
              </a:rPr>
            </a:br>
            <a:r>
              <a:rPr lang="cs-CZ" altLang="cs-CZ" sz="1300">
                <a:ea typeface="MS PGothic" charset="-128"/>
              </a:rPr>
              <a:t>http://www.mzcr.cz/Odbornik/dokumenty/doporuceni-k-zavadeni-komplementarni-vyzivyprikrmu-u-kojencu_7542_1154_3.html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b="1" dirty="0">
                <a:ea typeface="MS PGothic" charset="-128"/>
              </a:rPr>
              <a:t>Výlučné kojení do ukončeného 6. měsíce následované pokračováním v kojení spolu s odpovídající komplementární výživou dle potřeb dítěte do 2 let i déle je třeba považovat za optimální výživový standard pro dítě</a:t>
            </a:r>
            <a:r>
              <a:rPr lang="cs-CZ" altLang="cs-CZ" sz="1600" dirty="0">
                <a:ea typeface="MS PGothic" charset="-128"/>
              </a:rPr>
              <a:t>, který je v souladu s doporučením Světové zdravotnické organizace (WHO), Evropské společnosti pro dětskou gastroenterologii, </a:t>
            </a:r>
            <a:r>
              <a:rPr lang="cs-CZ" altLang="cs-CZ" sz="1600" dirty="0" err="1">
                <a:ea typeface="MS PGothic" charset="-128"/>
              </a:rPr>
              <a:t>hepatologii</a:t>
            </a:r>
            <a:r>
              <a:rPr lang="cs-CZ" altLang="cs-CZ" sz="1600" dirty="0">
                <a:ea typeface="MS PGothic" charset="-128"/>
              </a:rPr>
              <a:t> a výživu (ESPGHAN) a Britské poradní vědecké komise pro výživu (SACN).  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dirty="0">
                <a:ea typeface="MS PGothic" charset="-128"/>
              </a:rPr>
              <a:t>Komplementární výživu (příkrm) je třeba začít zavádět u kojených i nekojených dětí </a:t>
            </a:r>
            <a:r>
              <a:rPr lang="cs-CZ" altLang="cs-CZ" sz="1600" b="1" dirty="0">
                <a:ea typeface="MS PGothic" charset="-128"/>
              </a:rPr>
              <a:t>nejpozději po ukončeném 6. měsíci věku dítěte, 180 dní </a:t>
            </a:r>
            <a:r>
              <a:rPr lang="cs-CZ" altLang="cs-CZ" sz="1600" dirty="0">
                <a:ea typeface="MS PGothic" charset="-128"/>
              </a:rPr>
              <a:t>(v 26. týdnu), ale </a:t>
            </a:r>
            <a:r>
              <a:rPr lang="cs-CZ" altLang="cs-CZ" sz="1600" b="1" dirty="0">
                <a:ea typeface="MS PGothic" charset="-128"/>
              </a:rPr>
              <a:t>ne před ukončeným 4. měsícem věku </a:t>
            </a:r>
            <a:r>
              <a:rPr lang="cs-CZ" altLang="cs-CZ" sz="1600" dirty="0">
                <a:ea typeface="MS PGothic" charset="-128"/>
              </a:rPr>
              <a:t>(17 týdnů).  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b="1" dirty="0">
                <a:ea typeface="MS PGothic" charset="-128"/>
              </a:rPr>
              <a:t>Příkrm je zaváděn z důvodu</a:t>
            </a:r>
            <a:r>
              <a:rPr lang="cs-CZ" altLang="cs-CZ" sz="1600" dirty="0">
                <a:ea typeface="MS PGothic" charset="-128"/>
              </a:rPr>
              <a:t>, kdy samotné mateřské mléko či náhradní kojenecká </a:t>
            </a:r>
            <a:r>
              <a:rPr lang="cs-CZ" altLang="cs-CZ" sz="1600" b="1" dirty="0">
                <a:ea typeface="MS PGothic" charset="-128"/>
              </a:rPr>
              <a:t>mléčná výživa (formule) již přestává pokrývat výživové požadavky dítěte</a:t>
            </a:r>
            <a:r>
              <a:rPr lang="cs-CZ" altLang="cs-CZ" sz="1600" dirty="0">
                <a:ea typeface="MS PGothic" charset="-128"/>
              </a:rPr>
              <a:t>. Pokud kojené dítě neprospívá, doporučuje se nejprve podpořit matku v kojení a zavést </a:t>
            </a:r>
            <a:r>
              <a:rPr lang="cs-CZ" altLang="cs-CZ" sz="1600" b="1" u="sng" dirty="0">
                <a:ea typeface="MS PGothic" charset="-128"/>
              </a:rPr>
              <a:t>nemléčný</a:t>
            </a:r>
            <a:r>
              <a:rPr lang="cs-CZ" altLang="cs-CZ" sz="1600" b="1" dirty="0">
                <a:ea typeface="MS PGothic" charset="-128"/>
              </a:rPr>
              <a:t> příkrm</a:t>
            </a:r>
            <a:r>
              <a:rPr lang="cs-CZ" altLang="cs-CZ" sz="1600" dirty="0">
                <a:ea typeface="MS PGothic" charset="-128"/>
              </a:rPr>
              <a:t>. Pokud se laktace nezlepší, zavede se k příkrmu náhradní mléčná výživa.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dirty="0">
                <a:ea typeface="MS PGothic" charset="-128"/>
              </a:rPr>
              <a:t>Pro zavádění příkrmu u nedonošených dětí (narozených před 37. týdnem těhotenství) je postupováno následovně: U dětí narozených po 35. dokončeném týdnu těhotenství je doporučeno postupovat jako u dětí donošených. </a:t>
            </a:r>
            <a:r>
              <a:rPr lang="cs-CZ" altLang="cs-CZ" sz="1600" b="1" dirty="0">
                <a:ea typeface="MS PGothic" charset="-128"/>
              </a:rPr>
              <a:t>U dětí narozených před 35. týdnem těhotenství lze zavádět příkrm 5-8 měsíců od data jejich narození</a:t>
            </a:r>
            <a:r>
              <a:rPr lang="cs-CZ" altLang="cs-CZ" sz="1600" dirty="0">
                <a:ea typeface="MS PGothic" charset="-128"/>
              </a:rPr>
              <a:t>, ne dříve než po ukončeném 3. měsíci (13. týdnu) korigovaného věku dítěte (od vypočteného termínu porodu). Zavádění příkrmu je u každého nedonošeného dítěte posuzováno individuálně, a to v závislosti na celkovém stavu dítěte (zdravotní stav, psychomotorická zralost, prospívání apod.). </a:t>
            </a:r>
          </a:p>
        </p:txBody>
      </p:sp>
    </p:spTree>
    <p:extLst>
      <p:ext uri="{BB962C8B-B14F-4D97-AF65-F5344CB8AC3E}">
        <p14:creationId xmlns:p14="http://schemas.microsoft.com/office/powerpoint/2010/main" val="1552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cs-CZ">
              <a:ea typeface="MS PGothic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600">
                <a:ea typeface="MS PGothic" charset="-128"/>
              </a:rPr>
              <a:t>Pro zavádění příkrmu je důležitá </a:t>
            </a:r>
            <a:r>
              <a:rPr lang="cs-CZ" altLang="cs-CZ" sz="1600" b="1">
                <a:ea typeface="MS PGothic" charset="-128"/>
              </a:rPr>
              <a:t>vývojová zralost dítěte</a:t>
            </a:r>
            <a:r>
              <a:rPr lang="cs-CZ" altLang="cs-CZ" sz="1600">
                <a:ea typeface="MS PGothic" charset="-128"/>
              </a:rPr>
              <a:t>, tzn. schopnost udržet hlavu ve stabilní poloze, koordinovat oči, ruce a ústa při hledání potravy, jejím uchopení a vkládání do úst, polykat a tolerovat tuhou stravu.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Příkrm u </a:t>
            </a:r>
            <a:r>
              <a:rPr lang="cs-CZ" altLang="cs-CZ" sz="1600" b="1">
                <a:ea typeface="MS PGothic" charset="-128"/>
              </a:rPr>
              <a:t>kojených i nekojených dětí </a:t>
            </a:r>
            <a:r>
              <a:rPr lang="cs-CZ" altLang="cs-CZ" sz="1600">
                <a:ea typeface="MS PGothic" charset="-128"/>
              </a:rPr>
              <a:t>je zaváděn podle aktuálních doporučení. </a:t>
            </a:r>
            <a:r>
              <a:rPr lang="cs-CZ" altLang="cs-CZ" sz="1600" b="1">
                <a:ea typeface="MS PGothic" charset="-128"/>
              </a:rPr>
              <a:t>Strava s obsahem lepku by měla být zaváděna do jídelníčku nejpozději do ukončeného 7. měsíce věku dítěte, optimálně ještě v době, kdy je dítě zároveň kojeno.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U dětí s vysokým rizikem </a:t>
            </a:r>
            <a:r>
              <a:rPr lang="cs-CZ" altLang="cs-CZ" sz="1600" b="1">
                <a:ea typeface="MS PGothic" charset="-128"/>
              </a:rPr>
              <a:t>alergie</a:t>
            </a:r>
            <a:r>
              <a:rPr lang="cs-CZ" altLang="cs-CZ" sz="1600">
                <a:ea typeface="MS PGothic" charset="-128"/>
              </a:rPr>
              <a:t> se postupuje při zavádění příkrmu obdobně jako u jiných dětí, vždy je však zaváděna pouze jedna potravina se sledováním možné alergické reakce. </a:t>
            </a:r>
            <a:r>
              <a:rPr lang="cs-CZ" altLang="cs-CZ" sz="1600" b="1">
                <a:ea typeface="MS PGothic" charset="-128"/>
              </a:rPr>
              <a:t>Zaváděním komplementární výživy současně s kojením se zvyšuje imunoprotektivní tolerance kojeneckého organismu k antigenům ve stravě. </a:t>
            </a:r>
            <a:r>
              <a:rPr lang="cs-CZ" altLang="cs-CZ" sz="1600">
                <a:ea typeface="MS PGothic" charset="-128"/>
              </a:rPr>
              <a:t> 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Dosud nebylo prokázáno, že by včasná senzibilizace alergeny obsaženými ve stravě snižovala riziko vzniku alergických onemocnění či celiakie u dítěte. </a:t>
            </a:r>
            <a:r>
              <a:rPr lang="cs-CZ" altLang="cs-CZ" sz="1600" b="1">
                <a:ea typeface="MS PGothic" charset="-128"/>
              </a:rPr>
              <a:t>Není proto důvod, aby dětem, které prospívají, byl doporučován kontakt s potenciálními potravinovými alergeny a potravinami s lepkem před ukončeným 6. měsícem věku.</a:t>
            </a:r>
            <a:endParaRPr lang="cs-CZ" altLang="cs-CZ" sz="1600">
              <a:ea typeface="MS PGothic" charset="-128"/>
            </a:endParaRPr>
          </a:p>
          <a:p>
            <a:pPr eaLnBrk="1" hangingPunct="1"/>
            <a:endParaRPr lang="en-US" altLang="cs-CZ" sz="16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>
                <a:cs typeface="ＭＳ Ｐゴシック" charset="0"/>
              </a:rPr>
              <a:t>Rozvoj dovedností pro příjem stravy</a:t>
            </a:r>
          </a:p>
        </p:txBody>
      </p:sp>
      <p:sp>
        <p:nvSpPr>
          <p:cNvPr id="171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7. měsíc: drží v ruce tuhou stravu a dává si ji do úst</a:t>
            </a: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9. měsíc: přidržuje hrneček</a:t>
            </a: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10. měsíc: začíná být schopn</a:t>
            </a:r>
            <a:r>
              <a:rPr lang="cs-CZ" altLang="cs-CZ">
                <a:ea typeface="MS PGothic" charset="-128"/>
              </a:rPr>
              <a:t>é</a:t>
            </a:r>
            <a:r>
              <a:rPr lang="en-GB" altLang="cs-CZ">
                <a:ea typeface="MS PGothic" charset="-128"/>
              </a:rPr>
              <a:t> používat lžičk</a:t>
            </a:r>
            <a:r>
              <a:rPr lang="cs-CZ" altLang="cs-CZ">
                <a:ea typeface="MS PGothic" charset="-128"/>
              </a:rPr>
              <a:t>u</a:t>
            </a:r>
            <a:endParaRPr lang="en-GB" altLang="cs-CZ">
              <a:ea typeface="MS PGothic" charset="-128"/>
            </a:endParaRP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24. měsíc: v zásadě se samo nají</a:t>
            </a:r>
          </a:p>
          <a:p>
            <a:pPr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endParaRPr lang="en-US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 err="1" smtClean="0">
                <a:cs typeface="ＭＳ Ｐゴシック" charset="0"/>
              </a:rPr>
              <a:t>Cíl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prvních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dvou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týdnů</a:t>
            </a:r>
            <a:r>
              <a:rPr lang="en-US" altLang="cs-CZ" dirty="0" smtClean="0">
                <a:cs typeface="ＭＳ Ｐゴシック" charset="0"/>
              </a:rPr>
              <a:t>:</a:t>
            </a:r>
          </a:p>
        </p:txBody>
      </p:sp>
      <p:sp>
        <p:nvSpPr>
          <p:cNvPr id="1843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endParaRPr lang="en-GB" altLang="cs-CZ" sz="4000" b="1" i="1" dirty="0">
              <a:solidFill>
                <a:schemeClr val="accent1"/>
              </a:solidFill>
            </a:endParaRPr>
          </a:p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r>
              <a:rPr lang="en-GB" altLang="cs-CZ" sz="4000" b="1" i="1" dirty="0" err="1">
                <a:solidFill>
                  <a:schemeClr val="accent1"/>
                </a:solidFill>
              </a:rPr>
              <a:t>Naučit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dítě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jíst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lžičkou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endParaRPr lang="en-GB" altLang="cs-CZ" sz="4000" dirty="0">
              <a:solidFill>
                <a:schemeClr val="accent1"/>
              </a:solidFill>
            </a:endParaRPr>
          </a:p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r>
              <a:rPr lang="en-GB" altLang="cs-CZ" sz="4000" b="1" i="1" dirty="0" err="1">
                <a:solidFill>
                  <a:schemeClr val="accent1"/>
                </a:solidFill>
              </a:rPr>
              <a:t>kašovitou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stravu</a:t>
            </a:r>
            <a:endParaRPr lang="en-GB" altLang="cs-CZ" sz="4000" b="1" i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"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endParaRPr lang="en-US" altLang="cs-CZ" dirty="0" smtClean="0">
              <a:solidFill>
                <a:schemeClr val="accent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cs-CZ" sz="3600">
                <a:cs typeface="ＭＳ Ｐゴシック" charset="0"/>
              </a:rPr>
              <a:t>Doporučení pro zavádění pevné stravy:</a:t>
            </a:r>
            <a:br>
              <a:rPr lang="en-US" altLang="cs-CZ" sz="3600">
                <a:cs typeface="ＭＳ Ｐゴシック" charset="0"/>
              </a:rPr>
            </a:br>
            <a:r>
              <a:rPr lang="en-US" altLang="cs-CZ" sz="1600">
                <a:cs typeface="ＭＳ Ｐゴシック" charset="0"/>
              </a:rPr>
              <a:t>zdroj: www.mamila.sk</a:t>
            </a:r>
          </a:p>
        </p:txBody>
      </p:sp>
      <p:sp>
        <p:nvSpPr>
          <p:cNvPr id="1730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cs-CZ" altLang="cs-CZ" sz="1542">
                <a:ea typeface="MS PGothic" charset="-128"/>
              </a:rPr>
              <a:t>Sledujte dítě, jeho reakce, zájem, schopnosti, ne hodiny, kalendář a záznamy přikázaných a zakázaných potravin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Umožněte dítěti kojit se, kdy chce, případně kojení i nabízejte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Dávejte dítěti potraviny, o které jeví zájem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Režim stravování přizpůsobte chodu své rodiny tak, aby byl praktický a vyhovoval vám i dítěti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Přestaňte mít z jídla strach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Dodržujte základní pravidla bezpečnosti, lehce vdechnutelné potraviny podávejte až když je dítě dokáže bezpečně sníst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Konzistenci, typ pokrmu, jeho množství přizpůsobte zájmu dítěte a jeho chuti jíst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Dítě se teprve učí jíst, dejte mu čas a využijte jeho nadšení pro objevování nových věcí a chutí v čase, kdy o to má zájem</a:t>
            </a:r>
            <a:endParaRPr lang="cs-CZ" altLang="cs-CZ" sz="1542" b="1" i="1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S příkrmy nemusíte čekat přesně do 6. měsíce. Doporučení WHO výlučně kojit do 6. měsíce je orientační, může to být i o něco dříve či později</a:t>
            </a:r>
            <a:endParaRPr lang="en-US" altLang="cs-CZ" sz="1542">
              <a:ea typeface="MS PGothic" charset="-128"/>
            </a:endParaRPr>
          </a:p>
          <a:p>
            <a:r>
              <a:rPr lang="cs-CZ" altLang="cs-CZ" sz="1542">
                <a:ea typeface="MS PGothic" charset="-128"/>
              </a:rPr>
              <a:t>K</a:t>
            </a:r>
            <a:r>
              <a:rPr lang="en-US" altLang="cs-CZ" sz="1542">
                <a:ea typeface="MS PGothic" charset="-128"/>
              </a:rPr>
              <a:t>ojení při zavádění pevné stravy neomezujte – zavádění příkrmů neznamená nahrazování kojení – kojení zůstává ve stejném rozsahu</a:t>
            </a:r>
          </a:p>
          <a:p>
            <a:endParaRPr lang="en-US" altLang="cs-CZ" sz="1542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1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540" dirty="0">
                <a:cs typeface="ＭＳ Ｐゴシック" charset="0"/>
              </a:rPr>
              <a:t/>
            </a:r>
            <a:br>
              <a:rPr lang="cs-CZ" sz="2540" dirty="0">
                <a:cs typeface="ＭＳ Ｐゴシック" charset="0"/>
              </a:rPr>
            </a:br>
            <a:r>
              <a:rPr lang="cs-CZ" sz="2540" dirty="0">
                <a:cs typeface="ＭＳ Ｐゴシック" charset="0"/>
              </a:rPr>
              <a:t>Průměrné množství celkové vody v těle ve vztahu k věku, pohlaví a netukové tělesné hmotnosti: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4293"/>
              </p:ext>
            </p:extLst>
          </p:nvPr>
        </p:nvGraphicFramePr>
        <p:xfrm>
          <a:off x="838200" y="1825625"/>
          <a:ext cx="10515422" cy="4977145"/>
        </p:xfrm>
        <a:graphic>
          <a:graphicData uri="http://schemas.openxmlformats.org/drawingml/2006/table">
            <a:tbl>
              <a:tblPr/>
              <a:tblGrid>
                <a:gridCol w="5256820"/>
                <a:gridCol w="5258602"/>
              </a:tblGrid>
              <a:tr h="64445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Věk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Celková tělesná voda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 (% tělesné hmotnosti)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Nedonošené dítě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80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Dítě-3 měsíce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70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Dítě-6 měsíců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60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Dítě-10 až 18 let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muži 59, ženy 57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Dospělý-normální hmotnost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muži 60, ženy 50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Dospělý-hubený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muži 70, ženy 60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Dospělý-obézní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muži 50, ženy 42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8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Jedinec nad 60 let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muži 52, ženy 46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Kachektický nemocný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70-75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401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(z přednášky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Nevrlé: 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Zadák, 2008)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                          </a:t>
                      </a:r>
                    </a:p>
                  </a:txBody>
                  <a:tcPr marL="113067" marR="1130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1" y="704237"/>
            <a:ext cx="8577541" cy="52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188" y="11522"/>
          <a:ext cx="8483931" cy="6912718"/>
        </p:xfrm>
        <a:graphic>
          <a:graphicData uri="http://schemas.openxmlformats.org/drawingml/2006/table">
            <a:tbl>
              <a:tblPr/>
              <a:tblGrid>
                <a:gridCol w="2119903"/>
                <a:gridCol w="2121342"/>
                <a:gridCol w="2119903"/>
                <a:gridCol w="2122783"/>
              </a:tblGrid>
              <a:tr h="317985">
                <a:tc gridSpan="4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1-3 roky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4-6 let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301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0,6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 (m); 5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0,6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0,4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750 (původně 700)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2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Výživa školáků a dospívajících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2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Výživa – nedostatek i nadbytek</a:t>
            </a: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 err="1">
                <a:cs typeface="ＭＳ Ｐゴシック" charset="0"/>
              </a:rPr>
              <a:t>Postižení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růstu</a:t>
            </a: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 err="1">
                <a:cs typeface="ＭＳ Ｐゴシック" charset="0"/>
              </a:rPr>
              <a:t>Ovlivnění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vývoje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zdravotního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stavu</a:t>
            </a: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>
                <a:cs typeface="ＭＳ Ｐゴシック" charset="0"/>
              </a:rPr>
              <a:t>ENERGETICKÁ POTŘEBA</a:t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</a:t>
            </a:r>
            <a:r>
              <a:rPr lang="en-US" altLang="cs-CZ" sz="1800" dirty="0" err="1">
                <a:cs typeface="ＭＳ Ｐゴシック" charset="0"/>
              </a:rPr>
              <a:t>věk</a:t>
            </a:r>
            <a:r>
              <a:rPr lang="en-US" altLang="cs-CZ" sz="1800" dirty="0">
                <a:cs typeface="ＭＳ Ｐゴシック" charset="0"/>
              </a:rPr>
              <a:t> 5 let: </a:t>
            </a:r>
            <a:r>
              <a:rPr lang="en-US" altLang="cs-CZ" sz="1800" dirty="0" err="1">
                <a:cs typeface="ＭＳ Ｐゴシック" charset="0"/>
              </a:rPr>
              <a:t>intersexuální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rozdíly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ještě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nejsou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zřejmé</a:t>
            </a:r>
            <a:r>
              <a:rPr lang="en-US" altLang="cs-CZ" sz="1800" dirty="0">
                <a:cs typeface="ＭＳ Ｐゴシック" charset="0"/>
              </a:rPr>
              <a:t/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</a:t>
            </a:r>
            <a:r>
              <a:rPr lang="en-US" altLang="cs-CZ" sz="1800" dirty="0" err="1">
                <a:cs typeface="ＭＳ Ｐゴシック" charset="0"/>
              </a:rPr>
              <a:t>věk</a:t>
            </a:r>
            <a:r>
              <a:rPr lang="en-US" altLang="cs-CZ" sz="1800" dirty="0">
                <a:cs typeface="ＭＳ Ｐゴシック" charset="0"/>
              </a:rPr>
              <a:t> 6-12 let: </a:t>
            </a:r>
            <a:r>
              <a:rPr lang="en-US" altLang="cs-CZ" sz="1800" dirty="0" err="1">
                <a:cs typeface="ＭＳ Ｐゴシック" charset="0"/>
              </a:rPr>
              <a:t>období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pozvolného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růstu</a:t>
            </a:r>
            <a:r>
              <a:rPr lang="en-US" altLang="cs-CZ" sz="1800" dirty="0">
                <a:cs typeface="ＭＳ Ｐゴシック" charset="0"/>
              </a:rPr>
              <a:t/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adolescent: </a:t>
            </a:r>
            <a:r>
              <a:rPr lang="en-US" altLang="cs-CZ" sz="1800" dirty="0" err="1">
                <a:cs typeface="ＭＳ Ｐゴシック" charset="0"/>
              </a:rPr>
              <a:t>rychlý</a:t>
            </a:r>
            <a:r>
              <a:rPr lang="en-US" altLang="cs-CZ" sz="1800" dirty="0">
                <a:cs typeface="ＭＳ Ｐゴシック" charset="0"/>
              </a:rPr>
              <a:t> rust, </a:t>
            </a:r>
            <a:r>
              <a:rPr lang="en-US" altLang="cs-CZ" sz="1800" dirty="0" err="1">
                <a:cs typeface="ＭＳ Ｐゴシック" charset="0"/>
              </a:rPr>
              <a:t>intenzivní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anabolické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období</a:t>
            </a:r>
            <a:r>
              <a:rPr lang="en-US" altLang="cs-CZ" sz="1800" dirty="0">
                <a:cs typeface="ＭＳ Ｐゴシック" charset="0"/>
              </a:rPr>
              <a:t>, </a:t>
            </a:r>
            <a:r>
              <a:rPr lang="en-US" altLang="cs-CZ" sz="1800" dirty="0" err="1">
                <a:cs typeface="ＭＳ Ｐゴシック" charset="0"/>
              </a:rPr>
              <a:t>pohlavní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diferenciace</a:t>
            </a:r>
            <a:endParaRPr lang="en-US" altLang="cs-CZ" sz="1800" dirty="0"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2157" y="4343497"/>
          <a:ext cx="7704811" cy="1114677"/>
        </p:xfrm>
        <a:graphic>
          <a:graphicData uri="http://schemas.openxmlformats.org/drawingml/2006/table">
            <a:tbl>
              <a:tblPr/>
              <a:tblGrid>
                <a:gridCol w="1100276"/>
                <a:gridCol w="1101715"/>
                <a:gridCol w="1100276"/>
                <a:gridCol w="1100276"/>
                <a:gridCol w="1100276"/>
                <a:gridCol w="1101716"/>
                <a:gridCol w="1100276"/>
              </a:tblGrid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4-6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7-9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10-12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13-14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MUŽI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7,9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11,2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13,0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12,0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ŽENY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5,8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7,1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8,5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10,5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9,6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RŮST</a:t>
            </a:r>
          </a:p>
        </p:txBody>
      </p:sp>
      <p:sp>
        <p:nvSpPr>
          <p:cNvPr id="180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MS PGothic" charset="-128"/>
              </a:rPr>
              <a:t>Zpočátku rychlý: 1. rok + 25 cm, po 2. roce </a:t>
            </a:r>
            <a:r>
              <a:rPr lang="en-US" altLang="en-US">
                <a:ea typeface="MS PGothic" charset="-128"/>
              </a:rPr>
              <a:t>“</a:t>
            </a:r>
            <a:r>
              <a:rPr lang="en-US" altLang="ja-JP">
                <a:ea typeface="MS PGothic" charset="-128"/>
              </a:rPr>
              <a:t>klesá</a:t>
            </a:r>
            <a:r>
              <a:rPr lang="en-US" altLang="en-US">
                <a:ea typeface="MS PGothic" charset="-128"/>
              </a:rPr>
              <a:t>”</a:t>
            </a:r>
            <a:endParaRPr lang="en-US" altLang="ja-JP">
              <a:ea typeface="MS PGothic" charset="-128"/>
            </a:endParaRPr>
          </a:p>
          <a:p>
            <a:pPr eaLnBrk="1" hangingPunct="1"/>
            <a:r>
              <a:rPr lang="en-US" altLang="cs-CZ">
                <a:ea typeface="MS PGothic" charset="-128"/>
              </a:rPr>
              <a:t>6-11. rok - </a:t>
            </a:r>
            <a:r>
              <a:rPr lang="en-GB" altLang="cs-CZ">
                <a:ea typeface="MS PGothic" charset="-128"/>
              </a:rPr>
              <a:t>pozvolný růst, pravidelné tempo (5 cm/rok)</a:t>
            </a:r>
          </a:p>
          <a:p>
            <a:pPr eaLnBrk="1" hangingPunct="1"/>
            <a:r>
              <a:rPr lang="en-GB" altLang="cs-CZ" b="1">
                <a:ea typeface="MS PGothic" charset="-128"/>
              </a:rPr>
              <a:t>Chlapci: </a:t>
            </a:r>
            <a:r>
              <a:rPr lang="en-GB" altLang="cs-CZ">
                <a:ea typeface="MS PGothic" charset="-128"/>
              </a:rPr>
              <a:t>nejvyšší růstová rychlost (7-12 cm/rok) ve čtrnácti letech</a:t>
            </a:r>
          </a:p>
          <a:p>
            <a:pPr eaLnBrk="1" hangingPunct="1"/>
            <a:r>
              <a:rPr lang="en-GB" altLang="cs-CZ" b="1">
                <a:ea typeface="MS PGothic" charset="-128"/>
              </a:rPr>
              <a:t>Dívky: </a:t>
            </a:r>
            <a:r>
              <a:rPr lang="en-GB" altLang="cs-CZ">
                <a:ea typeface="MS PGothic" charset="-128"/>
              </a:rPr>
              <a:t>nejvyšší růstová rychlost (7-11 cm/rok) ve dvanácti letech   </a:t>
            </a:r>
          </a:p>
        </p:txBody>
      </p:sp>
    </p:spTree>
    <p:extLst>
      <p:ext uri="{BB962C8B-B14F-4D97-AF65-F5344CB8AC3E}">
        <p14:creationId xmlns:p14="http://schemas.microsoft.com/office/powerpoint/2010/main" val="1727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VLIV HORMONÁLNÍCH ZMĚN</a:t>
            </a:r>
          </a:p>
        </p:txBody>
      </p:sp>
      <p:sp>
        <p:nvSpPr>
          <p:cNvPr id="181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MS PGothic" charset="-128"/>
              </a:rPr>
              <a:t>Proměna postavy (výška, hmotnost)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Složení těla (tuk, svaly)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Dozrávání skeletu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Sexuální dospívání</a:t>
            </a:r>
          </a:p>
        </p:txBody>
      </p:sp>
    </p:spTree>
    <p:extLst>
      <p:ext uri="{BB962C8B-B14F-4D97-AF65-F5344CB8AC3E}">
        <p14:creationId xmlns:p14="http://schemas.microsoft.com/office/powerpoint/2010/main" val="12786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523521" y="1"/>
          <a:ext cx="9144961" cy="6852243"/>
        </p:xfrm>
        <a:graphic>
          <a:graphicData uri="http://schemas.openxmlformats.org/drawingml/2006/table">
            <a:tbl>
              <a:tblPr/>
              <a:tblGrid>
                <a:gridCol w="1525121"/>
                <a:gridCol w="1523680"/>
                <a:gridCol w="1523680"/>
                <a:gridCol w="1523680"/>
                <a:gridCol w="1523680"/>
                <a:gridCol w="1525120"/>
              </a:tblGrid>
              <a:tr h="312513">
                <a:tc gridSpan="6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7-9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10-12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13-14 roky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98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(m), 0,9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230 (m); 250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310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 (m); 350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9,5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dirty="0" smtClean="0">
                <a:cs typeface="ＭＳ Ｐゴシック" charset="0"/>
              </a:rPr>
              <a:t>VITAMINY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A: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stavba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regenerace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buněk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vliv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na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buněčnou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proliferaci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diferenciaci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podpora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imunitního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systému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nezbytný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pro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zrak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Vitaminy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skupiny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B (E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metabolismus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buněk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v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růstu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C (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syntéza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kolagenu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D (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resorpce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vápníku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-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mineralizace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kostí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SUPLEMENTACE: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-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vegetariani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vegani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období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rekonvalescence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kuřáci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konzumenti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alkoholu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drog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VÁPNÍK</a:t>
            </a:r>
          </a:p>
        </p:txBody>
      </p:sp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99 % uloženo v kostech a zubech, 1 % v ECT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Úzkostlivě udržovaná hladina v plazmě 2,23 – 2,7 </a:t>
            </a:r>
            <a:r>
              <a:rPr lang="cs-CZ" altLang="cs-CZ" sz="2000" dirty="0" err="1">
                <a:cs typeface="ＭＳ Ｐゴシック" charset="0"/>
              </a:rPr>
              <a:t>mmol</a:t>
            </a:r>
            <a:r>
              <a:rPr lang="cs-CZ" altLang="cs-CZ" sz="2000" dirty="0">
                <a:cs typeface="ＭＳ Ｐゴシック" charset="0"/>
              </a:rPr>
              <a:t>/l (hormony regulující hladinu vápníku v krvi!!!)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Funkce: c</a:t>
            </a:r>
            <a:r>
              <a:rPr lang="en-GB" altLang="cs-CZ" sz="2000" dirty="0" err="1">
                <a:cs typeface="ＭＳ Ｐゴシック" charset="0"/>
              </a:rPr>
              <a:t>ytoskelet</a:t>
            </a:r>
            <a:r>
              <a:rPr lang="cs-CZ" altLang="cs-CZ" sz="2000" dirty="0">
                <a:cs typeface="ＭＳ Ｐゴシック" charset="0"/>
              </a:rPr>
              <a:t>, s</a:t>
            </a:r>
            <a:r>
              <a:rPr lang="en-GB" altLang="cs-CZ" sz="2000" dirty="0" err="1">
                <a:cs typeface="ＭＳ Ｐゴシック" charset="0"/>
              </a:rPr>
              <a:t>valová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kontrakce</a:t>
            </a:r>
            <a:r>
              <a:rPr lang="cs-CZ" altLang="cs-CZ" sz="2000" dirty="0">
                <a:cs typeface="ＭＳ Ｐゴシック" charset="0"/>
              </a:rPr>
              <a:t>, n</a:t>
            </a:r>
            <a:r>
              <a:rPr lang="en-GB" altLang="cs-CZ" sz="2000" dirty="0" err="1">
                <a:cs typeface="ＭＳ Ｐゴシック" charset="0"/>
              </a:rPr>
              <a:t>ervový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přenos</a:t>
            </a:r>
            <a:r>
              <a:rPr lang="cs-CZ" altLang="cs-CZ" sz="2000" dirty="0">
                <a:cs typeface="ＭＳ Ｐゴシック" charset="0"/>
              </a:rPr>
              <a:t>, a</a:t>
            </a:r>
            <a:r>
              <a:rPr lang="en-GB" altLang="cs-CZ" sz="2000" dirty="0" err="1">
                <a:cs typeface="ＭＳ Ｐゴシック" charset="0"/>
              </a:rPr>
              <a:t>ktivace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enzymů</a:t>
            </a:r>
            <a:r>
              <a:rPr lang="cs-CZ" altLang="cs-CZ" sz="2000" dirty="0">
                <a:cs typeface="ＭＳ Ｐゴシック" charset="0"/>
              </a:rPr>
              <a:t>, k</a:t>
            </a:r>
            <a:r>
              <a:rPr lang="en-GB" altLang="cs-CZ" sz="2000" dirty="0" err="1">
                <a:cs typeface="ＭＳ Ｐゴシック" charset="0"/>
              </a:rPr>
              <a:t>revní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srážlivost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aj</a:t>
            </a:r>
            <a:endParaRPr lang="en-GB" altLang="cs-CZ" sz="2000" dirty="0"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PREVENCE OSTEOPORÓZY V DOSPĚLOSTI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do 25-30 let se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buduje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tzv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.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vrchol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kostní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hmoty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během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období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dospívání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dochází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až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k 40%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nárůstu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kostní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hmoty</a:t>
            </a:r>
            <a:endParaRPr lang="en-GB" altLang="cs-CZ" sz="2000" b="1" dirty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2"/>
          <p:cNvSpPr>
            <a:spLocks noGrp="1"/>
          </p:cNvSpPr>
          <p:nvPr>
            <p:ph idx="1"/>
          </p:nvPr>
        </p:nvSpPr>
        <p:spPr>
          <a:xfrm>
            <a:off x="838200" y="575733"/>
            <a:ext cx="10515600" cy="56012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Mléko a mléčné výrobky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Sýry cca 300-450 mg/50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Mléko cca 330 mg/250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Jogurt 280 mg/150 g porce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Maso, luštěniny, vejce, </a:t>
            </a:r>
            <a:r>
              <a:rPr lang="cs-CZ" altLang="cs-CZ" sz="1500" b="1" dirty="0" smtClean="0">
                <a:cs typeface="ＭＳ Ｐゴシック" charset="0"/>
              </a:rPr>
              <a:t>ořechy a </a:t>
            </a:r>
            <a:r>
              <a:rPr lang="cs-CZ" altLang="cs-CZ" sz="1500" b="1" dirty="0">
                <a:cs typeface="ＭＳ Ｐゴシック" charset="0"/>
              </a:rPr>
              <a:t>olejnatá semena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Krůtí maso 34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Sója 248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Vejce 30 mg/kus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Mandle 82 mg/30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Mák 486 mg/30 g porce 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Zelenina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Kapusta 152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Brokolice 77 mg/100 g porce 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Ovoce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Černý rybíz 42 mg/100 g porce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Výrobky z obilovin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Chléb pšeničný bílý 49 mg/50 g porce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40" y="836729"/>
            <a:ext cx="4450067" cy="46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dirty="0" smtClean="0">
                <a:cs typeface="ＭＳ Ｐゴシック" charset="0"/>
              </a:rPr>
              <a:t>Vodní bilance</a:t>
            </a:r>
            <a:endParaRPr lang="cs-CZ" sz="4000" dirty="0">
              <a:cs typeface="ＭＳ Ｐゴシック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>
                <a:cs typeface="ＭＳ Ｐゴシック" charset="0"/>
              </a:rPr>
              <a:t>obsah vody v lidském těle = výsledek příjmu a výdeje vody</a:t>
            </a:r>
          </a:p>
          <a:p>
            <a:pPr>
              <a:defRPr/>
            </a:pPr>
            <a:r>
              <a:rPr lang="cs-CZ" sz="1800" dirty="0">
                <a:cs typeface="ＭＳ Ｐゴシック" charset="0"/>
              </a:rPr>
              <a:t>pokud se zvýší příjem, musí se zvýšit i výdej</a:t>
            </a:r>
            <a:endParaRPr lang="cs-CZ" dirty="0" smtClean="0">
              <a:cs typeface="ＭＳ Ｐゴシック" charset="0"/>
            </a:endParaRPr>
          </a:p>
          <a:p>
            <a:pPr>
              <a:buFont typeface="Wingdings" charset="2"/>
              <a:buNone/>
              <a:defRPr/>
            </a:pPr>
            <a:endParaRPr lang="cs-CZ" dirty="0">
              <a:cs typeface="ＭＳ Ｐゴシック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230734"/>
              </p:ext>
            </p:extLst>
          </p:nvPr>
        </p:nvGraphicFramePr>
        <p:xfrm>
          <a:off x="958474" y="2721332"/>
          <a:ext cx="8784922" cy="3590568"/>
        </p:xfrm>
        <a:graphic>
          <a:graphicData uri="http://schemas.openxmlformats.org/drawingml/2006/table">
            <a:tbl>
              <a:tblPr/>
              <a:tblGrid>
                <a:gridCol w="2196230"/>
                <a:gridCol w="2196231"/>
                <a:gridCol w="2196230"/>
                <a:gridCol w="2196231"/>
              </a:tblGrid>
              <a:tr h="482451">
                <a:tc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Příjem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Výdej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245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500-1500 (i více)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močí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500-1500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445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 v potravě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800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odpařování povrchem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51">
                <a:tc rowSpan="3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oxidací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(metabolická voda)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dechem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24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stolicí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385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1600-2600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1600-2600            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(z přednášky Nevrlé, Svačina, 2010)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2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VYUŽITELNOST VÁPNÍKU </a:t>
            </a:r>
            <a:br>
              <a:rPr lang="cs-CZ" altLang="cs-CZ" cap="none">
                <a:ea typeface="MS PGothic" charset="-128"/>
              </a:rPr>
            </a:br>
            <a:r>
              <a:rPr lang="cs-CZ" altLang="cs-CZ" cap="none">
                <a:ea typeface="MS PGothic" charset="-128"/>
              </a:rPr>
              <a:t>Z RŮZNÝCH ZDROJŮ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4063" cy="2138625"/>
        </p:xfrm>
        <a:graphic>
          <a:graphicData uri="http://schemas.openxmlformats.org/drawingml/2006/table">
            <a:tbl>
              <a:tblPr/>
              <a:tblGrid>
                <a:gridCol w="2388188"/>
                <a:gridCol w="8125875"/>
              </a:tblGrid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Absorpce vápníku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Zdroj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≥ 50 %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Květák, řeřicha, zelí, růžičková kapusta, kedlubna, kapusta, brokolice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≈ 30 %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Mléko a mléčné výrobky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≈ 20 %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Mandle, sezamová semínka, fazole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≤ 5 %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Špenát, rebarbora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6391" name="Picture 2" descr="C:\Documents and Settings\Verunka\Dokumenty\Dropbox\UNKA\UNKA\PROJEKTY\VIP\FOTO\BROŽURA\várka_první\foto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6" y="4140436"/>
            <a:ext cx="3261943" cy="21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TextovéPole 4"/>
          <p:cNvSpPr txBox="1">
            <a:spLocks noChangeArrowheads="1"/>
          </p:cNvSpPr>
          <p:nvPr/>
        </p:nvSpPr>
        <p:spPr bwMode="auto">
          <a:xfrm>
            <a:off x="7536153" y="6453318"/>
            <a:ext cx="2952310" cy="1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800">
                <a:solidFill>
                  <a:schemeClr val="tx1"/>
                </a:solidFill>
                <a:latin typeface="Arial" panose="020B0604020202020204" pitchFamily="34" charset="0"/>
              </a:rPr>
              <a:t>Zdroj obrázku: www.pav.rvp.cz</a:t>
            </a:r>
          </a:p>
        </p:txBody>
      </p:sp>
    </p:spTree>
    <p:extLst>
      <p:ext uri="{BB962C8B-B14F-4D97-AF65-F5344CB8AC3E}">
        <p14:creationId xmlns:p14="http://schemas.microsoft.com/office/powerpoint/2010/main" val="16681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PREVENCE OSTEOPORÓZY?</a:t>
            </a:r>
            <a:br>
              <a:rPr lang="en-US" altLang="cs-CZ" smtClean="0">
                <a:cs typeface="ＭＳ Ｐゴシック" charset="0"/>
              </a:rPr>
            </a:br>
            <a:r>
              <a:rPr lang="en-US" altLang="cs-CZ" smtClean="0">
                <a:cs typeface="ＭＳ Ｐゴシック" charset="0"/>
              </a:rPr>
              <a:t>To není jen vápník.</a:t>
            </a:r>
          </a:p>
        </p:txBody>
      </p:sp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zajištění adekvátního příjmu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vápníku dle příslušných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výživových doporučení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zabránění podvýživě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a proteinové malnutrici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zajištění přiměřené dodávky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vitaminu D, a to expozicí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slunečnímu záření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a stravou bohatou na vitamin D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zvýšení pohybové aktivity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vyvarování se kouření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vyvarování se konzumace alkoholu</a:t>
            </a:r>
          </a:p>
        </p:txBody>
      </p:sp>
      <p:pic>
        <p:nvPicPr>
          <p:cNvPr id="1873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9" y="2492902"/>
            <a:ext cx="2707484" cy="377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cs-CZ" dirty="0" smtClean="0">
                <a:solidFill>
                  <a:schemeClr val="accent6"/>
                </a:solidFill>
                <a:cs typeface="ＭＳ Ｐゴシック" charset="0"/>
              </a:rPr>
              <a:t>FOSFOR!</a:t>
            </a: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dirty="0" err="1" smtClean="0">
                <a:cs typeface="ＭＳ Ｐゴシック" charset="0"/>
              </a:rPr>
              <a:t>Dostatečný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pří</a:t>
            </a:r>
            <a:r>
              <a:rPr lang="cs-CZ" altLang="cs-CZ" dirty="0" smtClean="0">
                <a:cs typeface="ＭＳ Ｐゴシック" charset="0"/>
              </a:rPr>
              <a:t>vod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fosforu</a:t>
            </a:r>
            <a:r>
              <a:rPr lang="en-GB" altLang="cs-CZ" dirty="0" smtClean="0">
                <a:cs typeface="ＭＳ Ｐゴシック" charset="0"/>
              </a:rPr>
              <a:t> je </a:t>
            </a:r>
            <a:r>
              <a:rPr lang="en-GB" altLang="cs-CZ" dirty="0" err="1" smtClean="0">
                <a:cs typeface="ＭＳ Ｐゴシック" charset="0"/>
              </a:rPr>
              <a:t>nezbytný</a:t>
            </a:r>
            <a:r>
              <a:rPr lang="en-GB" altLang="cs-CZ" dirty="0" smtClean="0">
                <a:cs typeface="ＭＳ Ｐゴシック" charset="0"/>
              </a:rPr>
              <a:t> pro </a:t>
            </a:r>
            <a:r>
              <a:rPr lang="en-GB" altLang="cs-CZ" dirty="0" err="1" smtClean="0">
                <a:cs typeface="ＭＳ Ｐゴシック" charset="0"/>
              </a:rPr>
              <a:t>kostní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mineralizaci</a:t>
            </a:r>
            <a:r>
              <a:rPr lang="en-GB" altLang="cs-CZ" dirty="0" smtClean="0">
                <a:cs typeface="ＭＳ Ｐゴシック" charset="0"/>
              </a:rPr>
              <a:t>!</a:t>
            </a:r>
            <a:br>
              <a:rPr lang="en-GB" altLang="cs-CZ" dirty="0" smtClean="0">
                <a:cs typeface="ＭＳ Ｐゴシック" charset="0"/>
              </a:rPr>
            </a:br>
            <a:r>
              <a:rPr lang="en-GB" altLang="cs-CZ" sz="1800" dirty="0" err="1">
                <a:cs typeface="ＭＳ Ｐゴシック" charset="0"/>
              </a:rPr>
              <a:t>Spolu</a:t>
            </a:r>
            <a:r>
              <a:rPr lang="en-GB" altLang="cs-CZ" sz="1800" dirty="0">
                <a:cs typeface="ＭＳ Ｐゴシック" charset="0"/>
              </a:rPr>
              <a:t> s </a:t>
            </a:r>
            <a:r>
              <a:rPr lang="en-GB" altLang="cs-CZ" sz="1800" dirty="0" err="1">
                <a:cs typeface="ＭＳ Ｐゴシック" charset="0"/>
              </a:rPr>
              <a:t>vápníkem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tvoří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hlavní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součást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kostního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minerálu</a:t>
            </a:r>
            <a:r>
              <a:rPr lang="en-GB" altLang="cs-CZ" sz="1800" dirty="0">
                <a:cs typeface="ＭＳ Ｐゴシック" charset="0"/>
              </a:rPr>
              <a:t>. </a:t>
            </a:r>
            <a:r>
              <a:rPr lang="en-GB" altLang="cs-CZ" sz="1800" dirty="0" err="1">
                <a:cs typeface="ＭＳ Ｐゴシック" charset="0"/>
              </a:rPr>
              <a:t>Kost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obsahuje</a:t>
            </a:r>
            <a:r>
              <a:rPr lang="en-GB" altLang="cs-CZ" sz="1800" dirty="0">
                <a:cs typeface="ＭＳ Ｐゴシック" charset="0"/>
              </a:rPr>
              <a:t> 85% </a:t>
            </a:r>
            <a:r>
              <a:rPr lang="en-GB" altLang="cs-CZ" sz="1800" dirty="0" err="1">
                <a:cs typeface="ＭＳ Ｐゴシック" charset="0"/>
              </a:rPr>
              <a:t>celkového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fosforu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těla</a:t>
            </a:r>
            <a:r>
              <a:rPr lang="en-GB" altLang="cs-CZ" sz="1800" dirty="0">
                <a:cs typeface="ＭＳ Ｐゴシック" charset="0"/>
              </a:rPr>
              <a:t>.</a:t>
            </a: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dirty="0" err="1" smtClean="0">
                <a:cs typeface="ＭＳ Ｐゴシック" charset="0"/>
              </a:rPr>
              <a:t>Optimální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poměr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cs-CZ" altLang="cs-CZ" dirty="0" smtClean="0">
                <a:cs typeface="ＭＳ Ｐゴシック" charset="0"/>
              </a:rPr>
              <a:t>P</a:t>
            </a:r>
            <a:r>
              <a:rPr lang="en-GB" altLang="cs-CZ" dirty="0" smtClean="0">
                <a:cs typeface="ＭＳ Ｐゴシック" charset="0"/>
              </a:rPr>
              <a:t>:</a:t>
            </a:r>
            <a:r>
              <a:rPr lang="cs-CZ" altLang="cs-CZ" dirty="0" smtClean="0">
                <a:cs typeface="ＭＳ Ｐゴシック" charset="0"/>
              </a:rPr>
              <a:t>Ca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smtClean="0">
                <a:cs typeface="Arial" panose="020B0604020202020204" pitchFamily="34" charset="0"/>
              </a:rPr>
              <a:t>→ </a:t>
            </a:r>
            <a:r>
              <a:rPr lang="cs-CZ" altLang="cs-CZ" dirty="0" smtClean="0">
                <a:cs typeface="Arial" panose="020B0604020202020204" pitchFamily="34" charset="0"/>
              </a:rPr>
              <a:t>1:1,4-1,9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Negativní je spíše jeho vysoký přívod spojený s nízkým přívodem vápníku</a:t>
            </a:r>
          </a:p>
        </p:txBody>
      </p:sp>
    </p:spTree>
    <p:extLst>
      <p:ext uri="{BB962C8B-B14F-4D97-AF65-F5344CB8AC3E}">
        <p14:creationId xmlns:p14="http://schemas.microsoft.com/office/powerpoint/2010/main" val="977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9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>
                <a:solidFill>
                  <a:schemeClr val="accent6"/>
                </a:solidFill>
                <a:ea typeface="MS PGothic" charset="-128"/>
              </a:rPr>
              <a:t>BÍLKOVINY!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Jsou součástí kostní tkáně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Dostatečný přívod bílkovin s dostatečným přívodem vápníku je nezbytný pro kostní zdraví obzvláště v období kolem puberty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Dle doporučení DACH se uvádí v období puberty potřeba bílkovin 0,9 g/kg/den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Kromě nepříznivého účinku na kost vede proteinová malnutrice ke snížení svalové hmoty a síly a zvyšuje tak riziko pádů</a:t>
            </a:r>
          </a:p>
        </p:txBody>
      </p:sp>
    </p:spTree>
    <p:extLst>
      <p:ext uri="{BB962C8B-B14F-4D97-AF65-F5344CB8AC3E}">
        <p14:creationId xmlns:p14="http://schemas.microsoft.com/office/powerpoint/2010/main" val="835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cs-CZ" sz="2000" dirty="0">
                <a:cs typeface="ＭＳ Ｐゴシック" charset="0"/>
              </a:rPr>
              <a:t>VITAMIN D!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 err="1">
                <a:cs typeface="ＭＳ Ｐゴシック" charset="0"/>
              </a:rPr>
              <a:t>Zdroj</a:t>
            </a:r>
            <a:r>
              <a:rPr lang="en-GB" altLang="cs-CZ" sz="2000" dirty="0">
                <a:cs typeface="ＭＳ Ｐゴシック" charset="0"/>
              </a:rPr>
              <a:t>: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 err="1">
                <a:cs typeface="ＭＳ Ｐゴシック" charset="0"/>
              </a:rPr>
              <a:t>ultrafialové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záření</a:t>
            </a:r>
            <a:r>
              <a:rPr lang="en-GB" altLang="cs-CZ" sz="2000" dirty="0">
                <a:cs typeface="ＭＳ Ｐゴシック" charset="0"/>
              </a:rPr>
              <a:t> (UVB, 290-315 nm)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</a:t>
            </a:r>
            <a:r>
              <a:rPr lang="en-GB" altLang="cs-CZ" sz="2000" dirty="0" err="1">
                <a:cs typeface="Arial" panose="020B0604020202020204" pitchFamily="34" charset="0"/>
              </a:rPr>
              <a:t>aktivace</a:t>
            </a:r>
            <a:r>
              <a:rPr lang="en-GB" altLang="cs-CZ" sz="2000" dirty="0">
                <a:cs typeface="Arial" panose="020B0604020202020204" pitchFamily="34" charset="0"/>
              </a:rPr>
              <a:t> 7-dehydrocholesterolu → </a:t>
            </a:r>
            <a:r>
              <a:rPr lang="en-GB" altLang="cs-CZ" sz="2000" dirty="0" err="1">
                <a:cs typeface="Arial" panose="020B0604020202020204" pitchFamily="34" charset="0"/>
              </a:rPr>
              <a:t>cholekalciferol</a:t>
            </a:r>
            <a:r>
              <a:rPr lang="en-GB" altLang="cs-CZ" sz="2000" dirty="0">
                <a:cs typeface="Arial" panose="020B0604020202020204" pitchFamily="34" charset="0"/>
              </a:rPr>
              <a:t> → </a:t>
            </a:r>
            <a:r>
              <a:rPr lang="cs-CZ" altLang="cs-CZ" sz="2000" dirty="0">
                <a:cs typeface="Arial" panose="020B0604020202020204" pitchFamily="34" charset="0"/>
              </a:rPr>
              <a:t/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</a:t>
            </a:r>
            <a:r>
              <a:rPr lang="en-GB" altLang="cs-CZ" sz="2000" dirty="0" err="1">
                <a:cs typeface="Arial" panose="020B0604020202020204" pitchFamily="34" charset="0"/>
              </a:rPr>
              <a:t>hydroxylace</a:t>
            </a:r>
            <a:r>
              <a:rPr lang="en-GB" altLang="cs-CZ" sz="2000" dirty="0">
                <a:cs typeface="Arial" panose="020B0604020202020204" pitchFamily="34" charset="0"/>
              </a:rPr>
              <a:t> v </a:t>
            </a:r>
            <a:r>
              <a:rPr lang="en-GB" altLang="cs-CZ" sz="2000" dirty="0" err="1">
                <a:cs typeface="Arial" panose="020B0604020202020204" pitchFamily="34" charset="0"/>
              </a:rPr>
              <a:t>jatrech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na</a:t>
            </a:r>
            <a:r>
              <a:rPr lang="en-GB" altLang="cs-CZ" sz="2000" dirty="0">
                <a:cs typeface="Arial" panose="020B0604020202020204" pitchFamily="34" charset="0"/>
              </a:rPr>
              <a:t> C25 → </a:t>
            </a:r>
            <a:r>
              <a:rPr lang="cs-CZ" altLang="cs-CZ" sz="2000" dirty="0">
                <a:cs typeface="Arial" panose="020B0604020202020204" pitchFamily="34" charset="0"/>
              </a:rPr>
              <a:t/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v </a:t>
            </a:r>
            <a:r>
              <a:rPr lang="en-GB" altLang="cs-CZ" sz="2000" dirty="0" err="1">
                <a:cs typeface="Arial" panose="020B0604020202020204" pitchFamily="34" charset="0"/>
              </a:rPr>
              <a:t>ledvinách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konverze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na</a:t>
            </a:r>
            <a:r>
              <a:rPr lang="en-GB" altLang="cs-CZ" sz="2000" dirty="0">
                <a:cs typeface="Arial" panose="020B0604020202020204" pitchFamily="34" charset="0"/>
              </a:rPr>
              <a:t> 1,25-dihydrocholekaciferol </a:t>
            </a:r>
            <a:br>
              <a:rPr lang="en-GB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ＭＳ Ｐゴシック" charset="0"/>
              </a:rPr>
              <a:t>X 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solária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 (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maligní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melanom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)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endParaRPr lang="en-GB" altLang="cs-CZ" sz="2000" dirty="0"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sz="2000" dirty="0" err="1">
                <a:cs typeface="Arial" panose="020B0604020202020204" pitchFamily="34" charset="0"/>
              </a:rPr>
              <a:t>rybí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tuky</a:t>
            </a:r>
            <a:r>
              <a:rPr lang="en-GB" altLang="cs-CZ" sz="2000" dirty="0"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cs typeface="Arial" panose="020B0604020202020204" pitchFamily="34" charset="0"/>
              </a:rPr>
              <a:t>olej</a:t>
            </a:r>
            <a:r>
              <a:rPr lang="en-GB" altLang="cs-CZ" sz="2000" dirty="0">
                <a:cs typeface="Arial" panose="020B0604020202020204" pitchFamily="34" charset="0"/>
              </a:rPr>
              <a:t> z </a:t>
            </a:r>
            <a:r>
              <a:rPr lang="en-GB" altLang="cs-CZ" sz="2000" dirty="0" err="1">
                <a:cs typeface="Arial" panose="020B0604020202020204" pitchFamily="34" charset="0"/>
              </a:rPr>
              <a:t>tresčích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jater</a:t>
            </a:r>
            <a:r>
              <a:rPr lang="en-GB" altLang="cs-CZ" sz="2000" dirty="0"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cs typeface="Arial" panose="020B0604020202020204" pitchFamily="34" charset="0"/>
              </a:rPr>
              <a:t>vejce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! ZÁSOBY VITAMINU D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- hladina </a:t>
            </a:r>
            <a:r>
              <a:rPr lang="cs-CZ" altLang="cs-CZ" sz="2000" dirty="0" err="1">
                <a:cs typeface="Arial" panose="020B0604020202020204" pitchFamily="34" charset="0"/>
              </a:rPr>
              <a:t>kalcidiolu</a:t>
            </a:r>
            <a:r>
              <a:rPr lang="cs-CZ" altLang="cs-CZ" sz="2000" dirty="0">
                <a:cs typeface="Arial" panose="020B0604020202020204" pitchFamily="34" charset="0"/>
              </a:rPr>
              <a:t> v krvi: dříve &gt; 25 </a:t>
            </a:r>
            <a:r>
              <a:rPr lang="cs-CZ" altLang="cs-CZ" sz="2000" dirty="0" err="1">
                <a:cs typeface="Arial" panose="020B0604020202020204" pitchFamily="34" charset="0"/>
              </a:rPr>
              <a:t>nmol</a:t>
            </a:r>
            <a:r>
              <a:rPr lang="cs-CZ" altLang="cs-CZ" sz="2000" dirty="0">
                <a:cs typeface="Arial" panose="020B0604020202020204" pitchFamily="34" charset="0"/>
              </a:rPr>
              <a:t>/l, nyní &gt; 50 </a:t>
            </a:r>
            <a:r>
              <a:rPr lang="cs-CZ" altLang="cs-CZ" sz="2000" dirty="0" err="1">
                <a:cs typeface="Arial" panose="020B0604020202020204" pitchFamily="34" charset="0"/>
              </a:rPr>
              <a:t>nmol</a:t>
            </a:r>
            <a:r>
              <a:rPr lang="cs-CZ" altLang="cs-CZ" sz="2000" dirty="0">
                <a:cs typeface="Arial" panose="020B0604020202020204" pitchFamily="34" charset="0"/>
              </a:rPr>
              <a:t>/l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cs-CZ" sz="2000" dirty="0">
              <a:cs typeface="ＭＳ Ｐゴシック" charset="0"/>
            </a:endParaRPr>
          </a:p>
        </p:txBody>
      </p:sp>
      <p:pic>
        <p:nvPicPr>
          <p:cNvPr id="1904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55" y="1825625"/>
            <a:ext cx="3440769" cy="3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1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177" b="1" dirty="0">
                <a:ea typeface="MS PGothic" charset="-128"/>
              </a:rPr>
              <a:t>FAKTORY OVLIVŇUJÍCÍ SYNTÉZU VITAMINU D V KŮŽI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Denní expozice </a:t>
            </a:r>
            <a:r>
              <a:rPr lang="cs-CZ" altLang="cs-CZ" sz="1633" dirty="0">
                <a:ea typeface="MS PGothic" charset="-128"/>
              </a:rPr>
              <a:t>slunečnímu záření (maximální je mezi 10. – 15.h)</a:t>
            </a:r>
            <a:r>
              <a:rPr lang="cs-CZ" altLang="cs-CZ" sz="1633" b="1" i="1" dirty="0">
                <a:ea typeface="MS PGothic" charset="-128"/>
              </a:rPr>
              <a:t> </a:t>
            </a:r>
            <a:endParaRPr lang="cs-CZ" altLang="cs-CZ" sz="1633" dirty="0">
              <a:ea typeface="MS PGothic" charset="-128"/>
            </a:endParaRPr>
          </a:p>
          <a:p>
            <a:pPr marL="0" indent="0"/>
            <a:r>
              <a:rPr lang="cs-CZ" altLang="cs-CZ" sz="1633" b="1" dirty="0">
                <a:ea typeface="MS PGothic" charset="-128"/>
              </a:rPr>
              <a:t>Používání opalovacích krémů: </a:t>
            </a:r>
            <a:r>
              <a:rPr lang="cs-CZ" altLang="cs-CZ" sz="1633" dirty="0">
                <a:ea typeface="MS PGothic" charset="-128"/>
              </a:rPr>
              <a:t>dle různých autorů je popisován velmi účinný efekt používání těchto krémů na nižší tvorbu vitaminu D v pokožce (krém s ochranným faktorem s indexem 8 snižuje průnik UVB o 95 %, krém s ochranným faktorem 15 snižuje průnik UVB o 99 %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Pobyt venku: </a:t>
            </a:r>
            <a:r>
              <a:rPr lang="cs-CZ" altLang="cs-CZ" sz="1633" dirty="0">
                <a:ea typeface="MS PGothic" charset="-128"/>
              </a:rPr>
              <a:t>různé studie poukazují na souvislosti kratšího pobytu venku a nižší produkce vitaminu D – zjištěno jak u osob starých, dlouhodobě ležících, ale také např. studentů medicíny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Typ pleti: </a:t>
            </a:r>
            <a:r>
              <a:rPr lang="cs-CZ" altLang="cs-CZ" sz="1633" dirty="0">
                <a:ea typeface="MS PGothic" charset="-128"/>
              </a:rPr>
              <a:t>za stejný čas se ve tmavé pokožce (typ VI) vytvoří až šestkrát méně vitaminu D než ve světlé pokožce (typ I) 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Obezita: </a:t>
            </a:r>
            <a:r>
              <a:rPr lang="cs-CZ" altLang="cs-CZ" sz="1633" dirty="0">
                <a:ea typeface="MS PGothic" charset="-128"/>
              </a:rPr>
              <a:t>obézní jedinci mají sníženou schopnost syntézy vitaminu D, tuk sice zadržuje velké množství vitaminu D, ale není dostupný pro metabolické pochody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Věk</a:t>
            </a:r>
            <a:r>
              <a:rPr lang="cs-CZ" altLang="cs-CZ" sz="1633" dirty="0">
                <a:ea typeface="MS PGothic" charset="-128"/>
              </a:rPr>
              <a:t>: z důvodu tenčí kůže mají starší lidé sníženou schopnost syntetizovat vitamin D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Solária</a:t>
            </a:r>
            <a:r>
              <a:rPr lang="cs-CZ" altLang="cs-CZ" sz="1633" dirty="0">
                <a:ea typeface="MS PGothic" charset="-128"/>
              </a:rPr>
              <a:t> – jejich používání je diskutabilní, jsou předmětem kritiky z důvodu zvýšeného rizika rakoviny kůže, nicméně je jejich používání spojeno s vyšší koncentrací </a:t>
            </a:r>
            <a:r>
              <a:rPr lang="cs-CZ" altLang="cs-CZ" sz="1633" dirty="0" err="1">
                <a:ea typeface="MS PGothic" charset="-128"/>
              </a:rPr>
              <a:t>kalcidiolu</a:t>
            </a:r>
            <a:r>
              <a:rPr lang="cs-CZ" altLang="cs-CZ" sz="1633" dirty="0">
                <a:ea typeface="MS PGothic" charset="-128"/>
              </a:rPr>
              <a:t> a také vyšší hustotou kostní tkáně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Oblečení: </a:t>
            </a:r>
            <a:r>
              <a:rPr lang="cs-CZ" altLang="cs-CZ" sz="1633" dirty="0">
                <a:ea typeface="MS PGothic" charset="-128"/>
              </a:rPr>
              <a:t>kryje pokožku, vystavuje se tak menší plocha kůže a tím se snižuje syntéza vitaminu D </a:t>
            </a:r>
          </a:p>
        </p:txBody>
      </p:sp>
    </p:spTree>
    <p:extLst>
      <p:ext uri="{BB962C8B-B14F-4D97-AF65-F5344CB8AC3E}">
        <p14:creationId xmlns:p14="http://schemas.microsoft.com/office/powerpoint/2010/main" val="1395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268" b="1" u="sng">
                <a:ea typeface="MS PGothic" charset="-128"/>
              </a:rPr>
              <a:t>POHYBOVÁ AKTIVITA:</a:t>
            </a:r>
            <a:br>
              <a:rPr lang="cs-CZ" altLang="cs-CZ" sz="2268" b="1" u="sng">
                <a:ea typeface="MS PGothic" charset="-128"/>
              </a:rPr>
            </a:br>
            <a:r>
              <a:rPr lang="cs-CZ" altLang="cs-CZ" sz="2268">
                <a:ea typeface="MS PGothic" charset="-128"/>
              </a:rPr>
              <a:t> ANEB </a:t>
            </a:r>
            <a:r>
              <a:rPr lang="cs-CZ" altLang="cs-CZ" sz="2268" b="1">
                <a:solidFill>
                  <a:srgbClr val="0070C0"/>
                </a:solidFill>
                <a:ea typeface="MS PGothic" charset="-128"/>
              </a:rPr>
              <a:t>„SVALY POSILOVAT, KOSTI ZATĚŽOVAT</a:t>
            </a:r>
            <a:r>
              <a:rPr lang="cs-CZ" altLang="en-US" sz="2268" b="1">
                <a:solidFill>
                  <a:srgbClr val="0070C0"/>
                </a:solidFill>
                <a:ea typeface="MS PGothic" charset="-128"/>
              </a:rPr>
              <a:t>“</a:t>
            </a:r>
            <a:endParaRPr lang="cs-CZ" altLang="cs-CZ" sz="2268" b="1">
              <a:ea typeface="MS PGothic" charset="-128"/>
            </a:endParaRP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838200" y="4401105"/>
            <a:ext cx="10515600" cy="177585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u="sng" dirty="0" smtClean="0">
                <a:cs typeface="ＭＳ Ｐゴシック" charset="0"/>
              </a:rPr>
              <a:t>DOPORUČENÍ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800" dirty="0">
                <a:cs typeface="ＭＳ Ｐゴシック" charset="0"/>
              </a:rPr>
              <a:t>Vhodnější jsou </a:t>
            </a:r>
            <a:r>
              <a:rPr lang="cs-CZ" altLang="cs-CZ" sz="1800" u="sng" dirty="0">
                <a:cs typeface="ＭＳ Ｐゴシック" charset="0"/>
              </a:rPr>
              <a:t>aktivity s prvky zatížení</a:t>
            </a:r>
            <a:r>
              <a:rPr lang="cs-CZ" altLang="cs-CZ" sz="1800" dirty="0">
                <a:cs typeface="ＭＳ Ｐゴシック" charset="0"/>
              </a:rPr>
              <a:t>, které podporují svalovou sílu (např. běhání, skákání, přeskakování), </a:t>
            </a:r>
            <a:r>
              <a:rPr lang="cs-CZ" altLang="cs-CZ" sz="1800" u="sng" dirty="0">
                <a:cs typeface="ＭＳ Ｐゴシック" charset="0"/>
              </a:rPr>
              <a:t>a intenzivnější prováděné </a:t>
            </a:r>
            <a:r>
              <a:rPr lang="cs-CZ" altLang="cs-CZ" sz="1800" b="1" u="sng" dirty="0">
                <a:cs typeface="ＭＳ Ｐゴシック" charset="0"/>
              </a:rPr>
              <a:t>denně</a:t>
            </a:r>
            <a:r>
              <a:rPr lang="cs-CZ" altLang="cs-CZ" sz="1800" u="sng" dirty="0">
                <a:cs typeface="ＭＳ Ｐゴシック" charset="0"/>
              </a:rPr>
              <a:t> </a:t>
            </a:r>
            <a:r>
              <a:rPr lang="cs-CZ" altLang="cs-CZ" sz="1800" dirty="0">
                <a:cs typeface="ＭＳ Ｐゴシック" charset="0"/>
              </a:rPr>
              <a:t>než vytrvalostní prováděné zřídka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800" dirty="0">
                <a:cs typeface="ＭＳ Ｐゴシック" charset="0"/>
              </a:rPr>
              <a:t>Optimální jsou především ty pohybové aktivity, které se mohou vykonávat </a:t>
            </a:r>
            <a:r>
              <a:rPr lang="cs-CZ" altLang="cs-CZ" sz="1800" b="1" dirty="0">
                <a:cs typeface="ＭＳ Ｐゴシック" charset="0"/>
              </a:rPr>
              <a:t>v průběhu celého života </a:t>
            </a:r>
            <a:r>
              <a:rPr lang="cs-CZ" altLang="cs-CZ" sz="1800" dirty="0">
                <a:cs typeface="ＭＳ Ｐゴシック" charset="0"/>
              </a:rPr>
              <a:t>a které zapojují všechny svalové skupiny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dirty="0" smtClean="0">
              <a:cs typeface="ＭＳ Ｐゴシック" charset="0"/>
            </a:endParaRPr>
          </a:p>
        </p:txBody>
      </p:sp>
      <p:sp>
        <p:nvSpPr>
          <p:cNvPr id="192516" name="TextovéPole 5"/>
          <p:cNvSpPr txBox="1">
            <a:spLocks noChangeArrowheads="1"/>
          </p:cNvSpPr>
          <p:nvPr/>
        </p:nvSpPr>
        <p:spPr bwMode="auto">
          <a:xfrm>
            <a:off x="1884999" y="1679217"/>
            <a:ext cx="3822161" cy="1172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VLIV NA BUDOVÁNÍ </a:t>
            </a:r>
            <a:br>
              <a:rPr lang="cs-CZ" altLang="cs-CZ" sz="2359">
                <a:solidFill>
                  <a:srgbClr val="002060"/>
                </a:solidFill>
                <a:latin typeface="Candara" charset="0"/>
              </a:rPr>
            </a:b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A UDRŽOVÁNÍ KOSTÍ, SVALŮ A KLOUBŮ</a:t>
            </a:r>
          </a:p>
        </p:txBody>
      </p:sp>
      <p:sp>
        <p:nvSpPr>
          <p:cNvPr id="192517" name="TextovéPole 6"/>
          <p:cNvSpPr txBox="1">
            <a:spLocks noChangeArrowheads="1"/>
          </p:cNvSpPr>
          <p:nvPr/>
        </p:nvSpPr>
        <p:spPr bwMode="auto">
          <a:xfrm>
            <a:off x="6356668" y="1664816"/>
            <a:ext cx="3562934" cy="8098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ZLEPŠENÍ ROVNOVÁHY 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→ SNÍŽENÍ RIZIKA PÁDŮ</a:t>
            </a:r>
          </a:p>
        </p:txBody>
      </p:sp>
      <p:sp>
        <p:nvSpPr>
          <p:cNvPr id="192518" name="TextovéPole 7"/>
          <p:cNvSpPr txBox="1">
            <a:spLocks noChangeArrowheads="1"/>
          </p:cNvSpPr>
          <p:nvPr/>
        </p:nvSpPr>
        <p:spPr bwMode="auto">
          <a:xfrm>
            <a:off x="2273839" y="3040161"/>
            <a:ext cx="7321729" cy="1172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VLIVEM ZÁTĚŽE KOSTI REAGUJÍ A POSILUJÍ 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(aktivace osteoblatů, zvýšený přísun materiálu </a:t>
            </a:r>
            <a:br>
              <a:rPr lang="cs-CZ" altLang="cs-CZ" sz="2359">
                <a:solidFill>
                  <a:srgbClr val="002060"/>
                </a:solidFill>
                <a:latin typeface="Candara" charset="0"/>
              </a:rPr>
            </a:b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pro osifikaci)</a:t>
            </a:r>
          </a:p>
        </p:txBody>
      </p:sp>
    </p:spTree>
    <p:extLst>
      <p:ext uri="{BB962C8B-B14F-4D97-AF65-F5344CB8AC3E}">
        <p14:creationId xmlns:p14="http://schemas.microsoft.com/office/powerpoint/2010/main" val="10018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ovéPole 3"/>
          <p:cNvSpPr txBox="1">
            <a:spLocks noChangeArrowheads="1"/>
          </p:cNvSpPr>
          <p:nvPr/>
        </p:nvSpPr>
        <p:spPr bwMode="auto">
          <a:xfrm>
            <a:off x="2273840" y="1938444"/>
            <a:ext cx="3368513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POHLAVNÍ HORMONY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↓ estrogen</a:t>
            </a:r>
          </a:p>
        </p:txBody>
      </p:sp>
      <p:sp>
        <p:nvSpPr>
          <p:cNvPr id="39938" name="TextovéPole 4"/>
          <p:cNvSpPr txBox="1">
            <a:spLocks noChangeArrowheads="1"/>
          </p:cNvSpPr>
          <p:nvPr/>
        </p:nvSpPr>
        <p:spPr bwMode="auto">
          <a:xfrm>
            <a:off x="3633343" y="3104967"/>
            <a:ext cx="4342055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HORMONY KŮRY NADLEDVIN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↑ kortizol</a:t>
            </a:r>
          </a:p>
        </p:txBody>
      </p:sp>
      <p:sp>
        <p:nvSpPr>
          <p:cNvPr id="39939" name="TextovéPole 5"/>
          <p:cNvSpPr txBox="1">
            <a:spLocks noChangeArrowheads="1"/>
          </p:cNvSpPr>
          <p:nvPr/>
        </p:nvSpPr>
        <p:spPr bwMode="auto">
          <a:xfrm>
            <a:off x="5966388" y="1873638"/>
            <a:ext cx="3758795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KALCIOTROPNÍ HORMONY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↓ kalcidiol, kalcitriol</a:t>
            </a:r>
          </a:p>
        </p:txBody>
      </p:sp>
      <p:sp>
        <p:nvSpPr>
          <p:cNvPr id="3994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  <a:cs typeface="ＭＳ Ｐゴシック" charset="0"/>
              </a:rPr>
              <a:t>KOUŘENÍ A OSTEOPORÓZA</a:t>
            </a:r>
            <a:br>
              <a:rPr lang="cs-CZ" altLang="cs-CZ" smtClean="0">
                <a:solidFill>
                  <a:srgbClr val="FF0000"/>
                </a:solidFill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MOŽNÉ SOUVISLOSTI</a:t>
            </a:r>
            <a:endParaRPr lang="cs-CZ" altLang="cs-CZ" smtClean="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5577547" y="4206683"/>
            <a:ext cx="439246" cy="8871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39942" name="TextovéPole 11"/>
          <p:cNvSpPr txBox="1">
            <a:spLocks noChangeArrowheads="1"/>
          </p:cNvSpPr>
          <p:nvPr/>
        </p:nvSpPr>
        <p:spPr bwMode="auto">
          <a:xfrm>
            <a:off x="2338646" y="5567625"/>
            <a:ext cx="7127309" cy="53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90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↑ ODBOURÁVÁNÍ  a ↓ NOVOTVORBA</a:t>
            </a:r>
          </a:p>
        </p:txBody>
      </p:sp>
      <p:sp>
        <p:nvSpPr>
          <p:cNvPr id="13" name="Elipsa 12"/>
          <p:cNvSpPr/>
          <p:nvPr/>
        </p:nvSpPr>
        <p:spPr>
          <a:xfrm>
            <a:off x="2273840" y="1679217"/>
            <a:ext cx="3368513" cy="1101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14" name="Elipsa 13"/>
          <p:cNvSpPr/>
          <p:nvPr/>
        </p:nvSpPr>
        <p:spPr>
          <a:xfrm>
            <a:off x="5903021" y="1614411"/>
            <a:ext cx="4081388" cy="1101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15" name="Elipsa 14"/>
          <p:cNvSpPr/>
          <p:nvPr/>
        </p:nvSpPr>
        <p:spPr>
          <a:xfrm>
            <a:off x="3633342" y="2910546"/>
            <a:ext cx="4406863" cy="103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7" y="2780934"/>
            <a:ext cx="1457433" cy="13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3548" name="TextovéPole 16"/>
          <p:cNvSpPr txBox="1">
            <a:spLocks noChangeArrowheads="1"/>
          </p:cNvSpPr>
          <p:nvPr/>
        </p:nvSpPr>
        <p:spPr bwMode="auto">
          <a:xfrm>
            <a:off x="1949806" y="4077069"/>
            <a:ext cx="2331605" cy="1088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177">
                <a:solidFill>
                  <a:schemeClr val="tx1"/>
                </a:solidFill>
                <a:latin typeface="Candara" charset="0"/>
              </a:rPr>
              <a:t>PŘÍMÝ TOXICKÝ VLIV NA BUŇKY KOSTNÍ TKÁNĚ</a:t>
            </a:r>
          </a:p>
        </p:txBody>
      </p:sp>
      <p:sp>
        <p:nvSpPr>
          <p:cNvPr id="39948" name="TextovéPole 17"/>
          <p:cNvSpPr txBox="1">
            <a:spLocks noChangeArrowheads="1"/>
          </p:cNvSpPr>
          <p:nvPr/>
        </p:nvSpPr>
        <p:spPr bwMode="auto">
          <a:xfrm>
            <a:off x="7197716" y="4077069"/>
            <a:ext cx="2655639" cy="1099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ŠPATNÁ VÝŽIVA,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NÍZKÁ POHYBOVÁ AKTIVITA</a:t>
            </a:r>
          </a:p>
        </p:txBody>
      </p:sp>
    </p:spTree>
    <p:extLst>
      <p:ext uri="{BB962C8B-B14F-4D97-AF65-F5344CB8AC3E}">
        <p14:creationId xmlns:p14="http://schemas.microsoft.com/office/powerpoint/2010/main" val="17120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62" name="Vertical Text Placeholder 3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b="1" dirty="0">
                <a:cs typeface="ＭＳ Ｐゴシック" charset="0"/>
              </a:rPr>
              <a:t>KOUŘENÍ A ESTROGENY</a:t>
            </a:r>
            <a:r>
              <a:rPr lang="en-US" altLang="cs-CZ" sz="2000" b="1" dirty="0" smtClean="0">
                <a:cs typeface="ＭＳ Ｐゴシック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cs-CZ" sz="2000" dirty="0" smtClean="0">
                <a:cs typeface="ＭＳ Ｐゴシック" charset="0"/>
              </a:rPr>
              <a:t> </a:t>
            </a:r>
            <a:r>
              <a:rPr lang="cs-CZ" altLang="cs-CZ" sz="2000" dirty="0">
                <a:cs typeface="ＭＳ Ｐゴシック" charset="0"/>
              </a:rPr>
              <a:t>V souvislosti s osteoporózou u žen je především zmiňován jeho </a:t>
            </a:r>
            <a:r>
              <a:rPr lang="cs-CZ" altLang="cs-CZ" sz="2000" dirty="0" err="1" smtClean="0">
                <a:cs typeface="ＭＳ Ｐゴシック" charset="0"/>
              </a:rPr>
              <a:t>antiestrogenní</a:t>
            </a:r>
            <a:r>
              <a:rPr lang="cs-CZ" altLang="cs-CZ" sz="2000" dirty="0" smtClean="0">
                <a:cs typeface="ＭＳ Ｐゴシック" charset="0"/>
              </a:rPr>
              <a:t> </a:t>
            </a:r>
            <a:r>
              <a:rPr lang="cs-CZ" altLang="cs-CZ" sz="2000" dirty="0">
                <a:cs typeface="ＭＳ Ｐゴシック" charset="0"/>
              </a:rPr>
              <a:t>efekt</a:t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/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>- Příčinou jsou změny metabolismu estrogenu v játrech, dochází k vysoké hydroxylaci estradiolu, která vede k vysoké produkci 2-hydoxyestrogenu, který má již jen malou estrogenní aktivitu</a:t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/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>- Ženy kuřačky mají navíc častěji nepravidelnou a kratší menstruaci, s kratší folikulární fází. To vede kromě snížení fertility i k dřívější menopauze, přibližně o 1-2 roky. Příchodem menopauzy se snižuje hladina estrogenu a zvyšuje se tak resorpce kosti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cs-CZ" smtClean="0">
              <a:cs typeface="ＭＳ Ｐゴシック" charset="0"/>
            </a:endParaRPr>
          </a:p>
        </p:txBody>
      </p:sp>
      <p:sp>
        <p:nvSpPr>
          <p:cNvPr id="1955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cs-CZ" altLang="cs-CZ" dirty="0">
                <a:solidFill>
                  <a:schemeClr val="accent6"/>
                </a:solidFill>
                <a:ea typeface="MS PGothic" charset="-128"/>
              </a:rPr>
              <a:t>ALKOHOL!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Nadměrný příjem alkoholu snižuje vstřebávání důležitých </a:t>
            </a:r>
            <a:r>
              <a:rPr lang="cs-CZ" altLang="cs-CZ" dirty="0" err="1">
                <a:ea typeface="MS PGothic" charset="-128"/>
              </a:rPr>
              <a:t>nutrientů</a:t>
            </a:r>
            <a:r>
              <a:rPr lang="cs-CZ" altLang="cs-CZ" dirty="0">
                <a:ea typeface="MS PGothic" charset="-128"/>
              </a:rPr>
              <a:t> a zároveň poškozuje játra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V případě závažného poškození jater se snižuje i přeměna vitaminu D na 25-hydroxycholekalciferol, což dále snižuje vstřebávání vápníku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Dalšími metabolickými příčinami jsou zvýšená sekrece kortikoidů a zvýšená kalciurie a </a:t>
            </a:r>
            <a:r>
              <a:rPr lang="cs-CZ" altLang="cs-CZ" dirty="0" err="1">
                <a:ea typeface="MS PGothic" charset="-128"/>
              </a:rPr>
              <a:t>magneziurie</a:t>
            </a:r>
            <a:r>
              <a:rPr lang="cs-CZ" altLang="cs-CZ" dirty="0">
                <a:ea typeface="MS PGothic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9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cs typeface="ＭＳ Ｐゴシック" charset="0"/>
              </a:rPr>
              <a:t>Metabolická voda </a:t>
            </a:r>
            <a:r>
              <a:rPr lang="cs-CZ" sz="907" dirty="0">
                <a:cs typeface="ＭＳ Ｐゴシック" charset="0"/>
              </a:rPr>
              <a:t>(z přednášky nevrlé)</a:t>
            </a:r>
          </a:p>
        </p:txBody>
      </p:sp>
      <p:sp>
        <p:nvSpPr>
          <p:cNvPr id="142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charset="-128"/>
              </a:rPr>
              <a:t>vzniká v organismu oxidací živin bohatých na vodík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15699" y="2708925"/>
          <a:ext cx="6096160" cy="24050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80"/>
                <a:gridCol w="3048080"/>
              </a:tblGrid>
              <a:tr h="6444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Oxidace 100 g substrátu   </a:t>
                      </a:r>
                      <a:endParaRPr lang="cs-CZ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Množství</a:t>
                      </a:r>
                      <a:r>
                        <a:rPr lang="cs-CZ" sz="1800" baseline="0" dirty="0" smtClean="0"/>
                        <a:t> vody vzniklé oxidací v ml</a:t>
                      </a:r>
                      <a:endParaRPr lang="cs-CZ" sz="1800" dirty="0"/>
                    </a:p>
                  </a:txBody>
                  <a:tcPr marL="91443" marR="91443"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Sacharidy</a:t>
                      </a:r>
                      <a:endParaRPr lang="cs-CZ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55-60 </a:t>
                      </a:r>
                      <a:endParaRPr lang="cs-CZ" sz="1800" dirty="0"/>
                    </a:p>
                  </a:txBody>
                  <a:tcPr marL="91443" marR="91443"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Tuky</a:t>
                      </a:r>
                      <a:r>
                        <a:rPr lang="cs-CZ" sz="1800" baseline="0" dirty="0" smtClean="0"/>
                        <a:t> </a:t>
                      </a:r>
                      <a:endParaRPr lang="cs-CZ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107</a:t>
                      </a:r>
                      <a:endParaRPr lang="cs-CZ" sz="1800" dirty="0"/>
                    </a:p>
                  </a:txBody>
                  <a:tcPr marL="91443" marR="91443"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Bílkoviny</a:t>
                      </a:r>
                      <a:endParaRPr lang="cs-CZ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41-42</a:t>
                      </a:r>
                      <a:endParaRPr lang="cs-CZ" sz="1800" dirty="0"/>
                    </a:p>
                  </a:txBody>
                  <a:tcPr marL="91443" marR="9144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2540" dirty="0" err="1">
                <a:cs typeface="ＭＳ Ｐゴシック" charset="0"/>
              </a:rPr>
              <a:t>Další</a:t>
            </a:r>
            <a:r>
              <a:rPr lang="en-US" altLang="cs-CZ" sz="2540" dirty="0">
                <a:cs typeface="ＭＳ Ｐゴシック" charset="0"/>
              </a:rPr>
              <a:t> </a:t>
            </a:r>
            <a:r>
              <a:rPr lang="en-US" altLang="cs-CZ" sz="2540" dirty="0" err="1">
                <a:cs typeface="ＭＳ Ｐゴシック" charset="0"/>
              </a:rPr>
              <a:t>živiny</a:t>
            </a:r>
            <a:r>
              <a:rPr lang="en-US" altLang="cs-CZ" sz="2540" dirty="0">
                <a:cs typeface="ＭＳ Ｐゴシック" charset="0"/>
              </a:rPr>
              <a:t> </a:t>
            </a:r>
            <a:r>
              <a:rPr lang="en-US" altLang="cs-CZ" sz="2540" dirty="0" err="1">
                <a:cs typeface="ＭＳ Ｐゴシック" charset="0"/>
              </a:rPr>
              <a:t>důležité</a:t>
            </a:r>
            <a:r>
              <a:rPr lang="en-US" altLang="cs-CZ" sz="2540" dirty="0">
                <a:cs typeface="ＭＳ Ｐゴシック" charset="0"/>
              </a:rPr>
              <a:t> v </a:t>
            </a:r>
            <a:r>
              <a:rPr lang="en-US" altLang="cs-CZ" sz="2540" dirty="0" err="1">
                <a:cs typeface="ＭＳ Ｐゴシック" charset="0"/>
              </a:rPr>
              <a:t>dětství</a:t>
            </a:r>
            <a:r>
              <a:rPr lang="en-US" altLang="cs-CZ" sz="2540" dirty="0">
                <a:cs typeface="ＭＳ Ｐゴシック" charset="0"/>
              </a:rPr>
              <a:t> a </a:t>
            </a:r>
            <a:r>
              <a:rPr lang="en-US" altLang="cs-CZ" sz="2540" dirty="0" err="1">
                <a:cs typeface="ＭＳ Ｐゴシック" charset="0"/>
              </a:rPr>
              <a:t>dospívání</a:t>
            </a:r>
            <a:r>
              <a:rPr lang="en-US" altLang="cs-CZ" sz="2540" dirty="0">
                <a:cs typeface="ＭＳ Ｐゴシック" charset="0"/>
              </a:rPr>
              <a:t>:</a:t>
            </a:r>
            <a:br>
              <a:rPr lang="en-US" altLang="cs-CZ" sz="2540" dirty="0">
                <a:cs typeface="ＭＳ Ｐゴシック" charset="0"/>
              </a:rPr>
            </a:br>
            <a:r>
              <a:rPr lang="en-US" altLang="cs-CZ" sz="2540" dirty="0">
                <a:solidFill>
                  <a:schemeClr val="accent2"/>
                </a:solidFill>
                <a:cs typeface="ＭＳ Ｐゴシック" charset="0"/>
              </a:rPr>
              <a:t>ŽELEZO</a:t>
            </a:r>
          </a:p>
        </p:txBody>
      </p:sp>
      <p:sp>
        <p:nvSpPr>
          <p:cNvPr id="196611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eaLnBrk="1" hangingPunct="1"/>
            <a:r>
              <a:rPr lang="en-GB" altLang="cs-CZ" dirty="0" err="1">
                <a:ea typeface="MS PGothic" charset="-128"/>
              </a:rPr>
              <a:t>riziko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deficitu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vyšší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potřeby</a:t>
            </a:r>
            <a:r>
              <a:rPr lang="en-GB" altLang="cs-CZ" dirty="0">
                <a:ea typeface="MS PGothic" charset="-128"/>
              </a:rPr>
              <a:t> pro </a:t>
            </a:r>
            <a:r>
              <a:rPr lang="en-GB" altLang="cs-CZ" dirty="0" err="1">
                <a:ea typeface="MS PGothic" charset="-128"/>
              </a:rPr>
              <a:t>růst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vyšší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ztráty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alternativní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stravování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sportovci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těhotné</a:t>
            </a:r>
            <a:r>
              <a:rPr lang="en-GB" altLang="cs-CZ" dirty="0">
                <a:ea typeface="MS PGothic" charset="-128"/>
              </a:rPr>
              <a:t> </a:t>
            </a:r>
          </a:p>
          <a:p>
            <a:pPr eaLnBrk="1" hangingPunct="1"/>
            <a:r>
              <a:rPr lang="en-GB" altLang="cs-CZ" dirty="0">
                <a:ea typeface="MS PGothic" charset="-128"/>
              </a:rPr>
              <a:t>↑% </a:t>
            </a:r>
            <a:r>
              <a:rPr lang="en-GB" altLang="cs-CZ" dirty="0" err="1">
                <a:ea typeface="MS PGothic" charset="-128"/>
              </a:rPr>
              <a:t>tukuprosté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tkáně</a:t>
            </a:r>
            <a:r>
              <a:rPr lang="en-GB" altLang="cs-CZ" dirty="0">
                <a:ea typeface="MS PGothic" charset="-128"/>
              </a:rPr>
              <a:t> - ↑</a:t>
            </a:r>
            <a:r>
              <a:rPr lang="en-GB" altLang="cs-CZ" dirty="0" err="1">
                <a:ea typeface="MS PGothic" charset="-128"/>
              </a:rPr>
              <a:t>množství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myoglobinu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chlapci</a:t>
            </a:r>
            <a:r>
              <a:rPr lang="en-GB" altLang="cs-CZ" dirty="0">
                <a:ea typeface="MS PGothic" charset="-128"/>
              </a:rPr>
              <a:t>: ↑ </a:t>
            </a:r>
            <a:r>
              <a:rPr lang="en-GB" altLang="cs-CZ" dirty="0" err="1">
                <a:ea typeface="MS PGothic" charset="-128"/>
              </a:rPr>
              <a:t>androgenů</a:t>
            </a:r>
            <a:r>
              <a:rPr lang="en-GB" altLang="cs-CZ" dirty="0">
                <a:ea typeface="MS PGothic" charset="-128"/>
              </a:rPr>
              <a:t>→ </a:t>
            </a:r>
            <a:r>
              <a:rPr lang="en-GB" altLang="cs-CZ" dirty="0" err="1">
                <a:ea typeface="MS PGothic" charset="-128"/>
              </a:rPr>
              <a:t>stimulace</a:t>
            </a:r>
            <a:r>
              <a:rPr lang="cs-CZ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tvorby</a:t>
            </a:r>
            <a:r>
              <a:rPr lang="cs-CZ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erytropoetinu</a:t>
            </a:r>
            <a:r>
              <a:rPr lang="en-GB" altLang="cs-CZ" dirty="0">
                <a:ea typeface="MS PGothic" charset="-128"/>
              </a:rPr>
              <a:t>→ ↑ </a:t>
            </a:r>
            <a:r>
              <a:rPr lang="en-GB" altLang="cs-CZ" dirty="0" err="1">
                <a:ea typeface="MS PGothic" charset="-128"/>
              </a:rPr>
              <a:t>hemoglobinu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dívky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menstruace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nedostatek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únava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bolesti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hlavy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zvýšená</a:t>
            </a:r>
            <a:r>
              <a:rPr lang="en-GB" altLang="cs-CZ" dirty="0">
                <a:ea typeface="MS PGothic" charset="-128"/>
              </a:rPr>
              <a:t> incidence </a:t>
            </a:r>
            <a:r>
              <a:rPr lang="en-GB" altLang="cs-CZ" dirty="0" err="1">
                <a:ea typeface="MS PGothic" charset="-128"/>
              </a:rPr>
              <a:t>infekcí</a:t>
            </a:r>
            <a:r>
              <a:rPr lang="en-GB" altLang="cs-CZ" dirty="0">
                <a:ea typeface="MS PGothic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29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403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73E87"/>
                </a:solidFill>
              </a:rPr>
              <a:t>ŽELEZO – ZDROJE (!hemové a </a:t>
            </a:r>
            <a:r>
              <a:rPr lang="cs-CZ" altLang="cs-CZ" sz="1900" dirty="0" err="1">
                <a:solidFill>
                  <a:srgbClr val="073E87"/>
                </a:solidFill>
              </a:rPr>
              <a:t>nehemové</a:t>
            </a:r>
            <a:r>
              <a:rPr lang="cs-CZ" altLang="cs-CZ" sz="1900" dirty="0">
                <a:solidFill>
                  <a:srgbClr val="073E87"/>
                </a:solidFill>
              </a:rPr>
              <a:t> zdroje):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maso, vnitřnosti – lepší využitelnost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rostlinné zdroje horší využitelnost – obilné klíčky, celozrnné potraviny, luštěniny, zelenina, ovoce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využitelnost zlepšuje přítomnost živočišných bílkovin – především masa a ryb (</a:t>
            </a:r>
            <a:r>
              <a:rPr lang="cs-CZ" altLang="cs-CZ" sz="1900" dirty="0" err="1"/>
              <a:t>meat</a:t>
            </a:r>
            <a:r>
              <a:rPr lang="cs-CZ" altLang="cs-CZ" sz="1900" dirty="0"/>
              <a:t> faktor), vitamin C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využitelnost zhoršuje hlavně kyselina šťavelová, </a:t>
            </a:r>
            <a:r>
              <a:rPr lang="cs-CZ" altLang="cs-CZ" sz="1900" dirty="0" err="1"/>
              <a:t>fytová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polyfenoly</a:t>
            </a:r>
            <a:endParaRPr lang="cs-CZ" altLang="cs-CZ" sz="1900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cs-CZ" dirty="0" smtClean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JÓD</a:t>
            </a:r>
          </a:p>
        </p:txBody>
      </p:sp>
      <p:sp>
        <p:nvSpPr>
          <p:cNvPr id="19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en-GB" altLang="cs-CZ">
                <a:ea typeface="MS PGothic" charset="-128"/>
              </a:rPr>
              <a:t>Nedostatek - poruchy učení, chápání, nesoustředěnost, poruchy paměti</a:t>
            </a:r>
          </a:p>
          <a:p>
            <a:pPr eaLnBrk="1" hangingPunct="1"/>
            <a:endParaRPr lang="en-GB" altLang="cs-CZ">
              <a:ea typeface="MS PGothic" charset="-128"/>
            </a:endParaRPr>
          </a:p>
          <a:p>
            <a:pPr eaLnBrk="1" hangingPunct="1"/>
            <a:endParaRPr lang="en-GB" altLang="cs-CZ">
              <a:ea typeface="MS PGothic" charset="-128"/>
            </a:endParaRPr>
          </a:p>
          <a:p>
            <a:pPr eaLnBrk="1" hangingPunct="1"/>
            <a:endParaRPr lang="en-GB" altLang="cs-CZ">
              <a:ea typeface="MS PGothic" charset="-128"/>
            </a:endParaRPr>
          </a:p>
          <a:p>
            <a:pPr eaLnBrk="1" hangingPunct="1"/>
            <a:endParaRPr lang="en-GB" altLang="cs-CZ">
              <a:ea typeface="MS PGothic" charset="-128"/>
            </a:endParaRPr>
          </a:p>
          <a:p>
            <a:pPr eaLnBrk="1" hangingPunct="1"/>
            <a:endParaRPr lang="en-GB" altLang="cs-CZ">
              <a:ea typeface="MS PGothic" charset="-128"/>
            </a:endParaRPr>
          </a:p>
          <a:p>
            <a:pPr eaLnBrk="1" hangingPunct="1"/>
            <a:endParaRPr lang="en-GB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STRAVOVACÍ NÁVYKY DÍTĚTE I.</a:t>
            </a:r>
          </a:p>
        </p:txBody>
      </p:sp>
      <p:sp>
        <p:nvSpPr>
          <p:cNvPr id="46082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dirty="0">
                <a:cs typeface="ＭＳ Ｐゴシック" charset="0"/>
              </a:rPr>
              <a:t>RODINA!!!</a:t>
            </a:r>
          </a:p>
          <a:p>
            <a:pPr marL="0" indent="0" eaLnBrk="1" hangingPunct="1">
              <a:buNone/>
              <a:defRPr/>
            </a:pPr>
            <a:endParaRPr lang="en-US" altLang="cs-CZ" sz="2000" dirty="0"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cs-CZ" sz="2000" dirty="0">
                <a:cs typeface="ＭＳ Ｐゴシック" charset="0"/>
              </a:rPr>
              <a:t>ŠKOLNÍ VĚK: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Snídaně</a:t>
            </a:r>
            <a:r>
              <a:rPr lang="en-GB" altLang="cs-CZ" sz="2000" dirty="0">
                <a:cs typeface="ＭＳ Ｐゴシック" charset="0"/>
              </a:rPr>
              <a:t>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ranní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spěch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nedopitý</a:t>
            </a:r>
            <a:r>
              <a:rPr lang="en-GB" altLang="cs-CZ" sz="2000" dirty="0">
                <a:cs typeface="ＭＳ Ｐゴシック" charset="0"/>
              </a:rPr>
              <a:t>/ </a:t>
            </a:r>
            <a:r>
              <a:rPr lang="en-GB" altLang="cs-CZ" sz="2000" dirty="0" err="1">
                <a:cs typeface="ＭＳ Ｐゴシック" charset="0"/>
              </a:rPr>
              <a:t>malý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šálek</a:t>
            </a:r>
            <a:r>
              <a:rPr lang="en-GB" altLang="cs-CZ" sz="2000" dirty="0">
                <a:cs typeface="ＭＳ Ｐゴシック" charset="0"/>
              </a:rPr>
              <a:t> (</a:t>
            </a:r>
            <a:r>
              <a:rPr lang="en-GB" altLang="cs-CZ" sz="2000" dirty="0" err="1">
                <a:cs typeface="ＭＳ Ｐゴシック" charset="0"/>
              </a:rPr>
              <a:t>vyšší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únava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nepozornost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bolest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hlavy</a:t>
            </a:r>
            <a:r>
              <a:rPr lang="en-GB" altLang="cs-CZ" sz="2000" dirty="0">
                <a:cs typeface="ＭＳ Ｐゴシック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Svačina</a:t>
            </a:r>
            <a:r>
              <a:rPr lang="en-GB" altLang="cs-CZ" sz="2000" dirty="0">
                <a:cs typeface="ＭＳ Ｐゴシック" charset="0"/>
              </a:rPr>
              <a:t>: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kapesné</a:t>
            </a:r>
            <a:r>
              <a:rPr lang="en-GB" altLang="cs-CZ" sz="2000" dirty="0">
                <a:cs typeface="ＭＳ Ｐゴシック" charset="0"/>
              </a:rPr>
              <a:t> a „</a:t>
            </a:r>
            <a:r>
              <a:rPr lang="en-GB" altLang="cs-CZ" sz="2000" dirty="0" err="1">
                <a:cs typeface="ＭＳ Ｐゴシック" charset="0"/>
              </a:rPr>
              <a:t>bufetové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stravování</a:t>
            </a:r>
            <a:r>
              <a:rPr lang="ja-JP" altLang="en-GB" sz="2000" dirty="0">
                <a:cs typeface="ＭＳ Ｐゴシック" charset="0"/>
              </a:rPr>
              <a:t>“</a:t>
            </a:r>
            <a:r>
              <a:rPr lang="en-GB" altLang="ja-JP" sz="2000" dirty="0">
                <a:cs typeface="ＭＳ Ｐゴシック" charset="0"/>
              </a:rPr>
              <a:t/>
            </a:r>
            <a:br>
              <a:rPr lang="en-GB" altLang="ja-JP" sz="2000" dirty="0">
                <a:cs typeface="ＭＳ Ｐゴシック" charset="0"/>
              </a:rPr>
            </a:br>
            <a:r>
              <a:rPr lang="en-GB" altLang="ja-JP" sz="2000" dirty="0">
                <a:cs typeface="ＭＳ Ｐゴシック" charset="0"/>
              </a:rPr>
              <a:t>- </a:t>
            </a:r>
            <a:r>
              <a:rPr lang="en-GB" altLang="ja-JP" sz="2000" dirty="0" err="1">
                <a:cs typeface="ＭＳ Ｐゴシック" charset="0"/>
              </a:rPr>
              <a:t>pitný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režim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během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vyučování</a:t>
            </a:r>
            <a:r>
              <a:rPr lang="en-GB" altLang="ja-JP" sz="2000" dirty="0">
                <a:cs typeface="ＭＳ Ｐゴシック" charset="0"/>
              </a:rPr>
              <a:t> a </a:t>
            </a:r>
            <a:r>
              <a:rPr lang="en-GB" altLang="ja-JP" sz="2000" dirty="0" err="1">
                <a:cs typeface="ＭＳ Ｐゴシック" charset="0"/>
              </a:rPr>
              <a:t>nápojové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automaty</a:t>
            </a:r>
            <a:endParaRPr lang="en-GB" altLang="ja-JP" sz="2000" dirty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Oběd</a:t>
            </a:r>
            <a:r>
              <a:rPr lang="en-GB" altLang="cs-CZ" sz="2000" dirty="0">
                <a:cs typeface="ＭＳ Ｐゴシック" charset="0"/>
              </a:rPr>
              <a:t>: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stravování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ve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školní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jídelně</a:t>
            </a:r>
            <a:r>
              <a:rPr lang="en-GB" altLang="cs-CZ" sz="2000" dirty="0">
                <a:cs typeface="ＭＳ Ｐゴシック" charset="0"/>
              </a:rPr>
              <a:t> X BS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endParaRPr lang="en-GB" altLang="cs-CZ" sz="20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STRAVOVACÍ NÁVYKY DÍTĚTE II.</a:t>
            </a:r>
          </a:p>
        </p:txBody>
      </p:sp>
      <p:sp>
        <p:nvSpPr>
          <p:cNvPr id="4710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dirty="0">
                <a:cs typeface="ＭＳ Ｐゴシック" charset="0"/>
              </a:rPr>
              <a:t>ADOLESCENTI:</a:t>
            </a:r>
            <a:br>
              <a:rPr lang="en-US" altLang="cs-CZ" sz="2000" dirty="0">
                <a:cs typeface="ＭＳ Ｐゴシック" charset="0"/>
              </a:rPr>
            </a:br>
            <a:endParaRPr lang="en-US" altLang="cs-CZ" sz="2000" dirty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Vliv</a:t>
            </a:r>
            <a:r>
              <a:rPr lang="en-GB" altLang="cs-CZ" sz="2000" dirty="0">
                <a:cs typeface="ＭＳ Ｐゴシック" charset="0"/>
              </a:rPr>
              <a:t>: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hledání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vlastní</a:t>
            </a:r>
            <a:r>
              <a:rPr lang="en-GB" altLang="cs-CZ" sz="2000" dirty="0">
                <a:cs typeface="ＭＳ Ｐゴシック" charset="0"/>
              </a:rPr>
              <a:t> identity (</a:t>
            </a:r>
            <a:r>
              <a:rPr lang="en-GB" altLang="cs-CZ" sz="2000" dirty="0" err="1">
                <a:cs typeface="ＭＳ Ｐゴシック" charset="0"/>
              </a:rPr>
              <a:t>snaha</a:t>
            </a:r>
            <a:r>
              <a:rPr lang="en-GB" altLang="cs-CZ" sz="2000" dirty="0">
                <a:cs typeface="ＭＳ Ｐゴシック" charset="0"/>
              </a:rPr>
              <a:t> o </a:t>
            </a:r>
            <a:r>
              <a:rPr lang="en-GB" altLang="cs-CZ" sz="2000" dirty="0" err="1">
                <a:cs typeface="ＭＳ Ｐゴシック" charset="0"/>
              </a:rPr>
              <a:t>tělesnou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dokonalost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tendence</a:t>
            </a:r>
            <a:r>
              <a:rPr lang="en-GB" altLang="cs-CZ" sz="2000" dirty="0">
                <a:cs typeface="ＭＳ Ｐゴシック" charset="0"/>
              </a:rPr>
              <a:t> k </a:t>
            </a:r>
            <a:r>
              <a:rPr lang="en-GB" altLang="cs-CZ" sz="2000" dirty="0" err="1">
                <a:cs typeface="ＭＳ Ｐゴシック" charset="0"/>
              </a:rPr>
              <a:t>užívání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drog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alkoholu</a:t>
            </a:r>
            <a:r>
              <a:rPr lang="en-GB" altLang="cs-CZ" sz="2000" dirty="0">
                <a:cs typeface="ＭＳ Ｐゴシック" charset="0"/>
              </a:rPr>
              <a:t>)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sexuální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dozrávání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zvýšená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emoční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i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sociální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tenze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Times New Roman" panose="02020603050405020304" pitchFamily="18" charset="0"/>
              </a:rPr>
              <a:t>→ </a:t>
            </a:r>
            <a:r>
              <a:rPr lang="en-GB" altLang="cs-CZ" sz="2000" dirty="0" err="1">
                <a:cs typeface="Times New Roman" panose="02020603050405020304" pitchFamily="18" charset="0"/>
              </a:rPr>
              <a:t>stravování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mimo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domov</a:t>
            </a:r>
            <a:r>
              <a:rPr lang="en-GB" altLang="cs-CZ" sz="2000" dirty="0">
                <a:cs typeface="Times New Roman" panose="02020603050405020304" pitchFamily="18" charset="0"/>
              </a:rPr>
              <a:t> („fast foods</a:t>
            </a:r>
            <a:r>
              <a:rPr lang="ja-JP" altLang="en-GB" sz="2000" dirty="0">
                <a:cs typeface="Times New Roman" panose="02020603050405020304" pitchFamily="18" charset="0"/>
              </a:rPr>
              <a:t>“</a:t>
            </a:r>
            <a:r>
              <a:rPr lang="en-GB" altLang="ja-JP" sz="2000" dirty="0">
                <a:cs typeface="Times New Roman" panose="02020603050405020304" pitchFamily="18" charset="0"/>
              </a:rPr>
              <a:t> - deficit </a:t>
            </a:r>
            <a:r>
              <a:rPr lang="en-GB" altLang="ja-JP" sz="2000" dirty="0" err="1">
                <a:cs typeface="Times New Roman" panose="02020603050405020304" pitchFamily="18" charset="0"/>
              </a:rPr>
              <a:t>vit</a:t>
            </a:r>
            <a:r>
              <a:rPr lang="en-GB" altLang="ja-JP" sz="2000" dirty="0">
                <a:cs typeface="Times New Roman" panose="02020603050405020304" pitchFamily="18" charset="0"/>
              </a:rPr>
              <a:t>. A , Ca, </a:t>
            </a:r>
            <a:r>
              <a:rPr lang="en-GB" altLang="ja-JP" sz="2000" dirty="0" err="1">
                <a:cs typeface="Times New Roman" panose="02020603050405020304" pitchFamily="18" charset="0"/>
              </a:rPr>
              <a:t>nadbytek</a:t>
            </a:r>
            <a:r>
              <a:rPr lang="en-GB" altLang="ja-JP" sz="2000" dirty="0">
                <a:cs typeface="Times New Roman" panose="02020603050405020304" pitchFamily="18" charset="0"/>
              </a:rPr>
              <a:t> </a:t>
            </a:r>
            <a:r>
              <a:rPr lang="cs-CZ" altLang="ja-JP" sz="2000" dirty="0">
                <a:cs typeface="Times New Roman" panose="02020603050405020304" pitchFamily="18" charset="0"/>
              </a:rPr>
              <a:t>energie, nasycených mastných kyselin</a:t>
            </a:r>
            <a:r>
              <a:rPr lang="en-GB" altLang="ja-JP" sz="2000" dirty="0">
                <a:cs typeface="Times New Roman" panose="02020603050405020304" pitchFamily="18" charset="0"/>
              </a:rPr>
              <a:t>, Na)</a:t>
            </a:r>
            <a:br>
              <a:rPr lang="en-GB" altLang="ja-JP" sz="2000" dirty="0">
                <a:cs typeface="Times New Roman" panose="02020603050405020304" pitchFamily="18" charset="0"/>
              </a:rPr>
            </a:br>
            <a:r>
              <a:rPr lang="en-GB" altLang="ja-JP" sz="2000" dirty="0">
                <a:cs typeface="Times New Roman" panose="02020603050405020304" pitchFamily="18" charset="0"/>
              </a:rPr>
              <a:t>→ </a:t>
            </a:r>
            <a:r>
              <a:rPr lang="en-GB" altLang="ja-JP" sz="2000" dirty="0" err="1">
                <a:cs typeface="Times New Roman" panose="02020603050405020304" pitchFamily="18" charset="0"/>
              </a:rPr>
              <a:t>rodinné</a:t>
            </a:r>
            <a:r>
              <a:rPr lang="en-GB" altLang="ja-JP" sz="2000" dirty="0">
                <a:cs typeface="Times New Roman" panose="02020603050405020304" pitchFamily="18" charset="0"/>
              </a:rPr>
              <a:t> </a:t>
            </a:r>
            <a:r>
              <a:rPr lang="en-GB" altLang="ja-JP" sz="2000" dirty="0" err="1">
                <a:cs typeface="Times New Roman" panose="02020603050405020304" pitchFamily="18" charset="0"/>
              </a:rPr>
              <a:t>konflikty</a:t>
            </a:r>
            <a:endParaRPr lang="en-GB" altLang="ja-JP" sz="20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endParaRPr lang="en-GB" altLang="cs-CZ" sz="2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Výživa seniorů</a:t>
            </a:r>
          </a:p>
        </p:txBody>
      </p:sp>
      <p:sp>
        <p:nvSpPr>
          <p:cNvPr id="20173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MS PGothic" charset="-128"/>
              </a:rPr>
              <a:t>Zpracováno dle přednášek Jany Petrové</a:t>
            </a:r>
          </a:p>
        </p:txBody>
      </p:sp>
    </p:spTree>
    <p:extLst>
      <p:ext uri="{BB962C8B-B14F-4D97-AF65-F5344CB8AC3E}">
        <p14:creationId xmlns:p14="http://schemas.microsoft.com/office/powerpoint/2010/main" val="18778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Faktory ovlivňující výživu seniorů</a:t>
            </a:r>
          </a:p>
        </p:txBody>
      </p:sp>
      <p:sp>
        <p:nvSpPr>
          <p:cNvPr id="4915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lnSpc>
                <a:spcPct val="140000"/>
              </a:lnSpc>
              <a:buNone/>
              <a:defRPr/>
            </a:pPr>
            <a:r>
              <a:rPr lang="cs-CZ" altLang="cs-CZ" dirty="0" smtClean="0">
                <a:solidFill>
                  <a:srgbClr val="073E87"/>
                </a:solidFill>
                <a:cs typeface="ＭＳ Ｐゴシック" charset="0"/>
              </a:rPr>
              <a:t>Příjem stravy a její využití ovlivňují ve vyšším věku různé, mnohdy na první pohled nesouvisející faktory</a:t>
            </a:r>
          </a:p>
          <a:p>
            <a:pPr eaLnBrk="1" hangingPunct="1">
              <a:lnSpc>
                <a:spcPct val="140000"/>
              </a:lnSpc>
              <a:buFont typeface="Symbol" panose="05050102010706020507" pitchFamily="18" charset="2"/>
              <a:buNone/>
              <a:defRPr/>
            </a:pPr>
            <a:endParaRPr lang="cs-CZ" altLang="cs-CZ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r>
              <a:rPr lang="cs-CZ" altLang="cs-CZ" dirty="0">
                <a:solidFill>
                  <a:srgbClr val="073E87"/>
                </a:solidFill>
                <a:cs typeface="ＭＳ Ｐゴシック" charset="0"/>
              </a:rPr>
              <a:t>Fyziologické faktory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endParaRPr lang="cs-CZ" altLang="cs-CZ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endParaRPr lang="cs-CZ" altLang="cs-CZ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r>
              <a:rPr lang="cs-CZ" altLang="cs-CZ" dirty="0">
                <a:solidFill>
                  <a:srgbClr val="073E87"/>
                </a:solidFill>
                <a:cs typeface="ＭＳ Ｐゴシック" charset="0"/>
              </a:rPr>
              <a:t>Psychosociální faktory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"/>
              <a:defRPr/>
            </a:pPr>
            <a:endParaRPr lang="en-US" altLang="cs-CZ" dirty="0" smtClean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3778" name="Vertical 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chronické nemoci a poruchy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snížené chuťové a čichové vnímání (až u 80 %) , atrofie chuťových pohárků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snížený pocit žízně a snížená potřeba pít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konzumace většího množství léků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problémy s chrupem, umělý chrup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snížená tvorba slin, suchost v ústech, choroby dásní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poruchy polykání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omezení pohyblivosti, zhoršený zrak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zhoršení duševních funkcí, například zapomnětlivost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snížené vstřebávání živin ze stravy, snížené využití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snižuje se sekrece trávicích šťáv, ochabuje činnost trávicího traktu, snižuje se funkčnost tenkého střeva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omezené finanční prostředky, osamělost, sociální izolace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nezájem, apatie, lhostejnost</a:t>
            </a:r>
          </a:p>
          <a:p>
            <a:pPr eaLnBrk="1" hangingPunct="1">
              <a:buFont typeface="Arial" charset="0"/>
              <a:buChar char="•"/>
            </a:pPr>
            <a:endParaRPr lang="en-US" altLang="cs-CZ" sz="172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3"/>
          <p:cNvGraphicFramePr>
            <a:graphicFrameLocks noGrp="1"/>
          </p:cNvGraphicFramePr>
          <p:nvPr/>
        </p:nvGraphicFramePr>
        <p:xfrm>
          <a:off x="1738104" y="1065713"/>
          <a:ext cx="8786362" cy="5297234"/>
        </p:xfrm>
        <a:graphic>
          <a:graphicData uri="http://schemas.openxmlformats.org/drawingml/2006/table">
            <a:tbl>
              <a:tblPr/>
              <a:tblGrid>
                <a:gridCol w="4500472"/>
                <a:gridCol w="4285890"/>
              </a:tblGrid>
              <a:tr h="36794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Fyziologické faktory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Možné důsledky na stav výživy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80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látkové přeměny,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fyzické aktivity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svalové hmoty, celkové tělesné vody, 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tukové hmoty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Tendence  k obezitě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 sekrece slin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Suchost v ústech  (omezení příjmu)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8915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chuti, čichové ostrosti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slábnoucí zrak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Nezájem o jídlo, snížený příjem potravy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1620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Poruchy hybnosti, imobilita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snížení schopnosti nákupu a přípravy pokrmů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80216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Ztráta dentice, problémy s protézou, záněty v dutině ústní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Jednostranná výživa, preference některých jídel, často převaha S s nedostatkem vlákniny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2484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Zhoršení duševních funkcí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Vynechávání denních jídel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8380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sekrece žaludečních a ostatních trávicích šťáv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Zhoršené trávení a resorpce živin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Riziko nedostatku Ca, Fe, Zn, bílkovin a vitaminů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gastrointestinální peristaltiky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Zácpa, hemoroidy, divertikulóza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koncentrační schopnosti ledvin,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Dehydratace, snížený příjem stravy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 noGrp="1"/>
          </p:cNvGraphicFramePr>
          <p:nvPr/>
        </p:nvGraphicFramePr>
        <p:xfrm>
          <a:off x="1667536" y="1214049"/>
          <a:ext cx="8856929" cy="4817294"/>
        </p:xfrm>
        <a:graphic>
          <a:graphicData uri="http://schemas.openxmlformats.org/drawingml/2006/table">
            <a:tbl>
              <a:tblPr/>
              <a:tblGrid>
                <a:gridCol w="4428465"/>
                <a:gridCol w="4428464"/>
              </a:tblGrid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Faktor nebo stav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Vliv na potřebu nutrientů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078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Atrofická gastritida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- díky snížené absorpci  potřeba folátů, Ca, vitaminu K, vitaminu B12, Fe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83801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Omezená syntéza v kůži, zhoršená renální aktivace,  snížená  odezva střeva na 1,25 (OH)2D3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potřeba vitaminu D, Ca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394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Retence vitaminu A, změna jaterního metabolizmu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vitaminu A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6394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Zvýšení homocysteinu  související s věkem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folátů a vitaminu B12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Menopauza, ukončení menstruace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Fe pro ženy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Špatná regulace balance tekutin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může být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nebo , potřeba sledovat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8916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Snížení celkového energetického výdeje, snížení tělesné svalové hmoty, snížení aktivity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energie,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výživové hustoty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Snížená imunita vlivem věku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Fe, Zn, ostatních nutrientů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REGULACE OBJEMU TĚLESNÝCH TEKUTIN</a:t>
            </a:r>
          </a:p>
        </p:txBody>
      </p:sp>
      <p:sp>
        <p:nvSpPr>
          <p:cNvPr id="143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4912" indent="-254912">
              <a:buClr>
                <a:srgbClr val="227A8F"/>
              </a:buClr>
            </a:pPr>
            <a:r>
              <a:rPr lang="cs-CZ" altLang="cs-CZ" sz="1633" b="1">
                <a:latin typeface="Times New Roman" charset="0"/>
                <a:ea typeface="MS PGothic" charset="-128"/>
              </a:rPr>
              <a:t>Centrum žízně </a:t>
            </a:r>
            <a:r>
              <a:rPr lang="cs-CZ" altLang="cs-CZ" sz="1633">
                <a:latin typeface="Times New Roman" charset="0"/>
                <a:ea typeface="MS PGothic" charset="-128"/>
              </a:rPr>
              <a:t>– lokalizováno v hypotalamu</a:t>
            </a:r>
          </a:p>
          <a:p>
            <a:pPr marL="681206" lvl="1" indent="-253472">
              <a:buClr>
                <a:srgbClr val="C00000"/>
              </a:buClr>
              <a:buSzPct val="100000"/>
              <a:buFont typeface="Wingdings 2" charset="2"/>
              <a:buChar char=""/>
            </a:pP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Při zvýšení aktivity (p</a:t>
            </a:r>
            <a:r>
              <a:rPr lang="cs-CZ" altLang="cs-CZ" sz="1633">
                <a:latin typeface="Times New Roman" charset="0"/>
                <a:ea typeface="MS PGothic" charset="-128"/>
              </a:rPr>
              <a:t>ři ↓objemu krve, osm. tlaku, koncentraci ECT)</a:t>
            </a:r>
            <a:br>
              <a:rPr lang="cs-CZ" altLang="cs-CZ" sz="1633">
                <a:latin typeface="Times New Roman" charset="0"/>
                <a:ea typeface="MS PGothic" charset="-128"/>
              </a:rPr>
            </a:br>
            <a:r>
              <a:rPr lang="en-US" altLang="cs-CZ" sz="1633">
                <a:latin typeface="Times New Roman" charset="0"/>
                <a:ea typeface="MS PGothic" charset="-128"/>
              </a:rPr>
              <a:t>=&gt;</a:t>
            </a:r>
            <a:r>
              <a:rPr lang="cs-CZ" altLang="cs-CZ" sz="1633">
                <a:latin typeface="Times New Roman" charset="0"/>
                <a:ea typeface="MS PGothic" charset="-128"/>
              </a:rPr>
              <a:t> </a:t>
            </a: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uvolňuje </a:t>
            </a:r>
            <a:r>
              <a:rPr lang="cs-CZ" altLang="cs-CZ" sz="1633" b="1">
                <a:solidFill>
                  <a:srgbClr val="282828"/>
                </a:solidFill>
                <a:latin typeface="Times New Roman" charset="0"/>
                <a:ea typeface="MS PGothic" charset="-128"/>
              </a:rPr>
              <a:t>ADH</a:t>
            </a: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 (antidiuretický hormon = </a:t>
            </a:r>
            <a:r>
              <a:rPr lang="cs-CZ" altLang="cs-CZ" sz="1633" b="1">
                <a:solidFill>
                  <a:srgbClr val="282828"/>
                </a:solidFill>
                <a:latin typeface="Times New Roman" charset="0"/>
                <a:ea typeface="MS PGothic" charset="-128"/>
              </a:rPr>
              <a:t>vazopresin</a:t>
            </a: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) </a:t>
            </a:r>
            <a:b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</a:b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  <a:sym typeface="Wingdings 3" charset="2"/>
              </a:rPr>
              <a:t></a:t>
            </a: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 stimuluje zpětné vstřebávání vody v ledvinách</a:t>
            </a:r>
          </a:p>
          <a:p>
            <a:pPr marL="681206" lvl="1" indent="-253472">
              <a:buClr>
                <a:srgbClr val="B54A10"/>
              </a:buClr>
              <a:buSzPct val="100000"/>
              <a:buFont typeface="Wingdings 2" charset="2"/>
              <a:buChar char=""/>
            </a:pPr>
            <a:endParaRPr lang="cs-CZ" altLang="cs-CZ" sz="1633">
              <a:solidFill>
                <a:srgbClr val="282828"/>
              </a:solidFill>
              <a:latin typeface="Times New Roman" charset="0"/>
              <a:ea typeface="MS PGothic" charset="-128"/>
            </a:endParaRPr>
          </a:p>
          <a:p>
            <a:pPr marL="254912" indent="-254912">
              <a:buClr>
                <a:srgbClr val="227A8F"/>
              </a:buClr>
            </a:pPr>
            <a:r>
              <a:rPr lang="sk-SK" altLang="cs-CZ" sz="1633" b="1">
                <a:latin typeface="Times New Roman" charset="0"/>
                <a:ea typeface="MS PGothic" charset="-128"/>
              </a:rPr>
              <a:t>Receptory</a:t>
            </a:r>
            <a:r>
              <a:rPr lang="sk-SK" altLang="cs-CZ" sz="1633">
                <a:latin typeface="Times New Roman" charset="0"/>
                <a:ea typeface="MS PGothic" charset="-128"/>
              </a:rPr>
              <a:t> – podávají informace o množství vody v organizmu</a:t>
            </a:r>
          </a:p>
          <a:p>
            <a:pPr marL="681206" lvl="1" indent="-253472">
              <a:buClr>
                <a:srgbClr val="C00000"/>
              </a:buClr>
              <a:buSzPct val="100000"/>
              <a:buFont typeface="Wingdings 2" charset="2"/>
              <a:buChar char=""/>
            </a:pP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Osmoreceptory – reagují na změnu osmotického tlaku, v CNS</a:t>
            </a:r>
          </a:p>
          <a:p>
            <a:pPr marL="681206" lvl="1" indent="-253472">
              <a:buClr>
                <a:srgbClr val="C00000"/>
              </a:buClr>
              <a:buSzPct val="100000"/>
              <a:buFont typeface="Wingdings 2" charset="2"/>
              <a:buChar char=""/>
            </a:pP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Volumoreceptory –  reagují na změnu objemu tekutin, v srdci</a:t>
            </a:r>
          </a:p>
          <a:p>
            <a:pPr marL="681206" lvl="1" indent="-253472">
              <a:buClr>
                <a:srgbClr val="B54A10"/>
              </a:buClr>
              <a:buSzPct val="100000"/>
              <a:buFont typeface="Wingdings 2" charset="2"/>
              <a:buChar char=""/>
            </a:pPr>
            <a:endParaRPr lang="cs-CZ" altLang="cs-CZ" sz="1633" b="1">
              <a:latin typeface="Times New Roman" charset="0"/>
              <a:ea typeface="MS PGothic" charset="-128"/>
            </a:endParaRPr>
          </a:p>
          <a:p>
            <a:pPr marL="254912" indent="-254912">
              <a:buClr>
                <a:srgbClr val="227A8F"/>
              </a:buClr>
            </a:pPr>
            <a:r>
              <a:rPr lang="cs-CZ" altLang="cs-CZ" sz="1633" b="1">
                <a:latin typeface="Times New Roman" charset="0"/>
                <a:ea typeface="MS PGothic" charset="-128"/>
              </a:rPr>
              <a:t>Aldosteron</a:t>
            </a:r>
            <a:r>
              <a:rPr lang="cs-CZ" altLang="cs-CZ" sz="1633">
                <a:latin typeface="Times New Roman" charset="0"/>
                <a:ea typeface="MS PGothic" charset="-128"/>
              </a:rPr>
              <a:t> – hormon kůry nadledvin, který se vyplavuje jako odpověď na aktivaci renin – angiotensinového systému</a:t>
            </a:r>
          </a:p>
          <a:p>
            <a:pPr marL="681206" lvl="1" indent="-253472">
              <a:buClr>
                <a:srgbClr val="C00000"/>
              </a:buClr>
              <a:buSzPct val="100000"/>
              <a:buFont typeface="Wingdings 2" charset="2"/>
              <a:buChar char=""/>
            </a:pP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Vyvolává zpětnou resorpci sodíku v ledvinách, se kterým se pasivně vstřebává i voda</a:t>
            </a:r>
          </a:p>
          <a:p>
            <a:pPr marL="254912" indent="-254912">
              <a:buClr>
                <a:srgbClr val="227A8F"/>
              </a:buClr>
            </a:pPr>
            <a:endParaRPr lang="cs-CZ" altLang="cs-CZ" sz="1633">
              <a:latin typeface="Times New Roman" charset="0"/>
              <a:ea typeface="MS PGothic" charset="-128"/>
            </a:endParaRPr>
          </a:p>
          <a:p>
            <a:pPr marL="254912" indent="-254912">
              <a:buClr>
                <a:srgbClr val="227A8F"/>
              </a:buClr>
            </a:pPr>
            <a:r>
              <a:rPr lang="cs-CZ" altLang="cs-CZ" sz="1633" b="1">
                <a:latin typeface="Times New Roman" charset="0"/>
                <a:ea typeface="MS PGothic" charset="-128"/>
              </a:rPr>
              <a:t>Atriální natriuretický faktor </a:t>
            </a:r>
            <a:r>
              <a:rPr lang="cs-CZ" altLang="cs-CZ" sz="1633">
                <a:latin typeface="Times New Roman" charset="0"/>
                <a:ea typeface="MS PGothic" charset="-128"/>
              </a:rPr>
              <a:t>– srdeční předsíň</a:t>
            </a:r>
          </a:p>
          <a:p>
            <a:pPr marL="681206" lvl="1" indent="-253472">
              <a:buClr>
                <a:srgbClr val="C00000"/>
              </a:buClr>
              <a:buSzPct val="100000"/>
              <a:buFont typeface="Wingdings 2" charset="2"/>
              <a:buChar char=""/>
            </a:pPr>
            <a:r>
              <a:rPr lang="cs-CZ" altLang="cs-CZ" sz="1633">
                <a:solidFill>
                  <a:srgbClr val="282828"/>
                </a:solidFill>
                <a:latin typeface="Times New Roman" charset="0"/>
                <a:ea typeface="MS PGothic" charset="-128"/>
              </a:rPr>
              <a:t>Zvyšuje vylučování vody v organizmu, tvoří se při zvýšeném objemu cirkulující tekutiny v srdečních předsíních, chrání srdce před objemovým přetížením</a:t>
            </a:r>
            <a:endParaRPr lang="sk-SK" altLang="cs-CZ" sz="1633">
              <a:solidFill>
                <a:srgbClr val="282828"/>
              </a:solidFill>
              <a:latin typeface="Times New Roman" charset="0"/>
              <a:ea typeface="MS PGothic" charset="-128"/>
            </a:endParaRPr>
          </a:p>
          <a:p>
            <a:pPr marL="254912" indent="-254912"/>
            <a:endParaRPr lang="cs-CZ" altLang="cs-CZ" sz="1814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3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3"/>
          <p:cNvGraphicFramePr>
            <a:graphicFrameLocks noGrp="1"/>
          </p:cNvGraphicFramePr>
          <p:nvPr/>
        </p:nvGraphicFramePr>
        <p:xfrm>
          <a:off x="1810112" y="1857796"/>
          <a:ext cx="8643787" cy="1961486"/>
        </p:xfrm>
        <a:graphic>
          <a:graphicData uri="http://schemas.openxmlformats.org/drawingml/2006/table">
            <a:tbl>
              <a:tblPr/>
              <a:tblGrid>
                <a:gridCol w="4321893"/>
                <a:gridCol w="4321894"/>
              </a:tblGrid>
              <a:tr h="47669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Psychosociální faktory faktory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Možné důsledky na stav výživy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76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Sociální izolace,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osamělost,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chybějící podpora rodiny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Lhostejnost, nezájem o jídlo, </a:t>
                      </a:r>
                      <a:b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</a:b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pokles příjmu stravy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Omezené finanční prostředky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Kvalitativní i kvantitativní zhoršení výživy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7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Interkace léky/ výživa</a:t>
            </a:r>
          </a:p>
        </p:txBody>
      </p:sp>
      <p:sp>
        <p:nvSpPr>
          <p:cNvPr id="2078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S přibývajícím věkem se zvyšuje výskyt chronických onemocnění jako DM, KVO, hypertenze, onemocnění plic, artrózy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Senioři jsou zpravidla konzumenty více druhů léků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Warfarin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– vitamin K/vláknina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Acetylosalicylová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kyselina -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 sérovou hladinu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  <a:sym typeface="Wingdings 3" charset="2"/>
              </a:rPr>
              <a:t>folátů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Změny kvality chuti – inhibitory ACE,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Amiodaron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– kovová pachuť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Nechutenství – ATB, antiflogistika, digoxin,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metformin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, cytostatika, hrozí při každé rozsáhlejší farmakoterapii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Grepová šťáva – inhibiční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účinek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cs-CZ" sz="180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sz="4000">
                <a:cs typeface="ＭＳ Ｐゴシック" charset="0"/>
              </a:rPr>
              <a:t>Stravování seniorů – obecné zásady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Pravidelnost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rozložit stravu do více menších denních dávek 5-6x denně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Pestrost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u velmi starého člověka je prioritou prevence podvýživy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pokud to není nezbytně nutné ze zdravotních důvodů, zvážit význam dietního omezení a zbytečně neredukovat výběr potravin a pokrmů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Vhodná technologická úprava stravy, úprava konzistence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Podpora chuti k jídlu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kultura stolování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strava lákavá na pohled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výraznější koření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oblíbené pokrmy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cs-CZ" sz="1814" dirty="0"/>
          </a:p>
        </p:txBody>
      </p:sp>
    </p:spTree>
    <p:extLst>
      <p:ext uri="{BB962C8B-B14F-4D97-AF65-F5344CB8AC3E}">
        <p14:creationId xmlns:p14="http://schemas.microsoft.com/office/powerpoint/2010/main" val="878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Potřeba energie</a:t>
            </a:r>
          </a:p>
        </p:txBody>
      </p:sp>
      <p:sp>
        <p:nvSpPr>
          <p:cNvPr id="2099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eaLnBrk="1" hangingPunct="1">
              <a:buFont typeface="Arial" charset="0"/>
              <a:buChar char="•"/>
            </a:pP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s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věkem se snižuje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 bazálního metabolizmu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aktivní tělesné hmoty, nárůst tuku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energetického výdeje z fyzické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aktivity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b="1" dirty="0">
                <a:solidFill>
                  <a:srgbClr val="021B2B"/>
                </a:solidFill>
                <a:ea typeface="MS PGothic" charset="-128"/>
              </a:rPr>
              <a:t>25-30 kcal/kg a den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doporučená výše energetického příjmu osob 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&gt;60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let se pohybuje v rozmezí </a:t>
            </a:r>
            <a:br>
              <a:rPr lang="cs-CZ" altLang="cs-CZ" sz="1800" dirty="0">
                <a:solidFill>
                  <a:srgbClr val="021B2B"/>
                </a:solidFill>
                <a:ea typeface="MS PGothic" charset="-128"/>
              </a:rPr>
            </a:b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8000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-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8400 </a:t>
            </a:r>
            <a:r>
              <a:rPr lang="cs-CZ" altLang="cs-CZ" sz="1800" dirty="0" err="1" smtClean="0">
                <a:solidFill>
                  <a:srgbClr val="021B2B"/>
                </a:solidFill>
                <a:ea typeface="MS PGothic" charset="-128"/>
              </a:rPr>
              <a:t>kJ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Potřeba přizpůsobit pohybovému režimu a aktuálnímu zdravotnímu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stavu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Energeticky bohatší stravu potřebují senioři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v době rekonvalescence,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u některých srdečních chorob,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při dechové nedostatečnosti,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ve stresu,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při náročné léčbě, jakou je například ozařování nebo </a:t>
            </a:r>
            <a:r>
              <a:rPr lang="cs-CZ" altLang="cs-CZ" sz="1800" dirty="0" smtClean="0">
                <a:ea typeface="MS PGothic" charset="-128"/>
              </a:rPr>
              <a:t>chemoterapie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79600" y="0"/>
          <a:ext cx="7619840" cy="6837842"/>
        </p:xfrm>
        <a:graphic>
          <a:graphicData uri="http://schemas.openxmlformats.org/drawingml/2006/table">
            <a:tbl>
              <a:tblPr/>
              <a:tblGrid>
                <a:gridCol w="1523680"/>
                <a:gridCol w="1523680"/>
                <a:gridCol w="1525120"/>
                <a:gridCol w="1523680"/>
                <a:gridCol w="1523680"/>
              </a:tblGrid>
              <a:tr h="298112">
                <a:tc gridSpan="5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51-64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65 a více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98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(m), 0,9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 (m); 65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 (m); 65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 (?)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 (m); 350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Rizikové živiny ve výživě seniorů</a:t>
            </a:r>
          </a:p>
        </p:txBody>
      </p:sp>
      <p:sp>
        <p:nvSpPr>
          <p:cNvPr id="583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Bílkoviny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err="1" smtClean="0">
                <a:solidFill>
                  <a:srgbClr val="021B2B"/>
                </a:solidFill>
                <a:cs typeface="ＭＳ Ｐゴシック" charset="0"/>
              </a:rPr>
              <a:t>Vícenenasycené</a:t>
            </a: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 mastné kyseliny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Vitaminy - D, C, B12, kyselina listová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Minerální látky - vápník, železo</a:t>
            </a:r>
            <a:r>
              <a:rPr lang="en-US" altLang="cs-CZ" dirty="0" smtClean="0">
                <a:solidFill>
                  <a:srgbClr val="021B2B"/>
                </a:solidFill>
                <a:cs typeface="ＭＳ Ｐゴシック" charset="0"/>
              </a:rPr>
              <a:t>, </a:t>
            </a: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zinek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Vláknina</a:t>
            </a:r>
          </a:p>
        </p:txBody>
      </p:sp>
    </p:spTree>
    <p:extLst>
      <p:ext uri="{BB962C8B-B14F-4D97-AF65-F5344CB8AC3E}">
        <p14:creationId xmlns:p14="http://schemas.microsoft.com/office/powerpoint/2010/main" val="20568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BÍLKOVINY</a:t>
            </a:r>
          </a:p>
        </p:txBody>
      </p:sp>
      <p:sp>
        <p:nvSpPr>
          <p:cNvPr id="212995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Zvýšené nároky na příjem bílkovin v </a:t>
            </a:r>
            <a:r>
              <a:rPr lang="cs-CZ" altLang="cs-CZ" sz="2087" dirty="0" err="1">
                <a:solidFill>
                  <a:srgbClr val="021B2B"/>
                </a:solidFill>
                <a:ea typeface="MS PGothic" charset="-128"/>
              </a:rPr>
              <a:t>seniu</a:t>
            </a:r>
            <a:endParaRPr lang="cs-CZ" altLang="cs-CZ" sz="2087" dirty="0">
              <a:solidFill>
                <a:srgbClr val="021B2B"/>
              </a:solidFill>
              <a:ea typeface="MS PGothic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14" dirty="0">
                <a:solidFill>
                  <a:srgbClr val="021B2B"/>
                </a:solidFill>
                <a:ea typeface="MS PGothic" charset="-128"/>
              </a:rPr>
              <a:t>zvýšená nemocnost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14" dirty="0">
                <a:solidFill>
                  <a:srgbClr val="021B2B"/>
                </a:solidFill>
                <a:ea typeface="MS PGothic" charset="-128"/>
              </a:rPr>
              <a:t>zhoršené trávení bílkovin, zhoršené vstřebávání AMK</a:t>
            </a:r>
          </a:p>
          <a:p>
            <a:pPr lvl="1" eaLnBrk="1" hangingPunct="1">
              <a:lnSpc>
                <a:spcPct val="80000"/>
              </a:lnSpc>
              <a:buSzPct val="70000"/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Nedostatek způsobuje zhoršené hojení, poruchy imunity, úbytek svalové hmoty, tvorbu otoků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177" dirty="0">
                <a:solidFill>
                  <a:srgbClr val="021B2B"/>
                </a:solidFill>
                <a:ea typeface="MS PGothic" charset="-128"/>
              </a:rPr>
              <a:t>Doporučený příjem </a:t>
            </a:r>
            <a:r>
              <a:rPr lang="cs-CZ" altLang="cs-CZ" sz="2177" b="1" dirty="0">
                <a:solidFill>
                  <a:srgbClr val="021B2B"/>
                </a:solidFill>
                <a:ea typeface="MS PGothic" charset="-128"/>
              </a:rPr>
              <a:t>0,8-1,0 g/kg/den</a:t>
            </a:r>
            <a:r>
              <a:rPr lang="cs-CZ" altLang="cs-CZ" sz="2177" dirty="0">
                <a:solidFill>
                  <a:srgbClr val="021B2B"/>
                </a:solidFill>
                <a:ea typeface="MS PGothic" charset="-128"/>
              </a:rPr>
              <a:t> cca </a:t>
            </a:r>
            <a:r>
              <a:rPr lang="cs-CZ" altLang="cs-CZ" sz="2177" b="1" dirty="0">
                <a:solidFill>
                  <a:srgbClr val="021B2B"/>
                </a:solidFill>
                <a:ea typeface="MS PGothic" charset="-128"/>
              </a:rPr>
              <a:t>60-80 g/den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998" b="1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Nutno dbát nejen na dostatečné množství bílkovin, ale i na jejich kvalitu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Zdroje kvalitních bílkovin: maso, mléko, mléčné výrobky, vejce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1814" dirty="0">
              <a:solidFill>
                <a:srgbClr val="03706D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cs-CZ" sz="2177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7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PUFA – omega 3</a:t>
            </a:r>
          </a:p>
        </p:txBody>
      </p:sp>
      <p:sp>
        <p:nvSpPr>
          <p:cNvPr id="604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altLang="cs-CZ" sz="16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α</a:t>
            </a: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LA, </a:t>
            </a: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DHA, EPA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6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snížení rizika vzniku demence a onemocnění srdce a cév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zlepšení pružnosti cév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TAG, </a:t>
            </a:r>
            <a:r>
              <a:rPr lang="cs-CZ" altLang="cs-CZ" sz="1600" dirty="0">
                <a:solidFill>
                  <a:srgbClr val="021B2B"/>
                </a:solidFill>
                <a:sym typeface="Wingdings 3" panose="05040102010807070707" pitchFamily="18" charset="2"/>
              </a:rPr>
              <a:t> HDL</a:t>
            </a:r>
            <a:endParaRPr lang="cs-CZ" altLang="cs-CZ" sz="1600" dirty="0">
              <a:solidFill>
                <a:srgbClr val="021B2B"/>
              </a:solidFill>
            </a:endParaRP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hodnoty krevního tlaku</a:t>
            </a:r>
          </a:p>
          <a:p>
            <a:pPr eaLnBrk="1" hangingPunct="1"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pozitivní vliv na projevy deprese, zlepšení subjektivního pocitu fyzické i psychické pohody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tlumení zánětlivých reakcí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příznivé ovlivnění imunity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6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cs-CZ" sz="16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D</a:t>
            </a:r>
          </a:p>
        </p:txBody>
      </p:sp>
      <p:sp>
        <p:nvSpPr>
          <p:cNvPr id="2150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Reguluje metabolizmus Ca a P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Vysoce rizikový </a:t>
            </a:r>
            <a:r>
              <a:rPr lang="cs-CZ" altLang="cs-CZ" sz="1996" dirty="0" err="1">
                <a:solidFill>
                  <a:srgbClr val="021B2B"/>
                </a:solidFill>
                <a:ea typeface="MS PGothic" charset="-128"/>
              </a:rPr>
              <a:t>nutrient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 u seniorů 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 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zvýšená potřeba vitaminu D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významný pokles endogenní syntézy v kůži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omezený pohyb venku na slunci </a:t>
            </a:r>
            <a:r>
              <a:rPr lang="cs-CZ" altLang="cs-CZ" sz="1633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 snížená expozice UV záření</a:t>
            </a:r>
            <a:endParaRPr lang="cs-CZ" altLang="cs-CZ" sz="1633" dirty="0">
              <a:solidFill>
                <a:srgbClr val="021B2B"/>
              </a:solidFill>
              <a:ea typeface="MS PGothic" charset="-128"/>
            </a:endParaRP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snížená přeměna cholekalciferolu na účinné metabolity může být při těžkých onemocněních jater a renální insuficienci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snižování kostní hmoty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endParaRPr lang="cs-CZ" altLang="cs-CZ" sz="72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Při nedostatku se objevuje: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svalová slabost a funkční poškození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zvýšené riziko pádů a zlomenin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endParaRPr lang="cs-CZ" altLang="cs-CZ" sz="72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8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C</a:t>
            </a:r>
          </a:p>
        </p:txBody>
      </p:sp>
      <p:sp>
        <p:nvSpPr>
          <p:cNvPr id="634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u seniorů je častý nízký příjem syrové zeleniny a ovoce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vyšší potřeba díky zvýšené nemocnosti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důsledek nedostatku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zhoršená obranyschopnost organizmu, zvýšená náchylnost k infekcím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zpomalené hojení ran, bolest v kostech, kloubech a svalech 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únava, slabost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krvácivé projevy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anorexie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cs-CZ" sz="2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5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NEROVNOVÁHA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b="1" smtClean="0">
                <a:latin typeface="Times New Roman" panose="02020603050405020304" pitchFamily="18" charset="0"/>
              </a:rPr>
              <a:t>Izotonické poruchy (změny ve volumu)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1361" b="1">
              <a:latin typeface="Times New Roman" panose="02020603050405020304" pitchFamily="18" charset="0"/>
            </a:endParaRPr>
          </a:p>
          <a:p>
            <a:pPr marL="247711" lvl="1">
              <a:buSzPct val="85000"/>
              <a:buFont typeface="Wingdings 2" panose="05020102010507070707" pitchFamily="18" charset="2"/>
              <a:buChar char=""/>
              <a:defRPr/>
            </a:pPr>
            <a:r>
              <a:rPr lang="cs-CZ" altLang="cs-CZ" sz="2449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Deplece volumu</a:t>
            </a:r>
            <a:r>
              <a:rPr lang="cs-CZ" altLang="cs-CZ" sz="2449">
                <a:solidFill>
                  <a:srgbClr val="0D0D0D"/>
                </a:solidFill>
                <a:latin typeface="Times New Roman" panose="02020603050405020304" pitchFamily="18" charset="0"/>
              </a:rPr>
              <a:t>  - ztráta vody a elektrolytů</a:t>
            </a: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68">
                <a:latin typeface="Times New Roman" panose="02020603050405020304" pitchFamily="18" charset="0"/>
              </a:rPr>
              <a:t>zvracení, silné pocení, průjmy, při GIT píštělích, při renálních onemocněních snižujících resorpci Na</a:t>
            </a:r>
            <a:r>
              <a:rPr lang="cs-CZ" altLang="cs-CZ" sz="2268" baseline="30000">
                <a:latin typeface="Times New Roman" panose="02020603050405020304" pitchFamily="18" charset="0"/>
              </a:rPr>
              <a:t>+</a:t>
            </a:r>
            <a:r>
              <a:rPr lang="cs-CZ" altLang="cs-CZ" sz="2268">
                <a:latin typeface="Times New Roman" panose="02020603050405020304" pitchFamily="18" charset="0"/>
              </a:rPr>
              <a:t> aj. </a:t>
            </a: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68">
                <a:latin typeface="Times New Roman" panose="02020603050405020304" pitchFamily="18" charset="0"/>
              </a:rPr>
              <a:t>projevy: ↓kožní turgor, ↓pocení, ↓tvorba moč, žízeň atd.)</a:t>
            </a:r>
          </a:p>
          <a:p>
            <a:pPr marL="247711" lvl="1">
              <a:buSzPct val="85000"/>
              <a:buFont typeface="Wingdings 2" panose="05020102010507070707" pitchFamily="18" charset="2"/>
              <a:buChar char=""/>
              <a:defRPr/>
            </a:pPr>
            <a:endParaRPr lang="cs-CZ" altLang="cs-CZ" sz="2449">
              <a:latin typeface="Times New Roman" panose="02020603050405020304" pitchFamily="18" charset="0"/>
            </a:endParaRPr>
          </a:p>
          <a:p>
            <a:pPr marL="247711" lvl="1">
              <a:buSzPct val="85000"/>
              <a:buFont typeface="Wingdings 2" panose="05020102010507070707" pitchFamily="18" charset="2"/>
              <a:buChar char=""/>
              <a:defRPr/>
            </a:pPr>
            <a:r>
              <a:rPr lang="cs-CZ" altLang="cs-CZ" sz="254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Nadbytek volumu</a:t>
            </a:r>
            <a:r>
              <a:rPr lang="cs-CZ" altLang="cs-CZ" sz="2540">
                <a:solidFill>
                  <a:srgbClr val="0D0D0D"/>
                </a:solidFill>
                <a:latin typeface="Times New Roman" panose="02020603050405020304" pitchFamily="18" charset="0"/>
              </a:rPr>
              <a:t> - retence vody a Na</a:t>
            </a:r>
            <a:r>
              <a:rPr lang="cs-CZ" altLang="cs-CZ" sz="2540" baseline="30000">
                <a:solidFill>
                  <a:srgbClr val="0D0D0D"/>
                </a:solidFill>
                <a:latin typeface="Times New Roman" panose="02020603050405020304" pitchFamily="18" charset="0"/>
              </a:rPr>
              <a:t>+</a:t>
            </a:r>
            <a:endParaRPr lang="cs-CZ" altLang="cs-CZ" sz="2449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68">
                <a:latin typeface="Times New Roman" panose="02020603050405020304" pitchFamily="18" charset="0"/>
              </a:rPr>
              <a:t>onemocněním ledvin, nemocí srdce a jater</a:t>
            </a: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68">
                <a:latin typeface="Times New Roman" panose="02020603050405020304" pitchFamily="18" charset="0"/>
              </a:rPr>
              <a:t>projev ↑TK, edémy aj.)</a:t>
            </a:r>
          </a:p>
        </p:txBody>
      </p:sp>
    </p:spTree>
    <p:extLst>
      <p:ext uri="{BB962C8B-B14F-4D97-AF65-F5344CB8AC3E}">
        <p14:creationId xmlns:p14="http://schemas.microsoft.com/office/powerpoint/2010/main" val="161260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B12</a:t>
            </a:r>
          </a:p>
        </p:txBody>
      </p:sp>
      <p:sp>
        <p:nvSpPr>
          <p:cNvPr id="645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  <a:cs typeface="ＭＳ Ｐゴシック" charset="0"/>
              </a:rPr>
              <a:t>Zhoršená absorpce 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vliv léků 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atrofická gastritida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klesá tvorba vnitřního faktoru </a:t>
            </a: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  <a:cs typeface="ＭＳ Ｐゴシック" charset="0"/>
              </a:rPr>
              <a:t>Funkce a zdravotní význam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vliv na vývoj mozkových funkcí, ovlivnění kognitivních funkcí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snížení rizika vzniku Alzheimery choroby a demence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tvorba červených krvinek (megaloblastická anémie)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snížení hladiny </a:t>
            </a:r>
            <a:r>
              <a:rPr lang="cs-CZ" altLang="cs-CZ" sz="1700" dirty="0" err="1">
                <a:solidFill>
                  <a:srgbClr val="021B2B"/>
                </a:solidFill>
              </a:rPr>
              <a:t>homocysteinu</a:t>
            </a:r>
            <a:r>
              <a:rPr lang="cs-CZ" altLang="cs-CZ" sz="1700" dirty="0">
                <a:solidFill>
                  <a:srgbClr val="021B2B"/>
                </a:solidFill>
              </a:rPr>
              <a:t> </a:t>
            </a:r>
            <a:r>
              <a:rPr lang="cs-CZ" altLang="cs-CZ" sz="1700" dirty="0">
                <a:solidFill>
                  <a:srgbClr val="021B2B"/>
                </a:solidFill>
                <a:sym typeface="Wingdings 3" panose="05040102010807070707" pitchFamily="18" charset="2"/>
              </a:rPr>
              <a:t> </a:t>
            </a:r>
            <a:r>
              <a:rPr lang="cs-CZ" altLang="cs-CZ" sz="1700" dirty="0">
                <a:solidFill>
                  <a:srgbClr val="021B2B"/>
                </a:solidFill>
              </a:rPr>
              <a:t>rizikový faktor KVO</a:t>
            </a: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Kyselina listová</a:t>
            </a:r>
          </a:p>
        </p:txBody>
      </p:sp>
      <p:sp>
        <p:nvSpPr>
          <p:cNvPr id="65538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endParaRPr lang="cs-CZ" altLang="cs-CZ" sz="1000" dirty="0"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Projevy nedostatku:</a:t>
            </a:r>
          </a:p>
          <a:p>
            <a:pPr lvl="1" eaLnBrk="1" hangingPunct="1"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</a:rPr>
              <a:t>poruchy krvetvorby, poruchy sliznice GIT, záněty v dutině ústní, slabost únavnost, </a:t>
            </a:r>
            <a:r>
              <a:rPr lang="cs-CZ" altLang="cs-CZ" sz="2000" dirty="0" err="1">
                <a:solidFill>
                  <a:srgbClr val="021B2B"/>
                </a:solidFill>
              </a:rPr>
              <a:t>hyperhomocysteinémie</a:t>
            </a:r>
            <a:r>
              <a:rPr lang="cs-CZ" altLang="cs-CZ" sz="2000" dirty="0">
                <a:solidFill>
                  <a:srgbClr val="021B2B"/>
                </a:solidFill>
              </a:rPr>
              <a:t>, zvýšení rizika kardiálních a ischemických komplikací, poruchy kognitivních funkcí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0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Zdroje v potravinách</a:t>
            </a:r>
          </a:p>
          <a:p>
            <a:pPr lvl="2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</a:rPr>
              <a:t>listová zelenina, rajčata, okurky, maso, játra, kvasnice, vejce, luštěniny, celozrnné obiloviny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cs-CZ" dirty="0" smtClean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VÁPNÍK</a:t>
            </a:r>
          </a:p>
        </p:txBody>
      </p:sp>
      <p:sp>
        <p:nvSpPr>
          <p:cNvPr id="2191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dirty="0">
                <a:solidFill>
                  <a:srgbClr val="021B2B"/>
                </a:solidFill>
                <a:ea typeface="MS PGothic" charset="-128"/>
              </a:rPr>
              <a:t>Ve stáří dochází k snižování kostní hustoty, zvyšuje se riziko osteoporózy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dirty="0">
                <a:solidFill>
                  <a:srgbClr val="021B2B"/>
                </a:solidFill>
                <a:ea typeface="MS PGothic" charset="-128"/>
              </a:rPr>
              <a:t>Při nedostatku - zvýšená náchylnost ke křečím svalstva, arytmiím</a:t>
            </a:r>
          </a:p>
          <a:p>
            <a:pPr eaLnBrk="1" hangingPunct="1">
              <a:buFont typeface="Arial" charset="0"/>
              <a:buChar char="•"/>
            </a:pPr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18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ŽELEZO</a:t>
            </a:r>
          </a:p>
        </p:txBody>
      </p:sp>
      <p:sp>
        <p:nvSpPr>
          <p:cNvPr id="2201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často nedostatečný přívod potravou, drobné krevní ztráty, zhoršení absorpce při </a:t>
            </a:r>
            <a:r>
              <a:rPr lang="cs-CZ" altLang="cs-CZ" sz="2087" dirty="0" err="1">
                <a:solidFill>
                  <a:srgbClr val="021B2B"/>
                </a:solidFill>
                <a:ea typeface="MS PGothic" charset="-128"/>
              </a:rPr>
              <a:t>hypo</a:t>
            </a: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- a achlorhydrii při atrofické gastritidě</a:t>
            </a:r>
          </a:p>
          <a:p>
            <a:pPr eaLnBrk="1" hangingPunct="1">
              <a:buFont typeface="Arial" charset="0"/>
              <a:buChar char="•"/>
            </a:pPr>
            <a:endParaRPr lang="cs-CZ" altLang="cs-CZ" sz="998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nedostatek železa  negativně ovlivňuje krvetvorbu, u starších nemocných se podílí na vzniku syndromu neklidných nohou </a:t>
            </a:r>
          </a:p>
          <a:p>
            <a:pPr eaLnBrk="1" hangingPunct="1">
              <a:buFont typeface="Arial" charset="0"/>
              <a:buChar char="•"/>
            </a:pPr>
            <a:endParaRPr lang="cs-CZ" altLang="cs-CZ" sz="998" dirty="0">
              <a:solidFill>
                <a:srgbClr val="021B2B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7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ZINEK</a:t>
            </a:r>
          </a:p>
        </p:txBody>
      </p:sp>
      <p:sp>
        <p:nvSpPr>
          <p:cNvPr id="6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absorpce s věkem klesá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projevy nedostatku: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nechutenství, průjem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kožní změny: ekzém v obličeji,  v kožních záhybech, alopecie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psychické změny, podrážděnost, deprese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imunity, špatné hojení ran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šeroslepost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glukózová intolerance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cs-CZ" sz="2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VLÁKNINA</a:t>
            </a:r>
          </a:p>
        </p:txBody>
      </p:sp>
      <p:sp>
        <p:nvSpPr>
          <p:cNvPr id="69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Prevence zácpy, divertikulózy, DM 2.typu, KVO…</a:t>
            </a: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U seniorů –  často potíže s konzumací potravin s vysokým obsahem vlákniny, nesnášenlivost </a:t>
            </a: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 vyhýbání se těmto potravinám, vyřazování z </a:t>
            </a:r>
            <a:r>
              <a:rPr lang="cs-CZ" altLang="cs-CZ" sz="1900" dirty="0" smtClean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jídelníčku</a:t>
            </a:r>
            <a:endParaRPr lang="cs-CZ" altLang="cs-CZ" sz="1900" dirty="0">
              <a:solidFill>
                <a:srgbClr val="021B2B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3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dirty="0" err="1" smtClean="0">
                <a:cs typeface="ＭＳ Ｐゴシック" charset="0"/>
              </a:rPr>
              <a:t>Alternativní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způsoby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stravování</a:t>
            </a:r>
            <a:endParaRPr lang="en-US" altLang="cs-CZ" dirty="0" smtClean="0">
              <a:cs typeface="ＭＳ Ｐゴシック" charset="0"/>
            </a:endParaRPr>
          </a:p>
        </p:txBody>
      </p:sp>
      <p:sp>
        <p:nvSpPr>
          <p:cNvPr id="223235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cs-CZ">
                <a:ea typeface="MS PGothic" charset="-128"/>
              </a:rPr>
              <a:t>Zpracováno dle přednášek Jany Petrové</a:t>
            </a: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2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PROČ?</a:t>
            </a:r>
          </a:p>
        </p:txBody>
      </p:sp>
      <p:sp>
        <p:nvSpPr>
          <p:cNvPr id="716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3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Zdravotní důvody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Morální a etické důvody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Ekologické hledisko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Ekonomické důvody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Náboženství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Sociální faktory</a:t>
            </a:r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500"/>
          </a:p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mtClean="0"/>
              <a:t>Chuťová preference</a:t>
            </a:r>
          </a:p>
        </p:txBody>
      </p:sp>
    </p:spTree>
    <p:extLst>
      <p:ext uri="{BB962C8B-B14F-4D97-AF65-F5344CB8AC3E}">
        <p14:creationId xmlns:p14="http://schemas.microsoft.com/office/powerpoint/2010/main" val="2868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VEGETARIÁNSTVÍ</a:t>
            </a:r>
          </a:p>
        </p:txBody>
      </p:sp>
      <p:sp>
        <p:nvSpPr>
          <p:cNvPr id="727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nejrozšířenější alternativní způsob stravování v ČR </a:t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>(asi 2 % populace – 200 000 osob)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vegetarián – obecně člověk nekonzumující maso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konkrétně několik typů dle omezení konzumace živočišných potravin</a:t>
            </a:r>
          </a:p>
          <a:p>
            <a:pPr lvl="1"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 err="1"/>
              <a:t>laktoovovegetariáni</a:t>
            </a:r>
            <a:endParaRPr lang="cs-CZ" altLang="cs-CZ" sz="1600" dirty="0"/>
          </a:p>
          <a:p>
            <a:pPr lvl="1"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vegani</a:t>
            </a:r>
          </a:p>
          <a:p>
            <a:pPr lvl="1"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 err="1"/>
              <a:t>frutariáni</a:t>
            </a:r>
            <a:r>
              <a:rPr lang="cs-CZ" altLang="cs-CZ" sz="1600" dirty="0"/>
              <a:t> (nesmí být zraněna rostlina, konzumují se pouze plody, které spadly na zem)</a:t>
            </a:r>
          </a:p>
          <a:p>
            <a:pPr lvl="1"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 err="1"/>
              <a:t>vitariáni</a:t>
            </a:r>
            <a:r>
              <a:rPr lang="cs-CZ" altLang="cs-CZ" sz="1600" dirty="0"/>
              <a:t> – RAW </a:t>
            </a:r>
            <a:r>
              <a:rPr lang="cs-CZ" altLang="cs-CZ" sz="1600" dirty="0" err="1"/>
              <a:t>fod</a:t>
            </a:r>
            <a:endParaRPr lang="cs-CZ" altLang="cs-CZ" sz="1600" dirty="0"/>
          </a:p>
          <a:p>
            <a:pPr lvl="1"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 err="1"/>
              <a:t>flexitariáni</a:t>
            </a:r>
            <a:r>
              <a:rPr lang="cs-CZ" altLang="cs-CZ" sz="1600" dirty="0"/>
              <a:t> (občasná konzumace masa zvířat ulovených v divočině nebo chovaných na ekofarmách)</a:t>
            </a:r>
          </a:p>
        </p:txBody>
      </p:sp>
    </p:spTree>
    <p:extLst>
      <p:ext uri="{BB962C8B-B14F-4D97-AF65-F5344CB8AC3E}">
        <p14:creationId xmlns:p14="http://schemas.microsoft.com/office/powerpoint/2010/main" val="13559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2540" dirty="0" err="1">
                <a:cs typeface="ＭＳ Ｐゴシック" charset="0"/>
              </a:rPr>
              <a:t>Vyjádření</a:t>
            </a:r>
            <a:r>
              <a:rPr lang="en-US" altLang="cs-CZ" sz="2540" dirty="0">
                <a:cs typeface="ＭＳ Ｐゴシック" charset="0"/>
              </a:rPr>
              <a:t> </a:t>
            </a:r>
            <a:r>
              <a:rPr lang="en-US" altLang="cs-CZ" sz="2540" dirty="0" err="1">
                <a:cs typeface="ＭＳ Ｐゴシック" charset="0"/>
              </a:rPr>
              <a:t>odborníků</a:t>
            </a:r>
            <a:r>
              <a:rPr lang="en-US" altLang="cs-CZ" sz="2540" dirty="0">
                <a:cs typeface="ＭＳ Ｐゴシック" charset="0"/>
              </a:rPr>
              <a:t> k </a:t>
            </a:r>
            <a:r>
              <a:rPr lang="en-US" altLang="cs-CZ" sz="2540" dirty="0" err="1">
                <a:cs typeface="ＭＳ Ｐゴシック" charset="0"/>
              </a:rPr>
              <a:t>vegetariánství</a:t>
            </a:r>
            <a:endParaRPr lang="en-US" altLang="cs-CZ" sz="2540" dirty="0"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1800" b="1" u="sng" dirty="0">
                <a:cs typeface="ＭＳ Ｐゴシック" charset="0"/>
              </a:rPr>
              <a:t>Stanovisko</a:t>
            </a:r>
            <a:r>
              <a:rPr lang="cs-CZ" altLang="cs-CZ" sz="1800" u="sng" dirty="0">
                <a:cs typeface="ＭＳ Ｐゴシック" charset="0"/>
              </a:rPr>
              <a:t> </a:t>
            </a:r>
            <a:r>
              <a:rPr lang="cs-CZ" altLang="cs-CZ" sz="1800" b="1" u="sng" dirty="0">
                <a:cs typeface="ＭＳ Ｐゴシック" charset="0"/>
              </a:rPr>
              <a:t>Americké dietetické asociace z r. 2009</a:t>
            </a:r>
          </a:p>
          <a:p>
            <a:pPr eaLnBrk="1" hangingPunct="1">
              <a:buFontTx/>
              <a:buNone/>
              <a:defRPr/>
            </a:pPr>
            <a:endParaRPr lang="cs-CZ" altLang="cs-CZ" sz="1800" b="1" u="sng" dirty="0">
              <a:cs typeface="ＭＳ Ｐゴシック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cs-CZ" altLang="cs-CZ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Vhodně naplánovaná </a:t>
            </a:r>
            <a:r>
              <a:rPr lang="cs-CZ" altLang="cs-CZ" sz="1800" dirty="0">
                <a:cs typeface="ＭＳ Ｐゴシック" charset="0"/>
              </a:rPr>
              <a:t>vegetariánská strava  je:</a:t>
            </a:r>
          </a:p>
          <a:p>
            <a:pPr algn="just" eaLnBrk="1" hangingPunct="1">
              <a:buFontTx/>
              <a:buChar char="-"/>
              <a:defRPr/>
            </a:pPr>
            <a:r>
              <a:rPr lang="cs-CZ" altLang="cs-CZ" sz="1800" dirty="0">
                <a:cs typeface="ＭＳ Ｐゴシック" charset="0"/>
              </a:rPr>
              <a:t>zdravá, nutričně vyvážená a zdravotně přínosná v prevenci i léčbě některých  onemocnění</a:t>
            </a:r>
          </a:p>
          <a:p>
            <a:pPr algn="just" eaLnBrk="1" hangingPunct="1">
              <a:buFontTx/>
              <a:buChar char="-"/>
              <a:defRPr/>
            </a:pPr>
            <a:r>
              <a:rPr lang="cs-CZ" altLang="cs-CZ" sz="1800" dirty="0">
                <a:cs typeface="ＭＳ Ｐゴシック" charset="0"/>
              </a:rPr>
              <a:t>vhodná pro jedince během všech období života</a:t>
            </a:r>
          </a:p>
          <a:p>
            <a:pPr algn="just" eaLnBrk="1" hangingPunct="1">
              <a:buFontTx/>
              <a:buChar char="-"/>
              <a:defRPr/>
            </a:pPr>
            <a:r>
              <a:rPr lang="cs-CZ" altLang="cs-CZ" sz="1800" dirty="0">
                <a:cs typeface="ＭＳ Ｐゴシック" charset="0"/>
              </a:rPr>
              <a:t/>
            </a:r>
            <a:br>
              <a:rPr lang="cs-CZ" altLang="cs-CZ" sz="1800" dirty="0">
                <a:cs typeface="ＭＳ Ｐゴシック" charset="0"/>
              </a:rPr>
            </a:br>
            <a:endParaRPr lang="cs-CZ" altLang="cs-CZ" sz="1800" dirty="0"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cs-CZ" altLang="cs-CZ" sz="1100" dirty="0" err="1">
                <a:cs typeface="ＭＳ Ｐゴシック" charset="0"/>
              </a:rPr>
              <a:t>The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Journal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of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the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American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Dietetic</a:t>
            </a:r>
            <a:r>
              <a:rPr lang="cs-CZ" altLang="cs-CZ" sz="1100" dirty="0">
                <a:cs typeface="ＭＳ Ｐゴシック" charset="0"/>
              </a:rPr>
              <a:t> </a:t>
            </a:r>
            <a:r>
              <a:rPr lang="cs-CZ" altLang="cs-CZ" sz="1100" dirty="0" err="1">
                <a:cs typeface="ＭＳ Ｐゴシック" charset="0"/>
              </a:rPr>
              <a:t>Association</a:t>
            </a:r>
            <a:r>
              <a:rPr lang="cs-CZ" altLang="cs-CZ" sz="1100" dirty="0">
                <a:cs typeface="ＭＳ Ｐゴシック" charset="0"/>
              </a:rPr>
              <a:t>, July 2009, </a:t>
            </a:r>
            <a:r>
              <a:rPr lang="cs-CZ" altLang="cs-CZ" sz="1100" dirty="0" err="1">
                <a:cs typeface="ＭＳ Ｐゴシック" charset="0"/>
              </a:rPr>
              <a:t>Volume</a:t>
            </a:r>
            <a:r>
              <a:rPr lang="cs-CZ" altLang="cs-CZ" sz="1100" dirty="0">
                <a:cs typeface="ＭＳ Ｐゴシック" charset="0"/>
              </a:rPr>
              <a:t> 109, No. 7, </a:t>
            </a:r>
            <a:br>
              <a:rPr lang="cs-CZ" altLang="cs-CZ" sz="1100" dirty="0">
                <a:cs typeface="ＭＳ Ｐゴシック" charset="0"/>
              </a:rPr>
            </a:br>
            <a:r>
              <a:rPr lang="cs-CZ" altLang="cs-CZ" sz="1100" dirty="0" err="1">
                <a:cs typeface="ＭＳ Ｐゴシック" charset="0"/>
              </a:rPr>
              <a:t>pg</a:t>
            </a:r>
            <a:r>
              <a:rPr lang="cs-CZ" altLang="cs-CZ" sz="1100" dirty="0">
                <a:cs typeface="ＭＳ Ｐゴシック" charset="0"/>
              </a:rPr>
              <a:t>. 1266-1279. </a:t>
            </a:r>
            <a:r>
              <a:rPr lang="cs-CZ" altLang="cs-CZ" sz="1100" dirty="0">
                <a:solidFill>
                  <a:srgbClr val="05E0DB"/>
                </a:solidFill>
                <a:cs typeface="ＭＳ Ｐゴシック" charset="0"/>
                <a:hlinkClick r:id="rId2"/>
              </a:rPr>
              <a:t>http://www.vrg.org/nutrition/2009_ADA_position_paper.pdf</a:t>
            </a:r>
            <a:endParaRPr lang="cs-CZ" altLang="cs-CZ" sz="1100" dirty="0">
              <a:solidFill>
                <a:srgbClr val="05E0DB"/>
              </a:solidFill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cs-CZ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1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NEROVNOVÁHA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227A8F"/>
              </a:buClr>
              <a:buFont typeface="Wingdings" panose="05000000000000000000" pitchFamily="2" charset="2"/>
              <a:buNone/>
              <a:defRPr/>
            </a:pPr>
            <a:r>
              <a:rPr lang="cs-CZ" altLang="cs-CZ" sz="1814" b="1">
                <a:latin typeface="Times New Roman" panose="02020603050405020304" pitchFamily="18" charset="0"/>
              </a:rPr>
              <a:t>Hyper a hypoosmolární poruchy (nerovnováha vody a Na+)</a:t>
            </a:r>
          </a:p>
          <a:p>
            <a:pPr>
              <a:lnSpc>
                <a:spcPct val="90000"/>
              </a:lnSpc>
              <a:buClr>
                <a:srgbClr val="227A8F"/>
              </a:buClr>
              <a:buFont typeface="Wingdings" panose="05000000000000000000" pitchFamily="2" charset="2"/>
              <a:buChar char=""/>
              <a:defRPr/>
            </a:pPr>
            <a:endParaRPr lang="cs-CZ" altLang="cs-CZ" sz="1814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227A8F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14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Dehydratace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Sníženo celkové množství tělesné vody, Na</a:t>
            </a:r>
            <a:r>
              <a:rPr lang="cs-CZ" altLang="cs-CZ" sz="1814" baseline="30000">
                <a:solidFill>
                  <a:srgbClr val="0D0D0D"/>
                </a:solidFill>
                <a:latin typeface="Times New Roman" panose="02020603050405020304" pitchFamily="18" charset="0"/>
              </a:rPr>
              <a:t>+</a:t>
            </a: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 se relativně nemění = hypertonické prostředí,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Nedostatečný přísun tekutin, diabetes insipidus ↓sekrece ADH,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↓TK, pocit žízně, slabost, malátnost, dráždivost /svrašťování buněk/)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Vyšší ohrožení u malých dětí a seniorů</a:t>
            </a:r>
          </a:p>
          <a:p>
            <a:pPr lvl="1">
              <a:lnSpc>
                <a:spcPct val="90000"/>
              </a:lnSpc>
              <a:buClr>
                <a:srgbClr val="B54A10"/>
              </a:buClr>
              <a:buSzPct val="100000"/>
              <a:buFont typeface="Wingdings 2" panose="05020102010507070707" pitchFamily="18" charset="2"/>
              <a:buChar char=""/>
              <a:defRPr/>
            </a:pPr>
            <a:endParaRPr lang="cs-CZ" altLang="cs-CZ" sz="1814" b="1">
              <a:solidFill>
                <a:srgbClr val="40404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227A8F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14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Hyperhydratace</a:t>
            </a:r>
            <a:r>
              <a:rPr lang="cs-CZ" altLang="cs-CZ" sz="1814">
                <a:latin typeface="Times New Roman" panose="02020603050405020304" pitchFamily="18" charset="0"/>
              </a:rPr>
              <a:t> - </a:t>
            </a: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intoxikace vodou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↑ vody, množství Na</a:t>
            </a:r>
            <a:r>
              <a:rPr lang="cs-CZ" altLang="cs-CZ" sz="1814" baseline="3000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se relativně nemění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Nejčastěji v důsledku snížené schopnosti vodu vyloučit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Nadměrná sekrece ADH – poruchy CNS, mozkové krvácení, psychogenní poruchy, tumory, léky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814">
                <a:solidFill>
                  <a:srgbClr val="0D0D0D"/>
                </a:solidFill>
                <a:latin typeface="Times New Roman" panose="02020603050405020304" pitchFamily="18" charset="0"/>
              </a:rPr>
              <a:t>Příznaky - časté močení, klidové pocení  i  v normálních podmínkách, vlhké ruce či nohy</a:t>
            </a:r>
            <a:endParaRPr lang="cs-CZ" altLang="cs-CZ" sz="1814"/>
          </a:p>
        </p:txBody>
      </p:sp>
    </p:spTree>
    <p:extLst>
      <p:ext uri="{BB962C8B-B14F-4D97-AF65-F5344CB8AC3E}">
        <p14:creationId xmlns:p14="http://schemas.microsoft.com/office/powerpoint/2010/main" val="188430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Přínosy vegetariánství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996" dirty="0"/>
              <a:t>obvykle častější konzumace ovoce, zeleniny, obilovin, klíčků, luštěnin, ořechů, semen, rostlinných olejů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996" dirty="0">
                <a:sym typeface="Wingdings 3" panose="05040102010807070707" pitchFamily="18" charset="2"/>
              </a:rPr>
              <a:t>obvykle nižší příjmy nasycených tuků, cholesterolu, živočišných proteinů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996" dirty="0"/>
              <a:t>nižší příjem energie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996" dirty="0"/>
              <a:t>životní styl</a:t>
            </a:r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endParaRPr lang="cs-CZ" altLang="cs-CZ" sz="1996" dirty="0"/>
          </a:p>
          <a:p>
            <a:pPr eaLnBrk="1" hangingPunct="1"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996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 3" panose="05040102010807070707" pitchFamily="18" charset="2"/>
              </a:rPr>
              <a:t>Důležitost vyvážené stravy</a:t>
            </a:r>
            <a:endParaRPr lang="cs-CZ" altLang="cs-CZ" sz="1996" b="1" dirty="0"/>
          </a:p>
        </p:txBody>
      </p:sp>
    </p:spTree>
    <p:extLst>
      <p:ext uri="{BB962C8B-B14F-4D97-AF65-F5344CB8AC3E}">
        <p14:creationId xmlns:p14="http://schemas.microsoft.com/office/powerpoint/2010/main" val="20741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Rizika vegetariánství</a:t>
            </a:r>
          </a:p>
        </p:txBody>
      </p:sp>
      <p:sp>
        <p:nvSpPr>
          <p:cNvPr id="757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3" lvl="1" indent="-342903"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nesprávná skladba stravy (špatná informovanost)</a:t>
            </a:r>
          </a:p>
          <a:p>
            <a:pPr marL="342903" lvl="1" indent="-342903"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 rostlinných potravinách chybí některé výživové složky, některé složky jsou zastoupeny v malém množství</a:t>
            </a:r>
          </a:p>
          <a:p>
            <a:pPr marL="342903" lvl="1" indent="-342903"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 rostlinných potravinách jsou přítomny látky snižující absorpci některých vitaminů a minerálních látek</a:t>
            </a:r>
          </a:p>
          <a:p>
            <a:pPr marL="342903" lvl="1" indent="-342903"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ostatní</a:t>
            </a:r>
          </a:p>
          <a:p>
            <a:pPr marL="342903" lvl="1" indent="-342903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 marL="342903" lvl="1" indent="-342903">
              <a:buFont typeface="Wingdings 3" panose="05040102010807070707" pitchFamily="18" charset="2"/>
              <a:buChar char="_"/>
              <a:defRPr/>
            </a:pPr>
            <a:r>
              <a:rPr lang="cs-CZ" altLang="cs-CZ" sz="2000" dirty="0">
                <a:sym typeface="Wingdings 3" panose="05040102010807070707" pitchFamily="18" charset="2"/>
              </a:rPr>
              <a:t>nedostatečný příjem některých výživových složek a z toho vyplývající rizika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528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MAKROBIOTIKA</a:t>
            </a:r>
          </a:p>
        </p:txBody>
      </p:sp>
      <p:sp>
        <p:nvSpPr>
          <p:cNvPr id="788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celosvětově rozšířený životní styl, úzce spjatý s výživou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„umění dlouhého života</a:t>
            </a:r>
            <a:r>
              <a:rPr lang="cs-CZ" altLang="en-US" dirty="0" smtClean="0">
                <a:cs typeface="ＭＳ Ｐゴシック" charset="0"/>
              </a:rPr>
              <a:t>“</a:t>
            </a:r>
            <a:r>
              <a:rPr lang="cs-CZ" altLang="ja-JP" sz="2600" dirty="0">
                <a:cs typeface="ＭＳ Ｐゴシック" charset="0"/>
                <a:sym typeface="Wingdings 3" panose="05040102010807070707" pitchFamily="18" charset="2"/>
              </a:rPr>
              <a:t> </a:t>
            </a:r>
            <a:endParaRPr lang="cs-CZ" altLang="ja-JP" sz="2600" dirty="0"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původ v zen-budhizmu, prvky z taoismu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snaha o návrat k přirozenému způsobu života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cs-CZ" dirty="0" smtClean="0">
                <a:cs typeface="ＭＳ Ｐゴシック" charset="0"/>
              </a:rPr>
              <a:t>z</a:t>
            </a:r>
            <a:r>
              <a:rPr lang="cs-CZ" altLang="cs-CZ" dirty="0" err="1" smtClean="0">
                <a:cs typeface="ＭＳ Ｐゴシック" charset="0"/>
              </a:rPr>
              <a:t>akladatel</a:t>
            </a:r>
            <a:r>
              <a:rPr lang="cs-CZ" altLang="cs-CZ" dirty="0" smtClean="0">
                <a:cs typeface="ＭＳ Ｐゴシック" charset="0"/>
              </a:rPr>
              <a:t> George </a:t>
            </a:r>
            <a:r>
              <a:rPr lang="cs-CZ" altLang="cs-CZ" dirty="0" err="1" smtClean="0">
                <a:cs typeface="ＭＳ Ｐゴシック" charset="0"/>
              </a:rPr>
              <a:t>Ohsawa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cs-CZ" altLang="cs-CZ" dirty="0" smtClean="0">
                <a:cs typeface="ＭＳ Ｐゴシック" charset="0"/>
              </a:rPr>
              <a:t>(1893-1966, Japonsko, koncepce makrobiotického učení)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makrobiotické učení dále rozvinuli </a:t>
            </a:r>
            <a:r>
              <a:rPr lang="cs-CZ" altLang="cs-CZ" dirty="0" err="1" smtClean="0">
                <a:cs typeface="ＭＳ Ｐゴシック" charset="0"/>
              </a:rPr>
              <a:t>Ohsawovi</a:t>
            </a:r>
            <a:r>
              <a:rPr lang="cs-CZ" altLang="cs-CZ" dirty="0" smtClean="0">
                <a:cs typeface="ＭＳ Ｐゴシック" charset="0"/>
              </a:rPr>
              <a:t> žáci</a:t>
            </a:r>
            <a:endParaRPr lang="cs-CZ" altLang="cs-CZ" dirty="0" smtClean="0">
              <a:solidFill>
                <a:srgbClr val="4F76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0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9874" name="Vertical Tex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 lnSpcReduction="10000"/>
          </a:bodyPr>
          <a:lstStyle/>
          <a:p>
            <a:pPr eaLnBrk="1" hangingPunct="1">
              <a:lnSpc>
                <a:spcPct val="110000"/>
              </a:lnSpc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Jako základní pravidlo makrobiotické výživy je </a:t>
            </a:r>
            <a:r>
              <a:rPr lang="cs-CZ" altLang="cs-CZ" sz="2000" b="1" dirty="0">
                <a:cs typeface="ＭＳ Ｐゴシック" charset="0"/>
              </a:rPr>
              <a:t>konzumovat stravu pomalu, velmi dobře ji rozžvýkat</a:t>
            </a:r>
            <a:r>
              <a:rPr lang="cs-CZ" altLang="cs-CZ" sz="2000" dirty="0">
                <a:cs typeface="ＭＳ Ｐゴシック" charset="0"/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 Teorie tzv. biologické transmutace</a:t>
            </a:r>
          </a:p>
          <a:p>
            <a:pPr eaLnBrk="1" hangingPunct="1">
              <a:lnSpc>
                <a:spcPct val="110000"/>
              </a:lnSpc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2000" b="1" dirty="0">
                <a:cs typeface="ＭＳ Ｐゴシック" charset="0"/>
              </a:rPr>
              <a:t>Důraz dále kladen na:</a:t>
            </a:r>
          </a:p>
          <a:p>
            <a:pPr marL="812805" lvl="2" indent="-285750">
              <a:spcBef>
                <a:spcPts val="1800"/>
              </a:spcBef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přirozenou stravu z lokálních zdrojů nebo alespoň ze stejného klimatického pásma, která odpovídá ročnímu období,</a:t>
            </a:r>
          </a:p>
          <a:p>
            <a:pPr marL="812805" lvl="2" indent="-285750">
              <a:spcBef>
                <a:spcPts val="1800"/>
              </a:spcBef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vyhýbání se konzumaci masa, mléka, mléčných výrobků, tropického ovoce, rafinovaného cukru, vajec, brambor, bílé mouky,</a:t>
            </a:r>
          </a:p>
          <a:p>
            <a:pPr marL="812805" lvl="2" indent="-285750">
              <a:spcBef>
                <a:spcPts val="1800"/>
              </a:spcBef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odmítání konzumace konzervovaných, chemicky ošetřených, uměle přibarvených, zmražených nebo ozářených potravin,</a:t>
            </a:r>
          </a:p>
          <a:p>
            <a:pPr marL="812805" lvl="2" indent="-285750">
              <a:spcBef>
                <a:spcPts val="1800"/>
              </a:spcBef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odmítání užívání léků, konzumace alkoholu a drog,</a:t>
            </a:r>
          </a:p>
          <a:p>
            <a:pPr marL="812805" lvl="2" indent="-285750">
              <a:spcBef>
                <a:spcPts val="1800"/>
              </a:spcBef>
              <a:buClr>
                <a:srgbClr val="A5D028"/>
              </a:buClr>
              <a:buFont typeface="Arial" charset="0"/>
              <a:buChar char="•"/>
              <a:defRPr/>
            </a:pPr>
            <a:r>
              <a:rPr lang="cs-CZ" altLang="cs-CZ" sz="1600" dirty="0"/>
              <a:t>skromnost, střídmost, pozitivní postoj k životu.</a:t>
            </a:r>
            <a:endParaRPr lang="cs-CZ" altLang="cs-CZ" sz="1600" dirty="0">
              <a:solidFill>
                <a:srgbClr val="4F76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NUTRIČNÍ A ZDRAVOTNÍ ASPEKTY</a:t>
            </a:r>
          </a:p>
        </p:txBody>
      </p:sp>
      <p:sp>
        <p:nvSpPr>
          <p:cNvPr id="2334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 marL="456538" lvl="1" indent="-456538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</a:pPr>
            <a:endParaRPr lang="cs-CZ" altLang="cs-CZ" sz="1633">
              <a:ea typeface="MS PGothic" charset="-128"/>
            </a:endParaRPr>
          </a:p>
          <a:p>
            <a:pPr marL="456538" lvl="1" indent="-456538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</a:pPr>
            <a:r>
              <a:rPr lang="cs-CZ" altLang="cs-CZ" sz="1633">
                <a:ea typeface="MS PGothic" charset="-128"/>
              </a:rPr>
              <a:t>Závisí na stupni omezení potravin živočišného původu  a na skladbě konzumovaných potravin. </a:t>
            </a:r>
          </a:p>
          <a:p>
            <a:pPr marL="456538" lvl="1" indent="-456538">
              <a:lnSpc>
                <a:spcPct val="70000"/>
              </a:lnSpc>
              <a:buClr>
                <a:srgbClr val="A5D028"/>
              </a:buClr>
              <a:buNone/>
            </a:pPr>
            <a:endParaRPr lang="cs-CZ" altLang="cs-CZ" sz="1633">
              <a:ea typeface="MS PGothic" charset="-128"/>
            </a:endParaRPr>
          </a:p>
          <a:p>
            <a:pPr marL="456538" lvl="1" indent="-456538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</a:pPr>
            <a:r>
              <a:rPr lang="cs-CZ" altLang="cs-CZ" sz="1633" b="1">
                <a:ea typeface="MS PGothic" charset="-128"/>
              </a:rPr>
              <a:t>Co přináší možná rizika alternativních způsobů stravování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Špatná informovanost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Nesprávná skladba stravy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V rostlinných potravinách chybí některé nutriční složky, některé složky jsou zastoupeny v malém množství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Přítomnost inhibitorů absorpce některých nutrientů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Ostatní</a:t>
            </a:r>
          </a:p>
          <a:p>
            <a:pPr marL="456538" lvl="1" indent="-456538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</a:pPr>
            <a:endParaRPr lang="cs-CZ" altLang="cs-CZ" sz="1633">
              <a:ea typeface="MS PGothic" charset="-128"/>
            </a:endParaRPr>
          </a:p>
          <a:p>
            <a:pPr marL="456538" lvl="1" indent="-456538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</a:pPr>
            <a:r>
              <a:rPr lang="cs-CZ" altLang="cs-CZ" sz="1633" b="1">
                <a:ea typeface="MS PGothic" charset="-128"/>
              </a:rPr>
              <a:t>Přínosy alternativních způsobů stravování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Vyšší konzumace ovoce, zeleniny, obilovin, klíčků, luštěnin, ořechů, semen, rostlinných olejů</a:t>
            </a:r>
            <a:endParaRPr lang="cs-CZ" altLang="cs-CZ" sz="1633">
              <a:ea typeface="MS PGothic" charset="-128"/>
              <a:sym typeface="Wingdings 3" charset="2"/>
            </a:endParaRP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  <a:sym typeface="Wingdings 3" charset="2"/>
              </a:rPr>
              <a:t>Nižší příjmy nasycených tuků, cholesterolu, živočišných proteinů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Nižší energetická denzita</a:t>
            </a:r>
          </a:p>
          <a:p>
            <a:pPr marL="907313" lvl="2" indent="-456538">
              <a:lnSpc>
                <a:spcPct val="70000"/>
              </a:lnSpc>
              <a:spcBef>
                <a:spcPts val="1202"/>
              </a:spcBef>
              <a:buClr>
                <a:srgbClr val="A5D028"/>
              </a:buClr>
            </a:pPr>
            <a:r>
              <a:rPr lang="cs-CZ" altLang="cs-CZ" sz="1633">
                <a:ea typeface="MS PGothic" charset="-128"/>
              </a:rPr>
              <a:t>Životní styl</a:t>
            </a:r>
          </a:p>
          <a:p>
            <a:pPr eaLnBrk="1" hangingPunct="1"/>
            <a:endParaRPr lang="en-US" altLang="cs-CZ" sz="1633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OBECNÉ ZHODNOCENÍ I.</a:t>
            </a:r>
          </a:p>
        </p:txBody>
      </p:sp>
      <p:sp>
        <p:nvSpPr>
          <p:cNvPr id="819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charset="0"/>
              <a:buChar char="•"/>
              <a:defRPr/>
            </a:pPr>
            <a:endParaRPr lang="cs-CZ" altLang="cs-CZ" sz="1800" dirty="0"/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800" dirty="0"/>
              <a:t>Převážná většina epidemiologických studií se zabývá vegetariánstvím </a:t>
            </a:r>
            <a:r>
              <a:rPr lang="en-US" altLang="cs-CZ" sz="1800" dirty="0"/>
              <a:t/>
            </a:r>
            <a:br>
              <a:rPr lang="en-US" altLang="cs-CZ" sz="1800" dirty="0"/>
            </a:br>
            <a:r>
              <a:rPr lang="cs-CZ" altLang="cs-CZ" sz="1800" dirty="0"/>
              <a:t>a jeho podskupinami </a:t>
            </a:r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endParaRPr lang="cs-CZ" altLang="cs-CZ" sz="1800" dirty="0"/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b="1" dirty="0"/>
              <a:t>Vegetariáni </a:t>
            </a:r>
            <a:r>
              <a:rPr lang="cs-CZ" altLang="cs-CZ" sz="1600" dirty="0"/>
              <a:t>částečně konzumující potraviny živ. původu</a:t>
            </a: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/>
              <a:t>Při správné kombinaci potravin obvykle problémy s nedostatkem životně důležitých </a:t>
            </a:r>
            <a:r>
              <a:rPr lang="cs-CZ" altLang="cs-CZ" sz="1600" dirty="0" err="1"/>
              <a:t>nutrientů</a:t>
            </a:r>
            <a:r>
              <a:rPr lang="cs-CZ" altLang="cs-CZ" sz="1600" dirty="0"/>
              <a:t> nemají</a:t>
            </a: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/>
              <a:t>Potenciální rizika nejčastěji vycházejí ze špatné skladby stravy</a:t>
            </a:r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b="1" dirty="0"/>
              <a:t>Veganství</a:t>
            </a: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/>
              <a:t>Dodržování mnoha pravidel</a:t>
            </a:r>
            <a:endParaRPr lang="cs-CZ" altLang="cs-CZ" sz="1600" dirty="0">
              <a:sym typeface="Wingdings 3" panose="05040102010807070707" pitchFamily="18" charset="2"/>
            </a:endParaRP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>
                <a:sym typeface="Wingdings 3" panose="05040102010807070707" pitchFamily="18" charset="2"/>
              </a:rPr>
              <a:t>Svoji stravu musí obohacovat o chybějící složky formou doplňků stravy nebo fortifikovaných potravin – vitamin B12, B2, D, </a:t>
            </a:r>
            <a:r>
              <a:rPr lang="cs-CZ" altLang="cs-CZ" sz="1600" dirty="0" smtClean="0">
                <a:sym typeface="Wingdings 3" panose="05040102010807070707" pitchFamily="18" charset="2"/>
              </a:rPr>
              <a:t>minerální látky Ca</a:t>
            </a:r>
            <a:r>
              <a:rPr lang="cs-CZ" altLang="cs-CZ" sz="1600" dirty="0">
                <a:sym typeface="Wingdings 3" panose="05040102010807070707" pitchFamily="18" charset="2"/>
              </a:rPr>
              <a:t>, I</a:t>
            </a:r>
            <a:endParaRPr lang="cs-CZ" altLang="cs-CZ" sz="1600" dirty="0"/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b="1" dirty="0" err="1" smtClean="0"/>
              <a:t>Vitariánství</a:t>
            </a:r>
            <a:endParaRPr lang="cs-CZ" altLang="cs-CZ" sz="1600" b="1" dirty="0"/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/>
              <a:t>Určité kladné stránky</a:t>
            </a: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>
                <a:sym typeface="Wingdings 3" panose="05040102010807070707" pitchFamily="18" charset="2"/>
              </a:rPr>
              <a:t>Negativa  -  obsah přírodních toxických a </a:t>
            </a:r>
            <a:r>
              <a:rPr lang="cs-CZ" altLang="cs-CZ" sz="1600" dirty="0" err="1">
                <a:sym typeface="Wingdings 3" panose="05040102010807070707" pitchFamily="18" charset="2"/>
              </a:rPr>
              <a:t>antinutričních</a:t>
            </a:r>
            <a:r>
              <a:rPr lang="cs-CZ" altLang="cs-CZ" sz="1600" dirty="0">
                <a:sym typeface="Wingdings 3" panose="05040102010807070707" pitchFamily="18" charset="2"/>
              </a:rPr>
              <a:t> látek, hygienická jakost, stravitelnost</a:t>
            </a:r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>
                <a:sym typeface="Wingdings 3" panose="05040102010807070707" pitchFamily="18" charset="2"/>
              </a:rPr>
              <a:t>Nelze zajistit dostatek všech esenciálních </a:t>
            </a:r>
            <a:r>
              <a:rPr lang="cs-CZ" altLang="cs-CZ" sz="1600" dirty="0" err="1">
                <a:sym typeface="Wingdings 3" panose="05040102010807070707" pitchFamily="18" charset="2"/>
              </a:rPr>
              <a:t>nutrientů</a:t>
            </a:r>
            <a:r>
              <a:rPr lang="cs-CZ" altLang="cs-CZ" sz="1600" dirty="0">
                <a:sym typeface="Wingdings 3" panose="05040102010807070707" pitchFamily="18" charset="2"/>
              </a:rPr>
              <a:t> v potřebné míře</a:t>
            </a:r>
          </a:p>
          <a:p>
            <a:pPr marL="457203"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b="1" dirty="0" err="1"/>
              <a:t>Frutariánství</a:t>
            </a:r>
            <a:endParaRPr lang="cs-CZ" altLang="cs-CZ" sz="1600" b="1" dirty="0"/>
          </a:p>
          <a:p>
            <a:pPr marL="908056" lvl="2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defRPr/>
            </a:pPr>
            <a:r>
              <a:rPr lang="cs-CZ" altLang="cs-CZ" sz="1600" dirty="0"/>
              <a:t>Zcela nevhodný způsob stravování</a:t>
            </a:r>
          </a:p>
        </p:txBody>
      </p:sp>
    </p:spTree>
    <p:extLst>
      <p:ext uri="{BB962C8B-B14F-4D97-AF65-F5344CB8AC3E}">
        <p14:creationId xmlns:p14="http://schemas.microsoft.com/office/powerpoint/2010/main" val="5248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OBECNÉ ZHODNOCENÍ II.</a:t>
            </a:r>
          </a:p>
        </p:txBody>
      </p:sp>
      <p:sp>
        <p:nvSpPr>
          <p:cNvPr id="829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altLang="cs-CZ" sz="2000" b="1" dirty="0">
                <a:cs typeface="ＭＳ Ｐゴシック" charset="0"/>
              </a:rPr>
              <a:t>Makrobiotika </a:t>
            </a:r>
          </a:p>
          <a:p>
            <a:pPr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Nižší stupně mohou uspokojit nutriční potřeby dospělého člověka</a:t>
            </a:r>
          </a:p>
          <a:p>
            <a:pPr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Vyšší restriktivní stupně – nedostatečné jak z hlediska nutričního, tak energetického</a:t>
            </a:r>
          </a:p>
          <a:p>
            <a:pPr lvl="1" indent="-457203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Nedostatek – hodnotných bílkovin, Ca, </a:t>
            </a:r>
            <a:r>
              <a:rPr lang="cs-CZ" altLang="cs-CZ" sz="2000" dirty="0" err="1"/>
              <a:t>Fe</a:t>
            </a:r>
            <a:r>
              <a:rPr lang="cs-CZ" altLang="cs-CZ" sz="2000" dirty="0"/>
              <a:t>, PUFA, vitaminů A, C, D a B12</a:t>
            </a:r>
          </a:p>
          <a:p>
            <a:pPr indent="-457203">
              <a:buFont typeface="Wingdings" panose="05000000000000000000" pitchFamily="2" charset="2"/>
              <a:buChar char=""/>
              <a:defRPr/>
            </a:pPr>
            <a:endParaRPr lang="en-US" altLang="cs-CZ" dirty="0" smtClean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RIZIKOVÉ NUTRIENTY</a:t>
            </a:r>
          </a:p>
        </p:txBody>
      </p:sp>
      <p:sp>
        <p:nvSpPr>
          <p:cNvPr id="839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 marL="457203" lvl="1" indent="-457203">
              <a:lnSpc>
                <a:spcPct val="70000"/>
              </a:lnSpc>
              <a:buClr>
                <a:srgbClr val="A5D028"/>
              </a:buClr>
              <a:buFont typeface="Arial" panose="020B0604020202020204" pitchFamily="34" charset="0"/>
              <a:buChar char="•"/>
              <a:defRPr/>
            </a:pPr>
            <a:endParaRPr lang="cs-CZ" altLang="cs-CZ" sz="1800" dirty="0"/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Bílkoviny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Nenasycené mastné kyseliny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Železo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Vápník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Zinek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Jód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Vitamin B12 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Vitamin D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Karnitin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Toxické kovy – kadmium (JÁTRA, LEDVINY!!!)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Konečné produkty pokročilé </a:t>
            </a:r>
            <a:r>
              <a:rPr lang="cs-CZ" altLang="cs-CZ" sz="1800" dirty="0" err="1">
                <a:solidFill>
                  <a:srgbClr val="000000"/>
                </a:solidFill>
                <a:cs typeface="ＭＳ Ｐゴシック" charset="0"/>
              </a:rPr>
              <a:t>glykace</a:t>
            </a: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 bílkovin (</a:t>
            </a:r>
            <a:r>
              <a:rPr lang="cs-CZ" altLang="cs-CZ" sz="1800" dirty="0" err="1">
                <a:solidFill>
                  <a:srgbClr val="000000"/>
                </a:solidFill>
                <a:cs typeface="ＭＳ Ｐゴシック" charset="0"/>
              </a:rPr>
              <a:t>AGEs</a:t>
            </a: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)</a:t>
            </a:r>
          </a:p>
          <a:p>
            <a:pPr indent="-457203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"/>
              <a:defRPr/>
            </a:pPr>
            <a:r>
              <a:rPr lang="cs-CZ" altLang="cs-CZ" sz="1800" dirty="0">
                <a:solidFill>
                  <a:srgbClr val="000000"/>
                </a:solidFill>
                <a:cs typeface="ＭＳ Ｐゴシック" charset="0"/>
              </a:rPr>
              <a:t>Ostatní – mykotoxiny, </a:t>
            </a:r>
            <a:r>
              <a:rPr lang="cs-CZ" altLang="cs-CZ" sz="1800" dirty="0" smtClean="0">
                <a:solidFill>
                  <a:srgbClr val="000000"/>
                </a:solidFill>
                <a:cs typeface="ＭＳ Ｐゴシック" charset="0"/>
              </a:rPr>
              <a:t>dusičnany</a:t>
            </a:r>
            <a:endParaRPr lang="cs-CZ" altLang="cs-CZ" sz="1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0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Módní „diety“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Paleodieta</a:t>
            </a:r>
            <a:endParaRPr lang="cs-CZ" dirty="0" smtClean="0"/>
          </a:p>
          <a:p>
            <a:r>
              <a:rPr lang="cs-CZ" dirty="0" smtClean="0"/>
              <a:t>Syrová strava</a:t>
            </a:r>
          </a:p>
          <a:p>
            <a:r>
              <a:rPr lang="cs-CZ" dirty="0" smtClean="0"/>
              <a:t>Bez lepku</a:t>
            </a:r>
          </a:p>
          <a:p>
            <a:r>
              <a:rPr lang="cs-CZ" dirty="0" smtClean="0"/>
              <a:t>Bez laktózy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cs-CZ" dirty="0" smtClean="0"/>
              <a:t>PALEODIETA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Paleolit = starší doba kamenná (nejstarší </a:t>
            </a:r>
            <a:r>
              <a:rPr lang="cs-CZ" dirty="0"/>
              <a:t>a </a:t>
            </a:r>
            <a:r>
              <a:rPr lang="cs-CZ" dirty="0" smtClean="0"/>
              <a:t>nejdelší období </a:t>
            </a:r>
            <a:r>
              <a:rPr lang="cs-CZ" dirty="0"/>
              <a:t>lidských dějin)</a:t>
            </a:r>
            <a:r>
              <a:rPr lang="cs-CZ" dirty="0" smtClean="0"/>
              <a:t>, hlavním </a:t>
            </a:r>
            <a:r>
              <a:rPr lang="cs-CZ" dirty="0"/>
              <a:t>zdrojem </a:t>
            </a:r>
            <a:r>
              <a:rPr lang="cs-CZ" dirty="0" smtClean="0"/>
              <a:t>obživy byl</a:t>
            </a:r>
            <a:r>
              <a:rPr lang="cs-CZ" dirty="0"/>
              <a:t> </a:t>
            </a:r>
            <a:r>
              <a:rPr lang="cs-CZ" b="1" dirty="0"/>
              <a:t>lov a </a:t>
            </a:r>
            <a:r>
              <a:rPr lang="cs-CZ" b="1" dirty="0" smtClean="0"/>
              <a:t>sběr</a:t>
            </a:r>
          </a:p>
          <a:p>
            <a:r>
              <a:rPr lang="cs-CZ" dirty="0" smtClean="0"/>
              <a:t>Neolit </a:t>
            </a:r>
            <a:r>
              <a:rPr lang="cs-CZ" dirty="0"/>
              <a:t>– mladší doba kamenná </a:t>
            </a:r>
            <a:r>
              <a:rPr lang="cs-CZ" dirty="0" smtClean="0"/>
              <a:t>(8000 </a:t>
            </a:r>
            <a:r>
              <a:rPr lang="cs-CZ" dirty="0"/>
              <a:t>až 5000 let </a:t>
            </a:r>
            <a:r>
              <a:rPr lang="cs-CZ" dirty="0" smtClean="0"/>
              <a:t>př.n.l.), hlavním </a:t>
            </a:r>
            <a:r>
              <a:rPr lang="cs-CZ" dirty="0"/>
              <a:t>zdrojem obživy </a:t>
            </a:r>
            <a:r>
              <a:rPr lang="cs-CZ" dirty="0" smtClean="0"/>
              <a:t>bylo </a:t>
            </a:r>
            <a:r>
              <a:rPr lang="cs-CZ" b="1" dirty="0" smtClean="0"/>
              <a:t>zemědělství</a:t>
            </a:r>
          </a:p>
          <a:p>
            <a:endParaRPr lang="cs-CZ" b="1" dirty="0"/>
          </a:p>
          <a:p>
            <a:r>
              <a:rPr lang="cs-CZ" b="1" dirty="0" smtClean="0"/>
              <a:t>Princip: vyřazení </a:t>
            </a:r>
            <a:r>
              <a:rPr lang="cs-CZ" b="1" dirty="0"/>
              <a:t>zemědělských </a:t>
            </a:r>
            <a:r>
              <a:rPr lang="cs-CZ" b="1" dirty="0" smtClean="0"/>
              <a:t>produktů </a:t>
            </a:r>
            <a:r>
              <a:rPr lang="cs-CZ" dirty="0"/>
              <a:t>a </a:t>
            </a:r>
            <a:r>
              <a:rPr lang="cs-CZ" b="1" dirty="0"/>
              <a:t>upřednostňování masa, zeleniny či vajec</a:t>
            </a:r>
            <a:r>
              <a:rPr lang="cs-CZ" dirty="0"/>
              <a:t>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18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6139</Words>
  <Application>Microsoft Macintosh PowerPoint</Application>
  <PresentationFormat>Širokoúhlá obrazovka</PresentationFormat>
  <Paragraphs>1330</Paragraphs>
  <Slides>124</Slides>
  <Notes>3</Notes>
  <HiddenSlides>31</HiddenSlides>
  <MMClips>0</MMClips>
  <ScaleCrop>false</ScaleCrop>
  <HeadingPairs>
    <vt:vector size="6" baseType="variant">
      <vt:variant>
        <vt:lpstr>Použitá písma</vt:lpstr>
      </vt:variant>
      <vt:variant>
        <vt:i4>16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124</vt:i4>
      </vt:variant>
    </vt:vector>
  </HeadingPairs>
  <TitlesOfParts>
    <vt:vector size="141" baseType="lpstr">
      <vt:lpstr>Calibri Light</vt:lpstr>
      <vt:lpstr>Garamond</vt:lpstr>
      <vt:lpstr>MS PGothic</vt:lpstr>
      <vt:lpstr>ＭＳ Ｐゴシック</vt:lpstr>
      <vt:lpstr>Yu Gothic</vt:lpstr>
      <vt:lpstr>Arial</vt:lpstr>
      <vt:lpstr>Calibri</vt:lpstr>
      <vt:lpstr>Candara</vt:lpstr>
      <vt:lpstr>Century Schoolbook</vt:lpstr>
      <vt:lpstr>Courier New</vt:lpstr>
      <vt:lpstr>Lucida Sans Unicode</vt:lpstr>
      <vt:lpstr>Symbol</vt:lpstr>
      <vt:lpstr>Times New Roman</vt:lpstr>
      <vt:lpstr>Wingdings</vt:lpstr>
      <vt:lpstr>Wingdings 2</vt:lpstr>
      <vt:lpstr>Wingdings 3</vt:lpstr>
      <vt:lpstr>Motiv Office</vt:lpstr>
      <vt:lpstr>PITNÝ REŽIM</vt:lpstr>
      <vt:lpstr>VODA A JEJÍ VÝZNAM V LIDSKÉM TĚLE</vt:lpstr>
      <vt:lpstr>DISTRIBUCE VODY V TĚLE</vt:lpstr>
      <vt:lpstr> Průměrné množství celkové vody v těle ve vztahu k věku, pohlaví a netukové tělesné hmotnosti:</vt:lpstr>
      <vt:lpstr>Vodní bilance</vt:lpstr>
      <vt:lpstr>Metabolická voda (z přednášky nevrlé)</vt:lpstr>
      <vt:lpstr>REGULACE OBJEMU TĚLESNÝCH TEKUTIN</vt:lpstr>
      <vt:lpstr>NEROVNOVÁHA TĚLESNÝCH TEKUTIN</vt:lpstr>
      <vt:lpstr>NEROVNOVÁHA TĚLESNÝCH TEKUTIN</vt:lpstr>
      <vt:lpstr>Dehydratace</vt:lpstr>
      <vt:lpstr>PITNÝ REŽIM</vt:lpstr>
      <vt:lpstr>DENNÍ DOPORUČENÉ MNOŽSTVÍ VODY Příjem vody = 65 % z tekutin + 25 % z potravy + 10 % z vlastního metabolismu</vt:lpstr>
      <vt:lpstr>Prezentace aplikace PowerPoint</vt:lpstr>
      <vt:lpstr>Voda a zdravotní tvrzení</vt:lpstr>
      <vt:lpstr>ZÁSADY PITNÉHO REŽIMU</vt:lpstr>
      <vt:lpstr>BALENÁ VODA</vt:lpstr>
      <vt:lpstr>Prezentace aplikace PowerPoint</vt:lpstr>
      <vt:lpstr>NEJDŮLEŽITĚJŠÍ UKAZATELE KVALITY VODY</vt:lpstr>
      <vt:lpstr>CELKOVÁ MINERALIZACE</vt:lpstr>
      <vt:lpstr>Prezentace aplikace PowerPoint</vt:lpstr>
      <vt:lpstr>PŘEHLED VOD NA TRHU</vt:lpstr>
      <vt:lpstr>HOŘČÍK, VÁPNÍK, DUSIČNANY, SODÍK, FLUÓR</vt:lpstr>
      <vt:lpstr>Prezentace aplikace PowerPoint</vt:lpstr>
      <vt:lpstr>OPTIMÁLNÍ HODNOTY NĚKTERÝCH MINERÁLNÍCH LÁTEK</vt:lpstr>
      <vt:lpstr>OXID UHLIČITÝ</vt:lpstr>
      <vt:lpstr>MIKROBIÁLNÍ KONTAMINACE</vt:lpstr>
      <vt:lpstr>Nápoje s obsahem kofeinu</vt:lpstr>
      <vt:lpstr>ČAJE</vt:lpstr>
      <vt:lpstr>Prezentace aplikace PowerPoint</vt:lpstr>
      <vt:lpstr>KÁVA</vt:lpstr>
      <vt:lpstr>SLAZENÉ NÁPOJE</vt:lpstr>
      <vt:lpstr>alkohol</vt:lpstr>
      <vt:lpstr>Výživa malých děti</vt:lpstr>
      <vt:lpstr>Prezentace aplikace PowerPoint</vt:lpstr>
      <vt:lpstr>Doporučení k zavádění  komplementární výživy (příkrmu)u kojenců http://www.mzcr.cz/Odbornik/dokumenty/doporuceni-k-zavadeni-komplementarni-vyzivyprikrmu-u-kojencu_7542_1154_3.html</vt:lpstr>
      <vt:lpstr>Prezentace aplikace PowerPoint</vt:lpstr>
      <vt:lpstr>Rozvoj dovedností pro příjem stravy</vt:lpstr>
      <vt:lpstr>Cíl prvních dvou týdnů:</vt:lpstr>
      <vt:lpstr>Doporučení pro zavádění pevné stravy: zdroj: www.mamila.sk</vt:lpstr>
      <vt:lpstr>Prezentace aplikace PowerPoint</vt:lpstr>
      <vt:lpstr>Prezentace aplikace PowerPoint</vt:lpstr>
      <vt:lpstr>Výživa školáků a dospívajících</vt:lpstr>
      <vt:lpstr>Výživa – nedostatek i nadbytek</vt:lpstr>
      <vt:lpstr>RŮST</vt:lpstr>
      <vt:lpstr>VLIV HORMONÁLNÍCH ZMĚN</vt:lpstr>
      <vt:lpstr>Prezentace aplikace PowerPoint</vt:lpstr>
      <vt:lpstr>VITAMINY</vt:lpstr>
      <vt:lpstr>VÁPNÍK</vt:lpstr>
      <vt:lpstr>Prezentace aplikace PowerPoint</vt:lpstr>
      <vt:lpstr>VYUŽITELNOST VÁPNÍKU  Z RŮZNÝCH ZDROJŮ</vt:lpstr>
      <vt:lpstr>PREVENCE OSTEOPORÓZY? To není jen vápník.</vt:lpstr>
      <vt:lpstr>Prezentace aplikace PowerPoint</vt:lpstr>
      <vt:lpstr>Prezentace aplikace PowerPoint</vt:lpstr>
      <vt:lpstr>Prezentace aplikace PowerPoint</vt:lpstr>
      <vt:lpstr>Prezentace aplikace PowerPoint</vt:lpstr>
      <vt:lpstr>POHYBOVÁ AKTIVITA:  ANEB „SVALY POSILOVAT, KOSTI ZATĚŽOVAT“</vt:lpstr>
      <vt:lpstr>KOUŘENÍ A OSTEOPORÓZA MOŽNÉ SOUVISLOSTI</vt:lpstr>
      <vt:lpstr>Prezentace aplikace PowerPoint</vt:lpstr>
      <vt:lpstr>Prezentace aplikace PowerPoint</vt:lpstr>
      <vt:lpstr>Další živiny důležité v dětství a dospívání: ŽELEZO</vt:lpstr>
      <vt:lpstr>Prezentace aplikace PowerPoint</vt:lpstr>
      <vt:lpstr>JÓD</vt:lpstr>
      <vt:lpstr>STRAVOVACÍ NÁVYKY DÍTĚTE I.</vt:lpstr>
      <vt:lpstr>STRAVOVACÍ NÁVYKY DÍTĚTE II.</vt:lpstr>
      <vt:lpstr>Výživa seniorů</vt:lpstr>
      <vt:lpstr>Faktory ovlivňující výživu seniorů</vt:lpstr>
      <vt:lpstr>Prezentace aplikace PowerPoint</vt:lpstr>
      <vt:lpstr>Prezentace aplikace PowerPoint</vt:lpstr>
      <vt:lpstr>Prezentace aplikace PowerPoint</vt:lpstr>
      <vt:lpstr>Prezentace aplikace PowerPoint</vt:lpstr>
      <vt:lpstr>Interkace léky/ výživa</vt:lpstr>
      <vt:lpstr>Stravování seniorů – obecné zásady</vt:lpstr>
      <vt:lpstr>Potřeba energie</vt:lpstr>
      <vt:lpstr>Prezentace aplikace PowerPoint</vt:lpstr>
      <vt:lpstr>Rizikové živiny ve výživě seniorů</vt:lpstr>
      <vt:lpstr>BÍLKOVINY</vt:lpstr>
      <vt:lpstr>PUFA – omega 3</vt:lpstr>
      <vt:lpstr>Vitamin D</vt:lpstr>
      <vt:lpstr>Vitamin C</vt:lpstr>
      <vt:lpstr>Vitamin B12</vt:lpstr>
      <vt:lpstr>Kyselina listová</vt:lpstr>
      <vt:lpstr>VÁPNÍK</vt:lpstr>
      <vt:lpstr>ŽELEZO</vt:lpstr>
      <vt:lpstr>ZINEK</vt:lpstr>
      <vt:lpstr>VLÁKNINA</vt:lpstr>
      <vt:lpstr>Alternativní způsoby stravování</vt:lpstr>
      <vt:lpstr>PROČ?</vt:lpstr>
      <vt:lpstr>VEGETARIÁNSTVÍ</vt:lpstr>
      <vt:lpstr>Vyjádření odborníků k vegetariánství</vt:lpstr>
      <vt:lpstr>Přínosy vegetariánství</vt:lpstr>
      <vt:lpstr>Rizika vegetariánství</vt:lpstr>
      <vt:lpstr>MAKROBIOTIKA</vt:lpstr>
      <vt:lpstr>Prezentace aplikace PowerPoint</vt:lpstr>
      <vt:lpstr>NUTRIČNÍ A ZDRAVOTNÍ ASPEKTY</vt:lpstr>
      <vt:lpstr>OBECNÉ ZHODNOCENÍ I.</vt:lpstr>
      <vt:lpstr>OBECNÉ ZHODNOCENÍ II.</vt:lpstr>
      <vt:lpstr>RIZIKOVÉ NUTRIENTY</vt:lpstr>
      <vt:lpstr>Módní „diety“</vt:lpstr>
      <vt:lpstr>PALEODIETA </vt:lpstr>
      <vt:lpstr>Prezentace aplikace PowerPoint</vt:lpstr>
      <vt:lpstr>Prezentace aplikace PowerPoint</vt:lpstr>
      <vt:lpstr>Prezentace aplikace PowerPoint</vt:lpstr>
      <vt:lpstr>SYROVÁ STRAVA = raw food</vt:lpstr>
      <vt:lpstr>Prezentace aplikace PowerPoint</vt:lpstr>
      <vt:lpstr>Prezentace aplikace PowerPoint</vt:lpstr>
      <vt:lpstr>Prezentace aplikace PowerPoint</vt:lpstr>
      <vt:lpstr>BEZ LEPKU - dieta X „dieta“</vt:lpstr>
      <vt:lpstr>Prezentace aplikace PowerPoint</vt:lpstr>
      <vt:lpstr>Prezentace aplikace PowerPoint</vt:lpstr>
      <vt:lpstr>BEZ LAKTÓZY - dieta X „dieta“</vt:lpstr>
      <vt:lpstr>PROBLÉM mléčná bílkovina X mléčný cukr</vt:lpstr>
      <vt:lpstr>PROBLÉM mléčná bílkovina X mléčný cukr</vt:lpstr>
      <vt:lpstr>Prezentace aplikace PowerPoint</vt:lpstr>
      <vt:lpstr>PROBLÉM mléčná bílkovina X mléčný cukr</vt:lpstr>
      <vt:lpstr>OBSAH LAKTÓZY V MLÉCE A MLÉČNÝCH VÝROBCÍCH</vt:lpstr>
      <vt:lpstr>BEZ MLÉKA versus doporučení 2-3krát denně</vt:lpstr>
      <vt:lpstr>Zpráva o zdraví obyvatel České republiky (2014)</vt:lpstr>
      <vt:lpstr>Prezentace aplikace PowerPoint</vt:lpstr>
      <vt:lpstr>PORUCHY PŘÍJMU POTRAVY</vt:lpstr>
      <vt:lpstr>OBEZITA</vt:lpstr>
      <vt:lpstr>MENTÁLNÍ ANOREXIE</vt:lpstr>
      <vt:lpstr>MENTÁLNÍ BULIMIE</vt:lpstr>
      <vt:lpstr>Další…</vt:lpstr>
      <vt:lpstr>Děkuji za pozornost 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PITNÝ REŽIM</dc:title>
  <dc:creator>Veronika Březková</dc:creator>
  <cp:lastModifiedBy>Veronika Březková</cp:lastModifiedBy>
  <cp:revision>6</cp:revision>
  <dcterms:created xsi:type="dcterms:W3CDTF">2017-10-12T17:43:39Z</dcterms:created>
  <dcterms:modified xsi:type="dcterms:W3CDTF">2017-10-12T18:32:56Z</dcterms:modified>
</cp:coreProperties>
</file>