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39" r:id="rId1"/>
  </p:sldMasterIdLst>
  <p:notesMasterIdLst>
    <p:notesMasterId r:id="rId85"/>
  </p:notesMasterIdLst>
  <p:sldIdLst>
    <p:sldId id="256" r:id="rId2"/>
    <p:sldId id="376" r:id="rId3"/>
    <p:sldId id="377" r:id="rId4"/>
    <p:sldId id="379" r:id="rId5"/>
    <p:sldId id="384" r:id="rId6"/>
    <p:sldId id="378" r:id="rId7"/>
    <p:sldId id="380" r:id="rId8"/>
    <p:sldId id="381" r:id="rId9"/>
    <p:sldId id="383" r:id="rId10"/>
    <p:sldId id="385" r:id="rId11"/>
    <p:sldId id="392" r:id="rId12"/>
    <p:sldId id="287" r:id="rId13"/>
    <p:sldId id="288" r:id="rId14"/>
    <p:sldId id="291" r:id="rId15"/>
    <p:sldId id="290" r:id="rId16"/>
    <p:sldId id="295" r:id="rId17"/>
    <p:sldId id="296" r:id="rId18"/>
    <p:sldId id="300" r:id="rId19"/>
    <p:sldId id="301" r:id="rId20"/>
    <p:sldId id="344" r:id="rId21"/>
    <p:sldId id="393" r:id="rId22"/>
    <p:sldId id="259" r:id="rId23"/>
    <p:sldId id="258" r:id="rId24"/>
    <p:sldId id="263" r:id="rId25"/>
    <p:sldId id="261" r:id="rId26"/>
    <p:sldId id="297" r:id="rId27"/>
    <p:sldId id="303" r:id="rId28"/>
    <p:sldId id="298" r:id="rId29"/>
    <p:sldId id="270" r:id="rId30"/>
    <p:sldId id="271" r:id="rId31"/>
    <p:sldId id="272" r:id="rId32"/>
    <p:sldId id="273" r:id="rId33"/>
    <p:sldId id="274" r:id="rId34"/>
    <p:sldId id="305" r:id="rId35"/>
    <p:sldId id="285" r:id="rId36"/>
    <p:sldId id="306" r:id="rId37"/>
    <p:sldId id="308" r:id="rId38"/>
    <p:sldId id="275" r:id="rId39"/>
    <p:sldId id="309" r:id="rId40"/>
    <p:sldId id="310" r:id="rId41"/>
    <p:sldId id="314" r:id="rId42"/>
    <p:sldId id="311" r:id="rId43"/>
    <p:sldId id="312" r:id="rId44"/>
    <p:sldId id="313" r:id="rId45"/>
    <p:sldId id="315" r:id="rId46"/>
    <p:sldId id="316" r:id="rId47"/>
    <p:sldId id="317" r:id="rId48"/>
    <p:sldId id="318" r:id="rId49"/>
    <p:sldId id="399" r:id="rId50"/>
    <p:sldId id="319" r:id="rId51"/>
    <p:sldId id="320" r:id="rId52"/>
    <p:sldId id="321" r:id="rId53"/>
    <p:sldId id="323" r:id="rId54"/>
    <p:sldId id="324" r:id="rId55"/>
    <p:sldId id="325" r:id="rId56"/>
    <p:sldId id="326" r:id="rId57"/>
    <p:sldId id="328" r:id="rId58"/>
    <p:sldId id="276" r:id="rId59"/>
    <p:sldId id="343" r:id="rId60"/>
    <p:sldId id="394" r:id="rId61"/>
    <p:sldId id="332" r:id="rId62"/>
    <p:sldId id="333" r:id="rId63"/>
    <p:sldId id="277" r:id="rId64"/>
    <p:sldId id="278" r:id="rId65"/>
    <p:sldId id="339" r:id="rId66"/>
    <p:sldId id="336" r:id="rId67"/>
    <p:sldId id="340" r:id="rId68"/>
    <p:sldId id="279" r:id="rId69"/>
    <p:sldId id="342" r:id="rId70"/>
    <p:sldId id="280" r:id="rId71"/>
    <p:sldId id="293" r:id="rId72"/>
    <p:sldId id="294" r:id="rId73"/>
    <p:sldId id="386" r:id="rId74"/>
    <p:sldId id="391" r:id="rId75"/>
    <p:sldId id="345" r:id="rId76"/>
    <p:sldId id="373" r:id="rId77"/>
    <p:sldId id="374" r:id="rId78"/>
    <p:sldId id="398" r:id="rId79"/>
    <p:sldId id="396" r:id="rId80"/>
    <p:sldId id="397" r:id="rId81"/>
    <p:sldId id="349" r:id="rId82"/>
    <p:sldId id="350" r:id="rId83"/>
    <p:sldId id="388" r:id="rId8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68"/>
    <p:restoredTop sz="94640"/>
  </p:normalViewPr>
  <p:slideViewPr>
    <p:cSldViewPr snapToGrid="0" snapToObjects="1">
      <p:cViewPr>
        <p:scale>
          <a:sx n="50" d="100"/>
          <a:sy n="50" d="100"/>
        </p:scale>
        <p:origin x="-2664" y="-13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B650A-32BD-924D-A0DB-8D74DBCF2B69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BCED1-B378-C54E-BE57-47B91F2B3D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249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49E23-7E1A-DB42-A6FB-BD85079EADE2}" type="datetimeFigureOut">
              <a:rPr lang="cs-CZ" smtClean="0"/>
              <a:pPr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3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R5_Wdz9zg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jeni.cz/maminkam/bfh/seznam-bfh-nemocnic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cef.org/programme/breastfeeding/baby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youtube.com/watch?v=0alN_3V_qv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erpc0vLbm4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jim.cz/" TargetMode="External"/><Relationship Id="rId2" Type="http://schemas.openxmlformats.org/officeDocument/2006/relationships/hyperlink" Target="https://www.youtube.com/watch?v=ofEI-n36WQ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ojen&#237;.cz/" TargetMode="External"/><Relationship Id="rId4" Type="http://schemas.openxmlformats.org/officeDocument/2006/relationships/hyperlink" Target="http://www.mamila.s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PODPORA KOJENÍ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Veronika </a:t>
            </a:r>
            <a:r>
              <a:rPr lang="cs-CZ" dirty="0" err="1" smtClean="0"/>
              <a:t>Suchodolová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453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mateřského mléka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x-none" dirty="0" smtClean="0"/>
              <a:t>Během evoluce se vytvořily specifické druhy mléka pro každý živočišný druh. Složení mléka je specifické pro daný živočišný druh</a:t>
            </a:r>
            <a:endParaRPr lang="cs-CZ" altLang="x-none" dirty="0"/>
          </a:p>
          <a:p>
            <a:endParaRPr lang="cs-CZ" altLang="x-none" dirty="0" smtClean="0"/>
          </a:p>
          <a:p>
            <a:r>
              <a:rPr lang="cs-CZ" altLang="x-none" dirty="0" smtClean="0"/>
              <a:t>Odpovídá životnímu stylu a genetické výbavě daného živočišného druhu, přizpůsobeno potřebám mláděte např. mléko mořských savců má více tuku, mléko netopýrů má málo vody, mléko primátů má hodně sacharidů (zdroj energie pro mozek)</a:t>
            </a:r>
          </a:p>
          <a:p>
            <a:endParaRPr lang="cs-CZ" altLang="x-none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www.youtube.com/watch?v=2R5_Wdz9zgc</a:t>
            </a:r>
            <a:endParaRPr lang="cs-CZ" dirty="0" smtClean="0"/>
          </a:p>
          <a:p>
            <a:pPr marL="0" indent="0">
              <a:buNone/>
            </a:pPr>
            <a:endParaRPr lang="cs-CZ" altLang="x-none" dirty="0" smtClean="0"/>
          </a:p>
          <a:p>
            <a:endParaRPr lang="cs-CZ" altLang="x-none" dirty="0" smtClean="0"/>
          </a:p>
          <a:p>
            <a:endParaRPr lang="cs-CZ" altLang="x-none" dirty="0" smtClean="0"/>
          </a:p>
          <a:p>
            <a:endParaRPr lang="cs-CZ" altLang="x-none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976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PODPORA KOJENÍ</a:t>
            </a:r>
            <a:endParaRPr lang="cs-CZ" dirty="0"/>
          </a:p>
        </p:txBody>
      </p:sp>
      <p:sp>
        <p:nvSpPr>
          <p:cNvPr id="4" name="Obláčkový bublinový popisek 3"/>
          <p:cNvSpPr/>
          <p:nvPr/>
        </p:nvSpPr>
        <p:spPr>
          <a:xfrm>
            <a:off x="8669547" y="277773"/>
            <a:ext cx="3248644" cy="1689180"/>
          </a:xfrm>
          <a:prstGeom prst="cloudCallout">
            <a:avLst>
              <a:gd name="adj1" fmla="val -78149"/>
              <a:gd name="adj2" fmla="val 777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Kojení není jen pití mléka, znamená mnohem více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  <a:sym typeface="Wingdings"/>
              </a:rPr>
              <a:t>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" y="650875"/>
            <a:ext cx="11934825" cy="5564187"/>
          </a:xfrm>
        </p:spPr>
      </p:pic>
      <p:sp>
        <p:nvSpPr>
          <p:cNvPr id="5" name="Rámeček 4"/>
          <p:cNvSpPr/>
          <p:nvPr/>
        </p:nvSpPr>
        <p:spPr>
          <a:xfrm>
            <a:off x="4237510" y="5047013"/>
            <a:ext cx="3716977" cy="36813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14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MZ ČR (2005), WHO a UNICEF: </a:t>
            </a:r>
            <a:r>
              <a:rPr lang="cs-CZ" i="1" dirty="0" smtClean="0"/>
              <a:t>Podporujte plné kojení do ukončeného 6. měsíce věku, poté kojení s příkrmem do 2 let věku dítěte i déle</a:t>
            </a:r>
          </a:p>
          <a:p>
            <a:r>
              <a:rPr lang="cs-CZ" dirty="0" smtClean="0"/>
              <a:t>Evropský kodex proti rakovině (2014): </a:t>
            </a:r>
            <a:r>
              <a:rPr lang="cs-CZ" i="1" dirty="0"/>
              <a:t>Kojení snižuje riziko výskytu rakoviny u matky. Je-li to možné, kojte své dítě</a:t>
            </a:r>
            <a:r>
              <a:rPr lang="cs-CZ" i="1" dirty="0" smtClean="0"/>
              <a:t>.</a:t>
            </a:r>
          </a:p>
          <a:p>
            <a:endParaRPr lang="cs-CZ" i="1" dirty="0" smtClean="0"/>
          </a:p>
          <a:p>
            <a:r>
              <a:rPr lang="cs-CZ" dirty="0" smtClean="0"/>
              <a:t>WHO: </a:t>
            </a:r>
            <a:r>
              <a:rPr lang="cs-CZ" i="1" dirty="0" smtClean="0"/>
              <a:t>Kojení je nejefektivnější metodou pro ochranu </a:t>
            </a:r>
            <a:br>
              <a:rPr lang="cs-CZ" i="1" dirty="0" smtClean="0"/>
            </a:br>
            <a:r>
              <a:rPr lang="cs-CZ" i="1" dirty="0" smtClean="0"/>
              <a:t>a podporu zdraví dětí</a:t>
            </a:r>
          </a:p>
          <a:p>
            <a:endParaRPr lang="cs-CZ" i="1" dirty="0">
              <a:solidFill>
                <a:srgbClr val="7030A0"/>
              </a:solidFill>
            </a:endParaRPr>
          </a:p>
          <a:p>
            <a:r>
              <a:rPr lang="cs-CZ" i="1" dirty="0" smtClean="0"/>
              <a:t>Nejúčinnější prevencí potravinových alergií </a:t>
            </a:r>
            <a:br>
              <a:rPr lang="cs-CZ" i="1" dirty="0" smtClean="0"/>
            </a:br>
            <a:r>
              <a:rPr lang="cs-CZ" i="1" dirty="0" smtClean="0"/>
              <a:t>je výlučné kojení 4-6 měsíců</a:t>
            </a:r>
            <a:endParaRPr lang="cs-CZ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128" y="3309072"/>
            <a:ext cx="1387906" cy="196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16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26920" y="2553194"/>
            <a:ext cx="966651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7200" dirty="0" smtClean="0"/>
              <a:t>VÝLUČNÉ KOJENÍ </a:t>
            </a:r>
            <a:r>
              <a:rPr lang="cs-CZ" sz="3600" dirty="0" smtClean="0"/>
              <a:t>a délka kojení</a:t>
            </a:r>
            <a:endParaRPr lang="cs-CZ" sz="3600" dirty="0"/>
          </a:p>
        </p:txBody>
      </p:sp>
      <p:sp>
        <p:nvSpPr>
          <p:cNvPr id="5" name="Obláčkový bublinový popisek 4"/>
          <p:cNvSpPr/>
          <p:nvPr/>
        </p:nvSpPr>
        <p:spPr>
          <a:xfrm>
            <a:off x="7992093" y="337631"/>
            <a:ext cx="4013860" cy="1622052"/>
          </a:xfrm>
          <a:prstGeom prst="cloudCallout">
            <a:avLst>
              <a:gd name="adj1" fmla="val -28099"/>
              <a:gd name="adj2" fmla="val 825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SNIŽUJE KOJENECKOU ÚMRTNOST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láčkový bublinový popisek 5"/>
          <p:cNvSpPr/>
          <p:nvPr/>
        </p:nvSpPr>
        <p:spPr>
          <a:xfrm>
            <a:off x="285008" y="-1"/>
            <a:ext cx="4476998" cy="2553195"/>
          </a:xfrm>
          <a:prstGeom prst="cloudCallout">
            <a:avLst>
              <a:gd name="adj1" fmla="val 66919"/>
              <a:gd name="adj2" fmla="val 468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SNIŽUJE VÝSKYT TYPICKÝCH DĚTSKÝCH NEMOCÍ: atopický ekzém, akutní zánět středního ucha, infekce horních cest dýchacích, infekce trávícího traktu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láčkový bublinový popisek 6"/>
          <p:cNvSpPr/>
          <p:nvPr/>
        </p:nvSpPr>
        <p:spPr>
          <a:xfrm>
            <a:off x="4013859" y="123011"/>
            <a:ext cx="4655127" cy="1622052"/>
          </a:xfrm>
          <a:prstGeom prst="cloudCallout">
            <a:avLst>
              <a:gd name="adj1" fmla="val 13803"/>
              <a:gd name="adj2" fmla="val 979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mtClean="0">
                <a:solidFill>
                  <a:schemeClr val="tx1"/>
                </a:solidFill>
              </a:rPr>
              <a:t>SOUVISÍ S PREVENCÍ OBEZITY U DÍTĚTE I V DOSPĚLOSTI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láčkový bublinový popisek 7"/>
          <p:cNvSpPr/>
          <p:nvPr/>
        </p:nvSpPr>
        <p:spPr>
          <a:xfrm>
            <a:off x="166255" y="3550722"/>
            <a:ext cx="4678878" cy="2391301"/>
          </a:xfrm>
          <a:prstGeom prst="cloudCallout">
            <a:avLst>
              <a:gd name="adj1" fmla="val 73149"/>
              <a:gd name="adj2" fmla="val -474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CHRÁNÍ MATKU PŘED: poporodní depresí, nádorovým onemocněním prsu a vaječníků, DM 2. typu, osteoporózou, revmatoidní artritidou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láčkový bublinový popisek 8"/>
          <p:cNvSpPr/>
          <p:nvPr/>
        </p:nvSpPr>
        <p:spPr>
          <a:xfrm>
            <a:off x="8538358" y="3961844"/>
            <a:ext cx="2848096" cy="1532624"/>
          </a:xfrm>
          <a:prstGeom prst="cloudCallout">
            <a:avLst>
              <a:gd name="adj1" fmla="val -72890"/>
              <a:gd name="adj2" fmla="val -7176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VZTAHOVÁ VAZBA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0" name="Obláčkový bublinový popisek 9"/>
          <p:cNvSpPr/>
          <p:nvPr/>
        </p:nvSpPr>
        <p:spPr>
          <a:xfrm>
            <a:off x="5403273" y="4776496"/>
            <a:ext cx="2576945" cy="882885"/>
          </a:xfrm>
          <a:prstGeom prst="cloudCallout">
            <a:avLst>
              <a:gd name="adj1" fmla="val -3787"/>
              <a:gd name="adj2" fmla="val -1747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chemeClr val="tx1"/>
                </a:solidFill>
              </a:rPr>
              <a:t>„přírodní antikoncepce</a:t>
            </a:r>
            <a:r>
              <a:rPr lang="cs-CZ" smtClean="0">
                <a:solidFill>
                  <a:schemeClr val="tx1"/>
                </a:solidFill>
              </a:rPr>
              <a:t>“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83027" y="6026070"/>
            <a:ext cx="6177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DALŠÍ INFORMACE - bakalářské práce (např. </a:t>
            </a:r>
            <a:r>
              <a:rPr lang="mr-IN" sz="1400" i="1" dirty="0" smtClean="0"/>
              <a:t>…</a:t>
            </a:r>
            <a:r>
              <a:rPr lang="cs-CZ" sz="1400" i="1" dirty="0" smtClean="0"/>
              <a:t>):</a:t>
            </a:r>
          </a:p>
          <a:p>
            <a:r>
              <a:rPr lang="cs-CZ" sz="1400" i="1" dirty="0" smtClean="0"/>
              <a:t>Vendula Slámová: Co vědí matky o kojení </a:t>
            </a:r>
            <a:r>
              <a:rPr lang="mr-IN" sz="1400" i="1" dirty="0" smtClean="0"/>
              <a:t>–</a:t>
            </a:r>
            <a:r>
              <a:rPr lang="cs-CZ" sz="1400" i="1" dirty="0" smtClean="0"/>
              <a:t> význam kojení pro matku (2015)</a:t>
            </a:r>
          </a:p>
          <a:p>
            <a:r>
              <a:rPr lang="cs-CZ" sz="1400" i="1" dirty="0" smtClean="0"/>
              <a:t>Monika Crhová: Dlouhodobé kojení </a:t>
            </a:r>
            <a:r>
              <a:rPr lang="mr-IN" sz="1400" i="1" dirty="0" smtClean="0"/>
              <a:t>–</a:t>
            </a:r>
            <a:r>
              <a:rPr lang="cs-CZ" sz="1400" i="1" dirty="0" smtClean="0"/>
              <a:t> pohled zdravotníků a laiků (2014)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xmlns="" val="46941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PODPORA KOJENÍ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1981: </a:t>
            </a:r>
            <a:r>
              <a:rPr lang="cs-CZ" dirty="0" smtClean="0">
                <a:solidFill>
                  <a:srgbClr val="FF0000"/>
                </a:solidFill>
              </a:rPr>
              <a:t>MEZINÁRODNÍ KODEX MARKETINGU NÁHRAD MATEŘSKÉHO MLÉKA </a:t>
            </a:r>
            <a:r>
              <a:rPr lang="cs-CZ" dirty="0" smtClean="0"/>
              <a:t>(WHO)</a:t>
            </a:r>
          </a:p>
          <a:p>
            <a:r>
              <a:rPr lang="cs-CZ" dirty="0" smtClean="0"/>
              <a:t>1991: </a:t>
            </a:r>
            <a:r>
              <a:rPr lang="cs-CZ" dirty="0" smtClean="0">
                <a:solidFill>
                  <a:schemeClr val="accent1"/>
                </a:solidFill>
              </a:rPr>
              <a:t>BABY-FRIENDLY HOSPITAL INITIATIVE </a:t>
            </a:r>
            <a:r>
              <a:rPr lang="cs-CZ" dirty="0" smtClean="0"/>
              <a:t>a „Deset kroků pro úspěšné kojení“ (WHO a UNICEF)</a:t>
            </a:r>
          </a:p>
          <a:p>
            <a:endParaRPr lang="cs-CZ" dirty="0"/>
          </a:p>
          <a:p>
            <a:r>
              <a:rPr lang="cs-CZ" dirty="0" smtClean="0"/>
              <a:t>(aktuální verze): </a:t>
            </a:r>
            <a:r>
              <a:rPr lang="cs-CZ" dirty="0" smtClean="0">
                <a:solidFill>
                  <a:srgbClr val="00B050"/>
                </a:solidFill>
              </a:rPr>
              <a:t>STANDARDNÍ PRAKTICKÉ POKYNY PRO PODPORU KOJENÍ V ČR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013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bylo před KODEXEM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Georgia" pitchFamily="18" charset="0"/>
              <a:buChar char="•"/>
              <a:defRPr/>
            </a:pPr>
            <a:r>
              <a:rPr lang="cs-CZ" dirty="0"/>
              <a:t>Děti se vždy v minulosti kojily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Ty, které se nekojily, dlouho nepřežily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Nekojila-li matka, najímala si kojnou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Pro děti v sirotčincích (i dříve) se hledala náhrada, upravovalo se mléko jiných savců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R. 1867 přišel </a:t>
            </a:r>
            <a:r>
              <a:rPr lang="cs-CZ" dirty="0" err="1"/>
              <a:t>Henri</a:t>
            </a:r>
            <a:r>
              <a:rPr lang="cs-CZ" dirty="0"/>
              <a:t> Nestlé s první umělou sušenou kojeneckou výživou „</a:t>
            </a:r>
            <a:r>
              <a:rPr lang="cs-CZ" dirty="0" err="1"/>
              <a:t>Farine</a:t>
            </a:r>
            <a:r>
              <a:rPr lang="cs-CZ" dirty="0"/>
              <a:t> </a:t>
            </a:r>
            <a:r>
              <a:rPr lang="cs-CZ" dirty="0" err="1"/>
              <a:t>Lacteé</a:t>
            </a:r>
            <a:r>
              <a:rPr lang="cs-CZ" dirty="0"/>
              <a:t>“ </a:t>
            </a:r>
            <a:r>
              <a:rPr lang="cs-CZ" dirty="0" smtClean="0"/>
              <a:t>určenou primárně </a:t>
            </a:r>
            <a:r>
              <a:rPr lang="cs-CZ" dirty="0"/>
              <a:t>pro děti, které se nemohly kojit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Kojení ustupovalo, rozmáhala se umělá výživa…až do 70. let, kdy díky podpoře kojení začalo ve vyspělých zemích kojených dětí opět přibývat</a:t>
            </a:r>
            <a:r>
              <a:rPr lang="cs-CZ" dirty="0" smtClean="0"/>
              <a:t>…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Výrobci umělé výživy =&gt; rozvojové země, agresivní marketing (dárky pro zdravotníky, propagace zaměřená na matky, vzorky</a:t>
            </a:r>
            <a:r>
              <a:rPr lang="cs-CZ" dirty="0" smtClean="0"/>
              <a:t>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94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Proto</a:t>
            </a:r>
            <a:r>
              <a:rPr lang="mr-IN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WHO a UNICEF svolali roku 1979 </a:t>
            </a:r>
            <a:r>
              <a:rPr lang="cs-CZ" dirty="0"/>
              <a:t>sjezd 150 zástupců vlád, nevládních organizací, odborníků na výživu dětí i zástupců výrobců kojenecké výživy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Tento tým vytvořil kodex, který má chránit matky před komerčními vlivy propagujícími umělou výživu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V roce 1981 </a:t>
            </a:r>
            <a:r>
              <a:rPr lang="cs-CZ" dirty="0"/>
              <a:t>přijat valným shromážděním WHO a doporučen k zapracování do legislativy jednotlivých </a:t>
            </a:r>
            <a:r>
              <a:rPr lang="cs-CZ" dirty="0" smtClean="0"/>
              <a:t>států</a:t>
            </a:r>
          </a:p>
          <a:p>
            <a:pPr>
              <a:buFont typeface="Georgia" pitchFamily="18" charset="0"/>
              <a:buChar char="•"/>
              <a:defRPr/>
            </a:pPr>
            <a:endParaRPr lang="cs-CZ" dirty="0"/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>
                <a:solidFill>
                  <a:srgbClr val="FF0000"/>
                </a:solidFill>
              </a:rPr>
              <a:t>V České republice není </a:t>
            </a:r>
            <a:r>
              <a:rPr lang="cs-CZ" dirty="0" smtClean="0">
                <a:solidFill>
                  <a:srgbClr val="FF0000"/>
                </a:solidFill>
              </a:rPr>
              <a:t>KODEX právně </a:t>
            </a:r>
            <a:r>
              <a:rPr lang="cs-CZ" dirty="0">
                <a:solidFill>
                  <a:srgbClr val="FF0000"/>
                </a:solidFill>
              </a:rPr>
              <a:t>závazný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124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dirty="0" smtClean="0"/>
              <a:t>Mezinárodní kodex marketingu náhrad mateřského mléka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Cíl: přispět k zajištění adekvátní a bezpečné výživy pro kojence prostřednictvím </a:t>
            </a:r>
            <a:r>
              <a:rPr lang="cs-CZ" b="1" dirty="0" smtClean="0"/>
              <a:t>ochrany a podpory kojení před nevhodným marketingem náhrad mateřského mléka, lahví a dudlíků</a:t>
            </a:r>
          </a:p>
          <a:p>
            <a:endParaRPr lang="cs-CZ" dirty="0"/>
          </a:p>
          <a:p>
            <a:r>
              <a:rPr lang="cs-CZ" dirty="0" smtClean="0"/>
              <a:t>WHO doporučuje výlučné kojení v prvních 6 měsících života dítěte, poté by měla být zaváděna místní výživná strava za současného pokračování v kojení až do doby 2 let věku dítěte i déle. </a:t>
            </a:r>
            <a:r>
              <a:rPr lang="cs-CZ" b="1" dirty="0" smtClean="0"/>
              <a:t>Pokračující formule je tedy zbytečná.</a:t>
            </a:r>
            <a:r>
              <a:rPr lang="cs-CZ" dirty="0" smtClean="0"/>
              <a:t> Navíc není pokračující formule kvůli svému obsahu vhodnou náhražkou mateřského mléka.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558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noFill/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dirty="0" smtClean="0"/>
              <a:t>NEKOJENÍ </a:t>
            </a:r>
            <a:r>
              <a:rPr lang="mr-IN" dirty="0" smtClean="0"/>
              <a:t>–</a:t>
            </a:r>
            <a:r>
              <a:rPr lang="cs-CZ" dirty="0" smtClean="0"/>
              <a:t> zvýšení rizika</a:t>
            </a:r>
            <a:r>
              <a:rPr lang="mr-IN" dirty="0" smtClean="0"/>
              <a:t>…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PRO DÍTĚ:</a:t>
            </a:r>
            <a:br>
              <a:rPr lang="cs-CZ" dirty="0" smtClean="0"/>
            </a:br>
            <a:r>
              <a:rPr lang="cs-CZ" dirty="0" smtClean="0"/>
              <a:t>zánět středního ucha</a:t>
            </a:r>
            <a:br>
              <a:rPr lang="cs-CZ" dirty="0" smtClean="0"/>
            </a:br>
            <a:r>
              <a:rPr lang="cs-CZ" dirty="0" smtClean="0"/>
              <a:t>gastroenteritida</a:t>
            </a:r>
            <a:br>
              <a:rPr lang="cs-CZ" dirty="0" smtClean="0"/>
            </a:br>
            <a:r>
              <a:rPr lang="cs-CZ" dirty="0" smtClean="0"/>
              <a:t>atopický ekzém</a:t>
            </a:r>
            <a:br>
              <a:rPr lang="cs-CZ" dirty="0" smtClean="0"/>
            </a:br>
            <a:r>
              <a:rPr lang="cs-CZ" dirty="0" smtClean="0"/>
              <a:t>závažné infekce dolních cest 	dýchacích</a:t>
            </a:r>
            <a:br>
              <a:rPr lang="cs-CZ" dirty="0" smtClean="0"/>
            </a:br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smtClean="0"/>
              <a:t>syndrom náhlého úmrtí</a:t>
            </a:r>
            <a:br>
              <a:rPr lang="cs-CZ" dirty="0" smtClean="0"/>
            </a:br>
            <a:r>
              <a:rPr lang="cs-CZ" dirty="0" smtClean="0"/>
              <a:t>obezita</a:t>
            </a:r>
            <a:br>
              <a:rPr lang="cs-CZ" dirty="0" smtClean="0"/>
            </a:br>
            <a:r>
              <a:rPr lang="cs-CZ" dirty="0" smtClean="0"/>
              <a:t>diabetes typu 1 a 2</a:t>
            </a:r>
            <a:br>
              <a:rPr lang="cs-CZ" dirty="0" smtClean="0"/>
            </a:br>
            <a:r>
              <a:rPr lang="cs-CZ" dirty="0" smtClean="0"/>
              <a:t>astma</a:t>
            </a:r>
            <a:br>
              <a:rPr lang="cs-CZ" dirty="0" smtClean="0"/>
            </a:br>
            <a:r>
              <a:rPr lang="cs-CZ" dirty="0" smtClean="0"/>
              <a:t>dětská leukémie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PRO MATKU:</a:t>
            </a:r>
            <a:br>
              <a:rPr lang="cs-CZ" dirty="0" smtClean="0"/>
            </a:br>
            <a:r>
              <a:rPr lang="cs-CZ" dirty="0" smtClean="0"/>
              <a:t>poporodní deprese</a:t>
            </a:r>
            <a:br>
              <a:rPr lang="cs-CZ" dirty="0" smtClean="0"/>
            </a:br>
            <a:r>
              <a:rPr lang="cs-CZ" dirty="0" smtClean="0"/>
              <a:t>diabetes typu 2</a:t>
            </a:r>
            <a:br>
              <a:rPr lang="cs-CZ" dirty="0" smtClean="0"/>
            </a:br>
            <a:r>
              <a:rPr lang="cs-CZ" dirty="0" smtClean="0"/>
              <a:t>nádorové onemocnění prsu a 	vaječníků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81613" y="4536374"/>
            <a:ext cx="6072187" cy="1384995"/>
          </a:xfrm>
          <a:prstGeom prst="rect">
            <a:avLst/>
          </a:prstGeom>
          <a:solidFill>
            <a:srgbClr val="FF00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NEKOJENÍ:</a:t>
            </a:r>
            <a:br>
              <a:rPr lang="cs-CZ" sz="2800" dirty="0" smtClean="0"/>
            </a:br>
            <a:r>
              <a:rPr lang="cs-CZ" sz="2800" dirty="0" smtClean="0"/>
              <a:t>- zvyšuje náklady na zdravotnickou péči</a:t>
            </a:r>
            <a:br>
              <a:rPr lang="cs-CZ" sz="2800" dirty="0" smtClean="0"/>
            </a:br>
            <a:r>
              <a:rPr lang="cs-CZ" sz="2800" dirty="0" smtClean="0"/>
              <a:t>- má negativní ekologický dopad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89623" y="6306127"/>
            <a:ext cx="838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Zdroj: Mezinárodní kodex marketingu náhrad mateřského mléka </a:t>
            </a:r>
            <a:r>
              <a:rPr lang="mr-IN" i="1" dirty="0" smtClean="0"/>
              <a:t>–</a:t>
            </a:r>
            <a:r>
              <a:rPr lang="cs-CZ" i="1" dirty="0" smtClean="0"/>
              <a:t> WHO kodex, 2014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5861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Mateřské mléko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Tx/>
              <a:buChar char="•"/>
            </a:pPr>
            <a:r>
              <a:rPr lang="cs-CZ" altLang="x-none" dirty="0" smtClean="0"/>
              <a:t>Nejvhodnější potrava pro děti </a:t>
            </a:r>
            <a:r>
              <a:rPr lang="cs-CZ" altLang="x-none" dirty="0" smtClean="0">
                <a:sym typeface="Wingdings"/>
              </a:rPr>
              <a:t></a:t>
            </a:r>
            <a:endParaRPr lang="cs-CZ" altLang="x-none" dirty="0" smtClean="0"/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cs-CZ" altLang="x-none" dirty="0" smtClean="0"/>
              <a:t>Změny mateřského mléka (dále MM): </a:t>
            </a:r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cs-CZ" altLang="x-none" dirty="0" smtClean="0"/>
              <a:t>1. </a:t>
            </a:r>
            <a:r>
              <a:rPr lang="cs-CZ" altLang="x-none" b="1" dirty="0" smtClean="0"/>
              <a:t>Mlezivo </a:t>
            </a:r>
            <a:r>
              <a:rPr lang="cs-CZ" altLang="x-none" dirty="0" smtClean="0"/>
              <a:t>(</a:t>
            </a:r>
            <a:r>
              <a:rPr lang="cs-CZ" altLang="x-none" dirty="0"/>
              <a:t>k</a:t>
            </a:r>
            <a:r>
              <a:rPr lang="cs-CZ" altLang="x-none" dirty="0" smtClean="0"/>
              <a:t>olostrum) – v prvních dnech po porodu, nažloutlá tekutina, </a:t>
            </a:r>
            <a:br>
              <a:rPr lang="cs-CZ" altLang="x-none" dirty="0" smtClean="0"/>
            </a:br>
            <a:r>
              <a:rPr lang="cs-CZ" altLang="x-none" dirty="0" smtClean="0"/>
              <a:t>	</a:t>
            </a:r>
            <a:r>
              <a:rPr lang="cs-CZ" altLang="x-none" dirty="0" smtClean="0">
                <a:ea typeface="Arial" charset="0"/>
                <a:cs typeface="Arial" charset="0"/>
              </a:rPr>
              <a:t>↑ bílkovin (hl. imunoglobulinů), více minerálních látek (hl. Mg → ↑ 	peristaltiky střeva), ↓ sacharidů a tuků</a:t>
            </a:r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cs-CZ" altLang="x-none" dirty="0" smtClean="0">
                <a:ea typeface="Arial" charset="0"/>
                <a:cs typeface="Arial" charset="0"/>
              </a:rPr>
              <a:t>2. </a:t>
            </a:r>
            <a:r>
              <a:rPr lang="cs-CZ" altLang="x-none" b="1" dirty="0" smtClean="0">
                <a:ea typeface="Arial" charset="0"/>
                <a:cs typeface="Arial" charset="0"/>
              </a:rPr>
              <a:t>Přechodné MM</a:t>
            </a:r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cs-CZ" altLang="x-none" dirty="0" smtClean="0">
                <a:ea typeface="Arial" charset="0"/>
                <a:cs typeface="Arial" charset="0"/>
              </a:rPr>
              <a:t>3. </a:t>
            </a:r>
            <a:r>
              <a:rPr lang="cs-CZ" altLang="x-none" b="1" dirty="0" smtClean="0">
                <a:ea typeface="Arial" charset="0"/>
                <a:cs typeface="Arial" charset="0"/>
              </a:rPr>
              <a:t>Zralé MM</a:t>
            </a:r>
            <a:r>
              <a:rPr lang="cs-CZ" altLang="x-none" dirty="0" smtClean="0">
                <a:ea typeface="Arial" charset="0"/>
                <a:cs typeface="Arial" charset="0"/>
              </a:rPr>
              <a:t> – skladba mléka se mění se na základě řady faktorů</a:t>
            </a:r>
          </a:p>
        </p:txBody>
      </p:sp>
    </p:spTree>
    <p:extLst>
      <p:ext uri="{BB962C8B-B14F-4D97-AF65-F5344CB8AC3E}">
        <p14:creationId xmlns:p14="http://schemas.microsoft.com/office/powerpoint/2010/main" xmlns="" val="51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 smtClean="0"/>
              <a:t>Mezinárodní kodex marketingu náhrad mateřského mléka - souhrn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457700"/>
          </a:xfrm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endParaRPr lang="cs-CZ" sz="1400" dirty="0" smtClean="0"/>
          </a:p>
          <a:p>
            <a:r>
              <a:rPr lang="cs-CZ" dirty="0" smtClean="0"/>
              <a:t>Žádná reklama těchto výrobků na veřejnosti</a:t>
            </a:r>
          </a:p>
          <a:p>
            <a:r>
              <a:rPr lang="cs-CZ" dirty="0" smtClean="0"/>
              <a:t>Žádné vzorky zdarma matkám</a:t>
            </a:r>
          </a:p>
          <a:p>
            <a:r>
              <a:rPr lang="cs-CZ" dirty="0" smtClean="0"/>
              <a:t>Žádná propagace produktů ve zdravotnických zařízeních</a:t>
            </a:r>
          </a:p>
          <a:p>
            <a:r>
              <a:rPr lang="cs-CZ" dirty="0" smtClean="0"/>
              <a:t>Žádné poradkyně, vyslané výrobci formule, které radí matkám</a:t>
            </a:r>
          </a:p>
          <a:p>
            <a:r>
              <a:rPr lang="cs-CZ" dirty="0" smtClean="0"/>
              <a:t>Žádné dárky ani vzorky zdarma zdravotníkům</a:t>
            </a:r>
          </a:p>
          <a:p>
            <a:r>
              <a:rPr lang="cs-CZ" dirty="0" smtClean="0"/>
              <a:t>Žádné věty či obrázky, které idealizují umělou výživu, včetně obrázků dětí na obalu výživy</a:t>
            </a:r>
          </a:p>
          <a:p>
            <a:r>
              <a:rPr lang="cs-CZ" dirty="0" smtClean="0"/>
              <a:t>Informace pro zdravotníky by mely být vědecké a pravdivé</a:t>
            </a:r>
          </a:p>
          <a:p>
            <a:r>
              <a:rPr lang="cs-CZ" dirty="0" smtClean="0"/>
              <a:t>Všechny informace o umělé výživě, včetně značení, by měly vysvětlovat výhody kojení, náklady na umělou výživu a její rizika</a:t>
            </a:r>
          </a:p>
          <a:p>
            <a:r>
              <a:rPr lang="cs-CZ" dirty="0" smtClean="0"/>
              <a:t>Nevhodné produkty, jako slazené kondenzované mléko, by neměly být propagovány jako vhodné pro děti</a:t>
            </a:r>
          </a:p>
          <a:p>
            <a:r>
              <a:rPr lang="cs-CZ" dirty="0" smtClean="0"/>
              <a:t>Všechny produkty by měly mít vysokou kvalitu a brát v úvahu klimatické a skladovací podmínky dané země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934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75658" y="1472540"/>
            <a:ext cx="478575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ORTODONTICKÉ DUDLÍKY, UKLIDŇUJÍCÍ DUDLÍKY, ANTIKOLIKOVÝ DUDLÍK</a:t>
            </a:r>
            <a:r>
              <a:rPr lang="mr-IN" sz="2400" i="1" dirty="0" smtClean="0"/>
              <a:t>…</a:t>
            </a:r>
            <a:endParaRPr lang="cs-CZ" sz="2400" i="1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6567055" y="2072704"/>
            <a:ext cx="345571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„</a:t>
            </a:r>
            <a:r>
              <a:rPr lang="mr-IN" sz="2400" i="1" dirty="0" smtClean="0"/>
              <a:t>…</a:t>
            </a:r>
            <a:r>
              <a:rPr lang="cs-CZ" sz="2400" i="1" dirty="0" smtClean="0"/>
              <a:t>první volba, co nejblíže přirozenému kojení“</a:t>
            </a:r>
            <a:endParaRPr lang="cs-CZ" sz="24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38795" y="4227616"/>
            <a:ext cx="492826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„</a:t>
            </a:r>
            <a:r>
              <a:rPr lang="mr-IN" sz="2400" i="1" dirty="0" smtClean="0"/>
              <a:t>…</a:t>
            </a:r>
            <a:r>
              <a:rPr lang="cs-CZ" sz="2400" i="1" dirty="0" smtClean="0"/>
              <a:t>láhev pro kojené děti. Udržuje naučený přirozený způsob sání stejně jako při kojení</a:t>
            </a:r>
            <a:r>
              <a:rPr lang="mr-IN" sz="2400" i="1" dirty="0" smtClean="0"/>
              <a:t>…</a:t>
            </a:r>
            <a:r>
              <a:rPr lang="cs-CZ" sz="2400" i="1" dirty="0" smtClean="0"/>
              <a:t>usnadňuje dítěti přechod od prsu k lahvičce a zpět</a:t>
            </a:r>
            <a:r>
              <a:rPr lang="mr-IN" sz="2400" i="1" dirty="0" smtClean="0"/>
              <a:t>…</a:t>
            </a:r>
            <a:r>
              <a:rPr lang="cs-CZ" sz="2400" i="1" dirty="0" smtClean="0"/>
              <a:t>“</a:t>
            </a:r>
            <a:endParaRPr lang="cs-CZ" sz="24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67699" y="534390"/>
            <a:ext cx="415636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„..sání je přirozený reflex. Proto lékaři doporučují dudlíky“</a:t>
            </a:r>
            <a:r>
              <a:rPr lang="mr-IN" sz="2400" i="1" dirty="0" smtClean="0"/>
              <a:t>…</a:t>
            </a:r>
            <a:endParaRPr lang="cs-CZ" sz="24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10203" y="3800104"/>
            <a:ext cx="4013859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„..jestliže se rozhodnete krmit z lahve, budete mít proti kojícím maminkám dvě hlavní výhody. Za prvé nemusíte krmit vždy sama</a:t>
            </a:r>
            <a:r>
              <a:rPr lang="mr-IN" sz="2400" i="1" dirty="0" smtClean="0"/>
              <a:t>…</a:t>
            </a:r>
            <a:r>
              <a:rPr lang="cs-CZ" sz="2400" i="1" dirty="0" smtClean="0"/>
              <a:t> za druhé budete vědět, kolik mléka vaše dítě vypije.“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xmlns="" val="19786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Baby-</a:t>
            </a:r>
            <a:r>
              <a:rPr lang="cs-CZ" dirty="0" err="1" smtClean="0"/>
              <a:t>friendly</a:t>
            </a:r>
            <a:r>
              <a:rPr lang="cs-CZ" dirty="0" smtClean="0"/>
              <a:t> </a:t>
            </a:r>
            <a:r>
              <a:rPr lang="cs-CZ" dirty="0" err="1" smtClean="0"/>
              <a:t>Hospital</a:t>
            </a:r>
            <a:r>
              <a:rPr lang="cs-CZ" dirty="0" smtClean="0"/>
              <a:t> </a:t>
            </a:r>
            <a:r>
              <a:rPr lang="cs-CZ" dirty="0" err="1" smtClean="0"/>
              <a:t>Initiative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14506" cy="4351338"/>
          </a:xfrm>
        </p:spPr>
        <p:txBody>
          <a:bodyPr/>
          <a:lstStyle/>
          <a:p>
            <a:pPr>
              <a:buFont typeface="Georgia" pitchFamily="18" charset="0"/>
              <a:buChar char="•"/>
              <a:defRPr/>
            </a:pPr>
            <a:r>
              <a:rPr lang="cs-CZ" dirty="0"/>
              <a:t>„Nemocnice přátelské dětem“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Iniciativa WHO a UNICEF (*1991)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Celosvětová snaha k ochraně, podpoře a propagování kojení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K získání certifikátu splnit </a:t>
            </a:r>
            <a:r>
              <a:rPr lang="cs-CZ" dirty="0" smtClean="0"/>
              <a:t>kritéria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„Deset kroků k úspěšnému kojení“</a:t>
            </a:r>
            <a:endParaRPr lang="cs-CZ" dirty="0"/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V ČR má plaketu BFHI </a:t>
            </a:r>
            <a:r>
              <a:rPr lang="cs-CZ" dirty="0" smtClean="0"/>
              <a:t>64 </a:t>
            </a:r>
            <a:r>
              <a:rPr lang="cs-CZ" dirty="0"/>
              <a:t>z 96 porodnic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 err="1" smtClean="0"/>
              <a:t>Recertifikace</a:t>
            </a:r>
            <a:r>
              <a:rPr lang="cs-CZ" dirty="0" smtClean="0"/>
              <a:t> </a:t>
            </a:r>
            <a:r>
              <a:rPr lang="cs-CZ" dirty="0"/>
              <a:t>se má provádět po 5 letech 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095" y="1690688"/>
            <a:ext cx="2789921" cy="39618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02890" y="5869858"/>
            <a:ext cx="1035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Seznam </a:t>
            </a:r>
            <a:r>
              <a:rPr lang="cs-CZ" dirty="0" smtClean="0"/>
              <a:t>BFHI </a:t>
            </a:r>
            <a:r>
              <a:rPr lang="cs-CZ" dirty="0" smtClean="0"/>
              <a:t>nemocnic v ČR: </a:t>
            </a:r>
            <a:r>
              <a:rPr lang="cs-CZ" dirty="0">
                <a:hlinkClick r:id="rId3"/>
              </a:rPr>
              <a:t>http://www.kojeni.cz/maminkam/bfh/seznam-bfh-nemocnic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4355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Skutečnost v číslech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% kojených dětí pří propuštění z porodnice (výlučně kojených a </a:t>
            </a:r>
            <a:br>
              <a:rPr lang="cs-CZ" dirty="0" smtClean="0"/>
            </a:br>
            <a:r>
              <a:rPr lang="cs-CZ" dirty="0" smtClean="0"/>
              <a:t>s </a:t>
            </a:r>
            <a:r>
              <a:rPr lang="cs-CZ" dirty="0" err="1" smtClean="0"/>
              <a:t>dokrmem</a:t>
            </a:r>
            <a:r>
              <a:rPr lang="cs-CZ" dirty="0" smtClean="0"/>
              <a:t>)</a:t>
            </a:r>
          </a:p>
          <a:p>
            <a:r>
              <a:rPr lang="cs-CZ" dirty="0" smtClean="0"/>
              <a:t>% delší dobu kojených dětí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21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Vývoj podílu </a:t>
            </a:r>
            <a:r>
              <a:rPr lang="cs-CZ" sz="2400" b="1" dirty="0" smtClean="0"/>
              <a:t>výlučně kojených novorozenců </a:t>
            </a:r>
            <a:r>
              <a:rPr lang="cs-CZ" sz="2400" dirty="0" smtClean="0"/>
              <a:t>při propuštění dle typu porodnice </a:t>
            </a:r>
            <a:br>
              <a:rPr lang="cs-CZ" sz="2400" dirty="0" smtClean="0"/>
            </a:br>
            <a:r>
              <a:rPr lang="cs-CZ" sz="2400" dirty="0" smtClean="0"/>
              <a:t>(BFH a ostatní porodnice), ČR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04" y="1472198"/>
            <a:ext cx="8190901" cy="51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9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Vývoj podílu </a:t>
            </a:r>
            <a:r>
              <a:rPr lang="cs-CZ" sz="2400" b="1" dirty="0" smtClean="0"/>
              <a:t>kojených novorozenců a kojených s </a:t>
            </a:r>
            <a:r>
              <a:rPr lang="cs-CZ" sz="2400" b="1" dirty="0" err="1" smtClean="0"/>
              <a:t>dokrmem</a:t>
            </a:r>
            <a:r>
              <a:rPr lang="cs-CZ" sz="2400" b="1" dirty="0" smtClean="0"/>
              <a:t> </a:t>
            </a:r>
            <a:r>
              <a:rPr lang="cs-CZ" sz="2400" dirty="0" smtClean="0"/>
              <a:t>při propuštění dle typu porodnice (BFH a ostatní porodnice), ČR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6" y="1690688"/>
            <a:ext cx="8094475" cy="50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„Dlouhodobé“ kojení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83782514"/>
              </p:ext>
            </p:extLst>
          </p:nvPr>
        </p:nvGraphicFramePr>
        <p:xfrm>
          <a:off x="118753" y="2063131"/>
          <a:ext cx="1177636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56"/>
                <a:gridCol w="676894"/>
                <a:gridCol w="712519"/>
                <a:gridCol w="712520"/>
                <a:gridCol w="695366"/>
                <a:gridCol w="785091"/>
                <a:gridCol w="785091"/>
                <a:gridCol w="785091"/>
                <a:gridCol w="785091"/>
                <a:gridCol w="785091"/>
                <a:gridCol w="785091"/>
                <a:gridCol w="785091"/>
                <a:gridCol w="785091"/>
                <a:gridCol w="785091"/>
                <a:gridCol w="785091"/>
              </a:tblGrid>
              <a:tr h="370840">
                <a:tc gridSpan="15">
                  <a:txBody>
                    <a:bodyPr/>
                    <a:lstStyle/>
                    <a:p>
                      <a:r>
                        <a:rPr lang="cs-CZ" dirty="0" smtClean="0"/>
                        <a:t>Dlouhodobé kojení v ČR 2000-2013 (v %)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celkem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2000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2001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2003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2004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2005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2006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2007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2008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2009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2010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2011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2012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2013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6 týdnů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69,2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73,5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74,9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76,5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76,9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78,4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79,3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78,5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78,5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79,3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79,8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80,3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 měsíce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47,9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53,6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56,7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59,2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59,8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62,2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64,2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61,2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60,5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61,6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62,4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64,4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64,4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63,7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6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23,8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28,4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31,7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37,4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38,6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 gridSpan="15">
                  <a:txBody>
                    <a:bodyPr/>
                    <a:lstStyle/>
                    <a:p>
                      <a:r>
                        <a:rPr lang="cs-CZ" b="1" dirty="0" smtClean="0"/>
                        <a:t>Plně</a:t>
                      </a:r>
                      <a:r>
                        <a:rPr lang="cs-CZ" b="1" baseline="0" dirty="0" smtClean="0"/>
                        <a:t> </a:t>
                      </a:r>
                      <a:r>
                        <a:rPr lang="mr-IN" b="1" baseline="0" dirty="0" smtClean="0"/>
                        <a:t>–</a:t>
                      </a:r>
                      <a:r>
                        <a:rPr lang="cs-CZ" b="1" baseline="0" dirty="0" smtClean="0"/>
                        <a:t> tzn. výlučné kojení</a:t>
                      </a:r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6 týdnů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26,1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31,8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34,2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48,8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51,0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49,1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48,6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48,4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46,4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27,6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27,0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27,5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 měsíce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26,1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28,4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34,2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34,8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34,7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33,3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15,3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6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21,4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22,8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nesl.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nesl.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nesl.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rstenec 4"/>
          <p:cNvSpPr/>
          <p:nvPr/>
        </p:nvSpPr>
        <p:spPr>
          <a:xfrm>
            <a:off x="1104405" y="2327564"/>
            <a:ext cx="961901" cy="1757548"/>
          </a:xfrm>
          <a:prstGeom prst="donut">
            <a:avLst>
              <a:gd name="adj" fmla="val 64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Prstenec 5"/>
          <p:cNvSpPr/>
          <p:nvPr/>
        </p:nvSpPr>
        <p:spPr>
          <a:xfrm>
            <a:off x="10933217" y="2327564"/>
            <a:ext cx="961901" cy="1757548"/>
          </a:xfrm>
          <a:prstGeom prst="donut">
            <a:avLst>
              <a:gd name="adj" fmla="val 64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Prstenec 6"/>
          <p:cNvSpPr/>
          <p:nvPr/>
        </p:nvSpPr>
        <p:spPr>
          <a:xfrm>
            <a:off x="1104404" y="4085112"/>
            <a:ext cx="961901" cy="1496291"/>
          </a:xfrm>
          <a:prstGeom prst="donut">
            <a:avLst>
              <a:gd name="adj" fmla="val 648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Prstenec 7"/>
          <p:cNvSpPr/>
          <p:nvPr/>
        </p:nvSpPr>
        <p:spPr>
          <a:xfrm>
            <a:off x="10933217" y="4168833"/>
            <a:ext cx="961901" cy="1496291"/>
          </a:xfrm>
          <a:prstGeom prst="donut">
            <a:avLst>
              <a:gd name="adj" fmla="val 648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Prstenec 8"/>
          <p:cNvSpPr/>
          <p:nvPr/>
        </p:nvSpPr>
        <p:spPr>
          <a:xfrm>
            <a:off x="5385459" y="2230583"/>
            <a:ext cx="1114301" cy="3434541"/>
          </a:xfrm>
          <a:prstGeom prst="donut">
            <a:avLst>
              <a:gd name="adj" fmla="val 6481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4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4362" y="742951"/>
            <a:ext cx="6757988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MEZINÁRODNÍ KODEX MARKETINGU NÁHRAD MATEŘSKÉHO </a:t>
            </a:r>
            <a:r>
              <a:rPr lang="cs-CZ" sz="3200" dirty="0" smtClean="0"/>
              <a:t>MLÉKA </a:t>
            </a:r>
            <a:br>
              <a:rPr lang="cs-CZ" sz="3200" dirty="0" smtClean="0"/>
            </a:br>
            <a:r>
              <a:rPr lang="cs-CZ" dirty="0" smtClean="0"/>
              <a:t>(dále jen Kodex)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15237" y="742951"/>
            <a:ext cx="3800475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BABY-FRIENDLY HOSPITAL </a:t>
            </a:r>
            <a:r>
              <a:rPr lang="cs-CZ" sz="3200" dirty="0" smtClean="0"/>
              <a:t>INITIATIVE</a:t>
            </a:r>
            <a:br>
              <a:rPr lang="cs-CZ" sz="3200" dirty="0" smtClean="0"/>
            </a:br>
            <a:r>
              <a:rPr lang="cs-CZ" dirty="0" smtClean="0"/>
              <a:t>(dále BFHI)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4362" y="2343150"/>
            <a:ext cx="108013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/>
              <a:t>Problémem je nepřevedení Kodexu do právní legislativy ČR </a:t>
            </a:r>
            <a:r>
              <a:rPr lang="mr-IN" sz="2400" i="1" dirty="0" smtClean="0"/>
              <a:t>–</a:t>
            </a:r>
            <a:r>
              <a:rPr lang="cs-CZ" sz="2400" i="1" dirty="0" smtClean="0"/>
              <a:t> vláda tak, dle zprávy IBFAN 2011, nepřijímá zodpovědnost za jeho prosazování a monitorování. </a:t>
            </a:r>
          </a:p>
          <a:p>
            <a:pPr algn="ctr"/>
            <a:endParaRPr lang="cs-CZ" sz="2400" i="1" dirty="0" smtClean="0"/>
          </a:p>
          <a:p>
            <a:pPr algn="ctr"/>
            <a:r>
              <a:rPr lang="cs-CZ" sz="2400" i="1" dirty="0" smtClean="0"/>
              <a:t>Ideová podpora kojení je důležitá, ale sama o sobě nestačí.</a:t>
            </a:r>
          </a:p>
          <a:p>
            <a:pPr algn="ctr"/>
            <a:endParaRPr lang="cs-CZ" sz="2400" i="1" dirty="0"/>
          </a:p>
          <a:p>
            <a:pPr algn="ctr"/>
            <a:r>
              <a:rPr lang="cs-CZ" sz="2400" i="1" dirty="0" smtClean="0"/>
              <a:t>Důležité je, aby se podpora kojení uplatňovala v praxi.</a:t>
            </a:r>
          </a:p>
          <a:p>
            <a:pPr algn="ctr"/>
            <a:endParaRPr lang="cs-CZ" sz="2400" i="1" dirty="0"/>
          </a:p>
          <a:p>
            <a:pPr algn="ctr"/>
            <a:r>
              <a:rPr lang="cs-CZ" sz="2400" b="1" i="1" dirty="0" smtClean="0">
                <a:solidFill>
                  <a:schemeClr val="accent6">
                    <a:lumMod val="50000"/>
                  </a:schemeClr>
                </a:solidFill>
              </a:rPr>
              <a:t>Téma BFHI by mělo být spojeno s výzvou směrem ke zdravotníkům </a:t>
            </a:r>
            <a:br>
              <a:rPr lang="cs-CZ" sz="2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b="1" i="1" dirty="0" smtClean="0">
                <a:solidFill>
                  <a:schemeClr val="accent6">
                    <a:lumMod val="50000"/>
                  </a:schemeClr>
                </a:solidFill>
              </a:rPr>
              <a:t>- jak důležitou roli hrají v podpoře výlučného kojení – </a:t>
            </a:r>
            <a:br>
              <a:rPr lang="cs-CZ" sz="2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b="1" i="1" dirty="0" smtClean="0">
                <a:solidFill>
                  <a:schemeClr val="accent6">
                    <a:lumMod val="50000"/>
                  </a:schemeClr>
                </a:solidFill>
              </a:rPr>
              <a:t>a tak budovat povědomí veřejnosti o významu výlučného kojení.</a:t>
            </a:r>
            <a:endParaRPr lang="cs-CZ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4362" y="6374784"/>
            <a:ext cx="541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Pozn. IBFAN</a:t>
            </a:r>
            <a:r>
              <a:rPr lang="mr-IN" sz="1000" dirty="0" smtClean="0"/>
              <a:t>…</a:t>
            </a:r>
            <a:r>
              <a:rPr lang="cs-CZ" sz="1000" dirty="0" smtClean="0"/>
              <a:t>International Baby Food </a:t>
            </a:r>
            <a:r>
              <a:rPr lang="cs-CZ" sz="1000" dirty="0" err="1" smtClean="0"/>
              <a:t>Action</a:t>
            </a:r>
            <a:r>
              <a:rPr lang="cs-CZ" sz="1000" dirty="0" smtClean="0"/>
              <a:t> Network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20012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21278" y="909753"/>
            <a:ext cx="4838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 smtClean="0"/>
              <a:t>Vývoj podílu </a:t>
            </a:r>
            <a:r>
              <a:rPr lang="cs-CZ" sz="2400" b="1" dirty="0" smtClean="0"/>
              <a:t>výlučně kojených novorozenců </a:t>
            </a:r>
            <a:r>
              <a:rPr lang="cs-CZ" sz="2400" dirty="0" smtClean="0"/>
              <a:t>při propuštění dle typu porodnice (BFH a ostatní porodnice), ČR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3" y="2250201"/>
            <a:ext cx="5621477" cy="35021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098" y="909753"/>
            <a:ext cx="3475179" cy="4934990"/>
          </a:xfrm>
          <a:prstGeom prst="rect">
            <a:avLst/>
          </a:prstGeom>
        </p:spPr>
      </p:pic>
      <p:sp>
        <p:nvSpPr>
          <p:cNvPr id="7" name="Rámeček 6"/>
          <p:cNvSpPr/>
          <p:nvPr/>
        </p:nvSpPr>
        <p:spPr>
          <a:xfrm>
            <a:off x="300038" y="176848"/>
            <a:ext cx="6129337" cy="6400800"/>
          </a:xfrm>
          <a:prstGeom prst="frame">
            <a:avLst>
              <a:gd name="adj1" fmla="val 1339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Rámeček 7"/>
          <p:cNvSpPr/>
          <p:nvPr/>
        </p:nvSpPr>
        <p:spPr>
          <a:xfrm>
            <a:off x="7472363" y="176848"/>
            <a:ext cx="4410075" cy="6400800"/>
          </a:xfrm>
          <a:prstGeom prst="frame">
            <a:avLst>
              <a:gd name="adj1" fmla="val 1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0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dirty="0" smtClean="0"/>
              <a:t>10 KROKŮ K ÚSPĚŠNÉMU KOJENÍ</a:t>
            </a:r>
            <a:br>
              <a:rPr lang="cs-CZ" dirty="0" smtClean="0"/>
            </a:br>
            <a:r>
              <a:rPr lang="cs-CZ" sz="2800" dirty="0" smtClean="0"/>
              <a:t>Každé zařízení poskytující péči a služby matkám a novorozencům by mělo: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Mít písemně vypracovanou strategii přístupu ke kojení, která je rutinně předávána všem členům zdravotnického týmu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Školit veškerý zdravotnický personál v dovednostech nezbytných k provádění této strategie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Informovat všechny těhotné ženy o výhodách a technice kojení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Umožnit matkám zahájit kojení do </a:t>
            </a:r>
            <a:r>
              <a:rPr lang="cs-CZ" u="sng" dirty="0" smtClean="0"/>
              <a:t>půl</a:t>
            </a:r>
            <a:r>
              <a:rPr lang="cs-CZ" dirty="0" smtClean="0"/>
              <a:t> hodiny po porodu </a:t>
            </a:r>
            <a:r>
              <a:rPr lang="cs-CZ" i="1" dirty="0" smtClean="0"/>
              <a:t>(v materiálech pro ČR do </a:t>
            </a:r>
            <a:r>
              <a:rPr lang="cs-CZ" i="1" dirty="0" smtClean="0"/>
              <a:t>hodiny)</a:t>
            </a:r>
            <a:endParaRPr lang="cs-CZ" i="1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Ukázat matkám způsob kojení a udržení laktace i pro případ, kdy jsou odděleny od svých dětí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Nepodávat novorozencům žádnou jinou potravu ani nápoje kromě mateřského mléka, </a:t>
            </a:r>
            <a:br>
              <a:rPr lang="cs-CZ" dirty="0" smtClean="0"/>
            </a:br>
            <a:r>
              <a:rPr lang="cs-CZ" dirty="0" smtClean="0"/>
              <a:t>s výjimkou lékařsky indikovaných případů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Praktikovat </a:t>
            </a:r>
            <a:r>
              <a:rPr lang="cs-CZ" dirty="0" err="1" smtClean="0"/>
              <a:t>rooming</a:t>
            </a:r>
            <a:r>
              <a:rPr lang="cs-CZ" dirty="0" smtClean="0"/>
              <a:t>-in </a:t>
            </a:r>
            <a:r>
              <a:rPr lang="mr-IN" dirty="0" smtClean="0"/>
              <a:t>–</a:t>
            </a:r>
            <a:r>
              <a:rPr lang="cs-CZ" dirty="0" smtClean="0"/>
              <a:t> umožnit matkám a dětem zůstávat pohromadě 24 hodin denně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Podporovat kojení podle potřeby dítěte (nikoli podle předem stanoveného časového harmonogramu)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Nedávat kojeným novorozencům žádné náhražky, šidítka, dudlíky a pod.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Povzbuzovat zakládání podpůrných skupin kojících matek pro podporu kojení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38200" y="6445045"/>
            <a:ext cx="1073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www.unicef.org/programme/breastfeeding/baby.htm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00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Přibližné složení mateřského mléka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645239" cy="4351338"/>
          </a:xfrm>
        </p:spPr>
        <p:txBody>
          <a:bodyPr>
            <a:normAutofit fontScale="92500" lnSpcReduction="10000"/>
          </a:bodyPr>
          <a:lstStyle/>
          <a:p>
            <a:r>
              <a:rPr lang="cs-CZ" altLang="x-none" b="1" dirty="0" smtClean="0"/>
              <a:t>Energie: cca 280-290 </a:t>
            </a:r>
            <a:r>
              <a:rPr lang="cs-CZ" altLang="x-none" b="1" dirty="0" err="1" smtClean="0"/>
              <a:t>kJ</a:t>
            </a:r>
            <a:r>
              <a:rPr lang="cs-CZ" altLang="x-none" b="1" dirty="0" smtClean="0"/>
              <a:t>/100 ml, </a:t>
            </a:r>
            <a:r>
              <a:rPr lang="cs-CZ" altLang="x-none" dirty="0" smtClean="0"/>
              <a:t>kryje plně potřeby dítěte</a:t>
            </a:r>
            <a:br>
              <a:rPr lang="cs-CZ" altLang="x-none" dirty="0" smtClean="0"/>
            </a:br>
            <a:r>
              <a:rPr lang="cs-CZ" altLang="x-none" dirty="0" smtClean="0"/>
              <a:t>BÍLKOVINY: 7-10 %</a:t>
            </a:r>
            <a:br>
              <a:rPr lang="cs-CZ" altLang="x-none" dirty="0" smtClean="0"/>
            </a:br>
            <a:r>
              <a:rPr lang="cs-CZ" altLang="x-none" dirty="0" smtClean="0"/>
              <a:t>SACHARIDY: 40 %</a:t>
            </a:r>
            <a:br>
              <a:rPr lang="cs-CZ" altLang="x-none" dirty="0" smtClean="0"/>
            </a:br>
            <a:r>
              <a:rPr lang="cs-CZ" altLang="x-none" dirty="0" smtClean="0"/>
              <a:t>TUKY: 50 % </a:t>
            </a:r>
          </a:p>
          <a:p>
            <a:r>
              <a:rPr lang="cs-CZ" altLang="x-none" b="1" dirty="0" smtClean="0"/>
              <a:t>Bílkoviny: </a:t>
            </a:r>
            <a:br>
              <a:rPr lang="cs-CZ" altLang="x-none" b="1" dirty="0" smtClean="0"/>
            </a:br>
            <a:r>
              <a:rPr lang="cs-CZ" altLang="x-none" b="1" dirty="0" smtClean="0"/>
              <a:t>	- cca</a:t>
            </a:r>
            <a:r>
              <a:rPr lang="cs-CZ" altLang="x-none" dirty="0" smtClean="0"/>
              <a:t> </a:t>
            </a:r>
            <a:r>
              <a:rPr lang="cs-CZ" altLang="x-none" b="1" dirty="0" smtClean="0"/>
              <a:t>0,9-1,3 g/100 ml</a:t>
            </a:r>
            <a:r>
              <a:rPr lang="cs-CZ" altLang="x-none" dirty="0" smtClean="0"/>
              <a:t> (nezatěžuje ledviny)</a:t>
            </a:r>
            <a:br>
              <a:rPr lang="cs-CZ" altLang="x-none" dirty="0" smtClean="0"/>
            </a:br>
            <a:r>
              <a:rPr lang="cs-CZ" altLang="x-none" dirty="0" smtClean="0"/>
              <a:t>	- poměr </a:t>
            </a:r>
            <a:r>
              <a:rPr lang="cs-CZ" altLang="x-none" dirty="0" err="1" smtClean="0"/>
              <a:t>syrovátka:kasein</a:t>
            </a:r>
            <a:r>
              <a:rPr lang="cs-CZ" altLang="x-none" dirty="0" smtClean="0"/>
              <a:t> (cca 80:20) = dobře stravitelné (v kravském 	mléku je poměr opačný), rychlý tranzitní čas v žaludku</a:t>
            </a:r>
            <a:br>
              <a:rPr lang="cs-CZ" altLang="x-none" dirty="0" smtClean="0"/>
            </a:br>
            <a:r>
              <a:rPr lang="cs-CZ" altLang="x-none" dirty="0" smtClean="0"/>
              <a:t>	- ¼ bílkovin tvoří obranné látky</a:t>
            </a:r>
            <a:br>
              <a:rPr lang="cs-CZ" altLang="x-none" dirty="0" smtClean="0"/>
            </a:br>
            <a:r>
              <a:rPr lang="cs-CZ" altLang="x-none" dirty="0" smtClean="0"/>
              <a:t>	- ¼ z celkového dusíku tvoří nebílkovinný dusík (NBN) </a:t>
            </a:r>
            <a:r>
              <a:rPr lang="mr-IN" altLang="x-none" dirty="0" smtClean="0"/>
              <a:t>–</a:t>
            </a:r>
            <a:r>
              <a:rPr lang="cs-CZ" altLang="x-none" dirty="0" smtClean="0"/>
              <a:t> část se řadí do 	tzv. </a:t>
            </a:r>
            <a:r>
              <a:rPr lang="cs-CZ" altLang="x-none" dirty="0" err="1" smtClean="0"/>
              <a:t>prebiotik</a:t>
            </a:r>
            <a:r>
              <a:rPr lang="cs-CZ" altLang="x-none" dirty="0"/>
              <a:t> </a:t>
            </a:r>
            <a:r>
              <a:rPr lang="cs-CZ" altLang="x-none" dirty="0" smtClean="0"/>
              <a:t>(důležité pro správné osídlení a funkci trávícího traktu) </a:t>
            </a:r>
            <a:br>
              <a:rPr lang="cs-CZ" altLang="x-none" dirty="0" smtClean="0"/>
            </a:br>
            <a:r>
              <a:rPr lang="cs-CZ" altLang="x-none" dirty="0" smtClean="0"/>
              <a:t>	</a:t>
            </a:r>
            <a:endParaRPr lang="cs-CZ" altLang="x-none" b="1" dirty="0" smtClean="0"/>
          </a:p>
          <a:p>
            <a:endParaRPr lang="en-US" altLang="x-none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64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cs-CZ" sz="2800" dirty="0" smtClean="0"/>
              <a:t>1. Mít </a:t>
            </a:r>
            <a:r>
              <a:rPr lang="cs-CZ" sz="2800" dirty="0"/>
              <a:t>písemně vypracovanou strategii přístupu ke kojení, která je rutinně předávána všem členům zdravotnického </a:t>
            </a:r>
            <a:r>
              <a:rPr lang="cs-CZ" sz="2800" dirty="0" smtClean="0"/>
              <a:t>týmu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cs-CZ" dirty="0">
                <a:solidFill>
                  <a:srgbClr val="262626"/>
                </a:solidFill>
              </a:rPr>
              <a:t>Nemocnice má písemně vypracované postupy, jak uvést těchto </a:t>
            </a:r>
            <a:r>
              <a:rPr lang="cs-CZ" dirty="0" smtClean="0">
                <a:solidFill>
                  <a:srgbClr val="262626"/>
                </a:solidFill>
              </a:rPr>
              <a:t/>
            </a:r>
            <a:br>
              <a:rPr lang="cs-CZ" dirty="0" smtClean="0">
                <a:solidFill>
                  <a:srgbClr val="262626"/>
                </a:solidFill>
              </a:rPr>
            </a:br>
            <a:r>
              <a:rPr lang="cs-CZ" dirty="0" smtClean="0">
                <a:solidFill>
                  <a:srgbClr val="262626"/>
                </a:solidFill>
              </a:rPr>
              <a:t>10 </a:t>
            </a:r>
            <a:r>
              <a:rPr lang="cs-CZ" dirty="0">
                <a:solidFill>
                  <a:srgbClr val="262626"/>
                </a:solidFill>
              </a:rPr>
              <a:t>bodů do praxe (vnitřní předpisy, ošetřovatelské standardy </a:t>
            </a:r>
            <a:r>
              <a:rPr lang="cs-CZ" dirty="0" smtClean="0">
                <a:solidFill>
                  <a:srgbClr val="262626"/>
                </a:solidFill>
              </a:rPr>
              <a:t>a pod</a:t>
            </a:r>
            <a:r>
              <a:rPr lang="cs-CZ" dirty="0">
                <a:solidFill>
                  <a:srgbClr val="262626"/>
                </a:solidFill>
              </a:rPr>
              <a:t>.)</a:t>
            </a:r>
            <a:endParaRPr lang="cs-CZ" dirty="0"/>
          </a:p>
          <a:p>
            <a:pPr>
              <a:lnSpc>
                <a:spcPct val="85000"/>
              </a:lnSpc>
            </a:pPr>
            <a:r>
              <a:rPr lang="cs-CZ" dirty="0">
                <a:solidFill>
                  <a:srgbClr val="262626"/>
                </a:solidFill>
              </a:rPr>
              <a:t>Ty by měly být dostupné veškerému personálu (zdrav. i nezdrav.), </a:t>
            </a:r>
            <a:r>
              <a:rPr lang="cs-CZ" dirty="0" smtClean="0">
                <a:solidFill>
                  <a:srgbClr val="262626"/>
                </a:solidFill>
              </a:rPr>
              <a:t/>
            </a:r>
            <a:br>
              <a:rPr lang="cs-CZ" dirty="0" smtClean="0">
                <a:solidFill>
                  <a:srgbClr val="262626"/>
                </a:solidFill>
              </a:rPr>
            </a:br>
            <a:r>
              <a:rPr lang="cs-CZ" dirty="0" smtClean="0">
                <a:solidFill>
                  <a:srgbClr val="262626"/>
                </a:solidFill>
              </a:rPr>
              <a:t>který </a:t>
            </a:r>
            <a:r>
              <a:rPr lang="cs-CZ" dirty="0">
                <a:solidFill>
                  <a:srgbClr val="262626"/>
                </a:solidFill>
              </a:rPr>
              <a:t>se stará o matky a </a:t>
            </a:r>
            <a:r>
              <a:rPr lang="cs-CZ" dirty="0" smtClean="0">
                <a:solidFill>
                  <a:srgbClr val="262626"/>
                </a:solidFill>
              </a:rPr>
              <a:t>děti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2. Školit </a:t>
            </a:r>
            <a:r>
              <a:rPr lang="cs-CZ" sz="2800" dirty="0"/>
              <a:t>veškerý zdravotnický personál v dovednostech nezbytných k provádění této </a:t>
            </a:r>
            <a:r>
              <a:rPr lang="cs-CZ" sz="2800" dirty="0" smtClean="0"/>
              <a:t>strategie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Veškerý personál (zdravotnický i nezdravotnický), který přichází do kontaktu s těhotnými, </a:t>
            </a:r>
            <a:r>
              <a:rPr lang="cs-CZ" altLang="cs-CZ" dirty="0" smtClean="0"/>
              <a:t>s matkami </a:t>
            </a:r>
            <a:r>
              <a:rPr lang="cs-CZ" altLang="cs-CZ" dirty="0"/>
              <a:t>a dětmi, se má dostatečně orientovat v postupech týkajících se kojení a krmení </a:t>
            </a:r>
            <a:r>
              <a:rPr lang="cs-CZ" altLang="cs-CZ" dirty="0" smtClean="0"/>
              <a:t>kojenců</a:t>
            </a:r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63782" y="3335943"/>
            <a:ext cx="7552706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/>
              <a:t>ZDRAVOTNÍK</a:t>
            </a:r>
          </a:p>
          <a:p>
            <a:pPr algn="ctr"/>
            <a:r>
              <a:rPr lang="cs-CZ" sz="5400" b="1" dirty="0" smtClean="0"/>
              <a:t>i</a:t>
            </a:r>
          </a:p>
          <a:p>
            <a:pPr algn="ctr"/>
            <a:r>
              <a:rPr lang="cs-CZ" sz="5400" b="1" dirty="0" smtClean="0"/>
              <a:t>NEZDRAVOTNÍK</a:t>
            </a:r>
            <a:endParaRPr lang="cs-CZ" sz="5400" b="1" dirty="0"/>
          </a:p>
        </p:txBody>
      </p:sp>
    </p:spTree>
    <p:extLst>
      <p:ext uri="{BB962C8B-B14F-4D97-AF65-F5344CB8AC3E}">
        <p14:creationId xmlns:p14="http://schemas.microsoft.com/office/powerpoint/2010/main" xmlns="" val="6718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3. </a:t>
            </a:r>
            <a:r>
              <a:rPr lang="cs-CZ" sz="2800" dirty="0"/>
              <a:t>Informovat všechny těhotné ženy o výhodách a technice </a:t>
            </a:r>
            <a:r>
              <a:rPr lang="cs-CZ" sz="2800" dirty="0" smtClean="0"/>
              <a:t>kojení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377052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Georgia" pitchFamily="18" charset="0"/>
              <a:buChar char="•"/>
              <a:defRPr/>
            </a:pPr>
            <a:r>
              <a:rPr lang="cs-CZ" b="1" dirty="0" smtClean="0"/>
              <a:t>Výhody kojení? Stejné jako např. dýchání plícemi </a:t>
            </a:r>
            <a:r>
              <a:rPr lang="cs-CZ" b="1" dirty="0" smtClean="0">
                <a:sym typeface="Wingdings"/>
              </a:rPr>
              <a:t> 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b="1" dirty="0" smtClean="0">
                <a:sym typeface="Wingdings"/>
              </a:rPr>
              <a:t>Kojení je přirozený způsob výživy dítěte</a:t>
            </a:r>
            <a:endParaRPr lang="cs-CZ" b="1" dirty="0" smtClean="0"/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Předporodní </a:t>
            </a:r>
            <a:r>
              <a:rPr lang="cs-CZ" dirty="0"/>
              <a:t>příprava </a:t>
            </a:r>
            <a:r>
              <a:rPr lang="cs-CZ" dirty="0" smtClean="0"/>
              <a:t>ale i příprava před otěhotněním = vytvořit </a:t>
            </a:r>
            <a:r>
              <a:rPr lang="cs-CZ" dirty="0"/>
              <a:t>prostředí, kde je kojení normálním a preferovaným způsobem výživy, </a:t>
            </a:r>
            <a:r>
              <a:rPr lang="cs-CZ" dirty="0" smtClean="0"/>
              <a:t>který </a:t>
            </a:r>
            <a:r>
              <a:rPr lang="cs-CZ" dirty="0"/>
              <a:t>volí většina </a:t>
            </a:r>
            <a:r>
              <a:rPr lang="cs-CZ" dirty="0" smtClean="0"/>
              <a:t>rodičů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Výhody kojení pro dítě a matku</a:t>
            </a:r>
            <a:endParaRPr lang="cs-CZ" dirty="0"/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Okamžitý a nepřerušovaný kontakt kůže na kůži, </a:t>
            </a:r>
            <a:r>
              <a:rPr lang="cs-CZ" dirty="0" err="1" smtClean="0"/>
              <a:t>rooming</a:t>
            </a:r>
            <a:r>
              <a:rPr lang="en-US" dirty="0"/>
              <a:t>-</a:t>
            </a:r>
            <a:r>
              <a:rPr lang="cs-CZ" dirty="0" smtClean="0"/>
              <a:t>in, kojení dle potřeb dítěte a “čtyři body pro podporu kojení“ (správná poloha a přisátí, pauza v bradě, stlačování prsu)</a:t>
            </a:r>
            <a:endParaRPr lang="cs-CZ" dirty="0"/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Ženě se </a:t>
            </a:r>
            <a:r>
              <a:rPr lang="cs-CZ" dirty="0"/>
              <a:t>tvoří </a:t>
            </a:r>
            <a:r>
              <a:rPr lang="cs-CZ" dirty="0" smtClean="0"/>
              <a:t>mléko (kolostrum) od </a:t>
            </a:r>
            <a:r>
              <a:rPr lang="cs-CZ" dirty="0"/>
              <a:t>16. </a:t>
            </a:r>
            <a:r>
              <a:rPr lang="cs-CZ" dirty="0" smtClean="0"/>
              <a:t>týdne těhotenství</a:t>
            </a:r>
            <a:endParaRPr lang="cs-CZ" dirty="0"/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Mléko se tvoří systémem – poptávka-nabídka (čím větší odběr, tím větší tvorba</a:t>
            </a:r>
            <a:r>
              <a:rPr lang="cs-CZ" dirty="0" smtClean="0"/>
              <a:t>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6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sz="2800" dirty="0" smtClean="0"/>
              <a:t>4. </a:t>
            </a:r>
            <a:r>
              <a:rPr lang="cs-CZ" sz="2800" dirty="0"/>
              <a:t>Umožnit matkám zahájit kojení do </a:t>
            </a:r>
            <a:r>
              <a:rPr lang="cs-CZ" sz="2800" dirty="0" smtClean="0"/>
              <a:t>půl </a:t>
            </a:r>
            <a:r>
              <a:rPr lang="cs-CZ" sz="2800" dirty="0"/>
              <a:t>hodiny po </a:t>
            </a:r>
            <a:r>
              <a:rPr lang="cs-CZ" sz="2800" dirty="0" smtClean="0"/>
              <a:t>porodu </a:t>
            </a:r>
            <a:br>
              <a:rPr lang="cs-CZ" sz="2800" dirty="0" smtClean="0"/>
            </a:br>
            <a:r>
              <a:rPr lang="cs-CZ" sz="2800" dirty="0" smtClean="0"/>
              <a:t>pozn.: </a:t>
            </a:r>
            <a:r>
              <a:rPr lang="cs-CZ" sz="2800" i="1" dirty="0" smtClean="0"/>
              <a:t>v </a:t>
            </a:r>
            <a:r>
              <a:rPr lang="cs-CZ" sz="2800" i="1" dirty="0"/>
              <a:t>materiálech pro ČR do </a:t>
            </a:r>
            <a:r>
              <a:rPr lang="cs-CZ" sz="2800" i="1" dirty="0" smtClean="0"/>
              <a:t>hodiny po porodu</a:t>
            </a:r>
            <a:r>
              <a:rPr lang="cs-CZ" sz="2800" i="1" dirty="0"/>
              <a:t/>
            </a:r>
            <a:br>
              <a:rPr lang="cs-CZ" sz="2800" i="1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46423" cy="4351338"/>
          </a:xfrm>
        </p:spPr>
        <p:txBody>
          <a:bodyPr>
            <a:normAutofit fontScale="92500"/>
          </a:bodyPr>
          <a:lstStyle/>
          <a:p>
            <a:r>
              <a:rPr lang="cs-CZ" altLang="x-none" dirty="0"/>
              <a:t>Umístit miminko ihned po narození do kontaktu kůže na kůži s matkou nejméně na hodinu</a:t>
            </a:r>
          </a:p>
          <a:p>
            <a:r>
              <a:rPr lang="cs-CZ" altLang="x-none" dirty="0" smtClean="0"/>
              <a:t>Všem matkám po </a:t>
            </a:r>
            <a:r>
              <a:rPr lang="cs-CZ" altLang="x-none" dirty="0"/>
              <a:t>vaginálním porodu nebo sekci bez celkové anestezie (výjimka – lékařsky zdůvodněné případy)</a:t>
            </a:r>
          </a:p>
          <a:p>
            <a:r>
              <a:rPr lang="cs-CZ" altLang="x-none" b="1" dirty="0"/>
              <a:t>Dát matce a dítěti </a:t>
            </a:r>
            <a:r>
              <a:rPr lang="cs-CZ" altLang="x-none" b="1" dirty="0" smtClean="0"/>
              <a:t>čas</a:t>
            </a:r>
          </a:p>
          <a:p>
            <a:r>
              <a:rPr lang="cs-CZ" altLang="x-none" dirty="0"/>
              <a:t>Podporovat matky, aby se </a:t>
            </a:r>
            <a:r>
              <a:rPr lang="cs-CZ" altLang="x-none" dirty="0" smtClean="0"/>
              <a:t>naučily </a:t>
            </a:r>
            <a:r>
              <a:rPr lang="cs-CZ" altLang="x-none" dirty="0"/>
              <a:t>poznat, že je jejich dítě připravené na kojení a případně jim nabídnout </a:t>
            </a:r>
            <a:r>
              <a:rPr lang="cs-CZ" altLang="x-none" dirty="0" smtClean="0"/>
              <a:t>pomoc</a:t>
            </a:r>
            <a:endParaRPr lang="cs-CZ" altLang="x-none" b="1" dirty="0"/>
          </a:p>
          <a:p>
            <a:r>
              <a:rPr lang="cs-CZ" altLang="x-none" dirty="0"/>
              <a:t>Nenutit dítě na prs, ale </a:t>
            </a:r>
            <a:r>
              <a:rPr lang="cs-CZ" altLang="x-none" dirty="0" smtClean="0"/>
              <a:t>pomoci </a:t>
            </a:r>
            <a:r>
              <a:rPr lang="cs-CZ" altLang="x-none" dirty="0"/>
              <a:t>mu, až je </a:t>
            </a:r>
            <a:r>
              <a:rPr lang="cs-CZ" altLang="x-none" dirty="0" smtClean="0"/>
              <a:t>připravené</a:t>
            </a:r>
          </a:p>
          <a:p>
            <a:r>
              <a:rPr lang="cs-CZ" dirty="0" smtClean="0">
                <a:hlinkClick r:id="rId2"/>
              </a:rPr>
              <a:t>https://www.youtube.com/watch?v=0alN_3V_qvI</a:t>
            </a:r>
            <a:endParaRPr lang="cs-CZ" dirty="0" smtClean="0"/>
          </a:p>
          <a:p>
            <a:endParaRPr lang="cs-CZ" altLang="x-non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61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cs-CZ" dirty="0" smtClean="0"/>
              <a:t>z videa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dirty="0" smtClean="0"/>
              <a:t>Miminko se nejlépe dokáže přisát samo, pokud na to má dostatek času (průměrně se děti přisávají v 55. minutě po porodu)</a:t>
            </a:r>
          </a:p>
          <a:p>
            <a:r>
              <a:rPr lang="cs-CZ" altLang="cs-CZ" dirty="0" smtClean="0"/>
              <a:t>Miminko se položí pouze osušené na břicho maminky</a:t>
            </a:r>
          </a:p>
          <a:p>
            <a:r>
              <a:rPr lang="cs-CZ" altLang="cs-CZ" dirty="0" smtClean="0"/>
              <a:t>Neotírají se ručičky a nedává se čepička</a:t>
            </a:r>
          </a:p>
          <a:p>
            <a:r>
              <a:rPr lang="cs-CZ" altLang="cs-CZ" dirty="0" smtClean="0"/>
              <a:t>Většina vyšetření novorozence lze provést na těle matky</a:t>
            </a:r>
          </a:p>
          <a:p>
            <a:r>
              <a:rPr lang="cs-CZ" altLang="cs-CZ" dirty="0" smtClean="0"/>
              <a:t>Kontakt kůže na kůži je ideální pro udržení normální tělesné teploty, dále reguluje dýchání</a:t>
            </a:r>
            <a:r>
              <a:rPr lang="cs-CZ" altLang="cs-CZ" dirty="0"/>
              <a:t> </a:t>
            </a:r>
            <a:r>
              <a:rPr lang="cs-CZ" altLang="cs-CZ" dirty="0" smtClean="0"/>
              <a:t>a srdeční činnosti, dítě je klidné a většinou nepláče</a:t>
            </a:r>
          </a:p>
          <a:p>
            <a:r>
              <a:rPr lang="cs-CZ" altLang="cs-CZ" dirty="0" smtClean="0"/>
              <a:t>Nepřerušovaný kontakt matky a dítěte, tzv. </a:t>
            </a:r>
            <a:r>
              <a:rPr lang="cs-CZ" altLang="cs-CZ" dirty="0" err="1" smtClean="0"/>
              <a:t>rooming</a:t>
            </a:r>
            <a:r>
              <a:rPr lang="cs-CZ" altLang="cs-CZ" dirty="0" smtClean="0"/>
              <a:t>-in začíná již na porodním sále</a:t>
            </a:r>
            <a:br>
              <a:rPr lang="cs-CZ" altLang="cs-CZ" dirty="0" smtClean="0"/>
            </a:br>
            <a:endParaRPr lang="cs-CZ" alt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324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Matky po sekci v celkové anestezii mohou být v kontaktu kůže na kůži s dítětem hned, jak se </a:t>
            </a:r>
            <a:r>
              <a:rPr lang="cs-CZ" altLang="cs-CZ" dirty="0" smtClean="0"/>
              <a:t>probudí. </a:t>
            </a:r>
            <a:r>
              <a:rPr lang="cs-CZ" altLang="cs-CZ" dirty="0"/>
              <a:t>Dítě může být zatím </a:t>
            </a:r>
            <a:r>
              <a:rPr lang="cs-CZ" altLang="cs-CZ" dirty="0" smtClean="0"/>
              <a:t>„skin-to-skin“ např. s </a:t>
            </a:r>
            <a:r>
              <a:rPr lang="cs-CZ" altLang="cs-CZ" dirty="0"/>
              <a:t>otcem</a:t>
            </a:r>
          </a:p>
          <a:p>
            <a:r>
              <a:rPr lang="cs-CZ" altLang="cs-CZ" dirty="0"/>
              <a:t>I děti, které vyžadují mimořádnou </a:t>
            </a:r>
            <a:r>
              <a:rPr lang="cs-CZ" altLang="cs-CZ" dirty="0" smtClean="0"/>
              <a:t>péči, </a:t>
            </a:r>
            <a:r>
              <a:rPr lang="cs-CZ" altLang="cs-CZ" dirty="0"/>
              <a:t>by </a:t>
            </a:r>
            <a:r>
              <a:rPr lang="cs-CZ" altLang="cs-CZ" dirty="0" smtClean="0"/>
              <a:t>měly </a:t>
            </a:r>
            <a:r>
              <a:rPr lang="cs-CZ" altLang="cs-CZ" dirty="0"/>
              <a:t>mít možnost kontaktu </a:t>
            </a:r>
            <a:r>
              <a:rPr lang="cs-CZ" altLang="cs-CZ" dirty="0" smtClean="0"/>
              <a:t>kůže na kůži. </a:t>
            </a:r>
            <a:r>
              <a:rPr lang="cs-CZ" altLang="cs-CZ" dirty="0"/>
              <a:t>Pokud ne, nutno </a:t>
            </a:r>
            <a:r>
              <a:rPr lang="cs-CZ" altLang="cs-CZ" dirty="0" smtClean="0"/>
              <a:t>podat lékařské vysvětlení</a:t>
            </a:r>
            <a:endParaRPr lang="cs-CZ" altLang="cs-CZ" dirty="0"/>
          </a:p>
          <a:p>
            <a:r>
              <a:rPr lang="cs-CZ" altLang="cs-CZ" dirty="0"/>
              <a:t>Matčino tělo je lepší než </a:t>
            </a:r>
            <a:r>
              <a:rPr lang="cs-CZ" altLang="cs-CZ" dirty="0" smtClean="0"/>
              <a:t>inkubátor</a:t>
            </a:r>
          </a:p>
          <a:p>
            <a:r>
              <a:rPr lang="cs-CZ" altLang="cs-CZ" dirty="0" smtClean="0"/>
              <a:t>Děti po náročných porodech potřebují více času (</a:t>
            </a:r>
            <a:r>
              <a:rPr lang="cs-CZ" altLang="cs-CZ" dirty="0"/>
              <a:t>j</a:t>
            </a:r>
            <a:r>
              <a:rPr lang="cs-CZ" altLang="cs-CZ" dirty="0" smtClean="0"/>
              <a:t>estliže </a:t>
            </a:r>
            <a:r>
              <a:rPr lang="cs-CZ" altLang="cs-CZ" dirty="0" err="1" smtClean="0"/>
              <a:t>samopřisátí</a:t>
            </a:r>
            <a:r>
              <a:rPr lang="cs-CZ" altLang="cs-CZ" dirty="0" smtClean="0"/>
              <a:t> nemohlo proběhnout bezprostředně po porodu, může se kompenzovat kdykoliv po porodu)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793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/>
              <a:buChar char=" "/>
            </a:pPr>
            <a:r>
              <a:rPr lang="cs-CZ" sz="2400" b="1" dirty="0" smtClean="0"/>
              <a:t>VZTAHOVÁ VAZBA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N</a:t>
            </a:r>
            <a:r>
              <a:rPr lang="cs-CZ" sz="2400" b="1" dirty="0" smtClean="0"/>
              <a:t>ení výsledek péče o dítě</a:t>
            </a:r>
            <a:r>
              <a:rPr lang="cs-CZ" sz="2400" dirty="0" smtClean="0"/>
              <a:t>, ale instinktivní systém chování, který je dítětem očekáván</a:t>
            </a:r>
          </a:p>
          <a:p>
            <a:pPr>
              <a:lnSpc>
                <a:spcPct val="100000"/>
              </a:lnSpc>
            </a:pPr>
            <a:r>
              <a:rPr lang="cs-CZ" sz="2400" dirty="0" smtClean="0"/>
              <a:t>Vyžaduje: </a:t>
            </a:r>
            <a:endParaRPr lang="cs-CZ" dirty="0" smtClean="0"/>
          </a:p>
          <a:p>
            <a:pPr lvl="1">
              <a:lnSpc>
                <a:spcPct val="100000"/>
              </a:lnSpc>
              <a:buFont typeface="Arial"/>
              <a:buChar char=" "/>
            </a:pPr>
            <a:r>
              <a:rPr lang="cs-CZ" dirty="0"/>
              <a:t>blízkost matky</a:t>
            </a:r>
            <a:endParaRPr lang="cs-CZ" dirty="0" smtClean="0"/>
          </a:p>
          <a:p>
            <a:pPr lvl="1">
              <a:lnSpc>
                <a:spcPct val="100000"/>
              </a:lnSpc>
              <a:buFont typeface="Arial"/>
              <a:buChar char=" "/>
            </a:pPr>
            <a:r>
              <a:rPr lang="cs-CZ" dirty="0"/>
              <a:t>nošení matkou</a:t>
            </a:r>
            <a:endParaRPr lang="cs-CZ" dirty="0" smtClean="0"/>
          </a:p>
          <a:p>
            <a:pPr lvl="1">
              <a:lnSpc>
                <a:spcPct val="100000"/>
              </a:lnSpc>
              <a:buFont typeface="Arial"/>
              <a:buChar char=" "/>
            </a:pPr>
            <a:r>
              <a:rPr lang="cs-CZ" dirty="0"/>
              <a:t>kojení</a:t>
            </a:r>
            <a:endParaRPr lang="cs-CZ" dirty="0" smtClean="0"/>
          </a:p>
          <a:p>
            <a:pPr lvl="1">
              <a:lnSpc>
                <a:spcPct val="100000"/>
              </a:lnSpc>
              <a:buFont typeface="Arial"/>
              <a:buChar char=" "/>
            </a:pPr>
            <a:r>
              <a:rPr lang="cs-CZ" dirty="0" smtClean="0"/>
              <a:t>očekávanou </a:t>
            </a:r>
            <a:r>
              <a:rPr lang="cs-CZ" dirty="0"/>
              <a:t>reakci matky na pláč </a:t>
            </a:r>
            <a:r>
              <a:rPr lang="cs-CZ" dirty="0" smtClean="0"/>
              <a:t>dítěte</a:t>
            </a:r>
          </a:p>
          <a:p>
            <a:pPr lvl="1">
              <a:lnSpc>
                <a:spcPct val="100000"/>
              </a:lnSpc>
              <a:buFont typeface="Arial"/>
              <a:buChar char=" "/>
            </a:pPr>
            <a:endParaRPr lang="cs-CZ" dirty="0"/>
          </a:p>
        </p:txBody>
      </p:sp>
      <p:pic>
        <p:nvPicPr>
          <p:cNvPr id="4" name="Picture 8" descr="images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9700" y="3200281"/>
            <a:ext cx="2324100" cy="29766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710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4440" y="2286000"/>
            <a:ext cx="3959640" cy="31723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 rot="1399800">
            <a:off x="3677760" y="2774520"/>
            <a:ext cx="2138760" cy="133920"/>
          </a:xfrm>
          <a:prstGeom prst="leftRightArrow">
            <a:avLst>
              <a:gd name="adj1" fmla="val 50000"/>
              <a:gd name="adj2" fmla="val 317175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3" name="CustomShape 2"/>
          <p:cNvSpPr/>
          <p:nvPr/>
        </p:nvSpPr>
        <p:spPr>
          <a:xfrm>
            <a:off x="3738600" y="3571920"/>
            <a:ext cx="1870560" cy="143280"/>
          </a:xfrm>
          <a:prstGeom prst="rightArrow">
            <a:avLst>
              <a:gd name="adj1" fmla="val 50000"/>
              <a:gd name="adj2" fmla="val 3239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4" name="CustomShape 3"/>
          <p:cNvSpPr/>
          <p:nvPr/>
        </p:nvSpPr>
        <p:spPr>
          <a:xfrm rot="20545200">
            <a:off x="3495600" y="4322880"/>
            <a:ext cx="2157840" cy="143280"/>
          </a:xfrm>
          <a:prstGeom prst="rightArrow">
            <a:avLst>
              <a:gd name="adj1" fmla="val 50000"/>
              <a:gd name="adj2" fmla="val 373628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5" name="CustomShape 4"/>
          <p:cNvSpPr/>
          <p:nvPr/>
        </p:nvSpPr>
        <p:spPr>
          <a:xfrm rot="19286400">
            <a:off x="3435840" y="5140440"/>
            <a:ext cx="1870560" cy="143280"/>
          </a:xfrm>
          <a:prstGeom prst="rightArrow">
            <a:avLst>
              <a:gd name="adj1" fmla="val 50000"/>
              <a:gd name="adj2" fmla="val 3239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6" name="CustomShape 5"/>
          <p:cNvSpPr/>
          <p:nvPr/>
        </p:nvSpPr>
        <p:spPr>
          <a:xfrm rot="16200000">
            <a:off x="4768920" y="5400360"/>
            <a:ext cx="1654560" cy="143280"/>
          </a:xfrm>
          <a:prstGeom prst="rightArrow">
            <a:avLst>
              <a:gd name="adj1" fmla="val 50000"/>
              <a:gd name="adj2" fmla="val 286537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7" name="CustomShape 6"/>
          <p:cNvSpPr/>
          <p:nvPr/>
        </p:nvSpPr>
        <p:spPr>
          <a:xfrm rot="13311000">
            <a:off x="6640560" y="5367600"/>
            <a:ext cx="1151280" cy="143280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8" name="CustomShape 7"/>
          <p:cNvSpPr/>
          <p:nvPr/>
        </p:nvSpPr>
        <p:spPr>
          <a:xfrm rot="11103600">
            <a:off x="7243920" y="5185800"/>
            <a:ext cx="935640" cy="143280"/>
          </a:xfrm>
          <a:prstGeom prst="rightArrow">
            <a:avLst>
              <a:gd name="adj1" fmla="val 50000"/>
              <a:gd name="adj2" fmla="val 162087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39" name="CustomShape 8"/>
          <p:cNvSpPr/>
          <p:nvPr/>
        </p:nvSpPr>
        <p:spPr>
          <a:xfrm rot="10800000">
            <a:off x="7954560" y="3930120"/>
            <a:ext cx="429120" cy="141840"/>
          </a:xfrm>
          <a:prstGeom prst="rightArrow">
            <a:avLst>
              <a:gd name="adj1" fmla="val 50000"/>
              <a:gd name="adj2" fmla="val 75278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40" name="CustomShape 9"/>
          <p:cNvSpPr/>
          <p:nvPr/>
        </p:nvSpPr>
        <p:spPr>
          <a:xfrm rot="8072400">
            <a:off x="6725160" y="3432240"/>
            <a:ext cx="1870560" cy="143280"/>
          </a:xfrm>
          <a:prstGeom prst="rightArrow">
            <a:avLst>
              <a:gd name="adj1" fmla="val 50000"/>
              <a:gd name="adj2" fmla="val 3239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341" name="CustomShape 10"/>
          <p:cNvSpPr/>
          <p:nvPr/>
        </p:nvSpPr>
        <p:spPr>
          <a:xfrm>
            <a:off x="1810080" y="2214720"/>
            <a:ext cx="204876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000000"/>
                </a:solidFill>
              </a:rPr>
              <a:t>Vzájemný pohled</a:t>
            </a:r>
            <a:endParaRPr dirty="0"/>
          </a:p>
        </p:txBody>
      </p:sp>
      <p:sp>
        <p:nvSpPr>
          <p:cNvPr id="342" name="CustomShape 11"/>
          <p:cNvSpPr/>
          <p:nvPr/>
        </p:nvSpPr>
        <p:spPr>
          <a:xfrm>
            <a:off x="1533600" y="3429000"/>
            <a:ext cx="230940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0000"/>
                </a:solidFill>
              </a:rPr>
              <a:t>Dítě </a:t>
            </a:r>
            <a:r>
              <a:rPr lang="cs-CZ" b="1" dirty="0" smtClean="0">
                <a:solidFill>
                  <a:srgbClr val="FF0000"/>
                </a:solidFill>
              </a:rPr>
              <a:t>cítí </a:t>
            </a:r>
            <a:r>
              <a:rPr lang="cs-CZ" b="1" dirty="0">
                <a:solidFill>
                  <a:srgbClr val="FF0000"/>
                </a:solidFill>
              </a:rPr>
              <a:t>vůni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smtClean="0">
                <a:solidFill>
                  <a:srgbClr val="000000"/>
                </a:solidFill>
              </a:rPr>
              <a:t>matky</a:t>
            </a:r>
            <a:endParaRPr dirty="0"/>
          </a:p>
        </p:txBody>
      </p:sp>
      <p:sp>
        <p:nvSpPr>
          <p:cNvPr id="343" name="CustomShape 12"/>
          <p:cNvSpPr/>
          <p:nvPr/>
        </p:nvSpPr>
        <p:spPr>
          <a:xfrm>
            <a:off x="1667160" y="4500720"/>
            <a:ext cx="186624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rgbClr val="FF0000"/>
                </a:solidFill>
              </a:rPr>
              <a:t>Dítě cítí </a:t>
            </a:r>
            <a:r>
              <a:rPr lang="cs-CZ" b="1" dirty="0">
                <a:solidFill>
                  <a:srgbClr val="FF0000"/>
                </a:solidFill>
              </a:rPr>
              <a:t>chuť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smtClean="0">
                <a:solidFill>
                  <a:srgbClr val="000000"/>
                </a:solidFill>
              </a:rPr>
              <a:t>mléka</a:t>
            </a:r>
            <a:endParaRPr dirty="0"/>
          </a:p>
        </p:txBody>
      </p:sp>
      <p:sp>
        <p:nvSpPr>
          <p:cNvPr id="344" name="CustomShape 13"/>
          <p:cNvSpPr/>
          <p:nvPr/>
        </p:nvSpPr>
        <p:spPr>
          <a:xfrm>
            <a:off x="1534680" y="5857920"/>
            <a:ext cx="327276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0000"/>
                </a:solidFill>
              </a:rPr>
              <a:t>Dotýká se</a:t>
            </a:r>
            <a:r>
              <a:rPr lang="cs-CZ" b="1" dirty="0">
                <a:solidFill>
                  <a:srgbClr val="5EF0F7"/>
                </a:solidFill>
              </a:rPr>
              <a:t> </a:t>
            </a:r>
            <a:r>
              <a:rPr lang="cs-CZ" b="1" dirty="0" smtClean="0">
                <a:solidFill>
                  <a:srgbClr val="000000"/>
                </a:solidFill>
              </a:rPr>
              <a:t>matčiny pokožky</a:t>
            </a:r>
            <a:endParaRPr dirty="0"/>
          </a:p>
        </p:txBody>
      </p:sp>
      <p:sp>
        <p:nvSpPr>
          <p:cNvPr id="345" name="CustomShape 14"/>
          <p:cNvSpPr/>
          <p:nvPr/>
        </p:nvSpPr>
        <p:spPr>
          <a:xfrm>
            <a:off x="4310640" y="6357960"/>
            <a:ext cx="311544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6" name="CustomShape 15"/>
          <p:cNvSpPr/>
          <p:nvPr/>
        </p:nvSpPr>
        <p:spPr>
          <a:xfrm>
            <a:off x="6382080" y="5857920"/>
            <a:ext cx="296316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7" name="CustomShape 16"/>
          <p:cNvSpPr/>
          <p:nvPr/>
        </p:nvSpPr>
        <p:spPr>
          <a:xfrm>
            <a:off x="8167680" y="5143680"/>
            <a:ext cx="249912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000000"/>
                </a:solidFill>
              </a:rPr>
              <a:t>Zezadu </a:t>
            </a:r>
            <a:r>
              <a:rPr lang="cs-CZ" b="1" dirty="0" smtClean="0">
                <a:solidFill>
                  <a:srgbClr val="FF0000"/>
                </a:solidFill>
              </a:rPr>
              <a:t>cítí</a:t>
            </a:r>
            <a:r>
              <a:rPr lang="cs-CZ" b="1" dirty="0" smtClean="0">
                <a:solidFill>
                  <a:srgbClr val="000000"/>
                </a:solidFill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matčin </a:t>
            </a:r>
            <a:r>
              <a:rPr lang="cs-CZ" b="1" dirty="0" smtClean="0">
                <a:solidFill>
                  <a:srgbClr val="FF0000"/>
                </a:solidFill>
              </a:rPr>
              <a:t>dotyk</a:t>
            </a:r>
            <a:endParaRPr dirty="0"/>
          </a:p>
        </p:txBody>
      </p:sp>
      <p:sp>
        <p:nvSpPr>
          <p:cNvPr id="348" name="CustomShape 17"/>
          <p:cNvSpPr/>
          <p:nvPr/>
        </p:nvSpPr>
        <p:spPr>
          <a:xfrm>
            <a:off x="8381880" y="3786120"/>
            <a:ext cx="2202480" cy="638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cs-CZ" b="1" dirty="0">
                <a:solidFill>
                  <a:srgbClr val="FF0000"/>
                </a:solidFill>
              </a:rPr>
              <a:t>Pohybuje se</a:t>
            </a:r>
            <a:r>
              <a:rPr lang="cs-CZ" b="1" dirty="0">
                <a:solidFill>
                  <a:srgbClr val="5EF0F7"/>
                </a:solidFill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spolu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000000"/>
                </a:solidFill>
              </a:rPr>
              <a:t>s </a:t>
            </a:r>
            <a:r>
              <a:rPr lang="cs-CZ" b="1" dirty="0" smtClean="0">
                <a:solidFill>
                  <a:srgbClr val="000000"/>
                </a:solidFill>
              </a:rPr>
              <a:t>matkou</a:t>
            </a:r>
            <a:endParaRPr dirty="0"/>
          </a:p>
        </p:txBody>
      </p:sp>
      <p:sp>
        <p:nvSpPr>
          <p:cNvPr id="349" name="CustomShape 18"/>
          <p:cNvSpPr/>
          <p:nvPr/>
        </p:nvSpPr>
        <p:spPr>
          <a:xfrm>
            <a:off x="8382960" y="2500200"/>
            <a:ext cx="1501560" cy="638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0000"/>
                </a:solidFill>
              </a:rPr>
              <a:t>Poslouchá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000000"/>
                </a:solidFill>
              </a:rPr>
              <a:t>matčin </a:t>
            </a:r>
            <a:r>
              <a:rPr lang="cs-CZ" b="1" dirty="0" smtClean="0">
                <a:solidFill>
                  <a:srgbClr val="000000"/>
                </a:solidFill>
              </a:rPr>
              <a:t>hlas</a:t>
            </a:r>
            <a:endParaRPr dirty="0"/>
          </a:p>
        </p:txBody>
      </p:sp>
      <p:sp>
        <p:nvSpPr>
          <p:cNvPr id="350" name="CustomShape 19"/>
          <p:cNvSpPr/>
          <p:nvPr/>
        </p:nvSpPr>
        <p:spPr>
          <a:xfrm>
            <a:off x="1774800" y="333360"/>
            <a:ext cx="8892000" cy="1308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5400" dirty="0">
                <a:solidFill>
                  <a:srgbClr val="800000"/>
                </a:solidFill>
                <a:latin typeface="+mj-lt"/>
              </a:rPr>
              <a:t>Podněty, které vytváří mozkové </a:t>
            </a:r>
            <a:r>
              <a:rPr lang="cs-CZ" sz="5400" dirty="0" smtClean="0">
                <a:solidFill>
                  <a:srgbClr val="800000"/>
                </a:solidFill>
                <a:latin typeface="+mj-lt"/>
              </a:rPr>
              <a:t>propojení</a:t>
            </a:r>
            <a:endParaRPr lang="cs-CZ" sz="5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351" name="CustomShape 20"/>
          <p:cNvSpPr/>
          <p:nvPr/>
        </p:nvSpPr>
        <p:spPr>
          <a:xfrm>
            <a:off x="7896240" y="6308640"/>
            <a:ext cx="259128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cs-CZ" b="1">
                <a:solidFill>
                  <a:srgbClr val="A8B97F"/>
                </a:solidFill>
                <a:latin typeface="Times New Roman"/>
              </a:rPr>
              <a:t>Autor: Nils Bergman</a:t>
            </a:r>
            <a:endParaRPr/>
          </a:p>
        </p:txBody>
      </p:sp>
      <p:sp>
        <p:nvSpPr>
          <p:cNvPr id="2" name="Obdélník 1"/>
          <p:cNvSpPr/>
          <p:nvPr/>
        </p:nvSpPr>
        <p:spPr>
          <a:xfrm>
            <a:off x="4495199" y="6342885"/>
            <a:ext cx="2721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FF0000"/>
                </a:solidFill>
              </a:rPr>
              <a:t>Je v kontaktu </a:t>
            </a:r>
            <a:r>
              <a:rPr lang="cs-CZ" b="1">
                <a:solidFill>
                  <a:srgbClr val="000000"/>
                </a:solidFill>
              </a:rPr>
              <a:t>kůže na </a:t>
            </a:r>
            <a:r>
              <a:rPr lang="cs-CZ" b="1" smtClean="0">
                <a:solidFill>
                  <a:srgbClr val="000000"/>
                </a:solidFill>
              </a:rPr>
              <a:t>kůži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621946" y="5887522"/>
            <a:ext cx="2644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000000"/>
                </a:solidFill>
              </a:rPr>
              <a:t>Zepředu ho matka </a:t>
            </a:r>
            <a:r>
              <a:rPr lang="cs-CZ" b="1" dirty="0" smtClean="0">
                <a:solidFill>
                  <a:srgbClr val="FF0000"/>
                </a:solidFill>
              </a:rPr>
              <a:t>ohřívá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12746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sz="2800" dirty="0" smtClean="0"/>
              <a:t>5. </a:t>
            </a:r>
            <a:r>
              <a:rPr lang="cs-CZ" sz="2800" dirty="0"/>
              <a:t>Ukázat matkám způsob kojení a udržení laktace i pro případ, kdy jsou odděleny od svých </a:t>
            </a:r>
            <a:r>
              <a:rPr lang="cs-CZ" sz="2800" dirty="0" smtClean="0"/>
              <a:t>dětí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91500" cy="4351338"/>
          </a:xfrm>
        </p:spPr>
        <p:txBody>
          <a:bodyPr/>
          <a:lstStyle/>
          <a:p>
            <a:pPr>
              <a:buFont typeface="Georgia" pitchFamily="18" charset="0"/>
              <a:buChar char="•"/>
              <a:defRPr/>
            </a:pPr>
            <a:r>
              <a:rPr lang="cs-CZ" dirty="0"/>
              <a:t>Věnovat zvláštní pozornost matkám, které již měly problémy s kojením v minulosti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Učit matky </a:t>
            </a:r>
          </a:p>
          <a:p>
            <a:pPr lvl="1">
              <a:buFont typeface="Georgia" pitchFamily="18" charset="0"/>
              <a:buChar char="▫"/>
              <a:defRPr/>
            </a:pPr>
            <a:r>
              <a:rPr lang="cs-CZ" dirty="0">
                <a:solidFill>
                  <a:schemeClr val="tx2"/>
                </a:solidFill>
              </a:rPr>
              <a:t>polohu při kojení </a:t>
            </a:r>
          </a:p>
          <a:p>
            <a:pPr lvl="1">
              <a:buFont typeface="Georgia" pitchFamily="18" charset="0"/>
              <a:buChar char="▫"/>
              <a:defRPr/>
            </a:pPr>
            <a:r>
              <a:rPr lang="cs-CZ" dirty="0">
                <a:solidFill>
                  <a:schemeClr val="tx2"/>
                </a:solidFill>
              </a:rPr>
              <a:t>jak dítě přisát (popsat, předvést)</a:t>
            </a:r>
          </a:p>
          <a:p>
            <a:pPr lvl="1">
              <a:buFont typeface="Georgia" pitchFamily="18" charset="0"/>
              <a:buChar char="▫"/>
              <a:defRPr/>
            </a:pPr>
            <a:r>
              <a:rPr lang="cs-CZ" dirty="0">
                <a:solidFill>
                  <a:schemeClr val="tx2"/>
                </a:solidFill>
              </a:rPr>
              <a:t>ruční </a:t>
            </a:r>
            <a:r>
              <a:rPr lang="cs-CZ" dirty="0" err="1">
                <a:solidFill>
                  <a:schemeClr val="tx2"/>
                </a:solidFill>
              </a:rPr>
              <a:t>odstříkávání</a:t>
            </a:r>
            <a:r>
              <a:rPr lang="cs-CZ" dirty="0">
                <a:solidFill>
                  <a:schemeClr val="tx2"/>
                </a:solidFill>
              </a:rPr>
              <a:t> 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/>
              <a:t>Nabídnout matkám pomoc s kojením během 6 hodin po porodu (poloha, přisátí, pití…)</a:t>
            </a:r>
          </a:p>
          <a:p>
            <a:pPr>
              <a:buFont typeface="Georgia" pitchFamily="18" charset="0"/>
              <a:buChar char="•"/>
              <a:defRPr/>
            </a:pPr>
            <a:r>
              <a:rPr lang="cs-CZ" dirty="0" smtClean="0"/>
              <a:t>Říci </a:t>
            </a:r>
            <a:r>
              <a:rPr lang="cs-CZ" dirty="0"/>
              <a:t>matkám, že pro tvorbu mléka je třeba kojit či odstříkávat min. </a:t>
            </a:r>
            <a:r>
              <a:rPr lang="cs-CZ" dirty="0" smtClean="0"/>
              <a:t>8krát/24 </a:t>
            </a:r>
            <a:r>
              <a:rPr lang="cs-CZ" dirty="0"/>
              <a:t>hodin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800" y="2905125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2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Čtyři body pro podporu kojení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právná poloha</a:t>
            </a:r>
          </a:p>
          <a:p>
            <a:r>
              <a:rPr lang="cs-CZ" dirty="0" smtClean="0"/>
              <a:t>Správné přisátí</a:t>
            </a:r>
          </a:p>
          <a:p>
            <a:r>
              <a:rPr lang="cs-CZ" dirty="0"/>
              <a:t>P</a:t>
            </a:r>
            <a:r>
              <a:rPr lang="cs-CZ" dirty="0" smtClean="0"/>
              <a:t>auza v bradě</a:t>
            </a:r>
          </a:p>
          <a:p>
            <a:r>
              <a:rPr lang="cs-CZ" dirty="0"/>
              <a:t>S</a:t>
            </a:r>
            <a:r>
              <a:rPr lang="cs-CZ" dirty="0" smtClean="0"/>
              <a:t>tlačování prsu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88" y="702866"/>
            <a:ext cx="3452812" cy="53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4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309786" y="1500174"/>
            <a:ext cx="842962" cy="25146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 algn="ctr">
              <a:defRPr/>
            </a:pPr>
            <a:r>
              <a:rPr lang="cs-CZ" b="1" dirty="0"/>
              <a:t>67 % Syrovátka</a:t>
            </a:r>
          </a:p>
          <a:p>
            <a:pPr algn="ctr">
              <a:defRPr/>
            </a:pPr>
            <a:endParaRPr lang="en-GB" b="1" dirty="0">
              <a:latin typeface="Comic Sans MS" pitchFamily="66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309813" y="4714875"/>
            <a:ext cx="842962" cy="1828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b="1" dirty="0" smtClean="0"/>
              <a:t>25</a:t>
            </a:r>
            <a:r>
              <a:rPr lang="cs-CZ" b="1" dirty="0" smtClean="0"/>
              <a:t> </a:t>
            </a:r>
            <a:r>
              <a:rPr lang="en-GB" b="1" dirty="0" smtClean="0"/>
              <a:t>%</a:t>
            </a:r>
            <a:endParaRPr lang="en-GB" b="1" dirty="0"/>
          </a:p>
          <a:p>
            <a:pPr algn="ctr">
              <a:defRPr/>
            </a:pPr>
            <a:r>
              <a:rPr lang="en-GB" b="1" dirty="0"/>
              <a:t>N</a:t>
            </a:r>
          </a:p>
          <a:p>
            <a:pPr algn="ctr">
              <a:defRPr/>
            </a:pPr>
            <a:r>
              <a:rPr lang="cs-CZ" b="1" dirty="0"/>
              <a:t>B</a:t>
            </a:r>
            <a:endParaRPr lang="en-GB" b="1" dirty="0"/>
          </a:p>
          <a:p>
            <a:pPr algn="ctr">
              <a:defRPr/>
            </a:pPr>
            <a:r>
              <a:rPr lang="en-GB" b="1" dirty="0"/>
              <a:t>N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9167835" y="2071678"/>
            <a:ext cx="842963" cy="39624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 algn="ctr">
              <a:defRPr/>
            </a:pPr>
            <a:r>
              <a:rPr lang="en-US" b="1" dirty="0"/>
              <a:t>90</a:t>
            </a:r>
            <a:r>
              <a:rPr lang="cs-CZ" b="1" dirty="0"/>
              <a:t> % Kasein</a:t>
            </a:r>
            <a:endParaRPr lang="en-GB" b="1" dirty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9167813" y="1500188"/>
            <a:ext cx="842962" cy="5334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/>
              <a:t>8</a:t>
            </a:r>
            <a:r>
              <a:rPr lang="cs-CZ" b="1" dirty="0" smtClean="0"/>
              <a:t> </a:t>
            </a:r>
            <a:r>
              <a:rPr lang="en-GB" b="1" dirty="0" smtClean="0"/>
              <a:t>%</a:t>
            </a:r>
            <a:endParaRPr lang="en-GB" b="1" dirty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9167813" y="6143625"/>
            <a:ext cx="842962" cy="3810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b="1" dirty="0" smtClean="0"/>
              <a:t>2</a:t>
            </a:r>
            <a:r>
              <a:rPr lang="cs-CZ" b="1" dirty="0" smtClean="0"/>
              <a:t> </a:t>
            </a:r>
            <a:r>
              <a:rPr lang="en-GB" b="1" dirty="0" smtClean="0"/>
              <a:t>%</a:t>
            </a:r>
            <a:endParaRPr lang="en-GB" b="1" dirty="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309813" y="4071938"/>
            <a:ext cx="842962" cy="5334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/>
              <a:t>8</a:t>
            </a:r>
            <a:r>
              <a:rPr lang="cs-CZ" b="1" dirty="0" smtClean="0"/>
              <a:t> </a:t>
            </a:r>
            <a:r>
              <a:rPr lang="en-GB" b="1" dirty="0" smtClean="0"/>
              <a:t>%</a:t>
            </a:r>
            <a:endParaRPr lang="en-GB" b="1" dirty="0"/>
          </a:p>
        </p:txBody>
      </p:sp>
      <p:sp>
        <p:nvSpPr>
          <p:cNvPr id="2541576" name="Text Box 8"/>
          <p:cNvSpPr txBox="1">
            <a:spLocks noChangeArrowheads="1"/>
          </p:cNvSpPr>
          <p:nvPr/>
        </p:nvSpPr>
        <p:spPr bwMode="auto">
          <a:xfrm>
            <a:off x="3810000" y="1500189"/>
            <a:ext cx="455295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u="sng" dirty="0"/>
              <a:t>Mateřské mléko	       </a:t>
            </a:r>
            <a:r>
              <a:rPr lang="cs-CZ" u="sng" dirty="0" smtClean="0"/>
              <a:t>	Kravské </a:t>
            </a:r>
            <a:r>
              <a:rPr lang="cs-CZ" u="sng" dirty="0"/>
              <a:t>mléko</a:t>
            </a:r>
          </a:p>
          <a:p>
            <a:pPr>
              <a:defRPr/>
            </a:pPr>
            <a:r>
              <a:rPr lang="cs-CZ" dirty="0">
                <a:latin typeface="Comic Sans MS" pitchFamily="66" charset="0"/>
              </a:rPr>
              <a:t>				</a:t>
            </a:r>
          </a:p>
          <a:p>
            <a:pPr>
              <a:defRPr/>
            </a:pPr>
            <a:r>
              <a:rPr lang="cs-CZ" dirty="0">
                <a:latin typeface="Comic Sans MS" pitchFamily="66" charset="0"/>
              </a:rPr>
              <a:t>	</a:t>
            </a:r>
            <a:r>
              <a:rPr lang="cs-CZ" dirty="0"/>
              <a:t>	</a:t>
            </a:r>
          </a:p>
          <a:p>
            <a:pPr>
              <a:defRPr/>
            </a:pPr>
            <a:r>
              <a:rPr lang="cs-CZ" dirty="0"/>
              <a:t>67 %	Syrovátka	 </a:t>
            </a:r>
            <a:r>
              <a:rPr lang="cs-CZ" dirty="0" smtClean="0"/>
              <a:t>	8 %</a:t>
            </a:r>
            <a:endParaRPr lang="cs-CZ" dirty="0"/>
          </a:p>
          <a:p>
            <a:pPr>
              <a:defRPr/>
            </a:pPr>
            <a:r>
              <a:rPr lang="cs-CZ" dirty="0"/>
              <a:t> 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</a:t>
            </a:r>
          </a:p>
          <a:p>
            <a:pPr>
              <a:defRPr/>
            </a:pPr>
            <a:r>
              <a:rPr lang="cs-CZ" dirty="0" smtClean="0"/>
              <a:t>8 %</a:t>
            </a:r>
            <a:r>
              <a:rPr lang="cs-CZ" dirty="0"/>
              <a:t>	Kasein		</a:t>
            </a:r>
            <a:r>
              <a:rPr lang="cs-CZ" dirty="0" smtClean="0"/>
              <a:t>90 %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			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</a:t>
            </a:r>
          </a:p>
          <a:p>
            <a:pPr>
              <a:defRPr/>
            </a:pPr>
            <a:r>
              <a:rPr lang="cs-CZ" dirty="0" smtClean="0"/>
              <a:t>25 %</a:t>
            </a:r>
            <a:r>
              <a:rPr lang="cs-CZ" dirty="0"/>
              <a:t>	NBN 		</a:t>
            </a:r>
            <a:r>
              <a:rPr lang="cs-CZ" dirty="0" smtClean="0"/>
              <a:t>2 %</a:t>
            </a:r>
            <a:endParaRPr lang="cs-CZ" dirty="0"/>
          </a:p>
          <a:p>
            <a:pPr>
              <a:defRPr/>
            </a:pPr>
            <a:r>
              <a:rPr lang="cs-CZ" dirty="0"/>
              <a:t>	 	 	</a:t>
            </a:r>
          </a:p>
          <a:p>
            <a:pPr>
              <a:defRPr/>
            </a:pPr>
            <a:r>
              <a:rPr lang="cs-CZ" dirty="0"/>
              <a:t>	      		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167063" y="2071688"/>
            <a:ext cx="6019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3167063" y="1500188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3167063" y="2000250"/>
            <a:ext cx="6019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3167063" y="4572000"/>
            <a:ext cx="6019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3167063" y="6500813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167063" y="4714875"/>
            <a:ext cx="6019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Rozdíl v obsahu bílkovin v mateřském mléce a kravském mléce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7045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SPRÁVNÁ POLOHA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909028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Matka přitahuje dítě k prsu celým předloktím</a:t>
            </a:r>
          </a:p>
          <a:p>
            <a:pPr marL="0" indent="0">
              <a:buNone/>
            </a:pPr>
            <a:r>
              <a:rPr lang="cs-CZ" dirty="0" smtClean="0">
                <a:ea typeface="Arial"/>
              </a:rPr>
              <a:t>Matka se má cítit pohodlně - nebolí ji záda ani ramena</a:t>
            </a:r>
          </a:p>
          <a:p>
            <a:pPr marL="0" indent="0">
              <a:buNone/>
            </a:pPr>
            <a:r>
              <a:rPr lang="cs-CZ" dirty="0" smtClean="0">
                <a:ea typeface="Arial"/>
              </a:rPr>
              <a:t>Příčná poloha </a:t>
            </a:r>
            <a:r>
              <a:rPr lang="cs-CZ" dirty="0">
                <a:ea typeface="Arial"/>
              </a:rPr>
              <a:t>(poloha tanečníka) je pro většinu matek nejjednodušší a dítěti zajistí nejvíce mléka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228" y="1690688"/>
            <a:ext cx="2606572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4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poloha těla matky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ea typeface="Arial"/>
              </a:rPr>
              <a:t>Poloha vsedě: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dirty="0" smtClean="0">
                <a:ea typeface="Arial"/>
              </a:rPr>
              <a:t>matka </a:t>
            </a:r>
            <a:r>
              <a:rPr lang="cs-CZ" dirty="0">
                <a:ea typeface="Arial"/>
              </a:rPr>
              <a:t>by měla být </a:t>
            </a:r>
            <a:r>
              <a:rPr lang="cs-CZ" dirty="0" smtClean="0">
                <a:ea typeface="Arial"/>
              </a:rPr>
              <a:t>uvolněná,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dirty="0" smtClean="0">
                <a:ea typeface="Arial"/>
              </a:rPr>
              <a:t>neměla </a:t>
            </a:r>
            <a:r>
              <a:rPr lang="cs-CZ" dirty="0">
                <a:ea typeface="Arial"/>
              </a:rPr>
              <a:t>by sedět na kraji nemocniční postele - je příliš vysoká a není možné si podepřít nohy, ruce ani </a:t>
            </a:r>
            <a:r>
              <a:rPr lang="cs-CZ" dirty="0" smtClean="0">
                <a:ea typeface="Arial"/>
              </a:rPr>
              <a:t>záda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dirty="0" smtClean="0">
                <a:ea typeface="Arial"/>
              </a:rPr>
              <a:t>sed </a:t>
            </a:r>
            <a:r>
              <a:rPr lang="cs-CZ" dirty="0">
                <a:ea typeface="Arial"/>
              </a:rPr>
              <a:t>s rovnými, dobře podepřenými </a:t>
            </a:r>
            <a:r>
              <a:rPr lang="cs-CZ" dirty="0" smtClean="0">
                <a:ea typeface="Arial"/>
              </a:rPr>
              <a:t>zády</a:t>
            </a:r>
            <a:br>
              <a:rPr lang="cs-CZ" dirty="0" smtClean="0">
                <a:ea typeface="Arial"/>
              </a:rPr>
            </a:br>
            <a:r>
              <a:rPr lang="cs-CZ" dirty="0" smtClean="0">
                <a:ea typeface="Arial"/>
              </a:rPr>
              <a:t>- trup </a:t>
            </a:r>
            <a:r>
              <a:rPr lang="cs-CZ" dirty="0">
                <a:ea typeface="Arial"/>
              </a:rPr>
              <a:t>směřuje mírně dopředu, pánev je v </a:t>
            </a:r>
            <a:r>
              <a:rPr lang="cs-CZ" dirty="0" smtClean="0">
                <a:ea typeface="Arial"/>
              </a:rPr>
              <a:t>rovině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267499"/>
            <a:ext cx="1600200" cy="24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4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poloha těla dítěte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90902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dirty="0">
                <a:ea typeface="Arial"/>
              </a:rPr>
              <a:t>M</a:t>
            </a:r>
            <a:r>
              <a:rPr lang="cs-CZ" dirty="0" smtClean="0">
                <a:ea typeface="Arial"/>
              </a:rPr>
              <a:t>atka tlačí svým předloktím zezadu na dítě (dítě je na předloktí),</a:t>
            </a: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dirty="0" smtClean="0">
                <a:ea typeface="Arial"/>
              </a:rPr>
              <a:t>dlaň ruky je pod tváří dítěte,</a:t>
            </a: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i="1" dirty="0" smtClean="0">
                <a:ea typeface="Arial"/>
              </a:rPr>
              <a:t>matka přejede bradavkou po horním rtu dítěte, od jednoho koutku úst ke druhému (a nebo přejede horním rtem dítěte po bradavce),</a:t>
            </a:r>
            <a:endParaRPr lang="cs-CZ" i="1" dirty="0" smtClean="0"/>
          </a:p>
          <a:p>
            <a:pPr>
              <a:lnSpc>
                <a:spcPct val="80000"/>
              </a:lnSpc>
            </a:pPr>
            <a:r>
              <a:rPr lang="cs-CZ" i="1" dirty="0" smtClean="0">
                <a:ea typeface="Arial"/>
              </a:rPr>
              <a:t>počká na široké rozevření úst </a:t>
            </a:r>
            <a:r>
              <a:rPr lang="cs-CZ" i="1" dirty="0" smtClean="0">
                <a:ea typeface="Wingdings"/>
              </a:rPr>
              <a:t>a </a:t>
            </a:r>
            <a:r>
              <a:rPr lang="cs-CZ" i="1" dirty="0" smtClean="0">
                <a:ea typeface="Arial"/>
              </a:rPr>
              <a:t>přitáhne dítě přímo k prsu</a:t>
            </a:r>
            <a:r>
              <a:rPr lang="cs-CZ" dirty="0" smtClean="0">
                <a:ea typeface="Arial"/>
              </a:rPr>
              <a:t>,</a:t>
            </a: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dirty="0" smtClean="0">
                <a:ea typeface="Arial"/>
              </a:rPr>
              <a:t>dítě přikládá celou paží – jako na podnose,</a:t>
            </a: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dirty="0" smtClean="0">
                <a:ea typeface="Arial"/>
              </a:rPr>
              <a:t>loktem tlačí na zadeček, zápěstím tlačí mezi lopatky dítě, dítě tak provede mírný záklon hlavy (brada tlačí do prsu, nos se prsu nedotýká).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695" y="2136776"/>
            <a:ext cx="2606572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vzájemná poloha matky a dítěte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6962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Hlava a tělo dítěte je velmi těsně u matčina těla 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Celé tělo dítěte je podepřené a nohy dítěte by měly být obtočené kolem těla matky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Zadeček dítěte matka tlačí ke svému tělu předloktím - bradavka bude </a:t>
            </a:r>
            <a:r>
              <a:rPr lang="cs-CZ" i="1" dirty="0" smtClean="0">
                <a:ea typeface="Arial"/>
              </a:rPr>
              <a:t>automaticky</a:t>
            </a:r>
            <a:r>
              <a:rPr lang="cs-CZ" dirty="0" smtClean="0">
                <a:ea typeface="Arial"/>
              </a:rPr>
              <a:t> směřovat k hornímu rtu dítěte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Poloha není úplně jako bříško na bříško, ale tak aby dítě směřovalo k prsu zdola a byl zde oční kontakt mezi matkou a dítětem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Tělo dítěte je v jedné linii (ucho, rameno, kyčel)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ea typeface="Arial"/>
              </a:rPr>
              <a:t>Mezi matkou a dítětem není žádná překážka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228" y="1825625"/>
            <a:ext cx="2606572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7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poloha matky a dítěte</a:t>
            </a:r>
            <a:endParaRPr lang="cs-CZ" dirty="0"/>
          </a:p>
        </p:txBody>
      </p:sp>
      <p:pic>
        <p:nvPicPr>
          <p:cNvPr id="6" name="Picture 2"/>
          <p:cNvPicPr/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838200" y="1690688"/>
            <a:ext cx="7273440" cy="4044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81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Dlaň ruky pod tváří dítěte</a:t>
            </a:r>
            <a:endParaRPr lang="cs-CZ" dirty="0"/>
          </a:p>
        </p:txBody>
      </p:sp>
      <p:pic>
        <p:nvPicPr>
          <p:cNvPr id="3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655" y="1690688"/>
            <a:ext cx="7391160" cy="4536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94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Nachýlení směrem nahoru</a:t>
            </a:r>
            <a:endParaRPr lang="cs-CZ" dirty="0"/>
          </a:p>
        </p:txBody>
      </p:sp>
      <p:pic>
        <p:nvPicPr>
          <p:cNvPr id="3" name="Picture 3"/>
          <p:cNvPicPr/>
          <p:nvPr/>
        </p:nvPicPr>
        <p:blipFill>
          <a:blip r:embed="rId2" cstate="print">
            <a:lum bright="12000"/>
          </a:blip>
          <a:srcRect l="4759" t="4740" r="8877" b="8858"/>
          <a:stretch>
            <a:fillRect/>
          </a:stretch>
        </p:blipFill>
        <p:spPr>
          <a:xfrm>
            <a:off x="993130" y="1690688"/>
            <a:ext cx="7772040" cy="4420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579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příčná poloha</a:t>
            </a:r>
            <a:endParaRPr lang="cs-CZ" dirty="0"/>
          </a:p>
        </p:txBody>
      </p:sp>
      <p:pic>
        <p:nvPicPr>
          <p:cNvPr id="3" name="Picture 3"/>
          <p:cNvPicPr/>
          <p:nvPr/>
        </p:nvPicPr>
        <p:blipFill>
          <a:blip r:embed="rId2" cstate="print">
            <a:lum bright="6000"/>
          </a:blip>
          <a:srcRect l="5421" r="5421"/>
          <a:stretch>
            <a:fillRect/>
          </a:stretch>
        </p:blipFill>
        <p:spPr>
          <a:xfrm>
            <a:off x="838200" y="1690688"/>
            <a:ext cx="4355640" cy="3403440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3" cstate="print">
            <a:lum bright="12000"/>
          </a:blip>
          <a:srcRect l="4267" t="4264" r="9395" b="9392"/>
          <a:stretch>
            <a:fillRect/>
          </a:stretch>
        </p:blipFill>
        <p:spPr>
          <a:xfrm>
            <a:off x="6095999" y="1690688"/>
            <a:ext cx="4448175" cy="3403440"/>
          </a:xfrm>
          <a:prstGeom prst="rect">
            <a:avLst/>
          </a:prstGeom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838200" y="537210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SzPct val="45000"/>
            </a:pPr>
            <a:r>
              <a:rPr lang="cs-CZ" dirty="0" smtClean="0">
                <a:solidFill>
                  <a:srgbClr val="000000"/>
                </a:solidFill>
                <a:latin typeface="Arial"/>
              </a:rPr>
              <a:t>- dítě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na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předloktí</a:t>
            </a:r>
            <a:endParaRPr lang="cs-CZ" dirty="0"/>
          </a:p>
          <a:p>
            <a:pPr>
              <a:lnSpc>
                <a:spcPct val="100000"/>
              </a:lnSpc>
              <a:buSzPct val="45000"/>
            </a:pPr>
            <a:r>
              <a:rPr lang="cs-CZ" dirty="0" smtClean="0">
                <a:solidFill>
                  <a:srgbClr val="000000"/>
                </a:solidFill>
                <a:latin typeface="Arial"/>
              </a:rPr>
              <a:t>- nachýlené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směrem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nahoru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tělo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v jedné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linii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prsty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matky pod tváří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dítěte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95999" y="5386388"/>
            <a:ext cx="444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rgbClr val="000000"/>
                </a:solidFill>
                <a:latin typeface="Arial"/>
              </a:rPr>
              <a:t>- matka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tlačí </a:t>
            </a:r>
            <a:r>
              <a:rPr lang="cs-CZ" dirty="0" smtClean="0"/>
              <a:t>l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oktem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na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zadeček</a:t>
            </a:r>
            <a:br>
              <a:rPr lang="cs-CZ" dirty="0" smtClean="0">
                <a:solidFill>
                  <a:srgbClr val="000000"/>
                </a:solidFill>
                <a:latin typeface="Arial"/>
              </a:rPr>
            </a:br>
            <a:r>
              <a:rPr lang="cs-CZ" dirty="0" smtClean="0">
                <a:solidFill>
                  <a:srgbClr val="000000"/>
                </a:solidFill>
                <a:latin typeface="Arial"/>
              </a:rPr>
              <a:t>- a zápěstím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mezi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lopatky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0536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Chybné polohy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999" y="1690688"/>
            <a:ext cx="4632413" cy="3114360"/>
          </a:xfrm>
          <a:prstGeom prst="rect">
            <a:avLst/>
          </a:prstGeom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1913" y="1690688"/>
            <a:ext cx="4671720" cy="311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148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SPRÁVNÉ PŘISÁTÍ</a:t>
            </a:r>
            <a:endParaRPr lang="cs-CZ" dirty="0"/>
          </a:p>
        </p:txBody>
      </p:sp>
      <p:pic>
        <p:nvPicPr>
          <p:cNvPr id="3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565" y="1589152"/>
            <a:ext cx="4195935" cy="272715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4988" y="1589152"/>
            <a:ext cx="4362277" cy="2727158"/>
          </a:xfrm>
          <a:prstGeom prst="rect">
            <a:avLst/>
          </a:prstGeom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947565" y="4572000"/>
            <a:ext cx="41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Když dítě uchopí pouze bradavku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14988" y="4572000"/>
            <a:ext cx="362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Když se dítě správně přisaje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909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x-none" b="1" dirty="0"/>
              <a:t>Sacharidy:  </a:t>
            </a:r>
            <a:r>
              <a:rPr lang="cs-CZ" altLang="x-none" b="1" dirty="0" smtClean="0"/>
              <a:t>cca 4 g/100 ml </a:t>
            </a:r>
            <a:r>
              <a:rPr lang="cs-CZ" altLang="x-none" dirty="0" smtClean="0"/>
              <a:t>v kolostru</a:t>
            </a:r>
            <a:r>
              <a:rPr lang="cs-CZ" altLang="x-none" b="1" dirty="0" smtClean="0"/>
              <a:t>, cca </a:t>
            </a:r>
            <a:r>
              <a:rPr lang="cs-CZ" altLang="x-none" b="1" dirty="0"/>
              <a:t>7,2 </a:t>
            </a:r>
            <a:r>
              <a:rPr lang="cs-CZ" altLang="x-none" b="1" dirty="0" smtClean="0"/>
              <a:t>g/100 ml </a:t>
            </a:r>
            <a:r>
              <a:rPr lang="cs-CZ" altLang="x-none" dirty="0" smtClean="0"/>
              <a:t>ve zralém mléce, </a:t>
            </a:r>
            <a:r>
              <a:rPr lang="cs-CZ" altLang="x-none" dirty="0"/>
              <a:t>hlavně laktóza (kolonizace GIT, lepší vstřebatelnost Ca a </a:t>
            </a:r>
            <a:r>
              <a:rPr lang="cs-CZ" altLang="x-none" dirty="0" err="1"/>
              <a:t>Fe</a:t>
            </a:r>
            <a:r>
              <a:rPr lang="cs-CZ" altLang="x-none" dirty="0"/>
              <a:t>), fruktóza, </a:t>
            </a:r>
            <a:r>
              <a:rPr lang="cs-CZ" altLang="x-none" dirty="0" smtClean="0"/>
              <a:t>galaktóza (tvorba </a:t>
            </a:r>
            <a:r>
              <a:rPr lang="cs-CZ" altLang="x-none" dirty="0" err="1" smtClean="0"/>
              <a:t>galaktolipidů</a:t>
            </a:r>
            <a:r>
              <a:rPr lang="cs-CZ" altLang="x-none" dirty="0" smtClean="0"/>
              <a:t> pro vývoj CNS), oligosacharidy (podporují osídlení střeva „přátelskými bakteriemi“)</a:t>
            </a:r>
          </a:p>
          <a:p>
            <a:r>
              <a:rPr lang="cs-CZ" altLang="x-none" b="1" dirty="0" smtClean="0"/>
              <a:t>Tuk</a:t>
            </a:r>
            <a:r>
              <a:rPr lang="cs-CZ" altLang="x-none" b="1" dirty="0"/>
              <a:t>: cca </a:t>
            </a:r>
            <a:r>
              <a:rPr lang="cs-CZ" altLang="x-none" b="1" dirty="0" smtClean="0"/>
              <a:t>2 g/100 ml </a:t>
            </a:r>
            <a:r>
              <a:rPr lang="cs-CZ" altLang="x-none" dirty="0"/>
              <a:t>v kolostru, </a:t>
            </a:r>
            <a:r>
              <a:rPr lang="cs-CZ" altLang="x-none" b="1" dirty="0"/>
              <a:t>cca</a:t>
            </a:r>
            <a:r>
              <a:rPr lang="cs-CZ" altLang="x-none" dirty="0"/>
              <a:t> </a:t>
            </a:r>
            <a:r>
              <a:rPr lang="cs-CZ" altLang="x-none" b="1" dirty="0"/>
              <a:t>3,5-4,5 </a:t>
            </a:r>
            <a:r>
              <a:rPr lang="cs-CZ" altLang="x-none" b="1" dirty="0" smtClean="0"/>
              <a:t>g/100 ml</a:t>
            </a:r>
            <a:r>
              <a:rPr lang="cs-CZ" altLang="x-none" dirty="0" smtClean="0"/>
              <a:t> </a:t>
            </a:r>
            <a:r>
              <a:rPr lang="cs-CZ" altLang="x-none" dirty="0"/>
              <a:t>ve zralém mléce, ve formě malých kapiček, obsahuje i lipázu = lepší trávení, </a:t>
            </a:r>
            <a:r>
              <a:rPr lang="cs-CZ" altLang="x-none" dirty="0" smtClean="0"/>
              <a:t>SFA:UFA </a:t>
            </a:r>
            <a:r>
              <a:rPr lang="cs-CZ" altLang="x-none" dirty="0"/>
              <a:t>= </a:t>
            </a:r>
            <a:r>
              <a:rPr lang="cs-CZ" altLang="x-none" dirty="0" smtClean="0"/>
              <a:t>42-48 %:52-57 %, </a:t>
            </a:r>
            <a:r>
              <a:rPr lang="cs-CZ" altLang="x-none" dirty="0"/>
              <a:t>bohaté na PUFA (</a:t>
            </a:r>
            <a:r>
              <a:rPr lang="cs-CZ" altLang="x-none" dirty="0" err="1"/>
              <a:t>kys</a:t>
            </a:r>
            <a:r>
              <a:rPr lang="cs-CZ" altLang="x-none" dirty="0"/>
              <a:t>. linolová, </a:t>
            </a:r>
            <a:r>
              <a:rPr lang="cs-CZ" altLang="x-none" dirty="0" err="1"/>
              <a:t>linolenová</a:t>
            </a:r>
            <a:r>
              <a:rPr lang="cs-CZ" altLang="x-none" dirty="0"/>
              <a:t>, arachidonová, </a:t>
            </a:r>
            <a:r>
              <a:rPr lang="cs-CZ" altLang="x-none" dirty="0" smtClean="0"/>
              <a:t>DHA </a:t>
            </a:r>
            <a:r>
              <a:rPr lang="mr-IN" altLang="x-none" dirty="0" smtClean="0"/>
              <a:t>–</a:t>
            </a:r>
            <a:r>
              <a:rPr lang="cs-CZ" altLang="x-none" dirty="0" smtClean="0"/>
              <a:t> růst a vývoj CNS a oční sítnice), </a:t>
            </a:r>
            <a:r>
              <a:rPr lang="cs-CZ" altLang="x-none" dirty="0"/>
              <a:t>cholesterol (5x více než v </a:t>
            </a:r>
            <a:r>
              <a:rPr lang="cs-CZ" altLang="x-none" dirty="0" smtClean="0"/>
              <a:t>kravském mléce, tvorba buněčných membrán v celém těle)</a:t>
            </a:r>
            <a:endParaRPr lang="cs-CZ" altLang="x-none" b="1" dirty="0"/>
          </a:p>
        </p:txBody>
      </p:sp>
    </p:spTree>
    <p:extLst>
      <p:ext uri="{BB962C8B-B14F-4D97-AF65-F5344CB8AC3E}">
        <p14:creationId xmlns:p14="http://schemas.microsoft.com/office/powerpoint/2010/main" xmlns="" val="14218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SPRÁVNÉ PŘISÁTÍ</a:t>
            </a:r>
            <a:endParaRPr lang="cs-CZ" dirty="0"/>
          </a:p>
        </p:txBody>
      </p:sp>
      <p:pic>
        <p:nvPicPr>
          <p:cNvPr id="3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565" y="1589152"/>
            <a:ext cx="4195935" cy="272715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4988" y="1589152"/>
            <a:ext cx="4362277" cy="2727158"/>
          </a:xfrm>
          <a:prstGeom prst="rect">
            <a:avLst/>
          </a:prstGeom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947565" y="4572000"/>
            <a:ext cx="41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Když dítě uchopí pouze bradavku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14988" y="4572000"/>
            <a:ext cx="362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Když se dítě správně přisaje</a:t>
            </a:r>
            <a:endParaRPr lang="cs-CZ" dirty="0"/>
          </a:p>
        </p:txBody>
      </p:sp>
      <p:sp>
        <p:nvSpPr>
          <p:cNvPr id="11" name="Násobení 10"/>
          <p:cNvSpPr/>
          <p:nvPr/>
        </p:nvSpPr>
        <p:spPr>
          <a:xfrm>
            <a:off x="1209588" y="1175771"/>
            <a:ext cx="3671887" cy="365545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9097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správné přisátí?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Ústa dítěte jsou otevřená doširoka,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vrchní a spodní ret je vyhrnut ven,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jazyk dosahuje alespoň ke spodnímu rtu,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brada dítěte se dotýká prsu,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nos dítěte se prsu nedotýká,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dítě pokrývá víc dvorce spodním rtem než vrchním, proto je více dvorce vidět nad horním rtem,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cs-CZ" dirty="0" smtClean="0"/>
              <a:t>tváře při sání nevpadávají.</a:t>
            </a:r>
          </a:p>
          <a:p>
            <a:pPr>
              <a:buClr>
                <a:schemeClr val="tx1"/>
              </a:buClr>
            </a:pPr>
            <a:endParaRPr lang="cs-CZ" dirty="0"/>
          </a:p>
        </p:txBody>
      </p:sp>
      <p:pic>
        <p:nvPicPr>
          <p:cNvPr id="5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799" y="1825626"/>
            <a:ext cx="3342915" cy="24320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569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Správné přisávání</a:t>
            </a:r>
            <a:endParaRPr lang="cs-CZ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lum bright="6000"/>
          </a:blip>
          <a:srcRect l="11358" b="11360"/>
          <a:stretch>
            <a:fillRect/>
          </a:stretch>
        </p:blipFill>
        <p:spPr>
          <a:xfrm>
            <a:off x="838200" y="1690688"/>
            <a:ext cx="3233738" cy="2767012"/>
          </a:xfrm>
          <a:prstGeom prst="rect">
            <a:avLst/>
          </a:prstGeom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3" cstate="print">
            <a:lum bright="-6000"/>
          </a:blip>
          <a:srcRect l="15352" b="15345"/>
          <a:stretch>
            <a:fillRect/>
          </a:stretch>
        </p:blipFill>
        <p:spPr>
          <a:xfrm>
            <a:off x="4235332" y="1690689"/>
            <a:ext cx="3579931" cy="2767012"/>
          </a:xfrm>
          <a:prstGeom prst="rect">
            <a:avLst/>
          </a:prstGeom>
          <a:ln>
            <a:noFill/>
          </a:ln>
        </p:spPr>
      </p:pic>
      <p:pic>
        <p:nvPicPr>
          <p:cNvPr id="6" name="Picture 1"/>
          <p:cNvPicPr>
            <a:picLocks noGrp="1"/>
          </p:cNvPicPr>
          <p:nvPr>
            <p:ph idx="1"/>
          </p:nvPr>
        </p:nvPicPr>
        <p:blipFill>
          <a:blip r:embed="rId4" cstate="print"/>
          <a:srcRect l="15290" t="3509" r="2344" b="14108"/>
          <a:stretch>
            <a:fillRect/>
          </a:stretch>
        </p:blipFill>
        <p:spPr>
          <a:xfrm>
            <a:off x="7978657" y="1690689"/>
            <a:ext cx="3538537" cy="27670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217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Nevhodné přisátí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825625"/>
            <a:ext cx="5710320" cy="2638800"/>
          </a:xfrm>
          <a:prstGeom prst="rect">
            <a:avLst/>
          </a:prstGeom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9400" y="1825625"/>
            <a:ext cx="3164400" cy="3164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55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PAUZA V BRADĚ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= pozorování sání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= ověření zdali dítě získává mléko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 smtClean="0"/>
              <a:t>Nutritivní a nenutritivní sání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 smtClean="0">
                <a:hlinkClick r:id="rId2"/>
              </a:rPr>
              <a:t>https://www.youtube.com/watch?v=-erpc0vLbm4</a:t>
            </a:r>
            <a:endParaRPr lang="cs-CZ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76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velký je žaludek dítěte?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37" y="1825625"/>
            <a:ext cx="93472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0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STLAČENÍ PRSU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zabezpečuje, aby dítě dostávalo mléko a tím zabraňuje tomu, aby dítě usnulo – tok mléka je rychlý</a:t>
            </a:r>
          </a:p>
          <a:p>
            <a:endParaRPr lang="cs-CZ" dirty="0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5686425" y="2760727"/>
            <a:ext cx="5546408" cy="31542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881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také důležitá správná poloha, přisátí, sání, stlačení</a:t>
            </a:r>
            <a:r>
              <a:rPr lang="mr-IN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 matku </a:t>
            </a:r>
            <a:r>
              <a:rPr lang="mr-IN" dirty="0" smtClean="0"/>
              <a:t>–</a:t>
            </a:r>
            <a:r>
              <a:rPr lang="cs-CZ" dirty="0" smtClean="0"/>
              <a:t> jako prevence bolavých bradavek</a:t>
            </a:r>
          </a:p>
          <a:p>
            <a:r>
              <a:rPr lang="cs-CZ" dirty="0" smtClean="0"/>
              <a:t>KOJENÍ NEBOLÍ! Pokud ano, problém, nutné řešit.</a:t>
            </a:r>
          </a:p>
          <a:p>
            <a:endParaRPr lang="cs-CZ" dirty="0"/>
          </a:p>
          <a:p>
            <a:r>
              <a:rPr lang="cs-CZ" dirty="0" smtClean="0"/>
              <a:t>Co dělat?</a:t>
            </a:r>
            <a:br>
              <a:rPr lang="cs-CZ" dirty="0" smtClean="0"/>
            </a:br>
            <a:r>
              <a:rPr lang="cs-CZ" dirty="0" smtClean="0"/>
              <a:t>- kontrola „čtyř bodů“ </a:t>
            </a:r>
            <a:br>
              <a:rPr lang="cs-CZ" dirty="0" smtClean="0"/>
            </a:br>
            <a:r>
              <a:rPr lang="cs-CZ" dirty="0" smtClean="0"/>
              <a:t>- zkontrolovat uzdičku</a:t>
            </a:r>
            <a:br>
              <a:rPr lang="cs-CZ" dirty="0" smtClean="0"/>
            </a:br>
            <a:r>
              <a:rPr lang="cs-CZ" dirty="0" smtClean="0"/>
              <a:t>- nedávat kloboučky!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mr-IN" dirty="0" smtClean="0"/>
              <a:t>…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kontaktovat laktační poradkyni</a:t>
            </a:r>
            <a:br>
              <a:rPr lang="cs-CZ" dirty="0" smtClean="0"/>
            </a:br>
            <a:r>
              <a:rPr lang="cs-CZ" dirty="0" smtClean="0"/>
              <a:t>(ideálně včas )</a:t>
            </a:r>
          </a:p>
        </p:txBody>
      </p:sp>
      <p:pic>
        <p:nvPicPr>
          <p:cNvPr id="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9379" y="3432433"/>
            <a:ext cx="3595687" cy="27445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587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6. </a:t>
            </a:r>
            <a:r>
              <a:rPr lang="cs-CZ" sz="2800" dirty="0"/>
              <a:t>Nepodávat novorozencům žádnou jinou potravu ani nápoje kromě mateřského mléka, s výjimkou lékařsky indikovaných </a:t>
            </a:r>
            <a:r>
              <a:rPr lang="cs-CZ" sz="2800" dirty="0" smtClean="0"/>
              <a:t>případů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  <a:latin typeface="Calibri Light"/>
              </a:rPr>
              <a:t>= Výlučné kojení či krmení mateřským mlékem (matky nebo z banky) od porodu do propuštění (není-li lékařský důvod)</a:t>
            </a:r>
            <a:endParaRPr lang="cs-CZ" dirty="0" smtClean="0"/>
          </a:p>
          <a:p>
            <a:pPr>
              <a:lnSpc>
                <a:spcPct val="85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  <a:latin typeface="Calibri Light"/>
              </a:rPr>
              <a:t>= Nedistribuovat matkám materiály, které podporují krmení náhradami mateřského mléka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 smtClean="0"/>
              <a:t>Mezinárodní kodex marketingu náhrad mateřského mléka - souhrn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457700"/>
          </a:xfrm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endParaRPr lang="cs-CZ" sz="1400" dirty="0" smtClean="0"/>
          </a:p>
          <a:p>
            <a:r>
              <a:rPr lang="cs-CZ" dirty="0" smtClean="0"/>
              <a:t>Žádná reklama těchto výrobků na veřejnosti</a:t>
            </a:r>
          </a:p>
          <a:p>
            <a:r>
              <a:rPr lang="cs-CZ" dirty="0" smtClean="0"/>
              <a:t>Žádné vzorky zdarma matkám</a:t>
            </a:r>
          </a:p>
          <a:p>
            <a:r>
              <a:rPr lang="cs-CZ" dirty="0" smtClean="0"/>
              <a:t>Žádná propagace produktů ve zdravotnických zařízeních</a:t>
            </a:r>
          </a:p>
          <a:p>
            <a:r>
              <a:rPr lang="cs-CZ" dirty="0" smtClean="0"/>
              <a:t>Žádné poradkyně, vyslané výrobci formule, které radí matkám</a:t>
            </a:r>
          </a:p>
          <a:p>
            <a:r>
              <a:rPr lang="cs-CZ" dirty="0" smtClean="0"/>
              <a:t>Žádné dárky ani vzorky zdarma zdravotníkům</a:t>
            </a:r>
          </a:p>
          <a:p>
            <a:r>
              <a:rPr lang="cs-CZ" dirty="0" smtClean="0"/>
              <a:t>Žádné věty či obrázky, které idealizují umělou výživu, včetně obrázků dětí na obalu výživy</a:t>
            </a:r>
          </a:p>
          <a:p>
            <a:r>
              <a:rPr lang="cs-CZ" dirty="0" smtClean="0"/>
              <a:t>Informace pro zdravotníky by mely být vědecké a pravdivé</a:t>
            </a:r>
          </a:p>
          <a:p>
            <a:r>
              <a:rPr lang="cs-CZ" dirty="0" smtClean="0"/>
              <a:t>Všechny informace o umělé výživě, včetně značení, by měly vysvětlovat výhody kojení, náklady na umělou výživu a její rizika</a:t>
            </a:r>
          </a:p>
          <a:p>
            <a:r>
              <a:rPr lang="cs-CZ" dirty="0" smtClean="0"/>
              <a:t>Nevhodné produkty, jako slazené kondenzované mléko, by neměly být propagovány jako vhodné pro děti</a:t>
            </a:r>
          </a:p>
          <a:p>
            <a:r>
              <a:rPr lang="cs-CZ" dirty="0" smtClean="0"/>
              <a:t>Všechny produkty by měly mít vysokou kvalitu a brát v úvahu klimatické a skladovací podmínky dané země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09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cs-CZ" altLang="x-none" sz="2400" b="1" dirty="0" smtClean="0"/>
              <a:t>Minerální látky: </a:t>
            </a:r>
            <a:r>
              <a:rPr lang="cs-CZ" altLang="x-none" sz="2400" dirty="0" smtClean="0"/>
              <a:t>nižší obsah než v kravském mléce (ledviny!), vhodný poměr a dobrá využitelnost,</a:t>
            </a:r>
          </a:p>
          <a:p>
            <a:pPr lvl="1" algn="just">
              <a:lnSpc>
                <a:spcPct val="80000"/>
              </a:lnSpc>
            </a:pPr>
            <a:r>
              <a:rPr lang="cs-CZ" altLang="x-none" dirty="0" err="1" smtClean="0"/>
              <a:t>Ca:P</a:t>
            </a:r>
            <a:r>
              <a:rPr lang="cs-CZ" altLang="x-none" dirty="0" smtClean="0"/>
              <a:t> = 2:1, </a:t>
            </a:r>
          </a:p>
          <a:p>
            <a:pPr lvl="1" algn="just">
              <a:lnSpc>
                <a:spcPct val="80000"/>
              </a:lnSpc>
            </a:pPr>
            <a:r>
              <a:rPr lang="cs-CZ" altLang="x-none" dirty="0" err="1" smtClean="0"/>
              <a:t>Fe</a:t>
            </a:r>
            <a:r>
              <a:rPr lang="cs-CZ" altLang="x-none" dirty="0" smtClean="0"/>
              <a:t> vstřebatelnost </a:t>
            </a:r>
            <a:r>
              <a:rPr lang="cs-CZ" altLang="x-none" dirty="0" err="1" smtClean="0"/>
              <a:t>Fe</a:t>
            </a:r>
            <a:r>
              <a:rPr lang="cs-CZ" altLang="x-none" dirty="0" smtClean="0"/>
              <a:t> až 70%, ale jeho obsah celkově nízký, děti s normální porodní hmotností jejichž matky měly dostatek </a:t>
            </a:r>
            <a:r>
              <a:rPr lang="cs-CZ" altLang="x-none" dirty="0" err="1" smtClean="0"/>
              <a:t>Fe</a:t>
            </a:r>
            <a:r>
              <a:rPr lang="cs-CZ" altLang="x-none" dirty="0" smtClean="0"/>
              <a:t>, mají dostatečné zásoby </a:t>
            </a:r>
            <a:r>
              <a:rPr lang="cs-CZ" altLang="x-none" dirty="0" err="1" smtClean="0"/>
              <a:t>Fe</a:t>
            </a:r>
            <a:r>
              <a:rPr lang="cs-CZ" altLang="x-none" dirty="0" smtClean="0"/>
              <a:t>, děti s nízkou porodní hmotnosti – doporučeno podávat </a:t>
            </a:r>
            <a:r>
              <a:rPr lang="cs-CZ" altLang="x-none" dirty="0" err="1" smtClean="0"/>
              <a:t>Fe</a:t>
            </a:r>
            <a:r>
              <a:rPr lang="cs-CZ" altLang="x-none" dirty="0" smtClean="0"/>
              <a:t> do 2-3 m věku</a:t>
            </a:r>
          </a:p>
          <a:p>
            <a:pPr lvl="1" algn="just">
              <a:lnSpc>
                <a:spcPct val="80000"/>
              </a:lnSpc>
            </a:pPr>
            <a:r>
              <a:rPr lang="cs-CZ" altLang="x-none" dirty="0" err="1" smtClean="0"/>
              <a:t>Zn</a:t>
            </a:r>
            <a:r>
              <a:rPr lang="cs-CZ" altLang="x-none" dirty="0" smtClean="0"/>
              <a:t> obsah nízký, dobře vstřebatelný, zásoby závisí na období prenatálním</a:t>
            </a:r>
          </a:p>
          <a:p>
            <a:pPr lvl="1" algn="just">
              <a:lnSpc>
                <a:spcPct val="80000"/>
              </a:lnSpc>
            </a:pPr>
            <a:r>
              <a:rPr lang="cs-CZ" altLang="x-none" dirty="0" err="1" smtClean="0"/>
              <a:t>Cu</a:t>
            </a:r>
            <a:r>
              <a:rPr lang="cs-CZ" altLang="x-none" dirty="0" smtClean="0"/>
              <a:t>, Co, Se dobře vstřebatelní</a:t>
            </a:r>
          </a:p>
          <a:p>
            <a:pPr algn="just">
              <a:lnSpc>
                <a:spcPct val="80000"/>
              </a:lnSpc>
            </a:pPr>
            <a:r>
              <a:rPr lang="cs-CZ" altLang="x-none" sz="2400" b="1" dirty="0" smtClean="0"/>
              <a:t>Ochranné látky:</a:t>
            </a:r>
            <a:r>
              <a:rPr lang="cs-CZ" altLang="x-none" sz="2400" dirty="0" smtClean="0"/>
              <a:t> </a:t>
            </a:r>
            <a:r>
              <a:rPr lang="cs-CZ" altLang="x-none" sz="2400" dirty="0" err="1" smtClean="0"/>
              <a:t>IgA</a:t>
            </a:r>
            <a:r>
              <a:rPr lang="cs-CZ" altLang="x-none" sz="2400" dirty="0" smtClean="0"/>
              <a:t>, </a:t>
            </a:r>
            <a:r>
              <a:rPr lang="cs-CZ" altLang="x-none" sz="2400" dirty="0" err="1" smtClean="0"/>
              <a:t>laktoferin</a:t>
            </a:r>
            <a:r>
              <a:rPr lang="cs-CZ" altLang="x-none" sz="2400" dirty="0" smtClean="0"/>
              <a:t>, lysozym, makrofágy, komplement, interferony, lymfocyty, </a:t>
            </a:r>
            <a:r>
              <a:rPr lang="cs-CZ" altLang="x-none" sz="2400" dirty="0" err="1" smtClean="0"/>
              <a:t>antistafylokokové</a:t>
            </a:r>
            <a:r>
              <a:rPr lang="cs-CZ" altLang="x-none" sz="2400" dirty="0" smtClean="0"/>
              <a:t> faktory…..</a:t>
            </a:r>
            <a:endParaRPr lang="cs-CZ" altLang="x-none" sz="2400" b="1" dirty="0" smtClean="0"/>
          </a:p>
          <a:p>
            <a:pPr algn="just">
              <a:lnSpc>
                <a:spcPct val="80000"/>
              </a:lnSpc>
            </a:pPr>
            <a:r>
              <a:rPr lang="cs-CZ" altLang="x-none" sz="2400" b="1" dirty="0" smtClean="0"/>
              <a:t>„Škodlivé látky“ (PCB aj.): </a:t>
            </a:r>
            <a:r>
              <a:rPr lang="cs-CZ" altLang="x-none" sz="2400" dirty="0" smtClean="0"/>
              <a:t>vyhnout se radikálnímu snižování hmotnosti v průběhu kojení</a:t>
            </a:r>
          </a:p>
        </p:txBody>
      </p:sp>
    </p:spTree>
    <p:extLst>
      <p:ext uri="{BB962C8B-B14F-4D97-AF65-F5344CB8AC3E}">
        <p14:creationId xmlns:p14="http://schemas.microsoft.com/office/powerpoint/2010/main" xmlns="" val="13953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co když dítě musí být dokrmované?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284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co když dítě musí být dokrmované?</a:t>
            </a:r>
            <a:endParaRPr lang="cs-CZ" dirty="0"/>
          </a:p>
        </p:txBody>
      </p:sp>
      <p:pic>
        <p:nvPicPr>
          <p:cNvPr id="5" name="Picture 3"/>
          <p:cNvPicPr/>
          <p:nvPr/>
        </p:nvPicPr>
        <p:blipFill>
          <a:blip r:embed="rId2" cstate="print">
            <a:lum bright="18000"/>
          </a:blip>
          <a:srcRect l="5229" t="5248" r="3959" b="3974"/>
          <a:stretch>
            <a:fillRect/>
          </a:stretch>
        </p:blipFill>
        <p:spPr>
          <a:xfrm>
            <a:off x="1077862" y="1825625"/>
            <a:ext cx="3265200" cy="277596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3" cstate="print">
            <a:lum bright="6000"/>
          </a:blip>
          <a:srcRect l="8883" t="2793" r="2783" b="8897"/>
          <a:stretch>
            <a:fillRect/>
          </a:stretch>
        </p:blipFill>
        <p:spPr>
          <a:xfrm>
            <a:off x="4932840" y="1825625"/>
            <a:ext cx="2606400" cy="4031640"/>
          </a:xfrm>
          <a:prstGeom prst="rect">
            <a:avLst/>
          </a:prstGeom>
          <a:ln>
            <a:noFill/>
          </a:ln>
        </p:spPr>
      </p:pic>
      <p:pic>
        <p:nvPicPr>
          <p:cNvPr id="7" name="Picture 3"/>
          <p:cNvPicPr/>
          <p:nvPr/>
        </p:nvPicPr>
        <p:blipFill>
          <a:blip r:embed="rId4" cstate="print">
            <a:lum bright="6000"/>
          </a:blip>
          <a:srcRect l="3185" t="3169" r="7437" b="7434"/>
          <a:stretch>
            <a:fillRect/>
          </a:stretch>
        </p:blipFill>
        <p:spPr>
          <a:xfrm>
            <a:off x="7778902" y="1825625"/>
            <a:ext cx="3814560" cy="2895480"/>
          </a:xfrm>
          <a:prstGeom prst="rect">
            <a:avLst/>
          </a:prstGeom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1077862" y="4924702"/>
            <a:ext cx="3265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ct val="45000"/>
            </a:pPr>
            <a:r>
              <a:rPr lang="cs-CZ" dirty="0">
                <a:solidFill>
                  <a:srgbClr val="000000"/>
                </a:solidFill>
                <a:latin typeface="Arial"/>
              </a:rPr>
              <a:t>Dítě se stále kojí.</a:t>
            </a:r>
            <a:endParaRPr lang="cs-CZ" dirty="0"/>
          </a:p>
          <a:p>
            <a:pPr>
              <a:lnSpc>
                <a:spcPct val="90000"/>
              </a:lnSpc>
              <a:buSzPct val="45000"/>
            </a:pPr>
            <a:r>
              <a:rPr lang="cs-CZ" dirty="0">
                <a:solidFill>
                  <a:srgbClr val="000000"/>
                </a:solidFill>
                <a:latin typeface="Arial"/>
              </a:rPr>
              <a:t>Děti se učí kojit kojením.</a:t>
            </a:r>
            <a:endParaRPr lang="cs-CZ" dirty="0"/>
          </a:p>
          <a:p>
            <a:pPr>
              <a:lnSpc>
                <a:spcPct val="90000"/>
              </a:lnSpc>
              <a:buSzPct val="45000"/>
            </a:pPr>
            <a:r>
              <a:rPr lang="cs-CZ" dirty="0">
                <a:solidFill>
                  <a:srgbClr val="000000"/>
                </a:solidFill>
                <a:latin typeface="Arial"/>
              </a:rPr>
              <a:t>Matky se učí kojit kojením.</a:t>
            </a:r>
            <a:endParaRPr lang="cs-CZ" dirty="0"/>
          </a:p>
          <a:p>
            <a:pPr>
              <a:lnSpc>
                <a:spcPct val="90000"/>
              </a:lnSpc>
              <a:buSzPct val="45000"/>
            </a:pPr>
            <a:r>
              <a:rPr lang="cs-CZ" dirty="0">
                <a:solidFill>
                  <a:srgbClr val="000000"/>
                </a:solidFill>
                <a:latin typeface="Arial"/>
              </a:rPr>
              <a:t>Dítě neodmítne prs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778902" y="5043488"/>
            <a:ext cx="381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/>
              </a:rPr>
              <a:t>Kojení je pro dítě více, než jen příjem mléka!!!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782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Pokud se dítě nepřisává na prs, krmíme pohárkem</a:t>
            </a:r>
            <a:endParaRPr lang="cs-CZ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lum bright="6000"/>
          </a:blip>
          <a:srcRect l="6243" t="6237" r="4990" b="4993"/>
          <a:stretch>
            <a:fillRect/>
          </a:stretch>
        </p:blipFill>
        <p:spPr>
          <a:xfrm>
            <a:off x="838200" y="1825625"/>
            <a:ext cx="5276520" cy="4201920"/>
          </a:xfrm>
          <a:prstGeom prst="rect">
            <a:avLst/>
          </a:prstGeom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943725" y="1957388"/>
            <a:ext cx="441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ahoma"/>
              </a:rPr>
              <a:t>Stačí obyčejná léková odměrka nebo malá sklenička</a:t>
            </a:r>
            <a:r>
              <a:rPr lang="cs-CZ" dirty="0" smtClean="0">
                <a:latin typeface="Tahoma"/>
              </a:rPr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638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7. </a:t>
            </a:r>
            <a:r>
              <a:rPr lang="cs-CZ" sz="2800" dirty="0"/>
              <a:t>Praktikovat </a:t>
            </a:r>
            <a:r>
              <a:rPr lang="cs-CZ" sz="2800" dirty="0" err="1"/>
              <a:t>rooming</a:t>
            </a:r>
            <a:r>
              <a:rPr lang="cs-CZ" sz="2800" dirty="0"/>
              <a:t>-in </a:t>
            </a:r>
            <a:r>
              <a:rPr lang="mr-IN" sz="2800" dirty="0"/>
              <a:t>–</a:t>
            </a:r>
            <a:r>
              <a:rPr lang="cs-CZ" sz="2800" dirty="0"/>
              <a:t> umožnit matkám a dětem zůstávat pohromadě 24 hodin </a:t>
            </a:r>
            <a:r>
              <a:rPr lang="cs-CZ" sz="2800" dirty="0" smtClean="0"/>
              <a:t>denně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Dítě je s matkou na pokoji, v posteli</a:t>
            </a:r>
            <a:endParaRPr lang="cs-CZ" dirty="0" smtClean="0"/>
          </a:p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Žádné oddělování (jinak musí být omluvitelný důvod)</a:t>
            </a:r>
            <a:endParaRPr lang="cs-CZ" dirty="0" smtClean="0"/>
          </a:p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Matka potřebuje po porodu odpočívat – ano! Může odpočívat s dítětem = odpočívá se jí lépe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8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8. </a:t>
            </a:r>
            <a:r>
              <a:rPr lang="cs-CZ" sz="2800" dirty="0"/>
              <a:t>Podporovat kojení podle potřeby dítěte (nikoli podle předem stanoveného časového harmonogramu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77213" cy="43513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Učit matky, jak poznat, že se dítě chce kojit</a:t>
            </a:r>
          </a:p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Matky znají alespoň 2 signály (otáčení hlavičky, otevírání úst, snaha sát ručičku, prst atp., sací pohyby, nespokojenost, grimasy směřující k pláči…)</a:t>
            </a:r>
          </a:p>
          <a:p>
            <a:pPr>
              <a:lnSpc>
                <a:spcPct val="85000"/>
              </a:lnSpc>
            </a:pPr>
            <a:endParaRPr lang="cs-CZ" dirty="0" smtClean="0"/>
          </a:p>
          <a:p>
            <a:pPr>
              <a:lnSpc>
                <a:spcPct val="85000"/>
              </a:lnSpc>
            </a:pPr>
            <a:r>
              <a:rPr lang="cs-CZ" b="1" dirty="0" smtClean="0"/>
              <a:t>Radit matkám, aby kojily dítě tak často a tak dlouho, jak dítě chce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7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Fyziologie laktace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77113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/>
              <a:buChar char=" "/>
            </a:pPr>
            <a:r>
              <a:rPr lang="cs-CZ" dirty="0">
                <a:solidFill>
                  <a:srgbClr val="262626"/>
                </a:solidFill>
              </a:rPr>
              <a:t>Základní jednotkou žlázové tkáně je </a:t>
            </a:r>
            <a:r>
              <a:rPr lang="cs-CZ" b="1" dirty="0">
                <a:solidFill>
                  <a:srgbClr val="262626"/>
                </a:solidFill>
              </a:rPr>
              <a:t>alveoly tvořený lalůček </a:t>
            </a:r>
            <a:r>
              <a:rPr lang="cs-CZ" dirty="0">
                <a:solidFill>
                  <a:srgbClr val="262626"/>
                </a:solidFill>
              </a:rPr>
              <a:t>(</a:t>
            </a:r>
            <a:r>
              <a:rPr lang="cs-CZ" b="1" dirty="0" err="1">
                <a:solidFill>
                  <a:srgbClr val="262626"/>
                </a:solidFill>
              </a:rPr>
              <a:t>lobulus</a:t>
            </a:r>
            <a:r>
              <a:rPr lang="cs-CZ" b="1" dirty="0">
                <a:solidFill>
                  <a:srgbClr val="262626"/>
                </a:solidFill>
              </a:rPr>
              <a:t>). </a:t>
            </a:r>
            <a:r>
              <a:rPr lang="cs-CZ" dirty="0">
                <a:solidFill>
                  <a:srgbClr val="262626"/>
                </a:solidFill>
              </a:rPr>
              <a:t>Je to hroznovitá struktura, tvořená vlastními </a:t>
            </a:r>
            <a:r>
              <a:rPr lang="cs-CZ" b="1" dirty="0">
                <a:solidFill>
                  <a:srgbClr val="262626"/>
                </a:solidFill>
              </a:rPr>
              <a:t>sekrečními buňkami (alveoly) a mléčnými dukty. </a:t>
            </a:r>
            <a:r>
              <a:rPr lang="cs-CZ" dirty="0">
                <a:solidFill>
                  <a:srgbClr val="262626"/>
                </a:solidFill>
              </a:rPr>
              <a:t>Alveoly vytváří mléko z živin, přitékajících k nim v krvi matky. Jeden prs obsahuje cca 7-10 </a:t>
            </a:r>
            <a:r>
              <a:rPr lang="cs-CZ" dirty="0" err="1">
                <a:solidFill>
                  <a:srgbClr val="262626"/>
                </a:solidFill>
              </a:rPr>
              <a:t>lobulů</a:t>
            </a:r>
            <a:r>
              <a:rPr lang="cs-CZ" dirty="0">
                <a:solidFill>
                  <a:srgbClr val="262626"/>
                </a:solidFill>
              </a:rPr>
              <a:t>.</a:t>
            </a:r>
            <a:endParaRPr lang="cs-CZ" sz="1600" dirty="0" smtClean="0"/>
          </a:p>
          <a:p>
            <a:pPr>
              <a:lnSpc>
                <a:spcPct val="80000"/>
              </a:lnSpc>
              <a:buFont typeface="Arial"/>
              <a:buChar char=" "/>
            </a:pPr>
            <a:r>
              <a:rPr lang="cs-CZ" dirty="0">
                <a:solidFill>
                  <a:srgbClr val="262626"/>
                </a:solidFill>
              </a:rPr>
              <a:t> </a:t>
            </a:r>
            <a:endParaRPr lang="cs-CZ" sz="1600" dirty="0" smtClean="0"/>
          </a:p>
          <a:p>
            <a:pPr>
              <a:lnSpc>
                <a:spcPct val="80000"/>
              </a:lnSpc>
              <a:buFont typeface="Arial"/>
              <a:buChar char=" "/>
            </a:pPr>
            <a:r>
              <a:rPr lang="cs-CZ" dirty="0">
                <a:solidFill>
                  <a:srgbClr val="262626"/>
                </a:solidFill>
              </a:rPr>
              <a:t>Sekreční buňky jsou opleteny zvláštními buňkami </a:t>
            </a:r>
            <a:r>
              <a:rPr lang="cs-CZ" b="1" dirty="0" err="1">
                <a:solidFill>
                  <a:srgbClr val="262626"/>
                </a:solidFill>
              </a:rPr>
              <a:t>myoepiteliálními</a:t>
            </a:r>
            <a:r>
              <a:rPr lang="cs-CZ" dirty="0">
                <a:solidFill>
                  <a:srgbClr val="262626"/>
                </a:solidFill>
              </a:rPr>
              <a:t>. Tyto buňky svojí schopností kontrahovat </a:t>
            </a:r>
            <a:r>
              <a:rPr lang="cs-CZ" dirty="0" smtClean="0">
                <a:solidFill>
                  <a:srgbClr val="262626"/>
                </a:solidFill>
              </a:rPr>
              <a:t>se </a:t>
            </a:r>
            <a:r>
              <a:rPr lang="cs-CZ" dirty="0">
                <a:solidFill>
                  <a:srgbClr val="262626"/>
                </a:solidFill>
              </a:rPr>
              <a:t>umožňují pohyb mléka z místa tvorby, z </a:t>
            </a:r>
            <a:r>
              <a:rPr lang="cs-CZ" dirty="0" smtClean="0">
                <a:solidFill>
                  <a:srgbClr val="262626"/>
                </a:solidFill>
              </a:rPr>
              <a:t>alveolu, </a:t>
            </a:r>
            <a:r>
              <a:rPr lang="cs-CZ" dirty="0">
                <a:solidFill>
                  <a:srgbClr val="262626"/>
                </a:solidFill>
              </a:rPr>
              <a:t>do stromovitě rozvětveného vývodního systému směrem k bradavce, odkud je může dítě sát. </a:t>
            </a:r>
            <a:r>
              <a:rPr lang="cs-CZ" dirty="0" err="1">
                <a:solidFill>
                  <a:srgbClr val="262626"/>
                </a:solidFill>
              </a:rPr>
              <a:t>Myoepiteliální</a:t>
            </a:r>
            <a:r>
              <a:rPr lang="cs-CZ" dirty="0">
                <a:solidFill>
                  <a:srgbClr val="262626"/>
                </a:solidFill>
              </a:rPr>
              <a:t> buňky jsou přítomny i ve stěnách vývodů. </a:t>
            </a:r>
            <a:endParaRPr lang="cs-CZ" sz="1600" dirty="0" smtClean="0"/>
          </a:p>
        </p:txBody>
      </p:sp>
      <p:pic>
        <p:nvPicPr>
          <p:cNvPr id="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6775" y="1825625"/>
            <a:ext cx="3488400" cy="35607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72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1847880" y="476280"/>
            <a:ext cx="8228520" cy="106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000" dirty="0">
                <a:solidFill>
                  <a:srgbClr val="933B05"/>
                </a:solidFill>
                <a:latin typeface="+mj-lt"/>
              </a:rPr>
              <a:t>Fyziologie </a:t>
            </a:r>
            <a:r>
              <a:rPr lang="cs-CZ" sz="4000" dirty="0" smtClean="0">
                <a:solidFill>
                  <a:srgbClr val="933B05"/>
                </a:solidFill>
                <a:latin typeface="+mj-lt"/>
              </a:rPr>
              <a:t>laktace</a:t>
            </a:r>
            <a:endParaRPr lang="cs-CZ" sz="4000" dirty="0">
              <a:solidFill>
                <a:srgbClr val="933B05"/>
              </a:solidFill>
              <a:latin typeface="+mj-lt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3287880" y="2349360"/>
            <a:ext cx="1511640" cy="36576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CustomShape 3"/>
          <p:cNvSpPr/>
          <p:nvPr/>
        </p:nvSpPr>
        <p:spPr>
          <a:xfrm>
            <a:off x="6959519" y="1413000"/>
            <a:ext cx="3413205" cy="100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</a:rPr>
              <a:t>Dráždění  nervových zakončení  v bradavce  a </a:t>
            </a:r>
            <a:r>
              <a:rPr lang="cs-CZ" dirty="0" smtClean="0">
                <a:solidFill>
                  <a:srgbClr val="000000"/>
                </a:solidFill>
              </a:rPr>
              <a:t>dvorci efektivním </a:t>
            </a:r>
            <a:r>
              <a:rPr lang="cs-CZ" dirty="0">
                <a:solidFill>
                  <a:srgbClr val="000000"/>
                </a:solidFill>
              </a:rPr>
              <a:t>sáním dítěte</a:t>
            </a:r>
            <a:endParaRPr dirty="0"/>
          </a:p>
        </p:txBody>
      </p:sp>
      <p:sp>
        <p:nvSpPr>
          <p:cNvPr id="542" name="Line 4"/>
          <p:cNvSpPr/>
          <p:nvPr/>
        </p:nvSpPr>
        <p:spPr>
          <a:xfrm>
            <a:off x="3950978" y="3644640"/>
            <a:ext cx="0" cy="576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3" name="Line 5"/>
          <p:cNvSpPr/>
          <p:nvPr/>
        </p:nvSpPr>
        <p:spPr>
          <a:xfrm flipH="1">
            <a:off x="6167160" y="1915920"/>
            <a:ext cx="71928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4" name="CustomShape 6"/>
          <p:cNvSpPr/>
          <p:nvPr/>
        </p:nvSpPr>
        <p:spPr>
          <a:xfrm>
            <a:off x="4727520" y="1628640"/>
            <a:ext cx="151164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</a:rPr>
              <a:t>Stimulace hypofýzy</a:t>
            </a:r>
            <a:endParaRPr dirty="0"/>
          </a:p>
        </p:txBody>
      </p:sp>
      <p:sp>
        <p:nvSpPr>
          <p:cNvPr id="545" name="Line 7"/>
          <p:cNvSpPr/>
          <p:nvPr/>
        </p:nvSpPr>
        <p:spPr>
          <a:xfrm flipH="1">
            <a:off x="3792240" y="2492280"/>
            <a:ext cx="790560" cy="43164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6" name="CustomShape 8"/>
          <p:cNvSpPr/>
          <p:nvPr/>
        </p:nvSpPr>
        <p:spPr>
          <a:xfrm>
            <a:off x="3000240" y="2997360"/>
            <a:ext cx="2520000" cy="91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</a:rPr>
              <a:t>Zadní  lalok hypofýzy </a:t>
            </a:r>
            <a:r>
              <a:rPr lang="cs-CZ" dirty="0" smtClean="0">
                <a:solidFill>
                  <a:srgbClr val="000000"/>
                </a:solidFill>
              </a:rPr>
              <a:t/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→ </a:t>
            </a:r>
            <a:r>
              <a:rPr lang="cs-CZ" b="1" dirty="0">
                <a:solidFill>
                  <a:srgbClr val="000000"/>
                </a:solidFill>
              </a:rPr>
              <a:t>Oxytocin</a:t>
            </a:r>
            <a:endParaRPr dirty="0"/>
          </a:p>
        </p:txBody>
      </p:sp>
      <p:sp>
        <p:nvSpPr>
          <p:cNvPr id="547" name="CustomShape 9"/>
          <p:cNvSpPr/>
          <p:nvPr/>
        </p:nvSpPr>
        <p:spPr>
          <a:xfrm>
            <a:off x="3000240" y="4292640"/>
            <a:ext cx="2159640" cy="1186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 err="1">
                <a:solidFill>
                  <a:srgbClr val="000000"/>
                </a:solidFill>
              </a:rPr>
              <a:t>Myoepitelilání</a:t>
            </a:r>
            <a:r>
              <a:rPr lang="cs-CZ" dirty="0">
                <a:solidFill>
                  <a:srgbClr val="000000"/>
                </a:solidFill>
              </a:rPr>
              <a:t> buňky </a:t>
            </a:r>
            <a:r>
              <a:rPr lang="cs-CZ" dirty="0" smtClean="0">
                <a:solidFill>
                  <a:srgbClr val="000000"/>
                </a:solidFill>
              </a:rPr>
              <a:t/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→ </a:t>
            </a:r>
            <a:r>
              <a:rPr lang="cs-CZ" dirty="0">
                <a:solidFill>
                  <a:srgbClr val="000000"/>
                </a:solidFill>
              </a:rPr>
              <a:t>uvolnění mléka</a:t>
            </a:r>
            <a:endParaRPr dirty="0"/>
          </a:p>
        </p:txBody>
      </p:sp>
      <p:sp>
        <p:nvSpPr>
          <p:cNvPr id="548" name="Line 10"/>
          <p:cNvSpPr/>
          <p:nvPr/>
        </p:nvSpPr>
        <p:spPr>
          <a:xfrm>
            <a:off x="5951520" y="2420640"/>
            <a:ext cx="647640" cy="5050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9" name="CustomShape 11"/>
          <p:cNvSpPr/>
          <p:nvPr/>
        </p:nvSpPr>
        <p:spPr>
          <a:xfrm>
            <a:off x="7824960" y="3789360"/>
            <a:ext cx="1870560" cy="36576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CustomShape 12"/>
          <p:cNvSpPr/>
          <p:nvPr/>
        </p:nvSpPr>
        <p:spPr>
          <a:xfrm>
            <a:off x="6239160" y="3068640"/>
            <a:ext cx="2375280" cy="63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</a:rPr>
              <a:t>Přední lalok hypofýzy → </a:t>
            </a:r>
            <a:r>
              <a:rPr lang="cs-CZ" b="1" dirty="0">
                <a:solidFill>
                  <a:srgbClr val="000000"/>
                </a:solidFill>
              </a:rPr>
              <a:t>Prolaktin</a:t>
            </a:r>
            <a:endParaRPr dirty="0"/>
          </a:p>
        </p:txBody>
      </p:sp>
      <p:sp>
        <p:nvSpPr>
          <p:cNvPr id="551" name="Line 13"/>
          <p:cNvSpPr/>
          <p:nvPr/>
        </p:nvSpPr>
        <p:spPr>
          <a:xfrm flipH="1">
            <a:off x="7094575" y="3661290"/>
            <a:ext cx="1440" cy="648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2" name="CustomShape 14"/>
          <p:cNvSpPr/>
          <p:nvPr/>
        </p:nvSpPr>
        <p:spPr>
          <a:xfrm>
            <a:off x="6239160" y="4313115"/>
            <a:ext cx="1872180" cy="912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</a:rPr>
              <a:t>Alveolární buňky </a:t>
            </a:r>
            <a:r>
              <a:rPr lang="cs-CZ" dirty="0" smtClean="0">
                <a:solidFill>
                  <a:srgbClr val="000000"/>
                </a:solidFill>
              </a:rPr>
              <a:t/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→ </a:t>
            </a:r>
            <a:r>
              <a:rPr lang="cs-CZ" dirty="0">
                <a:solidFill>
                  <a:srgbClr val="000000"/>
                </a:solidFill>
              </a:rPr>
              <a:t>tvorba mléka</a:t>
            </a:r>
            <a:endParaRPr dirty="0"/>
          </a:p>
        </p:txBody>
      </p:sp>
      <p:sp>
        <p:nvSpPr>
          <p:cNvPr id="553" name="CustomShape 15"/>
          <p:cNvSpPr/>
          <p:nvPr/>
        </p:nvSpPr>
        <p:spPr>
          <a:xfrm>
            <a:off x="2208240" y="5550840"/>
            <a:ext cx="1367280" cy="56421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C00000"/>
                </a:solidFill>
              </a:rPr>
              <a:t>Nalitá prsa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554" name="Line 16"/>
          <p:cNvSpPr/>
          <p:nvPr/>
        </p:nvSpPr>
        <p:spPr>
          <a:xfrm>
            <a:off x="3574800" y="5733720"/>
            <a:ext cx="64764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5" name="CustomShape 17"/>
          <p:cNvSpPr/>
          <p:nvPr/>
        </p:nvSpPr>
        <p:spPr>
          <a:xfrm>
            <a:off x="4367160" y="5445000"/>
            <a:ext cx="2880360" cy="78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C00000"/>
                </a:solidFill>
              </a:rPr>
              <a:t>Hypotalamus →</a:t>
            </a:r>
            <a:r>
              <a:rPr lang="cs-CZ" b="1" dirty="0">
                <a:solidFill>
                  <a:srgbClr val="C00000"/>
                </a:solidFill>
              </a:rPr>
              <a:t>prolaktin </a:t>
            </a:r>
            <a:r>
              <a:rPr lang="cs-CZ" b="1" dirty="0" err="1">
                <a:solidFill>
                  <a:srgbClr val="C00000"/>
                </a:solidFill>
              </a:rPr>
              <a:t>inhibitující</a:t>
            </a:r>
            <a:r>
              <a:rPr lang="cs-CZ" b="1" dirty="0">
                <a:solidFill>
                  <a:srgbClr val="C00000"/>
                </a:solidFill>
              </a:rPr>
              <a:t> hormon (PIH)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556" name="Line 18"/>
          <p:cNvSpPr/>
          <p:nvPr/>
        </p:nvSpPr>
        <p:spPr>
          <a:xfrm>
            <a:off x="7175160" y="5805360"/>
            <a:ext cx="107964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7" name="CustomShape 19"/>
          <p:cNvSpPr/>
          <p:nvPr/>
        </p:nvSpPr>
        <p:spPr>
          <a:xfrm>
            <a:off x="8400960" y="5589720"/>
            <a:ext cx="208656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C00000"/>
                </a:solidFill>
              </a:rPr>
              <a:t>Inhibice laktace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702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z předchozích informací vyplývá?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</a:rPr>
              <a:t>Tvorba mléka je ovlivněna tím, kolik mléka dítě z prsu odebírá! </a:t>
            </a:r>
            <a:endParaRPr lang="cs-CZ" dirty="0" smtClean="0"/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b="1" dirty="0" smtClean="0">
                <a:solidFill>
                  <a:srgbClr val="262626"/>
                </a:solidFill>
              </a:rPr>
              <a:t>Pokud není mléko z prsu</a:t>
            </a:r>
            <a:r>
              <a:rPr lang="cs-CZ" b="1" dirty="0" smtClean="0"/>
              <a:t> odebíráno </a:t>
            </a:r>
            <a:r>
              <a:rPr lang="cs-CZ" b="1" dirty="0" smtClean="0">
                <a:solidFill>
                  <a:srgbClr val="262626"/>
                </a:solidFill>
              </a:rPr>
              <a:t>→ pokles tvorby mléka</a:t>
            </a:r>
            <a:endParaRPr lang="cs-CZ" b="1" dirty="0" smtClean="0"/>
          </a:p>
          <a:p>
            <a:pPr>
              <a:lnSpc>
                <a:spcPct val="100000"/>
              </a:lnSpc>
            </a:pPr>
            <a:endParaRPr lang="cs-CZ" dirty="0" smtClean="0"/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</a:rPr>
              <a:t>Je potřeba zajistit:</a:t>
            </a:r>
            <a:endParaRPr lang="cs-CZ" dirty="0"/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b="1" dirty="0" smtClean="0">
                <a:solidFill>
                  <a:srgbClr val="262626"/>
                </a:solidFill>
              </a:rPr>
              <a:t>1. Efektivní sání </a:t>
            </a:r>
            <a:r>
              <a:rPr lang="cs-CZ" dirty="0" smtClean="0">
                <a:solidFill>
                  <a:srgbClr val="262626"/>
                </a:solidFill>
              </a:rPr>
              <a:t>- kontrola a úprava přisátí (poloha a polykání tzn. pauza v bradě)</a:t>
            </a:r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</a:rPr>
              <a:t>2. Neomezený přístup dítěte k prsu (neomezovat délku ani frekvenci kojení = </a:t>
            </a:r>
            <a:r>
              <a:rPr lang="cs-CZ" b="1" dirty="0" smtClean="0">
                <a:solidFill>
                  <a:srgbClr val="262626"/>
                </a:solidFill>
              </a:rPr>
              <a:t>kojení dle potřeb dítěte</a:t>
            </a:r>
            <a:r>
              <a:rPr lang="cs-CZ" dirty="0" smtClean="0">
                <a:solidFill>
                  <a:srgbClr val="262626"/>
                </a:solidFill>
              </a:rPr>
              <a:t>)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dirty="0" smtClean="0">
                <a:solidFill>
                  <a:srgbClr val="262626"/>
                </a:solidFill>
              </a:rPr>
              <a:t>→ Zabezpečí se tak efektivní stimulace  a vyprázdnění prsu → tvorba mléka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262626"/>
                </a:solidFill>
              </a:rPr>
              <a:t>→ Čím více mléka z prsu se odebírá, tím více mléka se v něm tvoří!!!</a:t>
            </a:r>
          </a:p>
          <a:p>
            <a:pPr>
              <a:lnSpc>
                <a:spcPct val="100000"/>
              </a:lnSpc>
              <a:buFont typeface="Arial"/>
              <a:buChar char=" "/>
            </a:pPr>
            <a:r>
              <a:rPr lang="cs-CZ" dirty="0"/>
              <a:t/>
            </a:r>
            <a:br>
              <a:rPr lang="cs-CZ" dirty="0"/>
            </a:br>
            <a:r>
              <a:rPr lang="cs-CZ" b="1" dirty="0">
                <a:solidFill>
                  <a:srgbClr val="262626"/>
                </a:solidFill>
              </a:rPr>
              <a:t>K</a:t>
            </a:r>
            <a:r>
              <a:rPr lang="cs-CZ" b="1" dirty="0" smtClean="0">
                <a:solidFill>
                  <a:srgbClr val="262626"/>
                </a:solidFill>
              </a:rPr>
              <a:t>aždé dítě má jinou schopnost efektivního sání mléka a každá matka uvolňuje a produkuje mléko odlišně. Každá dvojice tedy potřebuje i jinou délku a frekvenci kojení!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140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9. </a:t>
            </a:r>
            <a:r>
              <a:rPr lang="cs-CZ" sz="2800" dirty="0"/>
              <a:t>Nedávat kojeným novorozencům žádné náhražky, šidítka, dudlíky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a </a:t>
            </a:r>
            <a:r>
              <a:rPr lang="cs-CZ" sz="2800" dirty="0"/>
              <a:t>pod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34363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Nedávat dětem tyto náhrady</a:t>
            </a:r>
            <a:endParaRPr lang="cs-CZ" dirty="0" smtClean="0"/>
          </a:p>
          <a:p>
            <a:pPr>
              <a:lnSpc>
                <a:spcPct val="85000"/>
              </a:lnSpc>
            </a:pPr>
            <a:r>
              <a:rPr lang="cs-CZ" dirty="0" smtClean="0">
                <a:solidFill>
                  <a:srgbClr val="262626"/>
                </a:solidFill>
              </a:rPr>
              <a:t>Pokud se dětem dávají, je nutno matku informovat o rizicích s nimi spojenými</a:t>
            </a:r>
          </a:p>
          <a:p>
            <a:pPr>
              <a:lnSpc>
                <a:spcPct val="85000"/>
              </a:lnSpc>
            </a:pPr>
            <a:r>
              <a:rPr lang="cs-CZ" dirty="0" smtClean="0"/>
              <a:t>„dítě zmatené dudlíkem“</a:t>
            </a:r>
          </a:p>
          <a:p>
            <a:pPr>
              <a:lnSpc>
                <a:spcPct val="85000"/>
              </a:lnSpc>
              <a:buFont typeface="Arial"/>
              <a:buChar char=" "/>
            </a:pPr>
            <a:endParaRPr lang="cs-CZ" dirty="0" smtClean="0"/>
          </a:p>
          <a:p>
            <a:pPr>
              <a:lnSpc>
                <a:spcPct val="85000"/>
              </a:lnSpc>
              <a:buFont typeface="Arial"/>
              <a:buChar char=" "/>
            </a:pPr>
            <a:endParaRPr lang="cs-CZ" dirty="0"/>
          </a:p>
          <a:p>
            <a:pPr>
              <a:lnSpc>
                <a:spcPct val="85000"/>
              </a:lnSpc>
              <a:buFont typeface="Arial"/>
              <a:buChar char=" "/>
            </a:pPr>
            <a:endParaRPr lang="cs-CZ" dirty="0" smtClean="0"/>
          </a:p>
          <a:p>
            <a:pPr>
              <a:lnSpc>
                <a:spcPct val="85000"/>
              </a:lnSpc>
              <a:buFont typeface="Arial"/>
              <a:buChar char=" "/>
            </a:pPr>
            <a:r>
              <a:rPr lang="cs-CZ" i="1" dirty="0" smtClean="0">
                <a:solidFill>
                  <a:srgbClr val="262626"/>
                </a:solidFill>
              </a:rPr>
              <a:t>„Děti se učí kojit kojením“</a:t>
            </a:r>
            <a:endParaRPr lang="cs-CZ" i="1" dirty="0" smtClean="0"/>
          </a:p>
          <a:p>
            <a:pPr>
              <a:lnSpc>
                <a:spcPct val="85000"/>
              </a:lnSpc>
              <a:buFont typeface="Arial"/>
              <a:buChar char=" "/>
            </a:pPr>
            <a:r>
              <a:rPr lang="cs-CZ" i="1" dirty="0" smtClean="0">
                <a:solidFill>
                  <a:srgbClr val="262626"/>
                </a:solidFill>
              </a:rPr>
              <a:t>„Dávat dítěti do úst umělou náhradu prsu není fyziologické! Jedná se o intervenční techniku!“ </a:t>
            </a:r>
            <a:endParaRPr lang="cs-CZ" i="1" dirty="0"/>
          </a:p>
          <a:p>
            <a:pPr>
              <a:lnSpc>
                <a:spcPct val="85000"/>
              </a:lnSpc>
              <a:buFont typeface="Arial"/>
              <a:buChar char=" "/>
            </a:pPr>
            <a:endParaRPr lang="cs-CZ" sz="2400" i="1" dirty="0" smtClean="0">
              <a:solidFill>
                <a:srgbClr val="262626"/>
              </a:solidFill>
            </a:endParaRPr>
          </a:p>
          <a:p>
            <a:pPr algn="r">
              <a:lnSpc>
                <a:spcPct val="85000"/>
              </a:lnSpc>
              <a:buFont typeface="Arial"/>
              <a:buChar char=" "/>
            </a:pPr>
            <a:r>
              <a:rPr lang="cs-CZ" sz="2400" i="1" dirty="0" smtClean="0">
                <a:solidFill>
                  <a:srgbClr val="262626"/>
                </a:solidFill>
              </a:rPr>
              <a:t>(Dr. Jack </a:t>
            </a:r>
            <a:r>
              <a:rPr lang="cs-CZ" sz="2400" i="1" dirty="0" err="1" smtClean="0">
                <a:solidFill>
                  <a:srgbClr val="262626"/>
                </a:solidFill>
              </a:rPr>
              <a:t>Newman</a:t>
            </a:r>
            <a:r>
              <a:rPr lang="cs-CZ" sz="2400" i="1" dirty="0" smtClean="0">
                <a:solidFill>
                  <a:srgbClr val="262626"/>
                </a:solidFill>
              </a:rPr>
              <a:t>)</a:t>
            </a:r>
            <a:endParaRPr lang="cs-CZ" i="1" dirty="0" smtClean="0"/>
          </a:p>
          <a:p>
            <a:pPr>
              <a:lnSpc>
                <a:spcPct val="85000"/>
              </a:lnSpc>
            </a:pPr>
            <a:endParaRPr lang="cs-CZ" i="1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4" y="2894940"/>
            <a:ext cx="852055" cy="13064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849" y="2642688"/>
            <a:ext cx="1644732" cy="1644732"/>
          </a:xfrm>
          <a:prstGeom prst="rect">
            <a:avLst/>
          </a:prstGeom>
        </p:spPr>
      </p:pic>
      <p:sp>
        <p:nvSpPr>
          <p:cNvPr id="8" name="Násobení 7"/>
          <p:cNvSpPr/>
          <p:nvPr/>
        </p:nvSpPr>
        <p:spPr>
          <a:xfrm>
            <a:off x="6210794" y="2338230"/>
            <a:ext cx="2058096" cy="241990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044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 smtClean="0"/>
              <a:t>Mezinárodní kodex marketingu náhrad mateřského mléka - souhrn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457700"/>
          </a:xfrm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endParaRPr lang="cs-CZ" sz="1400" dirty="0" smtClean="0"/>
          </a:p>
          <a:p>
            <a:r>
              <a:rPr lang="cs-CZ" dirty="0" smtClean="0"/>
              <a:t>Žádná reklama těchto výrobků na veřejnosti</a:t>
            </a:r>
          </a:p>
          <a:p>
            <a:r>
              <a:rPr lang="cs-CZ" dirty="0" smtClean="0"/>
              <a:t>Žádné vzorky zdarma matkám</a:t>
            </a:r>
          </a:p>
          <a:p>
            <a:r>
              <a:rPr lang="cs-CZ" dirty="0" smtClean="0"/>
              <a:t>Žádná propagace produktů ve zdravotnických zařízeních</a:t>
            </a:r>
          </a:p>
          <a:p>
            <a:r>
              <a:rPr lang="cs-CZ" dirty="0" smtClean="0"/>
              <a:t>Žádné poradkyně, vyslané výrobci formule, které radí matkám</a:t>
            </a:r>
          </a:p>
          <a:p>
            <a:r>
              <a:rPr lang="cs-CZ" dirty="0" smtClean="0"/>
              <a:t>Žádné dárky ani vzorky zdarma zdravotníkům</a:t>
            </a:r>
          </a:p>
          <a:p>
            <a:r>
              <a:rPr lang="cs-CZ" dirty="0" smtClean="0"/>
              <a:t>Žádné věty či obrázky, které idealizují umělou výživu, včetně obrázků dětí na obalu výživy</a:t>
            </a:r>
          </a:p>
          <a:p>
            <a:r>
              <a:rPr lang="cs-CZ" dirty="0" smtClean="0"/>
              <a:t>Informace pro zdravotníky by mely být vědecké a pravdivé</a:t>
            </a:r>
          </a:p>
          <a:p>
            <a:r>
              <a:rPr lang="cs-CZ" dirty="0" smtClean="0"/>
              <a:t>Všechny informace o umělé výživě, včetně značení, by měly vysvětlovat výhody kojení, náklady na umělou výživu a její rizika</a:t>
            </a:r>
          </a:p>
          <a:p>
            <a:r>
              <a:rPr lang="cs-CZ" dirty="0" smtClean="0"/>
              <a:t>Nevhodné produkty, jako slazené kondenzované mléko, by neměly být propagovány jako vhodné pro děti</a:t>
            </a:r>
          </a:p>
          <a:p>
            <a:r>
              <a:rPr lang="cs-CZ" dirty="0" smtClean="0"/>
              <a:t>Všechny produkty by měly mít vysokou kvalitu a brát v úvahu klimatické a skladovací podmínky dané země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082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Nenutritivní složky mateřského mléka</a:t>
            </a:r>
            <a:endParaRPr lang="cs-CZ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8161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644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10. </a:t>
            </a:r>
            <a:r>
              <a:rPr lang="cs-CZ" sz="2800" dirty="0"/>
              <a:t>Povzbuzovat zakládání podpůrných skupin kojících matek pro podporu </a:t>
            </a:r>
            <a:r>
              <a:rPr lang="cs-CZ" sz="2800" dirty="0" smtClean="0"/>
              <a:t>kojení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9151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rgbClr val="262626"/>
                </a:solidFill>
                <a:latin typeface="Calibri Light"/>
              </a:rPr>
              <a:t>Matky před propuštěním z porodnice dostanou informace, kde hledat pomoc (tištěné informace, kontakty na laktační poradkyně, podpůrné skupiny či podobné služby</a:t>
            </a:r>
            <a:r>
              <a:rPr lang="cs-CZ" dirty="0">
                <a:solidFill>
                  <a:srgbClr val="262626"/>
                </a:solidFill>
                <a:latin typeface="Calibri Light"/>
              </a:rPr>
              <a:t>)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solidFill>
                  <a:srgbClr val="262626"/>
                </a:solidFill>
                <a:latin typeface="Calibri Light"/>
              </a:rPr>
              <a:t>Nemocnice podporuje zakládání takových skupin a koordinuje je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 smtClean="0">
                <a:latin typeface="Calibri Light"/>
              </a:rPr>
              <a:t>Personál podporuje matky, aby jejich dítě brzy po propuštění viděla osoba zkušená v podpoře kojení, která umí kojení vyhodnotit a poskytnout pomoc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7" y="3162300"/>
            <a:ext cx="2032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5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6" y="617517"/>
            <a:ext cx="5444724" cy="54507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7517"/>
            <a:ext cx="5444724" cy="54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4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3" y="700644"/>
            <a:ext cx="5545849" cy="55531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62" y="700644"/>
            <a:ext cx="5538451" cy="55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58200" cy="1325563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cs-CZ" dirty="0" smtClean="0"/>
              <a:t>Standardní praktické pokyny </a:t>
            </a:r>
            <a:br>
              <a:rPr lang="cs-CZ" dirty="0" smtClean="0"/>
            </a:br>
            <a:r>
              <a:rPr lang="cs-CZ" dirty="0" smtClean="0"/>
              <a:t>pro podporu kojení </a:t>
            </a:r>
            <a:r>
              <a:rPr lang="cs-CZ" sz="2200" dirty="0" smtClean="0"/>
              <a:t>(podporováno MZ ČR 2014)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Období před otěhotněním</a:t>
            </a:r>
            <a:br>
              <a:rPr lang="cs-CZ" dirty="0" smtClean="0"/>
            </a:br>
            <a:r>
              <a:rPr lang="cs-CZ" sz="2300" dirty="0" smtClean="0"/>
              <a:t>- kojení prezentovat široké veřejnosti jako přirozený způsob výživy dítěte a vytvořit prostředí, kde je kojení normálním a preferovaným způsobem výživy, který volí většina rodičů</a:t>
            </a:r>
          </a:p>
          <a:p>
            <a:r>
              <a:rPr lang="cs-CZ" dirty="0" smtClean="0"/>
              <a:t>Období těhotenství</a:t>
            </a:r>
            <a:br>
              <a:rPr lang="cs-CZ" dirty="0" smtClean="0"/>
            </a:br>
            <a:r>
              <a:rPr lang="cs-CZ" sz="2300" dirty="0" smtClean="0"/>
              <a:t>- kurzy předporodní přípravy zaměřené na kojení, které by měly absolvovat všechny těhotné ženy i budoucí otcové</a:t>
            </a:r>
          </a:p>
          <a:p>
            <a:r>
              <a:rPr lang="cs-CZ" dirty="0" smtClean="0"/>
              <a:t>Narození dítěte</a:t>
            </a:r>
            <a:r>
              <a:rPr lang="cs-CZ" sz="2300" dirty="0" smtClean="0"/>
              <a:t/>
            </a:r>
            <a:br>
              <a:rPr lang="cs-CZ" sz="2300" dirty="0" smtClean="0"/>
            </a:br>
            <a:r>
              <a:rPr lang="cs-CZ" sz="2300" dirty="0" smtClean="0"/>
              <a:t>- ihned po porodu kontakt kůže na kůži, do procesu prvního přiložení by zdravotníci neměli nijak zasahovat, běžné novorozenecké procedury by měli odložit na dobu po prvním kojení</a:t>
            </a:r>
          </a:p>
          <a:p>
            <a:r>
              <a:rPr lang="cs-CZ" dirty="0" smtClean="0"/>
              <a:t>První dny života</a:t>
            </a:r>
            <a:br>
              <a:rPr lang="cs-CZ" dirty="0" smtClean="0"/>
            </a:br>
            <a:r>
              <a:rPr lang="cs-CZ" sz="2300" dirty="0" smtClean="0"/>
              <a:t>- </a:t>
            </a:r>
            <a:r>
              <a:rPr lang="cs-CZ" sz="2300" dirty="0" err="1" smtClean="0"/>
              <a:t>rooming</a:t>
            </a:r>
            <a:r>
              <a:rPr lang="cs-CZ" sz="2300" dirty="0" smtClean="0"/>
              <a:t>-in, kojit bez omezování délky a frekvence, kojit z obou prsů, novorozenec potřebuje nejméně 8 účinných kojení během 24 hodin</a:t>
            </a:r>
          </a:p>
          <a:p>
            <a:r>
              <a:rPr lang="cs-CZ" dirty="0" smtClean="0"/>
              <a:t>První až šestý měsíc života</a:t>
            </a:r>
            <a:br>
              <a:rPr lang="cs-CZ" dirty="0" smtClean="0"/>
            </a:br>
            <a:r>
              <a:rPr lang="cs-CZ" sz="2300" dirty="0" smtClean="0"/>
              <a:t>- kontrola zda výlučné kojení úspěšně pokračuje</a:t>
            </a:r>
          </a:p>
          <a:p>
            <a:endParaRPr lang="cs-CZ" dirty="0"/>
          </a:p>
          <a:p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cs-CZ" dirty="0" smtClean="0">
                <a:solidFill>
                  <a:srgbClr val="FF0000"/>
                </a:solidFill>
              </a:rPr>
              <a:t>a co dál, když se doporučuje kojit 2 roky a déle?  (např. problematika zavádění příkrmů)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37" y="209551"/>
            <a:ext cx="1481137" cy="1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58200" cy="1325563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cs-CZ" dirty="0" smtClean="0"/>
              <a:t>Standardní praktické pokyny </a:t>
            </a:r>
            <a:br>
              <a:rPr lang="cs-CZ" dirty="0" smtClean="0"/>
            </a:br>
            <a:r>
              <a:rPr lang="cs-CZ" dirty="0" smtClean="0"/>
              <a:t>pro podporu kojení </a:t>
            </a:r>
            <a:r>
              <a:rPr lang="cs-CZ" sz="2200" dirty="0" smtClean="0"/>
              <a:t>(podporováno MZ ČR 2014)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RIZIKA NEKOJENÍ A NEVÝHODY KRMENÍ FORMULÍ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1. PRO DÍTĚ </a:t>
            </a:r>
            <a:r>
              <a:rPr lang="mr-IN" dirty="0" smtClean="0"/>
              <a:t>–</a:t>
            </a:r>
            <a:r>
              <a:rPr lang="cs-CZ" dirty="0" smtClean="0"/>
              <a:t> riziko závažných infekčních onemocnění, neinfekčních a chronických onemocnění, syndrom náhlého úmrtí, vysokého krevního tlaku a některých forem nádorového onemocnění, riziko podvýživy (populace s ↑ příjmem) </a:t>
            </a:r>
            <a:r>
              <a:rPr lang="cs-CZ" dirty="0"/>
              <a:t>a nadváhy </a:t>
            </a:r>
            <a:r>
              <a:rPr lang="cs-CZ" dirty="0" smtClean="0"/>
              <a:t>a obezity (populace s ↓ příjmem), riziko špatného zubního skusu, </a:t>
            </a:r>
            <a:r>
              <a:rPr lang="cs-CZ" dirty="0"/>
              <a:t>ú</a:t>
            </a:r>
            <a:r>
              <a:rPr lang="cs-CZ" dirty="0" smtClean="0"/>
              <a:t>mrtnost kojenců a malých dětí </a:t>
            </a:r>
            <a:r>
              <a:rPr lang="cs-CZ" dirty="0"/>
              <a:t>(populace s ↓ příjmem</a:t>
            </a:r>
            <a:r>
              <a:rPr lang="cs-CZ" dirty="0" smtClean="0"/>
              <a:t>) a </a:t>
            </a:r>
            <a:r>
              <a:rPr lang="cs-CZ" dirty="0" err="1" smtClean="0"/>
              <a:t>ponovorozenecká</a:t>
            </a:r>
            <a:r>
              <a:rPr lang="cs-CZ" dirty="0" smtClean="0"/>
              <a:t> úmrtnost </a:t>
            </a:r>
            <a:r>
              <a:rPr lang="cs-CZ" dirty="0"/>
              <a:t>(populace s ↑ příjmem</a:t>
            </a:r>
            <a:r>
              <a:rPr lang="cs-CZ" dirty="0" smtClean="0"/>
              <a:t>), horší kritéria vývoje mozku a horší výsledky kognitivního vývoje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2. PRO MATKU </a:t>
            </a:r>
            <a:r>
              <a:rPr lang="mr-IN" dirty="0" smtClean="0"/>
              <a:t>–</a:t>
            </a:r>
            <a:r>
              <a:rPr lang="cs-CZ" dirty="0" smtClean="0"/>
              <a:t> vyšší poporodní krvácení a pomalejší zavinování dělohy, kratší intervaly mezi porody a vyšší krevní ztráty menstruací, opožděný návrat k hmotnosti před otěhotněním, vyšší riziko nádorového onemocnění prsu a vaječníků, osteoporózy a zlomeniny krčku stehenní kosti po menopauz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3. PRO ŽENU, RODINU, SPOLEČNOST </a:t>
            </a:r>
            <a:r>
              <a:rPr lang="mr-IN" dirty="0" smtClean="0"/>
              <a:t>–</a:t>
            </a:r>
            <a:r>
              <a:rPr lang="cs-CZ" dirty="0" smtClean="0"/>
              <a:t> vyšší finanční výdaje, vyšší nároky na čas přípravy formulí, výdaje za energii a odpadky, možná kontaminace formule (není sterilní), zvýšené náklady na zdravotní a sociální služby pro rodinu</a:t>
            </a:r>
            <a:r>
              <a:rPr lang="cs-CZ" dirty="0"/>
              <a:t> </a:t>
            </a:r>
            <a:r>
              <a:rPr lang="cs-CZ" dirty="0" smtClean="0"/>
              <a:t>atd.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37" y="209551"/>
            <a:ext cx="1481137" cy="1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2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Kontraindikace kojení a léky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ZDRAVOTNÍ DŮVODY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galaktosemie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děti matek infikovaných HTLV I. a HTLV II. (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/>
              <a:t>T-</a:t>
            </a:r>
            <a:r>
              <a:rPr lang="cs-CZ" dirty="0" err="1"/>
              <a:t>lymphotropic</a:t>
            </a:r>
            <a:r>
              <a:rPr lang="cs-CZ" dirty="0"/>
              <a:t> </a:t>
            </a:r>
            <a:r>
              <a:rPr lang="cs-CZ" dirty="0" smtClean="0"/>
              <a:t>virus)</a:t>
            </a:r>
            <a:br>
              <a:rPr lang="cs-CZ" dirty="0" smtClean="0"/>
            </a:br>
            <a:r>
              <a:rPr lang="cs-CZ" dirty="0" smtClean="0"/>
              <a:t>- děti matek s </a:t>
            </a:r>
            <a:r>
              <a:rPr lang="cs-CZ" dirty="0"/>
              <a:t>HIV/AIDS</a:t>
            </a:r>
            <a:br>
              <a:rPr lang="cs-CZ" dirty="0"/>
            </a:br>
            <a:r>
              <a:rPr lang="cs-CZ" i="1" dirty="0"/>
              <a:t/>
            </a:r>
            <a:br>
              <a:rPr lang="cs-CZ" i="1" dirty="0"/>
            </a:br>
            <a:r>
              <a:rPr lang="cs-CZ" i="1" dirty="0"/>
              <a:t>- </a:t>
            </a:r>
            <a:r>
              <a:rPr lang="cs-CZ" i="1" dirty="0" smtClean="0"/>
              <a:t>děti </a:t>
            </a:r>
            <a:r>
              <a:rPr lang="cs-CZ" i="1" dirty="0"/>
              <a:t>s fenylketonurii lze kojit alespoň </a:t>
            </a:r>
            <a:r>
              <a:rPr lang="cs-CZ" i="1" dirty="0" smtClean="0"/>
              <a:t>částečně</a:t>
            </a:r>
            <a:endParaRPr lang="cs-CZ" i="1" dirty="0"/>
          </a:p>
          <a:p>
            <a:r>
              <a:rPr lang="cs-CZ" dirty="0" smtClean="0"/>
              <a:t>DOČASNÁ KONTRAINDIKACE (řešení: pravidelné </a:t>
            </a:r>
            <a:r>
              <a:rPr lang="cs-CZ" dirty="0" err="1" smtClean="0"/>
              <a:t>odstříkávání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- lze podat odstříkané mléko: aktivní herpes simplex na prsu, plané neštovice, čerstvá aktivní TBC</a:t>
            </a:r>
            <a:br>
              <a:rPr lang="cs-CZ" dirty="0" smtClean="0"/>
            </a:br>
            <a:r>
              <a:rPr lang="cs-CZ" dirty="0" smtClean="0"/>
              <a:t>- léčba radioaktivními izotopy </a:t>
            </a:r>
            <a:r>
              <a:rPr lang="mr-IN" dirty="0" smtClean="0"/>
              <a:t>–</a:t>
            </a:r>
            <a:r>
              <a:rPr lang="cs-CZ" dirty="0" smtClean="0"/>
              <a:t> přerušit kojení na dobu odpovídající 5násobku poločasu rozpadu izotopu</a:t>
            </a:r>
          </a:p>
          <a:p>
            <a:r>
              <a:rPr lang="cs-CZ" dirty="0" smtClean="0"/>
              <a:t>CHYBNÁ KONTRAINDIKACE</a:t>
            </a:r>
            <a:br>
              <a:rPr lang="cs-CZ" dirty="0" smtClean="0"/>
            </a:br>
            <a:r>
              <a:rPr lang="cs-CZ" dirty="0" smtClean="0"/>
              <a:t>- hepatitida B a C matky, alergie dítěte, průjmové onemocnění dítěte, horečka a nachlazení matky, průjmová onemocnění matky </a:t>
            </a:r>
            <a:r>
              <a:rPr lang="mr-IN" dirty="0" smtClean="0"/>
              <a:t>…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LÉKY: téměř všechny zdravotní problémy lze léčit léky kompatibilními s kojením, je ale potřeba hledat</a:t>
            </a:r>
          </a:p>
        </p:txBody>
      </p:sp>
    </p:spTree>
    <p:extLst>
      <p:ext uri="{BB962C8B-B14F-4D97-AF65-F5344CB8AC3E}">
        <p14:creationId xmlns:p14="http://schemas.microsoft.com/office/powerpoint/2010/main" xmlns="" val="13917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4000" dirty="0" smtClean="0"/>
              <a:t>Studie: laktační poradenství z pohledu laické </a:t>
            </a:r>
            <a:br>
              <a:rPr lang="cs-CZ" sz="4000" dirty="0" smtClean="0"/>
            </a:br>
            <a:r>
              <a:rPr lang="cs-CZ" sz="4000" dirty="0" smtClean="0"/>
              <a:t>i odborné veřejnosti </a:t>
            </a:r>
            <a:r>
              <a:rPr lang="cs-CZ" sz="2200" dirty="0" smtClean="0"/>
              <a:t>(Pokorná, Kameníková, Dvořáková, 2016)</a:t>
            </a:r>
            <a:endParaRPr lang="cs-CZ" sz="2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Tři skupiny: </a:t>
            </a:r>
            <a:br>
              <a:rPr lang="cs-CZ" dirty="0" smtClean="0"/>
            </a:br>
            <a:r>
              <a:rPr lang="cs-CZ" dirty="0" smtClean="0"/>
              <a:t>	management BFH</a:t>
            </a:r>
            <a:br>
              <a:rPr lang="cs-CZ" dirty="0" smtClean="0"/>
            </a:br>
            <a:r>
              <a:rPr lang="cs-CZ" dirty="0" smtClean="0"/>
              <a:t>	hospitalizované ženy 3. den po porodu</a:t>
            </a:r>
            <a:br>
              <a:rPr lang="cs-CZ" dirty="0" smtClean="0"/>
            </a:br>
            <a:r>
              <a:rPr lang="cs-CZ" dirty="0" smtClean="0"/>
              <a:t>	zdravotničtí pracovníci BFH</a:t>
            </a:r>
          </a:p>
        </p:txBody>
      </p:sp>
    </p:spTree>
    <p:extLst>
      <p:ext uri="{BB962C8B-B14F-4D97-AF65-F5344CB8AC3E}">
        <p14:creationId xmlns:p14="http://schemas.microsoft.com/office/powerpoint/2010/main" xmlns="" val="3589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cs-CZ" sz="4000" dirty="0" smtClean="0"/>
              <a:t>Význam informací o kojení z pohledu matek a zdravotníků </a:t>
            </a:r>
            <a:r>
              <a:rPr lang="cs-CZ" sz="2200" dirty="0" smtClean="0"/>
              <a:t>(</a:t>
            </a:r>
            <a:r>
              <a:rPr lang="cs-CZ" sz="2200" dirty="0" err="1" smtClean="0"/>
              <a:t>Likertova</a:t>
            </a:r>
            <a:r>
              <a:rPr lang="cs-CZ" sz="2200" dirty="0" smtClean="0"/>
              <a:t> škála: 5 </a:t>
            </a:r>
            <a:r>
              <a:rPr lang="mr-IN" sz="2200" dirty="0" smtClean="0"/>
              <a:t>–</a:t>
            </a:r>
            <a:r>
              <a:rPr lang="cs-CZ" sz="2200" dirty="0" smtClean="0"/>
              <a:t> nejvýznamnější, 1 </a:t>
            </a:r>
            <a:r>
              <a:rPr lang="mr-IN" sz="2200" dirty="0" smtClean="0"/>
              <a:t>–</a:t>
            </a:r>
            <a:r>
              <a:rPr lang="cs-CZ" sz="2200" dirty="0" smtClean="0"/>
              <a:t>nejméně významné)</a:t>
            </a:r>
            <a:endParaRPr lang="cs-CZ" sz="2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MATKY (celkový počet 241 matek)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4,75 </a:t>
            </a:r>
            <a:r>
              <a:rPr lang="mr-IN" dirty="0" smtClean="0"/>
              <a:t>–</a:t>
            </a:r>
            <a:r>
              <a:rPr lang="cs-CZ" dirty="0" smtClean="0"/>
              <a:t> význam kojení</a:t>
            </a:r>
            <a:br>
              <a:rPr lang="cs-CZ" dirty="0" smtClean="0"/>
            </a:br>
            <a:r>
              <a:rPr lang="cs-CZ" dirty="0" smtClean="0"/>
              <a:t>4,6 </a:t>
            </a:r>
            <a:r>
              <a:rPr lang="mr-IN" dirty="0" smtClean="0"/>
              <a:t>–</a:t>
            </a:r>
            <a:r>
              <a:rPr lang="cs-CZ" dirty="0" smtClean="0"/>
              <a:t> jak poznat, že dítě správně a efektivně pije</a:t>
            </a:r>
            <a:br>
              <a:rPr lang="cs-CZ" dirty="0" smtClean="0"/>
            </a:br>
            <a:r>
              <a:rPr lang="cs-CZ" dirty="0" smtClean="0"/>
              <a:t>4,5 </a:t>
            </a:r>
            <a:r>
              <a:rPr lang="mr-IN" dirty="0" smtClean="0"/>
              <a:t>–</a:t>
            </a:r>
            <a:r>
              <a:rPr lang="cs-CZ" dirty="0" smtClean="0"/>
              <a:t> jak postupovat při bolestivých nalitých prsou, jak ošetřit bolestivé bradavky, jakou polohu po kojení zaujmout</a:t>
            </a:r>
            <a:br>
              <a:rPr lang="cs-CZ" dirty="0" smtClean="0"/>
            </a:br>
            <a:r>
              <a:rPr lang="cs-CZ" dirty="0" smtClean="0"/>
              <a:t>4,4 </a:t>
            </a:r>
            <a:r>
              <a:rPr lang="mr-IN" dirty="0" smtClean="0"/>
              <a:t>–</a:t>
            </a:r>
            <a:r>
              <a:rPr lang="cs-CZ" dirty="0" smtClean="0"/>
              <a:t> frekvence kojení, délka kojení</a:t>
            </a:r>
            <a:br>
              <a:rPr lang="cs-CZ" dirty="0" smtClean="0"/>
            </a:br>
            <a:r>
              <a:rPr lang="cs-CZ" dirty="0" smtClean="0"/>
              <a:t>4,0 </a:t>
            </a:r>
            <a:r>
              <a:rPr lang="mr-IN" dirty="0" smtClean="0"/>
              <a:t>–</a:t>
            </a:r>
            <a:r>
              <a:rPr lang="cs-CZ" dirty="0" smtClean="0"/>
              <a:t> sledování pauzy v bradě (20 žen nehodnotilo)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16,2 % matek nebylo </a:t>
            </a:r>
            <a:r>
              <a:rPr lang="cs-CZ" dirty="0" err="1" smtClean="0"/>
              <a:t>edukováno</a:t>
            </a:r>
            <a:r>
              <a:rPr lang="cs-CZ" dirty="0" smtClean="0"/>
              <a:t> ohledně způsobu poznání efektivity kojení</a:t>
            </a:r>
            <a:br>
              <a:rPr lang="cs-CZ" dirty="0" smtClean="0"/>
            </a:br>
            <a:r>
              <a:rPr lang="cs-CZ" dirty="0" smtClean="0"/>
              <a:t>25,3 % nemělo po porodu kontakt kůže na kůži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ZDRAVOTNÍCI (celkový počet 141 zdravotníků)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4,8 </a:t>
            </a:r>
            <a:r>
              <a:rPr lang="mr-IN" dirty="0" smtClean="0"/>
              <a:t>–</a:t>
            </a:r>
            <a:r>
              <a:rPr lang="cs-CZ" dirty="0" smtClean="0"/>
              <a:t> péče o bolestivé bradavky</a:t>
            </a:r>
            <a:br>
              <a:rPr lang="cs-CZ" dirty="0" smtClean="0"/>
            </a:br>
            <a:r>
              <a:rPr lang="cs-CZ" dirty="0" smtClean="0"/>
              <a:t>4,7 </a:t>
            </a:r>
            <a:r>
              <a:rPr lang="mr-IN" dirty="0" smtClean="0"/>
              <a:t>–</a:t>
            </a:r>
            <a:r>
              <a:rPr lang="cs-CZ" dirty="0" smtClean="0"/>
              <a:t> frekvence kojení, péče o bolestivě nalitá prsa</a:t>
            </a:r>
            <a:br>
              <a:rPr lang="cs-CZ" dirty="0" smtClean="0"/>
            </a:br>
            <a:r>
              <a:rPr lang="cs-CZ" dirty="0" smtClean="0"/>
              <a:t>4,4 </a:t>
            </a:r>
            <a:r>
              <a:rPr lang="mr-IN" dirty="0" smtClean="0"/>
              <a:t>–</a:t>
            </a:r>
            <a:r>
              <a:rPr lang="cs-CZ" dirty="0" smtClean="0"/>
              <a:t> délka kojení</a:t>
            </a:r>
            <a:br>
              <a:rPr lang="cs-CZ" dirty="0" smtClean="0"/>
            </a:br>
            <a:r>
              <a:rPr lang="cs-CZ" dirty="0" smtClean="0"/>
              <a:t>nejnižší hodnocení - sledování pauzy v bradě (20 zdravotníků nehodnotilo)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Nejčastěji řešené problémy:</a:t>
            </a:r>
            <a:br>
              <a:rPr lang="cs-CZ" dirty="0" smtClean="0"/>
            </a:br>
            <a:r>
              <a:rPr lang="cs-CZ" dirty="0" smtClean="0"/>
              <a:t>65,8 % přisátí novorozence</a:t>
            </a:r>
            <a:br>
              <a:rPr lang="cs-CZ" dirty="0" smtClean="0"/>
            </a:br>
            <a:r>
              <a:rPr lang="cs-CZ" dirty="0" smtClean="0"/>
              <a:t>43,9 % efektivní sání</a:t>
            </a:r>
            <a:br>
              <a:rPr lang="cs-CZ" dirty="0" smtClean="0"/>
            </a:br>
            <a:r>
              <a:rPr lang="cs-CZ" dirty="0" smtClean="0"/>
              <a:t>24,6 % bolestivě nalitá prsa</a:t>
            </a:r>
            <a:br>
              <a:rPr lang="cs-CZ" dirty="0" smtClean="0"/>
            </a:br>
            <a:r>
              <a:rPr lang="cs-CZ" dirty="0" smtClean="0"/>
              <a:t>21,9 % bolestivé bradavky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Doporučení</a:t>
            </a:r>
            <a:br>
              <a:rPr lang="cs-CZ" dirty="0" smtClean="0"/>
            </a:br>
            <a:r>
              <a:rPr lang="cs-CZ" dirty="0" smtClean="0"/>
              <a:t>68,4 % frekvence kojení dle potřeb dítěte</a:t>
            </a:r>
            <a:br>
              <a:rPr lang="cs-CZ" dirty="0" smtClean="0"/>
            </a:br>
            <a:r>
              <a:rPr lang="cs-CZ" dirty="0" smtClean="0"/>
              <a:t>46,5 % délka kojení dle individuálních potřeb dítěte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6800" y="5942568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Pediatrie pro praxi, 2016, 17(5) - http://</a:t>
            </a:r>
            <a:r>
              <a:rPr lang="cs-CZ" sz="1000" dirty="0" err="1"/>
              <a:t>www.pediatriepropraxi.cz</a:t>
            </a:r>
            <a:r>
              <a:rPr lang="cs-CZ" sz="1000" dirty="0"/>
              <a:t>/</a:t>
            </a:r>
            <a:r>
              <a:rPr lang="cs-CZ" sz="1000" dirty="0" err="1"/>
              <a:t>artkey</a:t>
            </a:r>
            <a:r>
              <a:rPr lang="cs-CZ" sz="1000" dirty="0"/>
              <a:t>/ped-201605-0009_Moznosti_podpory_kojeni_laktacniho_poradenstvi_z_pohledu_laicke_i_odborne_verejnosti.php </a:t>
            </a:r>
          </a:p>
        </p:txBody>
      </p:sp>
    </p:spTree>
    <p:extLst>
      <p:ext uri="{BB962C8B-B14F-4D97-AF65-F5344CB8AC3E}">
        <p14:creationId xmlns:p14="http://schemas.microsoft.com/office/powerpoint/2010/main" xmlns="" val="19626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byste měli jako medici znát </a:t>
            </a:r>
            <a:br>
              <a:rPr lang="cs-CZ" dirty="0" smtClean="0"/>
            </a:br>
            <a:r>
              <a:rPr lang="cs-CZ" dirty="0" smtClean="0"/>
              <a:t>a pravděpodobně neznáte </a:t>
            </a:r>
            <a:r>
              <a:rPr lang="cs-CZ" sz="2200" dirty="0" smtClean="0"/>
              <a:t>(vhodné k dostudování)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Jak řešit bolestivé bradavky?</a:t>
            </a:r>
          </a:p>
          <a:p>
            <a:r>
              <a:rPr lang="cs-CZ" dirty="0" smtClean="0"/>
              <a:t>Jak řešit neprospívající dítě?</a:t>
            </a:r>
          </a:p>
          <a:p>
            <a:r>
              <a:rPr lang="cs-CZ" dirty="0" smtClean="0"/>
              <a:t>Jak řešit zánět prsu či ucpané mlékovody?</a:t>
            </a:r>
          </a:p>
          <a:p>
            <a:r>
              <a:rPr lang="cs-CZ" dirty="0" smtClean="0"/>
              <a:t>Jak řešit kandidózu?</a:t>
            </a:r>
          </a:p>
          <a:p>
            <a:r>
              <a:rPr lang="cs-CZ" dirty="0" smtClean="0"/>
              <a:t>Jak řešit neprospívání po předchozím prospívání?</a:t>
            </a:r>
          </a:p>
          <a:p>
            <a:r>
              <a:rPr lang="cs-CZ" dirty="0" smtClean="0"/>
              <a:t>Jak překonat bojkot při kojení?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76800" y="5044440"/>
            <a:ext cx="67818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POSTUPY: http</a:t>
            </a:r>
            <a:r>
              <a:rPr lang="cs-CZ" sz="2000" dirty="0"/>
              <a:t>://</a:t>
            </a:r>
            <a:r>
              <a:rPr lang="cs-CZ" sz="2000" dirty="0" err="1"/>
              <a:t>www.mamila.sk</a:t>
            </a:r>
            <a:r>
              <a:rPr lang="cs-CZ" sz="2000" dirty="0"/>
              <a:t>/</a:t>
            </a:r>
            <a:r>
              <a:rPr lang="cs-CZ" sz="2000" dirty="0" err="1"/>
              <a:t>pre-zdravotnikov</a:t>
            </a:r>
            <a:r>
              <a:rPr lang="cs-CZ" sz="2000" dirty="0"/>
              <a:t>/</a:t>
            </a:r>
            <a:r>
              <a:rPr lang="cs-CZ" sz="2000" dirty="0" err="1"/>
              <a:t>materialy</a:t>
            </a:r>
            <a:r>
              <a:rPr lang="cs-CZ" sz="2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="" val="21067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dirty="0" smtClean="0"/>
              <a:t>10 KROKŮ K ÚSPĚŠNÉMU KOJENÍ</a:t>
            </a:r>
            <a:br>
              <a:rPr lang="cs-CZ" dirty="0" smtClean="0"/>
            </a:br>
            <a:r>
              <a:rPr lang="cs-CZ" sz="2800" dirty="0" smtClean="0"/>
              <a:t>Každé zařízení poskytující péči a služby matkám a novorozencům by mělo: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Mít písemně vypracovanou strategii přístupu ke kojení, která je rutinně předávána všem členům zdravotnického týmu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Školit veškerý zdravotnický personál v dovednostech nezbytných k provádění této strategie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Informovat všechny těhotné ženy o výhodách a technice kojení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Umožnit matkám zahájit kojení do </a:t>
            </a:r>
            <a:r>
              <a:rPr lang="cs-CZ" b="1" dirty="0" smtClean="0">
                <a:solidFill>
                  <a:srgbClr val="FF0000"/>
                </a:solidFill>
              </a:rPr>
              <a:t>půl</a:t>
            </a:r>
            <a:r>
              <a:rPr lang="cs-CZ" dirty="0" smtClean="0"/>
              <a:t> hodiny po porodu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Ukázat matkám způsob kojení a udržení laktace i pro případ, kdy jsou odděleny od svých dětí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Nepodávat novorozencům žádnou jinou potravu ani nápoje kromě mateřského mléka, </a:t>
            </a:r>
            <a:br>
              <a:rPr lang="cs-CZ" dirty="0" smtClean="0"/>
            </a:br>
            <a:r>
              <a:rPr lang="cs-CZ" dirty="0" smtClean="0"/>
              <a:t>s výjimkou lékařsky indikovaných případů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Praktikovat </a:t>
            </a:r>
            <a:r>
              <a:rPr lang="cs-CZ" dirty="0" err="1" smtClean="0"/>
              <a:t>rooming</a:t>
            </a:r>
            <a:r>
              <a:rPr lang="cs-CZ" dirty="0" smtClean="0"/>
              <a:t>-in </a:t>
            </a:r>
            <a:r>
              <a:rPr lang="mr-IN" dirty="0" smtClean="0"/>
              <a:t>–</a:t>
            </a:r>
            <a:r>
              <a:rPr lang="cs-CZ" dirty="0" smtClean="0"/>
              <a:t> umožnit matkám a dětem zůstávat pohromadě 24 hodin denně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Podporovat kojení podle potřeby dítěte (nikoli podle předem stanoveného časového harmonogramu)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Nedávat kojeným novorozencům žádné náhražky, šidítka, dudlíky a pod.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Povzbuzovat zakládání podpůrných skupin kojících matek pro podporu kojení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61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0975" cy="2063750"/>
          </a:xfrm>
        </p:spPr>
        <p:txBody>
          <a:bodyPr>
            <a:normAutofit/>
          </a:bodyPr>
          <a:lstStyle/>
          <a:p>
            <a:r>
              <a:rPr lang="cs-CZ" smtClean="0"/>
              <a:t>Imunitní faktory </a:t>
            </a:r>
            <a:br>
              <a:rPr lang="cs-CZ" smtClean="0"/>
            </a:br>
            <a:r>
              <a:rPr lang="cs-CZ" smtClean="0"/>
              <a:t>v mateřském mléce</a:t>
            </a:r>
            <a:endParaRPr lang="cs-CZ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65125"/>
            <a:ext cx="5851525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96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Čtyři body pro podporu kojení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právná poloha</a:t>
            </a:r>
          </a:p>
          <a:p>
            <a:r>
              <a:rPr lang="cs-CZ" dirty="0" smtClean="0"/>
              <a:t>Správné přisátí</a:t>
            </a:r>
          </a:p>
          <a:p>
            <a:r>
              <a:rPr lang="cs-CZ" dirty="0"/>
              <a:t>P</a:t>
            </a:r>
            <a:r>
              <a:rPr lang="cs-CZ" dirty="0" smtClean="0"/>
              <a:t>auza v bradě</a:t>
            </a:r>
          </a:p>
          <a:p>
            <a:r>
              <a:rPr lang="cs-CZ" dirty="0"/>
              <a:t>S</a:t>
            </a:r>
            <a:r>
              <a:rPr lang="cs-CZ" dirty="0" smtClean="0"/>
              <a:t>tlačování prsu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88" y="702866"/>
            <a:ext cx="3452812" cy="53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9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SOUHLAS či NESOUHLAS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Mléko přichází 3.-4. den po porodu (po císaři 5. den), matka do té doby ještě mléko nemá</a:t>
            </a:r>
          </a:p>
          <a:p>
            <a:r>
              <a:rPr lang="cs-CZ" dirty="0" smtClean="0"/>
              <a:t>Je nezbytné kojit vždy jen z jednoho prsu – mléko se tak nesmíchá</a:t>
            </a:r>
          </a:p>
          <a:p>
            <a:r>
              <a:rPr lang="cs-CZ" dirty="0"/>
              <a:t>J</a:t>
            </a:r>
            <a:r>
              <a:rPr lang="cs-CZ" dirty="0" smtClean="0"/>
              <a:t>e vhodné kojit po třech hodinách - když se kojí dříve, míchá se trávené mléko s nenatráveným</a:t>
            </a:r>
          </a:p>
          <a:p>
            <a:r>
              <a:rPr lang="cs-CZ" dirty="0" smtClean="0"/>
              <a:t>Vážení před kojením a po kojení je nejvhodnější</a:t>
            </a:r>
            <a:r>
              <a:rPr lang="cs-CZ" dirty="0" smtClean="0">
                <a:solidFill>
                  <a:schemeClr val="accent6"/>
                </a:solidFill>
              </a:rPr>
              <a:t> </a:t>
            </a:r>
            <a:r>
              <a:rPr lang="cs-CZ" dirty="0" smtClean="0"/>
              <a:t>metodou pro kontrolu kojení, tedy pro množství vypitého mléka</a:t>
            </a:r>
          </a:p>
          <a:p>
            <a:r>
              <a:rPr lang="cs-CZ" dirty="0" smtClean="0"/>
              <a:t>Při častém sání se děti přejídají</a:t>
            </a:r>
          </a:p>
          <a:p>
            <a:r>
              <a:rPr lang="cs-CZ" dirty="0" smtClean="0"/>
              <a:t>Dítě se napije za deset minut</a:t>
            </a:r>
          </a:p>
          <a:p>
            <a:r>
              <a:rPr lang="cs-CZ" dirty="0" smtClean="0"/>
              <a:t>Mateřské mléko po půlroce dítěti už nic nedává</a:t>
            </a:r>
          </a:p>
          <a:p>
            <a:r>
              <a:rPr lang="cs-CZ" dirty="0" smtClean="0"/>
              <a:t>Zpočátku je vhodné kojit dle potřeb dítěte a později je nezbytné zavádět režim</a:t>
            </a:r>
          </a:p>
          <a:p>
            <a:r>
              <a:rPr lang="cs-CZ" dirty="0" smtClean="0"/>
              <a:t>Když matka onemocní a má horečku, měla by přestat kojit</a:t>
            </a:r>
          </a:p>
          <a:p>
            <a:r>
              <a:rPr lang="cs-CZ" dirty="0" smtClean="0"/>
              <a:t>Když je matka nemocná, je nutné mléko převařovat</a:t>
            </a:r>
          </a:p>
          <a:p>
            <a:r>
              <a:rPr lang="cs-CZ" dirty="0" smtClean="0"/>
              <a:t>Dítě se moc kojí a </a:t>
            </a:r>
            <a:r>
              <a:rPr lang="cs-CZ" dirty="0"/>
              <a:t>proto </a:t>
            </a:r>
            <a:r>
              <a:rPr lang="cs-CZ" dirty="0" smtClean="0"/>
              <a:t>hodně přibírá</a:t>
            </a:r>
            <a:endParaRPr lang="cs-CZ" dirty="0"/>
          </a:p>
          <a:p>
            <a:r>
              <a:rPr lang="cs-CZ" dirty="0"/>
              <a:t>Díky nepoužívání dudlíků rostou zuby </a:t>
            </a:r>
            <a:r>
              <a:rPr lang="cs-CZ" dirty="0" smtClean="0"/>
              <a:t>později</a:t>
            </a:r>
          </a:p>
          <a:p>
            <a:r>
              <a:rPr lang="cs-CZ" dirty="0" smtClean="0"/>
              <a:t>Zavádění příkrmů znamená nahrazování kojení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389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 zamyšlení: „funkce“ kojení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Jídlo</a:t>
            </a:r>
          </a:p>
          <a:p>
            <a:r>
              <a:rPr lang="cs-CZ" dirty="0" smtClean="0"/>
              <a:t>Uklidnění</a:t>
            </a:r>
          </a:p>
          <a:p>
            <a:r>
              <a:rPr lang="cs-CZ" dirty="0" smtClean="0"/>
              <a:t>Uspání</a:t>
            </a:r>
          </a:p>
          <a:p>
            <a:r>
              <a:rPr lang="cs-CZ" dirty="0" smtClean="0"/>
              <a:t>Utišení bolesti</a:t>
            </a:r>
          </a:p>
          <a:p>
            <a:r>
              <a:rPr lang="cs-CZ" dirty="0" smtClean="0"/>
              <a:t>Utišení žízně</a:t>
            </a:r>
          </a:p>
          <a:p>
            <a:r>
              <a:rPr lang="cs-CZ" dirty="0" smtClean="0"/>
              <a:t>Vztahová vazba</a:t>
            </a:r>
          </a:p>
          <a:p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394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31067"/>
            <a:ext cx="10515600" cy="1325563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012267"/>
            <a:ext cx="10515600" cy="1164696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www.youtube.com/watch?v=ofEI-n36WQ8</a:t>
            </a:r>
            <a:endParaRPr lang="cs-CZ" dirty="0" smtClean="0"/>
          </a:p>
          <a:p>
            <a:r>
              <a:rPr lang="cs-CZ" dirty="0" smtClean="0"/>
              <a:t>Další informace: </a:t>
            </a:r>
            <a:r>
              <a:rPr lang="cs-CZ" dirty="0" smtClean="0">
                <a:hlinkClick r:id="rId3"/>
              </a:rPr>
              <a:t>www.kojim.cz</a:t>
            </a:r>
            <a:r>
              <a:rPr lang="cs-CZ" dirty="0" smtClean="0"/>
              <a:t>, </a:t>
            </a:r>
            <a:r>
              <a:rPr lang="cs-CZ" dirty="0" smtClean="0">
                <a:hlinkClick r:id="rId4"/>
              </a:rPr>
              <a:t>www.mamila.sk</a:t>
            </a:r>
            <a:r>
              <a:rPr lang="cs-CZ" dirty="0" smtClean="0"/>
              <a:t>, </a:t>
            </a:r>
            <a:r>
              <a:rPr lang="cs-CZ" dirty="0" smtClean="0">
                <a:hlinkClick r:id="rId5"/>
              </a:rPr>
              <a:t>www.kojení.cz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Obláčkový bublinový popisek 3"/>
          <p:cNvSpPr/>
          <p:nvPr/>
        </p:nvSpPr>
        <p:spPr>
          <a:xfrm>
            <a:off x="6891866" y="372533"/>
            <a:ext cx="4267201" cy="2658534"/>
          </a:xfrm>
          <a:prstGeom prst="cloudCallout">
            <a:avLst>
              <a:gd name="adj1" fmla="val -80548"/>
              <a:gd name="adj2" fmla="val 562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Kojení není jen pití mléka, znamená mnohem více</a:t>
            </a:r>
          </a:p>
          <a:p>
            <a:pPr algn="ctr"/>
            <a:r>
              <a:rPr lang="cs-CZ" sz="2400" dirty="0" smtClean="0">
                <a:solidFill>
                  <a:schemeClr val="tx1"/>
                </a:solidFill>
                <a:sym typeface="Wingdings"/>
              </a:rPr>
              <a:t>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7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PŘÍRODA TO MÁ DOKONALE VYMYŠLENÉ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x-none" dirty="0" smtClean="0"/>
              <a:t>Mateřské mléko se mění v závislosti na potřebách dítěte.</a:t>
            </a:r>
          </a:p>
          <a:p>
            <a:r>
              <a:rPr lang="cs-CZ" altLang="x-none" dirty="0" smtClean="0"/>
              <a:t>Dítě během kojení předává matčinu tělu informace o svých potřebách</a:t>
            </a:r>
          </a:p>
          <a:p>
            <a:endParaRPr lang="cs-CZ" altLang="x-none" dirty="0"/>
          </a:p>
          <a:p>
            <a:r>
              <a:rPr lang="cs-CZ" altLang="x-none" dirty="0" smtClean="0"/>
              <a:t>Vzhledem k tomu, že mateřské mléko je tak variabilní, neexistuje adekvátní vzorek!</a:t>
            </a:r>
          </a:p>
        </p:txBody>
      </p:sp>
    </p:spTree>
    <p:extLst>
      <p:ext uri="{BB962C8B-B14F-4D97-AF65-F5344CB8AC3E}">
        <p14:creationId xmlns:p14="http://schemas.microsoft.com/office/powerpoint/2010/main" xmlns="" val="12554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3765</TotalTime>
  <Words>3684</Words>
  <Application>Microsoft Office PowerPoint</Application>
  <PresentationFormat>Vlastní</PresentationFormat>
  <Paragraphs>556</Paragraphs>
  <Slides>83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Motiv Office</vt:lpstr>
      <vt:lpstr>PODPORA KOJENÍ</vt:lpstr>
      <vt:lpstr>Mateřské mléko</vt:lpstr>
      <vt:lpstr>Přibližné složení mateřského mléka</vt:lpstr>
      <vt:lpstr>Rozdíl v obsahu bílkovin v mateřském mléce a kravském mléce</vt:lpstr>
      <vt:lpstr>Snímek 5</vt:lpstr>
      <vt:lpstr>Snímek 6</vt:lpstr>
      <vt:lpstr>Nenutritivní složky mateřského mléka</vt:lpstr>
      <vt:lpstr>Imunitní faktory  v mateřském mléce</vt:lpstr>
      <vt:lpstr>PŘÍRODA TO MÁ DOKONALE VYMYŠLENÉ</vt:lpstr>
      <vt:lpstr>Složení mateřského mléka</vt:lpstr>
      <vt:lpstr>PODPORA KOJENÍ</vt:lpstr>
      <vt:lpstr>Snímek 12</vt:lpstr>
      <vt:lpstr>Snímek 13</vt:lpstr>
      <vt:lpstr>Snímek 14</vt:lpstr>
      <vt:lpstr>PODPORA KOJENÍ</vt:lpstr>
      <vt:lpstr>Co bylo před KODEXEM</vt:lpstr>
      <vt:lpstr>Proto…</vt:lpstr>
      <vt:lpstr>Mezinárodní kodex marketingu náhrad mateřského mléka</vt:lpstr>
      <vt:lpstr>NEKOJENÍ – zvýšení rizika…</vt:lpstr>
      <vt:lpstr>Mezinárodní kodex marketingu náhrad mateřského mléka - souhrn</vt:lpstr>
      <vt:lpstr>Snímek 21</vt:lpstr>
      <vt:lpstr>Baby-friendly Hospital Initiative</vt:lpstr>
      <vt:lpstr>Skutečnost v číslech</vt:lpstr>
      <vt:lpstr>Vývoj podílu výlučně kojených novorozenců při propuštění dle typu porodnice  (BFH a ostatní porodnice), ČR</vt:lpstr>
      <vt:lpstr>Vývoj podílu kojených novorozenců a kojených s dokrmem při propuštění dle typu porodnice (BFH a ostatní porodnice), ČR</vt:lpstr>
      <vt:lpstr>„Dlouhodobé“ kojení</vt:lpstr>
      <vt:lpstr>Snímek 27</vt:lpstr>
      <vt:lpstr>Vývoj podílu výlučně kojených novorozenců při propuštění dle typu porodnice (BFH a ostatní porodnice), ČR</vt:lpstr>
      <vt:lpstr>10 KROKŮ K ÚSPĚŠNÉMU KOJENÍ Každé zařízení poskytující péči a služby matkám a novorozencům by mělo:</vt:lpstr>
      <vt:lpstr>1. Mít písemně vypracovanou strategii přístupu ke kojení, která je rutinně předávána všem členům zdravotnického týmu</vt:lpstr>
      <vt:lpstr>2. Školit veškerý zdravotnický personál v dovednostech nezbytných k provádění této strategie</vt:lpstr>
      <vt:lpstr>3. Informovat všechny těhotné ženy o výhodách a technice kojení</vt:lpstr>
      <vt:lpstr>4. Umožnit matkám zahájit kojení do půl hodiny po porodu  pozn.: v materiálech pro ČR do hodiny po porodu </vt:lpstr>
      <vt:lpstr>…z videa</vt:lpstr>
      <vt:lpstr>Snímek 35</vt:lpstr>
      <vt:lpstr>Snímek 36</vt:lpstr>
      <vt:lpstr>Snímek 37</vt:lpstr>
      <vt:lpstr>5. Ukázat matkám způsob kojení a udržení laktace i pro případ, kdy jsou odděleny od svých dětí</vt:lpstr>
      <vt:lpstr>Čtyři body pro podporu kojení</vt:lpstr>
      <vt:lpstr>1. SPRÁVNÁ POLOHA</vt:lpstr>
      <vt:lpstr>Správná poloha těla matky</vt:lpstr>
      <vt:lpstr>Správná poloha těla dítěte</vt:lpstr>
      <vt:lpstr>Správná vzájemná poloha matky a dítěte</vt:lpstr>
      <vt:lpstr>Správná poloha matky a dítěte</vt:lpstr>
      <vt:lpstr>Dlaň ruky pod tváří dítěte</vt:lpstr>
      <vt:lpstr>Nachýlení směrem nahoru</vt:lpstr>
      <vt:lpstr>Správná příčná poloha</vt:lpstr>
      <vt:lpstr>Chybné polohy</vt:lpstr>
      <vt:lpstr>2. SPRÁVNÉ PŘISÁTÍ</vt:lpstr>
      <vt:lpstr>2. SPRÁVNÉ PŘISÁTÍ</vt:lpstr>
      <vt:lpstr>Co je správné přisátí?</vt:lpstr>
      <vt:lpstr>Správné přisávání</vt:lpstr>
      <vt:lpstr>Nevhodné přisátí</vt:lpstr>
      <vt:lpstr>3. PAUZA V BRADĚ</vt:lpstr>
      <vt:lpstr>Jak velký je žaludek dítěte?</vt:lpstr>
      <vt:lpstr>4. STLAČENÍ PRSU</vt:lpstr>
      <vt:lpstr>Proč je také důležitá správná poloha, přisátí, sání, stlačení…</vt:lpstr>
      <vt:lpstr>6. Nepodávat novorozencům žádnou jinou potravu ani nápoje kromě mateřského mléka, s výjimkou lékařsky indikovaných případů</vt:lpstr>
      <vt:lpstr>Mezinárodní kodex marketingu náhrad mateřského mléka - souhrn</vt:lpstr>
      <vt:lpstr>A co když dítě musí být dokrmované?</vt:lpstr>
      <vt:lpstr>A co když dítě musí být dokrmované?</vt:lpstr>
      <vt:lpstr>Pokud se dítě nepřisává na prs, krmíme pohárkem</vt:lpstr>
      <vt:lpstr>7. Praktikovat rooming-in – umožnit matkám a dětem zůstávat pohromadě 24 hodin denně</vt:lpstr>
      <vt:lpstr>8. Podporovat kojení podle potřeby dítěte (nikoli podle předem stanoveného časového harmonogramu)</vt:lpstr>
      <vt:lpstr>Fyziologie laktace</vt:lpstr>
      <vt:lpstr>Snímek 66</vt:lpstr>
      <vt:lpstr>Co z předchozích informací vyplývá?</vt:lpstr>
      <vt:lpstr>9. Nedávat kojeným novorozencům žádné náhražky, šidítka, dudlíky  a pod.</vt:lpstr>
      <vt:lpstr>Mezinárodní kodex marketingu náhrad mateřského mléka - souhrn</vt:lpstr>
      <vt:lpstr>10. Povzbuzovat zakládání podpůrných skupin kojících matek pro podporu kojení</vt:lpstr>
      <vt:lpstr>Snímek 71</vt:lpstr>
      <vt:lpstr>Snímek 72</vt:lpstr>
      <vt:lpstr>Standardní praktické pokyny  pro podporu kojení (podporováno MZ ČR 2014)</vt:lpstr>
      <vt:lpstr>Standardní praktické pokyny  pro podporu kojení (podporováno MZ ČR 2014)</vt:lpstr>
      <vt:lpstr>Kontraindikace kojení a léky</vt:lpstr>
      <vt:lpstr>Studie: laktační poradenství z pohledu laické  i odborné veřejnosti (Pokorná, Kameníková, Dvořáková, 2016)</vt:lpstr>
      <vt:lpstr>Význam informací o kojení z pohledu matek a zdravotníků (Likertova škála: 5 – nejvýznamnější, 1 –nejméně významné)</vt:lpstr>
      <vt:lpstr>Co byste měli jako medici znát  a pravděpodobně neznáte (vhodné k dostudování)</vt:lpstr>
      <vt:lpstr>10 KROKŮ K ÚSPĚŠNÉMU KOJENÍ Každé zařízení poskytující péči a služby matkám a novorozencům by mělo:</vt:lpstr>
      <vt:lpstr>Čtyři body pro podporu kojení</vt:lpstr>
      <vt:lpstr>SOUHLAS či NESOUHLAS</vt:lpstr>
      <vt:lpstr>Pro zamyšlení: „funkce“ kojení</vt:lpstr>
      <vt:lpstr>Děkuji za pozornost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KOJENÍ</dc:title>
  <dc:creator>Veronika Březková</dc:creator>
  <cp:lastModifiedBy>suchodolova</cp:lastModifiedBy>
  <cp:revision>137</cp:revision>
  <dcterms:created xsi:type="dcterms:W3CDTF">2017-04-13T06:11:01Z</dcterms:created>
  <dcterms:modified xsi:type="dcterms:W3CDTF">2017-06-21T12:25:39Z</dcterms:modified>
</cp:coreProperties>
</file>