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3"/>
  </p:notesMasterIdLst>
  <p:handoutMasterIdLst>
    <p:handoutMasterId r:id="rId224"/>
  </p:handoutMasterIdLst>
  <p:sldIdLst>
    <p:sldId id="256" r:id="rId2"/>
    <p:sldId id="352" r:id="rId3"/>
    <p:sldId id="353" r:id="rId4"/>
    <p:sldId id="697" r:id="rId5"/>
    <p:sldId id="700" r:id="rId6"/>
    <p:sldId id="704" r:id="rId7"/>
    <p:sldId id="422" r:id="rId8"/>
    <p:sldId id="710" r:id="rId9"/>
    <p:sldId id="711" r:id="rId10"/>
    <p:sldId id="343" r:id="rId11"/>
    <p:sldId id="342" r:id="rId12"/>
    <p:sldId id="341" r:id="rId13"/>
    <p:sldId id="391" r:id="rId14"/>
    <p:sldId id="393" r:id="rId15"/>
    <p:sldId id="395" r:id="rId16"/>
    <p:sldId id="423" r:id="rId17"/>
    <p:sldId id="635" r:id="rId18"/>
    <p:sldId id="637" r:id="rId19"/>
    <p:sldId id="638" r:id="rId20"/>
    <p:sldId id="425" r:id="rId21"/>
    <p:sldId id="426" r:id="rId22"/>
    <p:sldId id="440" r:id="rId23"/>
    <p:sldId id="442" r:id="rId24"/>
    <p:sldId id="444" r:id="rId25"/>
    <p:sldId id="446" r:id="rId26"/>
    <p:sldId id="695" r:id="rId27"/>
    <p:sldId id="448" r:id="rId28"/>
    <p:sldId id="654" r:id="rId29"/>
    <p:sldId id="650" r:id="rId30"/>
    <p:sldId id="652" r:id="rId31"/>
    <p:sldId id="563" r:id="rId32"/>
    <p:sldId id="359" r:id="rId33"/>
    <p:sldId id="258" r:id="rId34"/>
    <p:sldId id="543" r:id="rId35"/>
    <p:sldId id="374" r:id="rId36"/>
    <p:sldId id="623" r:id="rId37"/>
    <p:sldId id="315" r:id="rId38"/>
    <p:sldId id="317" r:id="rId39"/>
    <p:sldId id="617" r:id="rId40"/>
    <p:sldId id="619" r:id="rId41"/>
    <p:sldId id="621" r:id="rId42"/>
    <p:sldId id="580" r:id="rId43"/>
    <p:sldId id="581" r:id="rId44"/>
    <p:sldId id="582" r:id="rId45"/>
    <p:sldId id="583" r:id="rId46"/>
    <p:sldId id="584" r:id="rId47"/>
    <p:sldId id="589" r:id="rId48"/>
    <p:sldId id="591" r:id="rId49"/>
    <p:sldId id="592" r:id="rId50"/>
    <p:sldId id="595" r:id="rId51"/>
    <p:sldId id="596" r:id="rId52"/>
    <p:sldId id="598" r:id="rId53"/>
    <p:sldId id="600" r:id="rId54"/>
    <p:sldId id="604" r:id="rId55"/>
    <p:sldId id="608" r:id="rId56"/>
    <p:sldId id="612" r:id="rId57"/>
    <p:sldId id="658" r:id="rId58"/>
    <p:sldId id="705" r:id="rId59"/>
    <p:sldId id="663" r:id="rId60"/>
    <p:sldId id="664" r:id="rId61"/>
    <p:sldId id="661" r:id="rId62"/>
    <p:sldId id="662" r:id="rId63"/>
    <p:sldId id="564" r:id="rId64"/>
    <p:sldId id="611" r:id="rId65"/>
    <p:sldId id="567" r:id="rId66"/>
    <p:sldId id="668" r:id="rId67"/>
    <p:sldId id="568" r:id="rId68"/>
    <p:sldId id="570" r:id="rId69"/>
    <p:sldId id="569" r:id="rId70"/>
    <p:sldId id="670" r:id="rId71"/>
    <p:sldId id="672" r:id="rId72"/>
    <p:sldId id="259" r:id="rId73"/>
    <p:sldId id="385" r:id="rId74"/>
    <p:sldId id="386" r:id="rId75"/>
    <p:sldId id="260" r:id="rId76"/>
    <p:sldId id="280" r:id="rId77"/>
    <p:sldId id="276" r:id="rId78"/>
    <p:sldId id="281" r:id="rId79"/>
    <p:sldId id="282" r:id="rId80"/>
    <p:sldId id="594" r:id="rId81"/>
    <p:sldId id="277" r:id="rId82"/>
    <p:sldId id="261" r:id="rId83"/>
    <p:sldId id="387" r:id="rId84"/>
    <p:sldId id="389" r:id="rId85"/>
    <p:sldId id="388" r:id="rId86"/>
    <p:sldId id="364" r:id="rId87"/>
    <p:sldId id="540" r:id="rId88"/>
    <p:sldId id="263" r:id="rId89"/>
    <p:sldId id="450" r:id="rId90"/>
    <p:sldId id="454" r:id="rId91"/>
    <p:sldId id="456" r:id="rId92"/>
    <p:sldId id="313" r:id="rId93"/>
    <p:sldId id="319" r:id="rId94"/>
    <p:sldId id="555" r:id="rId95"/>
    <p:sldId id="682" r:id="rId96"/>
    <p:sldId id="553" r:id="rId97"/>
    <p:sldId id="396" r:id="rId98"/>
    <p:sldId id="406" r:id="rId99"/>
    <p:sldId id="640" r:id="rId100"/>
    <p:sldId id="642" r:id="rId101"/>
    <p:sldId id="399" r:id="rId102"/>
    <p:sldId id="402" r:id="rId103"/>
    <p:sldId id="706" r:id="rId104"/>
    <p:sldId id="428" r:id="rId105"/>
    <p:sldId id="430" r:id="rId106"/>
    <p:sldId id="688" r:id="rId107"/>
    <p:sldId id="432" r:id="rId108"/>
    <p:sldId id="606" r:id="rId109"/>
    <p:sldId id="644" r:id="rId110"/>
    <p:sldId id="708" r:id="rId111"/>
    <p:sldId id="434" r:id="rId112"/>
    <p:sldId id="264" r:id="rId113"/>
    <p:sldId id="358" r:id="rId114"/>
    <p:sldId id="627" r:id="rId115"/>
    <p:sldId id="466" r:id="rId116"/>
    <p:sldId id="408" r:id="rId117"/>
    <p:sldId id="323" r:id="rId118"/>
    <p:sldId id="324" r:id="rId119"/>
    <p:sldId id="630" r:id="rId120"/>
    <p:sldId id="690" r:id="rId121"/>
    <p:sldId id="474" r:id="rId122"/>
    <p:sldId id="475" r:id="rId123"/>
    <p:sldId id="476" r:id="rId124"/>
    <p:sldId id="477" r:id="rId125"/>
    <p:sldId id="478" r:id="rId126"/>
    <p:sldId id="479" r:id="rId127"/>
    <p:sldId id="483" r:id="rId128"/>
    <p:sldId id="484" r:id="rId129"/>
    <p:sldId id="485" r:id="rId130"/>
    <p:sldId id="487" r:id="rId131"/>
    <p:sldId id="488" r:id="rId132"/>
    <p:sldId id="499" r:id="rId133"/>
    <p:sldId id="502" r:id="rId134"/>
    <p:sldId id="503" r:id="rId135"/>
    <p:sldId id="506" r:id="rId136"/>
    <p:sldId id="507" r:id="rId137"/>
    <p:sldId id="559" r:id="rId138"/>
    <p:sldId id="509" r:id="rId139"/>
    <p:sldId id="511" r:id="rId140"/>
    <p:sldId id="497" r:id="rId141"/>
    <p:sldId id="490" r:id="rId142"/>
    <p:sldId id="492" r:id="rId143"/>
    <p:sldId id="496" r:id="rId144"/>
    <p:sldId id="514" r:id="rId145"/>
    <p:sldId id="515" r:id="rId146"/>
    <p:sldId id="518" r:id="rId147"/>
    <p:sldId id="523" r:id="rId148"/>
    <p:sldId id="546" r:id="rId149"/>
    <p:sldId id="545" r:id="rId150"/>
    <p:sldId id="693" r:id="rId151"/>
    <p:sldId id="684" r:id="rId152"/>
    <p:sldId id="513" r:id="rId153"/>
    <p:sldId id="533" r:id="rId154"/>
    <p:sldId id="534" r:id="rId155"/>
    <p:sldId id="536" r:id="rId156"/>
    <p:sldId id="535" r:id="rId157"/>
    <p:sldId id="538" r:id="rId158"/>
    <p:sldId id="377" r:id="rId159"/>
    <p:sldId id="378" r:id="rId160"/>
    <p:sldId id="379" r:id="rId161"/>
    <p:sldId id="380" r:id="rId162"/>
    <p:sldId id="381" r:id="rId163"/>
    <p:sldId id="382" r:id="rId164"/>
    <p:sldId id="383" r:id="rId165"/>
    <p:sldId id="452" r:id="rId166"/>
    <p:sldId id="365" r:id="rId167"/>
    <p:sldId id="376" r:id="rId168"/>
    <p:sldId id="366" r:id="rId169"/>
    <p:sldId id="370" r:id="rId170"/>
    <p:sldId id="367" r:id="rId171"/>
    <p:sldId id="368" r:id="rId172"/>
    <p:sldId id="369" r:id="rId173"/>
    <p:sldId id="531" r:id="rId174"/>
    <p:sldId id="268" r:id="rId175"/>
    <p:sldId id="300" r:id="rId176"/>
    <p:sldId id="302" r:id="rId177"/>
    <p:sldId id="329" r:id="rId178"/>
    <p:sldId id="332" r:id="rId179"/>
    <p:sldId id="335" r:id="rId180"/>
    <p:sldId id="334" r:id="rId181"/>
    <p:sldId id="331" r:id="rId182"/>
    <p:sldId id="410" r:id="rId183"/>
    <p:sldId id="269" r:id="rId184"/>
    <p:sldId id="686" r:id="rId185"/>
    <p:sldId id="283" r:id="rId186"/>
    <p:sldId id="320" r:id="rId187"/>
    <p:sldId id="421" r:id="rId188"/>
    <p:sldId id="311" r:id="rId189"/>
    <p:sldId id="542" r:id="rId190"/>
    <p:sldId id="656" r:id="rId191"/>
    <p:sldId id="632" r:id="rId192"/>
    <p:sldId id="299" r:id="rId193"/>
    <p:sldId id="306" r:id="rId194"/>
    <p:sldId id="308" r:id="rId195"/>
    <p:sldId id="680" r:id="rId196"/>
    <p:sldId id="541" r:id="rId197"/>
    <p:sldId id="413" r:id="rId198"/>
    <p:sldId id="327" r:id="rId199"/>
    <p:sldId id="271" r:id="rId200"/>
    <p:sldId id="312" r:id="rId201"/>
    <p:sldId id="415" r:id="rId202"/>
    <p:sldId id="417" r:id="rId203"/>
    <p:sldId id="554" r:id="rId204"/>
    <p:sldId id="558" r:id="rId205"/>
    <p:sldId id="419" r:id="rId206"/>
    <p:sldId id="557" r:id="rId207"/>
    <p:sldId id="273" r:id="rId208"/>
    <p:sldId id="350" r:id="rId209"/>
    <p:sldId id="351" r:id="rId210"/>
    <p:sldId id="337" r:id="rId211"/>
    <p:sldId id="463" r:id="rId212"/>
    <p:sldId id="465" r:id="rId213"/>
    <p:sldId id="362" r:id="rId214"/>
    <p:sldId id="275" r:id="rId215"/>
    <p:sldId id="274" r:id="rId216"/>
    <p:sldId id="296" r:id="rId217"/>
    <p:sldId id="304" r:id="rId218"/>
    <p:sldId id="461" r:id="rId219"/>
    <p:sldId id="458" r:id="rId220"/>
    <p:sldId id="460" r:id="rId221"/>
    <p:sldId id="530" r:id="rId222"/>
  </p:sldIdLst>
  <p:sldSz cx="9144000" cy="6858000" type="screen4x3"/>
  <p:notesSz cx="6858000" cy="9144000"/>
  <p:defaultTextStyle>
    <a:defPPr>
      <a:defRPr lang="cs-CZ"/>
    </a:defPPr>
    <a:lvl1pPr algn="l" rtl="0" fontAlgn="base">
      <a:spcBef>
        <a:spcPct val="0"/>
      </a:spcBef>
      <a:spcAft>
        <a:spcPct val="0"/>
      </a:spcAft>
      <a:defRPr sz="20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0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0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0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81" autoAdjust="0"/>
    <p:restoredTop sz="94636" autoAdjust="0"/>
  </p:normalViewPr>
  <p:slideViewPr>
    <p:cSldViewPr>
      <p:cViewPr varScale="1">
        <p:scale>
          <a:sx n="116" d="100"/>
          <a:sy n="116" d="100"/>
        </p:scale>
        <p:origin x="171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theme" Target="theme/theme1.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notesMaster" Target="notesMasters/notesMaster1.xml"/><Relationship Id="rId228"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handoutMaster" Target="handoutMasters/handoutMaster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6384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6384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6384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EEE6DD5-3E96-4812-A9D9-2B7736B86DFD}" type="slidenum">
              <a:rPr lang="cs-CZ" altLang="cs-CZ"/>
              <a:pPr/>
              <a:t>‹#›</a:t>
            </a:fld>
            <a:endParaRPr lang="cs-CZ" altLang="cs-CZ"/>
          </a:p>
        </p:txBody>
      </p:sp>
    </p:spTree>
    <p:extLst>
      <p:ext uri="{BB962C8B-B14F-4D97-AF65-F5344CB8AC3E}">
        <p14:creationId xmlns:p14="http://schemas.microsoft.com/office/powerpoint/2010/main" val="1265585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229FE59-3EE4-4A65-AEF4-56CB5DC3422A}" type="slidenum">
              <a:rPr lang="cs-CZ" altLang="cs-CZ"/>
              <a:pPr/>
              <a:t>‹#›</a:t>
            </a:fld>
            <a:endParaRPr lang="cs-CZ" altLang="cs-CZ"/>
          </a:p>
        </p:txBody>
      </p:sp>
    </p:spTree>
    <p:extLst>
      <p:ext uri="{BB962C8B-B14F-4D97-AF65-F5344CB8AC3E}">
        <p14:creationId xmlns:p14="http://schemas.microsoft.com/office/powerpoint/2010/main" val="36810547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FE5777-25B0-48DC-8D23-5BBC27BF4F9D}" type="slidenum">
              <a:rPr lang="cs-CZ" altLang="cs-CZ"/>
              <a:pPr/>
              <a:t>1</a:t>
            </a:fld>
            <a:endParaRPr lang="cs-CZ" altLang="cs-CZ"/>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84664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559CC0-E623-41FB-8F28-29E051745F08}" type="slidenum">
              <a:rPr lang="cs-CZ" altLang="cs-CZ"/>
              <a:pPr/>
              <a:t>13</a:t>
            </a:fld>
            <a:endParaRPr lang="cs-CZ" altLang="cs-CZ"/>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3107571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191ACB-1CAA-4D75-AAAB-AA6136509205}" type="slidenum">
              <a:rPr lang="cs-CZ" altLang="cs-CZ"/>
              <a:pPr/>
              <a:t>127</a:t>
            </a:fld>
            <a:endParaRPr lang="cs-CZ" altLang="cs-CZ"/>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80565751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D0D5C-BBB6-434C-A1D2-F01CE0BA9A5A}" type="slidenum">
              <a:rPr lang="cs-CZ" altLang="cs-CZ"/>
              <a:pPr/>
              <a:t>128</a:t>
            </a:fld>
            <a:endParaRPr lang="cs-CZ" altLang="cs-CZ"/>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37097882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6529D6-C15B-45F4-A534-AF7F7D3DAB6B}" type="slidenum">
              <a:rPr lang="cs-CZ" altLang="cs-CZ"/>
              <a:pPr/>
              <a:t>129</a:t>
            </a:fld>
            <a:endParaRPr lang="cs-CZ" altLang="cs-CZ"/>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3186026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40F7C7-BDE3-42A6-A6BC-CC59C082DC05}" type="slidenum">
              <a:rPr lang="cs-CZ" altLang="cs-CZ"/>
              <a:pPr/>
              <a:t>130</a:t>
            </a:fld>
            <a:endParaRPr lang="cs-CZ" altLang="cs-CZ"/>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414428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19EA5-7609-41EC-A97D-0C2F876FFCB9}" type="slidenum">
              <a:rPr lang="cs-CZ" altLang="cs-CZ"/>
              <a:pPr/>
              <a:t>131</a:t>
            </a:fld>
            <a:endParaRPr lang="cs-CZ" altLang="cs-CZ"/>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0579445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C0AD3-381F-40A8-8936-D392EBE49D7B}" type="slidenum">
              <a:rPr lang="cs-CZ" altLang="cs-CZ"/>
              <a:pPr/>
              <a:t>132</a:t>
            </a:fld>
            <a:endParaRPr lang="cs-CZ" altLang="cs-CZ"/>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3516265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09B213-375B-47C4-A619-6EB78DF05015}" type="slidenum">
              <a:rPr lang="cs-CZ" altLang="cs-CZ"/>
              <a:pPr/>
              <a:t>133</a:t>
            </a:fld>
            <a:endParaRPr lang="cs-CZ" altLang="cs-CZ"/>
          </a:p>
        </p:txBody>
      </p:sp>
      <p:sp>
        <p:nvSpPr>
          <p:cNvPr id="567298" name="Rectangle 2"/>
          <p:cNvSpPr>
            <a:spLocks noGrp="1" noRot="1" noChangeAspect="1" noChangeArrowheads="1" noTextEdit="1"/>
          </p:cNvSpPr>
          <p:nvPr>
            <p:ph type="sldImg"/>
          </p:nvPr>
        </p:nvSpPr>
        <p:spPr>
          <a:ln/>
        </p:spPr>
      </p:sp>
      <p:sp>
        <p:nvSpPr>
          <p:cNvPr id="56729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777325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252844-3679-4D8D-8052-E6F321B96BCE}" type="slidenum">
              <a:rPr lang="cs-CZ" altLang="cs-CZ"/>
              <a:pPr/>
              <a:t>134</a:t>
            </a:fld>
            <a:endParaRPr lang="cs-CZ" altLang="cs-CZ"/>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37610815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35A01D-AF0E-43AC-A2D1-85A4E2A04120}" type="slidenum">
              <a:rPr lang="cs-CZ" altLang="cs-CZ"/>
              <a:pPr/>
              <a:t>135</a:t>
            </a:fld>
            <a:endParaRPr lang="cs-CZ" altLang="cs-CZ"/>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5212022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6C14E6-E43E-4DA4-9809-3796ACE47C0E}" type="slidenum">
              <a:rPr lang="cs-CZ" altLang="cs-CZ"/>
              <a:pPr/>
              <a:t>136</a:t>
            </a:fld>
            <a:endParaRPr lang="cs-CZ" altLang="cs-CZ"/>
          </a:p>
        </p:txBody>
      </p:sp>
      <p:sp>
        <p:nvSpPr>
          <p:cNvPr id="577538" name="Rectangle 2"/>
          <p:cNvSpPr>
            <a:spLocks noGrp="1" noRot="1" noChangeAspect="1" noChangeArrowheads="1" noTextEdit="1"/>
          </p:cNvSpPr>
          <p:nvPr>
            <p:ph type="sldImg"/>
          </p:nvPr>
        </p:nvSpPr>
        <p:spPr>
          <a:ln/>
        </p:spPr>
      </p:sp>
      <p:sp>
        <p:nvSpPr>
          <p:cNvPr id="57753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4260480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2E422-9259-4554-A356-57A23C89B4B4}" type="slidenum">
              <a:rPr lang="cs-CZ" altLang="cs-CZ"/>
              <a:pPr/>
              <a:t>14</a:t>
            </a:fld>
            <a:endParaRPr lang="cs-CZ" altLang="cs-CZ"/>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0191224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7328D0-2FC0-4B00-93E8-074F551BCF0A}" type="slidenum">
              <a:rPr lang="cs-CZ" altLang="cs-CZ"/>
              <a:pPr/>
              <a:t>137</a:t>
            </a:fld>
            <a:endParaRPr lang="cs-CZ" altLang="cs-CZ"/>
          </a:p>
        </p:txBody>
      </p:sp>
      <p:sp>
        <p:nvSpPr>
          <p:cNvPr id="703490" name="Rectangle 2"/>
          <p:cNvSpPr>
            <a:spLocks noGrp="1" noRot="1" noChangeAspect="1" noChangeArrowheads="1" noTextEdit="1"/>
          </p:cNvSpPr>
          <p:nvPr>
            <p:ph type="sldImg"/>
          </p:nvPr>
        </p:nvSpPr>
        <p:spPr>
          <a:ln/>
        </p:spPr>
      </p:sp>
      <p:sp>
        <p:nvSpPr>
          <p:cNvPr id="7034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760588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80734C-AFB6-467F-BC5A-3A37622827CD}" type="slidenum">
              <a:rPr lang="cs-CZ" altLang="cs-CZ"/>
              <a:pPr/>
              <a:t>138</a:t>
            </a:fld>
            <a:endParaRPr lang="cs-CZ" altLang="cs-CZ"/>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562773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0D34C-7539-412A-85F2-F11DCFF7D253}" type="slidenum">
              <a:rPr lang="cs-CZ" altLang="cs-CZ"/>
              <a:pPr/>
              <a:t>139</a:t>
            </a:fld>
            <a:endParaRPr lang="cs-CZ" altLang="cs-CZ"/>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3806613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689AAC-6C79-424A-BA29-7E85D7AEB539}" type="slidenum">
              <a:rPr lang="cs-CZ" altLang="cs-CZ"/>
              <a:pPr/>
              <a:t>140</a:t>
            </a:fld>
            <a:endParaRPr lang="cs-CZ" altLang="cs-CZ"/>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8303656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0F369-1C5A-4D9E-9728-E7836857E639}" type="slidenum">
              <a:rPr lang="cs-CZ" altLang="cs-CZ"/>
              <a:pPr/>
              <a:t>141</a:t>
            </a:fld>
            <a:endParaRPr lang="cs-CZ" altLang="cs-CZ"/>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642375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B19EEA-72AA-4051-8A2F-541A603C990B}" type="slidenum">
              <a:rPr lang="cs-CZ" altLang="cs-CZ"/>
              <a:pPr/>
              <a:t>142</a:t>
            </a:fld>
            <a:endParaRPr lang="cs-CZ" altLang="cs-CZ"/>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7809672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89D26F-F89F-4011-90C1-FF7A0DBF0712}" type="slidenum">
              <a:rPr lang="cs-CZ" altLang="cs-CZ"/>
              <a:pPr/>
              <a:t>143</a:t>
            </a:fld>
            <a:endParaRPr lang="cs-CZ" altLang="cs-CZ"/>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5370678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7D70D4-C404-4DDC-9EE5-92BE7E30BDF0}" type="slidenum">
              <a:rPr lang="cs-CZ" altLang="cs-CZ"/>
              <a:pPr/>
              <a:t>144</a:t>
            </a:fld>
            <a:endParaRPr lang="cs-CZ" altLang="cs-CZ"/>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15284184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F231B5-401C-4612-985F-A28DE7706CFE}" type="slidenum">
              <a:rPr lang="cs-CZ" altLang="cs-CZ"/>
              <a:pPr/>
              <a:t>145</a:t>
            </a:fld>
            <a:endParaRPr lang="cs-CZ" altLang="cs-CZ"/>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2190229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B68006-DDB3-43A9-BA6F-D9A8481973C0}" type="slidenum">
              <a:rPr lang="cs-CZ" altLang="cs-CZ"/>
              <a:pPr/>
              <a:t>146</a:t>
            </a:fld>
            <a:endParaRPr lang="cs-CZ" altLang="cs-CZ"/>
          </a:p>
        </p:txBody>
      </p:sp>
      <p:sp>
        <p:nvSpPr>
          <p:cNvPr id="600066" name="Rectangle 2"/>
          <p:cNvSpPr>
            <a:spLocks noGrp="1" noRot="1" noChangeAspect="1" noChangeArrowheads="1" noTextEdit="1"/>
          </p:cNvSpPr>
          <p:nvPr>
            <p:ph type="sldImg"/>
          </p:nvPr>
        </p:nvSpPr>
        <p:spPr>
          <a:ln/>
        </p:spPr>
      </p:sp>
      <p:sp>
        <p:nvSpPr>
          <p:cNvPr id="60006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563181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0EEAC6-3359-4C4D-968C-E094AAFDC1CE}" type="slidenum">
              <a:rPr lang="cs-CZ" altLang="cs-CZ"/>
              <a:pPr/>
              <a:t>15</a:t>
            </a:fld>
            <a:endParaRPr lang="cs-CZ" altLang="cs-CZ"/>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932395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00730E-CFE1-4708-9248-DCC86582E08A}" type="slidenum">
              <a:rPr lang="cs-CZ" altLang="cs-CZ"/>
              <a:pPr/>
              <a:t>147</a:t>
            </a:fld>
            <a:endParaRPr lang="cs-CZ" altLang="cs-CZ"/>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4466983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79206D-584A-4A6A-848A-A1CEE6AF9988}" type="slidenum">
              <a:rPr lang="cs-CZ" altLang="cs-CZ"/>
              <a:pPr/>
              <a:t>148</a:t>
            </a:fld>
            <a:endParaRPr lang="cs-CZ" altLang="cs-CZ"/>
          </a:p>
        </p:txBody>
      </p:sp>
      <p:sp>
        <p:nvSpPr>
          <p:cNvPr id="676866" name="Rectangle 2"/>
          <p:cNvSpPr>
            <a:spLocks noGrp="1" noRot="1" noChangeAspect="1" noChangeArrowheads="1" noTextEdit="1"/>
          </p:cNvSpPr>
          <p:nvPr>
            <p:ph type="sldImg"/>
          </p:nvPr>
        </p:nvSpPr>
        <p:spPr>
          <a:ln/>
        </p:spPr>
      </p:sp>
      <p:sp>
        <p:nvSpPr>
          <p:cNvPr id="67686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212012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D400AA-5A88-4F06-A6C2-3EBF98CFA240}" type="slidenum">
              <a:rPr lang="cs-CZ" altLang="cs-CZ"/>
              <a:pPr/>
              <a:t>149</a:t>
            </a:fld>
            <a:endParaRPr lang="cs-CZ" altLang="cs-CZ"/>
          </a:p>
        </p:txBody>
      </p:sp>
      <p:sp>
        <p:nvSpPr>
          <p:cNvPr id="674818" name="Rectangle 2"/>
          <p:cNvSpPr>
            <a:spLocks noGrp="1" noRot="1" noChangeAspect="1" noChangeArrowheads="1" noTextEdit="1"/>
          </p:cNvSpPr>
          <p:nvPr>
            <p:ph type="sldImg"/>
          </p:nvPr>
        </p:nvSpPr>
        <p:spPr>
          <a:ln/>
        </p:spPr>
      </p:sp>
      <p:sp>
        <p:nvSpPr>
          <p:cNvPr id="6748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4666067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http://scienceblog.cancerresearchuk.org/2015/10/26/processed-meat-and-cancer-what-you-need-to-know/</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151</a:t>
            </a:fld>
            <a:endParaRPr lang="cs-CZ"/>
          </a:p>
        </p:txBody>
      </p:sp>
    </p:spTree>
    <p:extLst>
      <p:ext uri="{BB962C8B-B14F-4D97-AF65-F5344CB8AC3E}">
        <p14:creationId xmlns:p14="http://schemas.microsoft.com/office/powerpoint/2010/main" val="340129082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086A52-4B99-4349-86CE-C1E33004A65F}" type="slidenum">
              <a:rPr lang="cs-CZ" altLang="cs-CZ"/>
              <a:pPr/>
              <a:t>152</a:t>
            </a:fld>
            <a:endParaRPr lang="cs-CZ" altLang="cs-CZ"/>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2916164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BDCBE8-F265-48C3-BE25-C6C184A11770}" type="slidenum">
              <a:rPr lang="cs-CZ" altLang="cs-CZ"/>
              <a:pPr/>
              <a:t>153</a:t>
            </a:fld>
            <a:endParaRPr lang="cs-CZ" altLang="cs-CZ"/>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038402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4386DF-4ED4-4022-B87C-BFD889EDF692}" type="slidenum">
              <a:rPr lang="cs-CZ" altLang="cs-CZ"/>
              <a:pPr/>
              <a:t>154</a:t>
            </a:fld>
            <a:endParaRPr lang="cs-CZ" altLang="cs-CZ"/>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986413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7498C5-329C-4E24-8200-2E4A1040AEC6}" type="slidenum">
              <a:rPr lang="cs-CZ" altLang="cs-CZ"/>
              <a:pPr/>
              <a:t>155</a:t>
            </a:fld>
            <a:endParaRPr lang="cs-CZ" altLang="cs-CZ"/>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7430172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3A88F2-6E06-4E63-B286-91C999E286CF}" type="slidenum">
              <a:rPr lang="cs-CZ" altLang="cs-CZ"/>
              <a:pPr/>
              <a:t>156</a:t>
            </a:fld>
            <a:endParaRPr lang="cs-CZ" altLang="cs-CZ"/>
          </a:p>
        </p:txBody>
      </p:sp>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8920561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36C12B-F30A-4389-A25C-562992B03333}" type="slidenum">
              <a:rPr lang="cs-CZ" altLang="cs-CZ"/>
              <a:pPr/>
              <a:t>157</a:t>
            </a:fld>
            <a:endParaRPr lang="cs-CZ" altLang="cs-CZ"/>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102636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C4A793-E469-419C-BD26-2A32B02BF16A}" type="slidenum">
              <a:rPr lang="cs-CZ" altLang="cs-CZ"/>
              <a:pPr/>
              <a:t>16</a:t>
            </a:fld>
            <a:endParaRPr lang="cs-CZ" altLang="cs-CZ"/>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8635262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D57F26-4C63-4887-8585-D8E51A36500F}" type="slidenum">
              <a:rPr lang="cs-CZ" altLang="cs-CZ"/>
              <a:pPr/>
              <a:t>158</a:t>
            </a:fld>
            <a:endParaRPr lang="cs-CZ" altLang="cs-CZ"/>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8623997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1B8429-9C1B-4B41-8317-EBAD22828737}" type="slidenum">
              <a:rPr lang="cs-CZ" altLang="cs-CZ"/>
              <a:pPr/>
              <a:t>159</a:t>
            </a:fld>
            <a:endParaRPr lang="cs-CZ" altLang="cs-CZ"/>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0217631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2FB118-72FB-4EC3-941A-0AC7884D887B}" type="slidenum">
              <a:rPr lang="cs-CZ" altLang="cs-CZ"/>
              <a:pPr/>
              <a:t>160</a:t>
            </a:fld>
            <a:endParaRPr lang="cs-CZ" altLang="cs-CZ"/>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7327253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632B26-942C-45D3-9157-6AAB58705A8E}" type="slidenum">
              <a:rPr lang="cs-CZ" altLang="cs-CZ"/>
              <a:pPr/>
              <a:t>161</a:t>
            </a:fld>
            <a:endParaRPr lang="cs-CZ" altLang="cs-CZ"/>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786687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8202C9-3950-4C91-90F4-6890052FC8EE}" type="slidenum">
              <a:rPr lang="cs-CZ" altLang="cs-CZ"/>
              <a:pPr/>
              <a:t>162</a:t>
            </a:fld>
            <a:endParaRPr lang="cs-CZ" altLang="cs-CZ"/>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3876950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10746-4FF9-4D21-91E8-87ECBE64360E}" type="slidenum">
              <a:rPr lang="cs-CZ" altLang="cs-CZ"/>
              <a:pPr/>
              <a:t>163</a:t>
            </a:fld>
            <a:endParaRPr lang="cs-CZ" altLang="cs-CZ"/>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0769260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3AE419-7C86-417A-955C-049C100A913E}" type="slidenum">
              <a:rPr lang="cs-CZ" altLang="cs-CZ"/>
              <a:pPr/>
              <a:t>164</a:t>
            </a:fld>
            <a:endParaRPr lang="cs-CZ" altLang="cs-CZ"/>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616460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EA3010-B170-48F2-AA52-539D984BE8A9}" type="slidenum">
              <a:rPr lang="cs-CZ" altLang="cs-CZ"/>
              <a:pPr/>
              <a:t>165</a:t>
            </a:fld>
            <a:endParaRPr lang="cs-CZ" altLang="cs-CZ"/>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348057611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990B24-93C0-4610-AB00-A9FDDA2A807D}" type="slidenum">
              <a:rPr lang="cs-CZ" altLang="cs-CZ"/>
              <a:pPr/>
              <a:t>166</a:t>
            </a:fld>
            <a:endParaRPr lang="cs-CZ" altLang="cs-CZ"/>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90582035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7A3F29-289C-44C6-ADA9-FCBA1C99EE36}" type="slidenum">
              <a:rPr lang="cs-CZ" altLang="cs-CZ"/>
              <a:pPr/>
              <a:t>167</a:t>
            </a:fld>
            <a:endParaRPr lang="cs-CZ" altLang="cs-CZ"/>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80838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B8C2DD-45BF-4F36-9C1A-484672C17F9E}" type="slidenum">
              <a:rPr lang="cs-CZ" altLang="cs-CZ"/>
              <a:pPr/>
              <a:t>20</a:t>
            </a:fld>
            <a:endParaRPr lang="cs-CZ" altLang="cs-CZ"/>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348102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8C7424-843B-4AC2-9148-145A7C4A6167}" type="slidenum">
              <a:rPr lang="cs-CZ" altLang="cs-CZ"/>
              <a:pPr/>
              <a:t>168</a:t>
            </a:fld>
            <a:endParaRPr lang="cs-CZ" altLang="cs-CZ"/>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87976008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1E0EC3-376F-45C8-BE52-67C65DB478BD}" type="slidenum">
              <a:rPr lang="cs-CZ" altLang="cs-CZ"/>
              <a:pPr/>
              <a:t>169</a:t>
            </a:fld>
            <a:endParaRPr lang="cs-CZ" altLang="cs-CZ"/>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39846199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74527A-6794-4169-8C73-D03B1091EF93}" type="slidenum">
              <a:rPr lang="cs-CZ" altLang="cs-CZ"/>
              <a:pPr/>
              <a:t>170</a:t>
            </a:fld>
            <a:endParaRPr lang="cs-CZ" altLang="cs-CZ"/>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6913913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F3EAFC-4D6C-41A5-B008-6C3A4AB6711F}" type="slidenum">
              <a:rPr lang="cs-CZ" altLang="cs-CZ"/>
              <a:pPr/>
              <a:t>171</a:t>
            </a:fld>
            <a:endParaRPr lang="cs-CZ" altLang="cs-CZ"/>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40830367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DCEC3-EE55-4E32-8A3C-C1FEBFB02029}" type="slidenum">
              <a:rPr lang="cs-CZ" altLang="cs-CZ"/>
              <a:pPr/>
              <a:t>172</a:t>
            </a:fld>
            <a:endParaRPr lang="cs-CZ" altLang="cs-CZ"/>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65313221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8BBC9D-F9DF-4AE1-A485-88AB9BAD9F49}" type="slidenum">
              <a:rPr lang="cs-CZ" altLang="cs-CZ"/>
              <a:pPr/>
              <a:t>173</a:t>
            </a:fld>
            <a:endParaRPr lang="cs-CZ" altLang="cs-CZ"/>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20854967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500D4A-61B5-477F-A7AF-FDF1479A75C3}" type="slidenum">
              <a:rPr lang="cs-CZ" altLang="cs-CZ"/>
              <a:pPr/>
              <a:t>174</a:t>
            </a:fld>
            <a:endParaRPr lang="cs-CZ" altLang="cs-CZ"/>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2857706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BB8FD3-8F9E-4B43-A025-1C830838B323}" type="slidenum">
              <a:rPr lang="cs-CZ" altLang="cs-CZ"/>
              <a:pPr/>
              <a:t>175</a:t>
            </a:fld>
            <a:endParaRPr lang="cs-CZ" altLang="cs-CZ"/>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14532491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5945CF-5D3F-4273-9BCA-DC0E28F16E8A}" type="slidenum">
              <a:rPr lang="cs-CZ" altLang="cs-CZ"/>
              <a:pPr/>
              <a:t>176</a:t>
            </a:fld>
            <a:endParaRPr lang="cs-CZ" altLang="cs-CZ"/>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32367251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C4A24D-0813-4400-8CB7-AFA108495964}" type="slidenum">
              <a:rPr lang="cs-CZ" altLang="cs-CZ"/>
              <a:pPr/>
              <a:t>177</a:t>
            </a:fld>
            <a:endParaRPr lang="cs-CZ" altLang="cs-CZ"/>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3586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FCDC93-A660-4A0E-ADE7-EC573537E7A9}" type="slidenum">
              <a:rPr lang="cs-CZ" altLang="cs-CZ"/>
              <a:pPr/>
              <a:t>21</a:t>
            </a:fld>
            <a:endParaRPr lang="cs-CZ" altLang="cs-CZ"/>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2524161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6F1854-7A31-4BD7-9681-8D4C8B6054D7}" type="slidenum">
              <a:rPr lang="cs-CZ" altLang="cs-CZ"/>
              <a:pPr/>
              <a:t>178</a:t>
            </a:fld>
            <a:endParaRPr lang="cs-CZ" altLang="cs-CZ"/>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8833067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F34D14-A9A7-4865-8193-50E4E98F9285}" type="slidenum">
              <a:rPr lang="cs-CZ" altLang="cs-CZ"/>
              <a:pPr/>
              <a:t>179</a:t>
            </a:fld>
            <a:endParaRPr lang="cs-CZ" altLang="cs-CZ"/>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18954161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AF3DFA-1E44-4864-B9D2-620A84DBEB9B}" type="slidenum">
              <a:rPr lang="cs-CZ" altLang="cs-CZ"/>
              <a:pPr/>
              <a:t>180</a:t>
            </a:fld>
            <a:endParaRPr lang="cs-CZ" altLang="cs-CZ"/>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95065897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B4365E-55E0-455C-8A31-E1FB51D86EDF}" type="slidenum">
              <a:rPr lang="cs-CZ" altLang="cs-CZ"/>
              <a:pPr/>
              <a:t>181</a:t>
            </a:fld>
            <a:endParaRPr lang="cs-CZ" altLang="cs-CZ"/>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3060486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B40F26-354C-4014-896D-77CBC7DDF8FE}" type="slidenum">
              <a:rPr lang="cs-CZ" altLang="cs-CZ"/>
              <a:pPr/>
              <a:t>182</a:t>
            </a:fld>
            <a:endParaRPr lang="cs-CZ" altLang="cs-CZ"/>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3199612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99B220-44E1-45C0-932F-208071791D67}" type="slidenum">
              <a:rPr lang="cs-CZ" altLang="cs-CZ"/>
              <a:pPr/>
              <a:t>183</a:t>
            </a:fld>
            <a:endParaRPr lang="cs-CZ" altLang="cs-CZ"/>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84841553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31"/>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BEF28AD-7648-4727-A52A-45B4B468EF04}" type="slidenum">
              <a:rPr lang="en-US" altLang="cs-CZ" sz="1200"/>
              <a:pPr/>
              <a:t>184</a:t>
            </a:fld>
            <a:endParaRPr lang="en-US" altLang="cs-CZ"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226561036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5733BF-E8F5-4FCF-8A7A-3F57437AAADE}" type="slidenum">
              <a:rPr lang="cs-CZ" altLang="cs-CZ"/>
              <a:pPr/>
              <a:t>185</a:t>
            </a:fld>
            <a:endParaRPr lang="cs-CZ" altLang="cs-CZ"/>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97313832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89D101-4178-4666-92F7-9792C64C3B6B}" type="slidenum">
              <a:rPr lang="cs-CZ" altLang="cs-CZ"/>
              <a:pPr/>
              <a:t>186</a:t>
            </a:fld>
            <a:endParaRPr lang="cs-CZ" altLang="cs-CZ"/>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7994826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F4D0EE-809D-4BA7-B3F4-EEAD8861200B}" type="slidenum">
              <a:rPr lang="cs-CZ" altLang="cs-CZ"/>
              <a:pPr/>
              <a:t>187</a:t>
            </a:fld>
            <a:endParaRPr lang="cs-CZ" altLang="cs-CZ"/>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045782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F9193-B176-4220-8978-A2D67A26A89A}" type="slidenum">
              <a:rPr lang="cs-CZ" altLang="cs-CZ"/>
              <a:pPr/>
              <a:t>22</a:t>
            </a:fld>
            <a:endParaRPr lang="cs-CZ" altLang="cs-CZ"/>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2638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B21D3-403D-4B34-B44F-F4D196B14DE0}" type="slidenum">
              <a:rPr lang="cs-CZ" altLang="cs-CZ"/>
              <a:pPr/>
              <a:t>188</a:t>
            </a:fld>
            <a:endParaRPr lang="cs-CZ" altLang="cs-CZ"/>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70852080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5BA176-C218-4354-805C-7662FF45DDCA}" type="slidenum">
              <a:rPr lang="cs-CZ" altLang="cs-CZ"/>
              <a:pPr/>
              <a:t>189</a:t>
            </a:fld>
            <a:endParaRPr lang="cs-CZ" altLang="cs-CZ"/>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00203692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7CADDB-CC4E-4E32-B199-D654F81B6209}" type="slidenum">
              <a:rPr lang="cs-CZ" altLang="cs-CZ"/>
              <a:pPr/>
              <a:t>191</a:t>
            </a:fld>
            <a:endParaRPr lang="cs-CZ" altLang="cs-CZ"/>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2736787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F9275D-EFCB-45E9-914F-0B6240319BEE}" type="slidenum">
              <a:rPr lang="cs-CZ" altLang="cs-CZ"/>
              <a:pPr/>
              <a:t>192</a:t>
            </a:fld>
            <a:endParaRPr lang="cs-CZ" altLang="cs-CZ"/>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75504691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30ED6-974E-4673-BF0E-0A9BD6B7DDE2}" type="slidenum">
              <a:rPr lang="cs-CZ" altLang="cs-CZ"/>
              <a:pPr/>
              <a:t>193</a:t>
            </a:fld>
            <a:endParaRPr lang="cs-CZ" altLang="cs-CZ"/>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14079548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419283-56B0-48C9-8BCB-556B86C535A6}" type="slidenum">
              <a:rPr lang="cs-CZ" altLang="cs-CZ"/>
              <a:pPr/>
              <a:t>194</a:t>
            </a:fld>
            <a:endParaRPr lang="cs-CZ" altLang="cs-CZ"/>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1341020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7B638-A015-44C0-BBC9-E050D3D59599}" type="slidenum">
              <a:rPr lang="cs-CZ" altLang="cs-CZ"/>
              <a:pPr/>
              <a:t>196</a:t>
            </a:fld>
            <a:endParaRPr lang="cs-CZ" altLang="cs-CZ"/>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813043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B37285-704D-49AD-9A9A-4C494FAF60C6}" type="slidenum">
              <a:rPr lang="cs-CZ" altLang="cs-CZ"/>
              <a:pPr/>
              <a:t>197</a:t>
            </a:fld>
            <a:endParaRPr lang="cs-CZ" altLang="cs-CZ"/>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15625598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06050F-24F1-45F7-8EAB-0030B052A26B}" type="slidenum">
              <a:rPr lang="cs-CZ" altLang="cs-CZ"/>
              <a:pPr/>
              <a:t>198</a:t>
            </a:fld>
            <a:endParaRPr lang="cs-CZ" altLang="cs-CZ"/>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06844602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68CADC-FA69-44CE-89B3-D2833A8DA2BB}" type="slidenum">
              <a:rPr lang="cs-CZ" altLang="cs-CZ"/>
              <a:pPr/>
              <a:t>199</a:t>
            </a:fld>
            <a:endParaRPr lang="cs-CZ" altLang="cs-CZ"/>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07047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6D5A75-5891-4E55-97D3-A769627F61E4}" type="slidenum">
              <a:rPr lang="cs-CZ" altLang="cs-CZ"/>
              <a:pPr/>
              <a:t>23</a:t>
            </a:fld>
            <a:endParaRPr lang="cs-CZ" altLang="cs-CZ"/>
          </a:p>
        </p:txBody>
      </p:sp>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3352400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917A9-3D9F-45BD-B297-C4AC1716FEE5}" type="slidenum">
              <a:rPr lang="cs-CZ" altLang="cs-CZ"/>
              <a:pPr/>
              <a:t>200</a:t>
            </a:fld>
            <a:endParaRPr lang="cs-CZ" altLang="cs-CZ"/>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786077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F83DF0-C6B2-4AC3-B15C-A96C69DE4CE2}" type="slidenum">
              <a:rPr lang="cs-CZ" altLang="cs-CZ"/>
              <a:pPr/>
              <a:t>201</a:t>
            </a:fld>
            <a:endParaRPr lang="cs-CZ" altLang="cs-CZ"/>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8481072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74DD32-1883-4C3C-BF0E-A0D9DD641E3A}" type="slidenum">
              <a:rPr lang="cs-CZ" altLang="cs-CZ"/>
              <a:pPr/>
              <a:t>202</a:t>
            </a:fld>
            <a:endParaRPr lang="cs-CZ" altLang="cs-CZ"/>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58895235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1E719F-9DCE-48F2-8ABA-78E0FC4D6E5D}" type="slidenum">
              <a:rPr lang="cs-CZ" altLang="cs-CZ"/>
              <a:pPr/>
              <a:t>203</a:t>
            </a:fld>
            <a:endParaRPr lang="cs-CZ" altLang="cs-CZ"/>
          </a:p>
        </p:txBody>
      </p:sp>
      <p:sp>
        <p:nvSpPr>
          <p:cNvPr id="693250" name="Rectangle 2"/>
          <p:cNvSpPr>
            <a:spLocks noGrp="1" noRot="1" noChangeAspect="1" noChangeArrowheads="1" noTextEdit="1"/>
          </p:cNvSpPr>
          <p:nvPr>
            <p:ph type="sldImg"/>
          </p:nvPr>
        </p:nvSpPr>
        <p:spPr>
          <a:ln/>
        </p:spPr>
      </p:sp>
      <p:sp>
        <p:nvSpPr>
          <p:cNvPr id="6932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19510891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FDC14D-1F96-4456-B72D-6CD4787C0BCB}" type="slidenum">
              <a:rPr lang="cs-CZ" altLang="cs-CZ"/>
              <a:pPr/>
              <a:t>204</a:t>
            </a:fld>
            <a:endParaRPr lang="cs-CZ" altLang="cs-CZ"/>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7406419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08C6A3-F825-4276-9B55-A2E5AF06F229}" type="slidenum">
              <a:rPr lang="cs-CZ" altLang="cs-CZ"/>
              <a:pPr/>
              <a:t>205</a:t>
            </a:fld>
            <a:endParaRPr lang="cs-CZ" altLang="cs-CZ"/>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42660784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2B02D9-46ED-4E5D-852F-B4AB596E9C3E}" type="slidenum">
              <a:rPr lang="cs-CZ" altLang="cs-CZ"/>
              <a:pPr/>
              <a:t>206</a:t>
            </a:fld>
            <a:endParaRPr lang="cs-CZ" altLang="cs-CZ"/>
          </a:p>
        </p:txBody>
      </p:sp>
      <p:sp>
        <p:nvSpPr>
          <p:cNvPr id="699394" name="Rectangle 2"/>
          <p:cNvSpPr>
            <a:spLocks noGrp="1" noRot="1" noChangeAspect="1" noChangeArrowheads="1" noTextEdit="1"/>
          </p:cNvSpPr>
          <p:nvPr>
            <p:ph type="sldImg"/>
          </p:nvPr>
        </p:nvSpPr>
        <p:spPr>
          <a:ln/>
        </p:spPr>
      </p:sp>
      <p:sp>
        <p:nvSpPr>
          <p:cNvPr id="6993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36885667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36BE8E-3402-491B-A0BA-7C08574AF9FE}" type="slidenum">
              <a:rPr lang="cs-CZ" altLang="cs-CZ"/>
              <a:pPr/>
              <a:t>207</a:t>
            </a:fld>
            <a:endParaRPr lang="cs-CZ" altLang="cs-CZ"/>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12869439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02F019-091D-4A77-A7DC-402D0DF9EE9D}" type="slidenum">
              <a:rPr lang="cs-CZ" altLang="cs-CZ"/>
              <a:pPr/>
              <a:t>208</a:t>
            </a:fld>
            <a:endParaRPr lang="cs-CZ" altLang="cs-CZ"/>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7274640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EFC612-B84E-4F29-8930-E40E5580B88C}" type="slidenum">
              <a:rPr lang="cs-CZ" altLang="cs-CZ"/>
              <a:pPr/>
              <a:t>209</a:t>
            </a:fld>
            <a:endParaRPr lang="cs-CZ" altLang="cs-CZ"/>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773455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81E04-2171-4C27-80AF-225EA6511256}" type="slidenum">
              <a:rPr lang="cs-CZ" altLang="cs-CZ"/>
              <a:pPr/>
              <a:t>24</a:t>
            </a:fld>
            <a:endParaRPr lang="cs-CZ" altLang="cs-CZ"/>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62668093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B7C67D-EDE0-45B4-8299-3378ECFB0A74}" type="slidenum">
              <a:rPr lang="cs-CZ" altLang="cs-CZ"/>
              <a:pPr/>
              <a:t>210</a:t>
            </a:fld>
            <a:endParaRPr lang="cs-CZ" altLang="cs-CZ"/>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09505757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C31DD-6F7C-4353-BFB2-1FC44D652870}" type="slidenum">
              <a:rPr lang="cs-CZ" altLang="cs-CZ"/>
              <a:pPr/>
              <a:t>211</a:t>
            </a:fld>
            <a:endParaRPr lang="cs-CZ" altLang="cs-CZ"/>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252286030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C4FC183-AA2F-46ED-9497-8CC2D5ECD042}" type="slidenum">
              <a:rPr lang="cs-CZ" altLang="cs-CZ"/>
              <a:pPr/>
              <a:t>212</a:t>
            </a:fld>
            <a:endParaRPr lang="cs-CZ" altLang="cs-CZ"/>
          </a:p>
        </p:txBody>
      </p:sp>
      <p:sp>
        <p:nvSpPr>
          <p:cNvPr id="489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9D043645-FF6D-462C-B8EE-BC22193F2D04}" type="slidenum">
              <a:rPr lang="cs-CZ" altLang="cs-CZ" sz="1200">
                <a:latin typeface="Tahoma" panose="020B0604030504040204" pitchFamily="34" charset="0"/>
              </a:rPr>
              <a:pPr algn="r"/>
              <a:t>212</a:t>
            </a:fld>
            <a:endParaRPr lang="cs-CZ" altLang="cs-CZ" sz="1200">
              <a:latin typeface="Tahoma" panose="020B0604030504040204" pitchFamily="34" charset="0"/>
            </a:endParaRPr>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130423094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04F85D-1913-4D43-B2F2-C6491D07376C}" type="slidenum">
              <a:rPr lang="cs-CZ" altLang="cs-CZ"/>
              <a:pPr/>
              <a:t>213</a:t>
            </a:fld>
            <a:endParaRPr lang="cs-CZ" altLang="cs-CZ"/>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61440470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574143-600B-4C02-A9B8-1F77F57289E3}" type="slidenum">
              <a:rPr lang="cs-CZ" altLang="cs-CZ"/>
              <a:pPr/>
              <a:t>214</a:t>
            </a:fld>
            <a:endParaRPr lang="cs-CZ" altLang="cs-CZ"/>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2425567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BC9D99-CF4A-4735-B7A2-8BB029E98BC2}" type="slidenum">
              <a:rPr lang="cs-CZ" altLang="cs-CZ"/>
              <a:pPr/>
              <a:t>215</a:t>
            </a:fld>
            <a:endParaRPr lang="cs-CZ" altLang="cs-CZ"/>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4837221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58D8A6-9DD3-48B7-8EE3-576278F5B984}" type="slidenum">
              <a:rPr lang="cs-CZ" altLang="cs-CZ"/>
              <a:pPr/>
              <a:t>216</a:t>
            </a:fld>
            <a:endParaRPr lang="cs-CZ" altLang="cs-CZ"/>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865659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DE50-5D67-4C02-839D-EFB83F3938DA}" type="slidenum">
              <a:rPr lang="cs-CZ" altLang="cs-CZ"/>
              <a:pPr/>
              <a:t>217</a:t>
            </a:fld>
            <a:endParaRPr lang="cs-CZ" altLang="cs-CZ"/>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6865182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54D6B1D-F3B3-48FD-97EA-B00D6A52E799}" type="slidenum">
              <a:rPr lang="cs-CZ" altLang="cs-CZ"/>
              <a:pPr/>
              <a:t>218</a:t>
            </a:fld>
            <a:endParaRPr lang="cs-CZ" altLang="cs-CZ"/>
          </a:p>
        </p:txBody>
      </p:sp>
      <p:sp>
        <p:nvSpPr>
          <p:cNvPr id="481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BAFC74A8-5A4B-4B7E-AB1D-324E6A062144}" type="slidenum">
              <a:rPr lang="cs-CZ" altLang="cs-CZ" sz="1200">
                <a:latin typeface="Tahoma" panose="020B0604030504040204" pitchFamily="34" charset="0"/>
              </a:rPr>
              <a:pPr algn="r"/>
              <a:t>218</a:t>
            </a:fld>
            <a:endParaRPr lang="cs-CZ" altLang="cs-CZ" sz="1200">
              <a:latin typeface="Tahoma" panose="020B0604030504040204" pitchFamily="34" charset="0"/>
            </a:endParaRPr>
          </a:p>
        </p:txBody>
      </p:sp>
      <p:sp>
        <p:nvSpPr>
          <p:cNvPr id="481283" name="Rectangle 2"/>
          <p:cNvSpPr>
            <a:spLocks noGrp="1" noRot="1" noChangeAspect="1" noChangeArrowheads="1" noTextEdit="1"/>
          </p:cNvSpPr>
          <p:nvPr>
            <p:ph type="sldImg"/>
          </p:nvPr>
        </p:nvSpPr>
        <p:spPr>
          <a:ln/>
        </p:spPr>
      </p:sp>
      <p:sp>
        <p:nvSpPr>
          <p:cNvPr id="481284"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306615585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2A9248-90C2-4A92-ABD6-372FFA8F84E9}" type="slidenum">
              <a:rPr lang="cs-CZ" altLang="cs-CZ"/>
              <a:pPr/>
              <a:t>219</a:t>
            </a:fld>
            <a:endParaRPr lang="cs-CZ" altLang="cs-CZ"/>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2319872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F365E0-D7F6-457C-A190-1BC91E4C1679}" type="slidenum">
              <a:rPr lang="cs-CZ" altLang="cs-CZ"/>
              <a:pPr/>
              <a:t>25</a:t>
            </a:fld>
            <a:endParaRPr lang="cs-CZ" altLang="cs-CZ"/>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97764046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98D897-80C7-42EA-810A-CB45B82F32B2}" type="slidenum">
              <a:rPr lang="cs-CZ" altLang="cs-CZ"/>
              <a:pPr/>
              <a:t>220</a:t>
            </a:fld>
            <a:endParaRPr lang="cs-CZ" altLang="cs-CZ"/>
          </a:p>
        </p:txBody>
      </p:sp>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262591372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FF9A90-8459-4113-B941-81E41E0C4E19}" type="slidenum">
              <a:rPr lang="cs-CZ" altLang="cs-CZ"/>
              <a:pPr/>
              <a:t>221</a:t>
            </a:fld>
            <a:endParaRPr lang="cs-CZ" altLang="cs-CZ"/>
          </a:p>
        </p:txBody>
      </p:sp>
      <p:sp>
        <p:nvSpPr>
          <p:cNvPr id="624642" name="Rectangle 2"/>
          <p:cNvSpPr>
            <a:spLocks noGrp="1" noRot="1" noChangeAspect="1" noChangeArrowheads="1" noTextEdit="1"/>
          </p:cNvSpPr>
          <p:nvPr>
            <p:ph type="sldImg"/>
          </p:nvPr>
        </p:nvSpPr>
        <p:spPr>
          <a:ln/>
        </p:spPr>
      </p:sp>
      <p:sp>
        <p:nvSpPr>
          <p:cNvPr id="6246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0729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EC08F6-057A-4017-B4DD-42B4932B7386}" type="slidenum">
              <a:rPr lang="cs-CZ" altLang="cs-CZ"/>
              <a:pPr/>
              <a:t>2</a:t>
            </a:fld>
            <a:endParaRPr lang="cs-CZ" altLang="cs-CZ"/>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32872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7AEFC6-51D4-458D-BD35-29BD675DABDB}" type="slidenum">
              <a:rPr lang="cs-CZ" altLang="cs-CZ"/>
              <a:pPr/>
              <a:t>27</a:t>
            </a:fld>
            <a:endParaRPr lang="cs-CZ" altLang="cs-CZ"/>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94044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9A73D8-E719-4A40-9247-1CAE0ADDE5BC}" type="slidenum">
              <a:rPr lang="cs-CZ" altLang="cs-CZ"/>
              <a:pPr/>
              <a:t>31</a:t>
            </a:fld>
            <a:endParaRPr lang="cs-CZ" altLang="cs-CZ"/>
          </a:p>
        </p:txBody>
      </p:sp>
      <p:sp>
        <p:nvSpPr>
          <p:cNvPr id="711682" name="Rectangle 2"/>
          <p:cNvSpPr>
            <a:spLocks noGrp="1" noRot="1" noChangeAspect="1" noChangeArrowheads="1" noTextEdit="1"/>
          </p:cNvSpPr>
          <p:nvPr>
            <p:ph type="sldImg"/>
          </p:nvPr>
        </p:nvSpPr>
        <p:spPr>
          <a:ln/>
        </p:spPr>
      </p:sp>
      <p:sp>
        <p:nvSpPr>
          <p:cNvPr id="7116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67948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13AD80-36A7-496A-AA6A-E302CD3DE44E}" type="slidenum">
              <a:rPr lang="cs-CZ" altLang="cs-CZ"/>
              <a:pPr/>
              <a:t>32</a:t>
            </a:fld>
            <a:endParaRPr lang="cs-CZ" altLang="cs-CZ"/>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917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0B4D2E-3BDB-4888-A94C-E107ECE34A31}" type="slidenum">
              <a:rPr lang="cs-CZ" altLang="cs-CZ"/>
              <a:pPr/>
              <a:t>33</a:t>
            </a:fld>
            <a:endParaRPr lang="cs-CZ" altLang="cs-CZ"/>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137306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8C3457-1D02-46D6-8368-EF8EE029FF3D}" type="slidenum">
              <a:rPr lang="cs-CZ" altLang="cs-CZ"/>
              <a:pPr/>
              <a:t>34</a:t>
            </a:fld>
            <a:endParaRPr lang="cs-CZ" altLang="cs-CZ"/>
          </a:p>
        </p:txBody>
      </p:sp>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239706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41F9B6-6716-4D59-9D11-5072EEB3BE18}" type="slidenum">
              <a:rPr lang="cs-CZ" altLang="cs-CZ"/>
              <a:pPr/>
              <a:t>35</a:t>
            </a:fld>
            <a:endParaRPr lang="cs-CZ" altLang="cs-CZ"/>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75094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865E10-BFCD-4EA9-A4D7-9858CBE00AF5}" type="slidenum">
              <a:rPr lang="cs-CZ" altLang="cs-CZ"/>
              <a:pPr/>
              <a:t>36</a:t>
            </a:fld>
            <a:endParaRPr lang="cs-CZ" altLang="cs-CZ"/>
          </a:p>
        </p:txBody>
      </p:sp>
      <p:sp>
        <p:nvSpPr>
          <p:cNvPr id="836610" name="Rectangle 2"/>
          <p:cNvSpPr>
            <a:spLocks noGrp="1" noRot="1" noChangeAspect="1" noChangeArrowheads="1" noTextEdit="1"/>
          </p:cNvSpPr>
          <p:nvPr>
            <p:ph type="sldImg"/>
          </p:nvPr>
        </p:nvSpPr>
        <p:spPr>
          <a:ln/>
        </p:spPr>
      </p:sp>
      <p:sp>
        <p:nvSpPr>
          <p:cNvPr id="8366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98498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5FB142-D266-4B39-95A0-377F219ED883}" type="slidenum">
              <a:rPr lang="cs-CZ" altLang="cs-CZ"/>
              <a:pPr/>
              <a:t>37</a:t>
            </a:fld>
            <a:endParaRPr lang="cs-CZ" altLang="cs-CZ"/>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6897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08F5E5-0A85-4B02-9403-60FC715D2FDA}" type="slidenum">
              <a:rPr lang="cs-CZ" altLang="cs-CZ"/>
              <a:pPr/>
              <a:t>38</a:t>
            </a:fld>
            <a:endParaRPr lang="cs-CZ" altLang="cs-CZ"/>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513024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B6C200-ADAD-4128-B033-971E84B495EF}" type="slidenum">
              <a:rPr lang="cs-CZ" altLang="cs-CZ"/>
              <a:pPr/>
              <a:t>39</a:t>
            </a:fld>
            <a:endParaRPr lang="cs-CZ" altLang="cs-CZ"/>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75517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467C9-4B45-4BF8-AE6D-81A9F3B9C713}" type="slidenum">
              <a:rPr lang="cs-CZ" altLang="cs-CZ"/>
              <a:pPr/>
              <a:t>3</a:t>
            </a:fld>
            <a:endParaRPr lang="cs-CZ" altLang="cs-CZ"/>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67222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9FB25C-56E3-4DCF-8693-FF8252E931F7}" type="slidenum">
              <a:rPr lang="cs-CZ" altLang="cs-CZ"/>
              <a:pPr/>
              <a:t>40</a:t>
            </a:fld>
            <a:endParaRPr lang="cs-CZ" altLang="cs-CZ"/>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88467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1CF98-63D6-4FB4-8A7D-EDA71851139B}" type="slidenum">
              <a:rPr lang="cs-CZ" altLang="cs-CZ"/>
              <a:pPr/>
              <a:t>41</a:t>
            </a:fld>
            <a:endParaRPr lang="cs-CZ" altLang="cs-CZ"/>
          </a:p>
        </p:txBody>
      </p:sp>
      <p:sp>
        <p:nvSpPr>
          <p:cNvPr id="832514" name="Rectangle 2"/>
          <p:cNvSpPr>
            <a:spLocks noGrp="1" noRot="1" noChangeAspect="1" noChangeArrowheads="1" noTextEdit="1"/>
          </p:cNvSpPr>
          <p:nvPr>
            <p:ph type="sldImg"/>
          </p:nvPr>
        </p:nvSpPr>
        <p:spPr>
          <a:ln/>
        </p:spPr>
      </p:sp>
      <p:sp>
        <p:nvSpPr>
          <p:cNvPr id="83251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1829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1469E00-0C6C-4F2F-B5AE-6164F3C8FAE9}" type="slidenum">
              <a:rPr lang="cs-CZ" altLang="cs-CZ"/>
              <a:pPr/>
              <a:t>42</a:t>
            </a:fld>
            <a:endParaRPr lang="cs-CZ" altLang="cs-CZ"/>
          </a:p>
        </p:txBody>
      </p:sp>
      <p:sp>
        <p:nvSpPr>
          <p:cNvPr id="748546"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48547" name="Zástupný symbol pro poznámky 2"/>
          <p:cNvSpPr>
            <a:spLocks noGrp="1"/>
          </p:cNvSpPr>
          <p:nvPr>
            <p:ph type="body" idx="1"/>
          </p:nvPr>
        </p:nvSpPr>
        <p:spPr/>
        <p:txBody>
          <a:bodyPr/>
          <a:lstStyle/>
          <a:p>
            <a:pPr>
              <a:spcBef>
                <a:spcPct val="0"/>
              </a:spcBef>
            </a:pPr>
            <a:r>
              <a:rPr lang="cs-CZ" altLang="cs-CZ"/>
              <a:t>Dietně-léčebný charakter</a:t>
            </a:r>
          </a:p>
        </p:txBody>
      </p:sp>
      <p:sp>
        <p:nvSpPr>
          <p:cNvPr id="20483"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8A605E27-5331-45DB-B2F2-B9D09C7C842B}" type="slidenum">
              <a:rPr lang="cs-CZ" altLang="cs-CZ" sz="1200">
                <a:latin typeface="Calibri" panose="020F0502020204030204" pitchFamily="34" charset="0"/>
              </a:rPr>
              <a:pPr algn="r"/>
              <a:t>42</a:t>
            </a:fld>
            <a:endParaRPr lang="cs-CZ" altLang="cs-CZ" sz="1200">
              <a:latin typeface="Calibri" panose="020F0502020204030204" pitchFamily="34" charset="0"/>
            </a:endParaRPr>
          </a:p>
        </p:txBody>
      </p:sp>
    </p:spTree>
    <p:extLst>
      <p:ext uri="{BB962C8B-B14F-4D97-AF65-F5344CB8AC3E}">
        <p14:creationId xmlns:p14="http://schemas.microsoft.com/office/powerpoint/2010/main" val="2236693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8D4FF9-6D4D-4B4E-B311-DDF2117DF6B8}" type="slidenum">
              <a:rPr lang="cs-CZ" altLang="cs-CZ"/>
              <a:pPr/>
              <a:t>43</a:t>
            </a:fld>
            <a:endParaRPr lang="cs-CZ" altLang="cs-CZ"/>
          </a:p>
        </p:txBody>
      </p:sp>
      <p:sp>
        <p:nvSpPr>
          <p:cNvPr id="750594" name="Rectangle 2"/>
          <p:cNvSpPr>
            <a:spLocks noGrp="1" noRot="1" noChangeAspect="1" noChangeArrowheads="1" noTextEdit="1"/>
          </p:cNvSpPr>
          <p:nvPr>
            <p:ph type="sldImg"/>
          </p:nvPr>
        </p:nvSpPr>
        <p:spPr>
          <a:ln/>
        </p:spPr>
      </p:sp>
      <p:sp>
        <p:nvSpPr>
          <p:cNvPr id="7505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25654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206583D-C2C9-4773-8405-07B9AD5C4C71}" type="slidenum">
              <a:rPr lang="cs-CZ" altLang="cs-CZ"/>
              <a:pPr/>
              <a:t>44</a:t>
            </a:fld>
            <a:endParaRPr lang="cs-CZ" altLang="cs-CZ"/>
          </a:p>
        </p:txBody>
      </p:sp>
      <p:sp>
        <p:nvSpPr>
          <p:cNvPr id="752642"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52643" name="Zástupný symbol pro poznámky 2"/>
          <p:cNvSpPr>
            <a:spLocks noGrp="1"/>
          </p:cNvSpPr>
          <p:nvPr>
            <p:ph type="body" idx="1"/>
          </p:nvPr>
        </p:nvSpPr>
        <p:spPr/>
        <p:txBody>
          <a:bodyPr/>
          <a:lstStyle/>
          <a:p>
            <a:pPr>
              <a:spcBef>
                <a:spcPct val="0"/>
              </a:spcBef>
            </a:pPr>
            <a:r>
              <a:rPr lang="cs-CZ" altLang="cs-CZ"/>
              <a:t>Výživa – léčebný a částečně duchovní charakter</a:t>
            </a:r>
          </a:p>
        </p:txBody>
      </p:sp>
      <p:sp>
        <p:nvSpPr>
          <p:cNvPr id="22531"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01E40346-91E1-4136-B0E5-25AAAA0FC7ED}" type="slidenum">
              <a:rPr lang="cs-CZ" altLang="cs-CZ" sz="1200">
                <a:latin typeface="Calibri" panose="020F0502020204030204" pitchFamily="34" charset="0"/>
              </a:rPr>
              <a:pPr algn="r"/>
              <a:t>44</a:t>
            </a:fld>
            <a:endParaRPr lang="cs-CZ" altLang="cs-CZ" sz="1200">
              <a:latin typeface="Calibri" panose="020F0502020204030204" pitchFamily="34" charset="0"/>
            </a:endParaRPr>
          </a:p>
        </p:txBody>
      </p:sp>
    </p:spTree>
    <p:extLst>
      <p:ext uri="{BB962C8B-B14F-4D97-AF65-F5344CB8AC3E}">
        <p14:creationId xmlns:p14="http://schemas.microsoft.com/office/powerpoint/2010/main" val="3830964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4F9FDCD-6382-4D73-A950-4E981BC2EBF2}" type="slidenum">
              <a:rPr lang="cs-CZ" altLang="cs-CZ"/>
              <a:pPr/>
              <a:t>45</a:t>
            </a:fld>
            <a:endParaRPr lang="cs-CZ" altLang="cs-CZ"/>
          </a:p>
        </p:txBody>
      </p:sp>
      <p:sp>
        <p:nvSpPr>
          <p:cNvPr id="754690"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54691" name="Zástupný symbol pro poznámky 2"/>
          <p:cNvSpPr>
            <a:spLocks noGrp="1"/>
          </p:cNvSpPr>
          <p:nvPr>
            <p:ph type="body" idx="1"/>
          </p:nvPr>
        </p:nvSpPr>
        <p:spPr/>
        <p:txBody>
          <a:bodyPr/>
          <a:lstStyle/>
          <a:p>
            <a:pPr>
              <a:spcBef>
                <a:spcPct val="0"/>
              </a:spcBef>
            </a:pPr>
            <a:r>
              <a:rPr lang="cs-CZ" altLang="cs-CZ"/>
              <a:t>V každém tvrzení je slovo „cereální“ spojováno s pojmy ZDRAVÝ nebo CELOZRNNÝ</a:t>
            </a:r>
          </a:p>
        </p:txBody>
      </p:sp>
      <p:sp>
        <p:nvSpPr>
          <p:cNvPr id="24579"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CEE3C5E4-AF66-46A0-B6A1-DCE74E7E72E6}" type="slidenum">
              <a:rPr lang="cs-CZ" altLang="cs-CZ" sz="1200">
                <a:latin typeface="Calibri" panose="020F0502020204030204" pitchFamily="34" charset="0"/>
              </a:rPr>
              <a:pPr algn="r"/>
              <a:t>45</a:t>
            </a:fld>
            <a:endParaRPr lang="cs-CZ" altLang="cs-CZ" sz="1200">
              <a:latin typeface="Calibri" panose="020F0502020204030204" pitchFamily="34" charset="0"/>
            </a:endParaRPr>
          </a:p>
        </p:txBody>
      </p:sp>
    </p:spTree>
    <p:extLst>
      <p:ext uri="{BB962C8B-B14F-4D97-AF65-F5344CB8AC3E}">
        <p14:creationId xmlns:p14="http://schemas.microsoft.com/office/powerpoint/2010/main" val="2096697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106A7FF-1D92-4CFE-B653-F101ECDAC03F}" type="slidenum">
              <a:rPr lang="cs-CZ" altLang="cs-CZ"/>
              <a:pPr/>
              <a:t>46</a:t>
            </a:fld>
            <a:endParaRPr lang="cs-CZ" altLang="cs-CZ"/>
          </a:p>
        </p:txBody>
      </p:sp>
      <p:sp>
        <p:nvSpPr>
          <p:cNvPr id="756738"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56739" name="Zástupný symbol pro poznámky 2"/>
          <p:cNvSpPr>
            <a:spLocks noGrp="1"/>
          </p:cNvSpPr>
          <p:nvPr>
            <p:ph type="body" idx="1"/>
          </p:nvPr>
        </p:nvSpPr>
        <p:spPr/>
        <p:txBody>
          <a:bodyPr/>
          <a:lstStyle/>
          <a:p>
            <a:pPr>
              <a:spcBef>
                <a:spcPct val="0"/>
              </a:spcBef>
            </a:pPr>
            <a:r>
              <a:rPr lang="cs-CZ" altLang="cs-CZ"/>
              <a:t>Dětské OS se nijak neliší od sušenek (40 % celozrnných obilovn), ba dokonce jsou na tom i hůř, v některých ohledech (cukr, vláknina, SFA, Na).</a:t>
            </a:r>
          </a:p>
        </p:txBody>
      </p:sp>
      <p:sp>
        <p:nvSpPr>
          <p:cNvPr id="26627"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ED0D4060-5E3F-4E8F-9F23-CEEE2AC60C86}" type="slidenum">
              <a:rPr lang="cs-CZ" altLang="cs-CZ" sz="1200">
                <a:latin typeface="Calibri" panose="020F0502020204030204" pitchFamily="34" charset="0"/>
              </a:rPr>
              <a:pPr algn="r"/>
              <a:t>46</a:t>
            </a:fld>
            <a:endParaRPr lang="cs-CZ" altLang="cs-CZ" sz="1200">
              <a:latin typeface="Calibri" panose="020F0502020204030204" pitchFamily="34" charset="0"/>
            </a:endParaRPr>
          </a:p>
        </p:txBody>
      </p:sp>
    </p:spTree>
    <p:extLst>
      <p:ext uri="{BB962C8B-B14F-4D97-AF65-F5344CB8AC3E}">
        <p14:creationId xmlns:p14="http://schemas.microsoft.com/office/powerpoint/2010/main" val="2492106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D2C87D8-AF80-4FFE-AA5B-9723AFB3A772}" type="slidenum">
              <a:rPr lang="cs-CZ" altLang="cs-CZ"/>
              <a:pPr/>
              <a:t>47</a:t>
            </a:fld>
            <a:endParaRPr lang="cs-CZ" altLang="cs-CZ"/>
          </a:p>
        </p:txBody>
      </p:sp>
      <p:sp>
        <p:nvSpPr>
          <p:cNvPr id="3072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5B2F1E1F-6AFF-4783-9103-416DE2DE7155}" type="slidenum">
              <a:rPr lang="cs-CZ" altLang="cs-CZ" sz="1200">
                <a:latin typeface="Calibri" panose="020F0502020204030204" pitchFamily="34" charset="0"/>
              </a:rPr>
              <a:pPr algn="r"/>
              <a:t>47</a:t>
            </a:fld>
            <a:endParaRPr lang="cs-CZ" altLang="cs-CZ" sz="1200">
              <a:latin typeface="Calibri" panose="020F0502020204030204" pitchFamily="34" charset="0"/>
            </a:endParaRPr>
          </a:p>
        </p:txBody>
      </p:sp>
      <p:sp>
        <p:nvSpPr>
          <p:cNvPr id="766979"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766980" name="Rectangle 3"/>
          <p:cNvSpPr>
            <a:spLocks noGrp="1" noChangeArrowheads="1"/>
          </p:cNvSpPr>
          <p:nvPr>
            <p:ph type="body" idx="1"/>
          </p:nvPr>
        </p:nvSpPr>
        <p:spPr/>
        <p:txBody>
          <a:bodyPr/>
          <a:lstStyle/>
          <a:p>
            <a:pPr>
              <a:spcBef>
                <a:spcPct val="0"/>
              </a:spcBef>
            </a:pPr>
            <a:endParaRPr lang="cs-CZ" altLang="cs-CZ"/>
          </a:p>
        </p:txBody>
      </p:sp>
    </p:spTree>
    <p:extLst>
      <p:ext uri="{BB962C8B-B14F-4D97-AF65-F5344CB8AC3E}">
        <p14:creationId xmlns:p14="http://schemas.microsoft.com/office/powerpoint/2010/main" val="2334006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9CF0F1A-F73C-4FD8-9088-DD8AF4ACAF49}" type="slidenum">
              <a:rPr lang="cs-CZ" altLang="cs-CZ"/>
              <a:pPr/>
              <a:t>48</a:t>
            </a:fld>
            <a:endParaRPr lang="cs-CZ" altLang="cs-CZ"/>
          </a:p>
        </p:txBody>
      </p:sp>
      <p:sp>
        <p:nvSpPr>
          <p:cNvPr id="34817"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7AB471A9-C2D7-4663-ACED-9149B5578154}" type="slidenum">
              <a:rPr lang="cs-CZ" altLang="cs-CZ" sz="1200">
                <a:latin typeface="Calibri" panose="020F0502020204030204" pitchFamily="34" charset="0"/>
              </a:rPr>
              <a:pPr algn="r"/>
              <a:t>48</a:t>
            </a:fld>
            <a:endParaRPr lang="cs-CZ" altLang="cs-CZ" sz="1200">
              <a:latin typeface="Calibri" panose="020F0502020204030204" pitchFamily="34" charset="0"/>
            </a:endParaRPr>
          </a:p>
        </p:txBody>
      </p:sp>
      <p:sp>
        <p:nvSpPr>
          <p:cNvPr id="771075"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771076" name="Rectangle 3"/>
          <p:cNvSpPr>
            <a:spLocks noGrp="1" noChangeArrowheads="1"/>
          </p:cNvSpPr>
          <p:nvPr>
            <p:ph type="body" idx="1"/>
          </p:nvPr>
        </p:nvSpPr>
        <p:spPr/>
        <p:txBody>
          <a:bodyPr/>
          <a:lstStyle/>
          <a:p>
            <a:pPr>
              <a:spcBef>
                <a:spcPct val="0"/>
              </a:spcBef>
            </a:pPr>
            <a:endParaRPr lang="cs-CZ" altLang="cs-CZ"/>
          </a:p>
        </p:txBody>
      </p:sp>
    </p:spTree>
    <p:extLst>
      <p:ext uri="{BB962C8B-B14F-4D97-AF65-F5344CB8AC3E}">
        <p14:creationId xmlns:p14="http://schemas.microsoft.com/office/powerpoint/2010/main" val="177521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B5CA0C-C687-4D07-BC04-B4F3557663C1}" type="slidenum">
              <a:rPr lang="cs-CZ" altLang="cs-CZ"/>
              <a:pPr/>
              <a:t>49</a:t>
            </a:fld>
            <a:endParaRPr lang="cs-CZ" altLang="cs-CZ"/>
          </a:p>
        </p:txBody>
      </p:sp>
      <p:sp>
        <p:nvSpPr>
          <p:cNvPr id="773122" name="Rectangle 2"/>
          <p:cNvSpPr>
            <a:spLocks noGrp="1" noRot="1" noChangeAspect="1" noChangeArrowheads="1" noTextEdit="1"/>
          </p:cNvSpPr>
          <p:nvPr>
            <p:ph type="sldImg"/>
          </p:nvPr>
        </p:nvSpPr>
        <p:spPr>
          <a:ln/>
        </p:spPr>
      </p:sp>
      <p:sp>
        <p:nvSpPr>
          <p:cNvPr id="7731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843655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Informace</a:t>
            </a:r>
            <a:r>
              <a:rPr lang="cs-CZ" baseline="0" dirty="0" smtClean="0"/>
              <a:t> i pro provozovatele potravinářských podniků, jak snížit obsah akrylamidu.</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6</a:t>
            </a:fld>
            <a:endParaRPr lang="cs-CZ"/>
          </a:p>
        </p:txBody>
      </p:sp>
    </p:spTree>
    <p:extLst>
      <p:ext uri="{BB962C8B-B14F-4D97-AF65-F5344CB8AC3E}">
        <p14:creationId xmlns:p14="http://schemas.microsoft.com/office/powerpoint/2010/main" val="2907953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C1405DB-19C4-4224-9F05-395EDC81860F}" type="slidenum">
              <a:rPr lang="cs-CZ" altLang="cs-CZ"/>
              <a:pPr/>
              <a:t>50</a:t>
            </a:fld>
            <a:endParaRPr lang="cs-CZ" altLang="cs-CZ"/>
          </a:p>
        </p:txBody>
      </p:sp>
      <p:sp>
        <p:nvSpPr>
          <p:cNvPr id="779266"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79267" name="Zástupný symbol pro poznámky 2"/>
          <p:cNvSpPr>
            <a:spLocks noGrp="1"/>
          </p:cNvSpPr>
          <p:nvPr>
            <p:ph type="body" idx="1"/>
          </p:nvPr>
        </p:nvSpPr>
        <p:spPr/>
        <p:txBody>
          <a:bodyPr/>
          <a:lstStyle/>
          <a:p>
            <a:pPr>
              <a:spcBef>
                <a:spcPct val="0"/>
              </a:spcBef>
            </a:pPr>
            <a:r>
              <a:rPr lang="cs-CZ" altLang="cs-CZ"/>
              <a:t>Argument: „děti do 8-10 let nesmí vlákninu“!!</a:t>
            </a:r>
          </a:p>
          <a:p>
            <a:pPr>
              <a:spcBef>
                <a:spcPct val="0"/>
              </a:spcBef>
            </a:pPr>
            <a:r>
              <a:rPr lang="cs-CZ" altLang="cs-CZ"/>
              <a:t>Nevoral: celkový příjem vlákniny do 2 let – 5 g/den</a:t>
            </a:r>
          </a:p>
          <a:p>
            <a:pPr>
              <a:spcBef>
                <a:spcPct val="0"/>
              </a:spcBef>
            </a:pPr>
            <a:r>
              <a:rPr lang="cs-CZ" altLang="cs-CZ"/>
              <a:t>                                   od 3 let platí pravidlo: Věk+5 </a:t>
            </a:r>
          </a:p>
        </p:txBody>
      </p:sp>
      <p:sp>
        <p:nvSpPr>
          <p:cNvPr id="39939"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54C1CC32-E8D2-49EA-9F78-D86797D3E206}" type="slidenum">
              <a:rPr lang="cs-CZ" altLang="cs-CZ" sz="1200">
                <a:latin typeface="Calibri" panose="020F0502020204030204" pitchFamily="34" charset="0"/>
              </a:rPr>
              <a:pPr algn="r"/>
              <a:t>50</a:t>
            </a:fld>
            <a:endParaRPr lang="cs-CZ" altLang="cs-CZ" sz="1200">
              <a:latin typeface="Calibri" panose="020F0502020204030204" pitchFamily="34" charset="0"/>
            </a:endParaRPr>
          </a:p>
        </p:txBody>
      </p:sp>
    </p:spTree>
    <p:extLst>
      <p:ext uri="{BB962C8B-B14F-4D97-AF65-F5344CB8AC3E}">
        <p14:creationId xmlns:p14="http://schemas.microsoft.com/office/powerpoint/2010/main" val="2303542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6578F78-A25A-4543-9121-C41BEAD90A4C}" type="slidenum">
              <a:rPr lang="cs-CZ" altLang="cs-CZ"/>
              <a:pPr/>
              <a:t>51</a:t>
            </a:fld>
            <a:endParaRPr lang="cs-CZ" altLang="cs-CZ"/>
          </a:p>
        </p:txBody>
      </p:sp>
      <p:sp>
        <p:nvSpPr>
          <p:cNvPr id="781314"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81315" name="Zástupný symbol pro poznámky 2"/>
          <p:cNvSpPr>
            <a:spLocks noGrp="1"/>
          </p:cNvSpPr>
          <p:nvPr>
            <p:ph type="body" idx="1"/>
          </p:nvPr>
        </p:nvSpPr>
        <p:spPr/>
        <p:txBody>
          <a:bodyPr/>
          <a:lstStyle/>
          <a:p>
            <a:pPr>
              <a:spcBef>
                <a:spcPct val="0"/>
              </a:spcBef>
            </a:pPr>
            <a:r>
              <a:rPr lang="cs-CZ" altLang="cs-CZ"/>
              <a:t>Podíl NMK zvyšují tukové náplně a polevy, přídavek kokosu nebo palmového oleje, zapékání/pečení, použití rostlinných ztužených tuků</a:t>
            </a:r>
          </a:p>
          <a:p>
            <a:pPr>
              <a:spcBef>
                <a:spcPct val="0"/>
              </a:spcBef>
            </a:pPr>
            <a:r>
              <a:rPr lang="cs-CZ" altLang="cs-CZ"/>
              <a:t>-záleží také na typu NMK – nevhodné: MK laurová, myristová, palmitová – zvyšují hladiny celkového a LDL cholesterolu</a:t>
            </a:r>
          </a:p>
          <a:p>
            <a:pPr>
              <a:spcBef>
                <a:spcPct val="0"/>
              </a:spcBef>
            </a:pPr>
            <a:r>
              <a:rPr lang="cs-CZ" altLang="cs-CZ"/>
              <a:t>                                    - MK stearová – nemá negativní účinky</a:t>
            </a:r>
          </a:p>
        </p:txBody>
      </p:sp>
      <p:sp>
        <p:nvSpPr>
          <p:cNvPr id="41987"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42DDCB93-3386-45C9-AC1D-FAED7A114F97}" type="slidenum">
              <a:rPr lang="cs-CZ" altLang="cs-CZ" sz="1200">
                <a:latin typeface="Calibri" panose="020F0502020204030204" pitchFamily="34" charset="0"/>
              </a:rPr>
              <a:pPr algn="r"/>
              <a:t>51</a:t>
            </a:fld>
            <a:endParaRPr lang="cs-CZ" altLang="cs-CZ" sz="1200">
              <a:latin typeface="Calibri" panose="020F0502020204030204" pitchFamily="34" charset="0"/>
            </a:endParaRPr>
          </a:p>
        </p:txBody>
      </p:sp>
    </p:spTree>
    <p:extLst>
      <p:ext uri="{BB962C8B-B14F-4D97-AF65-F5344CB8AC3E}">
        <p14:creationId xmlns:p14="http://schemas.microsoft.com/office/powerpoint/2010/main" val="3278969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3C82575-ACEC-4506-BD21-5C66E9D87F53}" type="slidenum">
              <a:rPr lang="cs-CZ" altLang="cs-CZ"/>
              <a:pPr/>
              <a:t>52</a:t>
            </a:fld>
            <a:endParaRPr lang="cs-CZ" altLang="cs-CZ"/>
          </a:p>
        </p:txBody>
      </p:sp>
      <p:sp>
        <p:nvSpPr>
          <p:cNvPr id="785410"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85411" name="Zástupný symbol pro poznámky 2"/>
          <p:cNvSpPr>
            <a:spLocks noGrp="1"/>
          </p:cNvSpPr>
          <p:nvPr>
            <p:ph type="body" idx="1"/>
          </p:nvPr>
        </p:nvSpPr>
        <p:spPr/>
        <p:txBody>
          <a:bodyPr/>
          <a:lstStyle/>
          <a:p>
            <a:pPr>
              <a:spcBef>
                <a:spcPct val="0"/>
              </a:spcBef>
            </a:pPr>
            <a:r>
              <a:rPr lang="cs-CZ" altLang="cs-CZ"/>
              <a:t>Pro pediatry: zvýšený příjem soli v dětském věku může pravděpodobně ovlivnit krevní tlak v dospělosti (asi možný tzv. imprinting.)</a:t>
            </a:r>
          </a:p>
        </p:txBody>
      </p:sp>
      <p:sp>
        <p:nvSpPr>
          <p:cNvPr id="44035"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7508828E-DA5F-41DB-866F-D62BEF0EE396}" type="slidenum">
              <a:rPr lang="cs-CZ" altLang="cs-CZ" sz="1200">
                <a:latin typeface="Calibri" panose="020F0502020204030204" pitchFamily="34" charset="0"/>
              </a:rPr>
              <a:pPr algn="r"/>
              <a:t>52</a:t>
            </a:fld>
            <a:endParaRPr lang="cs-CZ" altLang="cs-CZ" sz="1200">
              <a:latin typeface="Calibri" panose="020F0502020204030204" pitchFamily="34" charset="0"/>
            </a:endParaRPr>
          </a:p>
        </p:txBody>
      </p:sp>
    </p:spTree>
    <p:extLst>
      <p:ext uri="{BB962C8B-B14F-4D97-AF65-F5344CB8AC3E}">
        <p14:creationId xmlns:p14="http://schemas.microsoft.com/office/powerpoint/2010/main" val="893281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672E1DE-609D-43DD-809F-67C495350639}" type="slidenum">
              <a:rPr lang="cs-CZ" altLang="cs-CZ"/>
              <a:pPr/>
              <a:t>53</a:t>
            </a:fld>
            <a:endParaRPr lang="cs-CZ" altLang="cs-CZ"/>
          </a:p>
        </p:txBody>
      </p:sp>
      <p:sp>
        <p:nvSpPr>
          <p:cNvPr id="4608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3E6752D4-A042-4FC7-A3F0-C7650A2D2EAE}" type="slidenum">
              <a:rPr lang="cs-CZ" altLang="cs-CZ" sz="1200">
                <a:latin typeface="Calibri" panose="020F0502020204030204" pitchFamily="34" charset="0"/>
              </a:rPr>
              <a:pPr algn="r"/>
              <a:t>53</a:t>
            </a:fld>
            <a:endParaRPr lang="cs-CZ" altLang="cs-CZ" sz="1200">
              <a:latin typeface="Calibri" panose="020F0502020204030204" pitchFamily="34" charset="0"/>
            </a:endParaRPr>
          </a:p>
        </p:txBody>
      </p:sp>
      <p:sp>
        <p:nvSpPr>
          <p:cNvPr id="789507"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789508" name="Rectangle 3"/>
          <p:cNvSpPr>
            <a:spLocks noGrp="1" noChangeArrowheads="1"/>
          </p:cNvSpPr>
          <p:nvPr>
            <p:ph type="body" idx="1"/>
          </p:nvPr>
        </p:nvSpPr>
        <p:spPr/>
        <p:txBody>
          <a:bodyPr/>
          <a:lstStyle/>
          <a:p>
            <a:pPr>
              <a:spcBef>
                <a:spcPct val="0"/>
              </a:spcBef>
            </a:pPr>
            <a:r>
              <a:rPr lang="cs-CZ" altLang="cs-CZ"/>
              <a:t>Fortifikace obilovin byla poprvé zahájena v roce </a:t>
            </a:r>
            <a:r>
              <a:rPr lang="cs-CZ" altLang="cs-CZ" b="1"/>
              <a:t>1941</a:t>
            </a:r>
            <a:r>
              <a:rPr lang="cs-CZ" altLang="cs-CZ"/>
              <a:t> v USA (o železo, thiamin, riboflavin a niacin), aby byly </a:t>
            </a:r>
            <a:r>
              <a:rPr lang="cs-CZ" altLang="cs-CZ" b="1"/>
              <a:t>dorovnány ztráty při zpracování (vymílání zrna).</a:t>
            </a:r>
            <a:r>
              <a:rPr lang="cs-CZ" altLang="cs-CZ"/>
              <a:t> Cílem - snížit výskyt anémie a vrozených vad neurální trubice v populaci. </a:t>
            </a:r>
          </a:p>
          <a:p>
            <a:pPr>
              <a:spcBef>
                <a:spcPct val="0"/>
              </a:spcBef>
            </a:pPr>
            <a:r>
              <a:rPr lang="cs-CZ" altLang="cs-CZ"/>
              <a:t>V současnosti se dávky </a:t>
            </a:r>
            <a:r>
              <a:rPr lang="cs-CZ" altLang="cs-CZ" u="sng"/>
              <a:t>železa</a:t>
            </a:r>
            <a:r>
              <a:rPr lang="cs-CZ" altLang="cs-CZ"/>
              <a:t> v OS mohou pohybovat v rozmezí 8 – 100 % a </a:t>
            </a:r>
            <a:r>
              <a:rPr lang="cs-CZ" altLang="cs-CZ" u="sng"/>
              <a:t>kyseliny listové </a:t>
            </a:r>
            <a:r>
              <a:rPr lang="cs-CZ" altLang="cs-CZ"/>
              <a:t>4 – 100 % </a:t>
            </a:r>
            <a:r>
              <a:rPr lang="cs-CZ" altLang="cs-CZ" u="sng"/>
              <a:t>denní dávky na porci </a:t>
            </a:r>
            <a:r>
              <a:rPr lang="cs-CZ" altLang="cs-CZ"/>
              <a:t>snídaňových obilovin. </a:t>
            </a:r>
          </a:p>
        </p:txBody>
      </p:sp>
    </p:spTree>
    <p:extLst>
      <p:ext uri="{BB962C8B-B14F-4D97-AF65-F5344CB8AC3E}">
        <p14:creationId xmlns:p14="http://schemas.microsoft.com/office/powerpoint/2010/main" val="1095853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3DEAA-9E68-4D70-BDD6-65673E7DA56F}" type="slidenum">
              <a:rPr lang="cs-CZ" altLang="cs-CZ"/>
              <a:pPr/>
              <a:t>54</a:t>
            </a:fld>
            <a:endParaRPr lang="cs-CZ" altLang="cs-CZ"/>
          </a:p>
        </p:txBody>
      </p:sp>
      <p:sp>
        <p:nvSpPr>
          <p:cNvPr id="797698" name="Rectangle 2"/>
          <p:cNvSpPr>
            <a:spLocks noGrp="1" noRot="1" noChangeAspect="1" noChangeArrowheads="1" noTextEdit="1"/>
          </p:cNvSpPr>
          <p:nvPr>
            <p:ph type="sldImg"/>
          </p:nvPr>
        </p:nvSpPr>
        <p:spPr>
          <a:ln/>
        </p:spPr>
      </p:sp>
      <p:sp>
        <p:nvSpPr>
          <p:cNvPr id="797699"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3745079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49E6DD-8C05-46F2-89E3-190CD0DD044D}" type="slidenum">
              <a:rPr lang="cs-CZ" altLang="cs-CZ"/>
              <a:pPr/>
              <a:t>55</a:t>
            </a:fld>
            <a:endParaRPr lang="cs-CZ" altLang="cs-CZ"/>
          </a:p>
        </p:txBody>
      </p:sp>
      <p:sp>
        <p:nvSpPr>
          <p:cNvPr id="805890" name="Rectangle 2"/>
          <p:cNvSpPr>
            <a:spLocks noGrp="1" noRot="1" noChangeAspect="1" noChangeArrowheads="1" noTextEdit="1"/>
          </p:cNvSpPr>
          <p:nvPr>
            <p:ph type="sldImg"/>
          </p:nvPr>
        </p:nvSpPr>
        <p:spPr>
          <a:ln/>
        </p:spPr>
      </p:sp>
      <p:sp>
        <p:nvSpPr>
          <p:cNvPr id="805891"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211052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A42D26-FFDA-4790-93F3-9AB9ED02907B}" type="slidenum">
              <a:rPr lang="cs-CZ" altLang="cs-CZ"/>
              <a:pPr/>
              <a:t>56</a:t>
            </a:fld>
            <a:endParaRPr lang="cs-CZ" altLang="cs-CZ"/>
          </a:p>
        </p:txBody>
      </p:sp>
      <p:sp>
        <p:nvSpPr>
          <p:cNvPr id="814082" name="Rectangle 2"/>
          <p:cNvSpPr>
            <a:spLocks noGrp="1" noRot="1" noChangeAspect="1" noChangeArrowheads="1" noTextEdit="1"/>
          </p:cNvSpPr>
          <p:nvPr>
            <p:ph type="sldImg"/>
          </p:nvPr>
        </p:nvSpPr>
        <p:spPr>
          <a:ln/>
        </p:spPr>
      </p:sp>
      <p:sp>
        <p:nvSpPr>
          <p:cNvPr id="814083"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3791245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1AA8A4-1055-44AB-9950-533E9E9C419D}" type="slidenum">
              <a:rPr lang="cs-CZ" altLang="cs-CZ"/>
              <a:pPr/>
              <a:t>63</a:t>
            </a:fld>
            <a:endParaRPr lang="cs-CZ" altLang="cs-CZ"/>
          </a:p>
        </p:txBody>
      </p:sp>
      <p:sp>
        <p:nvSpPr>
          <p:cNvPr id="713730" name="Rectangle 2"/>
          <p:cNvSpPr>
            <a:spLocks noGrp="1" noRot="1" noChangeAspect="1" noChangeArrowheads="1" noTextEdit="1"/>
          </p:cNvSpPr>
          <p:nvPr>
            <p:ph type="sldImg"/>
          </p:nvPr>
        </p:nvSpPr>
        <p:spPr>
          <a:ln/>
        </p:spPr>
      </p:sp>
      <p:sp>
        <p:nvSpPr>
          <p:cNvPr id="7137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62498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6031D-D693-4482-AA7F-90470963A635}" type="slidenum">
              <a:rPr lang="cs-CZ" altLang="cs-CZ"/>
              <a:pPr/>
              <a:t>64</a:t>
            </a:fld>
            <a:endParaRPr lang="cs-CZ" altLang="cs-CZ"/>
          </a:p>
        </p:txBody>
      </p:sp>
      <p:sp>
        <p:nvSpPr>
          <p:cNvPr id="812034" name="Rectangle 2"/>
          <p:cNvSpPr>
            <a:spLocks noGrp="1" noRot="1" noChangeAspect="1" noChangeArrowheads="1" noTextEdit="1"/>
          </p:cNvSpPr>
          <p:nvPr>
            <p:ph type="sldImg"/>
          </p:nvPr>
        </p:nvSpPr>
        <p:spPr>
          <a:ln/>
        </p:spPr>
      </p:sp>
      <p:sp>
        <p:nvSpPr>
          <p:cNvPr id="812035"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24435237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4ED3E3-A0A2-4317-99EC-72089C8651D8}" type="slidenum">
              <a:rPr lang="cs-CZ" altLang="cs-CZ"/>
              <a:pPr/>
              <a:t>65</a:t>
            </a:fld>
            <a:endParaRPr lang="cs-CZ" altLang="cs-CZ"/>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27903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7A894A-FAC8-4A24-88BB-B9405B4C58AA}" type="slidenum">
              <a:rPr lang="cs-CZ" altLang="cs-CZ"/>
              <a:pPr/>
              <a:t>7</a:t>
            </a:fld>
            <a:endParaRPr lang="cs-CZ" altLang="cs-CZ"/>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635326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A544B-154D-4D1C-86C2-24245BFBEF0F}" type="slidenum">
              <a:rPr lang="cs-CZ" altLang="cs-CZ"/>
              <a:pPr/>
              <a:t>67</a:t>
            </a:fld>
            <a:endParaRPr lang="cs-CZ" altLang="cs-CZ"/>
          </a:p>
        </p:txBody>
      </p:sp>
      <p:sp>
        <p:nvSpPr>
          <p:cNvPr id="721922" name="Rectangle 2"/>
          <p:cNvSpPr>
            <a:spLocks noGrp="1" noRot="1" noChangeAspect="1" noChangeArrowheads="1" noTextEdit="1"/>
          </p:cNvSpPr>
          <p:nvPr>
            <p:ph type="sldImg"/>
          </p:nvPr>
        </p:nvSpPr>
        <p:spPr>
          <a:ln/>
        </p:spPr>
      </p:sp>
      <p:sp>
        <p:nvSpPr>
          <p:cNvPr id="7219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6277185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1E2734-A1B1-4FA7-8D32-648799B744EC}" type="slidenum">
              <a:rPr lang="cs-CZ" altLang="cs-CZ"/>
              <a:pPr/>
              <a:t>68</a:t>
            </a:fld>
            <a:endParaRPr lang="cs-CZ" altLang="cs-CZ"/>
          </a:p>
        </p:txBody>
      </p:sp>
      <p:sp>
        <p:nvSpPr>
          <p:cNvPr id="728066" name="Rectangle 2"/>
          <p:cNvSpPr>
            <a:spLocks noGrp="1" noRot="1" noChangeAspect="1" noChangeArrowheads="1" noTextEdit="1"/>
          </p:cNvSpPr>
          <p:nvPr>
            <p:ph type="sldImg"/>
          </p:nvPr>
        </p:nvSpPr>
        <p:spPr>
          <a:ln/>
        </p:spPr>
      </p:sp>
      <p:sp>
        <p:nvSpPr>
          <p:cNvPr id="72806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488688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410E8C-94A7-446C-95CC-AF35F2E92219}" type="slidenum">
              <a:rPr lang="cs-CZ" altLang="cs-CZ"/>
              <a:pPr/>
              <a:t>69</a:t>
            </a:fld>
            <a:endParaRPr lang="cs-CZ" altLang="cs-CZ"/>
          </a:p>
        </p:txBody>
      </p:sp>
      <p:sp>
        <p:nvSpPr>
          <p:cNvPr id="726018" name="Rectangle 2"/>
          <p:cNvSpPr>
            <a:spLocks noGrp="1" noRot="1" noChangeAspect="1" noChangeArrowheads="1" noTextEdit="1"/>
          </p:cNvSpPr>
          <p:nvPr>
            <p:ph type="sldImg"/>
          </p:nvPr>
        </p:nvSpPr>
        <p:spPr>
          <a:ln/>
        </p:spPr>
      </p:sp>
      <p:sp>
        <p:nvSpPr>
          <p:cNvPr id="7260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7969382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D03CFA-EE9E-44A7-8DD3-A71481BA4746}" type="slidenum">
              <a:rPr lang="cs-CZ" altLang="cs-CZ"/>
              <a:pPr/>
              <a:t>72</a:t>
            </a:fld>
            <a:endParaRPr lang="cs-CZ" altLang="cs-CZ"/>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8838524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FAF61A-D9AA-42A7-BE49-C78DF81D2456}" type="slidenum">
              <a:rPr lang="cs-CZ" altLang="cs-CZ"/>
              <a:pPr/>
              <a:t>73</a:t>
            </a:fld>
            <a:endParaRPr lang="cs-CZ" altLang="cs-CZ"/>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8122542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802CE3-A85E-4839-A09E-2AB355C7F32D}" type="slidenum">
              <a:rPr lang="cs-CZ" altLang="cs-CZ"/>
              <a:pPr/>
              <a:t>74</a:t>
            </a:fld>
            <a:endParaRPr lang="cs-CZ" altLang="cs-CZ"/>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904911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2AE420-E15C-4496-A1DC-E82192022077}" type="slidenum">
              <a:rPr lang="cs-CZ" altLang="cs-CZ"/>
              <a:pPr/>
              <a:t>75</a:t>
            </a:fld>
            <a:endParaRPr lang="cs-CZ" altLang="cs-CZ"/>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5345615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DFE57-B47F-4255-B621-72F892BE637F}" type="slidenum">
              <a:rPr lang="cs-CZ" altLang="cs-CZ"/>
              <a:pPr/>
              <a:t>76</a:t>
            </a:fld>
            <a:endParaRPr lang="cs-CZ" altLang="cs-CZ"/>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854222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86DE48-66D5-42C4-9D65-051E659F466B}" type="slidenum">
              <a:rPr lang="cs-CZ" altLang="cs-CZ"/>
              <a:pPr/>
              <a:t>77</a:t>
            </a:fld>
            <a:endParaRPr lang="cs-CZ" altLang="cs-CZ"/>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4867222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511F59-6517-4CA9-8ABE-82709A429170}" type="slidenum">
              <a:rPr lang="cs-CZ" altLang="cs-CZ"/>
              <a:pPr/>
              <a:t>78</a:t>
            </a:fld>
            <a:endParaRPr lang="cs-CZ" altLang="cs-CZ"/>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91781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8D5A07-3281-49CA-8307-B0AB7DA581E7}" type="slidenum">
              <a:rPr lang="cs-CZ" altLang="cs-CZ" smtClean="0"/>
              <a:pPr/>
              <a:t>8</a:t>
            </a:fld>
            <a:endParaRPr lang="cs-CZ" altLang="cs-CZ"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1954502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E54B3C-5D50-469D-B59B-DE79C4E99E6C}" type="slidenum">
              <a:rPr lang="cs-CZ" altLang="cs-CZ"/>
              <a:pPr/>
              <a:t>79</a:t>
            </a:fld>
            <a:endParaRPr lang="cs-CZ" altLang="cs-CZ"/>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8191705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E343666-5346-49C1-89EC-067BF62247D0}" type="slidenum">
              <a:rPr lang="cs-CZ" altLang="cs-CZ"/>
              <a:pPr/>
              <a:t>80</a:t>
            </a:fld>
            <a:endParaRPr lang="cs-CZ" altLang="cs-CZ"/>
          </a:p>
        </p:txBody>
      </p:sp>
      <p:sp>
        <p:nvSpPr>
          <p:cNvPr id="777218"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777219" name="Zástupný symbol pro poznámky 2"/>
          <p:cNvSpPr>
            <a:spLocks noGrp="1"/>
          </p:cNvSpPr>
          <p:nvPr>
            <p:ph type="body" idx="1"/>
          </p:nvPr>
        </p:nvSpPr>
        <p:spPr/>
        <p:txBody>
          <a:bodyPr/>
          <a:lstStyle/>
          <a:p>
            <a:pPr>
              <a:spcBef>
                <a:spcPct val="0"/>
              </a:spcBef>
            </a:pPr>
            <a:r>
              <a:rPr lang="cs-CZ" altLang="cs-CZ" b="1"/>
              <a:t>GI potraviny</a:t>
            </a:r>
            <a:r>
              <a:rPr lang="cs-CZ" altLang="cs-CZ"/>
              <a:t>= zjednoduš. schopnost sacharidové potraviny zvýšit postprandiální glykemii, resp. jedná se o rychlost, s jakou se konkrétní sacharid mění v glukózu</a:t>
            </a:r>
            <a:r>
              <a:rPr lang="cs-CZ" altLang="cs-CZ" sz="1000"/>
              <a:t>. </a:t>
            </a:r>
            <a:endParaRPr lang="cs-CZ" altLang="cs-CZ" sz="800"/>
          </a:p>
          <a:p>
            <a:pPr>
              <a:spcBef>
                <a:spcPct val="0"/>
              </a:spcBef>
            </a:pPr>
            <a:r>
              <a:rPr lang="cs-CZ" altLang="cs-CZ" b="1"/>
              <a:t>GL potraviny </a:t>
            </a:r>
            <a:r>
              <a:rPr lang="cs-CZ" altLang="cs-CZ"/>
              <a:t>= GI x celkové množství dostupných sacharidů v potravině (g); navíc zohledňuje celkové množství sacharidů v potravině</a:t>
            </a:r>
          </a:p>
        </p:txBody>
      </p:sp>
      <p:sp>
        <p:nvSpPr>
          <p:cNvPr id="37891" name="Zástupný symbol pro číslo snímku 3"/>
          <p:cNvSpPr txBox="1">
            <a:spLocks noGrp="1"/>
          </p:cNvSpPr>
          <p:nvPr/>
        </p:nvSpPr>
        <p:spPr bwMode="auto">
          <a:xfrm>
            <a:off x="3884613" y="8685213"/>
            <a:ext cx="2971800" cy="457200"/>
          </a:xfrm>
          <a:prstGeom prst="rect">
            <a:avLst/>
          </a:prstGeom>
          <a:noFill/>
          <a:ln>
            <a:miter lim="800000"/>
            <a:headEnd/>
            <a:tailEnd/>
          </a:ln>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7B7D4E06-2307-4084-B2FE-3C2936793285}" type="slidenum">
              <a:rPr lang="cs-CZ" altLang="cs-CZ" sz="1200">
                <a:latin typeface="Calibri" panose="020F0502020204030204" pitchFamily="34" charset="0"/>
              </a:rPr>
              <a:pPr algn="r"/>
              <a:t>80</a:t>
            </a:fld>
            <a:endParaRPr lang="cs-CZ" altLang="cs-CZ" sz="1200">
              <a:latin typeface="Calibri" panose="020F0502020204030204" pitchFamily="34" charset="0"/>
            </a:endParaRPr>
          </a:p>
        </p:txBody>
      </p:sp>
    </p:spTree>
    <p:extLst>
      <p:ext uri="{BB962C8B-B14F-4D97-AF65-F5344CB8AC3E}">
        <p14:creationId xmlns:p14="http://schemas.microsoft.com/office/powerpoint/2010/main" val="22254764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1F67F0-C430-4391-BD70-903D58119C72}" type="slidenum">
              <a:rPr lang="cs-CZ" altLang="cs-CZ"/>
              <a:pPr/>
              <a:t>81</a:t>
            </a:fld>
            <a:endParaRPr lang="cs-CZ" altLang="cs-CZ"/>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84602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386990-CC00-4BED-A88C-37CAB27F87E0}" type="slidenum">
              <a:rPr lang="cs-CZ" altLang="cs-CZ"/>
              <a:pPr/>
              <a:t>82</a:t>
            </a:fld>
            <a:endParaRPr lang="cs-CZ" altLang="cs-CZ"/>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3834754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433F5-B2D4-4D0F-8AAF-82DEC0E53C3F}" type="slidenum">
              <a:rPr lang="cs-CZ" altLang="cs-CZ"/>
              <a:pPr/>
              <a:t>83</a:t>
            </a:fld>
            <a:endParaRPr lang="cs-CZ" altLang="cs-CZ"/>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961038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6246A-91C1-446A-8043-86740D0D3B5E}" type="slidenum">
              <a:rPr lang="cs-CZ" altLang="cs-CZ"/>
              <a:pPr/>
              <a:t>84</a:t>
            </a:fld>
            <a:endParaRPr lang="cs-CZ" altLang="cs-CZ"/>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3452382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CF185-62E2-4C5D-AD1D-567E7D4987EB}" type="slidenum">
              <a:rPr lang="cs-CZ" altLang="cs-CZ"/>
              <a:pPr/>
              <a:t>85</a:t>
            </a:fld>
            <a:endParaRPr lang="cs-CZ" altLang="cs-CZ"/>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5321905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DD1859-CE51-414F-A116-199D05CD1311}" type="slidenum">
              <a:rPr lang="cs-CZ" altLang="cs-CZ"/>
              <a:pPr/>
              <a:t>86</a:t>
            </a:fld>
            <a:endParaRPr lang="cs-CZ" altLang="cs-CZ"/>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939666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31787F-C84B-4CB8-B7E0-74EFCADE6FCB}" type="slidenum">
              <a:rPr lang="cs-CZ" altLang="cs-CZ"/>
              <a:pPr/>
              <a:t>87</a:t>
            </a:fld>
            <a:endParaRPr lang="cs-CZ" altLang="cs-CZ"/>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433560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AA0561-A8C7-43A7-BDAA-78D4F23D3EB4}" type="slidenum">
              <a:rPr lang="cs-CZ" altLang="cs-CZ"/>
              <a:pPr/>
              <a:t>88</a:t>
            </a:fld>
            <a:endParaRPr lang="cs-CZ" altLang="cs-CZ"/>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6499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3D067B-D190-4344-A3F2-C0500079A200}" type="slidenum">
              <a:rPr lang="cs-CZ" altLang="cs-CZ"/>
              <a:pPr/>
              <a:t>10</a:t>
            </a:fld>
            <a:endParaRPr lang="cs-CZ" altLang="cs-CZ"/>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4511638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42B8AD-92D3-4E4E-8397-7285476E01A6}" type="slidenum">
              <a:rPr lang="cs-CZ" altLang="cs-CZ"/>
              <a:pPr/>
              <a:t>89</a:t>
            </a:fld>
            <a:endParaRPr lang="cs-CZ" altLang="cs-CZ"/>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13769960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4A9EAFD-A06F-422F-B8CC-DB3BC15D7247}" type="slidenum">
              <a:rPr lang="cs-CZ" altLang="cs-CZ"/>
              <a:pPr/>
              <a:t>90</a:t>
            </a:fld>
            <a:endParaRPr lang="cs-CZ" altLang="cs-CZ"/>
          </a:p>
        </p:txBody>
      </p:sp>
      <p:sp>
        <p:nvSpPr>
          <p:cNvPr id="4669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E838B76E-B4C6-43FD-AB77-C9A848E47855}" type="slidenum">
              <a:rPr lang="cs-CZ" altLang="cs-CZ" sz="1200">
                <a:latin typeface="Tahoma" panose="020B0604030504040204" pitchFamily="34" charset="0"/>
              </a:rPr>
              <a:pPr algn="r"/>
              <a:t>90</a:t>
            </a:fld>
            <a:endParaRPr lang="cs-CZ" altLang="cs-CZ" sz="1200">
              <a:latin typeface="Tahoma" panose="020B0604030504040204" pitchFamily="34" charset="0"/>
            </a:endParaRPr>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xfrm>
            <a:off x="914400" y="4343400"/>
            <a:ext cx="5029200" cy="4114800"/>
          </a:xfrm>
        </p:spPr>
        <p:txBody>
          <a:bodyPr/>
          <a:lstStyle/>
          <a:p>
            <a:r>
              <a:rPr lang="cs-CZ" altLang="cs-CZ" b="1"/>
              <a:t>vyjádřena jako ekvivalent vitaminu E</a:t>
            </a:r>
            <a:r>
              <a:rPr lang="cs-CZ" altLang="cs-CZ"/>
              <a:t> </a:t>
            </a:r>
          </a:p>
        </p:txBody>
      </p:sp>
    </p:spTree>
    <p:extLst>
      <p:ext uri="{BB962C8B-B14F-4D97-AF65-F5344CB8AC3E}">
        <p14:creationId xmlns:p14="http://schemas.microsoft.com/office/powerpoint/2010/main" val="9150654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1E6230-2718-4491-803D-19DF8920FE38}" type="slidenum">
              <a:rPr lang="cs-CZ" altLang="cs-CZ"/>
              <a:pPr/>
              <a:t>91</a:t>
            </a:fld>
            <a:endParaRPr lang="cs-CZ" altLang="cs-CZ"/>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xfrm>
            <a:off x="914400" y="4343400"/>
            <a:ext cx="5029200" cy="4114800"/>
          </a:xfrm>
        </p:spPr>
        <p:txBody>
          <a:bodyPr/>
          <a:lstStyle/>
          <a:p>
            <a:endParaRPr lang="cs-CZ" altLang="cs-CZ"/>
          </a:p>
        </p:txBody>
      </p:sp>
    </p:spTree>
    <p:extLst>
      <p:ext uri="{BB962C8B-B14F-4D97-AF65-F5344CB8AC3E}">
        <p14:creationId xmlns:p14="http://schemas.microsoft.com/office/powerpoint/2010/main" val="22713398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5BF121-DD55-4A97-A883-8CC2BFDAC653}" type="slidenum">
              <a:rPr lang="cs-CZ" altLang="cs-CZ"/>
              <a:pPr/>
              <a:t>92</a:t>
            </a:fld>
            <a:endParaRPr lang="cs-CZ" altLang="cs-CZ"/>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7688931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C9E9C8-A5A1-43E9-AEE6-872B0D18ABB9}" type="slidenum">
              <a:rPr lang="cs-CZ" altLang="cs-CZ"/>
              <a:pPr/>
              <a:t>93</a:t>
            </a:fld>
            <a:endParaRPr lang="cs-CZ" altLang="cs-CZ"/>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875296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F73C2-A320-4C17-BEA0-154FDDDDC617}" type="slidenum">
              <a:rPr lang="cs-CZ" altLang="cs-CZ"/>
              <a:pPr/>
              <a:t>94</a:t>
            </a:fld>
            <a:endParaRPr lang="cs-CZ" altLang="cs-CZ"/>
          </a:p>
        </p:txBody>
      </p:sp>
      <p:sp>
        <p:nvSpPr>
          <p:cNvPr id="695298" name="Rectangle 2"/>
          <p:cNvSpPr>
            <a:spLocks noGrp="1" noRot="1" noChangeAspect="1" noChangeArrowheads="1" noTextEdit="1"/>
          </p:cNvSpPr>
          <p:nvPr>
            <p:ph type="sldImg"/>
          </p:nvPr>
        </p:nvSpPr>
        <p:spPr>
          <a:ln/>
        </p:spPr>
      </p:sp>
      <p:sp>
        <p:nvSpPr>
          <p:cNvPr id="6952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8252992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2ADD0A-B225-43AA-B1A0-94E1BC431853}" type="slidenum">
              <a:rPr lang="cs-CZ" altLang="cs-CZ"/>
              <a:pPr/>
              <a:t>96</a:t>
            </a:fld>
            <a:endParaRPr lang="cs-CZ" altLang="cs-CZ"/>
          </a:p>
        </p:txBody>
      </p:sp>
      <p:sp>
        <p:nvSpPr>
          <p:cNvPr id="691202" name="Rectangle 2"/>
          <p:cNvSpPr>
            <a:spLocks noGrp="1" noRot="1" noChangeAspect="1" noChangeArrowheads="1" noTextEdit="1"/>
          </p:cNvSpPr>
          <p:nvPr>
            <p:ph type="sldImg"/>
          </p:nvPr>
        </p:nvSpPr>
        <p:spPr>
          <a:ln/>
        </p:spPr>
      </p:sp>
      <p:sp>
        <p:nvSpPr>
          <p:cNvPr id="6912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0195443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6ACC64-3802-452B-8249-237092F3257D}" type="slidenum">
              <a:rPr lang="cs-CZ" altLang="cs-CZ"/>
              <a:pPr/>
              <a:t>97</a:t>
            </a:fld>
            <a:endParaRPr lang="cs-CZ" altLang="cs-CZ"/>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78085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BE60326-469B-408B-93A9-2C946F157192}" type="slidenum">
              <a:rPr lang="cs-CZ" altLang="cs-CZ"/>
              <a:pPr/>
              <a:t>98</a:t>
            </a:fld>
            <a:endParaRPr lang="cs-CZ" altLang="cs-CZ"/>
          </a:p>
        </p:txBody>
      </p:sp>
      <p:sp>
        <p:nvSpPr>
          <p:cNvPr id="356354"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fontAlgn="base">
              <a:spcBef>
                <a:spcPct val="0"/>
              </a:spcBef>
              <a:spcAft>
                <a:spcPct val="0"/>
              </a:spcAft>
              <a:defRPr>
                <a:solidFill>
                  <a:schemeClr val="tx1"/>
                </a:solidFill>
                <a:latin typeface="Arial" panose="020B0604020202020204" pitchFamily="34" charset="0"/>
              </a:defRPr>
            </a:lvl6pPr>
            <a:lvl7pPr marL="2971800" indent="-228600" defTabSz="923925" fontAlgn="base">
              <a:spcBef>
                <a:spcPct val="0"/>
              </a:spcBef>
              <a:spcAft>
                <a:spcPct val="0"/>
              </a:spcAft>
              <a:defRPr>
                <a:solidFill>
                  <a:schemeClr val="tx1"/>
                </a:solidFill>
                <a:latin typeface="Arial" panose="020B0604020202020204" pitchFamily="34" charset="0"/>
              </a:defRPr>
            </a:lvl7pPr>
            <a:lvl8pPr marL="3429000" indent="-228600" defTabSz="923925" fontAlgn="base">
              <a:spcBef>
                <a:spcPct val="0"/>
              </a:spcBef>
              <a:spcAft>
                <a:spcPct val="0"/>
              </a:spcAft>
              <a:defRPr>
                <a:solidFill>
                  <a:schemeClr val="tx1"/>
                </a:solidFill>
                <a:latin typeface="Arial" panose="020B0604020202020204" pitchFamily="34" charset="0"/>
              </a:defRPr>
            </a:lvl8pPr>
            <a:lvl9pPr marL="3886200" indent="-228600" defTabSz="923925" fontAlgn="base">
              <a:spcBef>
                <a:spcPct val="0"/>
              </a:spcBef>
              <a:spcAft>
                <a:spcPct val="0"/>
              </a:spcAft>
              <a:defRPr>
                <a:solidFill>
                  <a:schemeClr val="tx1"/>
                </a:solidFill>
                <a:latin typeface="Arial" panose="020B0604020202020204" pitchFamily="34" charset="0"/>
              </a:defRPr>
            </a:lvl9pPr>
          </a:lstStyle>
          <a:p>
            <a:pPr algn="r" eaLnBrk="0" hangingPunct="0"/>
            <a:fld id="{7877212A-90C2-40CE-9890-5BAC36B587B4}" type="slidenum">
              <a:rPr lang="cs-CZ" altLang="cs-CZ" sz="1200">
                <a:latin typeface="Times New Roman" panose="02020603050405020304" pitchFamily="18" charset="0"/>
              </a:rPr>
              <a:pPr algn="r" eaLnBrk="0" hangingPunct="0"/>
              <a:t>98</a:t>
            </a:fld>
            <a:endParaRPr lang="cs-CZ" altLang="cs-CZ" sz="1200">
              <a:latin typeface="Times New Roman" panose="02020603050405020304" pitchFamily="18" charset="0"/>
            </a:endParaRPr>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12813" y="4344988"/>
            <a:ext cx="5032375" cy="4113212"/>
          </a:xfrm>
        </p:spPr>
        <p:txBody>
          <a:bodyPr lIns="92409" tIns="46205" rIns="92409" bIns="46205"/>
          <a:lstStyle/>
          <a:p>
            <a:endParaRPr lang="cs-CZ" altLang="cs-CZ"/>
          </a:p>
        </p:txBody>
      </p:sp>
    </p:spTree>
    <p:extLst>
      <p:ext uri="{BB962C8B-B14F-4D97-AF65-F5344CB8AC3E}">
        <p14:creationId xmlns:p14="http://schemas.microsoft.com/office/powerpoint/2010/main" val="25814680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9E32E2-910E-4A3A-991D-39A692AF5E06}" type="slidenum">
              <a:rPr lang="cs-CZ" altLang="cs-CZ"/>
              <a:pPr/>
              <a:t>101</a:t>
            </a:fld>
            <a:endParaRPr lang="cs-CZ" altLang="cs-CZ"/>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402964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22934C-6242-4238-BF5D-094BBE37D50A}" type="slidenum">
              <a:rPr lang="cs-CZ" altLang="cs-CZ"/>
              <a:pPr/>
              <a:t>11</a:t>
            </a:fld>
            <a:endParaRPr lang="cs-CZ" altLang="cs-CZ"/>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145923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C5A546-3927-4517-A244-5230CE8FA570}" type="slidenum">
              <a:rPr lang="cs-CZ" altLang="cs-CZ"/>
              <a:pPr/>
              <a:t>102</a:t>
            </a:fld>
            <a:endParaRPr lang="cs-CZ" altLang="cs-CZ"/>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8094772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8D3268B-0F20-4257-A82C-26F49CA24C86}" type="slidenum">
              <a:rPr lang="cs-CZ" altLang="cs-CZ"/>
              <a:pPr/>
              <a:t>104</a:t>
            </a:fld>
            <a:endParaRPr lang="cs-CZ" altLang="cs-CZ"/>
          </a:p>
        </p:txBody>
      </p:sp>
      <p:sp>
        <p:nvSpPr>
          <p:cNvPr id="411650"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fontAlgn="base">
              <a:spcBef>
                <a:spcPct val="0"/>
              </a:spcBef>
              <a:spcAft>
                <a:spcPct val="0"/>
              </a:spcAft>
              <a:defRPr>
                <a:solidFill>
                  <a:schemeClr val="tx1"/>
                </a:solidFill>
                <a:latin typeface="Arial" panose="020B0604020202020204" pitchFamily="34" charset="0"/>
              </a:defRPr>
            </a:lvl6pPr>
            <a:lvl7pPr marL="2971800" indent="-228600" defTabSz="923925" fontAlgn="base">
              <a:spcBef>
                <a:spcPct val="0"/>
              </a:spcBef>
              <a:spcAft>
                <a:spcPct val="0"/>
              </a:spcAft>
              <a:defRPr>
                <a:solidFill>
                  <a:schemeClr val="tx1"/>
                </a:solidFill>
                <a:latin typeface="Arial" panose="020B0604020202020204" pitchFamily="34" charset="0"/>
              </a:defRPr>
            </a:lvl7pPr>
            <a:lvl8pPr marL="3429000" indent="-228600" defTabSz="923925" fontAlgn="base">
              <a:spcBef>
                <a:spcPct val="0"/>
              </a:spcBef>
              <a:spcAft>
                <a:spcPct val="0"/>
              </a:spcAft>
              <a:defRPr>
                <a:solidFill>
                  <a:schemeClr val="tx1"/>
                </a:solidFill>
                <a:latin typeface="Arial" panose="020B0604020202020204" pitchFamily="34" charset="0"/>
              </a:defRPr>
            </a:lvl8pPr>
            <a:lvl9pPr marL="3886200" indent="-228600" defTabSz="923925" fontAlgn="base">
              <a:spcBef>
                <a:spcPct val="0"/>
              </a:spcBef>
              <a:spcAft>
                <a:spcPct val="0"/>
              </a:spcAft>
              <a:defRPr>
                <a:solidFill>
                  <a:schemeClr val="tx1"/>
                </a:solidFill>
                <a:latin typeface="Arial" panose="020B0604020202020204" pitchFamily="34" charset="0"/>
              </a:defRPr>
            </a:lvl9pPr>
          </a:lstStyle>
          <a:p>
            <a:pPr algn="r" eaLnBrk="0" hangingPunct="0"/>
            <a:fld id="{D7327A6E-6AD2-4ACE-A446-6563A485EA8E}" type="slidenum">
              <a:rPr lang="cs-CZ" altLang="cs-CZ" sz="1200">
                <a:latin typeface="Times New Roman" panose="02020603050405020304" pitchFamily="18" charset="0"/>
              </a:rPr>
              <a:pPr algn="r" eaLnBrk="0" hangingPunct="0"/>
              <a:t>104</a:t>
            </a:fld>
            <a:endParaRPr lang="cs-CZ" altLang="cs-CZ" sz="1200">
              <a:latin typeface="Times New Roman" panose="02020603050405020304" pitchFamily="18" charset="0"/>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912813" y="4344988"/>
            <a:ext cx="5032375" cy="4113212"/>
          </a:xfrm>
        </p:spPr>
        <p:txBody>
          <a:bodyPr lIns="92409" tIns="46205" rIns="92409" bIns="46205"/>
          <a:lstStyle/>
          <a:p>
            <a:endParaRPr lang="cs-CZ" altLang="cs-CZ"/>
          </a:p>
        </p:txBody>
      </p:sp>
    </p:spTree>
    <p:extLst>
      <p:ext uri="{BB962C8B-B14F-4D97-AF65-F5344CB8AC3E}">
        <p14:creationId xmlns:p14="http://schemas.microsoft.com/office/powerpoint/2010/main" val="17998646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79ECA-55C3-4458-847B-8F59292E7DD1}" type="slidenum">
              <a:rPr lang="cs-CZ" altLang="cs-CZ"/>
              <a:pPr/>
              <a:t>105</a:t>
            </a:fld>
            <a:endParaRPr lang="cs-CZ" altLang="cs-CZ"/>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2274560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C2A81B-46BB-4D63-A08D-F11C3BCC09F2}" type="slidenum">
              <a:rPr lang="cs-CZ" altLang="cs-CZ"/>
              <a:pPr/>
              <a:t>107</a:t>
            </a:fld>
            <a:endParaRPr lang="cs-CZ" altLang="cs-CZ"/>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1228625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463B08-97DA-44C9-B9DD-EC039395D2C0}" type="slidenum">
              <a:rPr lang="cs-CZ" altLang="cs-CZ"/>
              <a:pPr/>
              <a:t>108</a:t>
            </a:fld>
            <a:endParaRPr lang="cs-CZ" altLang="cs-CZ"/>
          </a:p>
        </p:txBody>
      </p:sp>
      <p:sp>
        <p:nvSpPr>
          <p:cNvPr id="801794" name="Rectangle 2"/>
          <p:cNvSpPr>
            <a:spLocks noGrp="1" noRot="1" noChangeAspect="1" noChangeArrowheads="1" noTextEdit="1"/>
          </p:cNvSpPr>
          <p:nvPr>
            <p:ph type="sldImg"/>
          </p:nvPr>
        </p:nvSpPr>
        <p:spPr>
          <a:ln/>
        </p:spPr>
      </p:sp>
      <p:sp>
        <p:nvSpPr>
          <p:cNvPr id="801795" name="Rectangle 3"/>
          <p:cNvSpPr>
            <a:spLocks noGrp="1" noChangeArrowheads="1"/>
          </p:cNvSpPr>
          <p:nvPr>
            <p:ph type="body" idx="1"/>
          </p:nvPr>
        </p:nvSpPr>
        <p:spPr>
          <a:xfrm>
            <a:off x="684213" y="4341813"/>
            <a:ext cx="5489575" cy="4116387"/>
          </a:xfrm>
        </p:spPr>
        <p:txBody>
          <a:bodyPr/>
          <a:lstStyle/>
          <a:p>
            <a:endParaRPr lang="cs-CZ" altLang="cs-CZ"/>
          </a:p>
        </p:txBody>
      </p:sp>
    </p:spTree>
    <p:extLst>
      <p:ext uri="{BB962C8B-B14F-4D97-AF65-F5344CB8AC3E}">
        <p14:creationId xmlns:p14="http://schemas.microsoft.com/office/powerpoint/2010/main" val="22171796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2101774-9B6D-4CB7-9832-835300F11308}" type="slidenum">
              <a:rPr lang="cs-CZ" altLang="cs-CZ"/>
              <a:pPr/>
              <a:t>111</a:t>
            </a:fld>
            <a:endParaRPr lang="cs-CZ" altLang="cs-CZ"/>
          </a:p>
        </p:txBody>
      </p:sp>
      <p:sp>
        <p:nvSpPr>
          <p:cNvPr id="423938"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defTabSz="923925">
              <a:defRPr>
                <a:solidFill>
                  <a:schemeClr val="tx1"/>
                </a:solidFill>
                <a:latin typeface="Arial" panose="020B0604020202020204" pitchFamily="34" charset="0"/>
              </a:defRPr>
            </a:lvl1pPr>
            <a:lvl2pPr marL="742950" indent="-285750" defTabSz="923925">
              <a:defRPr>
                <a:solidFill>
                  <a:schemeClr val="tx1"/>
                </a:solidFill>
                <a:latin typeface="Arial" panose="020B0604020202020204" pitchFamily="34" charset="0"/>
              </a:defRPr>
            </a:lvl2pPr>
            <a:lvl3pPr marL="1143000" indent="-228600" defTabSz="923925">
              <a:defRPr>
                <a:solidFill>
                  <a:schemeClr val="tx1"/>
                </a:solidFill>
                <a:latin typeface="Arial" panose="020B0604020202020204" pitchFamily="34" charset="0"/>
              </a:defRPr>
            </a:lvl3pPr>
            <a:lvl4pPr marL="1600200" indent="-228600" defTabSz="923925">
              <a:defRPr>
                <a:solidFill>
                  <a:schemeClr val="tx1"/>
                </a:solidFill>
                <a:latin typeface="Arial" panose="020B0604020202020204" pitchFamily="34" charset="0"/>
              </a:defRPr>
            </a:lvl4pPr>
            <a:lvl5pPr marL="2057400" indent="-228600" defTabSz="923925">
              <a:defRPr>
                <a:solidFill>
                  <a:schemeClr val="tx1"/>
                </a:solidFill>
                <a:latin typeface="Arial" panose="020B0604020202020204" pitchFamily="34" charset="0"/>
              </a:defRPr>
            </a:lvl5pPr>
            <a:lvl6pPr marL="2514600" indent="-228600" defTabSz="923925" fontAlgn="base">
              <a:spcBef>
                <a:spcPct val="0"/>
              </a:spcBef>
              <a:spcAft>
                <a:spcPct val="0"/>
              </a:spcAft>
              <a:defRPr>
                <a:solidFill>
                  <a:schemeClr val="tx1"/>
                </a:solidFill>
                <a:latin typeface="Arial" panose="020B0604020202020204" pitchFamily="34" charset="0"/>
              </a:defRPr>
            </a:lvl6pPr>
            <a:lvl7pPr marL="2971800" indent="-228600" defTabSz="923925" fontAlgn="base">
              <a:spcBef>
                <a:spcPct val="0"/>
              </a:spcBef>
              <a:spcAft>
                <a:spcPct val="0"/>
              </a:spcAft>
              <a:defRPr>
                <a:solidFill>
                  <a:schemeClr val="tx1"/>
                </a:solidFill>
                <a:latin typeface="Arial" panose="020B0604020202020204" pitchFamily="34" charset="0"/>
              </a:defRPr>
            </a:lvl7pPr>
            <a:lvl8pPr marL="3429000" indent="-228600" defTabSz="923925" fontAlgn="base">
              <a:spcBef>
                <a:spcPct val="0"/>
              </a:spcBef>
              <a:spcAft>
                <a:spcPct val="0"/>
              </a:spcAft>
              <a:defRPr>
                <a:solidFill>
                  <a:schemeClr val="tx1"/>
                </a:solidFill>
                <a:latin typeface="Arial" panose="020B0604020202020204" pitchFamily="34" charset="0"/>
              </a:defRPr>
            </a:lvl8pPr>
            <a:lvl9pPr marL="3886200" indent="-228600" defTabSz="923925" fontAlgn="base">
              <a:spcBef>
                <a:spcPct val="0"/>
              </a:spcBef>
              <a:spcAft>
                <a:spcPct val="0"/>
              </a:spcAft>
              <a:defRPr>
                <a:solidFill>
                  <a:schemeClr val="tx1"/>
                </a:solidFill>
                <a:latin typeface="Arial" panose="020B0604020202020204" pitchFamily="34" charset="0"/>
              </a:defRPr>
            </a:lvl9pPr>
          </a:lstStyle>
          <a:p>
            <a:pPr algn="r" eaLnBrk="0" hangingPunct="0"/>
            <a:fld id="{B16F65E4-BD98-43B4-8358-D114438122A1}" type="slidenum">
              <a:rPr lang="cs-CZ" altLang="cs-CZ" sz="1200">
                <a:latin typeface="Times New Roman" panose="02020603050405020304" pitchFamily="18" charset="0"/>
              </a:rPr>
              <a:pPr algn="r" eaLnBrk="0" hangingPunct="0"/>
              <a:t>111</a:t>
            </a:fld>
            <a:endParaRPr lang="cs-CZ" altLang="cs-CZ" sz="1200">
              <a:latin typeface="Times New Roman" panose="02020603050405020304" pitchFamily="18" charset="0"/>
            </a:endParaRPr>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xfrm>
            <a:off x="912813" y="4344988"/>
            <a:ext cx="5032375" cy="4113212"/>
          </a:xfrm>
        </p:spPr>
        <p:txBody>
          <a:bodyPr lIns="92409" tIns="46205" rIns="92409" bIns="46205"/>
          <a:lstStyle/>
          <a:p>
            <a:endParaRPr lang="cs-CZ" altLang="cs-CZ"/>
          </a:p>
        </p:txBody>
      </p:sp>
    </p:spTree>
    <p:extLst>
      <p:ext uri="{BB962C8B-B14F-4D97-AF65-F5344CB8AC3E}">
        <p14:creationId xmlns:p14="http://schemas.microsoft.com/office/powerpoint/2010/main" val="27257794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14B1A4-E609-4B02-AB95-98B231CBB26E}" type="slidenum">
              <a:rPr lang="cs-CZ" altLang="cs-CZ"/>
              <a:pPr/>
              <a:t>112</a:t>
            </a:fld>
            <a:endParaRPr lang="cs-CZ" altLang="cs-CZ"/>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7096709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EB0D9-0830-4DB0-98E1-C8113305F425}" type="slidenum">
              <a:rPr lang="cs-CZ" altLang="cs-CZ"/>
              <a:pPr/>
              <a:t>113</a:t>
            </a:fld>
            <a:endParaRPr lang="cs-CZ" altLang="cs-CZ"/>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9767825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3F14E-1B10-4886-AF39-8C594E9FE516}" type="slidenum">
              <a:rPr lang="cs-CZ" altLang="cs-CZ"/>
              <a:pPr/>
              <a:t>114</a:t>
            </a:fld>
            <a:endParaRPr lang="cs-CZ" altLang="cs-CZ"/>
          </a:p>
        </p:txBody>
      </p:sp>
      <p:sp>
        <p:nvSpPr>
          <p:cNvPr id="844802" name="Rectangle 2"/>
          <p:cNvSpPr>
            <a:spLocks noGrp="1" noRot="1" noChangeAspect="1" noChangeArrowheads="1" noTextEdit="1"/>
          </p:cNvSpPr>
          <p:nvPr>
            <p:ph type="sldImg"/>
          </p:nvPr>
        </p:nvSpPr>
        <p:spPr>
          <a:ln/>
        </p:spPr>
      </p:sp>
      <p:sp>
        <p:nvSpPr>
          <p:cNvPr id="8448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1827206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95ED87-58D0-4C52-A2E2-6F9DDE8B56EF}" type="slidenum">
              <a:rPr lang="cs-CZ" altLang="cs-CZ"/>
              <a:pPr/>
              <a:t>115</a:t>
            </a:fld>
            <a:endParaRPr lang="cs-CZ" altLang="cs-CZ"/>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661458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F45C3-B86C-4ED8-A3CE-2467633FFEEF}" type="slidenum">
              <a:rPr lang="cs-CZ" altLang="cs-CZ"/>
              <a:pPr/>
              <a:t>12</a:t>
            </a:fld>
            <a:endParaRPr lang="cs-CZ" altLang="cs-CZ"/>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8305749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597BA-B436-4A69-9D19-B3CA118476FE}" type="slidenum">
              <a:rPr lang="cs-CZ" altLang="cs-CZ"/>
              <a:pPr/>
              <a:t>116</a:t>
            </a:fld>
            <a:endParaRPr lang="cs-CZ" altLang="cs-CZ"/>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6634466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1EBD37-80E3-4050-AE90-6862A91C035A}" type="slidenum">
              <a:rPr lang="cs-CZ" altLang="cs-CZ"/>
              <a:pPr/>
              <a:t>117</a:t>
            </a:fld>
            <a:endParaRPr lang="cs-CZ" altLang="cs-CZ"/>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19877773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09E618-C39E-4D7B-AC28-45E99FEE44D4}" type="slidenum">
              <a:rPr lang="cs-CZ" altLang="cs-CZ"/>
              <a:pPr/>
              <a:t>118</a:t>
            </a:fld>
            <a:endParaRPr lang="cs-CZ" altLang="cs-CZ"/>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852254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48DEB-253C-4FD5-9E5F-EC7BD05D3068}" type="slidenum">
              <a:rPr lang="cs-CZ" altLang="cs-CZ"/>
              <a:pPr/>
              <a:t>119</a:t>
            </a:fld>
            <a:endParaRPr lang="cs-CZ" altLang="cs-CZ"/>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13136495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C229D5-E208-4C78-96F9-4358BB1ABCB6}" type="slidenum">
              <a:rPr lang="cs-CZ" altLang="cs-CZ"/>
              <a:pPr/>
              <a:t>121</a:t>
            </a:fld>
            <a:endParaRPr lang="cs-CZ" altLang="cs-CZ"/>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28395437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19EC0E-E2A9-425E-B783-790E40C7EECD}" type="slidenum">
              <a:rPr lang="cs-CZ" altLang="cs-CZ"/>
              <a:pPr/>
              <a:t>122</a:t>
            </a:fld>
            <a:endParaRPr lang="cs-CZ" altLang="cs-CZ"/>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558649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8A0C46-0A2F-4326-B677-D0FA3FCF81E9}" type="slidenum">
              <a:rPr lang="cs-CZ" altLang="cs-CZ"/>
              <a:pPr/>
              <a:t>123</a:t>
            </a:fld>
            <a:endParaRPr lang="cs-CZ" altLang="cs-CZ"/>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787450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B128B-E54B-4EFE-8624-5C4DDF5C7674}" type="slidenum">
              <a:rPr lang="cs-CZ" altLang="cs-CZ"/>
              <a:pPr/>
              <a:t>124</a:t>
            </a:fld>
            <a:endParaRPr lang="cs-CZ" altLang="cs-CZ"/>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9378576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F10677-7D89-405C-B78B-97C425BE99FB}" type="slidenum">
              <a:rPr lang="cs-CZ" altLang="cs-CZ"/>
              <a:pPr/>
              <a:t>125</a:t>
            </a:fld>
            <a:endParaRPr lang="cs-CZ" altLang="cs-CZ"/>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2469689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C5FE8-75BF-4D45-A841-DB07E40ADE53}" type="slidenum">
              <a:rPr lang="cs-CZ" altLang="cs-CZ"/>
              <a:pPr/>
              <a:t>126</a:t>
            </a:fld>
            <a:endParaRPr lang="cs-CZ" altLang="cs-CZ"/>
          </a:p>
        </p:txBody>
      </p:sp>
      <p:sp>
        <p:nvSpPr>
          <p:cNvPr id="518146"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a:xfrm>
            <a:off x="912813" y="4344988"/>
            <a:ext cx="5032375" cy="4113212"/>
          </a:xfrm>
        </p:spPr>
        <p:txBody>
          <a:bodyPr/>
          <a:lstStyle/>
          <a:p>
            <a:endParaRPr lang="cs-CZ" altLang="cs-CZ"/>
          </a:p>
        </p:txBody>
      </p:sp>
    </p:spTree>
    <p:extLst>
      <p:ext uri="{BB962C8B-B14F-4D97-AF65-F5344CB8AC3E}">
        <p14:creationId xmlns:p14="http://schemas.microsoft.com/office/powerpoint/2010/main" val="3968629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B6691344-7EBF-4FE1-B2B7-7543A7F9E9D2}" type="slidenum">
              <a:rPr lang="cs-CZ" altLang="cs-CZ"/>
              <a:pPr/>
              <a:t>‹#›</a:t>
            </a:fld>
            <a:endParaRPr lang="cs-CZ" altLang="cs-CZ"/>
          </a:p>
        </p:txBody>
      </p:sp>
    </p:spTree>
    <p:extLst>
      <p:ext uri="{BB962C8B-B14F-4D97-AF65-F5344CB8AC3E}">
        <p14:creationId xmlns:p14="http://schemas.microsoft.com/office/powerpoint/2010/main" val="8696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5700A466-0B37-436D-AD25-E6634432518E}" type="slidenum">
              <a:rPr lang="cs-CZ" altLang="cs-CZ"/>
              <a:pPr/>
              <a:t>‹#›</a:t>
            </a:fld>
            <a:endParaRPr lang="cs-CZ" altLang="cs-CZ"/>
          </a:p>
        </p:txBody>
      </p:sp>
    </p:spTree>
    <p:extLst>
      <p:ext uri="{BB962C8B-B14F-4D97-AF65-F5344CB8AC3E}">
        <p14:creationId xmlns:p14="http://schemas.microsoft.com/office/powerpoint/2010/main" val="456770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5D825640-D0A4-4FD6-BA71-0B6A8C203488}" type="slidenum">
              <a:rPr lang="cs-CZ" altLang="cs-CZ"/>
              <a:pPr/>
              <a:t>‹#›</a:t>
            </a:fld>
            <a:endParaRPr lang="cs-CZ" altLang="cs-CZ"/>
          </a:p>
        </p:txBody>
      </p:sp>
    </p:spTree>
    <p:extLst>
      <p:ext uri="{BB962C8B-B14F-4D97-AF65-F5344CB8AC3E}">
        <p14:creationId xmlns:p14="http://schemas.microsoft.com/office/powerpoint/2010/main" val="3676659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8229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57200" y="3938588"/>
            <a:ext cx="8229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A7E7E185-CEEC-4C40-AA4C-6A882895DB20}" type="slidenum">
              <a:rPr lang="cs-CZ" altLang="cs-CZ"/>
              <a:pPr/>
              <a:t>‹#›</a:t>
            </a:fld>
            <a:endParaRPr lang="cs-CZ" altLang="cs-CZ"/>
          </a:p>
        </p:txBody>
      </p:sp>
    </p:spTree>
    <p:extLst>
      <p:ext uri="{BB962C8B-B14F-4D97-AF65-F5344CB8AC3E}">
        <p14:creationId xmlns:p14="http://schemas.microsoft.com/office/powerpoint/2010/main" val="981193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4F42A213-6A08-4FE3-B959-B379DE3C7E33}" type="slidenum">
              <a:rPr lang="cs-CZ" altLang="cs-CZ"/>
              <a:pPr/>
              <a:t>‹#›</a:t>
            </a:fld>
            <a:endParaRPr lang="cs-CZ" altLang="cs-CZ"/>
          </a:p>
        </p:txBody>
      </p:sp>
    </p:spTree>
    <p:extLst>
      <p:ext uri="{BB962C8B-B14F-4D97-AF65-F5344CB8AC3E}">
        <p14:creationId xmlns:p14="http://schemas.microsoft.com/office/powerpoint/2010/main" val="1628475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8229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3938588"/>
            <a:ext cx="8229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6553200" y="6245225"/>
            <a:ext cx="2133600" cy="476250"/>
          </a:xfrm>
        </p:spPr>
        <p:txBody>
          <a:bodyPr/>
          <a:lstStyle>
            <a:lvl1pPr>
              <a:defRPr/>
            </a:lvl1pPr>
          </a:lstStyle>
          <a:p>
            <a:fld id="{108188AA-DE7A-4B8C-BEBC-39B0B1C0206A}" type="slidenum">
              <a:rPr lang="cs-CZ" altLang="cs-CZ"/>
              <a:pPr/>
              <a:t>‹#›</a:t>
            </a:fld>
            <a:endParaRPr lang="cs-CZ" altLang="cs-CZ"/>
          </a:p>
        </p:txBody>
      </p:sp>
    </p:spTree>
    <p:extLst>
      <p:ext uri="{BB962C8B-B14F-4D97-AF65-F5344CB8AC3E}">
        <p14:creationId xmlns:p14="http://schemas.microsoft.com/office/powerpoint/2010/main" val="2182467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792050B1-8CD5-42ED-BED1-9CF3467C8452}" type="slidenum">
              <a:rPr lang="cs-CZ" altLang="cs-CZ"/>
              <a:pPr/>
              <a:t>‹#›</a:t>
            </a:fld>
            <a:endParaRPr lang="cs-CZ" altLang="cs-CZ"/>
          </a:p>
        </p:txBody>
      </p:sp>
    </p:spTree>
    <p:extLst>
      <p:ext uri="{BB962C8B-B14F-4D97-AF65-F5344CB8AC3E}">
        <p14:creationId xmlns:p14="http://schemas.microsoft.com/office/powerpoint/2010/main" val="1376859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0C26D1E0-6C20-4038-BB6F-B2FA90569BE4}" type="slidenum">
              <a:rPr lang="cs-CZ" altLang="cs-CZ"/>
              <a:pPr/>
              <a:t>‹#›</a:t>
            </a:fld>
            <a:endParaRPr lang="cs-CZ" altLang="cs-CZ"/>
          </a:p>
        </p:txBody>
      </p:sp>
    </p:spTree>
    <p:extLst>
      <p:ext uri="{BB962C8B-B14F-4D97-AF65-F5344CB8AC3E}">
        <p14:creationId xmlns:p14="http://schemas.microsoft.com/office/powerpoint/2010/main" val="347602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abulku 2"/>
          <p:cNvSpPr>
            <a:spLocks noGrp="1"/>
          </p:cNvSpPr>
          <p:nvPr>
            <p:ph type="tbl" idx="1"/>
          </p:nvPr>
        </p:nvSpPr>
        <p:spPr>
          <a:xfrm>
            <a:off x="457200" y="1600200"/>
            <a:ext cx="8229600" cy="4525963"/>
          </a:xfrm>
        </p:spPr>
        <p:txBody>
          <a:bodyPr/>
          <a:lstStyle/>
          <a:p>
            <a:endParaRPr lang="cs-CZ"/>
          </a:p>
        </p:txBody>
      </p:sp>
      <p:sp>
        <p:nvSpPr>
          <p:cNvPr id="4" name="Zástupný symbol pro datum 3"/>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5" name="Zástupný symbol pro zápatí 4"/>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6" name="Zástupný symbol pro číslo snímku 5"/>
          <p:cNvSpPr>
            <a:spLocks noGrp="1"/>
          </p:cNvSpPr>
          <p:nvPr>
            <p:ph type="sldNum" sz="quarter" idx="12"/>
          </p:nvPr>
        </p:nvSpPr>
        <p:spPr>
          <a:xfrm>
            <a:off x="6553200" y="6245225"/>
            <a:ext cx="2133600" cy="476250"/>
          </a:xfrm>
        </p:spPr>
        <p:txBody>
          <a:bodyPr/>
          <a:lstStyle>
            <a:lvl1pPr>
              <a:defRPr/>
            </a:lvl1pPr>
          </a:lstStyle>
          <a:p>
            <a:fld id="{35F74267-223B-462B-8AFC-C3ABAA515CBB}" type="slidenum">
              <a:rPr lang="cs-CZ" altLang="cs-CZ"/>
              <a:pPr/>
              <a:t>‹#›</a:t>
            </a:fld>
            <a:endParaRPr lang="cs-CZ" altLang="cs-CZ"/>
          </a:p>
        </p:txBody>
      </p:sp>
    </p:spTree>
    <p:extLst>
      <p:ext uri="{BB962C8B-B14F-4D97-AF65-F5344CB8AC3E}">
        <p14:creationId xmlns:p14="http://schemas.microsoft.com/office/powerpoint/2010/main" val="3994972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reserve="1">
  <p:cSld name="Nadpis a 2 obsahy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obsah 2"/>
          <p:cNvSpPr>
            <a:spLocks noGrp="1"/>
          </p:cNvSpPr>
          <p:nvPr>
            <p:ph sz="quarter" idx="1"/>
          </p:nvPr>
        </p:nvSpPr>
        <p:spPr>
          <a:xfrm>
            <a:off x="457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half" idx="3"/>
          </p:nvPr>
        </p:nvSpPr>
        <p:spPr>
          <a:xfrm>
            <a:off x="457200" y="3938588"/>
            <a:ext cx="8229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7" name="Zástupný symbol pro zápatí 6"/>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8" name="Zástupný symbol pro číslo snímku 7"/>
          <p:cNvSpPr>
            <a:spLocks noGrp="1"/>
          </p:cNvSpPr>
          <p:nvPr>
            <p:ph type="sldNum" sz="quarter" idx="12"/>
          </p:nvPr>
        </p:nvSpPr>
        <p:spPr>
          <a:xfrm>
            <a:off x="6553200" y="6245225"/>
            <a:ext cx="2133600" cy="476250"/>
          </a:xfrm>
        </p:spPr>
        <p:txBody>
          <a:bodyPr/>
          <a:lstStyle>
            <a:lvl1pPr>
              <a:defRPr/>
            </a:lvl1pPr>
          </a:lstStyle>
          <a:p>
            <a:fld id="{E9CF3B2C-BBAA-4ECC-8CD8-1355C4095869}" type="slidenum">
              <a:rPr lang="cs-CZ" altLang="cs-CZ"/>
              <a:pPr/>
              <a:t>‹#›</a:t>
            </a:fld>
            <a:endParaRPr lang="cs-CZ" altLang="cs-CZ"/>
          </a:p>
        </p:txBody>
      </p:sp>
    </p:spTree>
    <p:extLst>
      <p:ext uri="{BB962C8B-B14F-4D97-AF65-F5344CB8AC3E}">
        <p14:creationId xmlns:p14="http://schemas.microsoft.com/office/powerpoint/2010/main" val="37147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Zástupný symbol pro datum 2"/>
          <p:cNvSpPr>
            <a:spLocks noGrp="1"/>
          </p:cNvSpPr>
          <p:nvPr>
            <p:ph type="dt" sz="half" idx="10"/>
          </p:nvPr>
        </p:nvSpPr>
        <p:spPr>
          <a:xfrm>
            <a:off x="457200" y="6245225"/>
            <a:ext cx="2133600" cy="476250"/>
          </a:xfrm>
        </p:spPr>
        <p:txBody>
          <a:bodyPr/>
          <a:lstStyle>
            <a:lvl1pPr>
              <a:defRPr/>
            </a:lvl1pPr>
          </a:lstStyle>
          <a:p>
            <a:endParaRPr lang="cs-CZ" altLang="cs-CZ"/>
          </a:p>
        </p:txBody>
      </p:sp>
      <p:sp>
        <p:nvSpPr>
          <p:cNvPr id="4" name="Zástupný symbol pro zápatí 3"/>
          <p:cNvSpPr>
            <a:spLocks noGrp="1"/>
          </p:cNvSpPr>
          <p:nvPr>
            <p:ph type="ftr" sz="quarter" idx="11"/>
          </p:nvPr>
        </p:nvSpPr>
        <p:spPr>
          <a:xfrm>
            <a:off x="3124200" y="6245225"/>
            <a:ext cx="2895600" cy="476250"/>
          </a:xfrm>
        </p:spPr>
        <p:txBody>
          <a:bodyPr/>
          <a:lstStyle>
            <a:lvl1pPr>
              <a:defRPr/>
            </a:lvl1pPr>
          </a:lstStyle>
          <a:p>
            <a:endParaRPr lang="cs-CZ" altLang="cs-CZ"/>
          </a:p>
        </p:txBody>
      </p:sp>
      <p:sp>
        <p:nvSpPr>
          <p:cNvPr id="5" name="Zástupný symbol pro číslo snímku 4"/>
          <p:cNvSpPr>
            <a:spLocks noGrp="1"/>
          </p:cNvSpPr>
          <p:nvPr>
            <p:ph type="sldNum" sz="quarter" idx="12"/>
          </p:nvPr>
        </p:nvSpPr>
        <p:spPr>
          <a:xfrm>
            <a:off x="6553200" y="6245225"/>
            <a:ext cx="2133600" cy="476250"/>
          </a:xfrm>
        </p:spPr>
        <p:txBody>
          <a:bodyPr/>
          <a:lstStyle>
            <a:lvl1pPr>
              <a:defRPr/>
            </a:lvl1pPr>
          </a:lstStyle>
          <a:p>
            <a:fld id="{C2C3DD49-97B7-4E64-80AF-99AD2840F460}" type="slidenum">
              <a:rPr lang="cs-CZ" altLang="cs-CZ"/>
              <a:pPr/>
              <a:t>‹#›</a:t>
            </a:fld>
            <a:endParaRPr lang="cs-CZ" altLang="cs-CZ"/>
          </a:p>
        </p:txBody>
      </p:sp>
    </p:spTree>
    <p:extLst>
      <p:ext uri="{BB962C8B-B14F-4D97-AF65-F5344CB8AC3E}">
        <p14:creationId xmlns:p14="http://schemas.microsoft.com/office/powerpoint/2010/main" val="382097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03770A53-D309-4DC9-9497-6DB4D1B08254}" type="slidenum">
              <a:rPr lang="cs-CZ" altLang="cs-CZ"/>
              <a:pPr/>
              <a:t>‹#›</a:t>
            </a:fld>
            <a:endParaRPr lang="cs-CZ" altLang="cs-CZ"/>
          </a:p>
        </p:txBody>
      </p:sp>
    </p:spTree>
    <p:extLst>
      <p:ext uri="{BB962C8B-B14F-4D97-AF65-F5344CB8AC3E}">
        <p14:creationId xmlns:p14="http://schemas.microsoft.com/office/powerpoint/2010/main" val="1416689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rázdný">
    <p:spTree>
      <p:nvGrpSpPr>
        <p:cNvPr id="1" name=""/>
        <p:cNvGrpSpPr/>
        <p:nvPr/>
      </p:nvGrpSpPr>
      <p:grpSpPr>
        <a:xfrm>
          <a:off x="0" y="0"/>
          <a:ext cx="0" cy="0"/>
          <a:chOff x="0" y="0"/>
          <a:chExt cx="0" cy="0"/>
        </a:xfrm>
      </p:grpSpPr>
      <p:sp>
        <p:nvSpPr>
          <p:cNvPr id="5" name="Obdélník 4"/>
          <p:cNvSpPr/>
          <p:nvPr userDrawn="1"/>
        </p:nvSpPr>
        <p:spPr>
          <a:xfrm>
            <a:off x="152938" y="6349285"/>
            <a:ext cx="2482403" cy="50871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6" name="Obdélník 5"/>
          <p:cNvSpPr/>
          <p:nvPr userDrawn="1"/>
        </p:nvSpPr>
        <p:spPr>
          <a:xfrm>
            <a:off x="2780228" y="6349285"/>
            <a:ext cx="6210836" cy="5087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7"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8"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9" name="Zástupný symbol pro zápatí 4"/>
          <p:cNvSpPr>
            <a:spLocks noGrp="1"/>
          </p:cNvSpPr>
          <p:nvPr>
            <p:ph type="ftr" sz="quarter" idx="11"/>
          </p:nvPr>
        </p:nvSpPr>
        <p:spPr>
          <a:xfrm>
            <a:off x="687008" y="6421079"/>
            <a:ext cx="1414261" cy="365125"/>
          </a:xfrm>
        </p:spPr>
        <p:txBody>
          <a:bodyPr/>
          <a:lstStyle>
            <a:lvl1pPr>
              <a:defRPr sz="1350" b="1">
                <a:solidFill>
                  <a:schemeClr val="tx2">
                    <a:lumMod val="50000"/>
                  </a:schemeClr>
                </a:solidFill>
                <a:latin typeface="Segoe UI" panose="020B0502040204020203" pitchFamily="34" charset="0"/>
                <a:cs typeface="Segoe UI" panose="020B0502040204020203" pitchFamily="34" charset="0"/>
              </a:defRPr>
            </a:lvl1pPr>
          </a:lstStyle>
          <a:p>
            <a:r>
              <a:rPr lang="cs-CZ" dirty="0" err="1" smtClean="0"/>
              <a:t>Nutrition</a:t>
            </a:r>
            <a:endParaRPr lang="cs-CZ" dirty="0"/>
          </a:p>
        </p:txBody>
      </p:sp>
      <p:sp>
        <p:nvSpPr>
          <p:cNvPr id="10" name="Zástupný symbol pro číslo snímku 5"/>
          <p:cNvSpPr>
            <a:spLocks noGrp="1"/>
          </p:cNvSpPr>
          <p:nvPr>
            <p:ph type="sldNum" sz="quarter" idx="12"/>
          </p:nvPr>
        </p:nvSpPr>
        <p:spPr>
          <a:xfrm>
            <a:off x="6815339" y="6421079"/>
            <a:ext cx="2057400" cy="365125"/>
          </a:xfrm>
        </p:spPr>
        <p:txBody>
          <a:bodyPr/>
          <a:lstStyle>
            <a:lvl1pPr>
              <a:defRPr lang="cs-CZ" sz="1350" b="1" kern="1200" smtClean="0">
                <a:solidFill>
                  <a:schemeClr val="tx2">
                    <a:lumMod val="50000"/>
                  </a:schemeClr>
                </a:solidFill>
                <a:latin typeface="Segoe UI" panose="020B0502040204020203" pitchFamily="34" charset="0"/>
                <a:ea typeface="+mn-ea"/>
                <a:cs typeface="Segoe UI" panose="020B0502040204020203" pitchFamily="34" charset="0"/>
              </a:defRPr>
            </a:lvl1pPr>
          </a:lstStyle>
          <a:p>
            <a:fld id="{7D74F88D-855E-4C4A-AC2F-7A0A64C53FD8}" type="slidenum">
              <a:rPr lang="cs-CZ" smtClean="0"/>
              <a:pPr/>
              <a:t>‹#›</a:t>
            </a:fld>
            <a:endParaRPr lang="cs-CZ" dirty="0"/>
          </a:p>
        </p:txBody>
      </p:sp>
      <p:cxnSp>
        <p:nvCxnSpPr>
          <p:cNvPr id="11" name="Přímá spojnice 10"/>
          <p:cNvCxnSpPr/>
          <p:nvPr userDrawn="1"/>
        </p:nvCxnSpPr>
        <p:spPr>
          <a:xfrm>
            <a:off x="394417" y="1368717"/>
            <a:ext cx="8374487" cy="0"/>
          </a:xfrm>
          <a:prstGeom prst="line">
            <a:avLst/>
          </a:prstGeom>
          <a:ln>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0921226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Dva obsahy">
    <p:spTree>
      <p:nvGrpSpPr>
        <p:cNvPr id="1" name=""/>
        <p:cNvGrpSpPr/>
        <p:nvPr/>
      </p:nvGrpSpPr>
      <p:grpSpPr>
        <a:xfrm>
          <a:off x="0" y="0"/>
          <a:ext cx="0" cy="0"/>
          <a:chOff x="0" y="0"/>
          <a:chExt cx="0" cy="0"/>
        </a:xfrm>
      </p:grpSpPr>
      <p:sp>
        <p:nvSpPr>
          <p:cNvPr id="8" name="Obdélník 7"/>
          <p:cNvSpPr/>
          <p:nvPr userDrawn="1"/>
        </p:nvSpPr>
        <p:spPr>
          <a:xfrm>
            <a:off x="152938" y="6349285"/>
            <a:ext cx="2482403" cy="5087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9" name="Obdélník 8"/>
          <p:cNvSpPr/>
          <p:nvPr userDrawn="1"/>
        </p:nvSpPr>
        <p:spPr>
          <a:xfrm>
            <a:off x="2780228" y="6349285"/>
            <a:ext cx="6210836" cy="5087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10"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687008" y="6421079"/>
            <a:ext cx="1414261" cy="365125"/>
          </a:xfrm>
        </p:spPr>
        <p:txBody>
          <a:bodyPr/>
          <a:lstStyle>
            <a:lvl1pPr>
              <a:defRPr sz="1350" b="1">
                <a:solidFill>
                  <a:schemeClr val="accent6">
                    <a:lumMod val="50000"/>
                  </a:schemeClr>
                </a:solidFill>
                <a:latin typeface="Segoe UI" panose="020B0502040204020203" pitchFamily="34" charset="0"/>
                <a:cs typeface="Segoe UI" panose="020B0502040204020203" pitchFamily="34" charset="0"/>
              </a:defRPr>
            </a:lvl1pPr>
          </a:lstStyle>
          <a:p>
            <a:r>
              <a:rPr lang="cs-CZ" dirty="0" err="1" smtClean="0"/>
              <a:t>Nutrition</a:t>
            </a:r>
            <a:endParaRPr lang="cs-CZ" dirty="0"/>
          </a:p>
        </p:txBody>
      </p:sp>
      <p:sp>
        <p:nvSpPr>
          <p:cNvPr id="13" name="Zástupný symbol pro číslo snímku 5"/>
          <p:cNvSpPr>
            <a:spLocks noGrp="1"/>
          </p:cNvSpPr>
          <p:nvPr>
            <p:ph type="sldNum" sz="quarter" idx="12"/>
          </p:nvPr>
        </p:nvSpPr>
        <p:spPr>
          <a:xfrm>
            <a:off x="6815339" y="6421079"/>
            <a:ext cx="2057400" cy="365125"/>
          </a:xfrm>
        </p:spPr>
        <p:txBody>
          <a:bodyPr/>
          <a:lstStyle>
            <a:lvl1pPr>
              <a:defRPr sz="1200" b="1">
                <a:solidFill>
                  <a:schemeClr val="accent6">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394417" y="1368717"/>
            <a:ext cx="8374487" cy="0"/>
          </a:xfrm>
          <a:prstGeom prst="line">
            <a:avLst/>
          </a:prstGeom>
          <a:ln>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3017233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Prázdný">
    <p:spTree>
      <p:nvGrpSpPr>
        <p:cNvPr id="1" name=""/>
        <p:cNvGrpSpPr/>
        <p:nvPr/>
      </p:nvGrpSpPr>
      <p:grpSpPr>
        <a:xfrm>
          <a:off x="0" y="0"/>
          <a:ext cx="0" cy="0"/>
          <a:chOff x="0" y="0"/>
          <a:chExt cx="0" cy="0"/>
        </a:xfrm>
      </p:grpSpPr>
      <p:sp>
        <p:nvSpPr>
          <p:cNvPr id="5" name="Obdélník 4"/>
          <p:cNvSpPr/>
          <p:nvPr userDrawn="1"/>
        </p:nvSpPr>
        <p:spPr>
          <a:xfrm>
            <a:off x="152938" y="6349285"/>
            <a:ext cx="2482403" cy="50871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6" name="Obdélník 5"/>
          <p:cNvSpPr/>
          <p:nvPr userDrawn="1"/>
        </p:nvSpPr>
        <p:spPr>
          <a:xfrm>
            <a:off x="2780228" y="6349285"/>
            <a:ext cx="6210836" cy="5087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7"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8"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9" name="Zástupný symbol pro zápatí 4"/>
          <p:cNvSpPr>
            <a:spLocks noGrp="1"/>
          </p:cNvSpPr>
          <p:nvPr>
            <p:ph type="ftr" sz="quarter" idx="11"/>
          </p:nvPr>
        </p:nvSpPr>
        <p:spPr>
          <a:xfrm>
            <a:off x="687008" y="6421079"/>
            <a:ext cx="1414261" cy="365125"/>
          </a:xfrm>
        </p:spPr>
        <p:txBody>
          <a:bodyPr/>
          <a:lstStyle>
            <a:lvl1pPr>
              <a:defRPr sz="1350" b="1">
                <a:solidFill>
                  <a:schemeClr val="tx2">
                    <a:lumMod val="50000"/>
                  </a:schemeClr>
                </a:solidFill>
                <a:latin typeface="Segoe UI" panose="020B0502040204020203" pitchFamily="34" charset="0"/>
                <a:cs typeface="Segoe UI" panose="020B0502040204020203" pitchFamily="34" charset="0"/>
              </a:defRPr>
            </a:lvl1pPr>
          </a:lstStyle>
          <a:p>
            <a:r>
              <a:rPr lang="cs-CZ" dirty="0" err="1" smtClean="0"/>
              <a:t>Nutrition</a:t>
            </a:r>
            <a:endParaRPr lang="cs-CZ" dirty="0"/>
          </a:p>
        </p:txBody>
      </p:sp>
      <p:sp>
        <p:nvSpPr>
          <p:cNvPr id="10" name="Zástupný symbol pro číslo snímku 5"/>
          <p:cNvSpPr>
            <a:spLocks noGrp="1"/>
          </p:cNvSpPr>
          <p:nvPr>
            <p:ph type="sldNum" sz="quarter" idx="12"/>
          </p:nvPr>
        </p:nvSpPr>
        <p:spPr>
          <a:xfrm>
            <a:off x="6815339" y="6421079"/>
            <a:ext cx="2057400" cy="365125"/>
          </a:xfrm>
        </p:spPr>
        <p:txBody>
          <a:bodyPr/>
          <a:lstStyle>
            <a:lvl1pPr>
              <a:defRPr lang="cs-CZ" sz="1350" b="1" kern="1200" smtClean="0">
                <a:solidFill>
                  <a:schemeClr val="tx2">
                    <a:lumMod val="50000"/>
                  </a:schemeClr>
                </a:solidFill>
                <a:latin typeface="Segoe UI" panose="020B0502040204020203" pitchFamily="34" charset="0"/>
                <a:ea typeface="+mn-ea"/>
                <a:cs typeface="Segoe UI" panose="020B0502040204020203" pitchFamily="34" charset="0"/>
              </a:defRPr>
            </a:lvl1pPr>
          </a:lstStyle>
          <a:p>
            <a:fld id="{7D74F88D-855E-4C4A-AC2F-7A0A64C53FD8}" type="slidenum">
              <a:rPr lang="cs-CZ" smtClean="0"/>
              <a:pPr/>
              <a:t>‹#›</a:t>
            </a:fld>
            <a:endParaRPr lang="cs-CZ" dirty="0"/>
          </a:p>
        </p:txBody>
      </p:sp>
      <p:cxnSp>
        <p:nvCxnSpPr>
          <p:cNvPr id="11" name="Přímá spojnice 10"/>
          <p:cNvCxnSpPr/>
          <p:nvPr userDrawn="1"/>
        </p:nvCxnSpPr>
        <p:spPr>
          <a:xfrm>
            <a:off x="394417" y="1368717"/>
            <a:ext cx="8374487" cy="0"/>
          </a:xfrm>
          <a:prstGeom prst="line">
            <a:avLst/>
          </a:prstGeom>
          <a:ln>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6595730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Obsah s titulkem">
    <p:spTree>
      <p:nvGrpSpPr>
        <p:cNvPr id="1" name=""/>
        <p:cNvGrpSpPr/>
        <p:nvPr/>
      </p:nvGrpSpPr>
      <p:grpSpPr>
        <a:xfrm>
          <a:off x="0" y="0"/>
          <a:ext cx="0" cy="0"/>
          <a:chOff x="0" y="0"/>
          <a:chExt cx="0" cy="0"/>
        </a:xfrm>
      </p:grpSpPr>
      <p:sp>
        <p:nvSpPr>
          <p:cNvPr id="8" name="Obdélník 7"/>
          <p:cNvSpPr/>
          <p:nvPr userDrawn="1"/>
        </p:nvSpPr>
        <p:spPr>
          <a:xfrm>
            <a:off x="152938" y="6349285"/>
            <a:ext cx="2482403" cy="5087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9" name="Obdélník 8"/>
          <p:cNvSpPr/>
          <p:nvPr userDrawn="1"/>
        </p:nvSpPr>
        <p:spPr>
          <a:xfrm>
            <a:off x="2780228" y="6349285"/>
            <a:ext cx="6210836" cy="5087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10"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687008" y="6421079"/>
            <a:ext cx="1414261" cy="365125"/>
          </a:xfrm>
        </p:spPr>
        <p:txBody>
          <a:bodyPr/>
          <a:lstStyle>
            <a:lvl1pPr>
              <a:defRPr sz="1350" b="1">
                <a:solidFill>
                  <a:schemeClr val="accent5">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6815339" y="6421079"/>
            <a:ext cx="2057400" cy="365125"/>
          </a:xfrm>
        </p:spPr>
        <p:txBody>
          <a:bodyPr/>
          <a:lstStyle>
            <a:lvl1pPr>
              <a:defRPr sz="1200" b="1">
                <a:solidFill>
                  <a:schemeClr val="accent5">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394417" y="1368717"/>
            <a:ext cx="8374487" cy="0"/>
          </a:xfrm>
          <a:prstGeom prst="line">
            <a:avLst/>
          </a:prstGeom>
          <a:ln>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8101020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Obsah s titulkem">
    <p:spTree>
      <p:nvGrpSpPr>
        <p:cNvPr id="1" name=""/>
        <p:cNvGrpSpPr/>
        <p:nvPr/>
      </p:nvGrpSpPr>
      <p:grpSpPr>
        <a:xfrm>
          <a:off x="0" y="0"/>
          <a:ext cx="0" cy="0"/>
          <a:chOff x="0" y="0"/>
          <a:chExt cx="0" cy="0"/>
        </a:xfrm>
      </p:grpSpPr>
      <p:sp>
        <p:nvSpPr>
          <p:cNvPr id="8" name="Obdélník 7"/>
          <p:cNvSpPr/>
          <p:nvPr userDrawn="1"/>
        </p:nvSpPr>
        <p:spPr>
          <a:xfrm>
            <a:off x="152938" y="6349285"/>
            <a:ext cx="2482403" cy="5087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9" name="Obdélník 8"/>
          <p:cNvSpPr/>
          <p:nvPr userDrawn="1"/>
        </p:nvSpPr>
        <p:spPr>
          <a:xfrm>
            <a:off x="2780228" y="6349285"/>
            <a:ext cx="6210836" cy="5087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10"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687008" y="6421079"/>
            <a:ext cx="1414261" cy="365125"/>
          </a:xfrm>
        </p:spPr>
        <p:txBody>
          <a:bodyPr/>
          <a:lstStyle>
            <a:lvl1pPr>
              <a:defRPr sz="1350" b="1">
                <a:solidFill>
                  <a:schemeClr val="accent5">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6815339" y="6421079"/>
            <a:ext cx="2057400" cy="365125"/>
          </a:xfrm>
        </p:spPr>
        <p:txBody>
          <a:bodyPr/>
          <a:lstStyle>
            <a:lvl1pPr>
              <a:defRPr sz="1200" b="1">
                <a:solidFill>
                  <a:schemeClr val="accent5">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394417" y="1368717"/>
            <a:ext cx="8374487" cy="0"/>
          </a:xfrm>
          <a:prstGeom prst="line">
            <a:avLst/>
          </a:prstGeom>
          <a:ln>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6057311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Obrázek s titulkem">
    <p:spTree>
      <p:nvGrpSpPr>
        <p:cNvPr id="1" name=""/>
        <p:cNvGrpSpPr/>
        <p:nvPr/>
      </p:nvGrpSpPr>
      <p:grpSpPr>
        <a:xfrm>
          <a:off x="0" y="0"/>
          <a:ext cx="0" cy="0"/>
          <a:chOff x="0" y="0"/>
          <a:chExt cx="0" cy="0"/>
        </a:xfrm>
      </p:grpSpPr>
      <p:sp>
        <p:nvSpPr>
          <p:cNvPr id="8" name="Obdélník 7"/>
          <p:cNvSpPr/>
          <p:nvPr userDrawn="1"/>
        </p:nvSpPr>
        <p:spPr>
          <a:xfrm>
            <a:off x="152938" y="6349285"/>
            <a:ext cx="2482403" cy="50871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9" name="Obdélník 8"/>
          <p:cNvSpPr/>
          <p:nvPr userDrawn="1"/>
        </p:nvSpPr>
        <p:spPr>
          <a:xfrm>
            <a:off x="2780228" y="6349285"/>
            <a:ext cx="6210836" cy="508715"/>
          </a:xfrm>
          <a:prstGeom prst="rect">
            <a:avLst/>
          </a:prstGeom>
          <a:solidFill>
            <a:srgbClr val="F2D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10"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687008" y="6421079"/>
            <a:ext cx="1414261" cy="365125"/>
          </a:xfrm>
        </p:spPr>
        <p:txBody>
          <a:bodyPr/>
          <a:lstStyle>
            <a:lvl1pPr>
              <a:defRPr sz="1350" b="1">
                <a:solidFill>
                  <a:srgbClr val="993300"/>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6815339" y="6421079"/>
            <a:ext cx="2057400" cy="365125"/>
          </a:xfrm>
        </p:spPr>
        <p:txBody>
          <a:bodyPr/>
          <a:lstStyle>
            <a:lvl1pPr>
              <a:defRPr sz="1200" b="1">
                <a:solidFill>
                  <a:srgbClr val="993300"/>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394417" y="1368717"/>
            <a:ext cx="8374487" cy="0"/>
          </a:xfrm>
          <a:prstGeom prst="line">
            <a:avLst/>
          </a:prstGeom>
          <a:ln>
            <a:solidFill>
              <a:srgbClr val="9933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1176204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Obrázek s titulkem">
    <p:spTree>
      <p:nvGrpSpPr>
        <p:cNvPr id="1" name=""/>
        <p:cNvGrpSpPr/>
        <p:nvPr/>
      </p:nvGrpSpPr>
      <p:grpSpPr>
        <a:xfrm>
          <a:off x="0" y="0"/>
          <a:ext cx="0" cy="0"/>
          <a:chOff x="0" y="0"/>
          <a:chExt cx="0" cy="0"/>
        </a:xfrm>
      </p:grpSpPr>
      <p:sp>
        <p:nvSpPr>
          <p:cNvPr id="8" name="Obdélník 7"/>
          <p:cNvSpPr/>
          <p:nvPr userDrawn="1"/>
        </p:nvSpPr>
        <p:spPr>
          <a:xfrm>
            <a:off x="152938" y="6349285"/>
            <a:ext cx="2482403" cy="50871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9" name="Obdélník 8"/>
          <p:cNvSpPr/>
          <p:nvPr userDrawn="1"/>
        </p:nvSpPr>
        <p:spPr>
          <a:xfrm>
            <a:off x="2780228" y="6349285"/>
            <a:ext cx="6210836" cy="508715"/>
          </a:xfrm>
          <a:prstGeom prst="rect">
            <a:avLst/>
          </a:prstGeom>
          <a:solidFill>
            <a:srgbClr val="F2D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10"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687008" y="6421079"/>
            <a:ext cx="1414261" cy="365125"/>
          </a:xfrm>
        </p:spPr>
        <p:txBody>
          <a:bodyPr/>
          <a:lstStyle>
            <a:lvl1pPr>
              <a:defRPr sz="1350" b="1">
                <a:solidFill>
                  <a:srgbClr val="993300"/>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6815339" y="6421079"/>
            <a:ext cx="2057400" cy="365125"/>
          </a:xfrm>
        </p:spPr>
        <p:txBody>
          <a:bodyPr/>
          <a:lstStyle>
            <a:lvl1pPr>
              <a:defRPr sz="1200" b="1">
                <a:solidFill>
                  <a:srgbClr val="993300"/>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394417" y="1368717"/>
            <a:ext cx="8374487" cy="0"/>
          </a:xfrm>
          <a:prstGeom prst="line">
            <a:avLst/>
          </a:prstGeom>
          <a:ln>
            <a:solidFill>
              <a:srgbClr val="9933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3614906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Obrázek s titulkem">
    <p:spTree>
      <p:nvGrpSpPr>
        <p:cNvPr id="1" name=""/>
        <p:cNvGrpSpPr/>
        <p:nvPr/>
      </p:nvGrpSpPr>
      <p:grpSpPr>
        <a:xfrm>
          <a:off x="0" y="0"/>
          <a:ext cx="0" cy="0"/>
          <a:chOff x="0" y="0"/>
          <a:chExt cx="0" cy="0"/>
        </a:xfrm>
      </p:grpSpPr>
      <p:sp>
        <p:nvSpPr>
          <p:cNvPr id="8" name="Obdélník 7"/>
          <p:cNvSpPr/>
          <p:nvPr userDrawn="1"/>
        </p:nvSpPr>
        <p:spPr>
          <a:xfrm>
            <a:off x="152938" y="6349285"/>
            <a:ext cx="2482403" cy="50871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9" name="Obdélník 8"/>
          <p:cNvSpPr/>
          <p:nvPr userDrawn="1"/>
        </p:nvSpPr>
        <p:spPr>
          <a:xfrm>
            <a:off x="2780228" y="6349285"/>
            <a:ext cx="6210836" cy="508715"/>
          </a:xfrm>
          <a:prstGeom prst="rect">
            <a:avLst/>
          </a:prstGeom>
          <a:solidFill>
            <a:srgbClr val="F2D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10" name="Nadpis 1"/>
          <p:cNvSpPr>
            <a:spLocks noGrp="1"/>
          </p:cNvSpPr>
          <p:nvPr>
            <p:ph type="title"/>
          </p:nvPr>
        </p:nvSpPr>
        <p:spPr>
          <a:xfrm>
            <a:off x="628650" y="365126"/>
            <a:ext cx="78867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628650" y="1620816"/>
            <a:ext cx="78867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687008" y="6421079"/>
            <a:ext cx="1414261" cy="365125"/>
          </a:xfrm>
        </p:spPr>
        <p:txBody>
          <a:bodyPr/>
          <a:lstStyle>
            <a:lvl1pPr>
              <a:defRPr sz="1350" b="1">
                <a:solidFill>
                  <a:srgbClr val="993300"/>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6815339" y="6421079"/>
            <a:ext cx="2057400" cy="365125"/>
          </a:xfrm>
        </p:spPr>
        <p:txBody>
          <a:bodyPr/>
          <a:lstStyle>
            <a:lvl1pPr>
              <a:defRPr sz="1200" b="1">
                <a:solidFill>
                  <a:srgbClr val="993300"/>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394417" y="1368717"/>
            <a:ext cx="8374487" cy="0"/>
          </a:xfrm>
          <a:prstGeom prst="line">
            <a:avLst/>
          </a:prstGeom>
          <a:ln>
            <a:solidFill>
              <a:srgbClr val="9933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09371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cs-CZ" altLang="cs-CZ"/>
          </a:p>
        </p:txBody>
      </p:sp>
      <p:sp>
        <p:nvSpPr>
          <p:cNvPr id="5" name="Zástupný symbol pro zápatí 4"/>
          <p:cNvSpPr>
            <a:spLocks noGrp="1"/>
          </p:cNvSpPr>
          <p:nvPr>
            <p:ph type="ftr" sz="quarter" idx="11"/>
          </p:nvPr>
        </p:nvSpPr>
        <p:spPr/>
        <p:txBody>
          <a:bodyPr/>
          <a:lstStyle>
            <a:lvl1pPr>
              <a:defRPr/>
            </a:lvl1pPr>
          </a:lstStyle>
          <a:p>
            <a:endParaRPr lang="cs-CZ" altLang="cs-CZ"/>
          </a:p>
        </p:txBody>
      </p:sp>
      <p:sp>
        <p:nvSpPr>
          <p:cNvPr id="6" name="Zástupný symbol pro číslo snímku 5"/>
          <p:cNvSpPr>
            <a:spLocks noGrp="1"/>
          </p:cNvSpPr>
          <p:nvPr>
            <p:ph type="sldNum" sz="quarter" idx="12"/>
          </p:nvPr>
        </p:nvSpPr>
        <p:spPr/>
        <p:txBody>
          <a:bodyPr/>
          <a:lstStyle>
            <a:lvl1pPr>
              <a:defRPr/>
            </a:lvl1pPr>
          </a:lstStyle>
          <a:p>
            <a:fld id="{EDE52110-03F4-42E1-B162-DA43A7D1C6F2}" type="slidenum">
              <a:rPr lang="cs-CZ" altLang="cs-CZ"/>
              <a:pPr/>
              <a:t>‹#›</a:t>
            </a:fld>
            <a:endParaRPr lang="cs-CZ" altLang="cs-CZ"/>
          </a:p>
        </p:txBody>
      </p:sp>
    </p:spTree>
    <p:extLst>
      <p:ext uri="{BB962C8B-B14F-4D97-AF65-F5344CB8AC3E}">
        <p14:creationId xmlns:p14="http://schemas.microsoft.com/office/powerpoint/2010/main" val="384076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74D8ADAC-56FE-4A6C-9B3E-D7DF5A862A26}" type="slidenum">
              <a:rPr lang="cs-CZ" altLang="cs-CZ"/>
              <a:pPr/>
              <a:t>‹#›</a:t>
            </a:fld>
            <a:endParaRPr lang="cs-CZ" altLang="cs-CZ"/>
          </a:p>
        </p:txBody>
      </p:sp>
    </p:spTree>
    <p:extLst>
      <p:ext uri="{BB962C8B-B14F-4D97-AF65-F5344CB8AC3E}">
        <p14:creationId xmlns:p14="http://schemas.microsoft.com/office/powerpoint/2010/main" val="1412580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endParaRPr lang="cs-CZ" altLang="cs-CZ"/>
          </a:p>
        </p:txBody>
      </p:sp>
      <p:sp>
        <p:nvSpPr>
          <p:cNvPr id="8" name="Zástupný symbol pro zápatí 7"/>
          <p:cNvSpPr>
            <a:spLocks noGrp="1"/>
          </p:cNvSpPr>
          <p:nvPr>
            <p:ph type="ftr" sz="quarter" idx="11"/>
          </p:nvPr>
        </p:nvSpPr>
        <p:spPr/>
        <p:txBody>
          <a:bodyPr/>
          <a:lstStyle>
            <a:lvl1pPr>
              <a:defRPr/>
            </a:lvl1pPr>
          </a:lstStyle>
          <a:p>
            <a:endParaRPr lang="cs-CZ" altLang="cs-CZ"/>
          </a:p>
        </p:txBody>
      </p:sp>
      <p:sp>
        <p:nvSpPr>
          <p:cNvPr id="9" name="Zástupný symbol pro číslo snímku 8"/>
          <p:cNvSpPr>
            <a:spLocks noGrp="1"/>
          </p:cNvSpPr>
          <p:nvPr>
            <p:ph type="sldNum" sz="quarter" idx="12"/>
          </p:nvPr>
        </p:nvSpPr>
        <p:spPr/>
        <p:txBody>
          <a:bodyPr/>
          <a:lstStyle>
            <a:lvl1pPr>
              <a:defRPr/>
            </a:lvl1pPr>
          </a:lstStyle>
          <a:p>
            <a:fld id="{008AB18C-5E5F-420D-9600-9568F05A31C4}" type="slidenum">
              <a:rPr lang="cs-CZ" altLang="cs-CZ"/>
              <a:pPr/>
              <a:t>‹#›</a:t>
            </a:fld>
            <a:endParaRPr lang="cs-CZ" altLang="cs-CZ"/>
          </a:p>
        </p:txBody>
      </p:sp>
    </p:spTree>
    <p:extLst>
      <p:ext uri="{BB962C8B-B14F-4D97-AF65-F5344CB8AC3E}">
        <p14:creationId xmlns:p14="http://schemas.microsoft.com/office/powerpoint/2010/main" val="3574456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endParaRPr lang="cs-CZ" altLang="cs-CZ"/>
          </a:p>
        </p:txBody>
      </p:sp>
      <p:sp>
        <p:nvSpPr>
          <p:cNvPr id="4" name="Zástupný symbol pro zápatí 3"/>
          <p:cNvSpPr>
            <a:spLocks noGrp="1"/>
          </p:cNvSpPr>
          <p:nvPr>
            <p:ph type="ftr" sz="quarter" idx="11"/>
          </p:nvPr>
        </p:nvSpPr>
        <p:spPr/>
        <p:txBody>
          <a:bodyPr/>
          <a:lstStyle>
            <a:lvl1pPr>
              <a:defRPr/>
            </a:lvl1pPr>
          </a:lstStyle>
          <a:p>
            <a:endParaRPr lang="cs-CZ" altLang="cs-CZ"/>
          </a:p>
        </p:txBody>
      </p:sp>
      <p:sp>
        <p:nvSpPr>
          <p:cNvPr id="5" name="Zástupný symbol pro číslo snímku 4"/>
          <p:cNvSpPr>
            <a:spLocks noGrp="1"/>
          </p:cNvSpPr>
          <p:nvPr>
            <p:ph type="sldNum" sz="quarter" idx="12"/>
          </p:nvPr>
        </p:nvSpPr>
        <p:spPr/>
        <p:txBody>
          <a:bodyPr/>
          <a:lstStyle>
            <a:lvl1pPr>
              <a:defRPr/>
            </a:lvl1pPr>
          </a:lstStyle>
          <a:p>
            <a:fld id="{E0E2B1D8-314E-4113-87FD-8C2FEECC3E2E}" type="slidenum">
              <a:rPr lang="cs-CZ" altLang="cs-CZ"/>
              <a:pPr/>
              <a:t>‹#›</a:t>
            </a:fld>
            <a:endParaRPr lang="cs-CZ" altLang="cs-CZ"/>
          </a:p>
        </p:txBody>
      </p:sp>
    </p:spTree>
    <p:extLst>
      <p:ext uri="{BB962C8B-B14F-4D97-AF65-F5344CB8AC3E}">
        <p14:creationId xmlns:p14="http://schemas.microsoft.com/office/powerpoint/2010/main" val="731969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cs-CZ" altLang="cs-CZ"/>
          </a:p>
        </p:txBody>
      </p:sp>
      <p:sp>
        <p:nvSpPr>
          <p:cNvPr id="3" name="Zástupný symbol pro zápatí 2"/>
          <p:cNvSpPr>
            <a:spLocks noGrp="1"/>
          </p:cNvSpPr>
          <p:nvPr>
            <p:ph type="ftr" sz="quarter" idx="11"/>
          </p:nvPr>
        </p:nvSpPr>
        <p:spPr/>
        <p:txBody>
          <a:bodyPr/>
          <a:lstStyle>
            <a:lvl1pPr>
              <a:defRPr/>
            </a:lvl1pPr>
          </a:lstStyle>
          <a:p>
            <a:endParaRPr lang="cs-CZ" altLang="cs-CZ"/>
          </a:p>
        </p:txBody>
      </p:sp>
      <p:sp>
        <p:nvSpPr>
          <p:cNvPr id="4" name="Zástupný symbol pro číslo snímku 3"/>
          <p:cNvSpPr>
            <a:spLocks noGrp="1"/>
          </p:cNvSpPr>
          <p:nvPr>
            <p:ph type="sldNum" sz="quarter" idx="12"/>
          </p:nvPr>
        </p:nvSpPr>
        <p:spPr/>
        <p:txBody>
          <a:bodyPr/>
          <a:lstStyle>
            <a:lvl1pPr>
              <a:defRPr/>
            </a:lvl1pPr>
          </a:lstStyle>
          <a:p>
            <a:fld id="{85B1831F-25F6-4E7B-83DE-E350F723FCEC}" type="slidenum">
              <a:rPr lang="cs-CZ" altLang="cs-CZ"/>
              <a:pPr/>
              <a:t>‹#›</a:t>
            </a:fld>
            <a:endParaRPr lang="cs-CZ" altLang="cs-CZ"/>
          </a:p>
        </p:txBody>
      </p:sp>
    </p:spTree>
    <p:extLst>
      <p:ext uri="{BB962C8B-B14F-4D97-AF65-F5344CB8AC3E}">
        <p14:creationId xmlns:p14="http://schemas.microsoft.com/office/powerpoint/2010/main" val="949133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9A36ACAD-6DE7-4034-8AB0-5B733FF68F54}" type="slidenum">
              <a:rPr lang="cs-CZ" altLang="cs-CZ"/>
              <a:pPr/>
              <a:t>‹#›</a:t>
            </a:fld>
            <a:endParaRPr lang="cs-CZ" altLang="cs-CZ"/>
          </a:p>
        </p:txBody>
      </p:sp>
    </p:spTree>
    <p:extLst>
      <p:ext uri="{BB962C8B-B14F-4D97-AF65-F5344CB8AC3E}">
        <p14:creationId xmlns:p14="http://schemas.microsoft.com/office/powerpoint/2010/main" val="3847215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cs-CZ" altLang="cs-CZ"/>
          </a:p>
        </p:txBody>
      </p:sp>
      <p:sp>
        <p:nvSpPr>
          <p:cNvPr id="6" name="Zástupný symbol pro zápatí 5"/>
          <p:cNvSpPr>
            <a:spLocks noGrp="1"/>
          </p:cNvSpPr>
          <p:nvPr>
            <p:ph type="ftr" sz="quarter" idx="11"/>
          </p:nvPr>
        </p:nvSpPr>
        <p:spPr/>
        <p:txBody>
          <a:bodyPr/>
          <a:lstStyle>
            <a:lvl1pPr>
              <a:defRPr/>
            </a:lvl1pPr>
          </a:lstStyle>
          <a:p>
            <a:endParaRPr lang="cs-CZ" altLang="cs-CZ"/>
          </a:p>
        </p:txBody>
      </p:sp>
      <p:sp>
        <p:nvSpPr>
          <p:cNvPr id="7" name="Zástupný symbol pro číslo snímku 6"/>
          <p:cNvSpPr>
            <a:spLocks noGrp="1"/>
          </p:cNvSpPr>
          <p:nvPr>
            <p:ph type="sldNum" sz="quarter" idx="12"/>
          </p:nvPr>
        </p:nvSpPr>
        <p:spPr/>
        <p:txBody>
          <a:bodyPr/>
          <a:lstStyle>
            <a:lvl1pPr>
              <a:defRPr/>
            </a:lvl1pPr>
          </a:lstStyle>
          <a:p>
            <a:fld id="{8948611A-B7D8-453C-AD77-D1F0C35E3C27}" type="slidenum">
              <a:rPr lang="cs-CZ" altLang="cs-CZ"/>
              <a:pPr/>
              <a:t>‹#›</a:t>
            </a:fld>
            <a:endParaRPr lang="cs-CZ" altLang="cs-CZ"/>
          </a:p>
        </p:txBody>
      </p:sp>
    </p:spTree>
    <p:extLst>
      <p:ext uri="{BB962C8B-B14F-4D97-AF65-F5344CB8AC3E}">
        <p14:creationId xmlns:p14="http://schemas.microsoft.com/office/powerpoint/2010/main" val="1871812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191DEB7-2E09-4DDD-823C-5FE57536A918}"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6" r:id="rId27"/>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quotationsbook.com/quotes/author/1520/"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google.cz/url?sa=i&amp;rct=j&amp;q=&amp;esrc=s&amp;source=images&amp;cd=&amp;cad=rja&amp;uact=8&amp;ved=0ahUKEwiirtvdvuPLAhXCwBQKHd0_AKAQjRwIBw&amp;url=http://blog.akcednes.cz/testy/test-bily-jogurt&amp;bvm=bv.117868183,d.bGs&amp;psig=AFQjCNE6EoaMQwO0f3ziRwXyPl018Okk3A&amp;ust=1459258241348991" TargetMode="External"/><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13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7.xml"/><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6.xml"/><Relationship Id="rId1" Type="http://schemas.openxmlformats.org/officeDocument/2006/relationships/slideLayout" Target="../slideLayouts/slideLayout2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8.xml"/><Relationship Id="rId1" Type="http://schemas.openxmlformats.org/officeDocument/2006/relationships/slideLayout" Target="../slideLayouts/slideLayout18.xml"/><Relationship Id="rId4" Type="http://schemas.openxmlformats.org/officeDocument/2006/relationships/image" Target="../media/image85.wmf"/></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168.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90.png"/><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178.xml"/><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179.xml"/><Relationship Id="rId1" Type="http://schemas.openxmlformats.org/officeDocument/2006/relationships/slideLayout" Target="../slideLayouts/slideLayout15.xml"/><Relationship Id="rId4" Type="http://schemas.openxmlformats.org/officeDocument/2006/relationships/image" Target="../media/image93.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88.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99.png"/><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00.png"/><Relationship Id="rId4" Type="http://schemas.openxmlformats.org/officeDocument/2006/relationships/oleObject" Target="../embeddings/oleObject7.bin"/></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14.wmf"/></Relationships>
</file>

<file path=ppt/slides/_rels/slide39.xml.rels><?xml version="1.0" encoding="UTF-8" standalone="yes"?>
<Relationships xmlns="http://schemas.openxmlformats.org/package/2006/relationships"><Relationship Id="rId8" Type="http://schemas.openxmlformats.org/officeDocument/2006/relationships/hyperlink" Target="http://www.chemievjidle.cz/musli-tycinky/corny-linea" TargetMode="External"/><Relationship Id="rId3" Type="http://schemas.openxmlformats.org/officeDocument/2006/relationships/image" Target="../media/image15.wmf"/><Relationship Id="rId7"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hyperlink" Target="http://www.zbozi.cz/vyrobek/corny-big-musli-tycinka-oriskova-50g/" TargetMode="External"/><Relationship Id="rId11" Type="http://schemas.openxmlformats.org/officeDocument/2006/relationships/image" Target="../media/image19.jpeg"/><Relationship Id="rId5" Type="http://schemas.openxmlformats.org/officeDocument/2006/relationships/image" Target="../media/image16.jpeg"/><Relationship Id="rId10" Type="http://schemas.openxmlformats.org/officeDocument/2006/relationships/hyperlink" Target="http://www.chemievjidle.cz/musli-tycinky/cereo-musli-tycinka-s-kousky-visni-v-jogurtove-poleve-tesco" TargetMode="External"/><Relationship Id="rId4" Type="http://schemas.openxmlformats.org/officeDocument/2006/relationships/hyperlink" Target="http://images.zbozi.cz/zbozi-images/4f5741ab4d555eb0821b0000.jpg" TargetMode="External"/><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File:James_Caleb_Jackson1.jpg"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File:John_Harvey_Kellogg_ggbain.15047.jpg" TargetMode="External"/><Relationship Id="rId7"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hyperlink" Target="http://en.wikipedia.org/wiki/File:WkPortrait_01.jpg" TargetMode="External"/><Relationship Id="rId4" Type="http://schemas.openxmlformats.org/officeDocument/2006/relationships/image" Target="../media/image22.jpeg"/></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www.bezpecnostpotravin.cz/UserFiles/File/Kopov_Cerelie%20web.pdf"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png"/><Relationship Id="rId4" Type="http://schemas.openxmlformats.org/officeDocument/2006/relationships/oleObject" Target="../embeddings/oleObject1.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4.png"/><Relationship Id="rId4" Type="http://schemas.openxmlformats.org/officeDocument/2006/relationships/oleObject" Target="../embeddings/oleObject2.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5.png"/><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8.png"/><Relationship Id="rId4" Type="http://schemas.openxmlformats.org/officeDocument/2006/relationships/oleObject" Target="../embeddings/oleObject4.bin"/></Relationships>
</file>

<file path=ppt/slides/_rels/slide9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470025"/>
          </a:xfrm>
        </p:spPr>
        <p:txBody>
          <a:bodyPr anchor="ctr"/>
          <a:lstStyle/>
          <a:p>
            <a:r>
              <a:rPr lang="cs-CZ" altLang="cs-CZ" sz="4000"/>
              <a:t>Výživa</a:t>
            </a:r>
            <a:br>
              <a:rPr lang="cs-CZ" altLang="cs-CZ" sz="4000"/>
            </a:br>
            <a:r>
              <a:rPr lang="cs-CZ" altLang="cs-CZ" sz="4000"/>
              <a:t>v pyramidě</a:t>
            </a:r>
            <a:br>
              <a:rPr lang="cs-CZ" altLang="cs-CZ" sz="4000"/>
            </a:br>
            <a:r>
              <a:rPr lang="cs-CZ" altLang="cs-CZ" sz="4000"/>
              <a:t/>
            </a:r>
            <a:br>
              <a:rPr lang="cs-CZ" altLang="cs-CZ" sz="4000"/>
            </a:br>
            <a:endParaRPr lang="cs-CZ" altLang="cs-CZ" sz="4000"/>
          </a:p>
        </p:txBody>
      </p:sp>
      <p:sp>
        <p:nvSpPr>
          <p:cNvPr id="2051" name="Rectangle 3"/>
          <p:cNvSpPr>
            <a:spLocks noGrp="1" noChangeArrowheads="1"/>
          </p:cNvSpPr>
          <p:nvPr>
            <p:ph type="subTitle" idx="1"/>
          </p:nvPr>
        </p:nvSpPr>
        <p:spPr>
          <a:xfrm>
            <a:off x="1371600" y="3886200"/>
            <a:ext cx="6400800" cy="1752600"/>
          </a:xfrm>
        </p:spPr>
        <p:txBody>
          <a:bodyPr/>
          <a:lstStyle/>
          <a:p>
            <a:r>
              <a:rPr lang="cs-CZ" altLang="cs-CZ" sz="3200" dirty="0" smtClean="0"/>
              <a:t>2017</a:t>
            </a:r>
            <a:endParaRPr lang="cs-CZ" altLang="cs-CZ"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solidFill>
            <a:srgbClr val="CCFF33"/>
          </a:solidFill>
        </p:spPr>
        <p:txBody>
          <a:bodyPr/>
          <a:lstStyle/>
          <a:p>
            <a:r>
              <a:rPr lang="cs-CZ" altLang="cs-CZ"/>
              <a:t>Optimální složení stravy</a:t>
            </a:r>
          </a:p>
        </p:txBody>
      </p:sp>
      <p:sp>
        <p:nvSpPr>
          <p:cNvPr id="200707" name="Rectangle 3"/>
          <p:cNvSpPr>
            <a:spLocks noGrp="1" noChangeArrowheads="1"/>
          </p:cNvSpPr>
          <p:nvPr>
            <p:ph type="body" idx="1"/>
          </p:nvPr>
        </p:nvSpPr>
        <p:spPr/>
        <p:txBody>
          <a:bodyPr/>
          <a:lstStyle/>
          <a:p>
            <a:pPr algn="just"/>
            <a:r>
              <a:rPr lang="cs-CZ" altLang="cs-CZ" sz="2800">
                <a:solidFill>
                  <a:srgbClr val="FF6600"/>
                </a:solidFill>
              </a:rPr>
              <a:t>Doporučené výživové dávky (Referenční dávky,DDD). </a:t>
            </a:r>
            <a:r>
              <a:rPr lang="cs-CZ" altLang="cs-CZ" sz="2800"/>
              <a:t>Jsou vyjádřeny v množství živin. Existuje více variant – nejnižší, průměrný, doporučený, tolerovatelný příjem</a:t>
            </a:r>
            <a:endParaRPr lang="cs-CZ" altLang="cs-CZ" sz="2800">
              <a:solidFill>
                <a:srgbClr val="FF6600"/>
              </a:solidFill>
            </a:endParaRPr>
          </a:p>
          <a:p>
            <a:pPr algn="just"/>
            <a:r>
              <a:rPr lang="cs-CZ" altLang="cs-CZ" sz="2800">
                <a:solidFill>
                  <a:srgbClr val="FF6600"/>
                </a:solidFill>
              </a:rPr>
              <a:t>Výživová doporučení </a:t>
            </a:r>
            <a:r>
              <a:rPr lang="cs-CZ" altLang="cs-CZ" sz="2800"/>
              <a:t>jsou návody pro spotřebitele u nichž nejde o kvantitativní ukazatele, ale pouze o směrnice ke změně spotřeby. Jsou formulována ve formě slovní nebo grafické (výživové pyramidy)</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Brezkova\Dokumenty\Obrázky\halinka\foto-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229" y="2460728"/>
            <a:ext cx="3728577" cy="248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C:\Documents and Settings\Brezkova\Dokumenty\Obrázky\halinka\foto-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8663" y="2460729"/>
            <a:ext cx="4857078" cy="31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p:txBody>
          <a:bodyPr/>
          <a:lstStyle/>
          <a:p>
            <a:pPr algn="ctr"/>
            <a:r>
              <a:rPr lang="cs-CZ" dirty="0"/>
              <a:t>Průměrné výživové </a:t>
            </a:r>
            <a:r>
              <a:rPr lang="cs-CZ" dirty="0" smtClean="0"/>
              <a:t>hodnoty se ztratily </a:t>
            </a:r>
            <a:br>
              <a:rPr lang="cs-CZ" dirty="0" smtClean="0"/>
            </a:br>
            <a:r>
              <a:rPr lang="cs-CZ" dirty="0" smtClean="0"/>
              <a:t>v </a:t>
            </a:r>
            <a:r>
              <a:rPr lang="cs-CZ" dirty="0"/>
              <a:t>překladu ?</a:t>
            </a:r>
          </a:p>
        </p:txBody>
      </p:sp>
      <p:sp>
        <p:nvSpPr>
          <p:cNvPr id="4" name="Ovál 3"/>
          <p:cNvSpPr/>
          <p:nvPr/>
        </p:nvSpPr>
        <p:spPr>
          <a:xfrm>
            <a:off x="628649" y="3600450"/>
            <a:ext cx="1678866" cy="2823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5" name="Ovál 4"/>
          <p:cNvSpPr/>
          <p:nvPr/>
        </p:nvSpPr>
        <p:spPr>
          <a:xfrm>
            <a:off x="4905487" y="4060340"/>
            <a:ext cx="734210" cy="2178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Tree>
    <p:extLst>
      <p:ext uri="{BB962C8B-B14F-4D97-AF65-F5344CB8AC3E}">
        <p14:creationId xmlns:p14="http://schemas.microsoft.com/office/powerpoint/2010/main" val="34292935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cs-CZ" altLang="cs-CZ"/>
              <a:t>Pravda o mléce – jak ji potvrzuje věda</a:t>
            </a:r>
          </a:p>
        </p:txBody>
      </p:sp>
      <p:sp>
        <p:nvSpPr>
          <p:cNvPr id="340995" name="Rectangle 3"/>
          <p:cNvSpPr>
            <a:spLocks noGrp="1" noChangeArrowheads="1"/>
          </p:cNvSpPr>
          <p:nvPr>
            <p:ph type="body" idx="1"/>
          </p:nvPr>
        </p:nvSpPr>
        <p:spPr/>
        <p:txBody>
          <a:bodyPr/>
          <a:lstStyle/>
          <a:p>
            <a:r>
              <a:rPr lang="cs-CZ" altLang="cs-CZ"/>
              <a:t>6. kapitola </a:t>
            </a:r>
            <a:r>
              <a:rPr lang="cs-CZ" altLang="cs-CZ" b="1"/>
              <a:t>Průřez smetanovým sýrem</a:t>
            </a:r>
          </a:p>
          <a:p>
            <a:pPr>
              <a:buFontTx/>
              <a:buNone/>
            </a:pPr>
            <a:r>
              <a:rPr lang="cs-CZ" altLang="cs-CZ"/>
              <a:t>    </a:t>
            </a:r>
            <a:r>
              <a:rPr lang="cs-CZ" altLang="cs-CZ" b="1"/>
              <a:t>Z potravin dnešní doby  má mléko nejhorší vliv na pohlavní život. Například slané mléčné výrobky spojené s konzumací masa a vajec vedou k lesbismu. Ve spojení s cukrem vedou u mužů k homosexualitě. V obou případech je možné vhodnou stravou v takových nenormálních stavech pomoci.</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endParaRPr lang="cs-CZ" altLang="cs-CZ"/>
          </a:p>
        </p:txBody>
      </p:sp>
      <p:sp>
        <p:nvSpPr>
          <p:cNvPr id="347139" name="Rectangle 3"/>
          <p:cNvSpPr>
            <a:spLocks noGrp="1" noChangeArrowheads="1"/>
          </p:cNvSpPr>
          <p:nvPr>
            <p:ph type="body" idx="1"/>
          </p:nvPr>
        </p:nvSpPr>
        <p:spPr/>
        <p:txBody>
          <a:bodyPr/>
          <a:lstStyle/>
          <a:p>
            <a:r>
              <a:rPr lang="cs-CZ" altLang="cs-CZ"/>
              <a:t> </a:t>
            </a:r>
            <a:r>
              <a:rPr lang="cs-CZ" altLang="cs-CZ" b="1"/>
              <a:t>I have a dream to provide every Chinese, especially children, sufficient milk each day </a:t>
            </a:r>
            <a:r>
              <a:rPr lang="cs-CZ" altLang="cs-CZ"/>
              <a:t/>
            </a:r>
            <a:br>
              <a:rPr lang="cs-CZ" altLang="cs-CZ"/>
            </a:br>
            <a:r>
              <a:rPr lang="cs-CZ" altLang="cs-CZ">
                <a:solidFill>
                  <a:srgbClr val="91B2D7"/>
                </a:solidFill>
              </a:rPr>
              <a:t>Wen Jiabao </a:t>
            </a:r>
            <a:br>
              <a:rPr lang="cs-CZ" altLang="cs-CZ">
                <a:solidFill>
                  <a:srgbClr val="91B2D7"/>
                </a:solidFill>
              </a:rPr>
            </a:br>
            <a:r>
              <a:rPr lang="cs-CZ" altLang="cs-CZ">
                <a:solidFill>
                  <a:srgbClr val="91B2D7"/>
                </a:solidFill>
              </a:rPr>
              <a:t>Chinese Premier</a:t>
            </a:r>
            <a:r>
              <a:rPr lang="cs-CZ" altLang="cs-CZ"/>
              <a:t> </a:t>
            </a:r>
          </a:p>
          <a:p>
            <a:r>
              <a:rPr lang="cs-CZ" altLang="cs-CZ"/>
              <a:t> </a:t>
            </a:r>
            <a:r>
              <a:rPr lang="cs-CZ" altLang="cs-CZ" b="1"/>
              <a:t>There is no finer investment for any community than putting milk into babies</a:t>
            </a:r>
            <a:r>
              <a:rPr lang="cs-CZ" altLang="cs-CZ"/>
              <a:t>.    </a:t>
            </a:r>
          </a:p>
          <a:p>
            <a:pPr>
              <a:buFontTx/>
              <a:buNone/>
            </a:pPr>
            <a:r>
              <a:rPr lang="cs-CZ" altLang="cs-CZ"/>
              <a:t>     </a:t>
            </a:r>
            <a:r>
              <a:rPr lang="cs-CZ" altLang="cs-CZ" i="1">
                <a:hlinkClick r:id="rId3" tooltip="More quotes by Churchill, Winston"/>
              </a:rPr>
              <a:t>Winston</a:t>
            </a:r>
            <a:r>
              <a:rPr lang="cs-CZ" altLang="cs-CZ"/>
              <a:t> </a:t>
            </a:r>
            <a:r>
              <a:rPr lang="cs-CZ" altLang="cs-CZ" i="1">
                <a:hlinkClick r:id="rId3" tooltip="More quotes by Churchill, Winston"/>
              </a:rPr>
              <a:t>Churchill</a:t>
            </a:r>
            <a:endParaRPr lang="cs-CZ" altLang="cs-CZ"/>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Marianne</a:t>
            </a:r>
            <a:r>
              <a:rPr lang="cs-CZ" dirty="0" smtClean="0"/>
              <a:t> únor 2017</a:t>
            </a:r>
            <a:endParaRPr lang="cs-CZ" dirty="0"/>
          </a:p>
        </p:txBody>
      </p:sp>
      <p:sp>
        <p:nvSpPr>
          <p:cNvPr id="3" name="Zástupný symbol pro obsah 2"/>
          <p:cNvSpPr>
            <a:spLocks noGrp="1"/>
          </p:cNvSpPr>
          <p:nvPr>
            <p:ph idx="1"/>
          </p:nvPr>
        </p:nvSpPr>
        <p:spPr/>
        <p:txBody>
          <a:bodyPr/>
          <a:lstStyle/>
          <a:p>
            <a:r>
              <a:rPr lang="cs-CZ" dirty="0" smtClean="0"/>
              <a:t>Jogurt je jeden z nejsilnějších karcinogenních iniciátorů.</a:t>
            </a:r>
          </a:p>
          <a:p>
            <a:r>
              <a:rPr lang="cs-CZ" dirty="0" smtClean="0"/>
              <a:t>Mléčné výrobky vůbec jsou tak akorát </a:t>
            </a:r>
            <a:r>
              <a:rPr lang="cs-CZ" dirty="0" err="1" smtClean="0"/>
              <a:t>blahodárne</a:t>
            </a:r>
            <a:r>
              <a:rPr lang="cs-CZ" dirty="0" smtClean="0"/>
              <a:t>  pro skoky do rakve.</a:t>
            </a:r>
          </a:p>
          <a:p>
            <a:r>
              <a:rPr lang="cs-CZ" dirty="0" smtClean="0"/>
              <a:t>MUDr. J. Klímová</a:t>
            </a:r>
          </a:p>
          <a:p>
            <a:pPr marL="0" indent="0">
              <a:buNone/>
            </a:pPr>
            <a:r>
              <a:rPr lang="cs-CZ" dirty="0"/>
              <a:t> </a:t>
            </a:r>
            <a:r>
              <a:rPr lang="cs-CZ" dirty="0" smtClean="0"/>
              <a:t> česká špička komplexní medicíny</a:t>
            </a:r>
            <a:endParaRPr lang="cs-CZ" dirty="0"/>
          </a:p>
        </p:txBody>
      </p:sp>
    </p:spTree>
    <p:extLst>
      <p:ext uri="{BB962C8B-B14F-4D97-AF65-F5344CB8AC3E}">
        <p14:creationId xmlns:p14="http://schemas.microsoft.com/office/powerpoint/2010/main" val="41968032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39750" y="-242888"/>
            <a:ext cx="8305800" cy="1079501"/>
          </a:xfrm>
        </p:spPr>
        <p:txBody>
          <a:bodyPr anchor="b">
            <a:normAutofit/>
          </a:bodyPr>
          <a:lstStyle/>
          <a:p>
            <a:pPr>
              <a:lnSpc>
                <a:spcPts val="3400"/>
              </a:lnSpc>
            </a:pPr>
            <a:r>
              <a:rPr lang="cs-CZ" altLang="cs-CZ" sz="1800">
                <a:effectLst>
                  <a:outerShdw blurRad="38100" dist="38100" dir="2700000" algn="tl">
                    <a:srgbClr val="C0C0C0"/>
                  </a:outerShdw>
                </a:effectLst>
              </a:rPr>
              <a:t>Laktózová intolerance – nesnášenlivost mléčného cukru</a:t>
            </a:r>
            <a:br>
              <a:rPr lang="cs-CZ" altLang="cs-CZ" sz="1800">
                <a:effectLst>
                  <a:outerShdw blurRad="38100" dist="38100" dir="2700000" algn="tl">
                    <a:srgbClr val="C0C0C0"/>
                  </a:outerShdw>
                </a:effectLst>
              </a:rPr>
            </a:br>
            <a:endParaRPr lang="cs-CZ" altLang="cs-CZ" sz="1800">
              <a:effectLst>
                <a:outerShdw blurRad="38100" dist="38100" dir="2700000" algn="tl">
                  <a:srgbClr val="C0C0C0"/>
                </a:outerShdw>
              </a:effectLst>
            </a:endParaRP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200" b="1">
              <a:solidFill>
                <a:srgbClr val="595959"/>
              </a:solidFill>
              <a:latin typeface="Century Gothic" panose="020B0502020202020204" pitchFamily="34" charset="0"/>
            </a:endParaRPr>
          </a:p>
        </p:txBody>
      </p:sp>
      <p:sp>
        <p:nvSpPr>
          <p:cNvPr id="410628" name="Rectangle 4"/>
          <p:cNvSpPr>
            <a:spLocks noChangeArrowheads="1"/>
          </p:cNvSpPr>
          <p:nvPr/>
        </p:nvSpPr>
        <p:spPr bwMode="auto">
          <a:xfrm>
            <a:off x="539750" y="908050"/>
            <a:ext cx="7620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Deficit enzymu laktázy kartáčového lemu  tenkého střeva, nutné k trávení mléčného cukru</a:t>
            </a:r>
            <a:r>
              <a:rPr lang="cs-CZ" altLang="cs-CZ" sz="2800"/>
              <a:t> </a:t>
            </a:r>
            <a:r>
              <a:rPr lang="cs-CZ" altLang="cs-CZ" sz="2400"/>
              <a:t>laktózy  </a:t>
            </a:r>
            <a:endParaRPr lang="cs-CZ" altLang="cs-CZ" sz="1800" b="1"/>
          </a:p>
        </p:txBody>
      </p:sp>
      <p:sp>
        <p:nvSpPr>
          <p:cNvPr id="410629"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410630" name="Rectangle 4"/>
          <p:cNvSpPr>
            <a:spLocks noChangeArrowheads="1"/>
          </p:cNvSpPr>
          <p:nvPr/>
        </p:nvSpPr>
        <p:spPr bwMode="auto">
          <a:xfrm>
            <a:off x="539750" y="2205038"/>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solidFill>
                  <a:schemeClr val="tx2"/>
                </a:solidFill>
                <a:effectLst>
                  <a:outerShdw blurRad="38100" dist="38100" dir="2700000" algn="tl">
                    <a:srgbClr val="C0C0C0"/>
                  </a:outerShdw>
                </a:effectLst>
                <a:latin typeface="Arial Narrow" panose="020B0606020202030204" pitchFamily="34" charset="0"/>
              </a:rPr>
              <a:t>hypolaktázie nebo non-perzistence laktázy</a:t>
            </a:r>
          </a:p>
        </p:txBody>
      </p:sp>
      <p:sp>
        <p:nvSpPr>
          <p:cNvPr id="410631" name="Rectangle 4"/>
          <p:cNvSpPr>
            <a:spLocks noChangeArrowheads="1"/>
          </p:cNvSpPr>
          <p:nvPr/>
        </p:nvSpPr>
        <p:spPr bwMode="auto">
          <a:xfrm>
            <a:off x="539750" y="2708275"/>
            <a:ext cx="7691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Projevy – potíže:</a:t>
            </a:r>
            <a:endParaRPr lang="cs-CZ" altLang="cs-CZ" sz="2400" b="1"/>
          </a:p>
        </p:txBody>
      </p:sp>
      <p:sp>
        <p:nvSpPr>
          <p:cNvPr id="410632" name="Rectangle 4"/>
          <p:cNvSpPr>
            <a:spLocks noChangeArrowheads="1"/>
          </p:cNvSpPr>
          <p:nvPr/>
        </p:nvSpPr>
        <p:spPr bwMode="auto">
          <a:xfrm>
            <a:off x="1219200" y="3068638"/>
            <a:ext cx="78867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1800"/>
              <a:t>Bolesti břicha, nadýmání, pocit plnosti, křeče v břiše, průjem, zvracení,borborygmus…</a:t>
            </a:r>
          </a:p>
          <a:p>
            <a:pPr>
              <a:lnSpc>
                <a:spcPct val="110000"/>
              </a:lnSpc>
              <a:buClr>
                <a:schemeClr val="hlink"/>
              </a:buClr>
              <a:buSzPct val="60000"/>
              <a:buFont typeface="Wingdings" panose="05000000000000000000" pitchFamily="2" charset="2"/>
              <a:buChar char="n"/>
            </a:pPr>
            <a:r>
              <a:rPr lang="cs-CZ" altLang="cs-CZ" sz="1800"/>
              <a:t>Bolest hlavy, svalů, nevolnost, ztráta koncentrace…</a:t>
            </a:r>
            <a:endParaRPr lang="cs-CZ" altLang="cs-CZ" sz="1800" b="1"/>
          </a:p>
        </p:txBody>
      </p:sp>
      <p:sp>
        <p:nvSpPr>
          <p:cNvPr id="410633" name="Rectangle 4"/>
          <p:cNvSpPr>
            <a:spLocks noChangeArrowheads="1"/>
          </p:cNvSpPr>
          <p:nvPr/>
        </p:nvSpPr>
        <p:spPr bwMode="auto">
          <a:xfrm>
            <a:off x="684213" y="40767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Výskyt:</a:t>
            </a:r>
            <a:endParaRPr lang="cs-CZ" altLang="cs-CZ" sz="2400" b="1"/>
          </a:p>
        </p:txBody>
      </p:sp>
      <p:sp>
        <p:nvSpPr>
          <p:cNvPr id="410634" name="Rectangle 4"/>
          <p:cNvSpPr>
            <a:spLocks noChangeArrowheads="1"/>
          </p:cNvSpPr>
          <p:nvPr/>
        </p:nvSpPr>
        <p:spPr bwMode="auto">
          <a:xfrm>
            <a:off x="5508625" y="4797425"/>
            <a:ext cx="3124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pPr>
            <a:r>
              <a:rPr lang="cs-CZ" altLang="cs-CZ" sz="1600"/>
              <a:t>Zhoršuje se od dětství ke stáří.</a:t>
            </a:r>
          </a:p>
        </p:txBody>
      </p:sp>
      <p:graphicFrame>
        <p:nvGraphicFramePr>
          <p:cNvPr id="410656" name="Group 32"/>
          <p:cNvGraphicFramePr>
            <a:graphicFrameLocks noGrp="1"/>
          </p:cNvGraphicFramePr>
          <p:nvPr/>
        </p:nvGraphicFramePr>
        <p:xfrm>
          <a:off x="2667000" y="4221163"/>
          <a:ext cx="2409825" cy="1871663"/>
        </p:xfrm>
        <a:graphic>
          <a:graphicData uri="http://schemas.openxmlformats.org/drawingml/2006/table">
            <a:tbl>
              <a:tblPr/>
              <a:tblGrid>
                <a:gridCol w="1689100"/>
                <a:gridCol w="720725"/>
              </a:tblGrid>
              <a:tr h="3048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Asiaté</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98 %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CF2"/>
                    </a:solidFill>
                  </a:tcPr>
                </a:tc>
              </a:tr>
              <a:tr h="5222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Afričané</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78 %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6E5"/>
                    </a:solidFill>
                  </a:tcPr>
                </a:tc>
              </a:tr>
              <a:tr h="5238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Češi</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6-20 %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CF2"/>
                    </a:solidFill>
                  </a:tcPr>
                </a:tc>
              </a:tr>
              <a:tr h="5207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Skandinávci</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smtClean="0">
                          <a:ln>
                            <a:noFill/>
                          </a:ln>
                          <a:solidFill>
                            <a:srgbClr val="000000"/>
                          </a:solidFill>
                          <a:effectLst/>
                          <a:latin typeface="Palatino Linotype" panose="02040502050505030304" pitchFamily="18" charset="0"/>
                        </a:rPr>
                        <a:t>10 %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6E5"/>
                    </a:solidFill>
                  </a:tcPr>
                </a:tc>
              </a:tr>
            </a:tbl>
          </a:graphicData>
        </a:graphic>
      </p:graphicFrame>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r>
              <a:rPr lang="cs-CZ" altLang="cs-CZ" sz="1800">
                <a:solidFill>
                  <a:srgbClr val="91B2D7"/>
                </a:solidFill>
              </a:rPr>
              <a:t>Opatření:</a:t>
            </a:r>
            <a:br>
              <a:rPr lang="cs-CZ" altLang="cs-CZ" sz="1800">
                <a:solidFill>
                  <a:srgbClr val="91B2D7"/>
                </a:solidFill>
              </a:rPr>
            </a:br>
            <a:endParaRPr lang="cs-CZ" altLang="cs-CZ" sz="1800">
              <a:solidFill>
                <a:srgbClr val="91B2D7"/>
              </a:solidFill>
            </a:endParaRPr>
          </a:p>
        </p:txBody>
      </p:sp>
      <p:sp>
        <p:nvSpPr>
          <p:cNvPr id="414723" name="Rectangle 3"/>
          <p:cNvSpPr>
            <a:spLocks noGrp="1" noChangeArrowheads="1"/>
          </p:cNvSpPr>
          <p:nvPr>
            <p:ph type="body" idx="1"/>
          </p:nvPr>
        </p:nvSpPr>
        <p:spPr>
          <a:xfrm>
            <a:off x="457200" y="1125538"/>
            <a:ext cx="8229600" cy="5000625"/>
          </a:xfrm>
        </p:spPr>
        <p:txBody>
          <a:bodyPr/>
          <a:lstStyle/>
          <a:p>
            <a:r>
              <a:rPr lang="cs-CZ" altLang="cs-CZ" sz="2400" b="1"/>
              <a:t>Omezit konzumaci laktózy (většinou do 12 g denně snášeno - 240 ml, není třeba mléko zcela vyloučit,načasování  vhodného množství během dne, současná konzumace dalšího pokrmu apod.)</a:t>
            </a:r>
          </a:p>
          <a:p>
            <a:r>
              <a:rPr lang="cs-CZ" altLang="cs-CZ" sz="2400" b="1"/>
              <a:t>Konzumace zakysaných mléčných výrobků, sýrů (obsahují méně laktózy), bezlaktozová mléka</a:t>
            </a:r>
          </a:p>
          <a:p>
            <a:pPr>
              <a:buFontTx/>
              <a:buNone/>
            </a:pPr>
            <a:r>
              <a:rPr lang="cs-CZ" altLang="cs-CZ" sz="2400" b="1"/>
              <a:t>Pozitivně posouzeno tvrzení (EFSA):</a:t>
            </a:r>
          </a:p>
          <a:p>
            <a:pPr>
              <a:buFontTx/>
              <a:buNone/>
            </a:pPr>
            <a:r>
              <a:rPr lang="cs-CZ" altLang="cs-CZ" sz="2400" b="1">
                <a:solidFill>
                  <a:schemeClr val="hlink"/>
                </a:solidFill>
              </a:rPr>
              <a:t> „</a:t>
            </a:r>
            <a:r>
              <a:rPr lang="cs-CZ" altLang="cs-CZ" sz="2400" b="1" i="1">
                <a:solidFill>
                  <a:schemeClr val="hlink"/>
                </a:solidFill>
              </a:rPr>
              <a:t>jogurtové kultury přispívají ke zlepšení stravitelnosti laktózy“</a:t>
            </a:r>
          </a:p>
          <a:p>
            <a:pPr>
              <a:buFontTx/>
              <a:buNone/>
            </a:pPr>
            <a:r>
              <a:rPr lang="cs-CZ" altLang="cs-CZ" sz="2400" b="1"/>
              <a:t>Neschválené tvrzení : laktóza zvyšuje absorpci vápníku vedoucí k jeho zvýšené retenci  </a:t>
            </a:r>
          </a:p>
          <a:p>
            <a:endParaRPr lang="cs-CZ" altLang="cs-CZ" sz="240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sz="1800" dirty="0">
                <a:ea typeface="Segoe UI" panose="020B0502040204020203" pitchFamily="34" charset="0"/>
              </a:rPr>
              <a:t>Živé kultury v jogurtu nebo v kysaném mléce zlepšují trávení laktózy z výrobku u osob, které laktózu špatně tráví. </a:t>
            </a:r>
          </a:p>
          <a:p>
            <a:endParaRPr lang="en-GB" sz="1800" dirty="0">
              <a:ea typeface="Segoe UI" panose="020B0502040204020203" pitchFamily="34" charset="0"/>
            </a:endParaRPr>
          </a:p>
          <a:p>
            <a:r>
              <a:rPr lang="cs-CZ" sz="1800" dirty="0">
                <a:ea typeface="Segoe UI" panose="020B0502040204020203" pitchFamily="34" charset="0"/>
              </a:rPr>
              <a:t>Aby bylo možné tvrzení použít, musí jogurt nebo kysané mléko obsahovat nejméně </a:t>
            </a:r>
            <a:r>
              <a:rPr lang="en-GB" sz="1800" dirty="0">
                <a:ea typeface="Segoe UI" panose="020B0502040204020203" pitchFamily="34" charset="0"/>
              </a:rPr>
              <a:t>10</a:t>
            </a:r>
            <a:r>
              <a:rPr lang="en-GB" sz="1800" baseline="33000" dirty="0">
                <a:ea typeface="Segoe UI" panose="020B0502040204020203" pitchFamily="34" charset="0"/>
              </a:rPr>
              <a:t>8</a:t>
            </a:r>
            <a:r>
              <a:rPr lang="cs-CZ" sz="1800" baseline="33000" dirty="0">
                <a:ea typeface="Segoe UI" panose="020B0502040204020203" pitchFamily="34" charset="0"/>
              </a:rPr>
              <a:t> </a:t>
            </a:r>
            <a:r>
              <a:rPr lang="en-GB" sz="1800" dirty="0">
                <a:ea typeface="Segoe UI" panose="020B0502040204020203" pitchFamily="34" charset="0"/>
              </a:rPr>
              <a:t> </a:t>
            </a:r>
            <a:r>
              <a:rPr lang="cs-CZ" sz="1800" dirty="0">
                <a:ea typeface="Segoe UI" panose="020B0502040204020203" pitchFamily="34" charset="0"/>
              </a:rPr>
              <a:t>kolonií tvořících jednotek živých mikroorganismů zákysové kultury </a:t>
            </a:r>
            <a:r>
              <a:rPr lang="en-GB" sz="1800" b="1" dirty="0">
                <a:ea typeface="Segoe UI" panose="020B0502040204020203" pitchFamily="34" charset="0"/>
              </a:rPr>
              <a:t>(</a:t>
            </a:r>
            <a:r>
              <a:rPr lang="en-GB" sz="1800" b="1" i="1" dirty="0">
                <a:ea typeface="Segoe UI" panose="020B0502040204020203" pitchFamily="34" charset="0"/>
              </a:rPr>
              <a:t>Lactobacillus </a:t>
            </a:r>
            <a:r>
              <a:rPr lang="en-GB" sz="1800" b="1" i="1" dirty="0" err="1">
                <a:ea typeface="Segoe UI" panose="020B0502040204020203" pitchFamily="34" charset="0"/>
              </a:rPr>
              <a:t>delbrueckii</a:t>
            </a:r>
            <a:r>
              <a:rPr lang="en-GB" sz="1800" b="1" i="1" dirty="0">
                <a:ea typeface="Segoe UI" panose="020B0502040204020203" pitchFamily="34" charset="0"/>
              </a:rPr>
              <a:t> subsp. </a:t>
            </a:r>
            <a:r>
              <a:rPr lang="en-GB" sz="1800" b="1" i="1" dirty="0" err="1">
                <a:ea typeface="Segoe UI" panose="020B0502040204020203" pitchFamily="34" charset="0"/>
              </a:rPr>
              <a:t>Bulgaricus</a:t>
            </a:r>
            <a:r>
              <a:rPr lang="en-GB" sz="1800" b="1" i="1" dirty="0">
                <a:ea typeface="Segoe UI" panose="020B0502040204020203" pitchFamily="34" charset="0"/>
              </a:rPr>
              <a:t> </a:t>
            </a:r>
            <a:r>
              <a:rPr lang="en-GB" sz="1800" b="1" dirty="0">
                <a:ea typeface="Segoe UI" panose="020B0502040204020203" pitchFamily="34" charset="0"/>
              </a:rPr>
              <a:t>a </a:t>
            </a:r>
            <a:r>
              <a:rPr lang="en-GB" sz="1800" b="1" i="1" dirty="0">
                <a:ea typeface="Segoe UI" panose="020B0502040204020203" pitchFamily="34" charset="0"/>
              </a:rPr>
              <a:t>Streptococcus </a:t>
            </a:r>
            <a:r>
              <a:rPr lang="en-GB" sz="1800" b="1" i="1" dirty="0" err="1">
                <a:ea typeface="Segoe UI" panose="020B0502040204020203" pitchFamily="34" charset="0"/>
              </a:rPr>
              <a:t>thermophilus</a:t>
            </a:r>
            <a:r>
              <a:rPr lang="en-GB" sz="1800" b="1" dirty="0">
                <a:ea typeface="Segoe UI" panose="020B0502040204020203" pitchFamily="34" charset="0"/>
              </a:rPr>
              <a:t>)</a:t>
            </a:r>
            <a:r>
              <a:rPr lang="en-GB" sz="1800" dirty="0">
                <a:ea typeface="Segoe UI" panose="020B0502040204020203" pitchFamily="34" charset="0"/>
              </a:rPr>
              <a:t> </a:t>
            </a:r>
            <a:r>
              <a:rPr lang="cs-CZ" sz="1800" dirty="0">
                <a:ea typeface="Segoe UI" panose="020B0502040204020203" pitchFamily="34" charset="0"/>
              </a:rPr>
              <a:t>na 1 gram.</a:t>
            </a:r>
            <a:endParaRPr lang="en-GB" sz="1800" dirty="0">
              <a:ea typeface="Segoe UI" panose="020B0502040204020203" pitchFamily="34" charset="0"/>
            </a:endParaRPr>
          </a:p>
        </p:txBody>
      </p:sp>
      <p:sp>
        <p:nvSpPr>
          <p:cNvPr id="4" name="Nadpis 3"/>
          <p:cNvSpPr>
            <a:spLocks noGrp="1"/>
          </p:cNvSpPr>
          <p:nvPr>
            <p:ph type="title"/>
          </p:nvPr>
        </p:nvSpPr>
        <p:spPr/>
        <p:txBody>
          <a:bodyPr/>
          <a:lstStyle/>
          <a:p>
            <a:r>
              <a:rPr lang="cs-CZ" dirty="0" smtClean="0"/>
              <a:t>Živé jogurtové kultury </a:t>
            </a:r>
            <a:r>
              <a:rPr lang="cs-CZ" sz="2400" dirty="0">
                <a:latin typeface="Segoe UI" panose="020B0502040204020203" pitchFamily="34" charset="0"/>
                <a:ea typeface="Segoe UI" panose="020B0502040204020203" pitchFamily="34" charset="0"/>
                <a:cs typeface="Segoe UI" panose="020B0502040204020203" pitchFamily="34" charset="0"/>
              </a:rPr>
              <a:t>(zdravotní tvrzení)</a:t>
            </a:r>
            <a:endParaRPr lang="cs-CZ" sz="2400"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106</a:t>
            </a:fld>
            <a:endParaRPr lang="cs-CZ" dirty="0"/>
          </a:p>
        </p:txBody>
      </p:sp>
      <p:sp>
        <p:nvSpPr>
          <p:cNvPr id="10" name="Zástupný symbol pro zápatí 3"/>
          <p:cNvSpPr txBox="1">
            <a:spLocks/>
          </p:cNvSpPr>
          <p:nvPr/>
        </p:nvSpPr>
        <p:spPr>
          <a:xfrm>
            <a:off x="2852176" y="5673059"/>
            <a:ext cx="2177024" cy="273844"/>
          </a:xfrm>
          <a:prstGeom prst="rect">
            <a:avLst/>
          </a:prstGeom>
        </p:spPr>
        <p:txBody>
          <a:bodyPr vert="horz" lIns="68580" tIns="34290" rIns="68580" bIns="3429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sz="1350" dirty="0">
                <a:solidFill>
                  <a:schemeClr val="accent5">
                    <a:lumMod val="60000"/>
                    <a:lumOff val="40000"/>
                  </a:schemeClr>
                </a:solidFill>
              </a:rPr>
              <a:t>Mléko a mléčné výrobky</a:t>
            </a:r>
          </a:p>
        </p:txBody>
      </p:sp>
      <p:pic>
        <p:nvPicPr>
          <p:cNvPr id="146434" name="Picture 2" descr="http://letaky.akcednes.cz/o/blog/jogurty-upravene.jpg">
            <a:hlinkClick r:id="rId2"/>
          </p:cNvPr>
          <p:cNvPicPr>
            <a:picLocks noChangeAspect="1" noChangeArrowheads="1"/>
          </p:cNvPicPr>
          <p:nvPr/>
        </p:nvPicPr>
        <p:blipFill>
          <a:blip r:embed="rId3" cstate="print"/>
          <a:srcRect/>
          <a:stretch>
            <a:fillRect/>
          </a:stretch>
        </p:blipFill>
        <p:spPr bwMode="auto">
          <a:xfrm>
            <a:off x="6628039" y="4322990"/>
            <a:ext cx="2369004" cy="1184502"/>
          </a:xfrm>
          <a:prstGeom prst="rect">
            <a:avLst/>
          </a:prstGeom>
          <a:noFill/>
        </p:spPr>
      </p:pic>
    </p:spTree>
    <p:extLst>
      <p:ext uri="{BB962C8B-B14F-4D97-AF65-F5344CB8AC3E}">
        <p14:creationId xmlns:p14="http://schemas.microsoft.com/office/powerpoint/2010/main" val="258055407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lstStyle/>
          <a:p>
            <a:r>
              <a:rPr lang="cs-CZ" altLang="cs-CZ" sz="1800"/>
              <a:t>Sekundární typ laktózové intolerance</a:t>
            </a:r>
          </a:p>
        </p:txBody>
      </p:sp>
      <p:sp>
        <p:nvSpPr>
          <p:cNvPr id="418819" name="Rectangle 3"/>
          <p:cNvSpPr>
            <a:spLocks noGrp="1" noChangeArrowheads="1"/>
          </p:cNvSpPr>
          <p:nvPr>
            <p:ph type="body" idx="1"/>
          </p:nvPr>
        </p:nvSpPr>
        <p:spPr/>
        <p:txBody>
          <a:bodyPr/>
          <a:lstStyle/>
          <a:p>
            <a:pPr>
              <a:lnSpc>
                <a:spcPct val="90000"/>
              </a:lnSpc>
            </a:pPr>
            <a:r>
              <a:rPr lang="cs-CZ" altLang="cs-CZ" sz="2400" b="1"/>
              <a:t>Přechodný</a:t>
            </a:r>
          </a:p>
          <a:p>
            <a:pPr>
              <a:lnSpc>
                <a:spcPct val="90000"/>
              </a:lnSpc>
            </a:pPr>
            <a:r>
              <a:rPr lang="cs-CZ" altLang="cs-CZ" sz="2400" b="1"/>
              <a:t>Poškození epitelu tenkého střeva :</a:t>
            </a:r>
          </a:p>
          <a:p>
            <a:pPr>
              <a:lnSpc>
                <a:spcPct val="90000"/>
              </a:lnSpc>
            </a:pPr>
            <a:r>
              <a:rPr lang="cs-CZ" altLang="cs-CZ" sz="2400" b="1"/>
              <a:t>Infekční průjmová onemocnění</a:t>
            </a:r>
          </a:p>
          <a:p>
            <a:pPr>
              <a:lnSpc>
                <a:spcPct val="90000"/>
              </a:lnSpc>
            </a:pPr>
            <a:r>
              <a:rPr lang="cs-CZ" altLang="cs-CZ" sz="2400" b="1"/>
              <a:t>Poškození  léčivy, ozařování, chemoterapie</a:t>
            </a:r>
          </a:p>
          <a:p>
            <a:pPr>
              <a:lnSpc>
                <a:spcPct val="90000"/>
              </a:lnSpc>
            </a:pPr>
            <a:r>
              <a:rPr lang="cs-CZ" altLang="cs-CZ" sz="2400" b="1"/>
              <a:t>Chronická onemocnění  (Crohnova choroba, celiakie)- vynechání potravin s obsahem laktózy  do odstranění primární příčiny poškození střevních klků</a:t>
            </a:r>
          </a:p>
          <a:p>
            <a:pPr>
              <a:lnSpc>
                <a:spcPct val="90000"/>
              </a:lnSpc>
            </a:pPr>
            <a:r>
              <a:rPr lang="cs-CZ" altLang="cs-CZ" sz="2400" b="1"/>
              <a:t>Vrozená laktózová intolerance – velmi vzácná </a:t>
            </a:r>
          </a:p>
          <a:p>
            <a:pPr>
              <a:lnSpc>
                <a:spcPct val="90000"/>
              </a:lnSpc>
            </a:pPr>
            <a:r>
              <a:rPr lang="cs-CZ" altLang="cs-CZ" sz="2400" b="1"/>
              <a:t>Na světe  40 případů</a:t>
            </a:r>
          </a:p>
          <a:p>
            <a:pPr>
              <a:lnSpc>
                <a:spcPct val="90000"/>
              </a:lnSpc>
            </a:pPr>
            <a:r>
              <a:rPr lang="cs-CZ" altLang="cs-CZ" sz="2400" b="1"/>
              <a:t>Intolerance u nedonošenců – produkce enzymu od 3. měsíce stoupá až do narození, aktivita  enzymu souvisí s gestačním věkem</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Nadpis 1"/>
          <p:cNvSpPr>
            <a:spLocks noGrp="1"/>
          </p:cNvSpPr>
          <p:nvPr>
            <p:ph type="title" idx="4294967295"/>
          </p:nvPr>
        </p:nvSpPr>
        <p:spPr/>
        <p:txBody>
          <a:bodyPr lIns="92075" tIns="46038" rIns="92075" bIns="46038" anchor="b"/>
          <a:lstStyle/>
          <a:p>
            <a:r>
              <a:rPr lang="cs-CZ" altLang="cs-CZ" sz="1800" b="1" u="sng"/>
              <a:t>POTRAVINY S NÍZKÝM OBSAHEM LAKTÓZY NEBO BEZLAKTÓZOVÉ</a:t>
            </a:r>
            <a:r>
              <a:rPr lang="cs-CZ" altLang="cs-CZ" sz="2400" b="1" u="sng"/>
              <a:t> </a:t>
            </a:r>
            <a:br>
              <a:rPr lang="cs-CZ" altLang="cs-CZ" sz="2400" b="1" u="sng"/>
            </a:br>
            <a:r>
              <a:rPr lang="cs-CZ" altLang="cs-CZ" sz="2400" b="1"/>
              <a:t/>
            </a:r>
            <a:br>
              <a:rPr lang="cs-CZ" altLang="cs-CZ" sz="2400" b="1"/>
            </a:br>
            <a:endParaRPr lang="cs-CZ" altLang="cs-CZ" sz="2400" b="1"/>
          </a:p>
        </p:txBody>
      </p:sp>
      <p:sp>
        <p:nvSpPr>
          <p:cNvPr id="800771" name="Zástupný symbol pro obsah 2"/>
          <p:cNvSpPr>
            <a:spLocks noGrp="1"/>
          </p:cNvSpPr>
          <p:nvPr>
            <p:ph idx="4294967295"/>
          </p:nvPr>
        </p:nvSpPr>
        <p:spPr>
          <a:xfrm>
            <a:off x="684213" y="1484313"/>
            <a:ext cx="7772400" cy="4537075"/>
          </a:xfrm>
        </p:spPr>
        <p:txBody>
          <a:bodyPr lIns="92075" tIns="46038" rIns="92075" bIns="46038"/>
          <a:lstStyle/>
          <a:p>
            <a:pPr marL="0" indent="0" algn="ctr">
              <a:buFontTx/>
              <a:buNone/>
            </a:pPr>
            <a:endParaRPr lang="cs-CZ" altLang="cs-CZ" sz="1600" b="1" u="sng">
              <a:solidFill>
                <a:schemeClr val="tx2"/>
              </a:solidFill>
            </a:endParaRPr>
          </a:p>
          <a:p>
            <a:pPr marL="0" indent="0">
              <a:buFontTx/>
              <a:buNone/>
            </a:pPr>
            <a:endParaRPr lang="cs-CZ" altLang="cs-CZ" sz="1600" b="1">
              <a:solidFill>
                <a:schemeClr val="tx2"/>
              </a:solidFill>
            </a:endParaRPr>
          </a:p>
          <a:p>
            <a:pPr marL="0" indent="0">
              <a:buFontTx/>
              <a:buNone/>
            </a:pPr>
            <a:r>
              <a:rPr lang="cs-CZ" altLang="cs-CZ" sz="1400"/>
              <a:t>=</a:t>
            </a:r>
            <a:r>
              <a:rPr lang="cs-CZ" altLang="cs-CZ" sz="1600"/>
              <a:t> </a:t>
            </a:r>
            <a:r>
              <a:rPr lang="cs-CZ" altLang="cs-CZ" sz="1400"/>
              <a:t>potraviny s nízkým obsahem laktózy - obsahují nejvýše 1 g laktózy ve 100 g nebo 100 ml potraviny ve stavu určeném ke spotřebě </a:t>
            </a:r>
          </a:p>
          <a:p>
            <a:pPr marL="0" indent="0">
              <a:buFontTx/>
              <a:buNone/>
            </a:pPr>
            <a:r>
              <a:rPr lang="cs-CZ" altLang="cs-CZ" sz="1400"/>
              <a:t>= potraviny bezlaktózové - obsahují nejvýše 10 mg laktózy ve 100 g nebo 100 ml potraviny ve stavu určeném ke spotřebě a ve kterých je přítomnost volné galaktózy vyloučena</a:t>
            </a:r>
          </a:p>
          <a:p>
            <a:pPr marL="0" indent="0">
              <a:buFontTx/>
              <a:buNone/>
            </a:pPr>
            <a:r>
              <a:rPr lang="cs-CZ" altLang="cs-CZ" sz="1400"/>
              <a:t>Jsou určeny pro osoby s poruchami přeměny látkové, potravinovými alergiemi nebo intolerancemi a narušenými funkcemi orgánů. </a:t>
            </a:r>
          </a:p>
          <a:p>
            <a:pPr marL="0" indent="0">
              <a:buFontTx/>
              <a:buNone/>
            </a:pPr>
            <a:endParaRPr lang="cs-CZ" altLang="cs-CZ" sz="1600">
              <a:solidFill>
                <a:schemeClr val="tx2"/>
              </a:solidFill>
            </a:endParaRPr>
          </a:p>
          <a:p>
            <a:pPr marL="0" indent="0">
              <a:buFontTx/>
              <a:buNone/>
            </a:pPr>
            <a:r>
              <a:rPr lang="cs-CZ" altLang="cs-CZ" sz="1400" b="1">
                <a:solidFill>
                  <a:schemeClr val="tx2"/>
                </a:solidFill>
              </a:rPr>
              <a:t>Označování potravin s nízkým obsahem laktózy nebo bezlaktózových:</a:t>
            </a:r>
          </a:p>
          <a:p>
            <a:pPr marL="0" indent="0">
              <a:buFontTx/>
              <a:buNone/>
            </a:pPr>
            <a:endParaRPr lang="cs-CZ" altLang="cs-CZ" sz="1400">
              <a:solidFill>
                <a:schemeClr val="tx2"/>
              </a:solidFill>
            </a:endParaRPr>
          </a:p>
          <a:p>
            <a:pPr marL="0" indent="0">
              <a:buFontTx/>
              <a:buNone/>
            </a:pPr>
            <a:r>
              <a:rPr lang="cs-CZ" altLang="cs-CZ" sz="1600"/>
              <a:t>- </a:t>
            </a:r>
            <a:r>
              <a:rPr lang="cs-CZ" altLang="cs-CZ" sz="1400"/>
              <a:t>údaje o energetické hodnotě, o obsahu vitaminů, minerálních látek a dalších látek, o obsahu laktózy v g ve 100 g nebo 100 ml potraviny </a:t>
            </a:r>
          </a:p>
        </p:txBody>
      </p:sp>
      <p:sp>
        <p:nvSpPr>
          <p:cNvPr id="800772" name="Zástupný symbol pro zápatí 3"/>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300" i="1">
                <a:latin typeface="Times New Roman" panose="02020603050405020304" pitchFamily="18" charset="0"/>
              </a:rPr>
              <a:t>©</a:t>
            </a:r>
            <a:r>
              <a:rPr lang="cs-CZ" altLang="cs-CZ" sz="1300" i="1">
                <a:latin typeface="Times New Roman" panose="02020603050405020304" pitchFamily="18" charset="0"/>
              </a:rPr>
              <a:t> CAFIA</a:t>
            </a:r>
          </a:p>
          <a:p>
            <a:pPr algn="r" eaLnBrk="0" hangingPunct="0">
              <a:spcBef>
                <a:spcPct val="50000"/>
              </a:spcBef>
            </a:pPr>
            <a:endParaRPr lang="en-CA" altLang="cs-CZ" sz="1300" i="1">
              <a:latin typeface="Times New Roman" panose="02020603050405020304" pitchFamily="18" charset="0"/>
            </a:endParaRPr>
          </a:p>
          <a:p>
            <a:pPr algn="r" eaLnBrk="0" hangingPunct="0">
              <a:spcBef>
                <a:spcPct val="50000"/>
              </a:spcBef>
            </a:pPr>
            <a:endParaRPr lang="en-CA" altLang="cs-CZ" sz="1300" i="1">
              <a:latin typeface="Times New Roman" panose="02020603050405020304" pitchFamily="18"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Brezkova\Dokumenty\Obrázky\halinka\foto-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542" y="3277638"/>
            <a:ext cx="2763440" cy="351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C:\Documents and Settings\Brezkova\Dokumenty\Obrázky\halinka\foto-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1" y="3277638"/>
            <a:ext cx="3240881" cy="215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1821" y="1131094"/>
            <a:ext cx="8063529" cy="1299462"/>
          </a:xfrm>
        </p:spPr>
        <p:txBody>
          <a:bodyPr>
            <a:normAutofit fontScale="90000"/>
          </a:bodyPr>
          <a:lstStyle/>
          <a:p>
            <a:r>
              <a:rPr lang="cs-CZ" dirty="0" err="1" smtClean="0"/>
              <a:t>Bezlaktózové</a:t>
            </a:r>
            <a:r>
              <a:rPr lang="cs-CZ" dirty="0" smtClean="0"/>
              <a:t> potraviny </a:t>
            </a:r>
            <a:br>
              <a:rPr lang="cs-CZ" dirty="0" smtClean="0"/>
            </a:br>
            <a:r>
              <a:rPr lang="cs-CZ" sz="3000" dirty="0"/>
              <a:t>- obsah nejvýše 10 mg laktózy/100g - 0,01g/100g /100ml</a:t>
            </a:r>
            <a:br>
              <a:rPr lang="cs-CZ" sz="3000" dirty="0"/>
            </a:br>
            <a:r>
              <a:rPr lang="cs-CZ" sz="3000" dirty="0"/>
              <a:t>- vyhláška 54/2004 o potravinách určených pro zvláštní</a:t>
            </a:r>
            <a:br>
              <a:rPr lang="cs-CZ" sz="3000" dirty="0"/>
            </a:br>
            <a:r>
              <a:rPr lang="cs-CZ" sz="3000" dirty="0"/>
              <a:t>   výživu ( s nízkým obsahem 1g/100g nebo 100ml)</a:t>
            </a:r>
            <a:br>
              <a:rPr lang="cs-CZ" sz="3000" dirty="0"/>
            </a:br>
            <a:endParaRPr lang="cs-CZ" sz="3000" dirty="0"/>
          </a:p>
        </p:txBody>
      </p:sp>
      <p:sp>
        <p:nvSpPr>
          <p:cNvPr id="4" name="Ovál 3"/>
          <p:cNvSpPr/>
          <p:nvPr/>
        </p:nvSpPr>
        <p:spPr>
          <a:xfrm>
            <a:off x="6502998" y="6406179"/>
            <a:ext cx="943984" cy="4518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Tree>
    <p:extLst>
      <p:ext uri="{BB962C8B-B14F-4D97-AF65-F5344CB8AC3E}">
        <p14:creationId xmlns:p14="http://schemas.microsoft.com/office/powerpoint/2010/main" val="3776036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395288" y="404813"/>
            <a:ext cx="8147050" cy="1228725"/>
          </a:xfrm>
          <a:solidFill>
            <a:srgbClr val="CCFF33"/>
          </a:solidFill>
        </p:spPr>
        <p:txBody>
          <a:bodyPr/>
          <a:lstStyle/>
          <a:p>
            <a:r>
              <a:rPr lang="cs-CZ" altLang="cs-CZ" sz="4000">
                <a:solidFill>
                  <a:srgbClr val="FF3300"/>
                </a:solidFill>
              </a:rPr>
              <a:t>Zdravotní rizika z potravin</a:t>
            </a:r>
            <a:br>
              <a:rPr lang="cs-CZ" altLang="cs-CZ" sz="4000">
                <a:solidFill>
                  <a:srgbClr val="FF3300"/>
                </a:solidFill>
              </a:rPr>
            </a:br>
            <a:r>
              <a:rPr lang="cs-CZ" altLang="cs-CZ" sz="4000">
                <a:solidFill>
                  <a:srgbClr val="FF3300"/>
                </a:solidFill>
              </a:rPr>
              <a:t>(pořadí podle neodborníků)</a:t>
            </a:r>
          </a:p>
        </p:txBody>
      </p:sp>
      <p:sp>
        <p:nvSpPr>
          <p:cNvPr id="198659" name="Rectangle 3"/>
          <p:cNvSpPr>
            <a:spLocks noGrp="1" noChangeArrowheads="1"/>
          </p:cNvSpPr>
          <p:nvPr>
            <p:ph type="body" idx="1"/>
          </p:nvPr>
        </p:nvSpPr>
        <p:spPr>
          <a:xfrm>
            <a:off x="457200" y="1628775"/>
            <a:ext cx="8229600" cy="4464050"/>
          </a:xfrm>
          <a:noFill/>
          <a:extLst>
            <a:ext uri="{909E8E84-426E-40DD-AFC4-6F175D3DCCD1}">
              <a14:hiddenFill xmlns:a14="http://schemas.microsoft.com/office/drawing/2010/main">
                <a:solidFill>
                  <a:srgbClr val="FF9966"/>
                </a:solidFill>
              </a14:hiddenFill>
            </a:ext>
          </a:extLst>
        </p:spPr>
        <p:txBody>
          <a:bodyPr/>
          <a:lstStyle/>
          <a:p>
            <a:pPr>
              <a:lnSpc>
                <a:spcPct val="150000"/>
              </a:lnSpc>
            </a:pPr>
            <a:r>
              <a:rPr lang="cs-CZ" altLang="cs-CZ"/>
              <a:t>Chemické kontaminanty</a:t>
            </a:r>
          </a:p>
          <a:p>
            <a:pPr>
              <a:lnSpc>
                <a:spcPct val="150000"/>
              </a:lnSpc>
            </a:pPr>
            <a:r>
              <a:rPr lang="cs-CZ" altLang="cs-CZ"/>
              <a:t>Potravinářská aditiva (Látky přídatné „E“) </a:t>
            </a:r>
          </a:p>
          <a:p>
            <a:pPr>
              <a:lnSpc>
                <a:spcPct val="150000"/>
              </a:lnSpc>
            </a:pPr>
            <a:r>
              <a:rPr lang="cs-CZ" altLang="cs-CZ"/>
              <a:t>Kontaminace potravin mikroorganizmy a jejich toxiny</a:t>
            </a:r>
          </a:p>
          <a:p>
            <a:pPr>
              <a:lnSpc>
                <a:spcPct val="150000"/>
              </a:lnSpc>
            </a:pPr>
            <a:r>
              <a:rPr lang="cs-CZ" altLang="cs-CZ"/>
              <a:t>Výživa (složení stravy)</a:t>
            </a:r>
          </a:p>
          <a:p>
            <a:pPr>
              <a:lnSpc>
                <a:spcPct val="150000"/>
              </a:lnSpc>
            </a:pPr>
            <a:r>
              <a:rPr lang="cs-CZ" altLang="cs-CZ"/>
              <a:t>Přírodní toxické látky</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Brezkova\Dokumenty\Obrázky\halinka\foto-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6330" y="1214439"/>
            <a:ext cx="3288506" cy="219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C:\Documents and Settings\Brezkova\Dokumenty\Obrázky\halinka\foto-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541" y="3537347"/>
            <a:ext cx="3294459"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C:\Documents and Settings\Brezkova\Dokumenty\Obrázky\halinka\foto-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7973" y="3738955"/>
            <a:ext cx="3133725" cy="184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ál 1"/>
          <p:cNvSpPr/>
          <p:nvPr/>
        </p:nvSpPr>
        <p:spPr>
          <a:xfrm>
            <a:off x="2642383" y="4778413"/>
            <a:ext cx="282388" cy="1613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3" name="Ovál 2"/>
          <p:cNvSpPr/>
          <p:nvPr/>
        </p:nvSpPr>
        <p:spPr>
          <a:xfrm>
            <a:off x="5897880" y="5149551"/>
            <a:ext cx="548640" cy="1532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4" name="Ovál 3"/>
          <p:cNvSpPr/>
          <p:nvPr/>
        </p:nvSpPr>
        <p:spPr>
          <a:xfrm>
            <a:off x="2642383" y="4469195"/>
            <a:ext cx="282388" cy="12364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
        <p:nvSpPr>
          <p:cNvPr id="5" name="Ovál 4"/>
          <p:cNvSpPr/>
          <p:nvPr/>
        </p:nvSpPr>
        <p:spPr>
          <a:xfrm>
            <a:off x="6077804" y="5012392"/>
            <a:ext cx="296102" cy="13715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Tree>
    <p:extLst>
      <p:ext uri="{BB962C8B-B14F-4D97-AF65-F5344CB8AC3E}">
        <p14:creationId xmlns:p14="http://schemas.microsoft.com/office/powerpoint/2010/main" val="164842079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anchor="b">
            <a:normAutofit fontScale="90000"/>
          </a:bodyPr>
          <a:lstStyle/>
          <a:p>
            <a:pPr>
              <a:lnSpc>
                <a:spcPts val="3400"/>
              </a:lnSpc>
            </a:pPr>
            <a:r>
              <a:rPr lang="cs-CZ" altLang="cs-CZ" sz="1800">
                <a:effectLst>
                  <a:outerShdw blurRad="38100" dist="38100" dir="2700000" algn="tl">
                    <a:srgbClr val="C0C0C0"/>
                  </a:outerShdw>
                </a:effectLst>
              </a:rPr>
              <a:t>Alergie  na mléčnou bílkovinu</a:t>
            </a:r>
          </a:p>
        </p:txBody>
      </p:sp>
      <p:sp>
        <p:nvSpPr>
          <p:cNvPr id="6" name="Zástupný symbol pro číslo snímku 5"/>
          <p:cNvSpPr txBox="1">
            <a:spLocks noGrp="1"/>
          </p:cNvSpPr>
          <p:nvPr/>
        </p:nvSpPr>
        <p:spPr>
          <a:xfrm>
            <a:off x="8543925" y="6356350"/>
            <a:ext cx="561975" cy="365125"/>
          </a:xfrm>
          <a:prstGeom prst="rect">
            <a:avLst/>
          </a:prstGeom>
          <a:noFill/>
        </p:spPr>
        <p:txBody>
          <a:bodyPr lIns="27432"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200" b="1">
              <a:solidFill>
                <a:srgbClr val="595959"/>
              </a:solidFill>
              <a:latin typeface="Century Gothic" panose="020B0502020202020204" pitchFamily="34" charset="0"/>
            </a:endParaRPr>
          </a:p>
        </p:txBody>
      </p:sp>
      <p:sp>
        <p:nvSpPr>
          <p:cNvPr id="422916" name="Rectangle 4"/>
          <p:cNvSpPr>
            <a:spLocks noChangeArrowheads="1"/>
          </p:cNvSpPr>
          <p:nvPr/>
        </p:nvSpPr>
        <p:spPr bwMode="auto">
          <a:xfrm>
            <a:off x="533400" y="762000"/>
            <a:ext cx="8458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Neadekvátní, přehnaná reakce imunitního systému na mléčnou bílkovinu, zprostředkovaná především imunoglobuliny IgE.  </a:t>
            </a:r>
            <a:endParaRPr lang="cs-CZ" altLang="cs-CZ" sz="1800" b="1"/>
          </a:p>
        </p:txBody>
      </p:sp>
      <p:sp>
        <p:nvSpPr>
          <p:cNvPr id="422917"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422918" name="Rectangle 4"/>
          <p:cNvSpPr>
            <a:spLocks noChangeArrowheads="1"/>
          </p:cNvSpPr>
          <p:nvPr/>
        </p:nvSpPr>
        <p:spPr bwMode="auto">
          <a:xfrm>
            <a:off x="533400" y="20574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Projevy – potíže:</a:t>
            </a:r>
            <a:endParaRPr lang="cs-CZ" altLang="cs-CZ" sz="2400" b="1"/>
          </a:p>
        </p:txBody>
      </p:sp>
      <p:sp>
        <p:nvSpPr>
          <p:cNvPr id="422919" name="Rectangle 4"/>
          <p:cNvSpPr>
            <a:spLocks noChangeArrowheads="1"/>
          </p:cNvSpPr>
          <p:nvPr/>
        </p:nvSpPr>
        <p:spPr bwMode="auto">
          <a:xfrm>
            <a:off x="1219200" y="25146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chemeClr val="hlink"/>
              </a:buClr>
              <a:buSzPct val="60000"/>
              <a:buFont typeface="Wingdings" panose="05000000000000000000" pitchFamily="2" charset="2"/>
              <a:buChar char="n"/>
            </a:pPr>
            <a:r>
              <a:rPr lang="cs-CZ" altLang="cs-CZ" sz="1800"/>
              <a:t>Kožní: zarudnutí, ekzém, vyrážka, svědění…</a:t>
            </a:r>
          </a:p>
          <a:p>
            <a:pPr>
              <a:buClr>
                <a:schemeClr val="hlink"/>
              </a:buClr>
              <a:buSzPct val="60000"/>
              <a:buFont typeface="Wingdings" panose="05000000000000000000" pitchFamily="2" charset="2"/>
              <a:buChar char="n"/>
            </a:pPr>
            <a:r>
              <a:rPr lang="cs-CZ" altLang="cs-CZ" sz="1800"/>
              <a:t>Trávicí: zvracení, průjmy, bolesti břicha, krev a hlen ve stolici.</a:t>
            </a:r>
          </a:p>
          <a:p>
            <a:pPr>
              <a:buClr>
                <a:schemeClr val="hlink"/>
              </a:buClr>
              <a:buSzPct val="60000"/>
              <a:buFont typeface="Wingdings" panose="05000000000000000000" pitchFamily="2" charset="2"/>
              <a:buChar char="n"/>
            </a:pPr>
            <a:r>
              <a:rPr lang="cs-CZ" altLang="cs-CZ" sz="1800"/>
              <a:t>Respirační: kašel, problémy s dýcháním, dušení.</a:t>
            </a:r>
          </a:p>
          <a:p>
            <a:pPr>
              <a:buClr>
                <a:schemeClr val="hlink"/>
              </a:buClr>
              <a:buSzPct val="60000"/>
              <a:buFont typeface="Wingdings" panose="05000000000000000000" pitchFamily="2" charset="2"/>
              <a:buChar char="n"/>
            </a:pPr>
            <a:r>
              <a:rPr lang="cs-CZ" altLang="cs-CZ" sz="1800"/>
              <a:t>Může vyústit až v anafylaktický šok!</a:t>
            </a:r>
          </a:p>
          <a:p>
            <a:pPr>
              <a:lnSpc>
                <a:spcPct val="90000"/>
              </a:lnSpc>
              <a:buClr>
                <a:schemeClr val="hlink"/>
              </a:buClr>
              <a:buSzPct val="60000"/>
              <a:buFont typeface="Wingdings" panose="05000000000000000000" pitchFamily="2" charset="2"/>
              <a:buChar char="n"/>
            </a:pPr>
            <a:endParaRPr lang="cs-CZ" altLang="cs-CZ" sz="1800" b="1"/>
          </a:p>
        </p:txBody>
      </p:sp>
      <p:sp>
        <p:nvSpPr>
          <p:cNvPr id="422920" name="Rectangle 4"/>
          <p:cNvSpPr>
            <a:spLocks noChangeArrowheads="1"/>
          </p:cNvSpPr>
          <p:nvPr/>
        </p:nvSpPr>
        <p:spPr bwMode="auto">
          <a:xfrm>
            <a:off x="533400" y="3962400"/>
            <a:ext cx="8291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Výskyt:  2-6 % dětí,  1-3% dospělých.  </a:t>
            </a:r>
            <a:r>
              <a:rPr lang="cs-CZ" altLang="cs-CZ" sz="1600"/>
              <a:t>(Zlepšuje  se s věkem.)</a:t>
            </a:r>
          </a:p>
          <a:p>
            <a:pPr>
              <a:lnSpc>
                <a:spcPct val="90000"/>
              </a:lnSpc>
              <a:buClr>
                <a:schemeClr val="hlink"/>
              </a:buClr>
              <a:buSzPct val="60000"/>
              <a:buFont typeface="Wingdings" panose="05000000000000000000" pitchFamily="2" charset="2"/>
              <a:buChar char="n"/>
            </a:pPr>
            <a:endParaRPr lang="cs-CZ" altLang="cs-CZ" sz="2400" b="1"/>
          </a:p>
        </p:txBody>
      </p:sp>
      <p:sp>
        <p:nvSpPr>
          <p:cNvPr id="422921" name="Rectangle 4"/>
          <p:cNvSpPr>
            <a:spLocks noChangeArrowheads="1"/>
          </p:cNvSpPr>
          <p:nvPr/>
        </p:nvSpPr>
        <p:spPr bwMode="auto">
          <a:xfrm>
            <a:off x="533400" y="4876800"/>
            <a:ext cx="1828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Char char="n"/>
            </a:pPr>
            <a:r>
              <a:rPr lang="cs-CZ" altLang="cs-CZ" sz="2400"/>
              <a:t>Opatření:</a:t>
            </a:r>
          </a:p>
        </p:txBody>
      </p:sp>
      <p:sp>
        <p:nvSpPr>
          <p:cNvPr id="422922" name="Rectangle 4"/>
          <p:cNvSpPr>
            <a:spLocks noChangeArrowheads="1"/>
          </p:cNvSpPr>
          <p:nvPr/>
        </p:nvSpPr>
        <p:spPr bwMode="auto">
          <a:xfrm>
            <a:off x="1219200" y="54102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20000"/>
              </a:lnSpc>
              <a:buClr>
                <a:schemeClr val="hlink"/>
              </a:buClr>
              <a:buSzPct val="60000"/>
              <a:buFont typeface="Wingdings" panose="05000000000000000000" pitchFamily="2" charset="2"/>
              <a:buChar char="n"/>
            </a:pPr>
            <a:r>
              <a:rPr lang="cs-CZ" altLang="cs-CZ"/>
              <a:t>Zamezit kontaktu s mléčnou bílkovinou (nejen kravského mléka). </a:t>
            </a:r>
            <a:endParaRPr lang="cs-CZ" altLang="cs-CZ" b="1"/>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cs-CZ" altLang="cs-CZ"/>
              <a:t>Mléko a mléčné výrobky</a:t>
            </a:r>
          </a:p>
        </p:txBody>
      </p:sp>
      <p:sp>
        <p:nvSpPr>
          <p:cNvPr id="19459" name="Rectangle 3"/>
          <p:cNvSpPr>
            <a:spLocks noGrp="1" noChangeArrowheads="1"/>
          </p:cNvSpPr>
          <p:nvPr>
            <p:ph type="body" idx="1"/>
          </p:nvPr>
        </p:nvSpPr>
        <p:spPr/>
        <p:txBody>
          <a:bodyPr/>
          <a:lstStyle/>
          <a:p>
            <a:r>
              <a:rPr lang="cs-CZ" altLang="cs-CZ"/>
              <a:t>Vápník DDD - 800mg - 1 g</a:t>
            </a:r>
          </a:p>
          <a:p>
            <a:r>
              <a:rPr lang="cs-CZ" altLang="cs-CZ"/>
              <a:t>Kysané mléčné výrobky</a:t>
            </a:r>
          </a:p>
          <a:p>
            <a:r>
              <a:rPr lang="cs-CZ" altLang="cs-CZ"/>
              <a:t>Tvrdé sýry x tavené sýry E339,450 x 330,331</a:t>
            </a:r>
          </a:p>
          <a:p>
            <a:r>
              <a:rPr lang="cs-CZ" altLang="cs-CZ"/>
              <a:t>Výpočet obsahu tuku (%) v sýru = </a:t>
            </a:r>
          </a:p>
          <a:p>
            <a:pPr>
              <a:buFontTx/>
              <a:buNone/>
            </a:pPr>
            <a:r>
              <a:rPr lang="cs-CZ" altLang="cs-CZ"/>
              <a:t>   % tuku v sušině x  % sušiny / 100</a:t>
            </a:r>
          </a:p>
          <a:p>
            <a:endParaRPr lang="cs-CZ" altLang="cs-CZ"/>
          </a:p>
          <a:p>
            <a:endParaRPr lang="cs-CZ" altLang="cs-CZ"/>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cs-CZ" altLang="cs-CZ" sz="2400"/>
              <a:t>Obsah energie, hlavních živin a vybraných minerálních látek v přírodních a tavených sýrech / 100 g</a:t>
            </a:r>
            <a:br>
              <a:rPr lang="cs-CZ" altLang="cs-CZ" sz="2400"/>
            </a:br>
            <a:r>
              <a:rPr lang="cs-CZ" altLang="cs-CZ" sz="2400"/>
              <a:t>z 10 l mléka  cca 1 kg sýra (více než 3 000 druhů)</a:t>
            </a:r>
          </a:p>
        </p:txBody>
      </p:sp>
      <p:sp>
        <p:nvSpPr>
          <p:cNvPr id="231427" name="Rectangle 3"/>
          <p:cNvSpPr>
            <a:spLocks noGrp="1" noChangeArrowheads="1"/>
          </p:cNvSpPr>
          <p:nvPr>
            <p:ph type="body" idx="1"/>
          </p:nvPr>
        </p:nvSpPr>
        <p:spPr>
          <a:xfrm>
            <a:off x="539750" y="1844675"/>
            <a:ext cx="8229600" cy="4525963"/>
          </a:xfrm>
        </p:spPr>
        <p:txBody>
          <a:bodyPr/>
          <a:lstStyle/>
          <a:p>
            <a:pPr>
              <a:buFontTx/>
              <a:buNone/>
            </a:pPr>
            <a:r>
              <a:rPr lang="cs-CZ" altLang="cs-CZ" sz="2000" b="1"/>
              <a:t>Typ sýra   Bílkoviny(g) Tuk(g) Energie(kJ)  Ca(mg)  P(mg)    Na(mg)</a:t>
            </a:r>
          </a:p>
          <a:p>
            <a:pPr>
              <a:buFontTx/>
              <a:buNone/>
            </a:pPr>
            <a:r>
              <a:rPr lang="cs-CZ" altLang="cs-CZ" sz="2000"/>
              <a:t>Měkký tvaroh    19               0,3           370           100        200           30</a:t>
            </a:r>
          </a:p>
          <a:p>
            <a:pPr>
              <a:buFontTx/>
              <a:buNone/>
            </a:pPr>
            <a:r>
              <a:rPr lang="cs-CZ" altLang="cs-CZ" sz="2000"/>
              <a:t>Tučný tvaroh     14             12             740            70        170            30</a:t>
            </a:r>
          </a:p>
          <a:p>
            <a:pPr>
              <a:buFontTx/>
              <a:buNone/>
            </a:pPr>
            <a:r>
              <a:rPr lang="cs-CZ" altLang="cs-CZ" sz="2000"/>
              <a:t>Tvarůžky           30               0,8          550           150        270       1900</a:t>
            </a:r>
          </a:p>
          <a:p>
            <a:pPr>
              <a:buFontTx/>
              <a:buNone/>
            </a:pPr>
            <a:r>
              <a:rPr lang="cs-CZ" altLang="cs-CZ" sz="2000"/>
              <a:t>Hermelín           20              20           1200          400        300       1100</a:t>
            </a:r>
          </a:p>
          <a:p>
            <a:pPr>
              <a:buFontTx/>
              <a:buNone/>
            </a:pPr>
            <a:r>
              <a:rPr lang="cs-CZ" altLang="cs-CZ" sz="2000"/>
              <a:t>Eidam 30 %.     29              16           1100           900       620          850</a:t>
            </a:r>
          </a:p>
          <a:p>
            <a:pPr>
              <a:buFontTx/>
              <a:buNone/>
            </a:pPr>
            <a:r>
              <a:rPr lang="cs-CZ" altLang="cs-CZ" sz="2000"/>
              <a:t>Eidam 40 %.     26               26          1400           750        570         780</a:t>
            </a:r>
          </a:p>
          <a:p>
            <a:pPr>
              <a:buFontTx/>
              <a:buNone/>
            </a:pPr>
            <a:r>
              <a:rPr lang="cs-CZ" altLang="cs-CZ" sz="2000"/>
              <a:t>Čedar 50 %      26                32          1700           750       530         490</a:t>
            </a:r>
          </a:p>
          <a:p>
            <a:pPr>
              <a:buFontTx/>
              <a:buNone/>
            </a:pPr>
            <a:r>
              <a:rPr lang="cs-CZ" altLang="cs-CZ" sz="2000"/>
              <a:t>Ementál            29               15           1600         1010       650          230</a:t>
            </a:r>
          </a:p>
          <a:p>
            <a:pPr>
              <a:buFontTx/>
              <a:buNone/>
            </a:pPr>
            <a:r>
              <a:rPr lang="cs-CZ" altLang="cs-CZ" sz="2000"/>
              <a:t>Tav.sýr 30 %    18               11            700            490  180-1200      920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p:txBody>
          <a:bodyPr/>
          <a:lstStyle/>
          <a:p>
            <a:r>
              <a:rPr lang="cs-CZ" altLang="cs-CZ"/>
              <a:t>Absorpce vápníku z potravin</a:t>
            </a:r>
          </a:p>
        </p:txBody>
      </p:sp>
      <p:sp>
        <p:nvSpPr>
          <p:cNvPr id="843779" name="Rectangle 3"/>
          <p:cNvSpPr>
            <a:spLocks noGrp="1" noChangeArrowheads="1"/>
          </p:cNvSpPr>
          <p:nvPr>
            <p:ph type="body" idx="1"/>
          </p:nvPr>
        </p:nvSpPr>
        <p:spPr/>
        <p:txBody>
          <a:bodyPr/>
          <a:lstStyle/>
          <a:p>
            <a:pPr>
              <a:lnSpc>
                <a:spcPct val="80000"/>
              </a:lnSpc>
            </a:pPr>
            <a:r>
              <a:rPr lang="cs-CZ" altLang="cs-CZ" sz="2400" i="1"/>
              <a:t>množství v potravě 300 mg Ca  -  5 kg jablek nebo masa, 2 kg pommes frites, 1, 25 kg chleba, 300 g brokolice, 30 g ementálu, 23 g máku</a:t>
            </a:r>
            <a:endParaRPr lang="cs-CZ" altLang="cs-CZ" sz="2400"/>
          </a:p>
          <a:p>
            <a:pPr>
              <a:lnSpc>
                <a:spcPct val="80000"/>
              </a:lnSpc>
            </a:pPr>
            <a:r>
              <a:rPr lang="cs-CZ" altLang="cs-CZ" sz="2400"/>
              <a:t>50 %  květák, brokolice, řeřicha, tuřín, salát, růžičková kapusta, hlávkové zelí, kapusta, pekingské zelí, čínské zelí, hořčice, kedluben, kadeřávek</a:t>
            </a:r>
          </a:p>
          <a:p>
            <a:pPr>
              <a:lnSpc>
                <a:spcPct val="80000"/>
              </a:lnSpc>
            </a:pPr>
            <a:r>
              <a:rPr lang="cs-CZ" altLang="cs-CZ" sz="2400"/>
              <a:t>30 % mléko,mléčné výrobky, fortifikované výrobky (sojové nápoje, tofu, džusy)</a:t>
            </a:r>
          </a:p>
          <a:p>
            <a:pPr>
              <a:lnSpc>
                <a:spcPct val="80000"/>
              </a:lnSpc>
            </a:pPr>
            <a:r>
              <a:rPr lang="cs-CZ" altLang="cs-CZ" sz="2400"/>
              <a:t>20 % mandle, sezam, fazole</a:t>
            </a:r>
          </a:p>
          <a:p>
            <a:pPr>
              <a:lnSpc>
                <a:spcPct val="80000"/>
              </a:lnSpc>
            </a:pPr>
            <a:r>
              <a:rPr lang="cs-CZ" altLang="cs-CZ" sz="2400"/>
              <a:t>5 % špenát, rebarbora, mangold</a:t>
            </a:r>
          </a:p>
          <a:p>
            <a:pPr>
              <a:lnSpc>
                <a:spcPct val="80000"/>
              </a:lnSpc>
            </a:pPr>
            <a:endParaRPr lang="cs-CZ" altLang="cs-CZ" sz="2400"/>
          </a:p>
          <a:p>
            <a:pPr>
              <a:lnSpc>
                <a:spcPct val="80000"/>
              </a:lnSpc>
            </a:pPr>
            <a:r>
              <a:rPr lang="cs-CZ" altLang="cs-CZ" sz="1800" i="1"/>
              <a:t>50 g tvrdého sýra = 150 g jogurt = 250 ml mléka = 100g sóji = 30 g máku = 180 g mandlí = 150 g kapusty = 300 g brokolice </a:t>
            </a:r>
            <a:br>
              <a:rPr lang="cs-CZ" altLang="cs-CZ" sz="1800" i="1"/>
            </a:br>
            <a:r>
              <a:rPr lang="cs-CZ" altLang="cs-CZ" sz="1800" i="1"/>
              <a:t>(tj. 100 mg využitého vápníku, tedy PŘÍJEM/ABSORPCE)</a:t>
            </a:r>
            <a:endParaRPr lang="cs-CZ" altLang="cs-CZ" sz="1800"/>
          </a:p>
          <a:p>
            <a:pPr>
              <a:lnSpc>
                <a:spcPct val="80000"/>
              </a:lnSpc>
            </a:pPr>
            <a:endParaRPr lang="cs-CZ" altLang="cs-CZ" sz="180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p:txBody>
          <a:bodyPr/>
          <a:lstStyle/>
          <a:p>
            <a:r>
              <a:rPr lang="cs-CZ" altLang="cs-CZ"/>
              <a:t>Funkční potraviny</a:t>
            </a:r>
          </a:p>
        </p:txBody>
      </p:sp>
      <p:sp>
        <p:nvSpPr>
          <p:cNvPr id="490499" name="Rectangle 3"/>
          <p:cNvSpPr>
            <a:spLocks noGrp="1" noChangeArrowheads="1"/>
          </p:cNvSpPr>
          <p:nvPr>
            <p:ph type="body" idx="1"/>
          </p:nvPr>
        </p:nvSpPr>
        <p:spPr/>
        <p:txBody>
          <a:bodyPr/>
          <a:lstStyle/>
          <a:p>
            <a:pPr>
              <a:lnSpc>
                <a:spcPct val="90000"/>
              </a:lnSpc>
            </a:pPr>
            <a:r>
              <a:rPr lang="cs-CZ" altLang="cs-CZ" sz="2400" b="1" dirty="0"/>
              <a:t>Funkční potraviny se definují jako jakékoliv potraviny, jenž mají kromě své nutriční hodnoty, senzorické vlastnosti i fyziologickou funkci –</a:t>
            </a:r>
          </a:p>
          <a:p>
            <a:pPr>
              <a:lnSpc>
                <a:spcPct val="90000"/>
              </a:lnSpc>
              <a:buFontTx/>
              <a:buNone/>
            </a:pPr>
            <a:r>
              <a:rPr lang="cs-CZ" altLang="cs-CZ" sz="2400" b="1" dirty="0"/>
              <a:t>    kladný  vliv na zdraví (prevence chorob a stárnutí), fyzickou výkonnost nebo duševní  stav jedince.</a:t>
            </a:r>
          </a:p>
          <a:p>
            <a:pPr>
              <a:lnSpc>
                <a:spcPct val="90000"/>
              </a:lnSpc>
            </a:pPr>
            <a:r>
              <a:rPr lang="cs-CZ" altLang="cs-CZ" sz="2400" b="1" dirty="0" smtClean="0"/>
              <a:t>1</a:t>
            </a:r>
            <a:r>
              <a:rPr lang="cs-CZ" altLang="cs-CZ" sz="2400" b="1" dirty="0"/>
              <a:t>. generace - ovocné šťávy, jogurty, celozrnné výrobky</a:t>
            </a:r>
          </a:p>
          <a:p>
            <a:pPr>
              <a:lnSpc>
                <a:spcPct val="90000"/>
              </a:lnSpc>
            </a:pPr>
            <a:r>
              <a:rPr lang="cs-CZ" altLang="cs-CZ" sz="2400" b="1" dirty="0"/>
              <a:t>2. generace tzv. lehké potraviny – snížený obsah tuku a </a:t>
            </a:r>
            <a:r>
              <a:rPr lang="cs-CZ" altLang="cs-CZ" sz="2400" b="1" dirty="0" smtClean="0"/>
              <a:t>cukru</a:t>
            </a:r>
          </a:p>
          <a:p>
            <a:pPr>
              <a:lnSpc>
                <a:spcPct val="90000"/>
              </a:lnSpc>
            </a:pPr>
            <a:r>
              <a:rPr lang="cs-CZ" altLang="cs-CZ" sz="2400" b="1" dirty="0"/>
              <a:t>3. generace zdravých potravin</a:t>
            </a:r>
          </a:p>
          <a:p>
            <a:pPr>
              <a:lnSpc>
                <a:spcPct val="90000"/>
              </a:lnSpc>
            </a:pPr>
            <a:endParaRPr lang="cs-CZ" altLang="cs-CZ" sz="2400" b="1" dirty="0"/>
          </a:p>
          <a:p>
            <a:pPr>
              <a:lnSpc>
                <a:spcPct val="90000"/>
              </a:lnSpc>
            </a:pPr>
            <a:endParaRPr lang="cs-CZ" altLang="cs-CZ" sz="24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r>
              <a:rPr lang="cs-CZ" altLang="cs-CZ"/>
              <a:t>Funkční potraviny</a:t>
            </a:r>
          </a:p>
        </p:txBody>
      </p:sp>
      <p:sp>
        <p:nvSpPr>
          <p:cNvPr id="359427" name="Rectangle 3"/>
          <p:cNvSpPr>
            <a:spLocks noGrp="1" noChangeArrowheads="1"/>
          </p:cNvSpPr>
          <p:nvPr>
            <p:ph type="body" idx="1"/>
          </p:nvPr>
        </p:nvSpPr>
        <p:spPr/>
        <p:txBody>
          <a:bodyPr/>
          <a:lstStyle/>
          <a:p>
            <a:r>
              <a:rPr lang="cs-CZ" altLang="cs-CZ"/>
              <a:t>PROBIOTIKUM + PREBIOTIKUM </a:t>
            </a:r>
          </a:p>
          <a:p>
            <a:pPr>
              <a:buFontTx/>
              <a:buNone/>
            </a:pPr>
            <a:r>
              <a:rPr lang="cs-CZ" altLang="cs-CZ"/>
              <a:t>            SYMBIOTIKUM        </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26"/>
          <p:cNvSpPr>
            <a:spLocks noGrp="1" noChangeArrowheads="1"/>
          </p:cNvSpPr>
          <p:nvPr>
            <p:ph type="title" idx="4294967295"/>
          </p:nvPr>
        </p:nvSpPr>
        <p:spPr/>
        <p:txBody>
          <a:bodyPr/>
          <a:lstStyle/>
          <a:p>
            <a:r>
              <a:rPr lang="cs-CZ" altLang="cs-CZ">
                <a:solidFill>
                  <a:srgbClr val="990000"/>
                </a:solidFill>
              </a:rPr>
              <a:t>Probiotika –zdravotní tvrzení</a:t>
            </a:r>
          </a:p>
        </p:txBody>
      </p:sp>
      <p:sp>
        <p:nvSpPr>
          <p:cNvPr id="157699" name="Rectangle 1027"/>
          <p:cNvSpPr>
            <a:spLocks noGrp="1" noChangeArrowheads="1"/>
          </p:cNvSpPr>
          <p:nvPr>
            <p:ph type="body" sz="half" idx="4294967295"/>
          </p:nvPr>
        </p:nvSpPr>
        <p:spPr>
          <a:xfrm>
            <a:off x="684213" y="1557338"/>
            <a:ext cx="7473950" cy="4525962"/>
          </a:xfrm>
        </p:spPr>
        <p:txBody>
          <a:bodyPr/>
          <a:lstStyle/>
          <a:p>
            <a:pPr>
              <a:lnSpc>
                <a:spcPct val="90000"/>
              </a:lnSpc>
              <a:buFontTx/>
              <a:buNone/>
            </a:pPr>
            <a:r>
              <a:rPr lang="cs-CZ" altLang="cs-CZ" sz="2400" b="1"/>
              <a:t>Pozitivně posouzeno jediné tvrzení:</a:t>
            </a:r>
          </a:p>
          <a:p>
            <a:pPr>
              <a:lnSpc>
                <a:spcPct val="90000"/>
              </a:lnSpc>
              <a:buFontTx/>
              <a:buNone/>
            </a:pPr>
            <a:r>
              <a:rPr lang="cs-CZ" altLang="cs-CZ" sz="2400" b="1">
                <a:solidFill>
                  <a:schemeClr val="hlink"/>
                </a:solidFill>
              </a:rPr>
              <a:t> „</a:t>
            </a:r>
            <a:r>
              <a:rPr lang="cs-CZ" altLang="cs-CZ" sz="2400" b="1" i="1">
                <a:solidFill>
                  <a:schemeClr val="hlink"/>
                </a:solidFill>
              </a:rPr>
              <a:t>jogurtové kultury přispívají ke zlepšení stravitelnosti laktózy“</a:t>
            </a:r>
          </a:p>
          <a:p>
            <a:pPr>
              <a:lnSpc>
                <a:spcPct val="90000"/>
              </a:lnSpc>
              <a:buFontTx/>
              <a:buNone/>
            </a:pPr>
            <a:r>
              <a:rPr lang="cs-CZ" altLang="cs-CZ" sz="2400" b="1"/>
              <a:t>Negativně posouzena všechna dosud předložená tvrzení:</a:t>
            </a:r>
          </a:p>
          <a:p>
            <a:pPr>
              <a:lnSpc>
                <a:spcPct val="90000"/>
              </a:lnSpc>
              <a:buFontTx/>
              <a:buNone/>
            </a:pPr>
            <a:r>
              <a:rPr lang="cs-CZ" altLang="cs-CZ" sz="2400"/>
              <a:t>-</a:t>
            </a:r>
            <a:r>
              <a:rPr lang="cs-CZ" altLang="cs-CZ" sz="2400" i="1">
                <a:solidFill>
                  <a:srgbClr val="990000"/>
                </a:solidFill>
              </a:rPr>
              <a:t>snížení množství případných střevních patogenních MO</a:t>
            </a:r>
          </a:p>
          <a:p>
            <a:pPr>
              <a:lnSpc>
                <a:spcPct val="90000"/>
              </a:lnSpc>
              <a:buFontTx/>
              <a:buNone/>
            </a:pPr>
            <a:r>
              <a:rPr lang="cs-CZ" altLang="cs-CZ" sz="2400">
                <a:solidFill>
                  <a:srgbClr val="990000"/>
                </a:solidFill>
              </a:rPr>
              <a:t>(neprokázáno)</a:t>
            </a:r>
          </a:p>
          <a:p>
            <a:pPr>
              <a:lnSpc>
                <a:spcPct val="90000"/>
              </a:lnSpc>
              <a:buFontTx/>
              <a:buNone/>
            </a:pPr>
            <a:r>
              <a:rPr lang="cs-CZ" altLang="cs-CZ" sz="2400" i="1">
                <a:solidFill>
                  <a:srgbClr val="990000"/>
                </a:solidFill>
              </a:rPr>
              <a:t>-pozitivní vliv na imunitu </a:t>
            </a:r>
          </a:p>
          <a:p>
            <a:pPr>
              <a:lnSpc>
                <a:spcPct val="90000"/>
              </a:lnSpc>
              <a:buFontTx/>
              <a:buNone/>
            </a:pPr>
            <a:r>
              <a:rPr lang="cs-CZ" altLang="cs-CZ" sz="2400">
                <a:solidFill>
                  <a:srgbClr val="990000"/>
                </a:solidFill>
              </a:rPr>
              <a:t>(nedostatečně specifikováno)</a:t>
            </a:r>
          </a:p>
          <a:p>
            <a:pPr>
              <a:lnSpc>
                <a:spcPct val="90000"/>
              </a:lnSpc>
              <a:buFontTx/>
              <a:buNone/>
            </a:pPr>
            <a:r>
              <a:rPr lang="cs-CZ" altLang="cs-CZ" sz="2400" i="1">
                <a:solidFill>
                  <a:srgbClr val="990000"/>
                </a:solidFill>
              </a:rPr>
              <a:t>-motor fce střev</a:t>
            </a:r>
          </a:p>
          <a:p>
            <a:pPr>
              <a:lnSpc>
                <a:spcPct val="90000"/>
              </a:lnSpc>
              <a:buFontTx/>
              <a:buNone/>
            </a:pPr>
            <a:r>
              <a:rPr lang="cs-CZ" altLang="cs-CZ" sz="2400" i="1">
                <a:solidFill>
                  <a:srgbClr val="990000"/>
                </a:solidFill>
              </a:rPr>
              <a:t>-zdravé zažívání (</a:t>
            </a:r>
            <a:r>
              <a:rPr lang="cs-CZ" altLang="cs-CZ" sz="2400">
                <a:solidFill>
                  <a:srgbClr val="990000"/>
                </a:solidFill>
              </a:rPr>
              <a:t>nedostatečně specifik</a:t>
            </a:r>
            <a:r>
              <a:rPr lang="cs-CZ" altLang="cs-CZ" sz="2400" i="1">
                <a:solidFill>
                  <a:srgbClr val="990000"/>
                </a:solidFill>
              </a:rPr>
              <a:t>.)</a:t>
            </a:r>
          </a:p>
        </p:txBody>
      </p:sp>
      <p:sp>
        <p:nvSpPr>
          <p:cNvPr id="157700" name="Rectangle 4"/>
          <p:cNvSpPr txBox="1">
            <a:spLocks noGrp="1"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p>
        </p:txBody>
      </p:sp>
      <p:sp>
        <p:nvSpPr>
          <p:cNvPr id="157701" name="Rectangle 5"/>
          <p:cNvSpPr txBox="1">
            <a:spLocks noGrp="1"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cs-CZ" altLang="cs-CZ" sz="1400"/>
          </a:p>
        </p:txBody>
      </p:sp>
      <p:sp>
        <p:nvSpPr>
          <p:cNvPr id="15770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38F8BEEF-4B60-4D3D-9CF6-074CA8382D99}" type="slidenum">
              <a:rPr lang="cs-CZ" altLang="cs-CZ" sz="1400"/>
              <a:pPr algn="r"/>
              <a:t>117</a:t>
            </a:fld>
            <a:endParaRPr lang="cs-CZ" altLang="cs-CZ" sz="1400"/>
          </a:p>
        </p:txBody>
      </p:sp>
      <p:pic>
        <p:nvPicPr>
          <p:cNvPr id="157703" name="Picture 1035" descr="C:\Documents and Settings\User\Local Settings\Temporary Internet Files\Content.IE5\MTSZ4NYN\MC9004119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657600"/>
            <a:ext cx="190023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idx="4294967295"/>
          </p:nvPr>
        </p:nvSpPr>
        <p:spPr/>
        <p:txBody>
          <a:bodyPr/>
          <a:lstStyle/>
          <a:p>
            <a:r>
              <a:rPr lang="cs-CZ" altLang="cs-CZ" sz="4000">
                <a:solidFill>
                  <a:srgbClr val="990000"/>
                </a:solidFill>
              </a:rPr>
              <a:t>Probiotika – šedá zóna –důvody odmítnutí</a:t>
            </a:r>
          </a:p>
        </p:txBody>
      </p:sp>
      <p:sp>
        <p:nvSpPr>
          <p:cNvPr id="159747" name="Rectangle 3"/>
          <p:cNvSpPr>
            <a:spLocks noGrp="1" noChangeArrowheads="1"/>
          </p:cNvSpPr>
          <p:nvPr>
            <p:ph idx="4294967295"/>
          </p:nvPr>
        </p:nvSpPr>
        <p:spPr/>
        <p:txBody>
          <a:bodyPr/>
          <a:lstStyle/>
          <a:p>
            <a:pPr marL="533400" indent="-533400">
              <a:lnSpc>
                <a:spcPct val="80000"/>
              </a:lnSpc>
              <a:buFontTx/>
              <a:buNone/>
            </a:pPr>
            <a:r>
              <a:rPr lang="cs-CZ" altLang="cs-CZ" sz="2800" b="1">
                <a:solidFill>
                  <a:schemeClr val="hlink"/>
                </a:solidFill>
              </a:rPr>
              <a:t>1.Nedostatečná identifikace a charakterizace bakterii</a:t>
            </a:r>
            <a:r>
              <a:rPr lang="cs-CZ" altLang="cs-CZ" sz="2800"/>
              <a:t> (musí být  na úrovni kmenu,  číslo  ve sbírce - použití  molekulární metody užívané ke genové typizaci</a:t>
            </a:r>
          </a:p>
          <a:p>
            <a:pPr marL="533400" indent="-533400">
              <a:lnSpc>
                <a:spcPct val="80000"/>
              </a:lnSpc>
              <a:buFontTx/>
              <a:buNone/>
            </a:pPr>
            <a:r>
              <a:rPr lang="cs-CZ" altLang="cs-CZ" sz="2800"/>
              <a:t>druh identifikovaný DNA-DNA hybridizací s rRNA</a:t>
            </a:r>
          </a:p>
          <a:p>
            <a:pPr marL="533400" indent="-533400">
              <a:lnSpc>
                <a:spcPct val="80000"/>
              </a:lnSpc>
              <a:buFontTx/>
              <a:buNone/>
            </a:pPr>
            <a:r>
              <a:rPr lang="cs-CZ" altLang="cs-CZ" sz="2800"/>
              <a:t>kmen identifikovaný makrorestrikcí  DNA -pulsní gelová elektroforéza</a:t>
            </a:r>
          </a:p>
          <a:p>
            <a:pPr marL="533400" indent="-533400">
              <a:lnSpc>
                <a:spcPct val="80000"/>
              </a:lnSpc>
              <a:buFontTx/>
              <a:buNone/>
            </a:pPr>
            <a:r>
              <a:rPr lang="cs-CZ" altLang="cs-CZ" sz="2800" b="1">
                <a:solidFill>
                  <a:schemeClr val="hlink"/>
                </a:solidFill>
              </a:rPr>
              <a:t>2</a:t>
            </a:r>
            <a:r>
              <a:rPr lang="cs-CZ" altLang="cs-CZ" sz="2800"/>
              <a:t>. </a:t>
            </a:r>
            <a:r>
              <a:rPr lang="cs-CZ" altLang="cs-CZ" sz="2800" b="1">
                <a:solidFill>
                  <a:schemeClr val="hlink"/>
                </a:solidFill>
              </a:rPr>
              <a:t>Nedostatečná charakterizace efektu</a:t>
            </a:r>
            <a:r>
              <a:rPr lang="cs-CZ" altLang="cs-CZ" sz="2800"/>
              <a:t> střevní mikroflora, zdravé zažívání, ústní flora,imunita,  není dost. definována</a:t>
            </a:r>
          </a:p>
          <a:p>
            <a:pPr marL="533400" indent="-533400">
              <a:lnSpc>
                <a:spcPct val="80000"/>
              </a:lnSpc>
              <a:buFontTx/>
              <a:buNone/>
            </a:pPr>
            <a:r>
              <a:rPr lang="cs-CZ" altLang="cs-CZ" sz="2800">
                <a:solidFill>
                  <a:srgbClr val="990000"/>
                </a:solidFill>
              </a:rPr>
              <a:t>Další podklady, další hodnocení - šedá zona</a:t>
            </a:r>
          </a:p>
        </p:txBody>
      </p:sp>
      <p:sp>
        <p:nvSpPr>
          <p:cNvPr id="159748" name="Rectangle 4"/>
          <p:cNvSpPr txBox="1">
            <a:spLocks noGrp="1"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cs-CZ" altLang="cs-CZ" sz="1400"/>
          </a:p>
        </p:txBody>
      </p:sp>
      <p:sp>
        <p:nvSpPr>
          <p:cNvPr id="159749" name="Rectangle 5"/>
          <p:cNvSpPr txBox="1">
            <a:spLocks noGrp="1"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cs-CZ" altLang="cs-CZ" sz="1400"/>
          </a:p>
        </p:txBody>
      </p:sp>
      <p:sp>
        <p:nvSpPr>
          <p:cNvPr id="159750"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ADD24C04-F582-4BCC-9104-4AE6BF72F5E9}" type="slidenum">
              <a:rPr lang="cs-CZ" altLang="cs-CZ" sz="1400"/>
              <a:pPr algn="r"/>
              <a:t>118</a:t>
            </a:fld>
            <a:endParaRPr lang="cs-CZ" altLang="cs-CZ" sz="140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p:txBody>
          <a:bodyPr/>
          <a:lstStyle/>
          <a:p>
            <a:r>
              <a:rPr lang="cs-CZ" altLang="cs-CZ" sz="2400"/>
              <a:t>„Mléčná  forma“ fytosterolů</a:t>
            </a:r>
          </a:p>
        </p:txBody>
      </p:sp>
      <p:sp>
        <p:nvSpPr>
          <p:cNvPr id="851971" name="Rectangle 3"/>
          <p:cNvSpPr>
            <a:spLocks noGrp="1" noChangeArrowheads="1"/>
          </p:cNvSpPr>
          <p:nvPr>
            <p:ph type="body" idx="1"/>
          </p:nvPr>
        </p:nvSpPr>
        <p:spPr/>
        <p:txBody>
          <a:bodyPr/>
          <a:lstStyle/>
          <a:p>
            <a:r>
              <a:rPr lang="cs-CZ" altLang="cs-CZ" sz="2400" b="1"/>
              <a:t>Hypocholesterolemický efekt fytosterolů  je založen na redukci střevního vstřebávání cholesterolu</a:t>
            </a:r>
          </a:p>
          <a:p>
            <a:r>
              <a:rPr lang="cs-CZ" altLang="cs-CZ" sz="2400" b="1"/>
              <a:t>Kompetice o vazebná místa  v tzv. micelách</a:t>
            </a:r>
          </a:p>
          <a:p>
            <a:r>
              <a:rPr lang="cs-CZ" altLang="cs-CZ" sz="2400" b="1"/>
              <a:t>Fytosteroly mají větší afinitu, místa obsadí, ale nevstřebají se</a:t>
            </a:r>
          </a:p>
          <a:p>
            <a:r>
              <a:rPr lang="cs-CZ" altLang="cs-CZ" sz="2400" b="1"/>
              <a:t>Dávka 1,6–2 g – snížení celkového cholesterolu </a:t>
            </a:r>
          </a:p>
          <a:p>
            <a:pPr>
              <a:buFontTx/>
              <a:buNone/>
            </a:pPr>
            <a:r>
              <a:rPr lang="cs-CZ" altLang="cs-CZ" sz="2400" b="1"/>
              <a:t>    (LDL-CH) o 10 %</a:t>
            </a:r>
          </a:p>
          <a:p>
            <a:pPr>
              <a:buFontTx/>
              <a:buNone/>
            </a:pPr>
            <a:r>
              <a:rPr lang="cs-CZ" altLang="cs-CZ" sz="2400" b="1"/>
              <a:t>Přidávání  fytosterolů do nízkotučných mléčných</a:t>
            </a:r>
          </a:p>
          <a:p>
            <a:pPr>
              <a:buFontTx/>
              <a:buNone/>
            </a:pPr>
            <a:r>
              <a:rPr lang="cs-CZ" altLang="cs-CZ" sz="2400" b="1"/>
              <a:t>výrobků bylo technologicky zvládnuto později –</a:t>
            </a:r>
          </a:p>
          <a:p>
            <a:pPr>
              <a:buFontTx/>
              <a:buNone/>
            </a:pPr>
            <a:r>
              <a:rPr lang="cs-CZ" altLang="cs-CZ" sz="2400" b="1"/>
              <a:t>jogurtové minidrinky, jogurt, mléko – cena ?</a:t>
            </a:r>
          </a:p>
          <a:p>
            <a:pPr>
              <a:buFontTx/>
              <a:buNone/>
            </a:pPr>
            <a:endParaRPr lang="cs-CZ" altLang="cs-CZ" sz="2400" b="1"/>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395288" y="476250"/>
            <a:ext cx="8147050" cy="1228725"/>
          </a:xfrm>
          <a:solidFill>
            <a:srgbClr val="CCFF33"/>
          </a:solidFill>
        </p:spPr>
        <p:txBody>
          <a:bodyPr/>
          <a:lstStyle/>
          <a:p>
            <a:r>
              <a:rPr lang="cs-CZ" altLang="cs-CZ" sz="4000">
                <a:solidFill>
                  <a:srgbClr val="FF3300"/>
                </a:solidFill>
              </a:rPr>
              <a:t>Zdravotní rizika z potravin</a:t>
            </a:r>
            <a:br>
              <a:rPr lang="cs-CZ" altLang="cs-CZ" sz="4000">
                <a:solidFill>
                  <a:srgbClr val="FF3300"/>
                </a:solidFill>
              </a:rPr>
            </a:br>
            <a:r>
              <a:rPr lang="cs-CZ" altLang="cs-CZ" sz="4000">
                <a:solidFill>
                  <a:srgbClr val="FF3300"/>
                </a:solidFill>
              </a:rPr>
              <a:t>(pořadí podle odborníků)</a:t>
            </a:r>
          </a:p>
        </p:txBody>
      </p:sp>
      <p:sp>
        <p:nvSpPr>
          <p:cNvPr id="196611" name="Rectangle 3"/>
          <p:cNvSpPr>
            <a:spLocks noGrp="1" noChangeArrowheads="1"/>
          </p:cNvSpPr>
          <p:nvPr>
            <p:ph type="body" idx="1"/>
          </p:nvPr>
        </p:nvSpPr>
        <p:spPr>
          <a:xfrm>
            <a:off x="457200" y="1628775"/>
            <a:ext cx="8229600" cy="4464050"/>
          </a:xfrm>
          <a:noFill/>
          <a:extLst>
            <a:ext uri="{909E8E84-426E-40DD-AFC4-6F175D3DCCD1}">
              <a14:hiddenFill xmlns:a14="http://schemas.microsoft.com/office/drawing/2010/main">
                <a:solidFill>
                  <a:srgbClr val="FF9966"/>
                </a:solidFill>
              </a14:hiddenFill>
            </a:ext>
          </a:extLst>
        </p:spPr>
        <p:txBody>
          <a:bodyPr/>
          <a:lstStyle/>
          <a:p>
            <a:pPr>
              <a:lnSpc>
                <a:spcPct val="150000"/>
              </a:lnSpc>
            </a:pPr>
            <a:r>
              <a:rPr lang="cs-CZ" altLang="cs-CZ"/>
              <a:t>Výživa (složení stravy)</a:t>
            </a:r>
          </a:p>
          <a:p>
            <a:pPr>
              <a:lnSpc>
                <a:spcPct val="150000"/>
              </a:lnSpc>
            </a:pPr>
            <a:r>
              <a:rPr lang="cs-CZ" altLang="cs-CZ"/>
              <a:t>Kontaminace potravin mikroorganizmy a jejich toxiny</a:t>
            </a:r>
          </a:p>
          <a:p>
            <a:pPr>
              <a:lnSpc>
                <a:spcPct val="150000"/>
              </a:lnSpc>
            </a:pPr>
            <a:r>
              <a:rPr lang="cs-CZ" altLang="cs-CZ"/>
              <a:t>Přírodní toxické látky</a:t>
            </a:r>
          </a:p>
          <a:p>
            <a:pPr>
              <a:lnSpc>
                <a:spcPct val="150000"/>
              </a:lnSpc>
            </a:pPr>
            <a:r>
              <a:rPr lang="cs-CZ" altLang="cs-CZ"/>
              <a:t>Chemické kontaminanty</a:t>
            </a:r>
          </a:p>
          <a:p>
            <a:pPr>
              <a:lnSpc>
                <a:spcPct val="150000"/>
              </a:lnSpc>
            </a:pPr>
            <a:r>
              <a:rPr lang="cs-CZ" altLang="cs-CZ"/>
              <a:t>Potravinářská aditiva (Látky přídatné „E“)</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Čtěte obaly!</a:t>
            </a:r>
            <a:endParaRPr lang="cs-CZ" dirty="0"/>
          </a:p>
        </p:txBody>
      </p:sp>
      <p:pic>
        <p:nvPicPr>
          <p:cNvPr id="65" name="Obrázek 64"/>
          <p:cNvPicPr/>
          <p:nvPr/>
        </p:nvPicPr>
        <p:blipFill>
          <a:blip r:embed="rId2" cstate="print">
            <a:extLst>
              <a:ext uri="{28A0092B-C50C-407E-A947-70E740481C1C}">
                <a14:useLocalDpi xmlns:a14="http://schemas.microsoft.com/office/drawing/2010/main"/>
              </a:ext>
            </a:extLst>
          </a:blip>
          <a:stretch/>
        </p:blipFill>
        <p:spPr>
          <a:xfrm>
            <a:off x="3593163" y="1285875"/>
            <a:ext cx="1880991" cy="2447269"/>
          </a:xfrm>
          <a:prstGeom prst="rect">
            <a:avLst/>
          </a:prstGeom>
          <a:ln>
            <a:noFill/>
          </a:ln>
        </p:spPr>
      </p:pic>
      <p:pic>
        <p:nvPicPr>
          <p:cNvPr id="66" name="Obrázek 65"/>
          <p:cNvPicPr/>
          <p:nvPr/>
        </p:nvPicPr>
        <p:blipFill>
          <a:blip r:embed="rId3" cstate="print">
            <a:extLst>
              <a:ext uri="{28A0092B-C50C-407E-A947-70E740481C1C}">
                <a14:useLocalDpi xmlns:a14="http://schemas.microsoft.com/office/drawing/2010/main"/>
              </a:ext>
            </a:extLst>
          </a:blip>
          <a:stretch/>
        </p:blipFill>
        <p:spPr>
          <a:xfrm>
            <a:off x="5226908" y="1322615"/>
            <a:ext cx="2035224" cy="2398284"/>
          </a:xfrm>
          <a:prstGeom prst="rect">
            <a:avLst/>
          </a:prstGeom>
          <a:ln>
            <a:noFill/>
          </a:ln>
        </p:spPr>
      </p:pic>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120</a:t>
            </a:fld>
            <a:endParaRPr lang="cs-CZ" dirty="0"/>
          </a:p>
        </p:txBody>
      </p:sp>
      <p:graphicFrame>
        <p:nvGraphicFramePr>
          <p:cNvPr id="13" name="Tabulka 12"/>
          <p:cNvGraphicFramePr>
            <a:graphicFrameLocks noGrp="1"/>
          </p:cNvGraphicFramePr>
          <p:nvPr>
            <p:extLst/>
          </p:nvPr>
        </p:nvGraphicFramePr>
        <p:xfrm>
          <a:off x="2341552" y="3693792"/>
          <a:ext cx="4476309" cy="1714500"/>
        </p:xfrm>
        <a:graphic>
          <a:graphicData uri="http://schemas.openxmlformats.org/drawingml/2006/table">
            <a:tbl>
              <a:tblPr firstRow="1" bandRow="1">
                <a:tableStyleId>{7DF18680-E054-41AD-8BC1-D1AEF772440D}</a:tableStyleId>
              </a:tblPr>
              <a:tblGrid>
                <a:gridCol w="1363865">
                  <a:extLst>
                    <a:ext uri="{9D8B030D-6E8A-4147-A177-3AD203B41FA5}">
                      <a16:colId xmlns:a16="http://schemas.microsoft.com/office/drawing/2014/main" xmlns="" val="20000"/>
                    </a:ext>
                  </a:extLst>
                </a:gridCol>
                <a:gridCol w="1556222">
                  <a:extLst>
                    <a:ext uri="{9D8B030D-6E8A-4147-A177-3AD203B41FA5}">
                      <a16:colId xmlns:a16="http://schemas.microsoft.com/office/drawing/2014/main" xmlns="" val="2456375958"/>
                    </a:ext>
                  </a:extLst>
                </a:gridCol>
                <a:gridCol w="1556222">
                  <a:extLst>
                    <a:ext uri="{9D8B030D-6E8A-4147-A177-3AD203B41FA5}">
                      <a16:colId xmlns:a16="http://schemas.microsoft.com/office/drawing/2014/main" xmlns="" val="2585535757"/>
                    </a:ext>
                  </a:extLst>
                </a:gridCol>
              </a:tblGrid>
              <a:tr h="525780">
                <a:tc>
                  <a:txBody>
                    <a:bodyPr/>
                    <a:lstStyle/>
                    <a:p>
                      <a:pPr algn="ctr"/>
                      <a:r>
                        <a:rPr lang="cs-CZ" sz="1500" dirty="0" smtClean="0"/>
                        <a:t>Složení</a:t>
                      </a:r>
                      <a:endParaRPr lang="cs-CZ" sz="1500" dirty="0"/>
                    </a:p>
                  </a:txBody>
                  <a:tcPr marL="68580" marR="68580" marT="34290" marB="34290"/>
                </a:tc>
                <a:tc>
                  <a:txBody>
                    <a:bodyPr/>
                    <a:lstStyle/>
                    <a:p>
                      <a:pPr algn="ctr"/>
                      <a:r>
                        <a:rPr lang="cs-CZ" sz="1500" dirty="0" smtClean="0"/>
                        <a:t>Ochucený ml. výrobek</a:t>
                      </a:r>
                      <a:endParaRPr lang="cs-CZ" sz="1500" dirty="0"/>
                    </a:p>
                  </a:txBody>
                  <a:tcPr marL="68580" marR="68580" marT="34290" marB="34290"/>
                </a:tc>
                <a:tc>
                  <a:txBody>
                    <a:bodyPr/>
                    <a:lstStyle/>
                    <a:p>
                      <a:pPr algn="ctr"/>
                      <a:r>
                        <a:rPr lang="cs-CZ" sz="1500" dirty="0" smtClean="0"/>
                        <a:t>Neochucený ml. výrobek</a:t>
                      </a:r>
                      <a:endParaRPr lang="cs-CZ" sz="1500" dirty="0"/>
                    </a:p>
                  </a:txBody>
                  <a:tcPr marL="68580" marR="68580" marT="34290" marB="34290"/>
                </a:tc>
                <a:extLst>
                  <a:ext uri="{0D108BD9-81ED-4DB2-BD59-A6C34878D82A}">
                    <a16:rowId xmlns:a16="http://schemas.microsoft.com/office/drawing/2014/main" xmlns="" val="1561714612"/>
                  </a:ext>
                </a:extLst>
              </a:tr>
              <a:tr h="297180">
                <a:tc>
                  <a:txBody>
                    <a:bodyPr/>
                    <a:lstStyle/>
                    <a:p>
                      <a:r>
                        <a:rPr lang="cs-CZ" sz="1500" dirty="0" smtClean="0"/>
                        <a:t>Energie</a:t>
                      </a:r>
                      <a:endParaRPr lang="cs-CZ" sz="1500" dirty="0"/>
                    </a:p>
                  </a:txBody>
                  <a:tcPr marL="68580" marR="68580" marT="34290" marB="34290"/>
                </a:tc>
                <a:tc>
                  <a:txBody>
                    <a:bodyPr/>
                    <a:lstStyle/>
                    <a:p>
                      <a:pPr algn="ctr"/>
                      <a:r>
                        <a:rPr lang="cs-CZ" sz="1500" b="1" dirty="0" smtClean="0"/>
                        <a:t>69 kcal / 290 </a:t>
                      </a:r>
                      <a:r>
                        <a:rPr lang="cs-CZ" sz="1500" b="1" dirty="0" err="1" smtClean="0"/>
                        <a:t>kJ</a:t>
                      </a:r>
                      <a:endParaRPr lang="cs-CZ" sz="1500" b="1" dirty="0"/>
                    </a:p>
                  </a:txBody>
                  <a:tcPr marL="68580" marR="68580" marT="34290" marB="34290"/>
                </a:tc>
                <a:tc>
                  <a:txBody>
                    <a:bodyPr/>
                    <a:lstStyle/>
                    <a:p>
                      <a:pPr algn="ctr"/>
                      <a:r>
                        <a:rPr lang="cs-CZ" sz="1500" b="1" dirty="0" smtClean="0"/>
                        <a:t>40 kcal / 170 </a:t>
                      </a:r>
                      <a:r>
                        <a:rPr lang="cs-CZ" sz="1500" b="1" dirty="0" err="1" smtClean="0"/>
                        <a:t>kJ</a:t>
                      </a:r>
                      <a:endParaRPr lang="cs-CZ" sz="1500" b="1" dirty="0"/>
                    </a:p>
                  </a:txBody>
                  <a:tcPr marL="68580" marR="68580" marT="34290" marB="34290"/>
                </a:tc>
                <a:extLst>
                  <a:ext uri="{0D108BD9-81ED-4DB2-BD59-A6C34878D82A}">
                    <a16:rowId xmlns:a16="http://schemas.microsoft.com/office/drawing/2014/main" xmlns="" val="183278638"/>
                  </a:ext>
                </a:extLst>
              </a:tr>
              <a:tr h="297180">
                <a:tc>
                  <a:txBody>
                    <a:bodyPr/>
                    <a:lstStyle/>
                    <a:p>
                      <a:r>
                        <a:rPr lang="cs-CZ" sz="1500" dirty="0" smtClean="0"/>
                        <a:t>Tuky</a:t>
                      </a:r>
                      <a:endParaRPr lang="cs-CZ" sz="1500" dirty="0"/>
                    </a:p>
                  </a:txBody>
                  <a:tcPr marL="68580" marR="68580" marT="34290" marB="34290"/>
                </a:tc>
                <a:tc>
                  <a:txBody>
                    <a:bodyPr/>
                    <a:lstStyle/>
                    <a:p>
                      <a:pPr algn="ctr"/>
                      <a:r>
                        <a:rPr lang="cs-CZ" sz="1500" dirty="0" smtClean="0"/>
                        <a:t>1 g</a:t>
                      </a:r>
                      <a:endParaRPr lang="cs-CZ" sz="1500" dirty="0"/>
                    </a:p>
                  </a:txBody>
                  <a:tcPr marL="68580" marR="68580" marT="34290" marB="34290"/>
                </a:tc>
                <a:tc>
                  <a:txBody>
                    <a:bodyPr/>
                    <a:lstStyle/>
                    <a:p>
                      <a:pPr algn="ctr"/>
                      <a:r>
                        <a:rPr lang="cs-CZ" sz="1500" dirty="0" smtClean="0"/>
                        <a:t>1 g</a:t>
                      </a:r>
                      <a:endParaRPr lang="cs-CZ" sz="1500" dirty="0"/>
                    </a:p>
                  </a:txBody>
                  <a:tcPr marL="68580" marR="68580" marT="34290" marB="34290"/>
                </a:tc>
                <a:extLst>
                  <a:ext uri="{0D108BD9-81ED-4DB2-BD59-A6C34878D82A}">
                    <a16:rowId xmlns:a16="http://schemas.microsoft.com/office/drawing/2014/main" xmlns="" val="4225307498"/>
                  </a:ext>
                </a:extLst>
              </a:tr>
              <a:tr h="297180">
                <a:tc>
                  <a:txBody>
                    <a:bodyPr/>
                    <a:lstStyle/>
                    <a:p>
                      <a:r>
                        <a:rPr lang="cs-CZ" sz="1500" dirty="0" smtClean="0"/>
                        <a:t>Bílkoviny</a:t>
                      </a:r>
                      <a:endParaRPr lang="cs-CZ" sz="1500" dirty="0"/>
                    </a:p>
                  </a:txBody>
                  <a:tcPr marL="68580" marR="68580" marT="34290" marB="34290"/>
                </a:tc>
                <a:tc>
                  <a:txBody>
                    <a:bodyPr/>
                    <a:lstStyle/>
                    <a:p>
                      <a:pPr algn="ctr"/>
                      <a:r>
                        <a:rPr lang="cs-CZ" sz="1500" dirty="0" smtClean="0"/>
                        <a:t>3 g</a:t>
                      </a:r>
                      <a:endParaRPr lang="cs-CZ" sz="1500" dirty="0"/>
                    </a:p>
                  </a:txBody>
                  <a:tcPr marL="68580" marR="68580" marT="34290" marB="34290"/>
                </a:tc>
                <a:tc>
                  <a:txBody>
                    <a:bodyPr/>
                    <a:lstStyle/>
                    <a:p>
                      <a:pPr algn="ctr"/>
                      <a:r>
                        <a:rPr lang="cs-CZ" sz="1500" dirty="0" smtClean="0"/>
                        <a:t>3 g</a:t>
                      </a:r>
                      <a:endParaRPr lang="cs-CZ" sz="1500" dirty="0"/>
                    </a:p>
                  </a:txBody>
                  <a:tcPr marL="68580" marR="68580" marT="34290" marB="34290"/>
                </a:tc>
                <a:extLst>
                  <a:ext uri="{0D108BD9-81ED-4DB2-BD59-A6C34878D82A}">
                    <a16:rowId xmlns:a16="http://schemas.microsoft.com/office/drawing/2014/main" xmlns="" val="10003"/>
                  </a:ext>
                </a:extLst>
              </a:tr>
              <a:tr h="297180">
                <a:tc>
                  <a:txBody>
                    <a:bodyPr/>
                    <a:lstStyle/>
                    <a:p>
                      <a:r>
                        <a:rPr lang="cs-CZ" sz="1500" dirty="0" smtClean="0"/>
                        <a:t>Sacharidy </a:t>
                      </a:r>
                      <a:endParaRPr lang="cs-CZ" sz="1500" dirty="0"/>
                    </a:p>
                  </a:txBody>
                  <a:tcPr marL="68580" marR="68580" marT="34290" marB="34290"/>
                </a:tc>
                <a:tc>
                  <a:txBody>
                    <a:bodyPr/>
                    <a:lstStyle/>
                    <a:p>
                      <a:pPr algn="ctr"/>
                      <a:r>
                        <a:rPr lang="cs-CZ" sz="1500" b="1" dirty="0" smtClean="0"/>
                        <a:t>12 g</a:t>
                      </a:r>
                      <a:endParaRPr lang="cs-CZ" sz="1500" b="1" dirty="0"/>
                    </a:p>
                  </a:txBody>
                  <a:tcPr marL="68580" marR="68580" marT="34290" marB="34290"/>
                </a:tc>
                <a:tc>
                  <a:txBody>
                    <a:bodyPr/>
                    <a:lstStyle/>
                    <a:p>
                      <a:pPr algn="ctr"/>
                      <a:r>
                        <a:rPr lang="cs-CZ" sz="1500" b="1" dirty="0" smtClean="0"/>
                        <a:t>5,4 g</a:t>
                      </a:r>
                      <a:endParaRPr lang="cs-CZ" sz="1500" b="1" dirty="0"/>
                    </a:p>
                  </a:txBody>
                  <a:tcPr marL="68580" marR="68580" marT="34290" marB="34290"/>
                </a:tc>
                <a:extLst>
                  <a:ext uri="{0D108BD9-81ED-4DB2-BD59-A6C34878D82A}">
                    <a16:rowId xmlns:a16="http://schemas.microsoft.com/office/drawing/2014/main" xmlns="" val="3347925279"/>
                  </a:ext>
                </a:extLst>
              </a:tr>
            </a:tbl>
          </a:graphicData>
        </a:graphic>
      </p:graphicFrame>
      <p:sp>
        <p:nvSpPr>
          <p:cNvPr id="14" name="Zástupný symbol pro zápatí 3"/>
          <p:cNvSpPr txBox="1">
            <a:spLocks/>
          </p:cNvSpPr>
          <p:nvPr/>
        </p:nvSpPr>
        <p:spPr>
          <a:xfrm>
            <a:off x="2852176" y="5673059"/>
            <a:ext cx="2177024" cy="273844"/>
          </a:xfrm>
          <a:prstGeom prst="rect">
            <a:avLst/>
          </a:prstGeom>
        </p:spPr>
        <p:txBody>
          <a:bodyPr vert="horz" lIns="68580" tIns="34290" rIns="68580" bIns="3429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sz="1350" dirty="0">
                <a:solidFill>
                  <a:schemeClr val="accent5">
                    <a:lumMod val="60000"/>
                    <a:lumOff val="40000"/>
                  </a:schemeClr>
                </a:solidFill>
              </a:rPr>
              <a:t>Mléko a mléčné výrobky</a:t>
            </a:r>
          </a:p>
        </p:txBody>
      </p:sp>
      <p:pic>
        <p:nvPicPr>
          <p:cNvPr id="2" name="Obrázek 1"/>
          <p:cNvPicPr>
            <a:picLocks noChangeAspect="1"/>
          </p:cNvPicPr>
          <p:nvPr/>
        </p:nvPicPr>
        <p:blipFill>
          <a:blip r:embed="rId4" cstate="print"/>
          <a:stretch>
            <a:fillRect/>
          </a:stretch>
        </p:blipFill>
        <p:spPr>
          <a:xfrm>
            <a:off x="365338" y="3855611"/>
            <a:ext cx="1735931" cy="1485900"/>
          </a:xfrm>
          <a:prstGeom prst="rect">
            <a:avLst/>
          </a:prstGeom>
        </p:spPr>
      </p:pic>
    </p:spTree>
    <p:extLst>
      <p:ext uri="{BB962C8B-B14F-4D97-AF65-F5344CB8AC3E}">
        <p14:creationId xmlns:p14="http://schemas.microsoft.com/office/powerpoint/2010/main" val="143728189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p:txBody>
          <a:bodyPr/>
          <a:lstStyle/>
          <a:p>
            <a:r>
              <a:rPr lang="cs-CZ" altLang="cs-CZ"/>
              <a:t>Omne vivum ex ovo</a:t>
            </a:r>
          </a:p>
        </p:txBody>
      </p:sp>
      <p:sp>
        <p:nvSpPr>
          <p:cNvPr id="506883" name="Rectangle 3"/>
          <p:cNvSpPr>
            <a:spLocks noGrp="1" noChangeArrowheads="1"/>
          </p:cNvSpPr>
          <p:nvPr>
            <p:ph type="body" idx="1"/>
          </p:nvPr>
        </p:nvSpPr>
        <p:spPr/>
        <p:txBody>
          <a:bodyPr/>
          <a:lstStyle/>
          <a:p>
            <a:pPr marL="457200" indent="-457200"/>
            <a:r>
              <a:rPr lang="cs-CZ" altLang="cs-CZ" sz="2400"/>
              <a:t>První popsaná domestikace slepice 3 200 p.n.l. – Indie</a:t>
            </a:r>
          </a:p>
          <a:p>
            <a:pPr marL="457200" indent="-457200"/>
            <a:r>
              <a:rPr lang="cs-CZ" altLang="cs-CZ" sz="2400"/>
              <a:t>Egypt , Čína – 1 400 p.n.l.  - pro vejce a živý orloj – kohout</a:t>
            </a:r>
          </a:p>
          <a:p>
            <a:pPr marL="457200" indent="-457200"/>
            <a:r>
              <a:rPr lang="cs-CZ" altLang="cs-CZ" sz="2400"/>
              <a:t>Slepičí vejce - denně  se spotřebuje 1,4 miliardy</a:t>
            </a:r>
          </a:p>
          <a:p>
            <a:pPr marL="457200" indent="-457200"/>
            <a:r>
              <a:rPr lang="cs-CZ" altLang="cs-CZ" sz="2400"/>
              <a:t> lovec- sběrač   - 1 vejce – 26 hodin - genetickým výběrem – nosná plemena, moderní způsob chovu – produkce</a:t>
            </a:r>
          </a:p>
          <a:p>
            <a:pPr marL="457200" indent="-457200"/>
            <a:r>
              <a:rPr lang="cs-CZ" altLang="cs-CZ" sz="2400"/>
              <a:t>Vejce inkubátorem pro vyvíjející se embryo – </a:t>
            </a:r>
          </a:p>
          <a:p>
            <a:pPr marL="457200" indent="-457200"/>
            <a:r>
              <a:rPr lang="cs-CZ" altLang="cs-CZ" sz="2400"/>
              <a:t>zdroj významných živin mimo vitamin C - mají  gulonolakton oxidázu pro  jeho syntézu z glukózy na rozdíl od morčete, primátů, frugivorní netopýrů</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lang="cs-CZ" altLang="cs-CZ" sz="2000"/>
              <a:t>UN OEUF PAR JOUR , EN FORME TOUJOURS</a:t>
            </a:r>
            <a:br>
              <a:rPr lang="cs-CZ" altLang="cs-CZ" sz="2000"/>
            </a:br>
            <a:r>
              <a:rPr lang="cs-CZ" altLang="cs-CZ" sz="2000"/>
              <a:t>4 vejce týdně (SPV)</a:t>
            </a:r>
          </a:p>
        </p:txBody>
      </p:sp>
      <p:sp>
        <p:nvSpPr>
          <p:cNvPr id="2" name="Zástupný symbol pro obsah 1"/>
          <p:cNvSpPr>
            <a:spLocks noGrp="1"/>
          </p:cNvSpPr>
          <p:nvPr>
            <p:ph idx="1"/>
          </p:nvPr>
        </p:nvSpPr>
        <p:spPr/>
        <p:txBody>
          <a:bodyPr/>
          <a:lstStyle/>
          <a:p>
            <a:endParaRPr lang="cs-CZ"/>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p:txBody>
          <a:bodyPr/>
          <a:lstStyle/>
          <a:p>
            <a:r>
              <a:rPr lang="cs-CZ" altLang="cs-CZ"/>
              <a:t>VEJCE </a:t>
            </a:r>
          </a:p>
        </p:txBody>
      </p:sp>
      <p:sp>
        <p:nvSpPr>
          <p:cNvPr id="510979" name="Rectangle 3"/>
          <p:cNvSpPr>
            <a:spLocks noGrp="1" noChangeArrowheads="1"/>
          </p:cNvSpPr>
          <p:nvPr>
            <p:ph type="body" idx="1"/>
          </p:nvPr>
        </p:nvSpPr>
        <p:spPr/>
        <p:txBody>
          <a:bodyPr/>
          <a:lstStyle/>
          <a:p>
            <a:pPr>
              <a:lnSpc>
                <a:spcPct val="80000"/>
              </a:lnSpc>
            </a:pPr>
            <a:r>
              <a:rPr lang="cs-CZ" altLang="cs-CZ" sz="2000" b="1" dirty="0"/>
              <a:t>Vejce slepičí (50-70 g),křepelčí (9 g), kačení ( 70 g), husí (144 g), pštrosí – věk, plemeno, roční období, složení krmiva – vliv na složení </a:t>
            </a:r>
          </a:p>
          <a:p>
            <a:pPr>
              <a:lnSpc>
                <a:spcPct val="80000"/>
              </a:lnSpc>
            </a:pPr>
            <a:r>
              <a:rPr lang="cs-CZ" altLang="cs-CZ" sz="2000" b="1" dirty="0"/>
              <a:t>75,8, % vody, 12,6, % bílkovin, 9,9 % tuku a 1,7 % vitaminů a min. látek</a:t>
            </a:r>
          </a:p>
          <a:p>
            <a:pPr>
              <a:lnSpc>
                <a:spcPct val="80000"/>
              </a:lnSpc>
              <a:buFontTx/>
              <a:buNone/>
            </a:pPr>
            <a:r>
              <a:rPr lang="cs-CZ" altLang="cs-CZ" sz="2000" b="1" dirty="0"/>
              <a:t>     Energie 75,5 kcal ( 308,5 </a:t>
            </a:r>
            <a:r>
              <a:rPr lang="cs-CZ" altLang="cs-CZ" sz="2000" b="1" dirty="0" err="1"/>
              <a:t>kJ</a:t>
            </a:r>
            <a:r>
              <a:rPr lang="cs-CZ" altLang="cs-CZ" sz="2000" b="1" dirty="0"/>
              <a:t>) – 50 g </a:t>
            </a:r>
          </a:p>
          <a:p>
            <a:pPr>
              <a:lnSpc>
                <a:spcPct val="80000"/>
              </a:lnSpc>
              <a:buFontTx/>
              <a:buNone/>
            </a:pPr>
            <a:r>
              <a:rPr lang="cs-CZ" altLang="cs-CZ" sz="2000" b="1" dirty="0"/>
              <a:t>     </a:t>
            </a:r>
            <a:r>
              <a:rPr lang="cs-CZ" altLang="cs-CZ" sz="1600" b="1" dirty="0"/>
              <a:t>Vejce patří do skupiny potravin s velmi vysokou výživovou hodnotou. Jsou zdrojem vysoce kvalitních  a dobře stravitelných bílkovin-mají zastoupeny všechny esenciální aminokyseliny – ideální protein</a:t>
            </a:r>
            <a:r>
              <a:rPr lang="cs-CZ" altLang="cs-CZ" sz="2000" b="1" dirty="0"/>
              <a:t> </a:t>
            </a:r>
          </a:p>
          <a:p>
            <a:pPr>
              <a:lnSpc>
                <a:spcPct val="80000"/>
              </a:lnSpc>
            </a:pPr>
            <a:r>
              <a:rPr lang="cs-CZ" altLang="cs-CZ" sz="2000" b="1" u="sng" dirty="0"/>
              <a:t>aminokyselinové skóre  100 – </a:t>
            </a:r>
            <a:r>
              <a:rPr lang="cs-CZ" altLang="cs-CZ" sz="2000" b="1" dirty="0"/>
              <a:t>procentuální poměr obsahu nejčastějších limitujících AK ve vztahu k jejich obsahu k bílkovině vejce - bílkovina referenční </a:t>
            </a:r>
          </a:p>
          <a:p>
            <a:pPr>
              <a:lnSpc>
                <a:spcPct val="80000"/>
              </a:lnSpc>
            </a:pPr>
            <a:r>
              <a:rPr lang="cs-CZ" altLang="cs-CZ" sz="2000" b="1" u="sng" dirty="0"/>
              <a:t>index utilizace proteinů</a:t>
            </a:r>
            <a:r>
              <a:rPr lang="cs-CZ" altLang="cs-CZ" sz="2000" b="1" dirty="0"/>
              <a:t>  94 – procento dusíku zadrženého v těle  poměru k dusíku přijatého potravou</a:t>
            </a:r>
          </a:p>
          <a:p>
            <a:pPr>
              <a:lnSpc>
                <a:spcPct val="80000"/>
              </a:lnSpc>
            </a:pPr>
            <a:r>
              <a:rPr lang="cs-CZ" altLang="cs-CZ" sz="2000" b="1" dirty="0"/>
              <a:t>Bílkoviny žloutku – lipoproteiny ( LDL, HDL), </a:t>
            </a:r>
            <a:r>
              <a:rPr lang="cs-CZ" altLang="cs-CZ" sz="2000" b="1" dirty="0" err="1" smtClean="0"/>
              <a:t>livetin</a:t>
            </a:r>
            <a:r>
              <a:rPr lang="cs-CZ" altLang="cs-CZ" sz="2000" b="1" dirty="0" smtClean="0"/>
              <a:t>, </a:t>
            </a:r>
            <a:r>
              <a:rPr lang="cs-CZ" altLang="cs-CZ" sz="2000" b="1" dirty="0" err="1" smtClean="0"/>
              <a:t>phosvitin</a:t>
            </a:r>
            <a:endParaRPr lang="cs-CZ" altLang="cs-CZ" sz="2000" b="1" dirty="0"/>
          </a:p>
          <a:p>
            <a:pPr>
              <a:lnSpc>
                <a:spcPct val="80000"/>
              </a:lnSpc>
            </a:pPr>
            <a:r>
              <a:rPr lang="cs-CZ" altLang="cs-CZ" sz="2000" b="1" dirty="0"/>
              <a:t>Bílkoviny bílku – 40 – </a:t>
            </a:r>
            <a:r>
              <a:rPr lang="cs-CZ" altLang="cs-CZ" sz="2000" b="1" dirty="0" err="1"/>
              <a:t>ovoalbumin</a:t>
            </a:r>
            <a:r>
              <a:rPr lang="cs-CZ" altLang="cs-CZ" sz="2000" b="1" dirty="0"/>
              <a:t>(hlavní alergen), </a:t>
            </a:r>
            <a:r>
              <a:rPr lang="cs-CZ" altLang="cs-CZ" sz="2000" b="1" dirty="0" err="1"/>
              <a:t>ovotransferin</a:t>
            </a:r>
            <a:r>
              <a:rPr lang="cs-CZ" altLang="cs-CZ" sz="2000" b="1" dirty="0"/>
              <a:t>, </a:t>
            </a:r>
            <a:r>
              <a:rPr lang="cs-CZ" altLang="cs-CZ" sz="2000" b="1" dirty="0" err="1"/>
              <a:t>ovomukoid</a:t>
            </a:r>
            <a:r>
              <a:rPr lang="cs-CZ" altLang="cs-CZ" sz="2000" b="1" dirty="0"/>
              <a:t>, avidin – váže biotin v syrovém vejci, lysozym má bakteriocidní schopnost</a:t>
            </a:r>
          </a:p>
          <a:p>
            <a:pPr>
              <a:lnSpc>
                <a:spcPct val="80000"/>
              </a:lnSpc>
            </a:pPr>
            <a:endParaRPr lang="cs-CZ" altLang="cs-CZ" sz="2000" b="1" dirty="0"/>
          </a:p>
          <a:p>
            <a:pPr>
              <a:lnSpc>
                <a:spcPct val="80000"/>
              </a:lnSpc>
            </a:pPr>
            <a:r>
              <a:rPr lang="cs-CZ" altLang="cs-CZ" sz="2000" dirty="0"/>
              <a:t> </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p:txBody>
          <a:bodyPr/>
          <a:lstStyle/>
          <a:p>
            <a:r>
              <a:rPr lang="cs-CZ" altLang="cs-CZ"/>
              <a:t>Tuk</a:t>
            </a:r>
          </a:p>
        </p:txBody>
      </p:sp>
      <p:sp>
        <p:nvSpPr>
          <p:cNvPr id="513027" name="Rectangle 3"/>
          <p:cNvSpPr>
            <a:spLocks noGrp="1" noChangeArrowheads="1"/>
          </p:cNvSpPr>
          <p:nvPr>
            <p:ph type="body" idx="1"/>
          </p:nvPr>
        </p:nvSpPr>
        <p:spPr/>
        <p:txBody>
          <a:bodyPr/>
          <a:lstStyle/>
          <a:p>
            <a:r>
              <a:rPr lang="cs-CZ" altLang="cs-CZ" sz="2400" b="1"/>
              <a:t>4,5 g - 65 % triacylglyceroly, 31 % fosfolipidů (lecitin 26%),  4 % cholesterolu ( 200 mg-300mg)</a:t>
            </a:r>
          </a:p>
          <a:p>
            <a:r>
              <a:rPr lang="cs-CZ" altLang="cs-CZ" sz="2400" b="1"/>
              <a:t>Složení mastných kyselin žloutku závisí na složení krmiva</a:t>
            </a:r>
          </a:p>
          <a:p>
            <a:r>
              <a:rPr lang="cs-CZ" altLang="cs-CZ" sz="2400" b="1"/>
              <a:t>1,55 g SFA(palmitová, stearová) </a:t>
            </a:r>
          </a:p>
          <a:p>
            <a:r>
              <a:rPr lang="cs-CZ" altLang="cs-CZ" sz="2400" b="1"/>
              <a:t>1,91 g MUFA (olejová)</a:t>
            </a:r>
          </a:p>
          <a:p>
            <a:r>
              <a:rPr lang="cs-CZ" altLang="cs-CZ" sz="2400" b="1"/>
              <a:t>0,68 g PUFA (alfa-linolenovou, linolovou, DHA,arachidonovou)</a:t>
            </a:r>
          </a:p>
          <a:p>
            <a:r>
              <a:rPr lang="cs-CZ" altLang="cs-CZ" sz="2400" b="1"/>
              <a:t>0.05 g TFA</a:t>
            </a:r>
          </a:p>
          <a:p>
            <a:r>
              <a:rPr lang="cs-CZ" altLang="cs-CZ" sz="2400" b="1"/>
              <a:t>Omega-3 MK jejich obsah  lze zvýšit –mořské řasy, lněný olej až na 200 mg</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r>
              <a:rPr lang="cs-CZ" altLang="cs-CZ" sz="2400"/>
              <a:t>Vražedný cholesterol?!</a:t>
            </a:r>
          </a:p>
        </p:txBody>
      </p:sp>
      <p:sp>
        <p:nvSpPr>
          <p:cNvPr id="515075" name="Rectangle 3"/>
          <p:cNvSpPr>
            <a:spLocks noGrp="1" noChangeArrowheads="1"/>
          </p:cNvSpPr>
          <p:nvPr>
            <p:ph type="body" idx="1"/>
          </p:nvPr>
        </p:nvSpPr>
        <p:spPr>
          <a:xfrm>
            <a:off x="539750" y="1628775"/>
            <a:ext cx="8229600" cy="4525963"/>
          </a:xfrm>
        </p:spPr>
        <p:txBody>
          <a:bodyPr/>
          <a:lstStyle/>
          <a:p>
            <a:pPr>
              <a:buFontTx/>
              <a:buNone/>
            </a:pPr>
            <a:r>
              <a:rPr lang="cs-CZ" altLang="cs-CZ" sz="2000" b="1"/>
              <a:t>Od roku 1960 zjednodušený pohled na cholesterol stravy  =  </a:t>
            </a:r>
          </a:p>
          <a:p>
            <a:pPr>
              <a:buFontTx/>
              <a:buNone/>
            </a:pPr>
            <a:r>
              <a:rPr lang="cs-CZ" altLang="cs-CZ" sz="2000" b="1"/>
              <a:t>hladina cholesterolu v krvi - pokles spotřeby vajec </a:t>
            </a:r>
          </a:p>
          <a:p>
            <a:pPr>
              <a:buFontTx/>
              <a:buNone/>
            </a:pPr>
            <a:r>
              <a:rPr lang="cs-CZ" altLang="cs-CZ" sz="2000" b="1"/>
              <a:t>Vejce obviňována jako největší dodavatel cholesterolu- spojitost </a:t>
            </a:r>
          </a:p>
          <a:p>
            <a:pPr>
              <a:buFontTx/>
              <a:buNone/>
            </a:pPr>
            <a:r>
              <a:rPr lang="cs-CZ" altLang="cs-CZ" sz="2000" b="1"/>
              <a:t>s rizikem KVO</a:t>
            </a:r>
          </a:p>
          <a:p>
            <a:pPr>
              <a:buFontTx/>
              <a:buNone/>
            </a:pPr>
            <a:r>
              <a:rPr lang="cs-CZ" altLang="cs-CZ" sz="2000" b="1"/>
              <a:t>Změna koncem 90 letech – korelační studie nepotvrdily</a:t>
            </a:r>
          </a:p>
          <a:p>
            <a:pPr>
              <a:buFontTx/>
              <a:buNone/>
            </a:pPr>
            <a:r>
              <a:rPr lang="cs-CZ" altLang="cs-CZ" sz="2000" b="1"/>
              <a:t>Where would we be without the eggs?(McNamara D. J. 2000)</a:t>
            </a:r>
          </a:p>
          <a:p>
            <a:pPr>
              <a:buFontTx/>
              <a:buNone/>
            </a:pPr>
            <a:r>
              <a:rPr lang="cs-CZ" altLang="cs-CZ" sz="2000" b="1"/>
              <a:t>Nasycené mastné kyseliny a trans MK hlavní dietární </a:t>
            </a:r>
          </a:p>
          <a:p>
            <a:pPr>
              <a:buFontTx/>
              <a:buNone/>
            </a:pPr>
            <a:r>
              <a:rPr lang="cs-CZ" altLang="cs-CZ" sz="2000" b="1"/>
              <a:t>determinanty krevního cholesterolu</a:t>
            </a:r>
          </a:p>
          <a:p>
            <a:pPr>
              <a:buFontTx/>
              <a:buNone/>
            </a:pPr>
            <a:r>
              <a:rPr lang="cs-CZ" altLang="cs-CZ" sz="2000" b="1"/>
              <a:t>Klinické studie  potvrdily jen malý vliv – vejce zvyšují oba</a:t>
            </a:r>
          </a:p>
          <a:p>
            <a:pPr>
              <a:buFontTx/>
              <a:buNone/>
            </a:pPr>
            <a:r>
              <a:rPr lang="cs-CZ" altLang="cs-CZ" sz="2000" b="1"/>
              <a:t>poměr LDL :HDL – 1 vejce denně 0,3-1,2 %</a:t>
            </a:r>
          </a:p>
          <a:p>
            <a:pPr>
              <a:buFontTx/>
              <a:buNone/>
            </a:pPr>
            <a:r>
              <a:rPr lang="cs-CZ" altLang="cs-CZ" sz="2000" b="1"/>
              <a:t>Oxidované formy cholesterolu – zdravotním rizikem</a:t>
            </a:r>
          </a:p>
          <a:p>
            <a:pPr>
              <a:buFontTx/>
              <a:buNone/>
            </a:pPr>
            <a:endParaRPr lang="cs-CZ" altLang="cs-CZ" sz="2000" b="1"/>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lstStyle/>
          <a:p>
            <a:endParaRPr lang="cs-CZ" altLang="cs-CZ"/>
          </a:p>
        </p:txBody>
      </p:sp>
      <p:sp>
        <p:nvSpPr>
          <p:cNvPr id="517123" name="Rectangle 3"/>
          <p:cNvSpPr>
            <a:spLocks noGrp="1" noChangeArrowheads="1"/>
          </p:cNvSpPr>
          <p:nvPr>
            <p:ph type="body" sz="half" idx="1"/>
          </p:nvPr>
        </p:nvSpPr>
        <p:spPr/>
        <p:txBody>
          <a:bodyPr/>
          <a:lstStyle/>
          <a:p>
            <a:pPr>
              <a:buFontTx/>
              <a:buNone/>
            </a:pPr>
            <a:r>
              <a:rPr lang="cs-CZ" altLang="cs-CZ" sz="2800" b="1"/>
              <a:t>Křepelčí vejce má také </a:t>
            </a:r>
          </a:p>
          <a:p>
            <a:pPr>
              <a:buFontTx/>
              <a:buNone/>
            </a:pPr>
            <a:r>
              <a:rPr lang="cs-CZ" altLang="cs-CZ" sz="2800" b="1"/>
              <a:t>cholesterol !</a:t>
            </a:r>
          </a:p>
          <a:p>
            <a:pPr>
              <a:buFontTx/>
              <a:buNone/>
            </a:pPr>
            <a:r>
              <a:rPr lang="cs-CZ" altLang="cs-CZ" sz="2800" b="1"/>
              <a:t>Množství cholesterolu ve vejci</a:t>
            </a:r>
          </a:p>
          <a:p>
            <a:pPr>
              <a:buFontTx/>
              <a:buNone/>
            </a:pPr>
            <a:r>
              <a:rPr lang="cs-CZ" altLang="cs-CZ" sz="2800" b="1"/>
              <a:t>vychází z potřeb embrya -</a:t>
            </a:r>
          </a:p>
          <a:p>
            <a:pPr>
              <a:buFontTx/>
              <a:buNone/>
            </a:pPr>
            <a:r>
              <a:rPr lang="cs-CZ" altLang="cs-CZ" sz="2800" b="1"/>
              <a:t>nedá se snadno  ovlivnit</a:t>
            </a:r>
          </a:p>
          <a:p>
            <a:pPr>
              <a:buFontTx/>
              <a:buNone/>
            </a:pPr>
            <a:endParaRPr lang="cs-CZ" altLang="cs-CZ" sz="2800" b="1"/>
          </a:p>
          <a:p>
            <a:pPr>
              <a:buFontTx/>
              <a:buNone/>
            </a:pPr>
            <a:r>
              <a:rPr lang="cs-CZ" altLang="cs-CZ" sz="2800" b="1"/>
              <a:t>                          </a:t>
            </a:r>
          </a:p>
          <a:p>
            <a:pPr>
              <a:buFontTx/>
              <a:buNone/>
            </a:pPr>
            <a:endParaRPr lang="cs-CZ" altLang="cs-CZ" sz="2800" b="1"/>
          </a:p>
          <a:p>
            <a:endParaRPr lang="cs-CZ" altLang="cs-CZ" sz="2800"/>
          </a:p>
        </p:txBody>
      </p:sp>
      <p:pic>
        <p:nvPicPr>
          <p:cNvPr id="517124" name="Picture 4" descr="krepelka_vejc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27538" y="2752725"/>
            <a:ext cx="3668712" cy="2981325"/>
          </a:xfrm>
        </p:spPr>
      </p:pic>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p:txBody>
          <a:bodyPr/>
          <a:lstStyle/>
          <a:p>
            <a:r>
              <a:rPr lang="cs-CZ" altLang="cs-CZ" sz="2800"/>
              <a:t>Riziko konzumace vajec ?</a:t>
            </a:r>
          </a:p>
        </p:txBody>
      </p:sp>
      <p:pic>
        <p:nvPicPr>
          <p:cNvPr id="5253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63713" y="1516063"/>
            <a:ext cx="6048375" cy="5056187"/>
          </a:xfrm>
          <a:noFill/>
          <a:ln/>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lstStyle/>
          <a:p>
            <a:r>
              <a:rPr lang="cs-CZ" altLang="cs-CZ" sz="2400">
                <a:solidFill>
                  <a:srgbClr val="7F7F7F"/>
                </a:solidFill>
              </a:rPr>
              <a:t>Vejce zdrojem vitaminů a minerálních látek</a:t>
            </a:r>
            <a:br>
              <a:rPr lang="cs-CZ" altLang="cs-CZ" sz="2400">
                <a:solidFill>
                  <a:srgbClr val="7F7F7F"/>
                </a:solidFill>
              </a:rPr>
            </a:br>
            <a:r>
              <a:rPr lang="cs-CZ" altLang="cs-CZ" sz="2400">
                <a:solidFill>
                  <a:srgbClr val="7F7F7F"/>
                </a:solidFill>
              </a:rPr>
              <a:t>- funkční potravina</a:t>
            </a:r>
          </a:p>
        </p:txBody>
      </p:sp>
      <p:sp>
        <p:nvSpPr>
          <p:cNvPr id="527363" name="Rectangle 3"/>
          <p:cNvSpPr>
            <a:spLocks noGrp="1" noChangeArrowheads="1"/>
          </p:cNvSpPr>
          <p:nvPr>
            <p:ph type="body" idx="1"/>
          </p:nvPr>
        </p:nvSpPr>
        <p:spPr/>
        <p:txBody>
          <a:bodyPr/>
          <a:lstStyle/>
          <a:p>
            <a:r>
              <a:rPr lang="cs-CZ" altLang="cs-CZ" sz="2000"/>
              <a:t>Jeden z přirozených zdrojů vitaminů D a B12,k.listová,B2</a:t>
            </a:r>
          </a:p>
          <a:p>
            <a:r>
              <a:rPr lang="cs-CZ" altLang="cs-CZ" sz="2000"/>
              <a:t>Vitamin E až 10x vyšší  vlivem krmiva</a:t>
            </a:r>
          </a:p>
          <a:p>
            <a:r>
              <a:rPr lang="cs-CZ" altLang="cs-CZ" sz="2000"/>
              <a:t>Karotenoidy –lutein a zeaxantin –zbarvení žloutku-lepší biologická využitelnost než z rostlinných zdrojů( ochrana proti na věk vázané makulární degeneraci)</a:t>
            </a:r>
          </a:p>
          <a:p>
            <a:r>
              <a:rPr lang="cs-CZ" altLang="cs-CZ" sz="2000"/>
              <a:t>Cholin- v 1999 esenciální živina v USA RDI- rozvoj  a funkci mozku,součást acetylcholinu – 125 mg/ vejce(soja)</a:t>
            </a:r>
          </a:p>
          <a:p>
            <a:r>
              <a:rPr lang="cs-CZ" altLang="cs-CZ" sz="2000"/>
              <a:t>Železo (žloutek)- využitelnost nehemové Fe</a:t>
            </a:r>
          </a:p>
          <a:p>
            <a:r>
              <a:rPr lang="cs-CZ" altLang="cs-CZ" sz="2000"/>
              <a:t>Fosfor, sodík, draslík, zinek</a:t>
            </a:r>
          </a:p>
          <a:p>
            <a:r>
              <a:rPr lang="cs-CZ" altLang="cs-CZ" sz="2000"/>
              <a:t>Jod 25 ug/ vejce krmivem se dá 2-3x zvýšit, podobně i selen 9x</a:t>
            </a:r>
          </a:p>
          <a:p>
            <a:endParaRPr lang="cs-CZ" altLang="cs-CZ" sz="2000"/>
          </a:p>
        </p:txBody>
      </p:sp>
      <p:sp>
        <p:nvSpPr>
          <p:cNvPr id="527364" name="Rectangle 4"/>
          <p:cNvSpPr>
            <a:spLocks noChangeArrowheads="1"/>
          </p:cNvSpPr>
          <p:nvPr/>
        </p:nvSpPr>
        <p:spPr bwMode="auto">
          <a:xfrm>
            <a:off x="2124075" y="1844675"/>
            <a:ext cx="4572000" cy="120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ltLang="cs-CZ" sz="2400">
              <a:solidFill>
                <a:srgbClr val="7F7F7F"/>
              </a:solidFill>
              <a:latin typeface="Arial Narrow" panose="020B0606020202030204" pitchFamily="34" charset="0"/>
            </a:endParaRPr>
          </a:p>
          <a:p>
            <a:endParaRPr lang="cs-CZ" altLang="cs-CZ" sz="2400">
              <a:solidFill>
                <a:srgbClr val="7F7F7F"/>
              </a:solidFill>
              <a:latin typeface="Arial Narrow" panose="020B0606020202030204" pitchFamily="34" charset="0"/>
            </a:endParaRPr>
          </a:p>
          <a:p>
            <a:pPr eaLnBrk="0" hangingPunct="0">
              <a:lnSpc>
                <a:spcPct val="90000"/>
              </a:lnSpc>
              <a:spcBef>
                <a:spcPct val="50000"/>
              </a:spcBef>
              <a:buFont typeface="Arial" panose="020B0604020202020204" pitchFamily="34" charset="0"/>
              <a:buChar char="•"/>
            </a:pPr>
            <a:endParaRPr lang="cs-CZ" altLang="cs-CZ" sz="1800">
              <a:solidFill>
                <a:srgbClr val="7F7F7F"/>
              </a:solidFill>
              <a:latin typeface="Century Gothic" panose="020B0502020202020204" pitchFamily="34" charset="0"/>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r>
              <a:rPr lang="cs-CZ" altLang="cs-CZ" sz="2400"/>
              <a:t>Nutriční význam</a:t>
            </a:r>
          </a:p>
        </p:txBody>
      </p:sp>
      <p:sp>
        <p:nvSpPr>
          <p:cNvPr id="529411" name="Rectangle 3"/>
          <p:cNvSpPr>
            <a:spLocks noGrp="1" noChangeArrowheads="1"/>
          </p:cNvSpPr>
          <p:nvPr>
            <p:ph type="body" idx="1"/>
          </p:nvPr>
        </p:nvSpPr>
        <p:spPr/>
        <p:txBody>
          <a:bodyPr/>
          <a:lstStyle/>
          <a:p>
            <a:pPr>
              <a:spcBef>
                <a:spcPct val="0"/>
              </a:spcBef>
              <a:buFontTx/>
              <a:buNone/>
            </a:pPr>
            <a:r>
              <a:rPr lang="cs-CZ" altLang="cs-CZ" sz="2400"/>
              <a:t>Energie 1,3 %</a:t>
            </a:r>
          </a:p>
          <a:p>
            <a:pPr>
              <a:spcBef>
                <a:spcPct val="0"/>
              </a:spcBef>
              <a:buFontTx/>
              <a:buNone/>
            </a:pPr>
            <a:r>
              <a:rPr lang="cs-CZ" altLang="cs-CZ" sz="2400"/>
              <a:t>2 - 6 % pokrývá devět nutrientů – Fe, Zn, foláty, B12, B6,</a:t>
            </a:r>
          </a:p>
          <a:p>
            <a:pPr>
              <a:spcBef>
                <a:spcPct val="0"/>
              </a:spcBef>
              <a:buFontTx/>
              <a:buNone/>
            </a:pPr>
            <a:r>
              <a:rPr lang="cs-CZ" altLang="cs-CZ" sz="2400"/>
              <a:t> B2, vitamin A a E, bílkoviny</a:t>
            </a:r>
          </a:p>
          <a:p>
            <a:pPr>
              <a:spcBef>
                <a:spcPct val="0"/>
              </a:spcBef>
              <a:buFontTx/>
              <a:buNone/>
            </a:pPr>
            <a:r>
              <a:rPr lang="cs-CZ" altLang="cs-CZ" sz="2400"/>
              <a:t>Pro seniory,chronicky nemocné, těhotné,redukce </a:t>
            </a:r>
          </a:p>
          <a:p>
            <a:pPr>
              <a:spcBef>
                <a:spcPct val="0"/>
              </a:spcBef>
              <a:buFontTx/>
              <a:buNone/>
            </a:pPr>
            <a:r>
              <a:rPr lang="cs-CZ" altLang="cs-CZ" sz="2400"/>
              <a:t>hmotnosti – dobrý sytící efekt, zpomaluje pasáž </a:t>
            </a:r>
          </a:p>
          <a:p>
            <a:pPr>
              <a:spcBef>
                <a:spcPct val="0"/>
              </a:spcBef>
              <a:buFontTx/>
              <a:buNone/>
            </a:pPr>
            <a:r>
              <a:rPr lang="cs-CZ" altLang="cs-CZ" sz="2400"/>
              <a:t>žaludkem</a:t>
            </a:r>
          </a:p>
          <a:p>
            <a:pPr>
              <a:spcBef>
                <a:spcPct val="0"/>
              </a:spcBef>
              <a:buFontTx/>
              <a:buNone/>
            </a:pPr>
            <a:r>
              <a:rPr lang="cs-CZ" altLang="cs-CZ" sz="2400"/>
              <a:t>Proteinová potravina ze sušeného vaječného bílku</a:t>
            </a:r>
          </a:p>
          <a:p>
            <a:pPr>
              <a:spcBef>
                <a:spcPct val="0"/>
              </a:spcBef>
              <a:buFontTx/>
              <a:buNone/>
            </a:pPr>
            <a:r>
              <a:rPr lang="cs-CZ" altLang="cs-CZ" sz="2400"/>
              <a:t>Riziko – </a:t>
            </a:r>
            <a:r>
              <a:rPr lang="cs-CZ" altLang="cs-CZ" sz="2400" i="1"/>
              <a:t>Salmonela enterica – </a:t>
            </a:r>
            <a:r>
              <a:rPr lang="cs-CZ" altLang="cs-CZ" sz="2400" u="sng"/>
              <a:t>70°C </a:t>
            </a:r>
          </a:p>
          <a:p>
            <a:pPr>
              <a:spcBef>
                <a:spcPct val="0"/>
              </a:spcBef>
              <a:buFontTx/>
              <a:buNone/>
            </a:pPr>
            <a:r>
              <a:rPr lang="cs-CZ" altLang="cs-CZ" sz="2400"/>
              <a:t>Omezení diabetici, f. dyslipidémie</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r>
              <a:rPr lang="cs-CZ" altLang="cs-CZ" sz="4000">
                <a:solidFill>
                  <a:srgbClr val="CC3300"/>
                </a:solidFill>
              </a:rPr>
              <a:t>Vybrané mýty o „éčkách“</a:t>
            </a:r>
          </a:p>
        </p:txBody>
      </p:sp>
      <p:sp>
        <p:nvSpPr>
          <p:cNvPr id="322563" name="Rectangle 3"/>
          <p:cNvSpPr>
            <a:spLocks noGrp="1" noChangeArrowheads="1"/>
          </p:cNvSpPr>
          <p:nvPr>
            <p:ph type="body" idx="1"/>
          </p:nvPr>
        </p:nvSpPr>
        <p:spPr/>
        <p:txBody>
          <a:bodyPr/>
          <a:lstStyle/>
          <a:p>
            <a:pPr>
              <a:lnSpc>
                <a:spcPct val="90000"/>
              </a:lnSpc>
            </a:pPr>
            <a:r>
              <a:rPr lang="cs-CZ" altLang="cs-CZ" sz="2400"/>
              <a:t>Všechny přídatné látky s kódem Exxx  jsou škodlivé, více nebo méně, bez ohledu na množství a bez ohledu na jejich negativní toxikologické testy. </a:t>
            </a:r>
          </a:p>
          <a:p>
            <a:pPr>
              <a:lnSpc>
                <a:spcPct val="90000"/>
              </a:lnSpc>
            </a:pPr>
            <a:r>
              <a:rPr lang="cs-CZ" altLang="cs-CZ" sz="2400"/>
              <a:t>Přestože všechna éčka prošla zdravotními testy, mají stejně mnohé z nich na zdraví člověka negativní vliv.</a:t>
            </a:r>
          </a:p>
          <a:p>
            <a:pPr>
              <a:lnSpc>
                <a:spcPct val="90000"/>
              </a:lnSpc>
            </a:pPr>
            <a:r>
              <a:rPr lang="cs-CZ" altLang="cs-CZ" sz="2400"/>
              <a:t>Éčka maskují nekvalitní potraviny.</a:t>
            </a:r>
          </a:p>
          <a:p>
            <a:pPr>
              <a:lnSpc>
                <a:spcPct val="90000"/>
              </a:lnSpc>
            </a:pPr>
            <a:r>
              <a:rPr lang="cs-CZ" altLang="cs-CZ" sz="2400"/>
              <a:t>Konzumace pokrmů bez aditiv vede ke zlepšení zdravotních problémů řady pacientů. U dětí, které jedly stravu bez přídatných látek a nejznámějších alergenů, došlo během tří dnů k vyléčení nebo výraznému zlepšení původního onemocnění, často vymizely i další problémy dětí jako je astma či ekzémy.</a:t>
            </a:r>
          </a:p>
          <a:p>
            <a:pPr>
              <a:lnSpc>
                <a:spcPct val="90000"/>
              </a:lnSpc>
            </a:pPr>
            <a:endParaRPr lang="cs-CZ" altLang="cs-CZ" sz="2400"/>
          </a:p>
          <a:p>
            <a:pPr>
              <a:lnSpc>
                <a:spcPct val="90000"/>
              </a:lnSpc>
            </a:pPr>
            <a:endParaRPr lang="cs-CZ" altLang="cs-CZ" sz="240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457200" y="274638"/>
            <a:ext cx="8229600" cy="700087"/>
          </a:xfrm>
        </p:spPr>
        <p:txBody>
          <a:bodyPr/>
          <a:lstStyle/>
          <a:p>
            <a:r>
              <a:rPr lang="cs-CZ" altLang="cs-CZ" sz="4000">
                <a:solidFill>
                  <a:srgbClr val="CC9900"/>
                </a:solidFill>
              </a:rPr>
              <a:t>Vejce</a:t>
            </a:r>
          </a:p>
        </p:txBody>
      </p:sp>
      <p:sp>
        <p:nvSpPr>
          <p:cNvPr id="533507" name="Rectangle 3"/>
          <p:cNvSpPr>
            <a:spLocks noGrp="1" noChangeArrowheads="1"/>
          </p:cNvSpPr>
          <p:nvPr>
            <p:ph type="body" sz="half" idx="1"/>
          </p:nvPr>
        </p:nvSpPr>
        <p:spPr>
          <a:xfrm>
            <a:off x="0" y="908050"/>
            <a:ext cx="3779838" cy="5761038"/>
          </a:xfrm>
        </p:spPr>
        <p:txBody>
          <a:bodyPr/>
          <a:lstStyle/>
          <a:p>
            <a:pPr>
              <a:buFontTx/>
              <a:buNone/>
            </a:pPr>
            <a:r>
              <a:rPr lang="cs-CZ" altLang="cs-CZ" sz="2800" b="1"/>
              <a:t>Třída jakosti A</a:t>
            </a:r>
          </a:p>
          <a:p>
            <a:r>
              <a:rPr lang="cs-CZ" altLang="cs-CZ" sz="2800"/>
              <a:t>Čerstvá EXTRA A</a:t>
            </a:r>
          </a:p>
          <a:p>
            <a:r>
              <a:rPr lang="cs-CZ" altLang="cs-CZ" sz="2800"/>
              <a:t>Čerstvá A</a:t>
            </a:r>
          </a:p>
          <a:p>
            <a:pPr>
              <a:buFontTx/>
              <a:buNone/>
            </a:pPr>
            <a:r>
              <a:rPr lang="cs-CZ" altLang="cs-CZ" sz="2800"/>
              <a:t>   Uchovávají se při nekolísavé teplotě do 18</a:t>
            </a:r>
            <a:r>
              <a:rPr lang="en-US" altLang="cs-CZ" sz="2800">
                <a:cs typeface="Arial" panose="020B0604020202020204" pitchFamily="34" charset="0"/>
              </a:rPr>
              <a:t>°</a:t>
            </a:r>
            <a:r>
              <a:rPr lang="cs-CZ" altLang="cs-CZ" sz="2800">
                <a:cs typeface="Arial" panose="020B0604020202020204" pitchFamily="34" charset="0"/>
              </a:rPr>
              <a:t> C</a:t>
            </a:r>
          </a:p>
          <a:p>
            <a:pPr>
              <a:buFontTx/>
              <a:buNone/>
            </a:pPr>
            <a:r>
              <a:rPr lang="cs-CZ" altLang="cs-CZ" sz="2800" b="1">
                <a:cs typeface="Arial" panose="020B0604020202020204" pitchFamily="34" charset="0"/>
              </a:rPr>
              <a:t>Hmotnostní skupina</a:t>
            </a:r>
          </a:p>
          <a:p>
            <a:pPr>
              <a:buFontTx/>
              <a:buNone/>
            </a:pPr>
            <a:r>
              <a:rPr lang="cs-CZ" altLang="cs-CZ" sz="1800">
                <a:cs typeface="Arial" panose="020B0604020202020204" pitchFamily="34" charset="0"/>
              </a:rPr>
              <a:t>XL - velmi velká nad 73 g</a:t>
            </a:r>
          </a:p>
          <a:p>
            <a:pPr>
              <a:buFontTx/>
              <a:buNone/>
            </a:pPr>
            <a:r>
              <a:rPr lang="cs-CZ" altLang="cs-CZ" sz="1800">
                <a:cs typeface="Arial" panose="020B0604020202020204" pitchFamily="34" charset="0"/>
              </a:rPr>
              <a:t>L - velká</a:t>
            </a:r>
          </a:p>
          <a:p>
            <a:pPr>
              <a:buFontTx/>
              <a:buNone/>
            </a:pPr>
            <a:r>
              <a:rPr lang="cs-CZ" altLang="cs-CZ" sz="1800">
                <a:cs typeface="Arial" panose="020B0604020202020204" pitchFamily="34" charset="0"/>
              </a:rPr>
              <a:t>M - střední</a:t>
            </a:r>
          </a:p>
          <a:p>
            <a:pPr>
              <a:buFontTx/>
              <a:buNone/>
            </a:pPr>
            <a:r>
              <a:rPr lang="cs-CZ" altLang="cs-CZ" sz="1800">
                <a:cs typeface="Arial" panose="020B0604020202020204" pitchFamily="34" charset="0"/>
              </a:rPr>
              <a:t>S – malá pod 53 g</a:t>
            </a:r>
          </a:p>
          <a:p>
            <a:pPr>
              <a:buFontTx/>
              <a:buNone/>
            </a:pPr>
            <a:r>
              <a:rPr lang="cs-CZ" altLang="cs-CZ" sz="1800" b="1">
                <a:cs typeface="Arial" panose="020B0604020202020204" pitchFamily="34" charset="0"/>
              </a:rPr>
              <a:t>3CZ3466XL</a:t>
            </a:r>
          </a:p>
          <a:p>
            <a:pPr>
              <a:buFontTx/>
              <a:buNone/>
            </a:pPr>
            <a:r>
              <a:rPr lang="cs-CZ" altLang="cs-CZ" sz="1800" b="1">
                <a:cs typeface="Arial" panose="020B0604020202020204" pitchFamily="34" charset="0"/>
              </a:rPr>
              <a:t>Trvanlivost  1 měsíc</a:t>
            </a:r>
          </a:p>
          <a:p>
            <a:pPr>
              <a:buFontTx/>
              <a:buNone/>
            </a:pPr>
            <a:r>
              <a:rPr lang="cs-CZ" altLang="cs-CZ" sz="1800" b="1">
                <a:cs typeface="Arial" panose="020B0604020202020204" pitchFamily="34" charset="0"/>
              </a:rPr>
              <a:t>u balených vajec</a:t>
            </a:r>
            <a:endParaRPr lang="en-US" altLang="cs-CZ" sz="1800" b="1">
              <a:cs typeface="Arial" panose="020B0604020202020204" pitchFamily="34" charset="0"/>
            </a:endParaRPr>
          </a:p>
        </p:txBody>
      </p:sp>
      <p:graphicFrame>
        <p:nvGraphicFramePr>
          <p:cNvPr id="533529" name="Group 25"/>
          <p:cNvGraphicFramePr>
            <a:graphicFrameLocks noGrp="1"/>
          </p:cNvGraphicFramePr>
          <p:nvPr>
            <p:ph sz="quarter" idx="3"/>
          </p:nvPr>
        </p:nvGraphicFramePr>
        <p:xfrm>
          <a:off x="3924300" y="2565400"/>
          <a:ext cx="5184775" cy="4318319"/>
        </p:xfrm>
        <a:graphic>
          <a:graphicData uri="http://schemas.openxmlformats.org/drawingml/2006/table">
            <a:tbl>
              <a:tblPr/>
              <a:tblGrid>
                <a:gridCol w="792163"/>
                <a:gridCol w="4392612"/>
              </a:tblGrid>
              <a:tr h="5857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kód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typ chovu, země, reg. č. chovu, hmotnost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83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Vejce nosnic ve volném výběhu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57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Vejce nosnic v halách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0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Vejce nosnic v klecích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83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Vejce nosnic z ekologického zemědělství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33528" name="Picture 24" descr="MC900215943[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327650" y="1052513"/>
            <a:ext cx="2678113" cy="1152525"/>
          </a:xfrm>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lstStyle/>
          <a:p>
            <a:r>
              <a:rPr lang="cs-CZ" altLang="cs-CZ" sz="4000"/>
              <a:t>750 – 1.600 g</a:t>
            </a:r>
            <a:br>
              <a:rPr lang="cs-CZ" altLang="cs-CZ" sz="4000"/>
            </a:br>
            <a:r>
              <a:rPr lang="cs-CZ" altLang="cs-CZ" sz="2400"/>
              <a:t>hydrometrický test</a:t>
            </a:r>
          </a:p>
        </p:txBody>
      </p:sp>
      <p:sp>
        <p:nvSpPr>
          <p:cNvPr id="2" name="Zástupný symbol pro obsah 1"/>
          <p:cNvSpPr>
            <a:spLocks noGrp="1"/>
          </p:cNvSpPr>
          <p:nvPr>
            <p:ph idx="1"/>
          </p:nvPr>
        </p:nvSpPr>
        <p:spPr/>
        <p:txBody>
          <a:bodyPr/>
          <a:lstStyle/>
          <a:p>
            <a:endParaRPr lang="cs-CZ"/>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lstStyle/>
          <a:p>
            <a:r>
              <a:rPr lang="cs-CZ" altLang="cs-CZ" sz="4000"/>
              <a:t>Ryby a plody moře-patří k nejstarší potravině</a:t>
            </a:r>
          </a:p>
        </p:txBody>
      </p:sp>
      <p:pic>
        <p:nvPicPr>
          <p:cNvPr id="558083" name="Picture 3" descr="health_benefits1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42988" y="2133600"/>
            <a:ext cx="2159000" cy="3311525"/>
          </a:xfrm>
        </p:spPr>
      </p:pic>
      <p:pic>
        <p:nvPicPr>
          <p:cNvPr id="558084" name="Picture 4" descr="health_benefits1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00563" y="3068638"/>
            <a:ext cx="3879850" cy="2447925"/>
          </a:xfrm>
        </p:spPr>
      </p:pic>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p:txBody>
          <a:bodyPr/>
          <a:lstStyle/>
          <a:p>
            <a:r>
              <a:rPr lang="cs-CZ" altLang="cs-CZ" sz="2800" i="1"/>
              <a:t>25 států Evropy s nejvyšší spotřebou ryb na osobu (podle FAOSTAT, 2004)</a:t>
            </a:r>
            <a:r>
              <a:rPr lang="cs-CZ" altLang="cs-CZ"/>
              <a:t> </a:t>
            </a:r>
            <a:r>
              <a:rPr lang="cs-CZ" altLang="cs-CZ" sz="2000"/>
              <a:t>(4,5+1,5 kg)</a:t>
            </a:r>
          </a:p>
        </p:txBody>
      </p:sp>
      <p:pic>
        <p:nvPicPr>
          <p:cNvPr id="5662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27100" y="1600200"/>
            <a:ext cx="7289800" cy="4525963"/>
          </a:xfrm>
          <a:noFill/>
          <a:ln/>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p:txBody>
          <a:bodyPr/>
          <a:lstStyle/>
          <a:p>
            <a:endParaRPr lang="cs-CZ" altLang="cs-CZ"/>
          </a:p>
        </p:txBody>
      </p:sp>
      <p:sp>
        <p:nvSpPr>
          <p:cNvPr id="568323" name="Rectangle 3"/>
          <p:cNvSpPr>
            <a:spLocks noGrp="1" noChangeArrowheads="1"/>
          </p:cNvSpPr>
          <p:nvPr>
            <p:ph type="body" idx="1"/>
          </p:nvPr>
        </p:nvSpPr>
        <p:spPr/>
        <p:txBody>
          <a:bodyPr/>
          <a:lstStyle/>
          <a:p>
            <a:pPr>
              <a:lnSpc>
                <a:spcPct val="80000"/>
              </a:lnSpc>
            </a:pPr>
            <a:r>
              <a:rPr lang="cs-CZ" altLang="cs-CZ" sz="1800" dirty="0"/>
              <a:t>Největší rozkvět rybnikářství v našich zemích v 15.- 17. století(první zmínky v roce1115) Kapr   87 % (460 př.n.l. v Číně první akvakultury)</a:t>
            </a:r>
          </a:p>
          <a:p>
            <a:pPr>
              <a:lnSpc>
                <a:spcPct val="80000"/>
              </a:lnSpc>
            </a:pPr>
            <a:r>
              <a:rPr lang="cs-CZ" altLang="cs-CZ" sz="1800" dirty="0"/>
              <a:t>60. léta </a:t>
            </a:r>
            <a:r>
              <a:rPr lang="cs-CZ" altLang="cs-CZ" sz="1800" dirty="0" err="1"/>
              <a:t>m.s</a:t>
            </a:r>
            <a:r>
              <a:rPr lang="cs-CZ" altLang="cs-CZ" sz="1800" dirty="0"/>
              <a:t>. v Norsku založeny první farmy na odchov atlantských lososů, dnes V. Británie, Kanada , USA, Chile</a:t>
            </a:r>
          </a:p>
          <a:p>
            <a:pPr>
              <a:lnSpc>
                <a:spcPct val="80000"/>
              </a:lnSpc>
            </a:pPr>
            <a:r>
              <a:rPr lang="cs-CZ" altLang="cs-CZ" sz="1800" dirty="0"/>
              <a:t>Tuňák žlutoploutvý v akvakultuře – Austrálie, Japonsko</a:t>
            </a:r>
          </a:p>
          <a:p>
            <a:pPr>
              <a:lnSpc>
                <a:spcPct val="80000"/>
              </a:lnSpc>
            </a:pPr>
            <a:r>
              <a:rPr lang="cs-CZ" altLang="cs-CZ" sz="1800" dirty="0"/>
              <a:t>Průmyslový lov od 70. let obrovské sítě polapí celé hejno</a:t>
            </a:r>
          </a:p>
          <a:p>
            <a:pPr>
              <a:lnSpc>
                <a:spcPct val="80000"/>
              </a:lnSpc>
            </a:pPr>
            <a:r>
              <a:rPr lang="cs-CZ" altLang="cs-CZ" sz="1800" dirty="0"/>
              <a:t>Bílkovin 16 - 20 %  a 50- 83 % vody dle tučnosti ryb</a:t>
            </a:r>
          </a:p>
          <a:p>
            <a:pPr>
              <a:lnSpc>
                <a:spcPct val="80000"/>
              </a:lnSpc>
            </a:pPr>
            <a:r>
              <a:rPr lang="cs-CZ" altLang="cs-CZ" sz="1800" dirty="0"/>
              <a:t>Tuk  1 - 35 %  - významné polynenasycené MK –omega – 3 – </a:t>
            </a:r>
            <a:r>
              <a:rPr lang="cs-CZ" altLang="cs-CZ" sz="1800" dirty="0" err="1"/>
              <a:t>eikosapentaenová</a:t>
            </a:r>
            <a:r>
              <a:rPr lang="cs-CZ" altLang="cs-CZ" sz="1800" dirty="0"/>
              <a:t> a </a:t>
            </a:r>
            <a:r>
              <a:rPr lang="cs-CZ" altLang="cs-CZ" sz="1800" dirty="0" err="1"/>
              <a:t>dokosahexaenová</a:t>
            </a:r>
            <a:r>
              <a:rPr lang="cs-CZ" altLang="cs-CZ" sz="1800" dirty="0"/>
              <a:t> v tučných mořských rybách</a:t>
            </a:r>
          </a:p>
          <a:p>
            <a:pPr>
              <a:lnSpc>
                <a:spcPct val="80000"/>
              </a:lnSpc>
            </a:pPr>
            <a:r>
              <a:rPr lang="cs-CZ" altLang="cs-CZ" sz="1800" dirty="0"/>
              <a:t> více než 10 % tuku - makrela, sledˇ, tuňák, losos, sardinka/úhoř</a:t>
            </a:r>
          </a:p>
          <a:p>
            <a:pPr>
              <a:lnSpc>
                <a:spcPct val="80000"/>
              </a:lnSpc>
            </a:pPr>
            <a:r>
              <a:rPr lang="cs-CZ" altLang="cs-CZ" sz="1800" dirty="0"/>
              <a:t> středně tučné 2-10 % </a:t>
            </a:r>
            <a:r>
              <a:rPr lang="cs-CZ" altLang="cs-CZ" sz="1800" dirty="0" err="1"/>
              <a:t>amur</a:t>
            </a:r>
            <a:r>
              <a:rPr lang="cs-CZ" altLang="cs-CZ" sz="1800" dirty="0"/>
              <a:t>, hejk, </a:t>
            </a:r>
            <a:r>
              <a:rPr lang="cs-CZ" altLang="cs-CZ" sz="1800" dirty="0" err="1"/>
              <a:t>tolstolobik</a:t>
            </a:r>
            <a:r>
              <a:rPr lang="cs-CZ" altLang="cs-CZ" sz="1800" dirty="0"/>
              <a:t>, pstruh, sumec </a:t>
            </a:r>
          </a:p>
          <a:p>
            <a:pPr>
              <a:lnSpc>
                <a:spcPct val="80000"/>
              </a:lnSpc>
            </a:pPr>
            <a:r>
              <a:rPr lang="cs-CZ" altLang="cs-CZ" sz="1800" dirty="0"/>
              <a:t>Minerální látky: K, P, Ca (sardinky s kostmi), </a:t>
            </a:r>
            <a:r>
              <a:rPr lang="cs-CZ" altLang="cs-CZ" sz="1800" dirty="0" err="1"/>
              <a:t>Fe</a:t>
            </a:r>
            <a:r>
              <a:rPr lang="cs-CZ" altLang="cs-CZ" sz="1800" dirty="0"/>
              <a:t>, </a:t>
            </a:r>
            <a:r>
              <a:rPr lang="cs-CZ" altLang="cs-CZ" sz="1800" dirty="0" err="1"/>
              <a:t>Zn</a:t>
            </a:r>
            <a:r>
              <a:rPr lang="cs-CZ" altLang="cs-CZ" sz="1800" dirty="0"/>
              <a:t>, jod, selen, fluor </a:t>
            </a:r>
          </a:p>
          <a:p>
            <a:pPr>
              <a:lnSpc>
                <a:spcPct val="80000"/>
              </a:lnSpc>
            </a:pPr>
            <a:r>
              <a:rPr lang="cs-CZ" altLang="cs-CZ" sz="1800" dirty="0"/>
              <a:t>Vitaminy: vitaminy A, D, B  </a:t>
            </a:r>
          </a:p>
          <a:p>
            <a:pPr>
              <a:lnSpc>
                <a:spcPct val="80000"/>
              </a:lnSpc>
            </a:pPr>
            <a:r>
              <a:rPr lang="cs-CZ" altLang="cs-CZ" sz="1800" dirty="0" err="1"/>
              <a:t>Trimetylamin</a:t>
            </a:r>
            <a:r>
              <a:rPr lang="cs-CZ" altLang="cs-CZ" sz="1800" dirty="0"/>
              <a:t>( termolabilní) – charakteristická vůně rozkladem </a:t>
            </a:r>
            <a:r>
              <a:rPr lang="cs-CZ" altLang="cs-CZ" sz="1800" dirty="0" err="1"/>
              <a:t>trimetyloxaminu</a:t>
            </a:r>
            <a:r>
              <a:rPr lang="cs-CZ" altLang="cs-CZ" sz="1800" dirty="0"/>
              <a:t> ( b. regulátor osmotického tlaku) po uhynutí ryby</a:t>
            </a:r>
          </a:p>
          <a:p>
            <a:pPr>
              <a:lnSpc>
                <a:spcPct val="80000"/>
              </a:lnSpc>
            </a:pPr>
            <a:r>
              <a:rPr lang="cs-CZ" altLang="cs-CZ" sz="1800" dirty="0"/>
              <a:t>Maso velmi lehce stravitelné kromě  úpravy smažením</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p:nvPr>
        </p:nvSpPr>
        <p:spPr/>
        <p:txBody>
          <a:bodyPr/>
          <a:lstStyle/>
          <a:p>
            <a:r>
              <a:rPr lang="cs-CZ" altLang="cs-CZ" sz="3200"/>
              <a:t>Doporučení pro konzumaci ryb</a:t>
            </a:r>
          </a:p>
        </p:txBody>
      </p:sp>
      <p:sp>
        <p:nvSpPr>
          <p:cNvPr id="574467" name="Rectangle 3"/>
          <p:cNvSpPr>
            <a:spLocks noGrp="1" noChangeArrowheads="1"/>
          </p:cNvSpPr>
          <p:nvPr>
            <p:ph type="body" idx="1"/>
          </p:nvPr>
        </p:nvSpPr>
        <p:spPr/>
        <p:txBody>
          <a:bodyPr/>
          <a:lstStyle/>
          <a:p>
            <a:pPr>
              <a:lnSpc>
                <a:spcPct val="90000"/>
              </a:lnSpc>
              <a:buFontTx/>
              <a:buNone/>
            </a:pPr>
            <a:r>
              <a:rPr lang="cs-CZ" altLang="cs-CZ" b="1"/>
              <a:t>   </a:t>
            </a:r>
            <a:r>
              <a:rPr lang="cs-CZ" altLang="cs-CZ" sz="2400" b="1"/>
              <a:t>Průměrná spotřeba ryb na osobu a rok cca 6 kg –  z toho sladkovodní  asi 1 kg a  87 % kapr</a:t>
            </a:r>
          </a:p>
          <a:p>
            <a:pPr>
              <a:lnSpc>
                <a:spcPct val="90000"/>
              </a:lnSpc>
              <a:buFontTx/>
              <a:buNone/>
            </a:pPr>
            <a:r>
              <a:rPr lang="cs-CZ" altLang="cs-CZ" sz="2400" b="1"/>
              <a:t>   2 x týdně</a:t>
            </a:r>
            <a:r>
              <a:rPr lang="cs-CZ" altLang="cs-CZ" sz="2400"/>
              <a:t> převážně mořské – epidemiologické studie – 400 g týdně  / 20 let  snížení  mortality na ICHS </a:t>
            </a:r>
          </a:p>
          <a:p>
            <a:pPr>
              <a:lnSpc>
                <a:spcPct val="90000"/>
              </a:lnSpc>
              <a:buFontTx/>
              <a:buNone/>
            </a:pPr>
            <a:r>
              <a:rPr lang="cs-CZ" altLang="cs-CZ" sz="2400"/>
              <a:t>     o 50  %</a:t>
            </a:r>
          </a:p>
          <a:p>
            <a:pPr>
              <a:lnSpc>
                <a:spcPct val="90000"/>
              </a:lnSpc>
              <a:buFontTx/>
              <a:buNone/>
            </a:pPr>
            <a:r>
              <a:rPr lang="cs-CZ" altLang="cs-CZ" sz="2400"/>
              <a:t> - omega -  3 MK:</a:t>
            </a:r>
          </a:p>
          <a:p>
            <a:pPr>
              <a:lnSpc>
                <a:spcPct val="90000"/>
              </a:lnSpc>
              <a:buFontTx/>
              <a:buNone/>
            </a:pPr>
            <a:r>
              <a:rPr lang="cs-CZ" altLang="cs-CZ" sz="2400"/>
              <a:t> – snižování TK, redukce triacylglycerolů (2-4 g denně), udržení normální srdeční funkci a krevní srážlivost</a:t>
            </a:r>
          </a:p>
          <a:p>
            <a:pPr>
              <a:lnSpc>
                <a:spcPct val="90000"/>
              </a:lnSpc>
              <a:buFontTx/>
              <a:buNone/>
            </a:pPr>
            <a:r>
              <a:rPr lang="cs-CZ" altLang="cs-CZ" sz="2400"/>
              <a:t>EFSA tvrzení  DHA – udržení normálních funkcí mozku a normálního vidění</a:t>
            </a:r>
          </a:p>
          <a:p>
            <a:pPr>
              <a:lnSpc>
                <a:spcPct val="90000"/>
              </a:lnSpc>
              <a:buFontTx/>
              <a:buNone/>
            </a:pPr>
            <a:r>
              <a:rPr lang="cs-CZ" altLang="cs-CZ" sz="2400"/>
              <a:t>   </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p:txBody>
          <a:bodyPr/>
          <a:lstStyle/>
          <a:p>
            <a:r>
              <a:rPr lang="cs-CZ" altLang="cs-CZ" sz="2800"/>
              <a:t>Rizika - malé množství rtuti</a:t>
            </a:r>
          </a:p>
        </p:txBody>
      </p:sp>
      <p:sp>
        <p:nvSpPr>
          <p:cNvPr id="576515" name="Rectangle 3"/>
          <p:cNvSpPr>
            <a:spLocks noGrp="1" noChangeArrowheads="1"/>
          </p:cNvSpPr>
          <p:nvPr>
            <p:ph type="body" idx="1"/>
          </p:nvPr>
        </p:nvSpPr>
        <p:spPr/>
        <p:txBody>
          <a:bodyPr/>
          <a:lstStyle/>
          <a:p>
            <a:pPr>
              <a:buFontTx/>
              <a:buNone/>
            </a:pPr>
            <a:r>
              <a:rPr lang="cs-CZ" altLang="cs-CZ" sz="2400" b="1"/>
              <a:t>Těhotné, nenarozené děti , kojící, děti do 3 let</a:t>
            </a:r>
          </a:p>
          <a:p>
            <a:pPr>
              <a:buFontTx/>
              <a:buNone/>
            </a:pPr>
            <a:r>
              <a:rPr lang="cs-CZ" altLang="cs-CZ" sz="2400"/>
              <a:t>340 g/ týden –treska,mořská štika, hejk, losos, sardinky, kapr,šproty, pstruh,krevety </a:t>
            </a:r>
          </a:p>
          <a:p>
            <a:pPr>
              <a:buFontTx/>
              <a:buNone/>
            </a:pPr>
            <a:r>
              <a:rPr lang="cs-CZ" altLang="cs-CZ" sz="2400"/>
              <a:t>   x tuňák, makrela  max.170 g včetně konzerv</a:t>
            </a:r>
          </a:p>
          <a:p>
            <a:r>
              <a:rPr lang="cs-CZ" altLang="cs-CZ" sz="2400"/>
              <a:t>X methyltruť – </a:t>
            </a:r>
            <a:r>
              <a:rPr lang="cs-CZ" altLang="cs-CZ" sz="2400" b="1"/>
              <a:t>nekonzumovat - žralok, mečoun, velké sladkovodní dravé ryby ( štika, candát, bolen), i když vyhovují stanovenému limitu a ryby rekreačně lovené při pravidelné konzumaci informace o kontaminaci- starší a masožravé vyšší obsah</a:t>
            </a:r>
          </a:p>
          <a:p>
            <a:r>
              <a:rPr lang="cs-CZ" altLang="cs-CZ" sz="2400"/>
              <a:t>Ryby pro určitou skupinu lidí  znamenají nebezpečí  – </a:t>
            </a:r>
            <a:r>
              <a:rPr lang="cs-CZ" altLang="cs-CZ" sz="2400" b="1"/>
              <a:t>potravinové alergie</a:t>
            </a:r>
          </a:p>
          <a:p>
            <a:r>
              <a:rPr lang="cs-CZ" altLang="cs-CZ" sz="2400"/>
              <a:t>Fugu </a:t>
            </a:r>
          </a:p>
          <a:p>
            <a:r>
              <a:rPr lang="cs-CZ" altLang="cs-CZ" sz="2400"/>
              <a:t>Přenos nákaz bakteriálních, virových, parazitózy</a:t>
            </a:r>
          </a:p>
          <a:p>
            <a:endParaRPr lang="cs-CZ" altLang="cs-CZ" sz="2400"/>
          </a:p>
          <a:p>
            <a:endParaRPr lang="cs-CZ" altLang="cs-CZ" sz="2400"/>
          </a:p>
          <a:p>
            <a:endParaRPr lang="cs-CZ" altLang="cs-CZ" sz="2400"/>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ChangeArrowheads="1"/>
          </p:cNvSpPr>
          <p:nvPr>
            <p:ph type="title"/>
          </p:nvPr>
        </p:nvSpPr>
        <p:spPr/>
        <p:txBody>
          <a:bodyPr/>
          <a:lstStyle/>
          <a:p>
            <a:endParaRPr lang="cs-CZ" altLang="cs-CZ"/>
          </a:p>
        </p:txBody>
      </p:sp>
      <p:sp>
        <p:nvSpPr>
          <p:cNvPr id="702467" name="Rectangle 3"/>
          <p:cNvSpPr>
            <a:spLocks noGrp="1" noChangeArrowheads="1"/>
          </p:cNvSpPr>
          <p:nvPr>
            <p:ph type="body" idx="1"/>
          </p:nvPr>
        </p:nvSpPr>
        <p:spPr/>
        <p:txBody>
          <a:bodyPr/>
          <a:lstStyle/>
          <a:p>
            <a:r>
              <a:rPr lang="cs-CZ" altLang="cs-CZ" sz="2800"/>
              <a:t>Chlazené ryby</a:t>
            </a:r>
          </a:p>
          <a:p>
            <a:r>
              <a:rPr lang="cs-CZ" altLang="cs-CZ" sz="2800"/>
              <a:t>Zmrazené rybí filé(tresky) - voda 50- 83 %</a:t>
            </a:r>
          </a:p>
          <a:p>
            <a:r>
              <a:rPr lang="cs-CZ" altLang="cs-CZ" sz="2800"/>
              <a:t>Při zmrazování přidávána – eliminace úbytku vody vysycháním během zmrazování, zvyšuje se mechanická pevnost filetů – přidaná voda se nemusí uvádět , pokud výrobek obsahuje polyfosfáty – voda byla přidána</a:t>
            </a:r>
          </a:p>
          <a:p>
            <a:r>
              <a:rPr lang="cs-CZ" altLang="cs-CZ" sz="2800"/>
              <a:t>Nejlépe pokud jsou ryby zmraženy na lodi – nepovinný údaj</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p:txBody>
          <a:bodyPr/>
          <a:lstStyle/>
          <a:p>
            <a:endParaRPr lang="cs-CZ" altLang="cs-CZ"/>
          </a:p>
        </p:txBody>
      </p:sp>
      <p:sp>
        <p:nvSpPr>
          <p:cNvPr id="580611" name="Rectangle 3"/>
          <p:cNvSpPr>
            <a:spLocks noGrp="1" noChangeArrowheads="1"/>
          </p:cNvSpPr>
          <p:nvPr>
            <p:ph type="body" idx="1"/>
          </p:nvPr>
        </p:nvSpPr>
        <p:spPr/>
        <p:txBody>
          <a:bodyPr/>
          <a:lstStyle/>
          <a:p>
            <a:pPr>
              <a:lnSpc>
                <a:spcPct val="80000"/>
              </a:lnSpc>
              <a:buFontTx/>
              <a:buNone/>
            </a:pPr>
            <a:r>
              <a:rPr lang="cs-CZ" altLang="cs-CZ" sz="2400" b="1" dirty="0" smtClean="0"/>
              <a:t> </a:t>
            </a:r>
            <a:r>
              <a:rPr lang="cs-CZ" altLang="cs-CZ" sz="1800" b="1" dirty="0"/>
              <a:t>měly by být „tučné“, měly být čerstvé (nikoliv mražené), kvalitní (nekontaminované)</a:t>
            </a:r>
          </a:p>
          <a:p>
            <a:pPr>
              <a:lnSpc>
                <a:spcPct val="80000"/>
              </a:lnSpc>
              <a:buFontTx/>
              <a:buNone/>
            </a:pPr>
            <a:r>
              <a:rPr lang="cs-CZ" altLang="cs-CZ" sz="1800" b="1" dirty="0" smtClean="0"/>
              <a:t> </a:t>
            </a:r>
            <a:r>
              <a:rPr lang="cs-CZ" altLang="cs-CZ" sz="1800" b="1" dirty="0"/>
              <a:t>konzumujte je vhodně kuchyňsky upravené, pokud možno jen se zeleninou</a:t>
            </a:r>
          </a:p>
          <a:p>
            <a:pPr>
              <a:lnSpc>
                <a:spcPct val="80000"/>
              </a:lnSpc>
              <a:buFontTx/>
              <a:buNone/>
            </a:pPr>
            <a:r>
              <a:rPr lang="cs-CZ" altLang="cs-CZ" sz="1800" b="1" dirty="0" smtClean="0"/>
              <a:t> </a:t>
            </a:r>
            <a:r>
              <a:rPr lang="cs-CZ" altLang="cs-CZ" sz="1800" b="1" dirty="0"/>
              <a:t>upravené s použitím minimálního množství přidaného tuku</a:t>
            </a:r>
          </a:p>
          <a:p>
            <a:pPr>
              <a:lnSpc>
                <a:spcPct val="80000"/>
              </a:lnSpc>
              <a:buFontTx/>
              <a:buNone/>
            </a:pPr>
            <a:r>
              <a:rPr lang="cs-CZ" altLang="cs-CZ" sz="1800" b="1" dirty="0" smtClean="0"/>
              <a:t> </a:t>
            </a:r>
            <a:r>
              <a:rPr lang="cs-CZ" altLang="cs-CZ" sz="1800" b="1" dirty="0"/>
              <a:t>občas si dopřát uzenou makrelu</a:t>
            </a:r>
          </a:p>
          <a:p>
            <a:pPr>
              <a:lnSpc>
                <a:spcPct val="80000"/>
              </a:lnSpc>
              <a:buFontTx/>
              <a:buNone/>
            </a:pPr>
            <a:r>
              <a:rPr lang="cs-CZ" altLang="cs-CZ" sz="1800" b="1" dirty="0" smtClean="0"/>
              <a:t> </a:t>
            </a:r>
            <a:r>
              <a:rPr lang="cs-CZ" altLang="cs-CZ" sz="1800" b="1" dirty="0"/>
              <a:t>jíst občas mořské ryby v konzervě, ale jen v olivovém oleji</a:t>
            </a:r>
          </a:p>
          <a:p>
            <a:pPr>
              <a:lnSpc>
                <a:spcPct val="80000"/>
              </a:lnSpc>
              <a:buFontTx/>
              <a:buNone/>
            </a:pPr>
            <a:r>
              <a:rPr lang="cs-CZ" altLang="cs-CZ" sz="1800" b="1" dirty="0" smtClean="0"/>
              <a:t> </a:t>
            </a:r>
            <a:r>
              <a:rPr lang="cs-CZ" altLang="cs-CZ" sz="1800" b="1" dirty="0"/>
              <a:t>nejlépe žlutého tuňáka, lososa a sardinky (jsou zdrojem vápníku)</a:t>
            </a:r>
          </a:p>
          <a:p>
            <a:pPr>
              <a:lnSpc>
                <a:spcPct val="80000"/>
              </a:lnSpc>
              <a:buFontTx/>
              <a:buNone/>
            </a:pPr>
            <a:r>
              <a:rPr lang="cs-CZ" altLang="cs-CZ" sz="1800" b="1" dirty="0" smtClean="0"/>
              <a:t> </a:t>
            </a:r>
            <a:r>
              <a:rPr lang="cs-CZ" altLang="cs-CZ" sz="1800" b="1" dirty="0"/>
              <a:t>nebo mraženého lososa, označeného „z čistých vod Aljašky“</a:t>
            </a:r>
          </a:p>
          <a:p>
            <a:pPr>
              <a:lnSpc>
                <a:spcPct val="80000"/>
              </a:lnSpc>
              <a:buFontTx/>
              <a:buNone/>
            </a:pPr>
            <a:r>
              <a:rPr lang="cs-CZ" altLang="cs-CZ" sz="1800" b="1" dirty="0" smtClean="0"/>
              <a:t> </a:t>
            </a:r>
            <a:r>
              <a:rPr lang="cs-CZ" altLang="cs-CZ" sz="1800" b="1" dirty="0"/>
              <a:t>nebo pstruha z farmy, nejlépe chlazeného  nebo čerstvého lososa</a:t>
            </a:r>
          </a:p>
          <a:p>
            <a:pPr>
              <a:lnSpc>
                <a:spcPct val="80000"/>
              </a:lnSpc>
              <a:buFontTx/>
              <a:buNone/>
            </a:pPr>
            <a:r>
              <a:rPr lang="cs-CZ" altLang="cs-CZ" sz="1800" b="1" dirty="0" smtClean="0"/>
              <a:t> </a:t>
            </a:r>
            <a:r>
              <a:rPr lang="cs-CZ" altLang="cs-CZ" sz="1800" b="1" dirty="0"/>
              <a:t>občas jíst tresčí játra</a:t>
            </a:r>
          </a:p>
          <a:p>
            <a:pPr>
              <a:lnSpc>
                <a:spcPct val="80000"/>
              </a:lnSpc>
              <a:buFontTx/>
              <a:buNone/>
            </a:pPr>
            <a:r>
              <a:rPr lang="cs-CZ" altLang="cs-CZ" sz="1800" b="1" dirty="0" smtClean="0"/>
              <a:t> </a:t>
            </a:r>
            <a:r>
              <a:rPr lang="cs-CZ" altLang="cs-CZ" sz="1800" b="1" dirty="0"/>
              <a:t>nejíst smažené ryby, nejíst ryby v kombinaci s „těžkými přílohami“, nejíst ryby v kyselém a  majonézovém nálevu a tzv. „pečenáče“,</a:t>
            </a:r>
          </a:p>
          <a:p>
            <a:pPr>
              <a:lnSpc>
                <a:spcPct val="80000"/>
              </a:lnSpc>
              <a:buFontTx/>
              <a:buNone/>
            </a:pPr>
            <a:r>
              <a:rPr lang="cs-CZ" altLang="cs-CZ" sz="1800" b="1" dirty="0" smtClean="0"/>
              <a:t> </a:t>
            </a:r>
            <a:r>
              <a:rPr lang="cs-CZ" altLang="cs-CZ" sz="1800" b="1" dirty="0"/>
              <a:t>nejíst rybí prsty vyrobené z mletého masa, protože mají daleko do správné výživy (obsahují mouku, strouhanku, sušená vejce, barviva, ztužený tuk)</a:t>
            </a:r>
          </a:p>
          <a:p>
            <a:pPr>
              <a:lnSpc>
                <a:spcPct val="80000"/>
              </a:lnSpc>
              <a:buFontTx/>
              <a:buNone/>
            </a:pPr>
            <a:r>
              <a:rPr lang="cs-CZ" altLang="cs-CZ" sz="1800" b="1" smtClean="0"/>
              <a:t> </a:t>
            </a:r>
            <a:r>
              <a:rPr lang="cs-CZ" altLang="cs-CZ" sz="1800" b="1" dirty="0"/>
              <a:t>nejíst levné zamražené „mořské plody“</a:t>
            </a:r>
          </a:p>
          <a:p>
            <a:pPr>
              <a:lnSpc>
                <a:spcPct val="80000"/>
              </a:lnSpc>
              <a:buFontTx/>
              <a:buNone/>
            </a:pPr>
            <a:r>
              <a:rPr lang="cs-CZ" altLang="cs-CZ" sz="1800" b="1" smtClean="0"/>
              <a:t> </a:t>
            </a:r>
            <a:r>
              <a:rPr lang="cs-CZ" altLang="cs-CZ" sz="1800" b="1" dirty="0"/>
              <a:t>nejíst ryby neznámého původu</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p:txBody>
          <a:bodyPr/>
          <a:lstStyle/>
          <a:p>
            <a:r>
              <a:rPr lang="cs-CZ" altLang="cs-CZ"/>
              <a:t>Plody moře</a:t>
            </a:r>
          </a:p>
        </p:txBody>
      </p:sp>
      <p:sp>
        <p:nvSpPr>
          <p:cNvPr id="584707" name="Rectangle 3"/>
          <p:cNvSpPr>
            <a:spLocks noGrp="1" noChangeArrowheads="1"/>
          </p:cNvSpPr>
          <p:nvPr>
            <p:ph type="body" idx="1"/>
          </p:nvPr>
        </p:nvSpPr>
        <p:spPr/>
        <p:txBody>
          <a:bodyPr/>
          <a:lstStyle/>
          <a:p>
            <a:pPr>
              <a:lnSpc>
                <a:spcPct val="90000"/>
              </a:lnSpc>
            </a:pPr>
            <a:r>
              <a:rPr lang="cs-CZ" altLang="cs-CZ" sz="2800"/>
              <a:t>Zoologicky korýši a měkkýši – gastronomicky velice ceněné</a:t>
            </a:r>
          </a:p>
          <a:p>
            <a:pPr>
              <a:lnSpc>
                <a:spcPct val="90000"/>
              </a:lnSpc>
            </a:pPr>
            <a:r>
              <a:rPr lang="cs-CZ" altLang="cs-CZ" sz="2800"/>
              <a:t>Korýši – maso z klepet a zadečků mořští raci, krevety,langusta, humr,krabi</a:t>
            </a:r>
          </a:p>
          <a:p>
            <a:pPr>
              <a:lnSpc>
                <a:spcPct val="90000"/>
              </a:lnSpc>
            </a:pPr>
            <a:r>
              <a:rPr lang="cs-CZ" altLang="cs-CZ" sz="2800"/>
              <a:t>10-17 %  bílkovin, minerální látky jako ryby především jod</a:t>
            </a:r>
          </a:p>
          <a:p>
            <a:pPr>
              <a:lnSpc>
                <a:spcPct val="90000"/>
              </a:lnSpc>
            </a:pPr>
            <a:r>
              <a:rPr lang="cs-CZ" altLang="cs-CZ" sz="2800"/>
              <a:t>Měkkýši ( mlži – ústřice, slávky) , hlavonožci- chobotnice, oliheň sépie)</a:t>
            </a:r>
          </a:p>
          <a:p>
            <a:pPr>
              <a:lnSpc>
                <a:spcPct val="90000"/>
              </a:lnSpc>
            </a:pPr>
            <a:r>
              <a:rPr lang="cs-CZ" altLang="cs-CZ" sz="2800"/>
              <a:t> ústřice správnou chuť pouze v měsíci písmeno  R – největší obsah  glykogenu</a:t>
            </a:r>
          </a:p>
          <a:p>
            <a:pPr>
              <a:lnSpc>
                <a:spcPct val="90000"/>
              </a:lnSpc>
            </a:pPr>
            <a:r>
              <a:rPr lang="cs-CZ" altLang="cs-CZ" sz="2800"/>
              <a:t>Krabí tyčinky – surimi – rozemleté rybí maso + chuťová přísada – rybí párek</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r>
              <a:rPr lang="cs-CZ" altLang="cs-CZ" sz="4000"/>
              <a:t>Metoda hodnocení „éček“</a:t>
            </a:r>
          </a:p>
        </p:txBody>
      </p:sp>
      <p:sp>
        <p:nvSpPr>
          <p:cNvPr id="326659" name="Rectangle 3"/>
          <p:cNvSpPr>
            <a:spLocks noGrp="1" noChangeArrowheads="1"/>
          </p:cNvSpPr>
          <p:nvPr>
            <p:ph type="body" idx="1"/>
          </p:nvPr>
        </p:nvSpPr>
        <p:spPr/>
        <p:txBody>
          <a:bodyPr/>
          <a:lstStyle/>
          <a:p>
            <a:pPr>
              <a:lnSpc>
                <a:spcPct val="120000"/>
              </a:lnSpc>
            </a:pPr>
            <a:r>
              <a:rPr lang="cs-CZ" altLang="cs-CZ" sz="1800"/>
              <a:t>V denním tisku v článku 10 nejškodlivějších potravin, byly metodou která přisuzovala  „éčkům“ trestné body podle jejich škodlivosti zhodnoceny různé výrobky.</a:t>
            </a:r>
          </a:p>
          <a:p>
            <a:pPr>
              <a:lnSpc>
                <a:spcPct val="120000"/>
              </a:lnSpc>
            </a:pPr>
            <a:r>
              <a:rPr lang="cs-CZ" altLang="cs-CZ" sz="1800"/>
              <a:t>Při použití této metody dostala potravina s následujícím „éčkovským“ složením </a:t>
            </a:r>
            <a:r>
              <a:rPr lang="cs-CZ" altLang="cs-CZ" sz="1800" b="1">
                <a:cs typeface="Arial" panose="020B0604020202020204" pitchFamily="34" charset="0"/>
              </a:rPr>
              <a:t>32 „trestných“ bodů</a:t>
            </a:r>
            <a:r>
              <a:rPr lang="cs-CZ" altLang="cs-CZ" sz="1800">
                <a:cs typeface="Arial" panose="020B0604020202020204" pitchFamily="34" charset="0"/>
              </a:rPr>
              <a:t>  </a:t>
            </a:r>
            <a:r>
              <a:rPr lang="cs-CZ" altLang="cs-CZ" sz="1800"/>
              <a:t>     </a:t>
            </a:r>
          </a:p>
          <a:p>
            <a:pPr>
              <a:lnSpc>
                <a:spcPct val="120000"/>
              </a:lnSpc>
              <a:buFontTx/>
              <a:buNone/>
            </a:pPr>
            <a:r>
              <a:rPr lang="cs-CZ" altLang="cs-CZ" sz="1800"/>
              <a:t>E101 vit. B</a:t>
            </a:r>
            <a:r>
              <a:rPr lang="cs-CZ" altLang="cs-CZ" sz="1800" baseline="-25000"/>
              <a:t>2</a:t>
            </a:r>
            <a:r>
              <a:rPr lang="cs-CZ" altLang="cs-CZ" sz="1800"/>
              <a:t>           E160a </a:t>
            </a:r>
            <a:r>
              <a:rPr lang="en-US" altLang="cs-CZ" sz="1800">
                <a:cs typeface="Arial" panose="020B0604020202020204" pitchFamily="34" charset="0"/>
              </a:rPr>
              <a:t>ß</a:t>
            </a:r>
            <a:r>
              <a:rPr lang="cs-CZ" altLang="cs-CZ" sz="1800">
                <a:cs typeface="Arial" panose="020B0604020202020204" pitchFamily="34" charset="0"/>
              </a:rPr>
              <a:t>-karoten        E160d lykopen        </a:t>
            </a:r>
          </a:p>
          <a:p>
            <a:pPr>
              <a:lnSpc>
                <a:spcPct val="120000"/>
              </a:lnSpc>
              <a:buFontTx/>
              <a:buNone/>
            </a:pPr>
            <a:r>
              <a:rPr lang="cs-CZ" altLang="cs-CZ" sz="1800">
                <a:cs typeface="Arial" panose="020B0604020202020204" pitchFamily="34" charset="0"/>
              </a:rPr>
              <a:t>E161 lutein            E251 dusitan              E262 diacetát Na</a:t>
            </a:r>
          </a:p>
          <a:p>
            <a:pPr>
              <a:lnSpc>
                <a:spcPct val="120000"/>
              </a:lnSpc>
              <a:buFontTx/>
              <a:buNone/>
            </a:pPr>
            <a:r>
              <a:rPr lang="cs-CZ" altLang="cs-CZ" sz="1800">
                <a:cs typeface="Arial" panose="020B0604020202020204" pitchFamily="34" charset="0"/>
              </a:rPr>
              <a:t>E300 vit.C              E 307 </a:t>
            </a:r>
            <a:r>
              <a:rPr lang="el-GR" altLang="cs-CZ" sz="1800">
                <a:cs typeface="Arial" panose="020B0604020202020204" pitchFamily="34" charset="0"/>
              </a:rPr>
              <a:t>α</a:t>
            </a:r>
            <a:r>
              <a:rPr lang="cs-CZ" altLang="cs-CZ" sz="1800">
                <a:cs typeface="Arial" panose="020B0604020202020204" pitchFamily="34" charset="0"/>
              </a:rPr>
              <a:t>-tokoferol       E308 </a:t>
            </a:r>
            <a:r>
              <a:rPr lang="el-GR" altLang="cs-CZ" sz="1800">
                <a:cs typeface="Arial" panose="020B0604020202020204" pitchFamily="34" charset="0"/>
              </a:rPr>
              <a:t>γ</a:t>
            </a:r>
            <a:r>
              <a:rPr lang="cs-CZ" altLang="cs-CZ" sz="1800">
                <a:cs typeface="Arial" panose="020B0604020202020204" pitchFamily="34" charset="0"/>
              </a:rPr>
              <a:t>-tokoferol</a:t>
            </a:r>
          </a:p>
          <a:p>
            <a:pPr>
              <a:lnSpc>
                <a:spcPct val="120000"/>
              </a:lnSpc>
              <a:buFontTx/>
              <a:buNone/>
            </a:pPr>
            <a:r>
              <a:rPr lang="cs-CZ" altLang="cs-CZ" sz="1800">
                <a:cs typeface="Arial" panose="020B0604020202020204" pitchFamily="34" charset="0"/>
              </a:rPr>
              <a:t>E309 </a:t>
            </a:r>
            <a:r>
              <a:rPr lang="el-GR" altLang="cs-CZ" sz="1800">
                <a:cs typeface="Arial" panose="020B0604020202020204" pitchFamily="34" charset="0"/>
              </a:rPr>
              <a:t>δ</a:t>
            </a:r>
            <a:r>
              <a:rPr lang="cs-CZ" altLang="cs-CZ" sz="1800">
                <a:cs typeface="Arial" panose="020B0604020202020204" pitchFamily="34" charset="0"/>
              </a:rPr>
              <a:t>-tokoferol    E 325 laktát Na          E330 kys.citronová </a:t>
            </a:r>
          </a:p>
          <a:p>
            <a:pPr>
              <a:lnSpc>
                <a:spcPct val="120000"/>
              </a:lnSpc>
              <a:buFontTx/>
              <a:buNone/>
            </a:pPr>
            <a:r>
              <a:rPr lang="cs-CZ" altLang="cs-CZ" sz="1800">
                <a:cs typeface="Arial" panose="020B0604020202020204" pitchFamily="34" charset="0"/>
              </a:rPr>
              <a:t>E375 niacin            E440 pektin               E 554 fosfáty</a:t>
            </a:r>
          </a:p>
          <a:p>
            <a:pPr>
              <a:lnSpc>
                <a:spcPct val="120000"/>
              </a:lnSpc>
              <a:buFontTx/>
              <a:buNone/>
            </a:pPr>
            <a:r>
              <a:rPr lang="cs-CZ" altLang="cs-CZ" sz="1800">
                <a:cs typeface="Arial" panose="020B0604020202020204" pitchFamily="34" charset="0"/>
              </a:rPr>
              <a:t>E 621  glutamát Na  </a:t>
            </a:r>
          </a:p>
          <a:p>
            <a:pPr>
              <a:lnSpc>
                <a:spcPct val="80000"/>
              </a:lnSpc>
            </a:pPr>
            <a:endParaRPr lang="cs-CZ" altLang="cs-CZ" sz="180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r>
              <a:rPr lang="cs-CZ" altLang="cs-CZ"/>
              <a:t>Maso</a:t>
            </a:r>
          </a:p>
        </p:txBody>
      </p:sp>
      <p:sp>
        <p:nvSpPr>
          <p:cNvPr id="553987" name="Rectangle 3"/>
          <p:cNvSpPr>
            <a:spLocks noGrp="1" noChangeArrowheads="1"/>
          </p:cNvSpPr>
          <p:nvPr>
            <p:ph type="body" idx="1"/>
          </p:nvPr>
        </p:nvSpPr>
        <p:spPr/>
        <p:txBody>
          <a:bodyPr/>
          <a:lstStyle/>
          <a:p>
            <a:pPr>
              <a:lnSpc>
                <a:spcPct val="90000"/>
              </a:lnSpc>
            </a:pPr>
            <a:r>
              <a:rPr lang="cs-CZ" altLang="cs-CZ" sz="2400" b="1"/>
              <a:t>Jako maso jsou definovány všechny části těl živočichů včetně ryb a bezobratlých,v čerstvém nebo upraveném stavu, které se hodí k lidské výživě.</a:t>
            </a:r>
          </a:p>
          <a:p>
            <a:pPr>
              <a:lnSpc>
                <a:spcPct val="90000"/>
              </a:lnSpc>
            </a:pPr>
            <a:r>
              <a:rPr lang="cs-CZ" altLang="cs-CZ" sz="2400" b="1"/>
              <a:t>Maso je z nutričního hlediska velmi cenným zdrojem plnohodnotných bílkovin, vitaminů (zejména skupiny B), nenasycených mastných kyselin a minerálních látek. Maso je proto právem považováno za nenahraditelnou složku výživy, i když je možné, ale s určitými potížemi, zajistit plnohodnotnou výživu člověka i bez masa. Vedle nutričního významu je maso ve výživě důležité i svou chutností</a:t>
            </a:r>
          </a:p>
          <a:p>
            <a:pPr>
              <a:lnSpc>
                <a:spcPct val="90000"/>
              </a:lnSpc>
            </a:pPr>
            <a:endParaRPr lang="cs-CZ" altLang="cs-CZ" sz="2400" b="1"/>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r>
              <a:rPr lang="cs-CZ" altLang="cs-CZ"/>
              <a:t>Jíst či nejíst</a:t>
            </a:r>
          </a:p>
        </p:txBody>
      </p:sp>
      <p:sp>
        <p:nvSpPr>
          <p:cNvPr id="2" name="Zástupný symbol pro obsah 1"/>
          <p:cNvSpPr>
            <a:spLocks noGrp="1"/>
          </p:cNvSpPr>
          <p:nvPr>
            <p:ph idx="1"/>
          </p:nvPr>
        </p:nvSpPr>
        <p:spPr/>
        <p:txBody>
          <a:bodyPr/>
          <a:lstStyle/>
          <a:p>
            <a:endParaRPr lang="cs-CZ"/>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r>
              <a:rPr lang="cs-CZ" altLang="cs-CZ"/>
              <a:t>Alternativní  způsob stravování</a:t>
            </a:r>
          </a:p>
        </p:txBody>
      </p:sp>
      <p:sp>
        <p:nvSpPr>
          <p:cNvPr id="543747" name="Rectangle 3"/>
          <p:cNvSpPr>
            <a:spLocks noGrp="1" noChangeArrowheads="1"/>
          </p:cNvSpPr>
          <p:nvPr>
            <p:ph type="body" idx="1"/>
          </p:nvPr>
        </p:nvSpPr>
        <p:spPr/>
        <p:txBody>
          <a:bodyPr/>
          <a:lstStyle/>
          <a:p>
            <a:pPr>
              <a:lnSpc>
                <a:spcPct val="80000"/>
              </a:lnSpc>
            </a:pPr>
            <a:r>
              <a:rPr lang="cs-CZ" altLang="cs-CZ" sz="2000" b="1"/>
              <a:t>Zdravotní – změna stravovacích zvyklostí – často spojena s obezita, dna, zvýšené lipidy</a:t>
            </a:r>
          </a:p>
          <a:p>
            <a:pPr>
              <a:lnSpc>
                <a:spcPct val="80000"/>
              </a:lnSpc>
            </a:pPr>
            <a:r>
              <a:rPr lang="cs-CZ" altLang="cs-CZ" sz="2000" b="1"/>
              <a:t>vegetariánská strava  = zdravá výživa</a:t>
            </a:r>
          </a:p>
          <a:p>
            <a:pPr>
              <a:lnSpc>
                <a:spcPct val="80000"/>
              </a:lnSpc>
            </a:pPr>
            <a:r>
              <a:rPr lang="cs-CZ" altLang="cs-CZ" sz="2000" b="1"/>
              <a:t>Soucit se zvířaty</a:t>
            </a:r>
          </a:p>
          <a:p>
            <a:pPr>
              <a:lnSpc>
                <a:spcPct val="80000"/>
              </a:lnSpc>
            </a:pPr>
            <a:r>
              <a:rPr lang="cs-CZ" altLang="cs-CZ" sz="2000" b="1"/>
              <a:t>Ochrana životního prostředí - 1 lovec 20 km2 – 500 zemědělců</a:t>
            </a:r>
          </a:p>
          <a:p>
            <a:pPr>
              <a:lnSpc>
                <a:spcPct val="80000"/>
              </a:lnSpc>
            </a:pPr>
            <a:r>
              <a:rPr lang="cs-CZ" altLang="cs-CZ" sz="2000" b="1"/>
              <a:t>Náboženské a filozofické přesvědčení - zákaz</a:t>
            </a:r>
          </a:p>
          <a:p>
            <a:pPr>
              <a:lnSpc>
                <a:spcPct val="80000"/>
              </a:lnSpc>
            </a:pPr>
            <a:r>
              <a:rPr lang="cs-CZ" altLang="cs-CZ" sz="2000" b="1"/>
              <a:t>Vnímání chuti</a:t>
            </a:r>
          </a:p>
          <a:p>
            <a:pPr>
              <a:lnSpc>
                <a:spcPct val="80000"/>
              </a:lnSpc>
            </a:pPr>
            <a:r>
              <a:rPr lang="cs-CZ" altLang="cs-CZ" sz="2000" b="1"/>
              <a:t>Volba pro nekonvenční směr projevem protestu - tlak vrstevníků, touha vyzkoušet něco nového, módní záležitost</a:t>
            </a:r>
          </a:p>
          <a:p>
            <a:pPr>
              <a:lnSpc>
                <a:spcPct val="80000"/>
              </a:lnSpc>
            </a:pPr>
            <a:r>
              <a:rPr lang="cs-CZ" altLang="cs-CZ" sz="2000" b="1"/>
              <a:t>Zoonózy – zdravotní nezávadnost ( BSE, SARS, ptačí chřipka) </a:t>
            </a:r>
          </a:p>
          <a:p>
            <a:pPr>
              <a:lnSpc>
                <a:spcPct val="80000"/>
              </a:lnSpc>
            </a:pPr>
            <a:r>
              <a:rPr lang="cs-CZ" altLang="cs-CZ" sz="2000" b="1"/>
              <a:t>Ekonomické hledisko</a:t>
            </a:r>
          </a:p>
          <a:p>
            <a:pPr>
              <a:lnSpc>
                <a:spcPct val="80000"/>
              </a:lnSpc>
            </a:pPr>
            <a:r>
              <a:rPr lang="cs-CZ" altLang="cs-CZ" sz="2000" b="1"/>
              <a:t>Anatomie, fyziologie – zuby, trávicí trakt</a:t>
            </a:r>
            <a:r>
              <a:rPr lang="cs-CZ" altLang="cs-CZ" sz="2000"/>
              <a:t> </a:t>
            </a:r>
          </a:p>
          <a:p>
            <a:pPr>
              <a:lnSpc>
                <a:spcPct val="80000"/>
              </a:lnSpc>
            </a:pPr>
            <a:r>
              <a:rPr lang="cs-CZ" altLang="cs-CZ" sz="1800"/>
              <a:t>Šimpanz 65 g masa – observační studie</a:t>
            </a:r>
          </a:p>
          <a:p>
            <a:pPr>
              <a:lnSpc>
                <a:spcPct val="80000"/>
              </a:lnSpc>
            </a:pPr>
            <a:endParaRPr lang="cs-CZ" altLang="cs-CZ" sz="2000"/>
          </a:p>
          <a:p>
            <a:pPr>
              <a:lnSpc>
                <a:spcPct val="80000"/>
              </a:lnSpc>
            </a:pPr>
            <a:endParaRPr lang="cs-CZ" altLang="cs-CZ" sz="2000"/>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lstStyle/>
          <a:p>
            <a:r>
              <a:rPr lang="cs-CZ" altLang="cs-CZ" sz="4000"/>
              <a:t> </a:t>
            </a:r>
            <a:r>
              <a:rPr lang="cs-CZ" altLang="cs-CZ" sz="2000"/>
              <a:t>Zdroje bílkovin - </a:t>
            </a:r>
            <a:r>
              <a:rPr lang="cs-CZ" altLang="cs-CZ" sz="2000">
                <a:solidFill>
                  <a:schemeClr val="tx1"/>
                </a:solidFill>
              </a:rPr>
              <a:t>nutné nahradit stravu zahrnující maso jinou promyšleně sestavenou dietou a kombinovat rostlinné potraviny s mlékem a vejci. </a:t>
            </a:r>
            <a:br>
              <a:rPr lang="cs-CZ" altLang="cs-CZ" sz="2000">
                <a:solidFill>
                  <a:schemeClr val="tx1"/>
                </a:solidFill>
              </a:rPr>
            </a:br>
            <a:endParaRPr lang="cs-CZ" altLang="cs-CZ" sz="2000">
              <a:solidFill>
                <a:schemeClr val="tx1"/>
              </a:solidFill>
            </a:endParaRPr>
          </a:p>
        </p:txBody>
      </p:sp>
      <p:sp>
        <p:nvSpPr>
          <p:cNvPr id="2" name="Zástupný symbol pro obsah 1"/>
          <p:cNvSpPr>
            <a:spLocks noGrp="1"/>
          </p:cNvSpPr>
          <p:nvPr>
            <p:ph idx="1"/>
          </p:nvPr>
        </p:nvSpPr>
        <p:spPr/>
        <p:txBody>
          <a:bodyPr/>
          <a:lstStyle/>
          <a:p>
            <a:endParaRPr lang="cs-CZ"/>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r>
              <a:rPr lang="cs-CZ" altLang="cs-CZ" sz="3600"/>
              <a:t>Bílé nebo červené nebo… ?</a:t>
            </a:r>
          </a:p>
        </p:txBody>
      </p:sp>
      <p:sp>
        <p:nvSpPr>
          <p:cNvPr id="590851" name="Rectangle 3"/>
          <p:cNvSpPr>
            <a:spLocks noGrp="1" noChangeArrowheads="1"/>
          </p:cNvSpPr>
          <p:nvPr>
            <p:ph type="body" idx="1"/>
          </p:nvPr>
        </p:nvSpPr>
        <p:spPr/>
        <p:txBody>
          <a:bodyPr/>
          <a:lstStyle/>
          <a:p>
            <a:pPr>
              <a:lnSpc>
                <a:spcPct val="80000"/>
              </a:lnSpc>
            </a:pPr>
            <a:r>
              <a:rPr lang="cs-CZ" altLang="cs-CZ" sz="2000"/>
              <a:t>Rozdělení symbolické</a:t>
            </a:r>
          </a:p>
          <a:p>
            <a:pPr>
              <a:lnSpc>
                <a:spcPct val="80000"/>
              </a:lnSpc>
            </a:pPr>
            <a:r>
              <a:rPr lang="cs-CZ" altLang="cs-CZ" sz="2000" b="1"/>
              <a:t>Bílé maso</a:t>
            </a:r>
            <a:r>
              <a:rPr lang="cs-CZ" altLang="cs-CZ" sz="2000"/>
              <a:t> ( kuřecí, slepičí, krůtí, rybí)</a:t>
            </a:r>
          </a:p>
          <a:p>
            <a:pPr>
              <a:lnSpc>
                <a:spcPct val="80000"/>
              </a:lnSpc>
            </a:pPr>
            <a:r>
              <a:rPr lang="cs-CZ" altLang="cs-CZ" sz="2000"/>
              <a:t>ze zdravotnického hlediska prospěšnější – nízký tuk 2-4 % </a:t>
            </a:r>
          </a:p>
          <a:p>
            <a:pPr>
              <a:lnSpc>
                <a:spcPct val="80000"/>
              </a:lnSpc>
            </a:pPr>
            <a:r>
              <a:rPr lang="cs-CZ" altLang="cs-CZ" sz="2000"/>
              <a:t>velmi dobře využitelná bílkovina - všechny esenciální AK v žádoucím poměru -15 - 35 % svalovina</a:t>
            </a:r>
          </a:p>
          <a:p>
            <a:pPr>
              <a:lnSpc>
                <a:spcPct val="80000"/>
              </a:lnSpc>
            </a:pPr>
            <a:r>
              <a:rPr lang="cs-CZ" altLang="cs-CZ" sz="2000"/>
              <a:t>u mladých zvířat velmi nízký až nulový obsah cizorodých látek</a:t>
            </a:r>
          </a:p>
          <a:p>
            <a:pPr>
              <a:lnSpc>
                <a:spcPct val="80000"/>
              </a:lnSpc>
            </a:pPr>
            <a:r>
              <a:rPr lang="cs-CZ" altLang="cs-CZ" sz="2000"/>
              <a:t> i spotřebitelské ceny</a:t>
            </a:r>
          </a:p>
          <a:p>
            <a:pPr>
              <a:lnSpc>
                <a:spcPct val="80000"/>
              </a:lnSpc>
            </a:pPr>
            <a:r>
              <a:rPr lang="cs-CZ" altLang="cs-CZ" sz="2000" b="1"/>
              <a:t>Červená masa</a:t>
            </a:r>
            <a:r>
              <a:rPr lang="cs-CZ" altLang="cs-CZ" sz="2000"/>
              <a:t>( hovězí, vepřové a ovčí)</a:t>
            </a:r>
          </a:p>
          <a:p>
            <a:pPr>
              <a:lnSpc>
                <a:spcPct val="80000"/>
              </a:lnSpc>
            </a:pPr>
            <a:r>
              <a:rPr lang="cs-CZ" altLang="cs-CZ" sz="2000"/>
              <a:t>Hlavní příčina je obsah  myoglobinu (90 %) a 10 % hemoglobinu ( chromoproteiny, hemové pigmenty)</a:t>
            </a:r>
          </a:p>
          <a:p>
            <a:pPr>
              <a:lnSpc>
                <a:spcPct val="80000"/>
              </a:lnSpc>
            </a:pPr>
            <a:r>
              <a:rPr lang="cs-CZ" altLang="cs-CZ" sz="2000"/>
              <a:t>Barva tmavá – koňské ( nejvíce sacharidu – glykogenu-jinak zanedbatelný zdroj), hovězí, vepřové, telecí, krůtí , kuřecí a rybí po tepelné úpravě – bílé</a:t>
            </a:r>
          </a:p>
          <a:p>
            <a:pPr>
              <a:lnSpc>
                <a:spcPct val="80000"/>
              </a:lnSpc>
            </a:pPr>
            <a:r>
              <a:rPr lang="cs-CZ" altLang="cs-CZ" sz="2000"/>
              <a:t>Další faktory – věk plemeno, výživa, PA, předporážkové zacházení, stupeň vykrvení, průběh postmortálních změn …</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r>
              <a:rPr lang="cs-CZ" altLang="cs-CZ"/>
              <a:t>+ a  -</a:t>
            </a:r>
          </a:p>
        </p:txBody>
      </p:sp>
      <p:sp>
        <p:nvSpPr>
          <p:cNvPr id="592899" name="Rectangle 3"/>
          <p:cNvSpPr>
            <a:spLocks noGrp="1" noChangeArrowheads="1"/>
          </p:cNvSpPr>
          <p:nvPr>
            <p:ph type="body" idx="1"/>
          </p:nvPr>
        </p:nvSpPr>
        <p:spPr/>
        <p:txBody>
          <a:bodyPr/>
          <a:lstStyle/>
          <a:p>
            <a:pPr>
              <a:lnSpc>
                <a:spcPct val="90000"/>
              </a:lnSpc>
            </a:pPr>
            <a:r>
              <a:rPr lang="cs-CZ" altLang="cs-CZ" sz="2000"/>
              <a:t>Složení a vlastnosti masa, ale i stav spotřebitele, věk  a zdravotní stav</a:t>
            </a:r>
          </a:p>
          <a:p>
            <a:pPr>
              <a:lnSpc>
                <a:spcPct val="90000"/>
              </a:lnSpc>
            </a:pPr>
            <a:r>
              <a:rPr lang="cs-CZ" altLang="cs-CZ" sz="2000" b="1"/>
              <a:t>+</a:t>
            </a:r>
            <a:r>
              <a:rPr lang="cs-CZ" altLang="cs-CZ" sz="2000"/>
              <a:t>„červené“ významný zdroj  a využitelnost železa (20-30 %), rostlinné zdroje 1-7 % - meat factor (cystein obsahující peptidy a  histidin)</a:t>
            </a:r>
          </a:p>
          <a:p>
            <a:pPr>
              <a:lnSpc>
                <a:spcPct val="90000"/>
              </a:lnSpc>
            </a:pPr>
            <a:r>
              <a:rPr lang="cs-CZ" altLang="cs-CZ" sz="2000"/>
              <a:t>Zinek, selen, fosfor, </a:t>
            </a:r>
            <a:r>
              <a:rPr lang="cs-CZ" altLang="cs-CZ" sz="2000" b="1"/>
              <a:t>draslík</a:t>
            </a:r>
            <a:r>
              <a:rPr lang="cs-CZ" altLang="cs-CZ" sz="2000"/>
              <a:t>, měď</a:t>
            </a:r>
          </a:p>
          <a:p>
            <a:pPr>
              <a:lnSpc>
                <a:spcPct val="90000"/>
              </a:lnSpc>
            </a:pPr>
            <a:r>
              <a:rPr lang="cs-CZ" altLang="cs-CZ" sz="2000"/>
              <a:t> vitaminy skupiny B, B12 (hovězí , jehněčí), thiamin (vepřové)</a:t>
            </a:r>
          </a:p>
          <a:p>
            <a:pPr>
              <a:lnSpc>
                <a:spcPct val="90000"/>
              </a:lnSpc>
            </a:pPr>
            <a:r>
              <a:rPr lang="cs-CZ" altLang="cs-CZ" sz="2000" b="1">
                <a:solidFill>
                  <a:srgbClr val="FF6600"/>
                </a:solidFill>
              </a:rPr>
              <a:t>-</a:t>
            </a:r>
            <a:r>
              <a:rPr lang="cs-CZ" altLang="cs-CZ" sz="2000">
                <a:solidFill>
                  <a:srgbClr val="FF6600"/>
                </a:solidFill>
              </a:rPr>
              <a:t> </a:t>
            </a:r>
            <a:r>
              <a:rPr lang="cs-CZ" altLang="cs-CZ" sz="2000"/>
              <a:t>obsah tuku,  nevhodná skladba, nejvíce mononenasycené, ale polovina nasycené MK – palmitová, stearová (hovězí lůj a vepřové sádlo), konjugovaná kyselina linolová </a:t>
            </a:r>
          </a:p>
          <a:p>
            <a:pPr>
              <a:lnSpc>
                <a:spcPct val="90000"/>
              </a:lnSpc>
            </a:pPr>
            <a:r>
              <a:rPr lang="cs-CZ" altLang="cs-CZ" sz="2000"/>
              <a:t>Svalový tuk- křehkost, chutnost</a:t>
            </a:r>
          </a:p>
          <a:p>
            <a:pPr>
              <a:lnSpc>
                <a:spcPct val="90000"/>
              </a:lnSpc>
              <a:buFontTx/>
              <a:buNone/>
            </a:pPr>
            <a:r>
              <a:rPr lang="cs-CZ" altLang="cs-CZ" sz="2000"/>
              <a:t>    purinové látky (dna) a cholesterol (vnitřnosti – mozek, játra)- oxycholesterol</a:t>
            </a:r>
          </a:p>
          <a:p>
            <a:pPr>
              <a:lnSpc>
                <a:spcPct val="90000"/>
              </a:lnSpc>
              <a:buFontTx/>
              <a:buNone/>
            </a:pPr>
            <a:r>
              <a:rPr lang="cs-CZ" altLang="cs-CZ" sz="2000"/>
              <a:t>    </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endParaRPr lang="cs-CZ" altLang="cs-CZ"/>
          </a:p>
        </p:txBody>
      </p:sp>
      <p:sp>
        <p:nvSpPr>
          <p:cNvPr id="599043" name="Rectangle 3"/>
          <p:cNvSpPr>
            <a:spLocks noGrp="1" noChangeArrowheads="1"/>
          </p:cNvSpPr>
          <p:nvPr>
            <p:ph type="body" idx="1"/>
          </p:nvPr>
        </p:nvSpPr>
        <p:spPr/>
        <p:txBody>
          <a:bodyPr/>
          <a:lstStyle/>
          <a:p>
            <a:pPr>
              <a:buFontTx/>
              <a:buNone/>
            </a:pPr>
            <a:r>
              <a:rPr lang="cs-CZ" altLang="cs-CZ"/>
              <a:t>+ „ bílé“  maso  drůbeže a ryb  vyšší podíl  nenasycených MK především mořské ryby</a:t>
            </a:r>
          </a:p>
          <a:p>
            <a:pPr>
              <a:buFontTx/>
              <a:buNone/>
            </a:pPr>
            <a:r>
              <a:rPr lang="cs-CZ" altLang="cs-CZ"/>
              <a:t>    méně hemového železa</a:t>
            </a:r>
          </a:p>
          <a:p>
            <a:pPr>
              <a:buFontTx/>
              <a:buNone/>
            </a:pPr>
            <a:r>
              <a:rPr lang="cs-CZ" altLang="cs-CZ"/>
              <a:t> Snadné tepelné kulinární zpracování</a:t>
            </a:r>
          </a:p>
          <a:p>
            <a:pPr>
              <a:buFontTx/>
              <a:buNone/>
            </a:pPr>
            <a:r>
              <a:rPr lang="cs-CZ" altLang="cs-CZ"/>
              <a:t> Králičí maso, nutrie, pštrosí maso</a:t>
            </a:r>
          </a:p>
          <a:p>
            <a:pPr>
              <a:buFontTx/>
              <a:buNone/>
            </a:pPr>
            <a:endParaRPr lang="cs-CZ" altLang="cs-CZ"/>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r>
              <a:rPr lang="cs-CZ" altLang="cs-CZ" sz="3200"/>
              <a:t>Doporučení podle potravinové pyramidy</a:t>
            </a:r>
          </a:p>
        </p:txBody>
      </p:sp>
      <p:sp>
        <p:nvSpPr>
          <p:cNvPr id="609283" name="Rectangle 3"/>
          <p:cNvSpPr>
            <a:spLocks noGrp="1" noChangeArrowheads="1"/>
          </p:cNvSpPr>
          <p:nvPr>
            <p:ph type="body" idx="1"/>
          </p:nvPr>
        </p:nvSpPr>
        <p:spPr/>
        <p:txBody>
          <a:bodyPr/>
          <a:lstStyle/>
          <a:p>
            <a:r>
              <a:rPr lang="cs-CZ" altLang="cs-CZ" sz="2400" b="1"/>
              <a:t>Maso, ryby, drůbež, vejce, luštěniny, ořechy –</a:t>
            </a:r>
          </a:p>
          <a:p>
            <a:r>
              <a:rPr lang="cs-CZ" altLang="cs-CZ" sz="2400" b="1"/>
              <a:t>1-3 porce denně</a:t>
            </a:r>
          </a:p>
          <a:p>
            <a:r>
              <a:rPr lang="cs-CZ" altLang="cs-CZ" sz="2400" b="1"/>
              <a:t>1 porce – 80 g masa (po tepelné úpravě), 1 vejce,</a:t>
            </a:r>
          </a:p>
          <a:p>
            <a:r>
              <a:rPr lang="cs-CZ" altLang="cs-CZ" sz="2400" b="1"/>
              <a:t>150 -200 ml vařených luštěnin </a:t>
            </a:r>
          </a:p>
          <a:p>
            <a:r>
              <a:rPr lang="cs-CZ" altLang="cs-CZ" sz="2400" b="1"/>
              <a:t>100 g syrového masa – 20- 24 g bílkovin</a:t>
            </a:r>
          </a:p>
          <a:p>
            <a:r>
              <a:rPr lang="cs-CZ" altLang="cs-CZ" sz="2400" b="1"/>
              <a:t>100 g vařeného masa – 27- 35 g bílkovin </a:t>
            </a:r>
          </a:p>
          <a:p>
            <a:r>
              <a:rPr lang="cs-CZ" altLang="cs-CZ" sz="2400" b="1"/>
              <a:t> DDD bílkovin 0,8 -1 g/kg t.h.</a:t>
            </a:r>
          </a:p>
          <a:p>
            <a:r>
              <a:rPr lang="cs-CZ" altLang="cs-CZ" sz="2400" b="1"/>
              <a:t>270 g /den Argentina, 128 g USA, 136/79 g Nizozemí</a:t>
            </a:r>
          </a:p>
          <a:p>
            <a:r>
              <a:rPr lang="cs-CZ" altLang="cs-CZ" sz="2400" b="1"/>
              <a:t>55 g Řecko </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idx="4294967295"/>
          </p:nvPr>
        </p:nvSpPr>
        <p:spPr/>
        <p:txBody>
          <a:bodyPr/>
          <a:lstStyle/>
          <a:p>
            <a:r>
              <a:rPr lang="cs-CZ" altLang="cs-CZ"/>
              <a:t>Obsah bílkovin v potravinách</a:t>
            </a:r>
          </a:p>
        </p:txBody>
      </p:sp>
      <p:sp>
        <p:nvSpPr>
          <p:cNvPr id="675843" name="Rectangle 3"/>
          <p:cNvSpPr>
            <a:spLocks noGrp="1" noChangeArrowheads="1"/>
          </p:cNvSpPr>
          <p:nvPr>
            <p:ph type="body" idx="4294967295"/>
          </p:nvPr>
        </p:nvSpPr>
        <p:spPr>
          <a:xfrm>
            <a:off x="685800" y="1981200"/>
            <a:ext cx="7772400" cy="4495800"/>
          </a:xfrm>
        </p:spPr>
        <p:txBody>
          <a:bodyPr/>
          <a:lstStyle/>
          <a:p>
            <a:pPr>
              <a:lnSpc>
                <a:spcPct val="80000"/>
              </a:lnSpc>
            </a:pPr>
            <a:r>
              <a:rPr lang="cs-CZ" altLang="cs-CZ" sz="1800"/>
              <a:t>Rostlinné zdroje (g/100 g v syrovém st)</a:t>
            </a:r>
            <a:br>
              <a:rPr lang="cs-CZ" altLang="cs-CZ" sz="1800"/>
            </a:br>
            <a:r>
              <a:rPr lang="cs-CZ" altLang="cs-CZ" sz="1800"/>
              <a:t>brambory			2</a:t>
            </a:r>
            <a:br>
              <a:rPr lang="cs-CZ" altLang="cs-CZ" sz="1800"/>
            </a:br>
            <a:r>
              <a:rPr lang="cs-CZ" altLang="cs-CZ" sz="1800"/>
              <a:t>rýže				6,7* (3,3 vař) </a:t>
            </a:r>
            <a:br>
              <a:rPr lang="cs-CZ" altLang="cs-CZ" sz="1800"/>
            </a:br>
            <a:r>
              <a:rPr lang="cs-CZ" altLang="cs-CZ" sz="1800"/>
              <a:t>těstoviny			7,9* (3,2 vař)</a:t>
            </a:r>
            <a:br>
              <a:rPr lang="cs-CZ" altLang="cs-CZ" sz="1800"/>
            </a:br>
            <a:r>
              <a:rPr lang="cs-CZ" altLang="cs-CZ" sz="1800"/>
              <a:t>chleba			8</a:t>
            </a:r>
            <a:br>
              <a:rPr lang="cs-CZ" altLang="cs-CZ" sz="1800"/>
            </a:br>
            <a:r>
              <a:rPr lang="cs-CZ" altLang="cs-CZ" sz="1800"/>
              <a:t>mouka			10</a:t>
            </a:r>
            <a:br>
              <a:rPr lang="cs-CZ" altLang="cs-CZ" sz="1800"/>
            </a:br>
            <a:r>
              <a:rPr lang="cs-CZ" altLang="cs-CZ" sz="1800"/>
              <a:t>tofu				15</a:t>
            </a:r>
            <a:br>
              <a:rPr lang="cs-CZ" altLang="cs-CZ" sz="1800"/>
            </a:br>
            <a:r>
              <a:rPr lang="cs-CZ" altLang="cs-CZ" sz="1800"/>
              <a:t>luštěniny			25*  (8,3 vař)</a:t>
            </a:r>
          </a:p>
          <a:p>
            <a:pPr>
              <a:lnSpc>
                <a:spcPct val="80000"/>
              </a:lnSpc>
            </a:pPr>
            <a:endParaRPr lang="cs-CZ" altLang="cs-CZ" sz="1800"/>
          </a:p>
          <a:p>
            <a:pPr>
              <a:lnSpc>
                <a:spcPct val="80000"/>
              </a:lnSpc>
            </a:pPr>
            <a:r>
              <a:rPr lang="cs-CZ" altLang="cs-CZ" sz="1800"/>
              <a:t>Živočišné zdroje (g/100g)</a:t>
            </a:r>
            <a:br>
              <a:rPr lang="cs-CZ" altLang="cs-CZ" sz="1800"/>
            </a:br>
            <a:r>
              <a:rPr lang="cs-CZ" altLang="cs-CZ" sz="1800"/>
              <a:t>maso různé		17 – 23</a:t>
            </a:r>
            <a:br>
              <a:rPr lang="cs-CZ" altLang="cs-CZ" sz="1800"/>
            </a:br>
            <a:r>
              <a:rPr lang="cs-CZ" altLang="cs-CZ" sz="1800"/>
              <a:t>maso rybí		17 – 20</a:t>
            </a:r>
            <a:br>
              <a:rPr lang="cs-CZ" altLang="cs-CZ" sz="1800"/>
            </a:br>
            <a:r>
              <a:rPr lang="cs-CZ" altLang="cs-CZ" sz="1800"/>
              <a:t>vnitřnosti		15 – 19</a:t>
            </a:r>
            <a:br>
              <a:rPr lang="cs-CZ" altLang="cs-CZ" sz="1800"/>
            </a:br>
            <a:r>
              <a:rPr lang="cs-CZ" altLang="cs-CZ" sz="1800"/>
              <a:t>vejce (2 ks)		11,6</a:t>
            </a:r>
            <a:br>
              <a:rPr lang="cs-CZ" altLang="cs-CZ" sz="1800"/>
            </a:br>
            <a:r>
              <a:rPr lang="cs-CZ" altLang="cs-CZ" sz="1800"/>
              <a:t>mléko, kefír, jogurt          3 - 4</a:t>
            </a:r>
            <a:br>
              <a:rPr lang="cs-CZ" altLang="cs-CZ" sz="1800"/>
            </a:br>
            <a:r>
              <a:rPr lang="cs-CZ" altLang="cs-CZ" sz="1800"/>
              <a:t>tvarohové sýry	 5 – 12</a:t>
            </a:r>
            <a:br>
              <a:rPr lang="cs-CZ" altLang="cs-CZ" sz="1800"/>
            </a:br>
            <a:r>
              <a:rPr lang="cs-CZ" altLang="cs-CZ" sz="1800"/>
              <a:t>tvrdé sýry 		29 – 33</a:t>
            </a:r>
            <a:br>
              <a:rPr lang="cs-CZ" altLang="cs-CZ" sz="1800"/>
            </a:br>
            <a:r>
              <a:rPr lang="cs-CZ" altLang="cs-CZ" sz="1800"/>
              <a:t>tvrdý tvaroh		25</a:t>
            </a:r>
            <a:br>
              <a:rPr lang="cs-CZ" altLang="cs-CZ" sz="1800"/>
            </a:br>
            <a:endParaRPr lang="cs-CZ" altLang="cs-CZ" sz="180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Nadpis 1"/>
          <p:cNvSpPr>
            <a:spLocks noGrp="1"/>
          </p:cNvSpPr>
          <p:nvPr>
            <p:ph type="title" idx="4294967295"/>
          </p:nvPr>
        </p:nvSpPr>
        <p:spPr/>
        <p:txBody>
          <a:bodyPr/>
          <a:lstStyle/>
          <a:p>
            <a:r>
              <a:rPr lang="cs-CZ" altLang="cs-CZ"/>
              <a:t>Šunka </a:t>
            </a:r>
          </a:p>
        </p:txBody>
      </p:sp>
      <p:sp>
        <p:nvSpPr>
          <p:cNvPr id="673795" name="Zástupný symbol pro obsah 2"/>
          <p:cNvSpPr>
            <a:spLocks noGrp="1"/>
          </p:cNvSpPr>
          <p:nvPr>
            <p:ph idx="4294967295"/>
          </p:nvPr>
        </p:nvSpPr>
        <p:spPr/>
        <p:txBody>
          <a:bodyPr/>
          <a:lstStyle/>
          <a:p>
            <a:r>
              <a:rPr lang="cs-CZ" altLang="cs-CZ"/>
              <a:t>Nejvyšší kvality – 16% ČSB, 90% masa</a:t>
            </a:r>
          </a:p>
          <a:p>
            <a:r>
              <a:rPr lang="cs-CZ" altLang="cs-CZ"/>
              <a:t>Výběrová          -  13% ČSB, 80% masa</a:t>
            </a:r>
          </a:p>
          <a:p>
            <a:r>
              <a:rPr lang="cs-CZ" altLang="cs-CZ"/>
              <a:t>Standard           -  10% ČSB, 60% masa</a:t>
            </a:r>
            <a:br>
              <a:rPr lang="cs-CZ" altLang="cs-CZ"/>
            </a:br>
            <a:r>
              <a:rPr lang="cs-CZ" altLang="cs-CZ"/>
              <a:t/>
            </a:r>
            <a:br>
              <a:rPr lang="cs-CZ" altLang="cs-CZ"/>
            </a:br>
            <a:r>
              <a:rPr lang="cs-CZ" altLang="cs-CZ"/>
              <a:t>ČSB – čisté svalové bílkoviny - sarkoplazmatické a myofibrilární  bílkoviny</a:t>
            </a:r>
            <a:br>
              <a:rPr lang="cs-CZ" altLang="cs-CZ"/>
            </a:br>
            <a:endParaRPr lang="cs-CZ" altLang="cs-CZ"/>
          </a:p>
          <a:p>
            <a:r>
              <a:rPr lang="cs-CZ" altLang="cs-CZ"/>
              <a:t>Šunka „v akci“ – těžko říct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457200" y="274638"/>
            <a:ext cx="8002588" cy="922337"/>
          </a:xfrm>
        </p:spPr>
        <p:txBody>
          <a:bodyPr/>
          <a:lstStyle/>
          <a:p>
            <a:r>
              <a:rPr lang="cs-CZ" altLang="cs-CZ"/>
              <a:t>Výsledek zhodnocení</a:t>
            </a:r>
          </a:p>
        </p:txBody>
      </p:sp>
      <p:sp>
        <p:nvSpPr>
          <p:cNvPr id="330755" name="Rectangle 3"/>
          <p:cNvSpPr>
            <a:spLocks noGrp="1" noChangeArrowheads="1"/>
          </p:cNvSpPr>
          <p:nvPr>
            <p:ph type="body" sz="half" idx="1"/>
          </p:nvPr>
        </p:nvSpPr>
        <p:spPr>
          <a:xfrm>
            <a:off x="457200" y="1600200"/>
            <a:ext cx="8147050" cy="1973263"/>
          </a:xfrm>
        </p:spPr>
        <p:txBody>
          <a:bodyPr/>
          <a:lstStyle/>
          <a:p>
            <a:pPr>
              <a:buFontTx/>
              <a:buNone/>
            </a:pPr>
            <a:r>
              <a:rPr lang="cs-CZ" altLang="cs-CZ" sz="2800"/>
              <a:t>        Touto metodou jsme odhalili riziko </a:t>
            </a:r>
          </a:p>
          <a:p>
            <a:pPr>
              <a:buFontTx/>
              <a:buNone/>
            </a:pPr>
            <a:r>
              <a:rPr lang="cs-CZ" altLang="cs-CZ" sz="2800"/>
              <a:t>                           konzumu </a:t>
            </a:r>
          </a:p>
          <a:p>
            <a:pPr>
              <a:buFontTx/>
              <a:buNone/>
            </a:pPr>
            <a:endParaRPr lang="cs-CZ" altLang="cs-CZ" sz="2800"/>
          </a:p>
          <a:p>
            <a:pPr>
              <a:buFontTx/>
              <a:buNone/>
            </a:pPr>
            <a:r>
              <a:rPr lang="cs-CZ" altLang="cs-CZ" sz="2800"/>
              <a:t>                          </a:t>
            </a:r>
            <a:r>
              <a:rPr lang="cs-CZ" altLang="cs-CZ" sz="3600"/>
              <a:t>RAJČAT</a:t>
            </a:r>
          </a:p>
        </p:txBody>
      </p:sp>
      <p:pic>
        <p:nvPicPr>
          <p:cNvPr id="330756" name="Picture 4" descr="MP900406557[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987675" y="4076700"/>
            <a:ext cx="2106613" cy="2187575"/>
          </a:xfrm>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a:noFill/>
        </p:spPr>
        <p:txBody>
          <a:bodyPr>
            <a:normAutofit fontScale="90000"/>
          </a:bodyPr>
          <a:lstStyle/>
          <a:p>
            <a:r>
              <a:rPr lang="cs-CZ" altLang="cs-CZ" dirty="0" smtClean="0"/>
              <a:t>ZPRACOVANÉ MASO x ČERVENÉ MASO</a:t>
            </a:r>
          </a:p>
        </p:txBody>
      </p:sp>
      <p:sp>
        <p:nvSpPr>
          <p:cNvPr id="13315" name="Zástupný symbol pro obsah 2"/>
          <p:cNvSpPr>
            <a:spLocks noGrp="1"/>
          </p:cNvSpPr>
          <p:nvPr>
            <p:ph idx="1"/>
          </p:nvPr>
        </p:nvSpPr>
        <p:spPr>
          <a:xfrm>
            <a:off x="628650" y="2072863"/>
            <a:ext cx="7886700" cy="3449906"/>
          </a:xfrm>
          <a:ln>
            <a:noFill/>
            <a:miter lim="800000"/>
            <a:headEnd/>
            <a:tailEnd/>
          </a:ln>
        </p:spPr>
        <p:txBody>
          <a:bodyPr>
            <a:normAutofit/>
          </a:bodyPr>
          <a:lstStyle/>
          <a:p>
            <a:r>
              <a:rPr lang="en-US" altLang="cs-CZ" sz="1500" b="1" dirty="0"/>
              <a:t>Processed meat </a:t>
            </a:r>
            <a:r>
              <a:rPr lang="en-US" altLang="cs-CZ" sz="1500" dirty="0"/>
              <a:t>refers to meat that has been transformed through salting, curing, fermentation, smoking, or other processes to enhance </a:t>
            </a:r>
            <a:r>
              <a:rPr lang="en-US" altLang="cs-CZ" sz="1500" dirty="0" err="1"/>
              <a:t>flavour</a:t>
            </a:r>
            <a:r>
              <a:rPr lang="en-US" altLang="cs-CZ" sz="1500" dirty="0"/>
              <a:t> or improve preservation</a:t>
            </a:r>
            <a:r>
              <a:rPr lang="cs-CZ" altLang="cs-CZ" sz="1500" dirty="0"/>
              <a:t> (</a:t>
            </a:r>
            <a:r>
              <a:rPr lang="cs-CZ" altLang="cs-CZ" sz="1500" dirty="0" err="1"/>
              <a:t>bacon</a:t>
            </a:r>
            <a:r>
              <a:rPr lang="cs-CZ" altLang="cs-CZ" sz="1500" dirty="0"/>
              <a:t>, </a:t>
            </a:r>
            <a:r>
              <a:rPr lang="cs-CZ" altLang="cs-CZ" sz="1500" dirty="0" err="1"/>
              <a:t>salami</a:t>
            </a:r>
            <a:r>
              <a:rPr lang="cs-CZ" altLang="cs-CZ" sz="1500" dirty="0"/>
              <a:t>, </a:t>
            </a:r>
            <a:r>
              <a:rPr lang="cs-CZ" altLang="cs-CZ" sz="1500" dirty="0" err="1"/>
              <a:t>sausages</a:t>
            </a:r>
            <a:r>
              <a:rPr lang="cs-CZ" altLang="cs-CZ" sz="1500" dirty="0"/>
              <a:t>, </a:t>
            </a:r>
            <a:r>
              <a:rPr lang="cs-CZ" altLang="cs-CZ" sz="1500" dirty="0" err="1"/>
              <a:t>hot</a:t>
            </a:r>
            <a:r>
              <a:rPr lang="cs-CZ" altLang="cs-CZ" sz="1500" dirty="0"/>
              <a:t> </a:t>
            </a:r>
            <a:r>
              <a:rPr lang="cs-CZ" altLang="cs-CZ" sz="1500" dirty="0" err="1"/>
              <a:t>dogs</a:t>
            </a:r>
            <a:r>
              <a:rPr lang="cs-CZ" altLang="cs-CZ" sz="1500" dirty="0"/>
              <a:t>)</a:t>
            </a:r>
          </a:p>
          <a:p>
            <a:r>
              <a:rPr lang="en-US" altLang="cs-CZ" sz="1500" b="1" i="1" dirty="0"/>
              <a:t>Red meat </a:t>
            </a:r>
            <a:r>
              <a:rPr lang="en-US" altLang="cs-CZ" sz="1500" i="1" dirty="0"/>
              <a:t>refers to all mammalian muscle meat, including beef, veal, pork, lamb, mutton, horse, and goat.</a:t>
            </a:r>
            <a:endParaRPr lang="cs-CZ" altLang="cs-CZ" sz="1500" i="1" dirty="0"/>
          </a:p>
          <a:p>
            <a:pPr>
              <a:buFont typeface="Arial" panose="020B0604020202020204" pitchFamily="34" charset="0"/>
              <a:buNone/>
            </a:pPr>
            <a:endParaRPr lang="cs-CZ" altLang="cs-CZ" sz="1200" b="1" dirty="0"/>
          </a:p>
          <a:p>
            <a:pPr>
              <a:buFont typeface="Arial" panose="020B0604020202020204" pitchFamily="34" charset="0"/>
              <a:buNone/>
            </a:pPr>
            <a:r>
              <a:rPr lang="cs-CZ" altLang="cs-CZ" sz="1200" b="1" dirty="0"/>
              <a:t>IARC (International </a:t>
            </a:r>
            <a:r>
              <a:rPr lang="cs-CZ" altLang="cs-CZ" sz="1200" b="1" dirty="0" err="1"/>
              <a:t>Agency</a:t>
            </a:r>
            <a:r>
              <a:rPr lang="cs-CZ" altLang="cs-CZ" sz="1200" b="1" dirty="0"/>
              <a:t> </a:t>
            </a:r>
            <a:r>
              <a:rPr lang="cs-CZ" altLang="cs-CZ" sz="1200" b="1" dirty="0" err="1"/>
              <a:t>for</a:t>
            </a:r>
            <a:r>
              <a:rPr lang="cs-CZ" altLang="cs-CZ" sz="1200" b="1" dirty="0"/>
              <a:t> </a:t>
            </a:r>
            <a:r>
              <a:rPr lang="cs-CZ" altLang="cs-CZ" sz="1200" b="1" dirty="0" err="1"/>
              <a:t>Research</a:t>
            </a:r>
            <a:r>
              <a:rPr lang="cs-CZ" altLang="cs-CZ" sz="1200" b="1" dirty="0"/>
              <a:t> </a:t>
            </a:r>
            <a:r>
              <a:rPr lang="cs-CZ" altLang="cs-CZ" sz="1200" b="1" dirty="0" err="1"/>
              <a:t>of</a:t>
            </a:r>
            <a:r>
              <a:rPr lang="cs-CZ" altLang="cs-CZ" sz="1200" b="1" dirty="0"/>
              <a:t> </a:t>
            </a:r>
            <a:r>
              <a:rPr lang="cs-CZ" altLang="cs-CZ" sz="1200" b="1" dirty="0" err="1"/>
              <a:t>Cancer</a:t>
            </a:r>
            <a:r>
              <a:rPr lang="cs-CZ" altLang="cs-CZ" sz="1200" b="1" dirty="0"/>
              <a:t>)</a:t>
            </a:r>
          </a:p>
          <a:p>
            <a:r>
              <a:rPr lang="en-US" altLang="cs-CZ" sz="1200" b="1" dirty="0"/>
              <a:t>Processed meat was classified as Group 1</a:t>
            </a:r>
            <a:r>
              <a:rPr lang="cs-CZ" altLang="cs-CZ" sz="1200" b="1" dirty="0"/>
              <a:t> - </a:t>
            </a:r>
            <a:r>
              <a:rPr lang="en-US" altLang="cs-CZ" sz="1200" dirty="0"/>
              <a:t>this classification is based on </a:t>
            </a:r>
            <a:r>
              <a:rPr lang="en-US" altLang="cs-CZ" sz="1200" u="sng" dirty="0"/>
              <a:t>sufficient evidence </a:t>
            </a:r>
            <a:r>
              <a:rPr lang="en-US" altLang="cs-CZ" sz="1200" dirty="0"/>
              <a:t>from epidemiological studies that eating processed meat causes colorectal cancer.</a:t>
            </a:r>
            <a:r>
              <a:rPr lang="cs-CZ" altLang="cs-CZ" sz="1200" b="1" dirty="0"/>
              <a:t> </a:t>
            </a:r>
            <a:r>
              <a:rPr lang="en-US" altLang="cs-CZ" sz="1200" dirty="0"/>
              <a:t>An analysis of data from 10 studies estimated that every </a:t>
            </a:r>
            <a:r>
              <a:rPr lang="en-US" altLang="cs-CZ" sz="1200" u="sng" dirty="0"/>
              <a:t>50 gram portion of processed meat eaten daily increases the risk of colorectal cancer by about 18%</a:t>
            </a:r>
            <a:r>
              <a:rPr lang="en-US" altLang="cs-CZ" sz="1200" dirty="0"/>
              <a:t>.</a:t>
            </a:r>
            <a:r>
              <a:rPr lang="cs-CZ" altLang="cs-CZ" sz="1200" dirty="0"/>
              <a:t> </a:t>
            </a:r>
          </a:p>
          <a:p>
            <a:r>
              <a:rPr lang="en-US" altLang="cs-CZ" sz="1200" b="1" dirty="0"/>
              <a:t>Red meat was classified as Group 2A, </a:t>
            </a:r>
            <a:r>
              <a:rPr lang="en-US" altLang="cs-CZ" sz="1200" b="1" i="1" dirty="0"/>
              <a:t>probably carcinogenic to humans. </a:t>
            </a:r>
            <a:r>
              <a:rPr lang="en-US" altLang="cs-CZ" sz="1200" i="1" dirty="0"/>
              <a:t>The cancer risk related to the consumption of red meat is more difficult to estimate because the evidence that red meat causes cancer is not as strong. However, if the association of red meat and colorectal cancer were proven to be causal, data from the same studies suggest that the risk of colorectal cancer could increase by 17% for every 100 gram portion of red meat eaten daily. </a:t>
            </a:r>
            <a:endParaRPr lang="cs-CZ" altLang="cs-CZ" sz="1200" i="1" dirty="0"/>
          </a:p>
        </p:txBody>
      </p:sp>
      <p:sp>
        <p:nvSpPr>
          <p:cNvPr id="2" name="Zástupný symbol pro zápatí 1"/>
          <p:cNvSpPr>
            <a:spLocks noGrp="1"/>
          </p:cNvSpPr>
          <p:nvPr>
            <p:ph type="ftr" sz="quarter" idx="11"/>
          </p:nvPr>
        </p:nvSpPr>
        <p:spPr/>
        <p:txBody>
          <a:bodyPr/>
          <a:lstStyle/>
          <a:p>
            <a:endParaRPr lang="cs-CZ" dirty="0"/>
          </a:p>
        </p:txBody>
      </p:sp>
      <p:sp>
        <p:nvSpPr>
          <p:cNvPr id="3" name="Zástupný symbol pro číslo snímku 2"/>
          <p:cNvSpPr>
            <a:spLocks noGrp="1"/>
          </p:cNvSpPr>
          <p:nvPr>
            <p:ph type="sldNum" sz="quarter" idx="12"/>
          </p:nvPr>
        </p:nvSpPr>
        <p:spPr/>
        <p:txBody>
          <a:bodyPr/>
          <a:lstStyle/>
          <a:p>
            <a:endParaRPr lang="cs-CZ" dirty="0"/>
          </a:p>
        </p:txBody>
      </p:sp>
    </p:spTree>
    <p:extLst>
      <p:ext uri="{BB962C8B-B14F-4D97-AF65-F5344CB8AC3E}">
        <p14:creationId xmlns:p14="http://schemas.microsoft.com/office/powerpoint/2010/main" val="3216396026"/>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zniup3zx6m0ydqfpv9y6sgtf.wpengine.netdna-cdn.com/wp-content/uploads/2015/10/151026-Tobacco-vs-Meat-TWITT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7082" y="953579"/>
            <a:ext cx="3595256" cy="49508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zniup3zx6m0ydqfpv9y6sgtf.wpengine.netdna-cdn.com/wp-content/uploads/2015/10/151026-IARC-Meat-rating-TWITTE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1664" y="961757"/>
            <a:ext cx="3865418" cy="494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90473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a:xfrm>
            <a:off x="0" y="0"/>
            <a:ext cx="9144000" cy="981075"/>
          </a:xfrm>
          <a:solidFill>
            <a:srgbClr val="AABDF4"/>
          </a:solidFill>
          <a:ln>
            <a:solidFill>
              <a:schemeClr val="tx1"/>
            </a:solidFill>
            <a:miter lim="800000"/>
            <a:headEnd/>
            <a:tailEnd/>
          </a:ln>
        </p:spPr>
        <p:txBody>
          <a:bodyPr/>
          <a:lstStyle/>
          <a:p>
            <a:r>
              <a:rPr lang="cs-CZ" altLang="cs-CZ" sz="1200" b="1"/>
              <a:t/>
            </a:r>
            <a:br>
              <a:rPr lang="cs-CZ" altLang="cs-CZ" sz="1200" b="1"/>
            </a:br>
            <a:r>
              <a:rPr lang="cs-CZ" altLang="cs-CZ" sz="1200" b="1"/>
              <a:t> Technologie zpracování potravinových surovin a přípravy stravy</a:t>
            </a:r>
          </a:p>
        </p:txBody>
      </p:sp>
      <p:sp>
        <p:nvSpPr>
          <p:cNvPr id="588803" name="Text Box 3"/>
          <p:cNvSpPr txBox="1">
            <a:spLocks noChangeArrowheads="1"/>
          </p:cNvSpPr>
          <p:nvPr/>
        </p:nvSpPr>
        <p:spPr bwMode="auto">
          <a:xfrm>
            <a:off x="900113" y="1773238"/>
            <a:ext cx="1657350" cy="1562100"/>
          </a:xfrm>
          <a:prstGeom prst="rect">
            <a:avLst/>
          </a:prstGeom>
          <a:solidFill>
            <a:srgbClr val="AAD8F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400" i="1"/>
              <a:t>vaření, </a:t>
            </a:r>
          </a:p>
          <a:p>
            <a:r>
              <a:rPr lang="cs-CZ" altLang="cs-CZ" sz="2400" i="1"/>
              <a:t>vaření v páře  dušení</a:t>
            </a:r>
            <a:r>
              <a:rPr lang="cs-CZ" altLang="cs-CZ" sz="1800" b="1" i="1"/>
              <a:t>    </a:t>
            </a:r>
          </a:p>
        </p:txBody>
      </p:sp>
      <p:sp>
        <p:nvSpPr>
          <p:cNvPr id="588804" name="Text Box 4"/>
          <p:cNvSpPr txBox="1">
            <a:spLocks noGrp="1" noChangeArrowheads="1"/>
          </p:cNvSpPr>
          <p:nvPr>
            <p:ph type="body" idx="1"/>
          </p:nvPr>
        </p:nvSpPr>
        <p:spPr>
          <a:xfrm>
            <a:off x="0" y="981075"/>
            <a:ext cx="9144000" cy="5876925"/>
          </a:xfrm>
          <a:noFill/>
          <a:ln/>
        </p:spPr>
        <p:txBody>
          <a:bodyPr/>
          <a:lstStyle/>
          <a:p>
            <a:pPr>
              <a:spcBef>
                <a:spcPct val="0"/>
              </a:spcBef>
              <a:buFontTx/>
              <a:buNone/>
            </a:pPr>
            <a:r>
              <a:rPr lang="cs-CZ" altLang="cs-CZ" sz="2400"/>
              <a:t>		  šetrné</a:t>
            </a:r>
            <a:r>
              <a:rPr lang="cs-CZ" altLang="cs-CZ" b="1" i="1"/>
              <a:t>			                   rizikové	                         </a:t>
            </a:r>
            <a:endParaRPr lang="cs-CZ" altLang="cs-CZ" sz="2400">
              <a:solidFill>
                <a:srgbClr val="FF3300"/>
              </a:solidFill>
            </a:endParaRPr>
          </a:p>
        </p:txBody>
      </p:sp>
      <p:sp>
        <p:nvSpPr>
          <p:cNvPr id="588805" name="Text Box 5"/>
          <p:cNvSpPr txBox="1">
            <a:spLocks noChangeArrowheads="1"/>
          </p:cNvSpPr>
          <p:nvPr/>
        </p:nvSpPr>
        <p:spPr bwMode="auto">
          <a:xfrm>
            <a:off x="6956425" y="1700213"/>
            <a:ext cx="1431925" cy="19272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i="1">
                <a:solidFill>
                  <a:schemeClr val="accent1"/>
                </a:solidFill>
              </a:rPr>
              <a:t>pečení</a:t>
            </a:r>
          </a:p>
          <a:p>
            <a:r>
              <a:rPr lang="cs-CZ" altLang="cs-CZ" sz="2400" i="1">
                <a:solidFill>
                  <a:schemeClr val="accent1"/>
                </a:solidFill>
              </a:rPr>
              <a:t>smažení</a:t>
            </a:r>
          </a:p>
          <a:p>
            <a:r>
              <a:rPr lang="cs-CZ" altLang="cs-CZ" sz="2400" i="1">
                <a:solidFill>
                  <a:schemeClr val="accent1"/>
                </a:solidFill>
              </a:rPr>
              <a:t>grilování </a:t>
            </a:r>
          </a:p>
          <a:p>
            <a:r>
              <a:rPr lang="cs-CZ" altLang="cs-CZ" sz="2400" i="1">
                <a:solidFill>
                  <a:schemeClr val="accent1"/>
                </a:solidFill>
              </a:rPr>
              <a:t>uzení</a:t>
            </a:r>
          </a:p>
          <a:p>
            <a:r>
              <a:rPr lang="cs-CZ" altLang="cs-CZ" sz="2400" i="1">
                <a:solidFill>
                  <a:schemeClr val="accent1"/>
                </a:solidFill>
              </a:rPr>
              <a:t>sušení</a:t>
            </a:r>
            <a:r>
              <a:rPr lang="cs-CZ" altLang="cs-CZ" sz="1800" b="1" i="1"/>
              <a:t> </a:t>
            </a:r>
          </a:p>
        </p:txBody>
      </p:sp>
      <p:sp>
        <p:nvSpPr>
          <p:cNvPr id="588806" name="Text Box 6"/>
          <p:cNvSpPr txBox="1">
            <a:spLocks noChangeArrowheads="1"/>
          </p:cNvSpPr>
          <p:nvPr/>
        </p:nvSpPr>
        <p:spPr bwMode="auto">
          <a:xfrm>
            <a:off x="2771775" y="3278188"/>
            <a:ext cx="3960813" cy="3390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cs-CZ" altLang="cs-CZ"/>
              <a:t>polycyklické aromatické uhlovodíky</a:t>
            </a:r>
          </a:p>
          <a:p>
            <a:pPr algn="ctr"/>
            <a:r>
              <a:rPr lang="cs-CZ" altLang="cs-CZ"/>
              <a:t>heterocyklické aminy </a:t>
            </a:r>
          </a:p>
          <a:p>
            <a:pPr algn="ctr"/>
            <a:r>
              <a:rPr lang="cs-CZ" altLang="cs-CZ"/>
              <a:t>trans isomery mastných kyselin</a:t>
            </a:r>
          </a:p>
          <a:p>
            <a:pPr algn="ctr"/>
            <a:r>
              <a:rPr lang="cs-CZ" altLang="cs-CZ"/>
              <a:t>akrylamid</a:t>
            </a:r>
          </a:p>
          <a:p>
            <a:pPr algn="ctr"/>
            <a:r>
              <a:rPr lang="cs-CZ" altLang="cs-CZ"/>
              <a:t>oxidační deriváty cholesterolu</a:t>
            </a:r>
          </a:p>
          <a:p>
            <a:pPr algn="ctr"/>
            <a:r>
              <a:rPr lang="cs-CZ" altLang="cs-CZ"/>
              <a:t>chlorpropandioly – 3</a:t>
            </a:r>
            <a:r>
              <a:rPr lang="cs-CZ" altLang="cs-CZ" sz="2400"/>
              <a:t> </a:t>
            </a:r>
            <a:r>
              <a:rPr lang="cs-CZ" altLang="cs-CZ"/>
              <a:t>– MCPD</a:t>
            </a:r>
          </a:p>
          <a:p>
            <a:pPr algn="ctr"/>
            <a:r>
              <a:rPr lang="cs-CZ" altLang="cs-CZ" sz="2400"/>
              <a:t>konečné produkty glykace a lipooxidace </a:t>
            </a:r>
          </a:p>
          <a:p>
            <a:pPr algn="ctr"/>
            <a:r>
              <a:rPr lang="cs-CZ" altLang="cs-CZ" sz="2400"/>
              <a:t>(AGE/ALE)</a:t>
            </a:r>
          </a:p>
        </p:txBody>
      </p:sp>
      <p:sp>
        <p:nvSpPr>
          <p:cNvPr id="588807" name="Line 7"/>
          <p:cNvSpPr>
            <a:spLocks noChangeShapeType="1"/>
          </p:cNvSpPr>
          <p:nvPr/>
        </p:nvSpPr>
        <p:spPr bwMode="auto">
          <a:xfrm>
            <a:off x="1692275" y="3644900"/>
            <a:ext cx="792163" cy="647700"/>
          </a:xfrm>
          <a:prstGeom prst="line">
            <a:avLst/>
          </a:prstGeom>
          <a:noFill/>
          <a:ln w="7620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88808" name="Line 8"/>
          <p:cNvSpPr>
            <a:spLocks noChangeShapeType="1"/>
          </p:cNvSpPr>
          <p:nvPr/>
        </p:nvSpPr>
        <p:spPr bwMode="auto">
          <a:xfrm flipH="1">
            <a:off x="6877050" y="3716338"/>
            <a:ext cx="790575" cy="576262"/>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88809" name="Text Box 9"/>
          <p:cNvSpPr txBox="1">
            <a:spLocks noChangeArrowheads="1"/>
          </p:cNvSpPr>
          <p:nvPr/>
        </p:nvSpPr>
        <p:spPr bwMode="auto">
          <a:xfrm>
            <a:off x="3132138" y="1125538"/>
            <a:ext cx="2879725" cy="925512"/>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1800" b="1" i="1"/>
              <a:t>ionizace, ozařování, tepelné zpracování, konzervační aditiva aj.</a:t>
            </a:r>
          </a:p>
        </p:txBody>
      </p:sp>
      <p:sp>
        <p:nvSpPr>
          <p:cNvPr id="588810" name="Line 10"/>
          <p:cNvSpPr>
            <a:spLocks noChangeShapeType="1"/>
          </p:cNvSpPr>
          <p:nvPr/>
        </p:nvSpPr>
        <p:spPr bwMode="auto">
          <a:xfrm flipH="1">
            <a:off x="4572000" y="2205038"/>
            <a:ext cx="0" cy="936625"/>
          </a:xfrm>
          <a:prstGeom prst="line">
            <a:avLst/>
          </a:prstGeom>
          <a:noFill/>
          <a:ln w="5715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p:txBody>
          <a:bodyPr/>
          <a:lstStyle/>
          <a:p>
            <a:r>
              <a:rPr lang="cs-CZ" altLang="cs-CZ"/>
              <a:t>LUŠTĚNINY</a:t>
            </a:r>
          </a:p>
        </p:txBody>
      </p:sp>
      <p:sp>
        <p:nvSpPr>
          <p:cNvPr id="629763" name="Rectangle 3"/>
          <p:cNvSpPr>
            <a:spLocks noGrp="1" noChangeArrowheads="1"/>
          </p:cNvSpPr>
          <p:nvPr>
            <p:ph type="body" sz="half" idx="1"/>
          </p:nvPr>
        </p:nvSpPr>
        <p:spPr/>
        <p:txBody>
          <a:bodyPr/>
          <a:lstStyle/>
          <a:p>
            <a:pPr>
              <a:lnSpc>
                <a:spcPct val="90000"/>
              </a:lnSpc>
            </a:pPr>
            <a:r>
              <a:rPr lang="cs-CZ" altLang="cs-CZ" sz="2800"/>
              <a:t>vyluštěná, suchá, čistá a tříděná zrna luskoviny (rostliny čeledi bobovité): </a:t>
            </a:r>
            <a:r>
              <a:rPr lang="cs-CZ" altLang="cs-CZ" sz="2800" b="1"/>
              <a:t>fazole</a:t>
            </a:r>
            <a:r>
              <a:rPr lang="cs-CZ" altLang="cs-CZ" sz="2800"/>
              <a:t>, </a:t>
            </a:r>
            <a:r>
              <a:rPr lang="cs-CZ" altLang="cs-CZ" sz="2800" b="1"/>
              <a:t>čočka</a:t>
            </a:r>
            <a:r>
              <a:rPr lang="cs-CZ" altLang="cs-CZ" sz="2800"/>
              <a:t>, </a:t>
            </a:r>
            <a:r>
              <a:rPr lang="cs-CZ" altLang="cs-CZ" sz="2800" b="1"/>
              <a:t>hrách</a:t>
            </a:r>
            <a:r>
              <a:rPr lang="cs-CZ" altLang="cs-CZ" sz="2800"/>
              <a:t>, cizrna, </a:t>
            </a:r>
            <a:r>
              <a:rPr lang="cs-CZ" altLang="cs-CZ" sz="2800" b="1"/>
              <a:t>lupina</a:t>
            </a:r>
            <a:r>
              <a:rPr lang="cs-CZ" altLang="cs-CZ" sz="2800"/>
              <a:t>, </a:t>
            </a:r>
            <a:r>
              <a:rPr lang="cs-CZ" altLang="cs-CZ" sz="2800" b="1">
                <a:solidFill>
                  <a:schemeClr val="folHlink"/>
                </a:solidFill>
              </a:rPr>
              <a:t>sója, podzemnice olejná</a:t>
            </a:r>
            <a:r>
              <a:rPr lang="cs-CZ" altLang="cs-CZ" sz="2800" b="1"/>
              <a:t> </a:t>
            </a:r>
            <a:r>
              <a:rPr lang="cs-CZ" altLang="cs-CZ" sz="2800">
                <a:solidFill>
                  <a:schemeClr val="folHlink"/>
                </a:solidFill>
              </a:rPr>
              <a:t>(olejniny)</a:t>
            </a:r>
          </a:p>
          <a:p>
            <a:pPr>
              <a:lnSpc>
                <a:spcPct val="90000"/>
              </a:lnSpc>
            </a:pPr>
            <a:r>
              <a:rPr lang="cs-CZ" altLang="cs-CZ" sz="1800"/>
              <a:t>Meliorační a zúrodňující dopad na půdu - Fixace vzdušného dusíku kořenovou soustavou</a:t>
            </a:r>
          </a:p>
          <a:p>
            <a:pPr>
              <a:lnSpc>
                <a:spcPct val="90000"/>
              </a:lnSpc>
              <a:buFontTx/>
              <a:buNone/>
            </a:pPr>
            <a:r>
              <a:rPr lang="cs-CZ" altLang="cs-CZ" sz="1800"/>
              <a:t>     symbiotickými bakteriemi</a:t>
            </a:r>
          </a:p>
          <a:p>
            <a:pPr>
              <a:lnSpc>
                <a:spcPct val="90000"/>
              </a:lnSpc>
            </a:pPr>
            <a:endParaRPr lang="cs-CZ" altLang="cs-CZ" sz="1800"/>
          </a:p>
        </p:txBody>
      </p:sp>
      <p:pic>
        <p:nvPicPr>
          <p:cNvPr id="629764" name="Picture 4" descr="lustenin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57750" y="2095500"/>
            <a:ext cx="3619500" cy="3533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61" name="Rectangle 5"/>
          <p:cNvSpPr>
            <a:spLocks noGrp="1" noChangeArrowheads="1"/>
          </p:cNvSpPr>
          <p:nvPr>
            <p:ph type="title"/>
          </p:nvPr>
        </p:nvSpPr>
        <p:spPr/>
        <p:txBody>
          <a:bodyPr/>
          <a:lstStyle/>
          <a:p>
            <a:r>
              <a:rPr lang="cs-CZ" altLang="cs-CZ" sz="1800"/>
              <a:t>Nejstarší domestikovanou je čočka  na Blízkém východě 7 000 let p.n.l.</a:t>
            </a:r>
            <a:br>
              <a:rPr lang="cs-CZ" altLang="cs-CZ" sz="1800"/>
            </a:br>
            <a:r>
              <a:rPr lang="cs-CZ" altLang="cs-CZ" sz="1800"/>
              <a:t>Spotřeba  v ČR mírně nad 2 kg, jižní Evropa 6 kg, Afrika až 50 kg</a:t>
            </a:r>
          </a:p>
        </p:txBody>
      </p:sp>
      <p:sp>
        <p:nvSpPr>
          <p:cNvPr id="633859" name="Rectangle 3"/>
          <p:cNvSpPr>
            <a:spLocks noGrp="1" noChangeArrowheads="1"/>
          </p:cNvSpPr>
          <p:nvPr>
            <p:ph type="body" sz="half" idx="1"/>
          </p:nvPr>
        </p:nvSpPr>
        <p:spPr/>
        <p:txBody>
          <a:bodyPr/>
          <a:lstStyle/>
          <a:p>
            <a:r>
              <a:rPr lang="cs-CZ" altLang="cs-CZ" sz="2800"/>
              <a:t>Ceněny pro obsah bílkovin 20-25 (40) %(deficitní methionin, AK příznivější než u obilovin) a vlákniny</a:t>
            </a:r>
          </a:p>
          <a:p>
            <a:r>
              <a:rPr lang="cs-CZ" altLang="cs-CZ" sz="2800"/>
              <a:t>Tuk 1-1,5 %</a:t>
            </a:r>
          </a:p>
          <a:p>
            <a:r>
              <a:rPr lang="cs-CZ" altLang="cs-CZ" sz="2800"/>
              <a:t>Cizrna 5-6 %</a:t>
            </a:r>
          </a:p>
          <a:p>
            <a:r>
              <a:rPr lang="cs-CZ" altLang="cs-CZ" sz="2800"/>
              <a:t>Sója 20 %</a:t>
            </a:r>
          </a:p>
          <a:p>
            <a:r>
              <a:rPr lang="cs-CZ" altLang="cs-CZ" sz="2800"/>
              <a:t>Příznivé složení MK</a:t>
            </a:r>
          </a:p>
          <a:p>
            <a:endParaRPr lang="cs-CZ" altLang="cs-CZ" sz="2800"/>
          </a:p>
          <a:p>
            <a:endParaRPr lang="cs-CZ" altLang="cs-CZ" sz="2800"/>
          </a:p>
          <a:p>
            <a:endParaRPr lang="cs-CZ" altLang="cs-CZ" sz="2800"/>
          </a:p>
        </p:txBody>
      </p:sp>
      <p:pic>
        <p:nvPicPr>
          <p:cNvPr id="633860" name="Picture 4" descr="cizrna14214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64138" y="1600200"/>
            <a:ext cx="300672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p:txBody>
          <a:bodyPr/>
          <a:lstStyle/>
          <a:p>
            <a:r>
              <a:rPr lang="cs-CZ" altLang="cs-CZ"/>
              <a:t>Nutričně aktivní faktory</a:t>
            </a:r>
          </a:p>
        </p:txBody>
      </p:sp>
      <p:sp>
        <p:nvSpPr>
          <p:cNvPr id="640003" name="Rectangle 3"/>
          <p:cNvSpPr>
            <a:spLocks noGrp="1" noChangeArrowheads="1"/>
          </p:cNvSpPr>
          <p:nvPr>
            <p:ph type="body" sz="half" idx="1"/>
          </p:nvPr>
        </p:nvSpPr>
        <p:spPr>
          <a:xfrm>
            <a:off x="468313" y="1628775"/>
            <a:ext cx="4038600" cy="4525963"/>
          </a:xfrm>
        </p:spPr>
        <p:txBody>
          <a:bodyPr/>
          <a:lstStyle/>
          <a:p>
            <a:pPr>
              <a:lnSpc>
                <a:spcPct val="90000"/>
              </a:lnSpc>
            </a:pPr>
            <a:r>
              <a:rPr lang="cs-CZ" altLang="cs-CZ" sz="2000" b="1"/>
              <a:t>Antinutriční látky </a:t>
            </a:r>
          </a:p>
          <a:p>
            <a:pPr>
              <a:lnSpc>
                <a:spcPct val="90000"/>
              </a:lnSpc>
            </a:pPr>
            <a:r>
              <a:rPr lang="cs-CZ" altLang="cs-CZ" sz="2000" b="1"/>
              <a:t>inhibitory trypsinu a proteáz</a:t>
            </a:r>
            <a:endParaRPr lang="cs-CZ" altLang="cs-CZ" sz="2000"/>
          </a:p>
          <a:p>
            <a:pPr>
              <a:lnSpc>
                <a:spcPct val="90000"/>
              </a:lnSpc>
            </a:pPr>
            <a:r>
              <a:rPr lang="cs-CZ" altLang="cs-CZ" sz="2000" b="1"/>
              <a:t>Lektiny (hemaglutininy) – v semenech - fazol</a:t>
            </a:r>
            <a:endParaRPr lang="cs-CZ" altLang="cs-CZ" sz="2000"/>
          </a:p>
          <a:p>
            <a:pPr>
              <a:lnSpc>
                <a:spcPct val="90000"/>
              </a:lnSpc>
            </a:pPr>
            <a:r>
              <a:rPr lang="cs-CZ" altLang="cs-CZ" sz="2000" b="1"/>
              <a:t>inhibitory amyláz </a:t>
            </a:r>
            <a:endParaRPr lang="cs-CZ" altLang="cs-CZ" sz="2000"/>
          </a:p>
          <a:p>
            <a:pPr>
              <a:lnSpc>
                <a:spcPct val="90000"/>
              </a:lnSpc>
            </a:pPr>
            <a:r>
              <a:rPr lang="cs-CZ" altLang="cs-CZ" sz="2000" b="1"/>
              <a:t>kyselina fytová</a:t>
            </a:r>
            <a:endParaRPr lang="cs-CZ" altLang="cs-CZ" sz="2000"/>
          </a:p>
          <a:p>
            <a:pPr>
              <a:lnSpc>
                <a:spcPct val="90000"/>
              </a:lnSpc>
            </a:pPr>
            <a:r>
              <a:rPr lang="cs-CZ" altLang="cs-CZ" sz="2000" b="1"/>
              <a:t>taniny</a:t>
            </a:r>
            <a:endParaRPr lang="cs-CZ" altLang="cs-CZ" sz="2000"/>
          </a:p>
          <a:p>
            <a:pPr>
              <a:lnSpc>
                <a:spcPct val="90000"/>
              </a:lnSpc>
            </a:pPr>
            <a:r>
              <a:rPr lang="cs-CZ" altLang="cs-CZ" sz="2000" b="1"/>
              <a:t>fenoly</a:t>
            </a:r>
            <a:endParaRPr lang="cs-CZ" altLang="cs-CZ" sz="2000"/>
          </a:p>
          <a:p>
            <a:pPr>
              <a:lnSpc>
                <a:spcPct val="90000"/>
              </a:lnSpc>
            </a:pPr>
            <a:r>
              <a:rPr lang="cs-CZ" altLang="cs-CZ" sz="2000" b="1" u="sng"/>
              <a:t>Oligosacharidy, vláknina, RŠ-flatulence </a:t>
            </a:r>
            <a:endParaRPr lang="cs-CZ" altLang="cs-CZ" sz="2000" u="sng"/>
          </a:p>
          <a:p>
            <a:pPr>
              <a:lnSpc>
                <a:spcPct val="90000"/>
              </a:lnSpc>
            </a:pPr>
            <a:r>
              <a:rPr lang="cs-CZ" altLang="cs-CZ" sz="2000" b="1" u="sng"/>
              <a:t>alkaloidy - toxické (hořké lupiny – sója severu)</a:t>
            </a:r>
            <a:endParaRPr lang="cs-CZ" altLang="cs-CZ" sz="2000" u="sng"/>
          </a:p>
        </p:txBody>
      </p:sp>
      <p:pic>
        <p:nvPicPr>
          <p:cNvPr id="640004" name="Picture 4" descr="lupina30_1_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267325" y="1606550"/>
            <a:ext cx="2800350" cy="2171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0006" name="Picture 6" descr="lupina30_3_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135563" y="3938588"/>
            <a:ext cx="3062287"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p:txBody>
          <a:bodyPr/>
          <a:lstStyle/>
          <a:p>
            <a:r>
              <a:rPr lang="cs-CZ" altLang="cs-CZ" sz="4000" b="1"/>
              <a:t>Metody snížení obsahu antinutričních látek v semenech</a:t>
            </a:r>
          </a:p>
        </p:txBody>
      </p:sp>
      <p:sp>
        <p:nvSpPr>
          <p:cNvPr id="637955" name="Rectangle 3"/>
          <p:cNvSpPr>
            <a:spLocks noGrp="1" noChangeArrowheads="1"/>
          </p:cNvSpPr>
          <p:nvPr>
            <p:ph type="body" idx="1"/>
          </p:nvPr>
        </p:nvSpPr>
        <p:spPr/>
        <p:txBody>
          <a:bodyPr/>
          <a:lstStyle/>
          <a:p>
            <a:pPr>
              <a:lnSpc>
                <a:spcPct val="90000"/>
              </a:lnSpc>
            </a:pPr>
            <a:r>
              <a:rPr lang="cs-CZ" altLang="cs-CZ" sz="2400" b="1"/>
              <a:t>RFO – raffinose family oligosacharides</a:t>
            </a:r>
            <a:r>
              <a:rPr lang="cs-CZ" altLang="cs-CZ" sz="2400" b="1" i="1"/>
              <a:t>(rafinóza, stachyóza, verbascóza, ajugóza)- chybění alfa- galaktozidáza</a:t>
            </a:r>
          </a:p>
          <a:p>
            <a:pPr>
              <a:lnSpc>
                <a:spcPct val="90000"/>
              </a:lnSpc>
            </a:pPr>
            <a:r>
              <a:rPr lang="cs-CZ" altLang="cs-CZ" sz="2400" b="1"/>
              <a:t>Máčení ve vodě snížení RFO o 10 – 40 % po 15-24 hodinách, slitím vody a vaření v nové vodě</a:t>
            </a:r>
          </a:p>
          <a:p>
            <a:pPr>
              <a:lnSpc>
                <a:spcPct val="90000"/>
              </a:lnSpc>
            </a:pPr>
            <a:r>
              <a:rPr lang="cs-CZ" altLang="cs-CZ" sz="2400" b="1"/>
              <a:t>Var ve vodě význam množství vody - po uvaření vylití roztoku</a:t>
            </a:r>
          </a:p>
          <a:p>
            <a:pPr>
              <a:lnSpc>
                <a:spcPct val="90000"/>
              </a:lnSpc>
            </a:pPr>
            <a:r>
              <a:rPr lang="cs-CZ" altLang="cs-CZ" sz="2400" b="1"/>
              <a:t>Fermentace – bakterie mléčného kvašení</a:t>
            </a:r>
          </a:p>
          <a:p>
            <a:pPr>
              <a:lnSpc>
                <a:spcPct val="90000"/>
              </a:lnSpc>
            </a:pPr>
            <a:r>
              <a:rPr lang="cs-CZ" altLang="cs-CZ" sz="2400" b="1"/>
              <a:t>Nakličování – narůstá enzymatická aktivita za 4 dny snížení RFO o 80-90 %</a:t>
            </a:r>
          </a:p>
          <a:p>
            <a:pPr>
              <a:lnSpc>
                <a:spcPct val="90000"/>
              </a:lnSpc>
            </a:pPr>
            <a:r>
              <a:rPr lang="cs-CZ" altLang="cs-CZ" sz="2400" b="1"/>
              <a:t>Šlechtění  hledisko pěstitelů sacharidy vliv na růst, antistresový význam pro rostliny </a:t>
            </a:r>
            <a:endParaRPr lang="cs-CZ" altLang="cs-CZ" sz="2400"/>
          </a:p>
          <a:p>
            <a:pPr>
              <a:lnSpc>
                <a:spcPct val="90000"/>
              </a:lnSpc>
            </a:pPr>
            <a:endParaRPr lang="cs-CZ" altLang="cs-CZ" sz="240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p:txBody>
          <a:bodyPr/>
          <a:lstStyle/>
          <a:p>
            <a:r>
              <a:rPr lang="cs-CZ" altLang="cs-CZ" sz="2800" b="1"/>
              <a:t>Luštěninami a výrobky z nich se rozumí:</a:t>
            </a:r>
            <a:br>
              <a:rPr lang="cs-CZ" altLang="cs-CZ" sz="2800" b="1"/>
            </a:br>
            <a:endParaRPr lang="cs-CZ" altLang="cs-CZ" sz="2800" b="1"/>
          </a:p>
        </p:txBody>
      </p:sp>
      <p:sp>
        <p:nvSpPr>
          <p:cNvPr id="646147" name="Rectangle 3"/>
          <p:cNvSpPr>
            <a:spLocks noGrp="1" noChangeArrowheads="1"/>
          </p:cNvSpPr>
          <p:nvPr>
            <p:ph type="body" idx="1"/>
          </p:nvPr>
        </p:nvSpPr>
        <p:spPr/>
        <p:txBody>
          <a:bodyPr/>
          <a:lstStyle/>
          <a:p>
            <a:pPr>
              <a:lnSpc>
                <a:spcPct val="80000"/>
              </a:lnSpc>
            </a:pPr>
            <a:r>
              <a:rPr lang="cs-CZ" altLang="cs-CZ" sz="1600" dirty="0" smtClean="0"/>
              <a:t> </a:t>
            </a:r>
            <a:r>
              <a:rPr lang="cs-CZ" altLang="cs-CZ" sz="1600" dirty="0"/>
              <a:t>vyluštěná, suchá, čistá a tříděná zrna luskoviny: fazole, čočka, hrách, cizrna, lupina     sója(olejnina)</a:t>
            </a:r>
          </a:p>
          <a:p>
            <a:pPr>
              <a:lnSpc>
                <a:spcPct val="80000"/>
              </a:lnSpc>
            </a:pPr>
            <a:r>
              <a:rPr lang="cs-CZ" altLang="cs-CZ" sz="1600" dirty="0" smtClean="0"/>
              <a:t> </a:t>
            </a:r>
            <a:r>
              <a:rPr lang="cs-CZ" altLang="cs-CZ" sz="1600" dirty="0"/>
              <a:t>předvařenými luštěninami luštěniny technologicky upravené tak, aby se zkrátila</a:t>
            </a:r>
          </a:p>
          <a:p>
            <a:pPr>
              <a:lnSpc>
                <a:spcPct val="80000"/>
              </a:lnSpc>
              <a:buFontTx/>
              <a:buNone/>
            </a:pPr>
            <a:r>
              <a:rPr lang="cs-CZ" altLang="cs-CZ" sz="1600" dirty="0"/>
              <a:t>          doba jejich varu,</a:t>
            </a:r>
          </a:p>
          <a:p>
            <a:pPr>
              <a:lnSpc>
                <a:spcPct val="80000"/>
              </a:lnSpc>
            </a:pPr>
            <a:r>
              <a:rPr lang="cs-CZ" altLang="cs-CZ" sz="1600" dirty="0" smtClean="0"/>
              <a:t> </a:t>
            </a:r>
            <a:r>
              <a:rPr lang="cs-CZ" altLang="cs-CZ" sz="1600" dirty="0"/>
              <a:t>luštěninami loupanými celá technologicky upravená zrna bez vnější slupky</a:t>
            </a:r>
          </a:p>
          <a:p>
            <a:pPr>
              <a:lnSpc>
                <a:spcPct val="80000"/>
              </a:lnSpc>
              <a:buFontTx/>
              <a:buNone/>
            </a:pPr>
            <a:r>
              <a:rPr lang="cs-CZ" altLang="cs-CZ" sz="1600" dirty="0"/>
              <a:t>         s oddělenými dělohami</a:t>
            </a:r>
          </a:p>
          <a:p>
            <a:pPr>
              <a:lnSpc>
                <a:spcPct val="80000"/>
              </a:lnSpc>
            </a:pPr>
            <a:r>
              <a:rPr lang="cs-CZ" altLang="cs-CZ" sz="1600" dirty="0" smtClean="0"/>
              <a:t> </a:t>
            </a:r>
            <a:r>
              <a:rPr lang="cs-CZ" altLang="cs-CZ" sz="1600" dirty="0"/>
              <a:t>luštěninovou moukou loupané luštěniny mleté na stejnorodý prášek nebo tříděné</a:t>
            </a:r>
          </a:p>
          <a:p>
            <a:pPr>
              <a:lnSpc>
                <a:spcPct val="80000"/>
              </a:lnSpc>
              <a:buFontTx/>
              <a:buNone/>
            </a:pPr>
            <a:r>
              <a:rPr lang="cs-CZ" altLang="cs-CZ" sz="1600" dirty="0"/>
              <a:t>         podle velikosti částic</a:t>
            </a:r>
          </a:p>
          <a:p>
            <a:pPr>
              <a:lnSpc>
                <a:spcPct val="80000"/>
              </a:lnSpc>
            </a:pPr>
            <a:r>
              <a:rPr lang="cs-CZ" altLang="cs-CZ" sz="1600" dirty="0" smtClean="0"/>
              <a:t> </a:t>
            </a:r>
            <a:r>
              <a:rPr lang="cs-CZ" altLang="cs-CZ" sz="1600" dirty="0"/>
              <a:t>luštěninovými vločkami příčně řezaná a mačkaná zrna luštěnin,</a:t>
            </a:r>
          </a:p>
          <a:p>
            <a:pPr>
              <a:lnSpc>
                <a:spcPct val="80000"/>
              </a:lnSpc>
            </a:pPr>
            <a:r>
              <a:rPr lang="cs-CZ" altLang="cs-CZ" sz="1600" dirty="0" smtClean="0"/>
              <a:t> </a:t>
            </a:r>
            <a:r>
              <a:rPr lang="cs-CZ" altLang="cs-CZ" sz="1600" dirty="0"/>
              <a:t>vlákninovým luštěninovým koncentrátem stejnorodý prášek získaný mletím</a:t>
            </a:r>
          </a:p>
          <a:p>
            <a:pPr>
              <a:lnSpc>
                <a:spcPct val="80000"/>
              </a:lnSpc>
              <a:buFontTx/>
              <a:buNone/>
            </a:pPr>
            <a:r>
              <a:rPr lang="cs-CZ" altLang="cs-CZ" sz="1600" dirty="0"/>
              <a:t>          a proséváním luštěnin a vnějších slupek luštěnin</a:t>
            </a:r>
          </a:p>
          <a:p>
            <a:pPr>
              <a:lnSpc>
                <a:spcPct val="80000"/>
              </a:lnSpc>
            </a:pPr>
            <a:r>
              <a:rPr lang="cs-CZ" altLang="cs-CZ" sz="1600" dirty="0" smtClean="0"/>
              <a:t> </a:t>
            </a:r>
            <a:r>
              <a:rPr lang="cs-CZ" altLang="cs-CZ" sz="1600" dirty="0"/>
              <a:t>sójovým výrobkem potravina vyrobená z tepelně zpracované sóji, sójové mouky</a:t>
            </a:r>
          </a:p>
          <a:p>
            <a:pPr>
              <a:lnSpc>
                <a:spcPct val="80000"/>
              </a:lnSpc>
              <a:buFontTx/>
              <a:buNone/>
            </a:pPr>
            <a:r>
              <a:rPr lang="cs-CZ" altLang="cs-CZ" sz="1600" dirty="0"/>
              <a:t>          nebo  texturované sójové bílkoviny,</a:t>
            </a:r>
          </a:p>
          <a:p>
            <a:pPr>
              <a:lnSpc>
                <a:spcPct val="80000"/>
              </a:lnSpc>
            </a:pPr>
            <a:r>
              <a:rPr lang="cs-CZ" altLang="cs-CZ" sz="1600" dirty="0" smtClean="0"/>
              <a:t> </a:t>
            </a:r>
            <a:r>
              <a:rPr lang="cs-CZ" altLang="cs-CZ" sz="1600" dirty="0"/>
              <a:t>sójový nápoj,</a:t>
            </a:r>
          </a:p>
          <a:p>
            <a:pPr>
              <a:lnSpc>
                <a:spcPct val="80000"/>
              </a:lnSpc>
            </a:pPr>
            <a:r>
              <a:rPr lang="cs-CZ" altLang="cs-CZ" sz="1600" dirty="0" smtClean="0"/>
              <a:t> </a:t>
            </a:r>
            <a:r>
              <a:rPr lang="cs-CZ" altLang="cs-CZ" sz="1600" dirty="0"/>
              <a:t>zakysaný sójový výrobek,</a:t>
            </a:r>
          </a:p>
          <a:p>
            <a:pPr>
              <a:lnSpc>
                <a:spcPct val="80000"/>
              </a:lnSpc>
            </a:pPr>
            <a:r>
              <a:rPr lang="cs-CZ" altLang="cs-CZ" sz="1600" dirty="0" smtClean="0"/>
              <a:t> </a:t>
            </a:r>
            <a:r>
              <a:rPr lang="cs-CZ" altLang="cs-CZ" sz="1600" dirty="0"/>
              <a:t>tofu – sójový výrobek vyrobený ze sójové bílkoviny oddělené srážením,</a:t>
            </a:r>
          </a:p>
          <a:p>
            <a:pPr>
              <a:lnSpc>
                <a:spcPct val="80000"/>
              </a:lnSpc>
            </a:pPr>
            <a:r>
              <a:rPr lang="cs-CZ" altLang="cs-CZ" sz="1600" dirty="0" smtClean="0"/>
              <a:t> </a:t>
            </a:r>
            <a:r>
              <a:rPr lang="cs-CZ" altLang="cs-CZ" sz="1600" dirty="0" err="1"/>
              <a:t>tempeh</a:t>
            </a:r>
            <a:r>
              <a:rPr lang="cs-CZ" altLang="cs-CZ" sz="1600" dirty="0"/>
              <a:t> - sójový výrobek vyrobený z tepelně upravené fermentované sóji.</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5" name="Rectangle 5"/>
          <p:cNvSpPr>
            <a:spLocks noGrp="1" noChangeArrowheads="1"/>
          </p:cNvSpPr>
          <p:nvPr>
            <p:ph type="title"/>
          </p:nvPr>
        </p:nvSpPr>
        <p:spPr/>
        <p:txBody>
          <a:bodyPr/>
          <a:lstStyle/>
          <a:p>
            <a:r>
              <a:rPr lang="cs-CZ" altLang="cs-CZ"/>
              <a:t>Suché skořápkové plody</a:t>
            </a:r>
          </a:p>
        </p:txBody>
      </p:sp>
      <p:pic>
        <p:nvPicPr>
          <p:cNvPr id="28672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2198688"/>
            <a:ext cx="5759450" cy="3327400"/>
          </a:xfrm>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7" name="Rectangle 5"/>
          <p:cNvSpPr>
            <a:spLocks noGrp="1" noChangeArrowheads="1"/>
          </p:cNvSpPr>
          <p:nvPr>
            <p:ph type="title"/>
          </p:nvPr>
        </p:nvSpPr>
        <p:spPr/>
        <p:txBody>
          <a:bodyPr/>
          <a:lstStyle/>
          <a:p>
            <a:endParaRPr lang="cs-CZ" altLang="cs-CZ"/>
          </a:p>
        </p:txBody>
      </p:sp>
      <p:pic>
        <p:nvPicPr>
          <p:cNvPr id="289796"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2198688"/>
            <a:ext cx="5759450" cy="3327400"/>
          </a:xfrm>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9" name="Rectangle 5"/>
          <p:cNvSpPr>
            <a:spLocks noGrp="1" noChangeArrowheads="1"/>
          </p:cNvSpPr>
          <p:nvPr>
            <p:ph type="title"/>
          </p:nvPr>
        </p:nvSpPr>
        <p:spPr/>
        <p:txBody>
          <a:bodyPr/>
          <a:lstStyle/>
          <a:p>
            <a:r>
              <a:rPr lang="cs-CZ" altLang="cs-CZ"/>
              <a:t>GDA - Nutriční bublina</a:t>
            </a:r>
          </a:p>
        </p:txBody>
      </p:sp>
      <p:pic>
        <p:nvPicPr>
          <p:cNvPr id="39014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52688" y="2517775"/>
            <a:ext cx="4238625" cy="2690813"/>
          </a:xfrm>
          <a:noFill/>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5" name="Rectangle 5"/>
          <p:cNvSpPr>
            <a:spLocks noGrp="1" noChangeArrowheads="1"/>
          </p:cNvSpPr>
          <p:nvPr>
            <p:ph type="title"/>
          </p:nvPr>
        </p:nvSpPr>
        <p:spPr/>
        <p:txBody>
          <a:bodyPr/>
          <a:lstStyle/>
          <a:p>
            <a:endParaRPr lang="cs-CZ" altLang="cs-CZ"/>
          </a:p>
        </p:txBody>
      </p:sp>
      <p:pic>
        <p:nvPicPr>
          <p:cNvPr id="29184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641600" y="2417763"/>
            <a:ext cx="3860800" cy="2889250"/>
          </a:xfrm>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3" name="Rectangle 5"/>
          <p:cNvSpPr>
            <a:spLocks noGrp="1" noChangeArrowheads="1"/>
          </p:cNvSpPr>
          <p:nvPr>
            <p:ph type="title"/>
          </p:nvPr>
        </p:nvSpPr>
        <p:spPr/>
        <p:txBody>
          <a:bodyPr/>
          <a:lstStyle/>
          <a:p>
            <a:endParaRPr lang="cs-CZ" altLang="cs-CZ"/>
          </a:p>
        </p:txBody>
      </p:sp>
      <p:pic>
        <p:nvPicPr>
          <p:cNvPr id="293892"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2198688"/>
            <a:ext cx="5759450" cy="3327400"/>
          </a:xfrm>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1" name="Rectangle 5"/>
          <p:cNvSpPr>
            <a:spLocks noGrp="1" noChangeArrowheads="1"/>
          </p:cNvSpPr>
          <p:nvPr>
            <p:ph type="title"/>
          </p:nvPr>
        </p:nvSpPr>
        <p:spPr/>
        <p:txBody>
          <a:bodyPr/>
          <a:lstStyle/>
          <a:p>
            <a:endParaRPr lang="cs-CZ" altLang="cs-CZ"/>
          </a:p>
        </p:txBody>
      </p:sp>
      <p:pic>
        <p:nvPicPr>
          <p:cNvPr id="295940"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2243138"/>
            <a:ext cx="5759450" cy="3240087"/>
          </a:xfrm>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5" name="Rectangle 5"/>
          <p:cNvSpPr>
            <a:spLocks noGrp="1" noChangeArrowheads="1"/>
          </p:cNvSpPr>
          <p:nvPr>
            <p:ph type="title"/>
          </p:nvPr>
        </p:nvSpPr>
        <p:spPr/>
        <p:txBody>
          <a:bodyPr/>
          <a:lstStyle/>
          <a:p>
            <a:endParaRPr lang="cs-CZ" altLang="cs-CZ"/>
          </a:p>
        </p:txBody>
      </p:sp>
      <p:pic>
        <p:nvPicPr>
          <p:cNvPr id="30208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2198688"/>
            <a:ext cx="5759450" cy="3327400"/>
          </a:xfrm>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7" name="Rectangle 5"/>
          <p:cNvSpPr>
            <a:spLocks noGrp="1" noChangeArrowheads="1"/>
          </p:cNvSpPr>
          <p:nvPr>
            <p:ph type="title"/>
          </p:nvPr>
        </p:nvSpPr>
        <p:spPr/>
        <p:txBody>
          <a:bodyPr/>
          <a:lstStyle/>
          <a:p>
            <a:r>
              <a:rPr lang="cs-CZ" altLang="cs-CZ" sz="4000"/>
              <a:t>Složení</a:t>
            </a:r>
            <a:br>
              <a:rPr lang="cs-CZ" altLang="cs-CZ" sz="4000"/>
            </a:br>
            <a:r>
              <a:rPr lang="cs-CZ" altLang="cs-CZ" sz="4000"/>
              <a:t>30 g / den – 162-211 kcal</a:t>
            </a:r>
          </a:p>
        </p:txBody>
      </p:sp>
      <p:pic>
        <p:nvPicPr>
          <p:cNvPr id="305156"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03375" y="3006725"/>
            <a:ext cx="5935663" cy="1711325"/>
          </a:xfrm>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Zástupný symbol pro zápatí 3"/>
          <p:cNvSpPr txBox="1">
            <a:spLocks noGrp="1"/>
          </p:cNvSpPr>
          <p:nvPr/>
        </p:nvSpPr>
        <p:spPr bwMode="auto">
          <a:xfrm>
            <a:off x="6400800" y="6400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cs-CZ" altLang="cs-CZ" sz="1800">
                <a:latin typeface="Arial Narrow" panose="020B0606020202030204" pitchFamily="34" charset="0"/>
              </a:rPr>
              <a:t>Prof. Ing. Karel Kopec, DrSc.</a:t>
            </a:r>
            <a:endParaRPr lang="en-US" altLang="cs-CZ" sz="1800">
              <a:latin typeface="Arial Narrow" panose="020B0606020202030204" pitchFamily="34" charset="0"/>
            </a:endParaRPr>
          </a:p>
        </p:txBody>
      </p:sp>
      <p:sp>
        <p:nvSpPr>
          <p:cNvPr id="461827" name="Rectangle 2"/>
          <p:cNvSpPr>
            <a:spLocks noGrp="1" noChangeArrowheads="1"/>
          </p:cNvSpPr>
          <p:nvPr>
            <p:ph type="title" idx="4294967295"/>
          </p:nvPr>
        </p:nvSpPr>
        <p:spPr>
          <a:xfrm>
            <a:off x="1476375" y="203200"/>
            <a:ext cx="7345363" cy="561975"/>
          </a:xfrm>
          <a:solidFill>
            <a:srgbClr val="FCE4C0"/>
          </a:solidFill>
        </p:spPr>
        <p:txBody>
          <a:bodyPr anchor="b"/>
          <a:lstStyle/>
          <a:p>
            <a:r>
              <a:rPr lang="cs-CZ" altLang="cs-CZ" sz="4000" b="1">
                <a:latin typeface="Arial Narrow" panose="020B0606020202030204" pitchFamily="34" charset="0"/>
              </a:rPr>
              <a:t>Ořechy a semena - mastné kyseliny</a:t>
            </a:r>
          </a:p>
        </p:txBody>
      </p:sp>
      <p:sp>
        <p:nvSpPr>
          <p:cNvPr id="461828" name="Rectangle 3"/>
          <p:cNvSpPr>
            <a:spLocks noGrp="1" noChangeArrowheads="1"/>
          </p:cNvSpPr>
          <p:nvPr>
            <p:ph type="body" idx="4294967295"/>
          </p:nvPr>
        </p:nvSpPr>
        <p:spPr/>
        <p:txBody>
          <a:bodyPr/>
          <a:lstStyle/>
          <a:p>
            <a:endParaRPr lang="cs-CZ" altLang="cs-CZ"/>
          </a:p>
        </p:txBody>
      </p:sp>
      <p:pic>
        <p:nvPicPr>
          <p:cNvPr id="4618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9162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r>
              <a:rPr lang="cs-CZ" altLang="cs-CZ" sz="2800"/>
              <a:t>Poměr nasycených MK k nenasyceným MK v jednotlivých suchých skořápkových plodech</a:t>
            </a:r>
          </a:p>
        </p:txBody>
      </p:sp>
      <p:sp>
        <p:nvSpPr>
          <p:cNvPr id="248835" name="Rectangle 3"/>
          <p:cNvSpPr>
            <a:spLocks noGrp="1" noChangeArrowheads="1"/>
          </p:cNvSpPr>
          <p:nvPr>
            <p:ph type="body" idx="1"/>
          </p:nvPr>
        </p:nvSpPr>
        <p:spPr/>
        <p:txBody>
          <a:bodyPr/>
          <a:lstStyle/>
          <a:p>
            <a:pPr>
              <a:lnSpc>
                <a:spcPct val="80000"/>
              </a:lnSpc>
            </a:pPr>
            <a:endParaRPr lang="cs-CZ" altLang="cs-CZ" sz="2400"/>
          </a:p>
          <a:p>
            <a:pPr>
              <a:lnSpc>
                <a:spcPct val="80000"/>
              </a:lnSpc>
            </a:pPr>
            <a:r>
              <a:rPr lang="cs-CZ" altLang="cs-CZ" sz="2400"/>
              <a:t>Druh ořechu                NMK:NNMK</a:t>
            </a:r>
          </a:p>
          <a:p>
            <a:pPr>
              <a:lnSpc>
                <a:spcPct val="80000"/>
              </a:lnSpc>
            </a:pPr>
            <a:r>
              <a:rPr lang="cs-CZ" altLang="cs-CZ" sz="2400"/>
              <a:t>kešu                                   1:4</a:t>
            </a:r>
          </a:p>
          <a:p>
            <a:pPr>
              <a:lnSpc>
                <a:spcPct val="80000"/>
              </a:lnSpc>
            </a:pPr>
            <a:r>
              <a:rPr lang="cs-CZ" altLang="cs-CZ" sz="2400"/>
              <a:t>kokos                               10:1</a:t>
            </a:r>
          </a:p>
          <a:p>
            <a:pPr>
              <a:lnSpc>
                <a:spcPct val="80000"/>
              </a:lnSpc>
            </a:pPr>
            <a:r>
              <a:rPr lang="cs-CZ" altLang="cs-CZ" sz="2400"/>
              <a:t>lískové oříšky                     1:31</a:t>
            </a:r>
          </a:p>
          <a:p>
            <a:pPr>
              <a:lnSpc>
                <a:spcPct val="80000"/>
              </a:lnSpc>
            </a:pPr>
            <a:r>
              <a:rPr lang="cs-CZ" altLang="cs-CZ" sz="2400"/>
              <a:t>makadamy                         1:6</a:t>
            </a:r>
          </a:p>
          <a:p>
            <a:pPr>
              <a:lnSpc>
                <a:spcPct val="80000"/>
              </a:lnSpc>
            </a:pPr>
            <a:r>
              <a:rPr lang="cs-CZ" altLang="cs-CZ" sz="2400"/>
              <a:t>mandle                               1:10</a:t>
            </a:r>
          </a:p>
          <a:p>
            <a:pPr>
              <a:lnSpc>
                <a:spcPct val="80000"/>
              </a:lnSpc>
            </a:pPr>
            <a:r>
              <a:rPr lang="cs-CZ" altLang="cs-CZ" sz="2400"/>
              <a:t>para ořechy                        1:3</a:t>
            </a:r>
          </a:p>
          <a:p>
            <a:pPr>
              <a:lnSpc>
                <a:spcPct val="80000"/>
              </a:lnSpc>
            </a:pPr>
            <a:r>
              <a:rPr lang="cs-CZ" altLang="cs-CZ" sz="2400"/>
              <a:t>pekany                                1:10</a:t>
            </a:r>
          </a:p>
          <a:p>
            <a:pPr>
              <a:lnSpc>
                <a:spcPct val="80000"/>
              </a:lnSpc>
            </a:pPr>
            <a:r>
              <a:rPr lang="cs-CZ" altLang="cs-CZ" sz="2400"/>
              <a:t>piniové ořišky                      1:13</a:t>
            </a:r>
          </a:p>
          <a:p>
            <a:pPr>
              <a:lnSpc>
                <a:spcPct val="80000"/>
              </a:lnSpc>
            </a:pPr>
            <a:r>
              <a:rPr lang="cs-CZ" altLang="cs-CZ" sz="2400"/>
              <a:t>pistácie                                1:6</a:t>
            </a:r>
          </a:p>
          <a:p>
            <a:pPr>
              <a:lnSpc>
                <a:spcPct val="80000"/>
              </a:lnSpc>
            </a:pPr>
            <a:r>
              <a:rPr lang="cs-CZ" altLang="cs-CZ" sz="2400"/>
              <a:t>vlašské ořechy                    1:10</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3" name="Rectangle 5"/>
          <p:cNvSpPr>
            <a:spLocks noGrp="1" noChangeArrowheads="1"/>
          </p:cNvSpPr>
          <p:nvPr>
            <p:ph type="title"/>
          </p:nvPr>
        </p:nvSpPr>
        <p:spPr/>
        <p:txBody>
          <a:bodyPr/>
          <a:lstStyle/>
          <a:p>
            <a:endParaRPr lang="cs-CZ" altLang="cs-CZ"/>
          </a:p>
        </p:txBody>
      </p:sp>
      <p:pic>
        <p:nvPicPr>
          <p:cNvPr id="283652"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419350" y="1600200"/>
            <a:ext cx="4305300" cy="4525963"/>
          </a:xfrm>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r>
              <a:rPr lang="cs-CZ" altLang="cs-CZ" sz="4000"/>
              <a:t>Obsah esenciálních MK  v suchých skořápkových plodech ( g/100 tuku)  </a:t>
            </a:r>
          </a:p>
        </p:txBody>
      </p:sp>
      <p:sp>
        <p:nvSpPr>
          <p:cNvPr id="250883" name="Rectangle 3"/>
          <p:cNvSpPr>
            <a:spLocks noGrp="1" noChangeArrowheads="1"/>
          </p:cNvSpPr>
          <p:nvPr>
            <p:ph type="body" idx="1"/>
          </p:nvPr>
        </p:nvSpPr>
        <p:spPr/>
        <p:txBody>
          <a:bodyPr/>
          <a:lstStyle/>
          <a:p>
            <a:r>
              <a:rPr lang="cs-CZ" altLang="cs-CZ"/>
              <a:t>  </a:t>
            </a:r>
          </a:p>
        </p:txBody>
      </p:sp>
      <p:sp>
        <p:nvSpPr>
          <p:cNvPr id="250884" name="Rectangle 4"/>
          <p:cNvSpPr>
            <a:spLocks noChangeArrowheads="1"/>
          </p:cNvSpPr>
          <p:nvPr/>
        </p:nvSpPr>
        <p:spPr bwMode="auto">
          <a:xfrm>
            <a:off x="2286000" y="1735138"/>
            <a:ext cx="4572000" cy="366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ltLang="cs-CZ" sz="1800"/>
          </a:p>
          <a:p>
            <a:r>
              <a:rPr lang="cs-CZ" altLang="cs-CZ" sz="1800"/>
              <a:t>                        k. linolová     k. α-linolenová</a:t>
            </a:r>
          </a:p>
          <a:p>
            <a:endParaRPr lang="cs-CZ" altLang="cs-CZ" sz="1800"/>
          </a:p>
          <a:p>
            <a:r>
              <a:rPr lang="cs-CZ" altLang="cs-CZ" sz="1800"/>
              <a:t>kešu                        7,185        0,220</a:t>
            </a:r>
          </a:p>
          <a:p>
            <a:r>
              <a:rPr lang="cs-CZ" altLang="cs-CZ" sz="1800"/>
              <a:t>kokos                      0,564       neuvedeno</a:t>
            </a:r>
          </a:p>
          <a:p>
            <a:r>
              <a:rPr lang="cs-CZ" altLang="cs-CZ" sz="1800"/>
              <a:t>lískové oříšky          6,843        0,139</a:t>
            </a:r>
          </a:p>
          <a:p>
            <a:r>
              <a:rPr lang="cs-CZ" altLang="cs-CZ" sz="1800"/>
              <a:t>makadamy              1,240       neuvedeno</a:t>
            </a:r>
          </a:p>
          <a:p>
            <a:r>
              <a:rPr lang="cs-CZ" altLang="cs-CZ" sz="1800"/>
              <a:t>mandle                  11,096        0,293</a:t>
            </a:r>
          </a:p>
          <a:p>
            <a:r>
              <a:rPr lang="cs-CZ" altLang="cs-CZ" sz="1800"/>
              <a:t>para ořechy            24,500       0,092</a:t>
            </a:r>
          </a:p>
          <a:p>
            <a:r>
              <a:rPr lang="cs-CZ" altLang="cs-CZ" sz="1800"/>
              <a:t>pekany                   20,629       0,986</a:t>
            </a:r>
          </a:p>
          <a:p>
            <a:r>
              <a:rPr lang="cs-CZ" altLang="cs-CZ" sz="1800"/>
              <a:t>piniové ořišky         20,689       0,654</a:t>
            </a:r>
          </a:p>
          <a:p>
            <a:r>
              <a:rPr lang="cs-CZ" altLang="cs-CZ" sz="1800"/>
              <a:t>pistácie                  12,190        0,301</a:t>
            </a:r>
          </a:p>
          <a:p>
            <a:r>
              <a:rPr lang="cs-CZ" altLang="cs-CZ" sz="1800"/>
              <a:t>vlašské ořechy       36,141       6,572</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9" name="Rectangle 5"/>
          <p:cNvSpPr>
            <a:spLocks noGrp="1" noChangeArrowheads="1"/>
          </p:cNvSpPr>
          <p:nvPr>
            <p:ph type="title"/>
          </p:nvPr>
        </p:nvSpPr>
        <p:spPr/>
        <p:txBody>
          <a:bodyPr/>
          <a:lstStyle/>
          <a:p>
            <a:endParaRPr lang="cs-CZ" altLang="cs-CZ"/>
          </a:p>
        </p:txBody>
      </p:sp>
      <p:pic>
        <p:nvPicPr>
          <p:cNvPr id="267268"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16088" y="1600200"/>
            <a:ext cx="5711825" cy="4525963"/>
          </a:xfrm>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b="1" dirty="0" smtClean="0"/>
              <a:t>Nařízení o poskytování informací o potravinách spotřebiteli – přechodná období</a:t>
            </a:r>
            <a:endParaRPr lang="cs-CZ" sz="2800" b="1" dirty="0"/>
          </a:p>
        </p:txBody>
      </p:sp>
      <p:sp>
        <p:nvSpPr>
          <p:cNvPr id="3" name="Zástupný symbol pro obsah 2"/>
          <p:cNvSpPr>
            <a:spLocks noGrp="1"/>
          </p:cNvSpPr>
          <p:nvPr>
            <p:ph idx="1"/>
          </p:nvPr>
        </p:nvSpPr>
        <p:spPr/>
        <p:txBody>
          <a:bodyPr>
            <a:normAutofit fontScale="77500" lnSpcReduction="20000"/>
          </a:bodyPr>
          <a:lstStyle/>
          <a:p>
            <a:r>
              <a:rPr lang="cs-CZ" b="1" dirty="0"/>
              <a:t>Nařízení Evropské Unie č. 1169/2011 o poskytování informací o potravinách spotřebitelům, které mění existující pravidla pro označování potravin, vstoupilo v platnost 13. 12. 2011. </a:t>
            </a:r>
          </a:p>
          <a:p>
            <a:r>
              <a:rPr lang="cs-CZ" dirty="0" smtClean="0"/>
              <a:t>Od </a:t>
            </a:r>
            <a:r>
              <a:rPr lang="cs-CZ" dirty="0"/>
              <a:t>13. prosince 2014 se používají pravidla pro označování potravin upravená tímto nařízením s výjimkou ustanovení týkajících se </a:t>
            </a:r>
            <a:r>
              <a:rPr lang="cs-CZ" b="1" dirty="0"/>
              <a:t>povinného uvádění výživových údajů</a:t>
            </a:r>
            <a:r>
              <a:rPr lang="cs-CZ" dirty="0"/>
              <a:t>. 5 let po vstupu nařízení v platnost tj. </a:t>
            </a:r>
            <a:r>
              <a:rPr lang="cs-CZ" b="1" dirty="0"/>
              <a:t>13. 12. 2016</a:t>
            </a:r>
            <a:r>
              <a:rPr lang="cs-CZ" dirty="0"/>
              <a:t> výrobci musí splňovat požadavky nařízení včetně uvádění výživových údajů. Pokud se provozovatelé potravinářských podniků rozhodli </a:t>
            </a:r>
            <a:r>
              <a:rPr lang="cs-CZ" b="1" dirty="0"/>
              <a:t>před tímto datem </a:t>
            </a:r>
            <a:r>
              <a:rPr lang="cs-CZ" dirty="0"/>
              <a:t>(přechodné období) uvádět výživové údaje, </a:t>
            </a:r>
            <a:r>
              <a:rPr lang="cs-CZ" b="1" dirty="0"/>
              <a:t>musí respektovat pravidla stanovená nařízením.</a:t>
            </a:r>
          </a:p>
          <a:p>
            <a:endParaRPr lang="cs-CZ" dirty="0"/>
          </a:p>
        </p:txBody>
      </p:sp>
    </p:spTree>
    <p:extLst>
      <p:ext uri="{BB962C8B-B14F-4D97-AF65-F5344CB8AC3E}">
        <p14:creationId xmlns:p14="http://schemas.microsoft.com/office/powerpoint/2010/main" val="252330900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1" name="Rectangle 5"/>
          <p:cNvSpPr>
            <a:spLocks noGrp="1" noChangeArrowheads="1"/>
          </p:cNvSpPr>
          <p:nvPr>
            <p:ph type="title"/>
          </p:nvPr>
        </p:nvSpPr>
        <p:spPr/>
        <p:txBody>
          <a:bodyPr/>
          <a:lstStyle/>
          <a:p>
            <a:endParaRPr lang="cs-CZ" altLang="cs-CZ"/>
          </a:p>
        </p:txBody>
      </p:sp>
      <p:pic>
        <p:nvPicPr>
          <p:cNvPr id="254980"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92275" y="1609725"/>
            <a:ext cx="5759450" cy="4506913"/>
          </a:xfrm>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3" name="Rectangle 5"/>
          <p:cNvSpPr>
            <a:spLocks noGrp="1" noChangeArrowheads="1"/>
          </p:cNvSpPr>
          <p:nvPr>
            <p:ph type="title"/>
          </p:nvPr>
        </p:nvSpPr>
        <p:spPr/>
        <p:txBody>
          <a:bodyPr/>
          <a:lstStyle/>
          <a:p>
            <a:endParaRPr lang="cs-CZ" altLang="cs-CZ"/>
          </a:p>
        </p:txBody>
      </p:sp>
      <p:pic>
        <p:nvPicPr>
          <p:cNvPr id="258052"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27200" y="1600200"/>
            <a:ext cx="5688013" cy="4525963"/>
          </a:xfrm>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5" name="Rectangle 5"/>
          <p:cNvSpPr>
            <a:spLocks noGrp="1" noChangeArrowheads="1"/>
          </p:cNvSpPr>
          <p:nvPr>
            <p:ph type="title"/>
          </p:nvPr>
        </p:nvSpPr>
        <p:spPr/>
        <p:txBody>
          <a:bodyPr/>
          <a:lstStyle/>
          <a:p>
            <a:r>
              <a:rPr lang="cs-CZ" altLang="cs-CZ"/>
              <a:t>Obsah minerálních látek</a:t>
            </a:r>
          </a:p>
        </p:txBody>
      </p:sp>
      <p:pic>
        <p:nvPicPr>
          <p:cNvPr id="26112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476375" y="1989138"/>
            <a:ext cx="5938838" cy="2679700"/>
          </a:xfrm>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cs-CZ" altLang="cs-CZ" sz="4000"/>
              <a:t>Zdravotní tvrzení </a:t>
            </a:r>
            <a:br>
              <a:rPr lang="cs-CZ" altLang="cs-CZ" sz="4000"/>
            </a:br>
            <a:r>
              <a:rPr lang="cs-CZ" altLang="cs-CZ" sz="4000"/>
              <a:t>vlašské ořechy</a:t>
            </a:r>
          </a:p>
        </p:txBody>
      </p:sp>
      <p:sp>
        <p:nvSpPr>
          <p:cNvPr id="625667" name="Rectangle 3"/>
          <p:cNvSpPr>
            <a:spLocks noGrp="1" noChangeArrowheads="1"/>
          </p:cNvSpPr>
          <p:nvPr>
            <p:ph type="body" idx="1"/>
          </p:nvPr>
        </p:nvSpPr>
        <p:spPr/>
        <p:txBody>
          <a:bodyPr/>
          <a:lstStyle/>
          <a:p>
            <a:r>
              <a:rPr lang="cs-CZ" altLang="cs-CZ"/>
              <a:t>Zlepšení endotel-dependentní vazodilatace za podmínky  30 g denně </a:t>
            </a:r>
          </a:p>
          <a:p>
            <a:pPr>
              <a:buFontTx/>
              <a:buNone/>
            </a:pPr>
            <a:r>
              <a:rPr lang="cs-CZ" altLang="cs-CZ"/>
              <a:t>   v rámci vyvážené stravy</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cs-CZ" altLang="cs-CZ"/>
              <a:t>Sůl</a:t>
            </a:r>
          </a:p>
        </p:txBody>
      </p:sp>
      <p:sp>
        <p:nvSpPr>
          <p:cNvPr id="27651" name="Rectangle 3"/>
          <p:cNvSpPr>
            <a:spLocks noGrp="1" noChangeArrowheads="1"/>
          </p:cNvSpPr>
          <p:nvPr>
            <p:ph type="body" idx="1"/>
          </p:nvPr>
        </p:nvSpPr>
        <p:spPr>
          <a:xfrm>
            <a:off x="179388" y="1412875"/>
            <a:ext cx="8964612" cy="5445125"/>
          </a:xfrm>
        </p:spPr>
        <p:txBody>
          <a:bodyPr/>
          <a:lstStyle/>
          <a:p>
            <a:pPr>
              <a:buFontTx/>
              <a:buNone/>
            </a:pPr>
            <a:r>
              <a:rPr lang="cs-CZ" altLang="cs-CZ"/>
              <a:t>Bazální potřeba 0,5 g NaCl</a:t>
            </a:r>
          </a:p>
          <a:p>
            <a:pPr>
              <a:buFontTx/>
              <a:buNone/>
            </a:pPr>
            <a:r>
              <a:rPr lang="cs-CZ" altLang="cs-CZ"/>
              <a:t>Průměr 12 g – 22 g</a:t>
            </a:r>
          </a:p>
          <a:p>
            <a:pPr>
              <a:buFontTx/>
              <a:buNone/>
            </a:pPr>
            <a:r>
              <a:rPr lang="cs-CZ" altLang="cs-CZ"/>
              <a:t>Doporučení 5 -6 g</a:t>
            </a:r>
          </a:p>
          <a:p>
            <a:r>
              <a:rPr lang="cs-CZ" altLang="cs-CZ"/>
              <a:t>Na g  x 2,54 = Na Cl g ; 1 g NaCl  = 0,4  g  Na</a:t>
            </a:r>
          </a:p>
          <a:p>
            <a:pPr>
              <a:buFontTx/>
              <a:buNone/>
            </a:pPr>
            <a:r>
              <a:rPr lang="cs-CZ" altLang="cs-CZ"/>
              <a:t>Obohacování soli jodem - jodid nahrazen jodičnanem, florem</a:t>
            </a:r>
          </a:p>
          <a:p>
            <a:pPr>
              <a:buFontTx/>
              <a:buNone/>
            </a:pPr>
            <a:r>
              <a:rPr lang="cs-CZ" altLang="cs-CZ"/>
              <a:t>Maso před opékáním nesolit – při vysoké teplotě vzniká ze soli a tuku 3-monochlorpropadiol</a:t>
            </a:r>
          </a:p>
          <a:p>
            <a:pPr>
              <a:buFontTx/>
              <a:buNone/>
            </a:pPr>
            <a:endParaRPr lang="cs-CZ" altLang="cs-CZ"/>
          </a:p>
          <a:p>
            <a:pPr>
              <a:buFontTx/>
              <a:buNone/>
            </a:pPr>
            <a:endParaRPr lang="cs-CZ" altLang="cs-CZ"/>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457200" y="515938"/>
            <a:ext cx="8229600" cy="5865812"/>
          </a:xfrm>
        </p:spPr>
        <p:txBody>
          <a:bodyPr/>
          <a:lstStyle/>
          <a:p>
            <a:pPr>
              <a:lnSpc>
                <a:spcPct val="90000"/>
              </a:lnSpc>
              <a:buFontTx/>
              <a:buNone/>
            </a:pPr>
            <a:r>
              <a:rPr lang="cs-CZ" altLang="cs-CZ" sz="2400" b="1"/>
              <a:t>Potraviny lze podle obsahu Na dělit na :</a:t>
            </a:r>
          </a:p>
          <a:p>
            <a:pPr>
              <a:lnSpc>
                <a:spcPct val="90000"/>
              </a:lnSpc>
              <a:buFontTx/>
              <a:buNone/>
            </a:pPr>
            <a:r>
              <a:rPr lang="cs-CZ" altLang="cs-CZ" sz="2400" b="1"/>
              <a:t>*potraviny s velmi nízkým obsahem sodíku </a:t>
            </a:r>
          </a:p>
          <a:p>
            <a:pPr>
              <a:lnSpc>
                <a:spcPct val="90000"/>
              </a:lnSpc>
              <a:buFontTx/>
              <a:buNone/>
            </a:pPr>
            <a:r>
              <a:rPr lang="cs-CZ" altLang="cs-CZ" sz="2400" b="1"/>
              <a:t>	(40 mg Na/100 g potraviny):</a:t>
            </a:r>
            <a:endParaRPr lang="cs-CZ" altLang="cs-CZ" sz="2400"/>
          </a:p>
          <a:p>
            <a:pPr>
              <a:lnSpc>
                <a:spcPct val="90000"/>
              </a:lnSpc>
              <a:buFontTx/>
              <a:buNone/>
            </a:pPr>
            <a:r>
              <a:rPr lang="cs-CZ" altLang="cs-CZ" sz="2400"/>
              <a:t>		ovoce, čerstvá zelenina, většina tuků, cukr, 	cukrovinky, některé  mléčné výrobky</a:t>
            </a:r>
            <a:endParaRPr lang="cs-CZ" altLang="cs-CZ" sz="2400" b="1"/>
          </a:p>
          <a:p>
            <a:pPr>
              <a:lnSpc>
                <a:spcPct val="90000"/>
              </a:lnSpc>
              <a:buFontTx/>
              <a:buNone/>
            </a:pPr>
            <a:r>
              <a:rPr lang="cs-CZ" altLang="cs-CZ" sz="2400" b="1"/>
              <a:t>*potraviny s nízkým obsahem Na (40–120):</a:t>
            </a:r>
            <a:endParaRPr lang="cs-CZ" altLang="cs-CZ" sz="2400"/>
          </a:p>
          <a:p>
            <a:pPr>
              <a:lnSpc>
                <a:spcPct val="90000"/>
              </a:lnSpc>
              <a:buFontTx/>
              <a:buNone/>
            </a:pPr>
            <a:r>
              <a:rPr lang="cs-CZ" altLang="cs-CZ" sz="2400"/>
              <a:t>		čerstvé maso, ryby, drůbež, mléko a mléčné výrobky</a:t>
            </a:r>
            <a:endParaRPr lang="cs-CZ" altLang="cs-CZ" sz="2400" b="1"/>
          </a:p>
          <a:p>
            <a:pPr>
              <a:lnSpc>
                <a:spcPct val="90000"/>
              </a:lnSpc>
              <a:buFontTx/>
              <a:buNone/>
            </a:pPr>
            <a:r>
              <a:rPr lang="cs-CZ" altLang="cs-CZ" sz="2400" b="1"/>
              <a:t>*potraviny s vysokým obsahem (120–400):</a:t>
            </a:r>
            <a:endParaRPr lang="cs-CZ" altLang="cs-CZ" sz="2400"/>
          </a:p>
          <a:p>
            <a:pPr>
              <a:lnSpc>
                <a:spcPct val="90000"/>
              </a:lnSpc>
              <a:buFontTx/>
              <a:buNone/>
            </a:pPr>
            <a:r>
              <a:rPr lang="cs-CZ" altLang="cs-CZ" sz="2400"/>
              <a:t>		chléb, pečivo, nakládaná zelenina</a:t>
            </a:r>
            <a:endParaRPr lang="cs-CZ" altLang="cs-CZ" sz="2400" b="1"/>
          </a:p>
          <a:p>
            <a:pPr>
              <a:lnSpc>
                <a:spcPct val="90000"/>
              </a:lnSpc>
              <a:buFontTx/>
              <a:buNone/>
            </a:pPr>
            <a:r>
              <a:rPr lang="cs-CZ" altLang="cs-CZ" sz="2400" b="1"/>
              <a:t>*potraviny s velmi vysokým obsahem (nad 400 mg):</a:t>
            </a:r>
            <a:endParaRPr lang="cs-CZ" altLang="cs-CZ" sz="2400"/>
          </a:p>
          <a:p>
            <a:pPr>
              <a:lnSpc>
                <a:spcPct val="90000"/>
              </a:lnSpc>
              <a:buFontTx/>
              <a:buNone/>
            </a:pPr>
            <a:r>
              <a:rPr lang="cs-CZ" altLang="cs-CZ" sz="2400"/>
              <a:t>uzené masné výrobky, tvrdé a tavené sýry, sušené polévky, slané snacky</a:t>
            </a:r>
            <a:endParaRPr lang="cs-CZ" altLang="cs-CZ" sz="2400" b="1"/>
          </a:p>
          <a:p>
            <a:pPr>
              <a:lnSpc>
                <a:spcPct val="90000"/>
              </a:lnSpc>
              <a:buFontTx/>
              <a:buNone/>
            </a:pPr>
            <a:r>
              <a:rPr lang="cs-CZ" altLang="cs-CZ" sz="2400" b="1"/>
              <a:t>minerální vody </a:t>
            </a:r>
            <a:r>
              <a:rPr lang="cs-CZ" altLang="cs-CZ" sz="2400"/>
              <a:t>– zdroj v celkovém příjmu Na </a:t>
            </a:r>
          </a:p>
          <a:p>
            <a:pPr>
              <a:lnSpc>
                <a:spcPct val="90000"/>
              </a:lnSpc>
              <a:buFontTx/>
              <a:buNone/>
            </a:pPr>
            <a:r>
              <a:rPr lang="cs-CZ" altLang="cs-CZ" sz="2400"/>
              <a:t>(5–60mg/100ml)</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cs-CZ" altLang="cs-CZ" sz="4000" b="1"/>
              <a:t>Snížení příjmu soli, náhražky soli</a:t>
            </a:r>
          </a:p>
        </p:txBody>
      </p:sp>
      <p:sp>
        <p:nvSpPr>
          <p:cNvPr id="105475" name="Rectangle 3"/>
          <p:cNvSpPr>
            <a:spLocks noGrp="1" noChangeArrowheads="1"/>
          </p:cNvSpPr>
          <p:nvPr>
            <p:ph type="body" idx="1"/>
          </p:nvPr>
        </p:nvSpPr>
        <p:spPr/>
        <p:txBody>
          <a:bodyPr/>
          <a:lstStyle/>
          <a:p>
            <a:pPr>
              <a:lnSpc>
                <a:spcPct val="80000"/>
              </a:lnSpc>
              <a:buFontTx/>
              <a:buNone/>
            </a:pPr>
            <a:r>
              <a:rPr lang="cs-CZ" altLang="cs-CZ" sz="2000"/>
              <a:t>* 	snížení obsahu soli v průmyslově vyráběných potravinách</a:t>
            </a:r>
            <a:endParaRPr lang="cs-CZ" altLang="cs-CZ" sz="2000" b="1"/>
          </a:p>
          <a:p>
            <a:pPr>
              <a:lnSpc>
                <a:spcPct val="80000"/>
              </a:lnSpc>
              <a:buFontTx/>
              <a:buNone/>
            </a:pPr>
            <a:endParaRPr lang="cs-CZ" altLang="cs-CZ" sz="2000" b="1"/>
          </a:p>
          <a:p>
            <a:pPr>
              <a:lnSpc>
                <a:spcPct val="80000"/>
              </a:lnSpc>
              <a:buFontTx/>
              <a:buNone/>
            </a:pPr>
            <a:r>
              <a:rPr lang="cs-CZ" altLang="cs-CZ" sz="2000" b="1"/>
              <a:t>* 	</a:t>
            </a:r>
            <a:r>
              <a:rPr lang="cs-CZ" altLang="cs-CZ" sz="2000"/>
              <a:t>snížení obsahu přídatných látek aditiva s obsahem Na</a:t>
            </a:r>
            <a:endParaRPr lang="cs-CZ" altLang="cs-CZ" sz="2000" b="1"/>
          </a:p>
          <a:p>
            <a:pPr>
              <a:lnSpc>
                <a:spcPct val="80000"/>
              </a:lnSpc>
              <a:buFontTx/>
              <a:buNone/>
            </a:pPr>
            <a:r>
              <a:rPr lang="cs-CZ" altLang="cs-CZ" sz="2000" b="1"/>
              <a:t>   	</a:t>
            </a:r>
            <a:r>
              <a:rPr lang="cs-CZ" altLang="cs-CZ" sz="2000"/>
              <a:t>( konzervanty, emulgátory, látky chuťové </a:t>
            </a:r>
          </a:p>
          <a:p>
            <a:pPr>
              <a:lnSpc>
                <a:spcPct val="80000"/>
              </a:lnSpc>
              <a:buFontTx/>
              <a:buNone/>
            </a:pPr>
            <a:r>
              <a:rPr lang="cs-CZ" altLang="cs-CZ" sz="2000"/>
              <a:t>	a povzbuzující, zahušťovadla, nosiče, rozpouštědla, l. protispekavé)</a:t>
            </a:r>
            <a:endParaRPr lang="cs-CZ" altLang="cs-CZ" sz="2000" b="1"/>
          </a:p>
          <a:p>
            <a:pPr>
              <a:lnSpc>
                <a:spcPct val="80000"/>
              </a:lnSpc>
              <a:buFontTx/>
              <a:buNone/>
            </a:pPr>
            <a:endParaRPr lang="cs-CZ" altLang="cs-CZ" sz="2000" b="1"/>
          </a:p>
          <a:p>
            <a:pPr>
              <a:lnSpc>
                <a:spcPct val="80000"/>
              </a:lnSpc>
              <a:buFontTx/>
              <a:buNone/>
            </a:pPr>
            <a:r>
              <a:rPr lang="cs-CZ" altLang="cs-CZ" sz="2000" b="1"/>
              <a:t>*</a:t>
            </a:r>
            <a:r>
              <a:rPr lang="cs-CZ" altLang="cs-CZ" sz="2000"/>
              <a:t>  sníženým používáním soli při kulinární přípravě</a:t>
            </a:r>
          </a:p>
          <a:p>
            <a:pPr>
              <a:lnSpc>
                <a:spcPct val="80000"/>
              </a:lnSpc>
              <a:buFontTx/>
              <a:buNone/>
            </a:pPr>
            <a:r>
              <a:rPr lang="cs-CZ" altLang="cs-CZ" sz="2000"/>
              <a:t>	a konzumaci pokrmů( koření, cibule, hydrolyzáty</a:t>
            </a:r>
          </a:p>
          <a:p>
            <a:pPr>
              <a:lnSpc>
                <a:spcPct val="80000"/>
              </a:lnSpc>
              <a:buFontTx/>
              <a:buNone/>
            </a:pPr>
            <a:r>
              <a:rPr lang="cs-CZ" altLang="cs-CZ" sz="2000"/>
              <a:t>	bílkovin)</a:t>
            </a:r>
            <a:endParaRPr lang="cs-CZ" altLang="cs-CZ" sz="2000" b="1"/>
          </a:p>
          <a:p>
            <a:pPr>
              <a:lnSpc>
                <a:spcPct val="80000"/>
              </a:lnSpc>
              <a:buFontTx/>
              <a:buNone/>
            </a:pPr>
            <a:endParaRPr lang="cs-CZ" altLang="cs-CZ" sz="2000" b="1"/>
          </a:p>
          <a:p>
            <a:pPr>
              <a:lnSpc>
                <a:spcPct val="80000"/>
              </a:lnSpc>
              <a:buFontTx/>
              <a:buNone/>
            </a:pPr>
            <a:r>
              <a:rPr lang="cs-CZ" altLang="cs-CZ" sz="2000" b="1"/>
              <a:t>*</a:t>
            </a:r>
            <a:r>
              <a:rPr lang="cs-CZ" altLang="cs-CZ" sz="2000"/>
              <a:t>  částečnou nebo úplnou náhradou chloridu sodného </a:t>
            </a:r>
          </a:p>
          <a:p>
            <a:pPr>
              <a:lnSpc>
                <a:spcPct val="80000"/>
              </a:lnSpc>
              <a:buFontTx/>
              <a:buNone/>
            </a:pPr>
            <a:r>
              <a:rPr lang="cs-CZ" altLang="cs-CZ" sz="2000"/>
              <a:t>	jinými látkami slané chuti bez obsahu Na chlorid draselný</a:t>
            </a:r>
          </a:p>
          <a:p>
            <a:pPr>
              <a:lnSpc>
                <a:spcPct val="80000"/>
              </a:lnSpc>
              <a:buFontTx/>
              <a:buNone/>
            </a:pPr>
            <a:r>
              <a:rPr lang="cs-CZ" altLang="cs-CZ" sz="2000"/>
              <a:t>	(hořká chuť – dietní soli</a:t>
            </a:r>
            <a:r>
              <a:rPr lang="cs-CZ" altLang="cs-CZ" sz="2000" b="1"/>
              <a:t>), </a:t>
            </a:r>
            <a:r>
              <a:rPr lang="cs-CZ" altLang="cs-CZ" sz="2000"/>
              <a:t>bylinky</a:t>
            </a:r>
          </a:p>
          <a:p>
            <a:pPr>
              <a:lnSpc>
                <a:spcPct val="80000"/>
              </a:lnSpc>
              <a:buFontTx/>
              <a:buNone/>
            </a:pPr>
            <a:endParaRPr lang="cs-CZ" altLang="cs-CZ" sz="2000" b="1"/>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91440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2035" name="Text Box 3"/>
          <p:cNvSpPr txBox="1">
            <a:spLocks noChangeArrowheads="1"/>
          </p:cNvSpPr>
          <p:nvPr/>
        </p:nvSpPr>
        <p:spPr bwMode="auto">
          <a:xfrm>
            <a:off x="5343525" y="2370138"/>
            <a:ext cx="2835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1800" b="1">
                <a:solidFill>
                  <a:srgbClr val="FF0000"/>
                </a:solidFill>
                <a:latin typeface="Times New Roman" panose="02020603050405020304" pitchFamily="18" charset="0"/>
              </a:rPr>
              <a:t>Krmné směsi + suplementa</a:t>
            </a:r>
          </a:p>
        </p:txBody>
      </p:sp>
      <p:sp>
        <p:nvSpPr>
          <p:cNvPr id="172036" name="AutoShape 4"/>
          <p:cNvSpPr>
            <a:spLocks noChangeArrowheads="1"/>
          </p:cNvSpPr>
          <p:nvPr/>
        </p:nvSpPr>
        <p:spPr bwMode="auto">
          <a:xfrm rot="-25418306">
            <a:off x="6894513" y="1395412"/>
            <a:ext cx="1746250" cy="485775"/>
          </a:xfrm>
          <a:prstGeom prst="rightArrow">
            <a:avLst>
              <a:gd name="adj1" fmla="val 50000"/>
              <a:gd name="adj2" fmla="val 898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2037" name="AutoShape 5"/>
          <p:cNvSpPr>
            <a:spLocks noChangeArrowheads="1"/>
          </p:cNvSpPr>
          <p:nvPr/>
        </p:nvSpPr>
        <p:spPr bwMode="auto">
          <a:xfrm rot="12292019">
            <a:off x="6459538" y="1912938"/>
            <a:ext cx="936625" cy="485775"/>
          </a:xfrm>
          <a:prstGeom prst="rightArrow">
            <a:avLst>
              <a:gd name="adj1" fmla="val 50000"/>
              <a:gd name="adj2" fmla="val 4820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178" name="Group 2"/>
          <p:cNvGraphicFramePr>
            <a:graphicFrameLocks noGrp="1"/>
          </p:cNvGraphicFramePr>
          <p:nvPr/>
        </p:nvGraphicFramePr>
        <p:xfrm>
          <a:off x="381000" y="1295400"/>
          <a:ext cx="7391400" cy="5331146"/>
        </p:xfrm>
        <a:graphic>
          <a:graphicData uri="http://schemas.openxmlformats.org/drawingml/2006/table">
            <a:tbl>
              <a:tblPr/>
              <a:tblGrid>
                <a:gridCol w="2963863"/>
                <a:gridCol w="1023937"/>
                <a:gridCol w="2268538"/>
                <a:gridCol w="1135062"/>
              </a:tblGrid>
              <a:tr h="5873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Výrobce</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Druh, balení</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Ø (mg/kg)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8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Lagris, a.s. ,</a:t>
                      </a: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Dolní Lhota</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Polsko</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1kg</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row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Solné mlýny, a.s. Olomouc</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ČR</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jemně mletá kamenná   1kg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88">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mořská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3375">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vakuovaná s fluorem    1kg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23,6</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8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EQUUS spol. s.r.o. Č. Těšín</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Polsko</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vakuovaná                    1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28,5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56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Kali + Salz spol. s.r.o. Praha 4</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Německo</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vakuovaná                 50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25,5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4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Delvita a.s.</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Německo</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alpská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26,5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row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Solsan, a.s. Praha 8</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Německo</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alpská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22,5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vakuovaná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SEL mořská              0,5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22,5</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solivarská                  50 kg</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27</a:t>
                      </a:r>
                      <a:endParaRPr kumimoji="0" lang="cs-CZ" altLang="cs-CZ" sz="16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9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CELKEM</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24,9</a:t>
                      </a:r>
                      <a:endParaRPr kumimoji="0" lang="cs-CZ" altLang="cs-CZ" sz="1800" b="1" i="0" u="none" strike="noStrike" cap="none" normalizeH="0" baseline="0" smtClean="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78245" name="Rectangle 69"/>
          <p:cNvSpPr>
            <a:spLocks noChangeArrowheads="1"/>
          </p:cNvSpPr>
          <p:nvPr/>
        </p:nvSpPr>
        <p:spPr bwMode="auto">
          <a:xfrm>
            <a:off x="0" y="0"/>
            <a:ext cx="9144000" cy="836613"/>
          </a:xfrm>
          <a:prstGeom prst="rect">
            <a:avLst/>
          </a:prstGeom>
          <a:solidFill>
            <a:srgbClr val="00FF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cs-CZ" altLang="cs-CZ" sz="2400" b="1">
                <a:solidFill>
                  <a:schemeClr val="tx2"/>
                </a:solidFill>
                <a:latin typeface="Times New Roman" panose="02020603050405020304" pitchFamily="18" charset="0"/>
              </a:rPr>
              <a:t>                                </a:t>
            </a:r>
            <a:r>
              <a:rPr lang="cs-CZ" altLang="cs-CZ" sz="2600" b="1">
                <a:solidFill>
                  <a:schemeClr val="tx2"/>
                </a:solidFill>
                <a:latin typeface="Times New Roman" panose="02020603050405020304" pitchFamily="18" charset="0"/>
              </a:rPr>
              <a:t>Obsah jódu v solích s jódem</a:t>
            </a:r>
            <a:r>
              <a:rPr lang="cs-CZ" altLang="cs-CZ" sz="2400" b="1">
                <a:solidFill>
                  <a:schemeClr val="tx2"/>
                </a:solidFill>
                <a:latin typeface="Times New Roman" panose="02020603050405020304" pitchFamily="18" charset="0"/>
              </a:rPr>
              <a:t>                         </a:t>
            </a:r>
            <a:r>
              <a:rPr lang="cs-CZ" altLang="cs-CZ" b="1">
                <a:solidFill>
                  <a:schemeClr val="tx2"/>
                </a:solidFill>
                <a:latin typeface="Times New Roman" panose="02020603050405020304" pitchFamily="18" charset="0"/>
              </a:rPr>
              <a:t>r.2002</a:t>
            </a:r>
          </a:p>
        </p:txBody>
      </p:sp>
      <p:sp>
        <p:nvSpPr>
          <p:cNvPr id="178246" name="Text Box 70"/>
          <p:cNvSpPr txBox="1">
            <a:spLocks noChangeArrowheads="1"/>
          </p:cNvSpPr>
          <p:nvPr/>
        </p:nvSpPr>
        <p:spPr bwMode="auto">
          <a:xfrm>
            <a:off x="2841625" y="1058863"/>
            <a:ext cx="142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sz="2400">
              <a:latin typeface="Times New Roman" panose="02020603050405020304" pitchFamily="18" charset="0"/>
            </a:endParaRPr>
          </a:p>
        </p:txBody>
      </p:sp>
      <p:sp>
        <p:nvSpPr>
          <p:cNvPr id="178247" name="Text Box 71"/>
          <p:cNvSpPr txBox="1">
            <a:spLocks noChangeArrowheads="1"/>
          </p:cNvSpPr>
          <p:nvPr/>
        </p:nvSpPr>
        <p:spPr bwMode="auto">
          <a:xfrm>
            <a:off x="3222625" y="838200"/>
            <a:ext cx="2644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rPr>
              <a:t>25 </a:t>
            </a:r>
            <a:r>
              <a:rPr lang="cs-CZ" altLang="cs-CZ" sz="1600" b="1">
                <a:solidFill>
                  <a:schemeClr val="accent2"/>
                </a:solidFill>
                <a:latin typeface="Times New Roman" panose="02020603050405020304" pitchFamily="18" charset="0"/>
                <a:cs typeface="Arial" panose="020B0604020202020204" pitchFamily="34" charset="0"/>
              </a:rPr>
              <a:t>mg/kg</a:t>
            </a:r>
          </a:p>
        </p:txBody>
      </p:sp>
      <p:sp>
        <p:nvSpPr>
          <p:cNvPr id="178248" name="Text Box 72"/>
          <p:cNvSpPr txBox="1">
            <a:spLocks noChangeArrowheads="1"/>
          </p:cNvSpPr>
          <p:nvPr/>
        </p:nvSpPr>
        <p:spPr bwMode="auto">
          <a:xfrm>
            <a:off x="365125" y="823913"/>
            <a:ext cx="19589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cs-CZ" altLang="cs-CZ" sz="1600" b="1">
                <a:latin typeface="Times New Roman" panose="02020603050405020304" pitchFamily="18" charset="0"/>
              </a:rPr>
              <a:t>r. 1995 - </a:t>
            </a:r>
            <a:r>
              <a:rPr lang="cs-CZ" altLang="cs-CZ" sz="1600" b="1">
                <a:solidFill>
                  <a:schemeClr val="accent2"/>
                </a:solidFill>
                <a:latin typeface="Times New Roman" panose="02020603050405020304" pitchFamily="18" charset="0"/>
                <a:cs typeface="Arial" panose="020B0604020202020204" pitchFamily="34" charset="0"/>
              </a:rPr>
              <a:t>Ø</a:t>
            </a: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15 mg/kg</a:t>
            </a:r>
          </a:p>
          <a:p>
            <a:endParaRPr lang="cs-CZ" altLang="cs-CZ" sz="240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jo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50" y="-490538"/>
            <a:ext cx="10833100" cy="7839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628650" y="1131094"/>
            <a:ext cx="7886700" cy="1476963"/>
          </a:xfrm>
        </p:spPr>
        <p:txBody>
          <a:bodyPr>
            <a:noAutofit/>
          </a:bodyPr>
          <a:lstStyle/>
          <a:p>
            <a:r>
              <a:rPr lang="cs-CZ" sz="1800" dirty="0">
                <a:latin typeface="+mn-lt"/>
              </a:rPr>
              <a:t>Pro dosažení vysoké míry </a:t>
            </a:r>
            <a:r>
              <a:rPr lang="cs-CZ" sz="1800" b="1" dirty="0">
                <a:latin typeface="+mn-lt"/>
              </a:rPr>
              <a:t>ochrany zdraví spotřebitelů </a:t>
            </a:r>
            <a:r>
              <a:rPr lang="cs-CZ" sz="1800" dirty="0">
                <a:latin typeface="+mn-lt"/>
              </a:rPr>
              <a:t>a zaručení jejich </a:t>
            </a:r>
            <a:r>
              <a:rPr lang="cs-CZ" sz="1800" b="1" dirty="0">
                <a:latin typeface="+mn-lt"/>
              </a:rPr>
              <a:t>práva na informace </a:t>
            </a:r>
            <a:r>
              <a:rPr lang="cs-CZ" sz="1800" dirty="0">
                <a:latin typeface="+mn-lt"/>
              </a:rPr>
              <a:t>by mělo být zajištěno, aby byli spotřebitelé patřičně informováni o potravinách, které konzumují.</a:t>
            </a:r>
            <a:br>
              <a:rPr lang="cs-CZ" sz="1800" dirty="0">
                <a:latin typeface="+mn-lt"/>
              </a:rPr>
            </a:br>
            <a:r>
              <a:rPr lang="cs-CZ" sz="1800" dirty="0">
                <a:latin typeface="+mn-lt"/>
              </a:rPr>
              <a:t>Rozhodování spotřebitelů mohou ovlivňovat mimo jiné zdravotní, hospodářské, environmentální, sociální a etické úvahy. </a:t>
            </a:r>
            <a:r>
              <a:rPr lang="cs-CZ" sz="1800" dirty="0"/>
              <a:t/>
            </a:r>
            <a:br>
              <a:rPr lang="cs-CZ" sz="1800" dirty="0"/>
            </a:br>
            <a:endParaRPr lang="cs-CZ" sz="1800" dirty="0"/>
          </a:p>
        </p:txBody>
      </p:sp>
      <p:sp>
        <p:nvSpPr>
          <p:cNvPr id="2" name="Zástupný symbol pro obsah 1"/>
          <p:cNvSpPr>
            <a:spLocks noGrp="1"/>
          </p:cNvSpPr>
          <p:nvPr>
            <p:ph idx="1"/>
          </p:nvPr>
        </p:nvSpPr>
        <p:spPr/>
        <p:txBody>
          <a:bodyPr/>
          <a:lstStyle/>
          <a:p>
            <a:endParaRPr lang="cs-CZ"/>
          </a:p>
        </p:txBody>
      </p:sp>
    </p:spTree>
    <p:extLst>
      <p:ext uri="{BB962C8B-B14F-4D97-AF65-F5344CB8AC3E}">
        <p14:creationId xmlns:p14="http://schemas.microsoft.com/office/powerpoint/2010/main" val="226758614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ltLang="cs-CZ" sz="4400">
              <a:solidFill>
                <a:schemeClr val="tx2"/>
              </a:solidFill>
              <a:latin typeface="Times New Roman" panose="02020603050405020304" pitchFamily="18" charset="0"/>
            </a:endParaRPr>
          </a:p>
        </p:txBody>
      </p:sp>
      <p:sp>
        <p:nvSpPr>
          <p:cNvPr id="182275" name="Rectangle 3"/>
          <p:cNvSpPr>
            <a:spLocks noChangeArrowheads="1"/>
          </p:cNvSpPr>
          <p:nvPr/>
        </p:nvSpPr>
        <p:spPr bwMode="auto">
          <a:xfrm>
            <a:off x="228600" y="228600"/>
            <a:ext cx="87630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2600" b="1" u="sng">
                <a:solidFill>
                  <a:schemeClr val="tx2"/>
                </a:solidFill>
                <a:latin typeface="Times New Roman" panose="02020603050405020304" pitchFamily="18" charset="0"/>
              </a:rPr>
              <a:t>Obsah jódu</a:t>
            </a:r>
          </a:p>
          <a:p>
            <a:pPr>
              <a:spcBef>
                <a:spcPct val="50000"/>
              </a:spcBef>
            </a:pPr>
            <a:r>
              <a:rPr lang="cs-CZ" altLang="cs-CZ" b="1">
                <a:solidFill>
                  <a:schemeClr val="tx2"/>
                </a:solidFill>
                <a:latin typeface="Times New Roman" panose="02020603050405020304" pitchFamily="18" charset="0"/>
              </a:rPr>
              <a:t>sůl s jódem</a:t>
            </a:r>
            <a:r>
              <a:rPr lang="cs-CZ" altLang="cs-CZ" sz="2600" b="1">
                <a:solidFill>
                  <a:schemeClr val="tx2"/>
                </a:solidFill>
                <a:latin typeface="Times New Roman" panose="02020603050405020304" pitchFamily="18" charset="0"/>
              </a:rPr>
              <a:t>                  </a:t>
            </a:r>
          </a:p>
          <a:p>
            <a:pPr>
              <a:spcBef>
                <a:spcPct val="50000"/>
              </a:spcBef>
            </a:pPr>
            <a:r>
              <a:rPr lang="cs-CZ" altLang="cs-CZ" sz="1600" b="1">
                <a:latin typeface="Times New Roman" panose="02020603050405020304" pitchFamily="18" charset="0"/>
              </a:rPr>
              <a:t>r. 1995 - </a:t>
            </a:r>
            <a:r>
              <a:rPr lang="cs-CZ" altLang="cs-CZ" sz="1600" b="1">
                <a:solidFill>
                  <a:schemeClr val="accent2"/>
                </a:solidFill>
                <a:latin typeface="Times New Roman" panose="02020603050405020304" pitchFamily="18" charset="0"/>
                <a:cs typeface="Arial" panose="020B0604020202020204" pitchFamily="34" charset="0"/>
              </a:rPr>
              <a:t>Ø</a:t>
            </a: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15 mg/kg</a:t>
            </a:r>
            <a:r>
              <a:rPr lang="cs-CZ" altLang="cs-CZ" sz="1600" b="1">
                <a:solidFill>
                  <a:schemeClr val="accent2"/>
                </a:solidFill>
                <a:latin typeface="Times New Roman" panose="02020603050405020304" pitchFamily="18" charset="0"/>
              </a:rPr>
              <a:t>          </a:t>
            </a:r>
            <a:r>
              <a:rPr lang="cs-CZ" altLang="cs-CZ" b="1">
                <a:solidFill>
                  <a:schemeClr val="tx2"/>
                </a:solidFill>
                <a:latin typeface="Times New Roman" panose="02020603050405020304" pitchFamily="18" charset="0"/>
              </a:rPr>
              <a:t>r.2002 </a:t>
            </a: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rPr>
              <a:t>25 </a:t>
            </a:r>
            <a:r>
              <a:rPr lang="cs-CZ" altLang="cs-CZ" sz="1600" b="1">
                <a:solidFill>
                  <a:schemeClr val="accent2"/>
                </a:solidFill>
                <a:latin typeface="Times New Roman" panose="02020603050405020304" pitchFamily="18" charset="0"/>
                <a:cs typeface="Arial" panose="020B0604020202020204" pitchFamily="34" charset="0"/>
              </a:rPr>
              <a:t>mg/kg</a:t>
            </a:r>
            <a:r>
              <a:rPr lang="cs-CZ" altLang="cs-CZ" sz="1600" b="1">
                <a:solidFill>
                  <a:schemeClr val="accent2"/>
                </a:solidFill>
                <a:latin typeface="Times New Roman" panose="02020603050405020304" pitchFamily="18" charset="0"/>
              </a:rPr>
              <a:t>		</a:t>
            </a:r>
            <a:r>
              <a:rPr lang="cs-CZ" altLang="cs-CZ" b="1">
                <a:solidFill>
                  <a:schemeClr val="tx2"/>
                </a:solidFill>
                <a:latin typeface="Times New Roman" panose="02020603050405020304" pitchFamily="18" charset="0"/>
              </a:rPr>
              <a:t>r. 2004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rPr>
              <a:t>31 </a:t>
            </a:r>
            <a:r>
              <a:rPr lang="cs-CZ" altLang="cs-CZ" sz="1600" b="1">
                <a:solidFill>
                  <a:schemeClr val="accent2"/>
                </a:solidFill>
                <a:latin typeface="Times New Roman" panose="02020603050405020304" pitchFamily="18" charset="0"/>
                <a:cs typeface="Arial" panose="020B0604020202020204" pitchFamily="34" charset="0"/>
              </a:rPr>
              <a:t>mg/kg</a:t>
            </a:r>
            <a:endParaRPr lang="cs-CZ" altLang="cs-CZ" b="1">
              <a:solidFill>
                <a:schemeClr val="tx2"/>
              </a:solidFill>
              <a:latin typeface="Times New Roman" panose="02020603050405020304" pitchFamily="18" charset="0"/>
            </a:endParaRPr>
          </a:p>
          <a:p>
            <a:pPr>
              <a:spcBef>
                <a:spcPct val="50000"/>
              </a:spcBef>
            </a:pPr>
            <a:r>
              <a:rPr lang="cs-CZ" altLang="cs-CZ" b="1">
                <a:solidFill>
                  <a:schemeClr val="tx2"/>
                </a:solidFill>
                <a:latin typeface="Times New Roman" panose="02020603050405020304" pitchFamily="18" charset="0"/>
              </a:rPr>
              <a:t>mléko v distribuční síti</a:t>
            </a:r>
            <a:r>
              <a:rPr lang="cs-CZ" altLang="cs-CZ" sz="2600" b="1">
                <a:solidFill>
                  <a:schemeClr val="tx2"/>
                </a:solidFill>
                <a:latin typeface="Times New Roman" panose="02020603050405020304" pitchFamily="18" charset="0"/>
              </a:rPr>
              <a:t>    </a:t>
            </a:r>
          </a:p>
          <a:p>
            <a:pPr>
              <a:spcBef>
                <a:spcPct val="50000"/>
              </a:spcBef>
            </a:pPr>
            <a:r>
              <a:rPr lang="cs-CZ" altLang="cs-CZ" sz="1600" b="1">
                <a:latin typeface="Times New Roman" panose="02020603050405020304" pitchFamily="18" charset="0"/>
              </a:rPr>
              <a:t>r.1997 - </a:t>
            </a:r>
            <a:r>
              <a:rPr lang="cs-CZ" altLang="cs-CZ" sz="1600" b="1">
                <a:solidFill>
                  <a:schemeClr val="accent2"/>
                </a:solidFill>
                <a:latin typeface="Times New Roman" panose="02020603050405020304" pitchFamily="18" charset="0"/>
                <a:cs typeface="Arial" panose="020B0604020202020204" pitchFamily="34" charset="0"/>
              </a:rPr>
              <a:t>Ø</a:t>
            </a:r>
            <a:r>
              <a:rPr lang="cs-CZ" altLang="cs-CZ" sz="1600" b="1">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140 µg/l </a:t>
            </a:r>
            <a:r>
              <a:rPr lang="cs-CZ" altLang="cs-CZ" sz="16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30</a:t>
            </a:r>
            <a:r>
              <a:rPr lang="cs-CZ" altLang="cs-CZ" sz="1600" b="1">
                <a:solidFill>
                  <a:schemeClr val="accent2"/>
                </a:solidFill>
                <a:latin typeface="Times New Roman" panose="02020603050405020304" pitchFamily="18" charset="0"/>
                <a:cs typeface="Arial" panose="020B0604020202020204" pitchFamily="34" charset="0"/>
              </a:rPr>
              <a:t> µg/</a:t>
            </a:r>
            <a:r>
              <a:rPr lang="cs-CZ" altLang="cs-CZ" sz="1600" b="1">
                <a:solidFill>
                  <a:schemeClr val="accent2"/>
                </a:solidFill>
                <a:latin typeface="Times New Roman" panose="02020603050405020304" pitchFamily="18" charset="0"/>
              </a:rPr>
              <a:t>100 ml                    </a:t>
            </a:r>
            <a:r>
              <a:rPr lang="cs-CZ" altLang="cs-CZ" b="1">
                <a:solidFill>
                  <a:schemeClr val="tx2"/>
                </a:solidFill>
                <a:latin typeface="Times New Roman" panose="02020603050405020304" pitchFamily="18" charset="0"/>
                <a:cs typeface="Times New Roman" panose="02020603050405020304" pitchFamily="18" charset="0"/>
              </a:rPr>
              <a:t> </a:t>
            </a:r>
            <a:r>
              <a:rPr lang="cs-CZ" altLang="cs-CZ" b="1">
                <a:solidFill>
                  <a:schemeClr val="tx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Ø </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4</a:t>
            </a:r>
            <a:r>
              <a:rPr lang="cs-CZ" altLang="cs-CZ" sz="2400" b="1">
                <a:solidFill>
                  <a:schemeClr val="accent2"/>
                </a:solidFill>
                <a:latin typeface="Times New Roman" panose="02020603050405020304" pitchFamily="18" charset="0"/>
              </a:rPr>
              <a:t>6 </a:t>
            </a:r>
            <a:r>
              <a:rPr lang="cs-CZ" altLang="cs-CZ" sz="1600" b="1">
                <a:solidFill>
                  <a:schemeClr val="accent2"/>
                </a:solidFill>
                <a:latin typeface="Times New Roman" panose="02020603050405020304" pitchFamily="18" charset="0"/>
                <a:cs typeface="Arial" panose="020B0604020202020204" pitchFamily="34" charset="0"/>
              </a:rPr>
              <a:t>µg/</a:t>
            </a:r>
            <a:r>
              <a:rPr lang="cs-CZ" altLang="cs-CZ" sz="1600" b="1">
                <a:solidFill>
                  <a:schemeClr val="accent2"/>
                </a:solidFill>
                <a:latin typeface="Times New Roman" panose="02020603050405020304" pitchFamily="18" charset="0"/>
              </a:rPr>
              <a:t>100 m</a:t>
            </a:r>
            <a:r>
              <a:rPr lang="cs-CZ" altLang="cs-CZ" sz="1600" b="1">
                <a:solidFill>
                  <a:schemeClr val="accent2"/>
                </a:solidFill>
                <a:latin typeface="Times New Roman" panose="02020603050405020304" pitchFamily="18" charset="0"/>
                <a:cs typeface="Arial" panose="020B0604020202020204" pitchFamily="34" charset="0"/>
              </a:rPr>
              <a:t>l</a:t>
            </a:r>
            <a:r>
              <a:rPr lang="cs-CZ" altLang="cs-CZ" sz="1600" b="1">
                <a:solidFill>
                  <a:schemeClr val="accent2"/>
                </a:solidFill>
                <a:latin typeface="Times New Roman" panose="02020603050405020304" pitchFamily="18" charset="0"/>
              </a:rPr>
              <a:t> </a:t>
            </a:r>
          </a:p>
          <a:p>
            <a:pPr>
              <a:spcBef>
                <a:spcPct val="50000"/>
              </a:spcBef>
            </a:pPr>
            <a:r>
              <a:rPr lang="cs-CZ" altLang="cs-CZ" b="1">
                <a:solidFill>
                  <a:schemeClr val="tx2"/>
                </a:solidFill>
                <a:latin typeface="Times New Roman" panose="02020603050405020304" pitchFamily="18" charset="0"/>
              </a:rPr>
              <a:t>masné výrobky</a:t>
            </a:r>
            <a:r>
              <a:rPr lang="cs-CZ" altLang="cs-CZ" sz="2600" b="1">
                <a:solidFill>
                  <a:schemeClr val="tx2"/>
                </a:solidFill>
                <a:latin typeface="Times New Roman" panose="02020603050405020304" pitchFamily="18" charset="0"/>
              </a:rPr>
              <a:t>   </a:t>
            </a:r>
            <a:r>
              <a:rPr lang="cs-CZ" altLang="cs-CZ" sz="24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42</a:t>
            </a:r>
            <a:r>
              <a:rPr lang="cs-CZ" altLang="cs-CZ" sz="24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µg/</a:t>
            </a:r>
            <a:r>
              <a:rPr lang="cs-CZ" altLang="cs-CZ" sz="1600" b="1">
                <a:solidFill>
                  <a:schemeClr val="accent2"/>
                </a:solidFill>
                <a:latin typeface="Times New Roman" panose="02020603050405020304" pitchFamily="18" charset="0"/>
              </a:rPr>
              <a:t>100 g</a:t>
            </a:r>
            <a:r>
              <a:rPr lang="cs-CZ" altLang="cs-CZ" sz="24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25</a:t>
            </a:r>
            <a:r>
              <a:rPr lang="cs-CZ" altLang="cs-CZ" sz="1600" b="1">
                <a:solidFill>
                  <a:schemeClr val="accent2"/>
                </a:solidFill>
                <a:latin typeface="Times New Roman" panose="02020603050405020304" pitchFamily="18" charset="0"/>
              </a:rPr>
              <a:t> (měkké)- </a:t>
            </a:r>
            <a:r>
              <a:rPr lang="cs-CZ" altLang="cs-CZ" sz="2400" b="1">
                <a:solidFill>
                  <a:schemeClr val="accent2"/>
                </a:solidFill>
                <a:latin typeface="Times New Roman" panose="02020603050405020304" pitchFamily="18" charset="0"/>
                <a:cs typeface="Arial" panose="020B0604020202020204" pitchFamily="34" charset="0"/>
              </a:rPr>
              <a:t>40</a:t>
            </a:r>
            <a:r>
              <a:rPr lang="cs-CZ" altLang="cs-CZ" sz="1600" b="1">
                <a:solidFill>
                  <a:schemeClr val="accent2"/>
                </a:solidFill>
                <a:latin typeface="Times New Roman" panose="02020603050405020304" pitchFamily="18" charset="0"/>
              </a:rPr>
              <a:t> (trvan.) µg/100 g </a:t>
            </a:r>
            <a:endParaRPr lang="cs-CZ" altLang="cs-CZ" sz="2600" b="1">
              <a:solidFill>
                <a:schemeClr val="tx2"/>
              </a:solidFill>
              <a:latin typeface="Times New Roman" panose="02020603050405020304" pitchFamily="18" charset="0"/>
            </a:endParaRPr>
          </a:p>
          <a:p>
            <a:pPr>
              <a:spcBef>
                <a:spcPct val="50000"/>
              </a:spcBef>
            </a:pPr>
            <a:r>
              <a:rPr lang="cs-CZ" altLang="cs-CZ" b="1">
                <a:solidFill>
                  <a:schemeClr val="tx2"/>
                </a:solidFill>
                <a:latin typeface="Times New Roman" panose="02020603050405020304" pitchFamily="18" charset="0"/>
              </a:rPr>
              <a:t>chléb	              	                         </a:t>
            </a:r>
            <a:r>
              <a:rPr lang="cs-CZ" altLang="cs-CZ" sz="2400" b="1">
                <a:solidFill>
                  <a:schemeClr val="accent2"/>
                </a:solidFill>
                <a:latin typeface="Times New Roman" panose="02020603050405020304" pitchFamily="18" charset="0"/>
                <a:cs typeface="Arial" panose="020B0604020202020204" pitchFamily="34" charset="0"/>
              </a:rPr>
              <a:t>3</a:t>
            </a:r>
            <a:r>
              <a:rPr lang="cs-CZ" altLang="cs-CZ" sz="2400" b="1">
                <a:solidFill>
                  <a:schemeClr val="accent2"/>
                </a:solidFill>
                <a:latin typeface="Times New Roman" panose="02020603050405020304" pitchFamily="18" charset="0"/>
              </a:rPr>
              <a:t>1</a:t>
            </a:r>
            <a:r>
              <a:rPr lang="cs-CZ" altLang="cs-CZ" sz="1600" b="1">
                <a:solidFill>
                  <a:schemeClr val="accent2"/>
                </a:solidFill>
                <a:latin typeface="Times New Roman" panose="02020603050405020304" pitchFamily="18" charset="0"/>
                <a:cs typeface="Arial" panose="020B0604020202020204" pitchFamily="34" charset="0"/>
              </a:rPr>
              <a:t> µg/</a:t>
            </a:r>
            <a:r>
              <a:rPr lang="cs-CZ" altLang="cs-CZ" sz="1600" b="1">
                <a:solidFill>
                  <a:schemeClr val="accent2"/>
                </a:solidFill>
                <a:latin typeface="Times New Roman" panose="02020603050405020304" pitchFamily="18" charset="0"/>
              </a:rPr>
              <a:t>100 g                                          </a:t>
            </a:r>
            <a:r>
              <a:rPr lang="cs-CZ" altLang="cs-CZ" sz="2400" b="1">
                <a:solidFill>
                  <a:schemeClr val="accent2"/>
                </a:solidFill>
                <a:latin typeface="Times New Roman" panose="02020603050405020304" pitchFamily="18" charset="0"/>
                <a:cs typeface="Arial" panose="020B0604020202020204" pitchFamily="34" charset="0"/>
              </a:rPr>
              <a:t>47</a:t>
            </a:r>
            <a:r>
              <a:rPr lang="cs-CZ" altLang="cs-CZ" sz="16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µg</a:t>
            </a:r>
            <a:r>
              <a:rPr lang="cs-CZ" altLang="cs-CZ" sz="16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a:t>
            </a:r>
            <a:r>
              <a:rPr lang="cs-CZ" altLang="cs-CZ" sz="1600" b="1">
                <a:solidFill>
                  <a:schemeClr val="accent2"/>
                </a:solidFill>
                <a:latin typeface="Times New Roman" panose="02020603050405020304" pitchFamily="18" charset="0"/>
              </a:rPr>
              <a:t>100 g </a:t>
            </a:r>
          </a:p>
          <a:p>
            <a:pPr>
              <a:spcBef>
                <a:spcPct val="50000"/>
              </a:spcBef>
            </a:pPr>
            <a:r>
              <a:rPr lang="cs-CZ" altLang="cs-CZ" b="1">
                <a:solidFill>
                  <a:schemeClr val="tx2"/>
                </a:solidFill>
                <a:latin typeface="Times New Roman" panose="02020603050405020304" pitchFamily="18" charset="0"/>
              </a:rPr>
              <a:t>pečivo</a:t>
            </a:r>
            <a:r>
              <a:rPr lang="cs-CZ" altLang="cs-CZ" sz="1600" b="1">
                <a:solidFill>
                  <a:schemeClr val="accent2"/>
                </a:solidFill>
                <a:latin typeface="Times New Roman" panose="02020603050405020304" pitchFamily="18" charset="0"/>
              </a:rPr>
              <a:t> 		                               </a:t>
            </a:r>
            <a:r>
              <a:rPr lang="cs-CZ" altLang="cs-CZ" sz="2400" b="1">
                <a:solidFill>
                  <a:schemeClr val="accent2"/>
                </a:solidFill>
                <a:latin typeface="Times New Roman" panose="02020603050405020304" pitchFamily="18" charset="0"/>
                <a:cs typeface="Arial" panose="020B0604020202020204" pitchFamily="34" charset="0"/>
              </a:rPr>
              <a:t>3</a:t>
            </a:r>
            <a:r>
              <a:rPr lang="cs-CZ" altLang="cs-CZ" sz="2400" b="1">
                <a:solidFill>
                  <a:schemeClr val="accent2"/>
                </a:solidFill>
                <a:latin typeface="Times New Roman" panose="02020603050405020304" pitchFamily="18" charset="0"/>
              </a:rPr>
              <a:t>0</a:t>
            </a:r>
            <a:r>
              <a:rPr lang="cs-CZ" altLang="cs-CZ" sz="1600" b="1">
                <a:solidFill>
                  <a:schemeClr val="accent2"/>
                </a:solidFill>
                <a:latin typeface="Times New Roman" panose="02020603050405020304" pitchFamily="18" charset="0"/>
                <a:cs typeface="Arial" panose="020B0604020202020204" pitchFamily="34" charset="0"/>
              </a:rPr>
              <a:t> µg/</a:t>
            </a:r>
            <a:r>
              <a:rPr lang="cs-CZ" altLang="cs-CZ" sz="1600" b="1">
                <a:solidFill>
                  <a:schemeClr val="accent2"/>
                </a:solidFill>
                <a:latin typeface="Times New Roman" panose="02020603050405020304" pitchFamily="18" charset="0"/>
              </a:rPr>
              <a:t>100 g                                          </a:t>
            </a:r>
            <a:r>
              <a:rPr lang="cs-CZ" altLang="cs-CZ" sz="2400" b="1">
                <a:solidFill>
                  <a:schemeClr val="accent2"/>
                </a:solidFill>
                <a:latin typeface="Times New Roman" panose="02020603050405020304" pitchFamily="18" charset="0"/>
                <a:cs typeface="Arial" panose="020B0604020202020204" pitchFamily="34" charset="0"/>
              </a:rPr>
              <a:t>77</a:t>
            </a:r>
            <a:r>
              <a:rPr lang="cs-CZ" altLang="cs-CZ" sz="2400" b="1">
                <a:solidFill>
                  <a:schemeClr val="accent2"/>
                </a:solidFill>
                <a:latin typeface="Times New Roman" panose="02020603050405020304" pitchFamily="18" charset="0"/>
              </a:rPr>
              <a:t> </a:t>
            </a:r>
            <a:r>
              <a:rPr lang="cs-CZ" altLang="cs-CZ" sz="1600" b="1">
                <a:solidFill>
                  <a:schemeClr val="accent2"/>
                </a:solidFill>
                <a:latin typeface="Times New Roman" panose="02020603050405020304" pitchFamily="18" charset="0"/>
                <a:cs typeface="Arial" panose="020B0604020202020204" pitchFamily="34" charset="0"/>
              </a:rPr>
              <a:t>µg</a:t>
            </a:r>
            <a:r>
              <a:rPr lang="cs-CZ" altLang="cs-CZ" sz="1600" b="1">
                <a:solidFill>
                  <a:schemeClr val="accent2"/>
                </a:solidFill>
                <a:latin typeface="Times New Roman" panose="02020603050405020304" pitchFamily="18" charset="0"/>
              </a:rPr>
              <a:t>/100g</a:t>
            </a:r>
            <a:endParaRPr lang="cs-CZ" altLang="cs-CZ" sz="2400" b="1">
              <a:solidFill>
                <a:schemeClr val="accent2"/>
              </a:solidFill>
              <a:latin typeface="Times New Roman" panose="02020603050405020304" pitchFamily="18" charset="0"/>
            </a:endParaRPr>
          </a:p>
          <a:p>
            <a:pPr>
              <a:spcBef>
                <a:spcPct val="50000"/>
              </a:spcBef>
            </a:pPr>
            <a:r>
              <a:rPr lang="cs-CZ" altLang="cs-CZ" sz="2400" b="1" u="sng">
                <a:solidFill>
                  <a:schemeClr val="tx2"/>
                </a:solidFill>
                <a:latin typeface="Times New Roman" panose="02020603050405020304" pitchFamily="18" charset="0"/>
              </a:rPr>
              <a:t>Použití soli s jódem při výrobě</a:t>
            </a:r>
            <a:r>
              <a:rPr lang="cs-CZ" altLang="cs-CZ" sz="2400" b="1">
                <a:solidFill>
                  <a:schemeClr val="tx2"/>
                </a:solidFill>
                <a:latin typeface="Times New Roman" panose="02020603050405020304" pitchFamily="18" charset="0"/>
              </a:rPr>
              <a:t> </a:t>
            </a:r>
          </a:p>
          <a:p>
            <a:pPr>
              <a:spcBef>
                <a:spcPct val="50000"/>
              </a:spcBef>
            </a:pPr>
            <a:r>
              <a:rPr lang="cs-CZ" altLang="cs-CZ" b="1">
                <a:solidFill>
                  <a:schemeClr val="tx2"/>
                </a:solidFill>
                <a:latin typeface="Times New Roman" panose="02020603050405020304" pitchFamily="18" charset="0"/>
              </a:rPr>
              <a:t>pekařských výrobků</a:t>
            </a:r>
            <a:r>
              <a:rPr lang="cs-CZ" altLang="cs-CZ" sz="2600" b="1">
                <a:solidFill>
                  <a:schemeClr val="tx2"/>
                </a:solidFill>
                <a:latin typeface="Times New Roman" panose="02020603050405020304" pitchFamily="18" charset="0"/>
              </a:rPr>
              <a:t>        </a:t>
            </a:r>
            <a:r>
              <a:rPr lang="cs-CZ" altLang="cs-CZ" sz="1600" b="1">
                <a:latin typeface="Times New Roman" panose="02020603050405020304" pitchFamily="18" charset="0"/>
              </a:rPr>
              <a:t>r. 1999 - </a:t>
            </a:r>
            <a:r>
              <a:rPr lang="cs-CZ" altLang="cs-CZ" sz="1600" b="1">
                <a:solidFill>
                  <a:schemeClr val="accent2"/>
                </a:solidFill>
                <a:latin typeface="Times New Roman" panose="02020603050405020304" pitchFamily="18" charset="0"/>
              </a:rPr>
              <a:t>55 %</a:t>
            </a:r>
            <a:r>
              <a:rPr lang="cs-CZ" altLang="cs-CZ" sz="1600" b="1">
                <a:latin typeface="Times New Roman" panose="02020603050405020304" pitchFamily="18" charset="0"/>
              </a:rPr>
              <a:t>                       </a:t>
            </a:r>
            <a:r>
              <a:rPr lang="cs-CZ" altLang="cs-CZ" b="1">
                <a:solidFill>
                  <a:schemeClr val="tx2"/>
                </a:solidFill>
                <a:latin typeface="Times New Roman" panose="02020603050405020304" pitchFamily="18" charset="0"/>
              </a:rPr>
              <a:t>r. 2002</a:t>
            </a:r>
            <a:r>
              <a:rPr lang="cs-CZ" altLang="cs-CZ" sz="2400" b="1">
                <a:solidFill>
                  <a:schemeClr val="accent2"/>
                </a:solidFill>
                <a:latin typeface="Times New Roman" panose="02020603050405020304" pitchFamily="18" charset="0"/>
              </a:rPr>
              <a:t>  81 % </a:t>
            </a:r>
            <a:r>
              <a:rPr lang="cs-CZ" altLang="cs-CZ" b="1">
                <a:solidFill>
                  <a:schemeClr val="accent2"/>
                </a:solidFill>
                <a:latin typeface="Times New Roman" panose="02020603050405020304" pitchFamily="18" charset="0"/>
              </a:rPr>
              <a:t>výrobců</a:t>
            </a:r>
            <a:r>
              <a:rPr lang="cs-CZ" altLang="cs-CZ" sz="2400" b="1">
                <a:solidFill>
                  <a:schemeClr val="accent2"/>
                </a:solidFill>
                <a:latin typeface="Times New Roman" panose="02020603050405020304" pitchFamily="18" charset="0"/>
              </a:rPr>
              <a:t> </a:t>
            </a:r>
          </a:p>
          <a:p>
            <a:pPr>
              <a:spcBef>
                <a:spcPct val="50000"/>
              </a:spcBef>
            </a:pPr>
            <a:r>
              <a:rPr lang="cs-CZ" altLang="cs-CZ" b="1">
                <a:solidFill>
                  <a:schemeClr val="tx2"/>
                </a:solidFill>
                <a:latin typeface="Times New Roman" panose="02020603050405020304" pitchFamily="18" charset="0"/>
              </a:rPr>
              <a:t>masných výrobků</a:t>
            </a:r>
            <a:r>
              <a:rPr lang="cs-CZ" altLang="cs-CZ" sz="2600" b="1">
                <a:solidFill>
                  <a:schemeClr val="tx2"/>
                </a:solidFill>
                <a:latin typeface="Times New Roman" panose="02020603050405020304" pitchFamily="18" charset="0"/>
              </a:rPr>
              <a:t>                     </a:t>
            </a:r>
            <a:r>
              <a:rPr lang="cs-CZ" altLang="cs-CZ" sz="1600" b="1">
                <a:solidFill>
                  <a:schemeClr val="accent2"/>
                </a:solidFill>
                <a:latin typeface="Times New Roman" panose="02020603050405020304" pitchFamily="18" charset="0"/>
              </a:rPr>
              <a:t>75 %</a:t>
            </a:r>
            <a:r>
              <a:rPr lang="cs-CZ" altLang="cs-CZ" sz="1600" b="1">
                <a:latin typeface="Times New Roman" panose="02020603050405020304" pitchFamily="18" charset="0"/>
              </a:rPr>
              <a:t> </a:t>
            </a:r>
            <a:r>
              <a:rPr lang="cs-CZ" altLang="cs-CZ" sz="1600">
                <a:latin typeface="Times New Roman" panose="02020603050405020304" pitchFamily="18" charset="0"/>
              </a:rPr>
              <a:t>                                        </a:t>
            </a:r>
            <a:r>
              <a:rPr lang="cs-CZ" altLang="cs-CZ" sz="2400" b="1">
                <a:solidFill>
                  <a:schemeClr val="accent2"/>
                </a:solidFill>
                <a:latin typeface="Times New Roman" panose="02020603050405020304" pitchFamily="18" charset="0"/>
              </a:rPr>
              <a:t>84 %  </a:t>
            </a:r>
            <a:r>
              <a:rPr lang="cs-CZ" altLang="cs-CZ" b="1">
                <a:solidFill>
                  <a:schemeClr val="accent2"/>
                </a:solidFill>
                <a:latin typeface="Times New Roman" panose="02020603050405020304" pitchFamily="18" charset="0"/>
              </a:rPr>
              <a:t>výrobců</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cs-CZ" altLang="cs-CZ" sz="2400" b="1">
                <a:solidFill>
                  <a:schemeClr val="tx1"/>
                </a:solidFill>
                <a:latin typeface="Arial CE" panose="020B0604020202020204" pitchFamily="34" charset="0"/>
              </a:rPr>
              <a:t>Hodnocení zásobení jódem podle jodurie</a:t>
            </a:r>
            <a:r>
              <a:rPr lang="cs-CZ" altLang="cs-CZ" b="1">
                <a:solidFill>
                  <a:schemeClr val="tx1"/>
                </a:solidFill>
                <a:latin typeface="Arial CE" panose="020B0604020202020204" pitchFamily="34" charset="0"/>
              </a:rPr>
              <a:t/>
            </a:r>
            <a:br>
              <a:rPr lang="cs-CZ" altLang="cs-CZ" b="1">
                <a:solidFill>
                  <a:schemeClr val="tx1"/>
                </a:solidFill>
                <a:latin typeface="Arial CE" panose="020B0604020202020204" pitchFamily="34" charset="0"/>
              </a:rPr>
            </a:br>
            <a:endParaRPr lang="cs-CZ" altLang="cs-CZ" b="1">
              <a:solidFill>
                <a:schemeClr val="tx1"/>
              </a:solidFill>
              <a:latin typeface="Arial CE" panose="020B0604020202020204" pitchFamily="34" charset="0"/>
            </a:endParaRPr>
          </a:p>
        </p:txBody>
      </p:sp>
      <p:graphicFrame>
        <p:nvGraphicFramePr>
          <p:cNvPr id="176131" name="Group 3"/>
          <p:cNvGraphicFramePr>
            <a:graphicFrameLocks noGrp="1"/>
          </p:cNvGraphicFramePr>
          <p:nvPr>
            <p:ph idx="1"/>
          </p:nvPr>
        </p:nvGraphicFramePr>
        <p:xfrm>
          <a:off x="395288" y="1844675"/>
          <a:ext cx="8497887" cy="4222750"/>
        </p:xfrm>
        <a:graphic>
          <a:graphicData uri="http://schemas.openxmlformats.org/drawingml/2006/table">
            <a:tbl>
              <a:tblPr/>
              <a:tblGrid>
                <a:gridCol w="2159000"/>
                <a:gridCol w="1009650"/>
                <a:gridCol w="1006475"/>
                <a:gridCol w="968375"/>
                <a:gridCol w="1120775"/>
                <a:gridCol w="1225550"/>
                <a:gridCol w="1008062"/>
              </a:tblGrid>
              <a:tr h="584200">
                <a:tc gridSpan="7">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Hodnocení přívod jodu dle jodurie a kriterií WHO/UNICEF/ICCIDD</a:t>
                      </a:r>
                      <a:endParaRPr kumimoji="0" lang="cs-CZ" altLang="cs-CZ" sz="1400" b="0" i="0" u="none" strike="noStrike" cap="none" normalizeH="0" baseline="0" smtClean="0">
                        <a:ln>
                          <a:noFill/>
                        </a:ln>
                        <a:solidFill>
                          <a:schemeClr val="tx1"/>
                        </a:solidFill>
                        <a:effectLst/>
                        <a:latin typeface="Arial" panose="020B0604020202020204" pitchFamily="34" charset="0"/>
                      </a:endParaRPr>
                    </a:p>
                  </a:txBody>
                  <a:tcPr anchor="b" horzOverflow="overflow">
                    <a:lnL w="254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96520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Jodurie</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Stupeň deficitu</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&lt;20 µg/l</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III</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20-49 µg/l</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rPr>
                        <a:t>II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50-99 </a:t>
                      </a:r>
                      <a:r>
                        <a:rPr kumimoji="0" lang="en-US"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µ</a:t>
                      </a: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g/l</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rPr>
                        <a:t>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100-199 </a:t>
                      </a:r>
                      <a:r>
                        <a:rPr kumimoji="0" lang="en-US"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µ</a:t>
                      </a: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g/l</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200-299 </a:t>
                      </a:r>
                      <a:r>
                        <a:rPr kumimoji="0" lang="en-US"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µ</a:t>
                      </a: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g/l</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&gt;300 </a:t>
                      </a:r>
                      <a:r>
                        <a:rPr kumimoji="0" lang="en-US"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µ</a:t>
                      </a: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g/l</a:t>
                      </a:r>
                      <a:endParaRPr kumimoji="0" lang="cs-CZ" altLang="cs-CZ" sz="1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49325">
                <a:tc rowSpan="2">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Klasifikace přívodu jodu</a:t>
                      </a:r>
                      <a:endParaRPr kumimoji="0" lang="cs-CZ" altLang="cs-CZ" sz="14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Hodnocení přívodu jodu</a:t>
                      </a:r>
                      <a:endParaRPr kumimoji="0" lang="cs-CZ" altLang="cs-CZ" sz="1400" b="0" i="0" u="none" strike="noStrike" cap="none" normalizeH="0" baseline="0" smtClean="0">
                        <a:ln>
                          <a:noFill/>
                        </a:ln>
                        <a:solidFill>
                          <a:schemeClr val="tx1"/>
                        </a:solidFill>
                        <a:effectLst/>
                        <a:latin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nedostatečný</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nedostatečný</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nedostatečný</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adekvátní</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více než</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adekvátní</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nadměrný</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17625">
                <a:tc vMerge="1">
                  <a:txBody>
                    <a:bodyPr/>
                    <a:lstStyle/>
                    <a:p>
                      <a:endParaRPr lang="cs-CZ"/>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vážný</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nedostatek</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riziko</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kretenismu</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střední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nedostatek</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malý</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nedostatek</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optimální</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riziko</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hypertyreoidizmu</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riziko </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škodlivého</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efektu jódu</a:t>
                      </a: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cs-CZ" altLang="cs-CZ" sz="2400"/>
              <a:t>Jód v mléce</a:t>
            </a:r>
          </a:p>
        </p:txBody>
      </p:sp>
      <p:sp>
        <p:nvSpPr>
          <p:cNvPr id="363523" name="Rectangle 3"/>
          <p:cNvSpPr>
            <a:spLocks noGrp="1" noChangeArrowheads="1"/>
          </p:cNvSpPr>
          <p:nvPr>
            <p:ph type="body" idx="1"/>
          </p:nvPr>
        </p:nvSpPr>
        <p:spPr/>
        <p:txBody>
          <a:bodyPr/>
          <a:lstStyle/>
          <a:p>
            <a:r>
              <a:rPr lang="cs-CZ" altLang="cs-CZ" sz="2000" b="1"/>
              <a:t>Hlavním a význačným zdrojem jódu ve stravě je mléko a mléčné výrobky</a:t>
            </a:r>
          </a:p>
          <a:p>
            <a:r>
              <a:rPr lang="cs-CZ" altLang="cs-CZ" sz="2000" b="1"/>
              <a:t>Průměrný obsah jódu z let 1998-2009 byl 265 ug/l</a:t>
            </a:r>
          </a:p>
          <a:p>
            <a:r>
              <a:rPr lang="cs-CZ" altLang="cs-CZ" sz="2000" b="1"/>
              <a:t>Rok  2007 vzorky 24 míst - velké rozdíly 135 - 509 ug/l</a:t>
            </a:r>
          </a:p>
          <a:p>
            <a:r>
              <a:rPr lang="cs-CZ" altLang="cs-CZ" sz="2000" b="1"/>
              <a:t>Rok 2009  180 - 455 ug/l, jiné údaje 0,08 - 1mg/kg</a:t>
            </a:r>
          </a:p>
          <a:p>
            <a:r>
              <a:rPr lang="cs-CZ" altLang="cs-CZ" sz="2000" b="1"/>
              <a:t>Jód je doplňkovou látkou v krmivech</a:t>
            </a:r>
          </a:p>
          <a:p>
            <a:r>
              <a:rPr lang="cs-CZ" altLang="cs-CZ" sz="2000" b="1"/>
              <a:t>Vliv případných dezinfekčních prostředků obsahujících  jód se neprokázal</a:t>
            </a:r>
          </a:p>
          <a:p>
            <a:r>
              <a:rPr lang="cs-CZ" altLang="cs-CZ" sz="2000" b="1"/>
              <a:t>Optimální přívod jódu je 150 ug</a:t>
            </a:r>
          </a:p>
          <a:p>
            <a:r>
              <a:rPr lang="cs-CZ" altLang="cs-CZ" sz="2000" b="1"/>
              <a:t>Nadbytek jódu je nežádoucí  především u dětí– poruchy štítné žlázy </a:t>
            </a:r>
          </a:p>
          <a:p>
            <a:r>
              <a:rPr lang="cs-CZ" altLang="cs-CZ" sz="2000" b="1"/>
              <a:t>Při denní spotřebě 0,5 l mléka přívod  40 – 500 ug jódu</a:t>
            </a:r>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cs-CZ" altLang="cs-CZ" sz="4000"/>
              <a:t>Cukry</a:t>
            </a:r>
            <a:br>
              <a:rPr lang="cs-CZ" altLang="cs-CZ" sz="4000"/>
            </a:br>
            <a:endParaRPr lang="cs-CZ" altLang="cs-CZ" sz="4000"/>
          </a:p>
        </p:txBody>
      </p:sp>
      <p:sp>
        <p:nvSpPr>
          <p:cNvPr id="29699" name="Rectangle 3"/>
          <p:cNvSpPr>
            <a:spLocks noGrp="1" noChangeArrowheads="1"/>
          </p:cNvSpPr>
          <p:nvPr>
            <p:ph type="body" idx="1"/>
          </p:nvPr>
        </p:nvSpPr>
        <p:spPr/>
        <p:txBody>
          <a:bodyPr/>
          <a:lstStyle/>
          <a:p>
            <a:pPr>
              <a:lnSpc>
                <a:spcPct val="90000"/>
              </a:lnSpc>
            </a:pPr>
            <a:r>
              <a:rPr lang="cs-CZ" altLang="cs-CZ" sz="2400" b="1"/>
              <a:t>Intrinsic a extrinsic cukry</a:t>
            </a:r>
          </a:p>
          <a:p>
            <a:pPr>
              <a:lnSpc>
                <a:spcPct val="90000"/>
              </a:lnSpc>
            </a:pPr>
            <a:r>
              <a:rPr lang="cs-CZ" altLang="cs-CZ" sz="2400" b="1"/>
              <a:t>Intrinsic cukry – součást buněčné struktury potravin</a:t>
            </a:r>
          </a:p>
          <a:p>
            <a:pPr>
              <a:lnSpc>
                <a:spcPct val="90000"/>
              </a:lnSpc>
            </a:pPr>
            <a:r>
              <a:rPr lang="cs-CZ" altLang="cs-CZ" sz="2400" b="1"/>
              <a:t>sacharidy ovoce, zeleniny a obilovin – podporují žvýkání</a:t>
            </a:r>
          </a:p>
          <a:p>
            <a:pPr>
              <a:lnSpc>
                <a:spcPct val="90000"/>
              </a:lnSpc>
            </a:pPr>
            <a:r>
              <a:rPr lang="cs-CZ" altLang="cs-CZ" sz="2400" b="1"/>
              <a:t>Extrinsic cukry – mléčný cukry v mléce a mléčných výrobcích</a:t>
            </a:r>
          </a:p>
          <a:p>
            <a:pPr>
              <a:lnSpc>
                <a:spcPct val="90000"/>
              </a:lnSpc>
            </a:pPr>
            <a:r>
              <a:rPr lang="cs-CZ" altLang="cs-CZ" sz="2400" b="1"/>
              <a:t>                           -  non-milk extrinsic cukry (NME) –</a:t>
            </a:r>
          </a:p>
          <a:p>
            <a:pPr>
              <a:lnSpc>
                <a:spcPct val="90000"/>
              </a:lnSpc>
            </a:pPr>
            <a:r>
              <a:rPr lang="cs-CZ" altLang="cs-CZ" sz="2400" b="1"/>
              <a:t>med, ovocné šťávy, přidané cukry do potravin – </a:t>
            </a:r>
          </a:p>
          <a:p>
            <a:pPr>
              <a:lnSpc>
                <a:spcPct val="90000"/>
              </a:lnSpc>
            </a:pPr>
            <a:r>
              <a:rPr lang="cs-CZ" altLang="cs-CZ" sz="2400" b="1"/>
              <a:t>průmyslově nebo přípravě pokrmů</a:t>
            </a:r>
          </a:p>
          <a:p>
            <a:pPr>
              <a:lnSpc>
                <a:spcPct val="90000"/>
              </a:lnSpc>
            </a:pPr>
            <a:r>
              <a:rPr lang="cs-CZ" altLang="cs-CZ" sz="2400" b="1"/>
              <a:t>slazené nápoje, pekárenské a cukrářské výrobky – keksy, sušenky, koláče</a:t>
            </a:r>
          </a:p>
        </p:txBody>
      </p:sp>
      <p:sp>
        <p:nvSpPr>
          <p:cNvPr id="2970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ltLang="cs-CZ" sz="180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p:txBody>
          <a:bodyPr/>
          <a:lstStyle/>
          <a:p>
            <a:pPr eaLnBrk="1" hangingPunct="1"/>
            <a:r>
              <a:rPr lang="en-US" altLang="cs-CZ" smtClean="0"/>
              <a:t>Sugar</a:t>
            </a:r>
          </a:p>
        </p:txBody>
      </p:sp>
      <p:sp>
        <p:nvSpPr>
          <p:cNvPr id="47107" name="Rectangle 3"/>
          <p:cNvSpPr>
            <a:spLocks noGrp="1" noChangeArrowheads="1"/>
          </p:cNvSpPr>
          <p:nvPr>
            <p:ph idx="1"/>
          </p:nvPr>
        </p:nvSpPr>
        <p:spPr/>
        <p:txBody>
          <a:bodyPr>
            <a:normAutofit fontScale="85000" lnSpcReduction="20000"/>
          </a:bodyPr>
          <a:lstStyle/>
          <a:p>
            <a:pPr eaLnBrk="1" hangingPunct="1">
              <a:buFontTx/>
              <a:buNone/>
            </a:pPr>
            <a:r>
              <a:rPr lang="en-US" altLang="cs-CZ" b="1" dirty="0" smtClean="0"/>
              <a:t>Intrinsic sugars</a:t>
            </a:r>
          </a:p>
          <a:p>
            <a:pPr lvl="1" eaLnBrk="1" hangingPunct="1"/>
            <a:r>
              <a:rPr lang="en-US" altLang="cs-CZ" dirty="0" smtClean="0"/>
              <a:t>from intact fruits &amp; vegetables</a:t>
            </a:r>
          </a:p>
          <a:p>
            <a:pPr eaLnBrk="1" hangingPunct="1">
              <a:buFontTx/>
              <a:buNone/>
            </a:pPr>
            <a:r>
              <a:rPr lang="en-US" altLang="cs-CZ" b="1" dirty="0" smtClean="0"/>
              <a:t>Added sugars</a:t>
            </a:r>
            <a:r>
              <a:rPr lang="cs-CZ" altLang="cs-CZ" b="1" dirty="0" smtClean="0"/>
              <a:t>-přidané</a:t>
            </a:r>
            <a:endParaRPr lang="en-US" altLang="cs-CZ" b="1" dirty="0" smtClean="0"/>
          </a:p>
          <a:p>
            <a:pPr lvl="1"/>
            <a:r>
              <a:rPr lang="cs-CZ" dirty="0"/>
              <a:t>t</a:t>
            </a:r>
            <a:r>
              <a:rPr lang="en-US" dirty="0" smtClean="0"/>
              <a:t>he </a:t>
            </a:r>
            <a:r>
              <a:rPr lang="en-US" dirty="0"/>
              <a:t>term “added </a:t>
            </a:r>
            <a:r>
              <a:rPr lang="en-US" dirty="0" smtClean="0"/>
              <a:t>sugars”</a:t>
            </a:r>
            <a:r>
              <a:rPr lang="cs-CZ" dirty="0" err="1" smtClean="0"/>
              <a:t>or</a:t>
            </a:r>
            <a:r>
              <a:rPr lang="cs-CZ" dirty="0" smtClean="0"/>
              <a:t> </a:t>
            </a:r>
            <a:r>
              <a:rPr lang="cs-CZ" dirty="0"/>
              <a:t>“</a:t>
            </a:r>
            <a:r>
              <a:rPr lang="cs-CZ" dirty="0" err="1"/>
              <a:t>extrinsic</a:t>
            </a:r>
            <a:r>
              <a:rPr lang="cs-CZ" dirty="0"/>
              <a:t>” </a:t>
            </a:r>
            <a:r>
              <a:rPr lang="cs-CZ" dirty="0" err="1"/>
              <a:t>sugars</a:t>
            </a:r>
            <a:r>
              <a:rPr lang="cs-CZ" dirty="0"/>
              <a:t>”</a:t>
            </a:r>
            <a:r>
              <a:rPr lang="en-US" dirty="0" smtClean="0"/>
              <a:t> </a:t>
            </a:r>
            <a:r>
              <a:rPr lang="en-US" dirty="0"/>
              <a:t>refers to sucrose, fructose, glucose, starch hydrolysates (glucose syrup, high-fructose syrup) and other isolated sugar preparations used as such or added during </a:t>
            </a:r>
            <a:r>
              <a:rPr lang="en-US" dirty="0" smtClean="0"/>
              <a:t>food</a:t>
            </a:r>
            <a:r>
              <a:rPr lang="cs-CZ" dirty="0" smtClean="0"/>
              <a:t> </a:t>
            </a:r>
            <a:r>
              <a:rPr lang="en-US" altLang="cs-CZ" dirty="0"/>
              <a:t>&amp; beverages</a:t>
            </a:r>
            <a:r>
              <a:rPr lang="en-US" dirty="0" smtClean="0"/>
              <a:t> </a:t>
            </a:r>
            <a:r>
              <a:rPr lang="en-US" dirty="0"/>
              <a:t>preparation and manufacturing. </a:t>
            </a:r>
            <a:r>
              <a:rPr lang="en-US" dirty="0" smtClean="0"/>
              <a:t> </a:t>
            </a:r>
            <a:endParaRPr lang="cs-CZ" dirty="0" smtClean="0"/>
          </a:p>
          <a:p>
            <a:pPr eaLnBrk="1" hangingPunct="1">
              <a:buFontTx/>
              <a:buNone/>
            </a:pPr>
            <a:r>
              <a:rPr lang="en-US" altLang="cs-CZ" b="1" dirty="0" smtClean="0"/>
              <a:t>Free sugars</a:t>
            </a:r>
            <a:r>
              <a:rPr lang="cs-CZ" altLang="cs-CZ" b="1" dirty="0" smtClean="0"/>
              <a:t>-volné</a:t>
            </a:r>
            <a:endParaRPr lang="en-US" altLang="cs-CZ" b="1" dirty="0" smtClean="0"/>
          </a:p>
          <a:p>
            <a:pPr lvl="1" eaLnBrk="1" hangingPunct="1"/>
            <a:r>
              <a:rPr lang="en-US" altLang="cs-CZ" dirty="0" smtClean="0"/>
              <a:t>added sugars + concentrated sugars (i.e. from honey, syrups, and juices) </a:t>
            </a:r>
          </a:p>
          <a:p>
            <a:pPr algn="ctr" eaLnBrk="1" hangingPunct="1">
              <a:buFontTx/>
              <a:buNone/>
            </a:pPr>
            <a:endParaRPr lang="en-US" altLang="cs-CZ" dirty="0" smtClean="0"/>
          </a:p>
        </p:txBody>
      </p:sp>
      <p:sp>
        <p:nvSpPr>
          <p:cNvPr id="95234" name="Slide Number Placeholder 5"/>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MS PGothic"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MS PGothic"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MS PGothic"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cs-CZ" sz="1350" dirty="0">
              <a:solidFill>
                <a:schemeClr val="tx2">
                  <a:lumMod val="50000"/>
                </a:schemeClr>
              </a:solidFill>
              <a:latin typeface="Segoe UI" panose="020B0502040204020203" pitchFamily="34" charset="0"/>
              <a:ea typeface="+mn-ea"/>
            </a:endParaRPr>
          </a:p>
        </p:txBody>
      </p:sp>
      <p:pic>
        <p:nvPicPr>
          <p:cNvPr id="9523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2757" y="857250"/>
            <a:ext cx="1188244" cy="9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zápatí 2"/>
          <p:cNvSpPr>
            <a:spLocks noGrp="1"/>
          </p:cNvSpPr>
          <p:nvPr>
            <p:ph type="ftr" sz="quarter" idx="11"/>
          </p:nvPr>
        </p:nvSpPr>
        <p:spPr/>
        <p:txBody>
          <a:bodyPr/>
          <a:lstStyle/>
          <a:p>
            <a:endParaRPr lang="cs-CZ" dirty="0"/>
          </a:p>
        </p:txBody>
      </p:sp>
      <p:sp>
        <p:nvSpPr>
          <p:cNvPr id="8" name="Zástupný symbol pro zápatí 3"/>
          <p:cNvSpPr txBox="1">
            <a:spLocks/>
          </p:cNvSpPr>
          <p:nvPr/>
        </p:nvSpPr>
        <p:spPr>
          <a:xfrm>
            <a:off x="2852177" y="5673059"/>
            <a:ext cx="2007206" cy="273844"/>
          </a:xfrm>
          <a:prstGeom prst="rect">
            <a:avLst/>
          </a:prstGeom>
        </p:spPr>
        <p:txBody>
          <a:bodyPr vert="horz" lIns="68580" tIns="34290" rIns="68580" bIns="3429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cs-CZ" sz="1350" dirty="0">
              <a:solidFill>
                <a:schemeClr val="tx2">
                  <a:lumMod val="60000"/>
                  <a:lumOff val="40000"/>
                </a:schemeClr>
              </a:solidFill>
            </a:endParaRPr>
          </a:p>
        </p:txBody>
      </p:sp>
    </p:spTree>
    <p:extLst>
      <p:ext uri="{BB962C8B-B14F-4D97-AF65-F5344CB8AC3E}">
        <p14:creationId xmlns:p14="http://schemas.microsoft.com/office/powerpoint/2010/main" val="1718817546"/>
      </p:ext>
    </p:extLst>
  </p:cSld>
  <p:clrMapOvr>
    <a:masterClrMapping/>
  </p:clrMapOvr>
  <p:transition spd="slow"/>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endParaRPr lang="cs-CZ" altLang="cs-CZ"/>
          </a:p>
        </p:txBody>
      </p:sp>
      <p:sp>
        <p:nvSpPr>
          <p:cNvPr id="64515" name="Rectangle 3"/>
          <p:cNvSpPr>
            <a:spLocks noGrp="1" noChangeArrowheads="1"/>
          </p:cNvSpPr>
          <p:nvPr>
            <p:ph type="body" idx="1"/>
          </p:nvPr>
        </p:nvSpPr>
        <p:spPr/>
        <p:txBody>
          <a:bodyPr/>
          <a:lstStyle/>
          <a:p>
            <a:r>
              <a:rPr lang="cs-CZ" altLang="cs-CZ" dirty="0"/>
              <a:t>Přirozená sladidla</a:t>
            </a:r>
          </a:p>
          <a:p>
            <a:r>
              <a:rPr lang="cs-CZ" altLang="cs-CZ" dirty="0" smtClean="0"/>
              <a:t>Sladidla (</a:t>
            </a:r>
            <a:r>
              <a:rPr lang="cs-CZ" altLang="cs-CZ" dirty="0" err="1" smtClean="0"/>
              <a:t>steviosid</a:t>
            </a:r>
            <a:r>
              <a:rPr lang="cs-CZ" altLang="cs-CZ" dirty="0" smtClean="0"/>
              <a:t>)</a:t>
            </a:r>
            <a:endParaRPr lang="cs-CZ" altLang="cs-CZ" dirty="0"/>
          </a:p>
          <a:p>
            <a:r>
              <a:rPr lang="cs-CZ" altLang="cs-CZ" dirty="0" err="1"/>
              <a:t>Stevia</a:t>
            </a:r>
            <a:r>
              <a:rPr lang="cs-CZ" altLang="cs-CZ" dirty="0"/>
              <a:t> </a:t>
            </a:r>
            <a:r>
              <a:rPr lang="cs-CZ" altLang="cs-CZ" dirty="0" err="1" smtClean="0"/>
              <a:t>rebaudiana</a:t>
            </a:r>
            <a:r>
              <a:rPr lang="cs-CZ" altLang="cs-CZ" dirty="0" smtClean="0"/>
              <a:t>-potravina nového typu</a:t>
            </a:r>
          </a:p>
          <a:p>
            <a:endParaRPr lang="cs-CZ" altLang="cs-CZ" dirty="0"/>
          </a:p>
          <a:p>
            <a:r>
              <a:rPr lang="cs-CZ" altLang="cs-CZ" sz="2800" i="1" dirty="0">
                <a:solidFill>
                  <a:schemeClr val="hlink"/>
                </a:solidFill>
              </a:rPr>
              <a:t>Bylo zjištěno, že žvýkačka oslazená </a:t>
            </a:r>
            <a:r>
              <a:rPr lang="cs-CZ" altLang="cs-CZ" sz="2800" b="1" i="1" dirty="0">
                <a:solidFill>
                  <a:schemeClr val="hlink"/>
                </a:solidFill>
              </a:rPr>
              <a:t>xylitolem</a:t>
            </a:r>
            <a:r>
              <a:rPr lang="cs-CZ" altLang="cs-CZ" sz="2800" i="1" dirty="0">
                <a:solidFill>
                  <a:schemeClr val="hlink"/>
                </a:solidFill>
              </a:rPr>
              <a:t> snižuje množství zubního plaku. Velké množství zubního plaku představuje rizikový faktor při tvorbě zubního kazu u dětí</a:t>
            </a:r>
          </a:p>
          <a:p>
            <a:endParaRPr lang="cs-CZ" altLang="cs-CZ"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57200" y="274638"/>
            <a:ext cx="8229600" cy="777875"/>
          </a:xfrm>
        </p:spPr>
        <p:txBody>
          <a:bodyPr/>
          <a:lstStyle/>
          <a:p>
            <a:r>
              <a:rPr lang="cs-CZ" altLang="cs-CZ" sz="4000">
                <a:solidFill>
                  <a:srgbClr val="993300"/>
                </a:solidFill>
              </a:rPr>
              <a:t>Čokoláda</a:t>
            </a:r>
          </a:p>
        </p:txBody>
      </p:sp>
      <p:pic>
        <p:nvPicPr>
          <p:cNvPr id="151555" name="Picture 3" descr="MP900425493[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580063" y="1052513"/>
            <a:ext cx="2185987" cy="2160587"/>
          </a:xfrm>
        </p:spPr>
      </p:pic>
      <p:sp>
        <p:nvSpPr>
          <p:cNvPr id="151556" name="Rectangle 4"/>
          <p:cNvSpPr>
            <a:spLocks noGrp="1" noChangeArrowheads="1"/>
          </p:cNvSpPr>
          <p:nvPr>
            <p:ph type="body" sz="half" idx="3"/>
          </p:nvPr>
        </p:nvSpPr>
        <p:spPr>
          <a:xfrm>
            <a:off x="457200" y="3357563"/>
            <a:ext cx="8507413" cy="3500437"/>
          </a:xfrm>
        </p:spPr>
        <p:txBody>
          <a:bodyPr/>
          <a:lstStyle/>
          <a:p>
            <a:pPr>
              <a:lnSpc>
                <a:spcPct val="80000"/>
              </a:lnSpc>
            </a:pPr>
            <a:r>
              <a:rPr lang="cs-CZ" altLang="cs-CZ" sz="2800"/>
              <a:t>Čokoláda musí splňovat požadavky na jakost podle zákona č.110/1997 Sb. o potravinách např.</a:t>
            </a:r>
          </a:p>
          <a:p>
            <a:pPr>
              <a:lnSpc>
                <a:spcPct val="80000"/>
              </a:lnSpc>
              <a:buFontTx/>
              <a:buNone/>
            </a:pPr>
            <a:r>
              <a:rPr lang="cs-CZ" altLang="cs-CZ" sz="2800"/>
              <a:t>    </a:t>
            </a:r>
            <a:r>
              <a:rPr lang="cs-CZ" altLang="cs-CZ" sz="2800" b="1"/>
              <a:t>hořká čokoláda</a:t>
            </a:r>
            <a:r>
              <a:rPr lang="cs-CZ" altLang="cs-CZ" sz="2800"/>
              <a:t> – 35% kakaové sušiny</a:t>
            </a:r>
          </a:p>
          <a:p>
            <a:pPr>
              <a:lnSpc>
                <a:spcPct val="80000"/>
              </a:lnSpc>
              <a:buFontTx/>
              <a:buNone/>
            </a:pPr>
            <a:r>
              <a:rPr lang="cs-CZ" altLang="cs-CZ" sz="2800"/>
              <a:t>    </a:t>
            </a:r>
            <a:r>
              <a:rPr lang="cs-CZ" altLang="cs-CZ" sz="2800" b="1"/>
              <a:t>mléčná čokoláda</a:t>
            </a:r>
            <a:r>
              <a:rPr lang="cs-CZ" altLang="cs-CZ" sz="2800"/>
              <a:t> - 25% kakaové sušiny</a:t>
            </a:r>
          </a:p>
          <a:p>
            <a:pPr>
              <a:lnSpc>
                <a:spcPct val="80000"/>
              </a:lnSpc>
            </a:pPr>
            <a:r>
              <a:rPr lang="cs-CZ" altLang="cs-CZ" sz="2800"/>
              <a:t>Pokud se název „</a:t>
            </a:r>
            <a:r>
              <a:rPr lang="cs-CZ" altLang="cs-CZ" sz="2800" b="1"/>
              <a:t>čokoláda</a:t>
            </a:r>
            <a:r>
              <a:rPr lang="cs-CZ" altLang="cs-CZ" sz="2800"/>
              <a:t>“ (hořká čokoláda) doplní označením „</a:t>
            </a:r>
            <a:r>
              <a:rPr lang="cs-CZ" altLang="cs-CZ" sz="2800" b="1"/>
              <a:t>poleva</a:t>
            </a:r>
            <a:r>
              <a:rPr lang="cs-CZ" altLang="cs-CZ" sz="2800"/>
              <a:t>“, musí výrobek obsahovat nejméně 35% celkové kakaové sušiny, nejméně 31% kakaového másla a nejméně 2,5% tukuprosté sušiny.</a:t>
            </a:r>
          </a:p>
          <a:p>
            <a:pPr>
              <a:lnSpc>
                <a:spcPct val="80000"/>
              </a:lnSpc>
            </a:pPr>
            <a:endParaRPr lang="cs-CZ" altLang="cs-CZ" sz="2400"/>
          </a:p>
        </p:txBody>
      </p:sp>
      <p:pic>
        <p:nvPicPr>
          <p:cNvPr id="151557" name="Picture 5" descr="MC900286934[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971550" y="1268413"/>
            <a:ext cx="3228975" cy="1973262"/>
          </a:xfrm>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cs-CZ" altLang="cs-CZ" b="1"/>
              <a:t>OPTIMÁLNÍ PŘÍVOD</a:t>
            </a:r>
            <a:r>
              <a:rPr lang="cs-CZ" altLang="cs-CZ"/>
              <a:t> </a:t>
            </a:r>
          </a:p>
        </p:txBody>
      </p:sp>
      <p:sp>
        <p:nvSpPr>
          <p:cNvPr id="386051" name="Rectangle 3"/>
          <p:cNvSpPr>
            <a:spLocks noGrp="1" noChangeArrowheads="1"/>
          </p:cNvSpPr>
          <p:nvPr>
            <p:ph type="body" idx="1"/>
          </p:nvPr>
        </p:nvSpPr>
        <p:spPr/>
        <p:txBody>
          <a:bodyPr/>
          <a:lstStyle/>
          <a:p>
            <a:r>
              <a:rPr lang="cs-CZ" altLang="cs-CZ"/>
              <a:t>Tuky </a:t>
            </a:r>
            <a:r>
              <a:rPr lang="cs-CZ" altLang="cs-CZ">
                <a:sym typeface="Symbol" panose="05050102010706020507" pitchFamily="18" charset="2"/>
              </a:rPr>
              <a:t></a:t>
            </a:r>
            <a:r>
              <a:rPr lang="cs-CZ" altLang="cs-CZ"/>
              <a:t> max. 30% celkové en. potřeby               2/3 tuk rostlinného původu (polyenové m.k.)</a:t>
            </a:r>
          </a:p>
          <a:p>
            <a:r>
              <a:rPr lang="cs-CZ" altLang="cs-CZ"/>
              <a:t>1/3 tuk živočišného původu (saturované m.k)</a:t>
            </a:r>
            <a:endParaRPr lang="cs-CZ" altLang="cs-CZ" b="1"/>
          </a:p>
          <a:p>
            <a:r>
              <a:rPr lang="cs-CZ" altLang="cs-CZ" b="1"/>
              <a:t>1</a:t>
            </a:r>
            <a:r>
              <a:rPr lang="cs-CZ" altLang="cs-CZ"/>
              <a:t> NMK : </a:t>
            </a:r>
            <a:r>
              <a:rPr lang="cs-CZ" altLang="cs-CZ" b="1"/>
              <a:t>1,4</a:t>
            </a:r>
            <a:r>
              <a:rPr lang="cs-CZ" altLang="cs-CZ"/>
              <a:t> MMK : </a:t>
            </a:r>
            <a:r>
              <a:rPr lang="cs-CZ" altLang="cs-CZ" b="1"/>
              <a:t>0,6</a:t>
            </a:r>
            <a:r>
              <a:rPr lang="cs-CZ" altLang="cs-CZ"/>
              <a:t> PMK</a:t>
            </a:r>
          </a:p>
          <a:p>
            <a:r>
              <a:rPr lang="cs-CZ" altLang="cs-CZ"/>
              <a:t> n - 6 PUFA : n – 3 PUFA   5-8 % : 1-2%</a:t>
            </a:r>
          </a:p>
          <a:p>
            <a:r>
              <a:rPr lang="cs-CZ" altLang="cs-CZ"/>
              <a:t>Trans MK 1-2%</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2" name="Rectangle 8"/>
          <p:cNvSpPr>
            <a:spLocks noGrp="1" noChangeArrowheads="1"/>
          </p:cNvSpPr>
          <p:nvPr>
            <p:ph type="title"/>
          </p:nvPr>
        </p:nvSpPr>
        <p:spPr/>
        <p:txBody>
          <a:bodyPr/>
          <a:lstStyle/>
          <a:p>
            <a:endParaRPr lang="cs-CZ" altLang="cs-CZ"/>
          </a:p>
        </p:txBody>
      </p:sp>
      <p:sp>
        <p:nvSpPr>
          <p:cNvPr id="123913" name="Rectangle 9"/>
          <p:cNvSpPr>
            <a:spLocks noGrp="1" noChangeArrowheads="1"/>
          </p:cNvSpPr>
          <p:nvPr>
            <p:ph type="body" sz="half" idx="1"/>
          </p:nvPr>
        </p:nvSpPr>
        <p:spPr/>
        <p:txBody>
          <a:bodyPr/>
          <a:lstStyle/>
          <a:p>
            <a:pPr>
              <a:lnSpc>
                <a:spcPct val="80000"/>
              </a:lnSpc>
            </a:pPr>
            <a:r>
              <a:rPr lang="cs-CZ" altLang="cs-CZ" sz="1600" b="1"/>
              <a:t>Nasycené mastné kyseliny</a:t>
            </a:r>
            <a:r>
              <a:rPr lang="cs-CZ" altLang="cs-CZ" sz="1600"/>
              <a:t>Zdroj: máslo, hovězí tuk, sádlo, maso, mléko a mléčné výrobky, kokosový, palmový a palmojádrový tuk Doporučované množství: 20 g </a:t>
            </a:r>
          </a:p>
          <a:p>
            <a:pPr>
              <a:lnSpc>
                <a:spcPct val="80000"/>
              </a:lnSpc>
            </a:pPr>
            <a:r>
              <a:rPr lang="cs-CZ" altLang="cs-CZ" sz="1600" b="1"/>
              <a:t>Mononenasycené mastné kyseliny</a:t>
            </a:r>
            <a:r>
              <a:rPr lang="cs-CZ" altLang="cs-CZ" sz="1600"/>
              <a:t>Zdroj: olivy, řepka olejka a oleje z nich, ořechy** – pistácie, mandle, ořechy lískové, kešu, dále arašídy, avokádo Doporučované množství: 28 g</a:t>
            </a:r>
          </a:p>
          <a:p>
            <a:pPr>
              <a:lnSpc>
                <a:spcPct val="80000"/>
              </a:lnSpc>
            </a:pPr>
            <a:r>
              <a:rPr lang="cs-CZ" altLang="cs-CZ" sz="1600" b="1"/>
              <a:t>Polynenasycené mastné kyseliny</a:t>
            </a:r>
            <a:r>
              <a:rPr lang="cs-CZ" altLang="cs-CZ" sz="1600"/>
              <a:t>Zdroj: vlašské ořechy, sója, lněné, slunečnicové a sezamové semínko** a oleje z nich, losos, makrela, sleď (tj. především tučné ryby a mořští živočichové)</a:t>
            </a:r>
          </a:p>
          <a:p>
            <a:pPr>
              <a:lnSpc>
                <a:spcPct val="80000"/>
              </a:lnSpc>
            </a:pPr>
            <a:r>
              <a:rPr lang="cs-CZ" altLang="cs-CZ" sz="1600"/>
              <a:t>Doporučované množství: 12 g *</a:t>
            </a:r>
          </a:p>
        </p:txBody>
      </p:sp>
      <p:pic>
        <p:nvPicPr>
          <p:cNvPr id="123911" name="obrázek 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157413"/>
            <a:ext cx="4038600" cy="3409950"/>
          </a:xfrm>
          <a:solidFill>
            <a:srgbClr val="FFFFFF"/>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7" name="Rectangle 5"/>
          <p:cNvSpPr>
            <a:spLocks noGrp="1" noChangeArrowheads="1"/>
          </p:cNvSpPr>
          <p:nvPr>
            <p:ph type="title"/>
          </p:nvPr>
        </p:nvSpPr>
        <p:spPr/>
        <p:txBody>
          <a:bodyPr/>
          <a:lstStyle/>
          <a:p>
            <a:r>
              <a:rPr lang="cs-CZ" altLang="cs-CZ"/>
              <a:t>SLOŽENÍ TUKU NEBO OLEJE</a:t>
            </a:r>
          </a:p>
        </p:txBody>
      </p:sp>
      <p:pic>
        <p:nvPicPr>
          <p:cNvPr id="663556"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19250" y="2205038"/>
            <a:ext cx="5837238" cy="3375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2800" dirty="0"/>
              <a:t>Kromě běžných informací jako </a:t>
            </a:r>
            <a:r>
              <a:rPr lang="cs-CZ" sz="2800" b="1" dirty="0"/>
              <a:t>nutriční hodnoty</a:t>
            </a:r>
            <a:br>
              <a:rPr lang="cs-CZ" sz="2800" b="1" dirty="0"/>
            </a:br>
            <a:endParaRPr lang="cs-CZ" sz="2800" dirty="0"/>
          </a:p>
        </p:txBody>
      </p:sp>
      <p:sp>
        <p:nvSpPr>
          <p:cNvPr id="8" name="Zástupný symbol pro obsah 7"/>
          <p:cNvSpPr>
            <a:spLocks noGrp="1"/>
          </p:cNvSpPr>
          <p:nvPr>
            <p:ph idx="1"/>
          </p:nvPr>
        </p:nvSpPr>
        <p:spPr/>
        <p:txBody>
          <a:bodyPr/>
          <a:lstStyle/>
          <a:p>
            <a:r>
              <a:rPr lang="cs-CZ" sz="2800" b="1" dirty="0" smtClean="0"/>
              <a:t>Nutriční </a:t>
            </a:r>
            <a:r>
              <a:rPr lang="cs-CZ" sz="2800" b="1" dirty="0"/>
              <a:t>a zdravotní tvrzení </a:t>
            </a:r>
          </a:p>
          <a:p>
            <a:r>
              <a:rPr lang="cs-CZ" sz="2800" b="1" dirty="0"/>
              <a:t>Cíl – ochránit  spotřebitele  - nastavit pravidla před marketingovou manipulací  pomocí tvrzení, která nejsou pravdivá nebo jsou zavádějící</a:t>
            </a:r>
          </a:p>
          <a:p>
            <a:r>
              <a:rPr lang="cs-CZ" sz="2800" dirty="0"/>
              <a:t>Pomocník pro cílený výběr potravin vzhledem ke zdravotnímu stavu     </a:t>
            </a:r>
          </a:p>
          <a:p>
            <a:pPr marL="0" indent="0">
              <a:buNone/>
            </a:pPr>
            <a:r>
              <a:rPr lang="cs-CZ" sz="2800" dirty="0"/>
              <a:t>   (např. snižovat riziko výskytu </a:t>
            </a:r>
            <a:r>
              <a:rPr lang="cs-CZ" sz="2800" dirty="0" smtClean="0"/>
              <a:t>zdravotních</a:t>
            </a:r>
          </a:p>
          <a:p>
            <a:pPr marL="0" indent="0">
              <a:buNone/>
            </a:pPr>
            <a:r>
              <a:rPr lang="cs-CZ" sz="2800" dirty="0"/>
              <a:t> </a:t>
            </a:r>
            <a:r>
              <a:rPr lang="cs-CZ" sz="2800" dirty="0" smtClean="0"/>
              <a:t>  komplikací</a:t>
            </a:r>
            <a:r>
              <a:rPr lang="cs-CZ" sz="2800" dirty="0"/>
              <a:t>)</a:t>
            </a:r>
          </a:p>
        </p:txBody>
      </p:sp>
    </p:spTree>
    <p:extLst>
      <p:ext uri="{BB962C8B-B14F-4D97-AF65-F5344CB8AC3E}">
        <p14:creationId xmlns:p14="http://schemas.microsoft.com/office/powerpoint/2010/main" val="235736941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912707951"/>
              </p:ext>
            </p:extLst>
          </p:nvPr>
        </p:nvGraphicFramePr>
        <p:xfrm>
          <a:off x="868680" y="1628800"/>
          <a:ext cx="7406640" cy="3888433"/>
        </p:xfrm>
        <a:graphic>
          <a:graphicData uri="http://schemas.openxmlformats.org/drawingml/2006/table">
            <a:tbl>
              <a:tblPr firstRow="1" firstCol="1" bandRow="1">
                <a:tableStyleId>{5C22544A-7EE6-4342-B048-85BDC9FD1C3A}</a:tableStyleId>
              </a:tblPr>
              <a:tblGrid>
                <a:gridCol w="1234440"/>
                <a:gridCol w="1234440"/>
                <a:gridCol w="1234440"/>
                <a:gridCol w="1234440"/>
                <a:gridCol w="1234440"/>
                <a:gridCol w="1234440"/>
              </a:tblGrid>
              <a:tr h="382807">
                <a:tc gridSpan="6">
                  <a:txBody>
                    <a:bodyPr/>
                    <a:lstStyle/>
                    <a:p>
                      <a:pPr algn="ctr">
                        <a:lnSpc>
                          <a:spcPct val="107000"/>
                        </a:lnSpc>
                        <a:spcAft>
                          <a:spcPts val="0"/>
                        </a:spcAft>
                      </a:pPr>
                      <a:r>
                        <a:rPr lang="cs-CZ" sz="850">
                          <a:effectLst/>
                        </a:rPr>
                        <a:t>Poměr mastných kyselin v olejích</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785735">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slunečnicový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slunečnicový „high oleic“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sójový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řepkový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1125"/>
                        </a:spcAft>
                      </a:pPr>
                      <a:r>
                        <a:rPr lang="cs-CZ" sz="850">
                          <a:effectLst/>
                        </a:rPr>
                        <a:t>olivový olej</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r h="785735">
                <a:tc>
                  <a:txBody>
                    <a:bodyPr/>
                    <a:lstStyle/>
                    <a:p>
                      <a:pPr>
                        <a:lnSpc>
                          <a:spcPct val="107000"/>
                        </a:lnSpc>
                        <a:spcAft>
                          <a:spcPts val="800"/>
                        </a:spcAft>
                      </a:pPr>
                      <a:r>
                        <a:rPr lang="cs-CZ" sz="850">
                          <a:effectLst/>
                        </a:rPr>
                        <a:t>Nenasycené mastné kyseliny</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82807">
                <a:tc>
                  <a:txBody>
                    <a:bodyPr/>
                    <a:lstStyle/>
                    <a:p>
                      <a:pPr marL="342900" marR="66675" lvl="0" indent="-342900">
                        <a:lnSpc>
                          <a:spcPct val="107000"/>
                        </a:lnSpc>
                        <a:spcAft>
                          <a:spcPts val="225"/>
                        </a:spcAft>
                        <a:buSzPts val="1000"/>
                        <a:buFont typeface="Symbol" panose="05050102010706020507" pitchFamily="18" charset="2"/>
                        <a:buChar char=""/>
                        <a:tabLst>
                          <a:tab pos="457200" algn="l"/>
                        </a:tabLst>
                      </a:pPr>
                      <a:r>
                        <a:rPr lang="cs-CZ" sz="850">
                          <a:effectLst/>
                        </a:rPr>
                        <a:t>olejová</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24 %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83 %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21 %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58 %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72 %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82807">
                <a:tc>
                  <a:txBody>
                    <a:bodyPr/>
                    <a:lstStyle/>
                    <a:p>
                      <a:pPr marL="342900" marR="66675" lvl="0" indent="-342900">
                        <a:lnSpc>
                          <a:spcPct val="107000"/>
                        </a:lnSpc>
                        <a:spcAft>
                          <a:spcPts val="225"/>
                        </a:spcAft>
                        <a:buSzPts val="1000"/>
                        <a:buFont typeface="Symbol" panose="05050102010706020507" pitchFamily="18" charset="2"/>
                        <a:buChar char=""/>
                        <a:tabLst>
                          <a:tab pos="457200" algn="l"/>
                        </a:tabLst>
                      </a:pPr>
                      <a:r>
                        <a:rPr lang="cs-CZ" sz="850">
                          <a:effectLst/>
                        </a:rPr>
                        <a:t>linolová</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63 %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8 %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56 %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21 %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10 %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382807">
                <a:tc>
                  <a:txBody>
                    <a:bodyPr/>
                    <a:lstStyle/>
                    <a:p>
                      <a:pPr marL="342900" marR="66675" lvl="0" indent="-342900">
                        <a:lnSpc>
                          <a:spcPct val="107000"/>
                        </a:lnSpc>
                        <a:spcAft>
                          <a:spcPts val="225"/>
                        </a:spcAft>
                        <a:buSzPts val="1000"/>
                        <a:buFont typeface="Symbol" panose="05050102010706020507" pitchFamily="18" charset="2"/>
                        <a:buChar char=""/>
                        <a:tabLst>
                          <a:tab pos="457200" algn="l"/>
                        </a:tabLst>
                      </a:pPr>
                      <a:r>
                        <a:rPr lang="cs-CZ" sz="850">
                          <a:effectLst/>
                        </a:rPr>
                        <a:t>alfa-linolenová</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0,3 %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0,1 %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8 %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10 %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cs-CZ" sz="850">
                          <a:effectLst/>
                        </a:rPr>
                        <a:t>1 %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r>
              <a:tr h="785735">
                <a:tc>
                  <a:txBody>
                    <a:bodyPr/>
                    <a:lstStyle/>
                    <a:p>
                      <a:pPr>
                        <a:lnSpc>
                          <a:spcPct val="107000"/>
                        </a:lnSpc>
                        <a:spcAft>
                          <a:spcPts val="800"/>
                        </a:spcAft>
                      </a:pPr>
                      <a:r>
                        <a:rPr lang="cs-CZ" sz="850">
                          <a:effectLst/>
                        </a:rPr>
                        <a:t>Nasycené mastné kyseliny celkem</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a:effectLst/>
                        </a:rPr>
                        <a:t/>
                      </a:r>
                      <a:br>
                        <a:rPr lang="cs-CZ" sz="850">
                          <a:effectLst/>
                        </a:rPr>
                      </a:br>
                      <a:r>
                        <a:rPr lang="cs-CZ" sz="850">
                          <a:effectLst/>
                        </a:rPr>
                        <a:t>12 %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a:effectLst/>
                        </a:rPr>
                        <a:t/>
                      </a:r>
                      <a:br>
                        <a:rPr lang="cs-CZ" sz="850">
                          <a:effectLst/>
                        </a:rPr>
                      </a:br>
                      <a:r>
                        <a:rPr lang="cs-CZ" sz="850">
                          <a:effectLst/>
                        </a:rPr>
                        <a:t>8 %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a:effectLst/>
                        </a:rPr>
                        <a:t/>
                      </a:r>
                      <a:br>
                        <a:rPr lang="cs-CZ" sz="850">
                          <a:effectLst/>
                        </a:rPr>
                      </a:br>
                      <a:r>
                        <a:rPr lang="cs-CZ" sz="850">
                          <a:effectLst/>
                        </a:rPr>
                        <a:t>15 %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a:effectLst/>
                        </a:rPr>
                        <a:t/>
                      </a:r>
                      <a:br>
                        <a:rPr lang="cs-CZ" sz="850">
                          <a:effectLst/>
                        </a:rPr>
                      </a:br>
                      <a:r>
                        <a:rPr lang="cs-CZ" sz="850">
                          <a:effectLst/>
                        </a:rPr>
                        <a:t>10 %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cs-CZ" sz="850" dirty="0">
                          <a:effectLst/>
                        </a:rPr>
                        <a:t/>
                      </a:r>
                      <a:br>
                        <a:rPr lang="cs-CZ" sz="850" dirty="0">
                          <a:effectLst/>
                        </a:rPr>
                      </a:br>
                      <a:r>
                        <a:rPr lang="cs-CZ" sz="850" dirty="0">
                          <a:effectLst/>
                        </a:rPr>
                        <a:t>17 %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r>
            </a:tbl>
          </a:graphicData>
        </a:graphic>
      </p:graphicFrame>
      <p:sp>
        <p:nvSpPr>
          <p:cNvPr id="5" name="Rectangle 1"/>
          <p:cNvSpPr>
            <a:spLocks noChangeArrowheads="1"/>
          </p:cNvSpPr>
          <p:nvPr/>
        </p:nvSpPr>
        <p:spPr bwMode="auto">
          <a:xfrm>
            <a:off x="868363" y="31702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235902598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Grp="1" noChangeArrowheads="1"/>
          </p:cNvSpPr>
          <p:nvPr>
            <p:ph type="body" idx="1"/>
          </p:nvPr>
        </p:nvSpPr>
        <p:spPr>
          <a:xfrm>
            <a:off x="457200" y="1341438"/>
            <a:ext cx="8229600" cy="4784725"/>
          </a:xfrm>
        </p:spPr>
        <p:txBody>
          <a:bodyPr/>
          <a:lstStyle/>
          <a:p>
            <a:r>
              <a:rPr lang="cs-CZ" altLang="cs-CZ" sz="2800" dirty="0"/>
              <a:t>olej řepkový 3:1 (</a:t>
            </a:r>
            <a:r>
              <a:rPr lang="cs-CZ" altLang="cs-CZ" sz="2800" dirty="0" err="1"/>
              <a:t>nízkoerukový</a:t>
            </a:r>
            <a:r>
              <a:rPr lang="cs-CZ" altLang="cs-CZ" sz="2800" dirty="0"/>
              <a:t>)</a:t>
            </a:r>
          </a:p>
          <a:p>
            <a:r>
              <a:rPr lang="cs-CZ" altLang="cs-CZ" sz="2800" dirty="0"/>
              <a:t>olej sójový 5:1</a:t>
            </a:r>
          </a:p>
          <a:p>
            <a:r>
              <a:rPr lang="cs-CZ" altLang="cs-CZ" sz="2800" dirty="0"/>
              <a:t>olej  olivový  brání </a:t>
            </a:r>
            <a:r>
              <a:rPr lang="cs-CZ" altLang="cs-CZ" sz="2800" dirty="0" err="1"/>
              <a:t>peroxidaci</a:t>
            </a:r>
            <a:r>
              <a:rPr lang="cs-CZ" altLang="cs-CZ" sz="2800" dirty="0"/>
              <a:t> ,                       stálý – 80 % k. olejové, neutrální z hlediska cholesterolu</a:t>
            </a:r>
            <a:r>
              <a:rPr lang="cs-CZ" altLang="cs-CZ" sz="2800" dirty="0" smtClean="0"/>
              <a:t>, snižuje </a:t>
            </a:r>
            <a:r>
              <a:rPr lang="cs-CZ" altLang="cs-CZ" sz="2800" dirty="0"/>
              <a:t>celkový cholesterol a LDL-C pokud nahradí nasycené mastné kyseliny          </a:t>
            </a:r>
          </a:p>
          <a:p>
            <a:r>
              <a:rPr lang="cs-CZ" altLang="cs-CZ" sz="2800" dirty="0"/>
              <a:t>olej slunečnicový výroba margarinů – kyselina linolová, ne na </a:t>
            </a:r>
            <a:r>
              <a:rPr lang="cs-CZ" altLang="cs-CZ" sz="2800" dirty="0" smtClean="0"/>
              <a:t>smažení</a:t>
            </a:r>
            <a:endParaRPr lang="cs-CZ" altLang="cs-CZ" sz="2800" dirty="0"/>
          </a:p>
        </p:txBody>
      </p:sp>
      <p:sp>
        <p:nvSpPr>
          <p:cNvPr id="859139" name="Rectangle 3"/>
          <p:cNvSpPr>
            <a:spLocks noGrp="1" noChangeArrowheads="1"/>
          </p:cNvSpPr>
          <p:nvPr>
            <p:ph type="title"/>
          </p:nvPr>
        </p:nvSpPr>
        <p:spPr>
          <a:xfrm>
            <a:off x="457200" y="274638"/>
            <a:ext cx="8229600" cy="993775"/>
          </a:xfrm>
          <a:noFill/>
          <a:ln/>
        </p:spPr>
        <p:txBody>
          <a:bodyPr/>
          <a:lstStyle/>
          <a:p>
            <a:r>
              <a:rPr lang="cs-CZ" altLang="cs-CZ"/>
              <a:t>Složení rostlinných olejů</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cs-CZ" altLang="cs-CZ"/>
              <a:t>Tuky </a:t>
            </a:r>
          </a:p>
        </p:txBody>
      </p:sp>
      <p:sp>
        <p:nvSpPr>
          <p:cNvPr id="99331" name="Rectangle 3"/>
          <p:cNvSpPr>
            <a:spLocks noGrp="1" noChangeArrowheads="1"/>
          </p:cNvSpPr>
          <p:nvPr>
            <p:ph type="body" idx="1"/>
          </p:nvPr>
        </p:nvSpPr>
        <p:spPr/>
        <p:txBody>
          <a:bodyPr/>
          <a:lstStyle/>
          <a:p>
            <a:pPr>
              <a:lnSpc>
                <a:spcPct val="90000"/>
              </a:lnSpc>
              <a:buFontTx/>
              <a:buNone/>
            </a:pPr>
            <a:r>
              <a:rPr lang="cs-CZ" altLang="cs-CZ" sz="2400"/>
              <a:t>Denní přívod tuků do 30 % celkové energetické dávky</a:t>
            </a:r>
          </a:p>
          <a:p>
            <a:pPr>
              <a:lnSpc>
                <a:spcPct val="90000"/>
              </a:lnSpc>
              <a:buFontTx/>
              <a:buNone/>
            </a:pPr>
            <a:r>
              <a:rPr lang="cs-CZ" altLang="cs-CZ" sz="2400"/>
              <a:t>rizikové  nutriční substance – tuky živočišného </a:t>
            </a:r>
          </a:p>
          <a:p>
            <a:pPr>
              <a:lnSpc>
                <a:spcPct val="90000"/>
              </a:lnSpc>
              <a:buFontTx/>
              <a:buNone/>
            </a:pPr>
            <a:r>
              <a:rPr lang="cs-CZ" altLang="cs-CZ" sz="2400"/>
              <a:t>původu, kokosový tuk, palmový olej a palmojádrový olej</a:t>
            </a:r>
            <a:endParaRPr lang="cs-CZ" altLang="cs-CZ" sz="2400" b="1"/>
          </a:p>
          <a:p>
            <a:pPr>
              <a:lnSpc>
                <a:spcPct val="90000"/>
              </a:lnSpc>
              <a:buFontTx/>
              <a:buNone/>
            </a:pPr>
            <a:endParaRPr lang="cs-CZ" altLang="cs-CZ" sz="2400" b="1"/>
          </a:p>
          <a:p>
            <a:pPr>
              <a:lnSpc>
                <a:spcPct val="90000"/>
              </a:lnSpc>
              <a:buFontTx/>
              <a:buNone/>
            </a:pPr>
            <a:r>
              <a:rPr lang="cs-CZ" altLang="cs-CZ" sz="2400" b="1"/>
              <a:t>saturované nasycené mastné kyseliny</a:t>
            </a:r>
            <a:r>
              <a:rPr lang="cs-CZ" altLang="cs-CZ" sz="2400"/>
              <a:t> zvyšují </a:t>
            </a:r>
          </a:p>
          <a:p>
            <a:pPr>
              <a:lnSpc>
                <a:spcPct val="90000"/>
              </a:lnSpc>
              <a:buFontTx/>
              <a:buNone/>
            </a:pPr>
            <a:r>
              <a:rPr lang="cs-CZ" altLang="cs-CZ" sz="2400"/>
              <a:t>hladinu cholesterolu ( LDL-C)</a:t>
            </a:r>
          </a:p>
          <a:p>
            <a:pPr>
              <a:lnSpc>
                <a:spcPct val="90000"/>
              </a:lnSpc>
              <a:buFontTx/>
              <a:buNone/>
            </a:pPr>
            <a:r>
              <a:rPr lang="cs-CZ" altLang="cs-CZ" sz="2400"/>
              <a:t>* kyselina laurová        kokosový tuk</a:t>
            </a:r>
          </a:p>
          <a:p>
            <a:pPr>
              <a:lnSpc>
                <a:spcPct val="90000"/>
              </a:lnSpc>
              <a:buFontTx/>
              <a:buNone/>
            </a:pPr>
            <a:r>
              <a:rPr lang="cs-CZ" altLang="cs-CZ" sz="2400"/>
              <a:t>*</a:t>
            </a:r>
            <a:r>
              <a:rPr lang="cs-CZ" altLang="cs-CZ" sz="2400">
                <a:solidFill>
                  <a:srgbClr val="FF6600"/>
                </a:solidFill>
              </a:rPr>
              <a:t>kyselina myristová</a:t>
            </a:r>
            <a:r>
              <a:rPr lang="cs-CZ" altLang="cs-CZ" sz="2400"/>
              <a:t>     kokosový tuk, máslo, oleje tropických rostlin</a:t>
            </a:r>
          </a:p>
          <a:p>
            <a:pPr>
              <a:lnSpc>
                <a:spcPct val="90000"/>
              </a:lnSpc>
              <a:buFontTx/>
              <a:buNone/>
            </a:pPr>
            <a:r>
              <a:rPr lang="cs-CZ" altLang="cs-CZ" sz="2400"/>
              <a:t>*</a:t>
            </a:r>
            <a:r>
              <a:rPr lang="cs-CZ" altLang="cs-CZ" sz="2400">
                <a:solidFill>
                  <a:srgbClr val="FF6600"/>
                </a:solidFill>
              </a:rPr>
              <a:t>kyselina palmitová</a:t>
            </a:r>
            <a:r>
              <a:rPr lang="cs-CZ" altLang="cs-CZ" sz="2400"/>
              <a:t>     máslo, sádlo, palmový olej</a:t>
            </a:r>
          </a:p>
          <a:p>
            <a:pPr>
              <a:lnSpc>
                <a:spcPct val="90000"/>
              </a:lnSpc>
              <a:buFontTx/>
              <a:buNone/>
            </a:pPr>
            <a:r>
              <a:rPr lang="cs-CZ" altLang="cs-CZ" sz="2400"/>
              <a:t>*kyselina stearová (čokoláda, sádlo, lůj) trombogenní</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body" idx="1"/>
          </p:nvPr>
        </p:nvSpPr>
        <p:spPr>
          <a:xfrm>
            <a:off x="206375" y="587375"/>
            <a:ext cx="8686800" cy="5505450"/>
          </a:xfrm>
        </p:spPr>
        <p:txBody>
          <a:bodyPr/>
          <a:lstStyle/>
          <a:p>
            <a:pPr>
              <a:lnSpc>
                <a:spcPct val="80000"/>
              </a:lnSpc>
              <a:buFontTx/>
              <a:buNone/>
            </a:pPr>
            <a:r>
              <a:rPr lang="cs-CZ" altLang="cs-CZ" sz="1800" b="1"/>
              <a:t>nenasycené mastné kyseliny – mononenasycené –</a:t>
            </a:r>
            <a:r>
              <a:rPr lang="cs-CZ" altLang="cs-CZ" sz="1800"/>
              <a:t> kyselina olejová 				              neutrální  </a:t>
            </a:r>
          </a:p>
          <a:p>
            <a:pPr>
              <a:lnSpc>
                <a:spcPct val="80000"/>
              </a:lnSpc>
              <a:buFontTx/>
              <a:buNone/>
            </a:pPr>
            <a:r>
              <a:rPr lang="cs-CZ" altLang="cs-CZ" sz="1800"/>
              <a:t>					olivový olej, řepkový olej                                        </a:t>
            </a:r>
          </a:p>
          <a:p>
            <a:pPr>
              <a:lnSpc>
                <a:spcPct val="80000"/>
              </a:lnSpc>
              <a:buFontTx/>
              <a:buNone/>
            </a:pPr>
            <a:r>
              <a:rPr lang="cs-CZ" altLang="cs-CZ" sz="1800" b="1"/>
              <a:t>polynenasycené</a:t>
            </a:r>
            <a:r>
              <a:rPr lang="cs-CZ" altLang="cs-CZ" sz="1800"/>
              <a:t> skupina n-6  	–  k. linolová – snižuje hladinu</a:t>
            </a:r>
          </a:p>
          <a:p>
            <a:pPr>
              <a:lnSpc>
                <a:spcPct val="80000"/>
              </a:lnSpc>
              <a:buFontTx/>
              <a:buNone/>
            </a:pPr>
            <a:r>
              <a:rPr lang="cs-CZ" altLang="cs-CZ" sz="1800"/>
              <a:t> 					cholesterolu – slunečnicový olej</a:t>
            </a:r>
          </a:p>
          <a:p>
            <a:pPr>
              <a:lnSpc>
                <a:spcPct val="80000"/>
              </a:lnSpc>
              <a:buFontTx/>
              <a:buNone/>
            </a:pPr>
            <a:r>
              <a:rPr lang="cs-CZ" altLang="cs-CZ" sz="1800"/>
              <a:t>                             skupina n-3 	–  k. alfa linolenová – řepkový olej,           					 sojový olej, lněný olej</a:t>
            </a:r>
          </a:p>
          <a:p>
            <a:pPr>
              <a:lnSpc>
                <a:spcPct val="80000"/>
              </a:lnSpc>
              <a:buFontTx/>
              <a:buNone/>
            </a:pPr>
            <a:r>
              <a:rPr lang="cs-CZ" altLang="cs-CZ" sz="1800"/>
              <a:t>                                               	–  k. eikosapentaenová</a:t>
            </a:r>
          </a:p>
          <a:p>
            <a:pPr>
              <a:lnSpc>
                <a:spcPct val="80000"/>
              </a:lnSpc>
              <a:buFontTx/>
              <a:buNone/>
            </a:pPr>
            <a:r>
              <a:rPr lang="cs-CZ" altLang="cs-CZ" sz="1800"/>
              <a:t>	 				a dokosahexaenová</a:t>
            </a:r>
          </a:p>
          <a:p>
            <a:pPr>
              <a:lnSpc>
                <a:spcPct val="80000"/>
              </a:lnSpc>
              <a:buFontTx/>
              <a:buNone/>
            </a:pPr>
            <a:r>
              <a:rPr lang="cs-CZ" altLang="cs-CZ" sz="1800"/>
              <a:t>                                                    antitrombotický účinek – rybí oleje </a:t>
            </a:r>
          </a:p>
          <a:p>
            <a:pPr>
              <a:lnSpc>
                <a:spcPct val="90000"/>
              </a:lnSpc>
              <a:buFontTx/>
              <a:buNone/>
            </a:pPr>
            <a:r>
              <a:rPr lang="cs-CZ" altLang="cs-CZ" sz="1400" b="1">
                <a:solidFill>
                  <a:srgbClr val="FF3300"/>
                </a:solidFill>
              </a:rPr>
              <a:t>Omega 3 MK </a:t>
            </a:r>
            <a:r>
              <a:rPr lang="cs-CZ" altLang="cs-CZ" sz="1400">
                <a:solidFill>
                  <a:srgbClr val="FF3300"/>
                </a:solidFill>
              </a:rPr>
              <a:t>(za podmínky 3g denně) - pozitivní</a:t>
            </a:r>
            <a:endParaRPr lang="cs-CZ" altLang="cs-CZ" sz="1600"/>
          </a:p>
          <a:p>
            <a:pPr>
              <a:lnSpc>
                <a:spcPct val="90000"/>
              </a:lnSpc>
              <a:buFontTx/>
              <a:buNone/>
            </a:pPr>
            <a:r>
              <a:rPr lang="cs-CZ" altLang="cs-CZ" sz="1400" i="1">
                <a:solidFill>
                  <a:schemeClr val="hlink"/>
                </a:solidFill>
              </a:rPr>
              <a:t>Udržují normální koncentraci triacylglycerolů v krvi</a:t>
            </a:r>
          </a:p>
          <a:p>
            <a:pPr>
              <a:lnSpc>
                <a:spcPct val="90000"/>
              </a:lnSpc>
              <a:buFontTx/>
              <a:buNone/>
            </a:pPr>
            <a:endParaRPr lang="cs-CZ" altLang="cs-CZ" sz="1400"/>
          </a:p>
          <a:p>
            <a:pPr>
              <a:lnSpc>
                <a:spcPct val="80000"/>
              </a:lnSpc>
              <a:buFontTx/>
              <a:buNone/>
            </a:pPr>
            <a:endParaRPr lang="cs-CZ" altLang="cs-CZ" sz="1800"/>
          </a:p>
          <a:p>
            <a:pPr>
              <a:lnSpc>
                <a:spcPct val="80000"/>
              </a:lnSpc>
              <a:buFontTx/>
              <a:buNone/>
            </a:pPr>
            <a:r>
              <a:rPr lang="cs-CZ" altLang="cs-CZ" sz="1800"/>
              <a:t>nasycené tuky nahradit  polysacharidy, částečně mononenasycenými </a:t>
            </a:r>
          </a:p>
          <a:p>
            <a:pPr>
              <a:lnSpc>
                <a:spcPct val="80000"/>
              </a:lnSpc>
              <a:buFontTx/>
              <a:buNone/>
            </a:pPr>
            <a:r>
              <a:rPr lang="cs-CZ" altLang="cs-CZ" sz="1800"/>
              <a:t>a polynenasycenými tuky z rostlinný zdrojů a mořských živočichů</a:t>
            </a:r>
          </a:p>
          <a:p>
            <a:pPr>
              <a:lnSpc>
                <a:spcPct val="80000"/>
              </a:lnSpc>
              <a:buFontTx/>
              <a:buNone/>
            </a:pPr>
            <a:endParaRPr lang="cs-CZ" altLang="cs-CZ" sz="1800"/>
          </a:p>
          <a:p>
            <a:pPr>
              <a:lnSpc>
                <a:spcPct val="80000"/>
              </a:lnSpc>
              <a:buFontTx/>
              <a:buNone/>
            </a:pPr>
            <a:r>
              <a:rPr lang="cs-CZ" altLang="cs-CZ" sz="1800"/>
              <a:t>substituce nenasycenými MK snižuje LDL-cholesterol, neovlivňuje HDL-C</a:t>
            </a:r>
          </a:p>
          <a:p>
            <a:pPr>
              <a:lnSpc>
                <a:spcPct val="80000"/>
              </a:lnSpc>
              <a:buFontTx/>
              <a:buNone/>
            </a:pPr>
            <a:endParaRPr lang="cs-CZ" altLang="cs-CZ" sz="1800"/>
          </a:p>
          <a:p>
            <a:pPr>
              <a:lnSpc>
                <a:spcPct val="80000"/>
              </a:lnSpc>
              <a:buFontTx/>
              <a:buNone/>
            </a:pPr>
            <a:r>
              <a:rPr lang="cs-CZ" altLang="cs-CZ" sz="1800"/>
              <a:t>komplexními sacharidy snižuje LDL-C i HDL-C</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body" idx="1"/>
          </p:nvPr>
        </p:nvSpPr>
        <p:spPr>
          <a:xfrm>
            <a:off x="611560" y="404664"/>
            <a:ext cx="8229600" cy="6119813"/>
          </a:xfrm>
        </p:spPr>
        <p:txBody>
          <a:bodyPr/>
          <a:lstStyle/>
          <a:p>
            <a:pPr>
              <a:lnSpc>
                <a:spcPct val="90000"/>
              </a:lnSpc>
              <a:buFontTx/>
              <a:buNone/>
            </a:pPr>
            <a:r>
              <a:rPr lang="cs-CZ" altLang="cs-CZ" sz="2400" dirty="0"/>
              <a:t>margaríny – nevýhoda – ztužování rostlinných tuků</a:t>
            </a:r>
          </a:p>
          <a:p>
            <a:pPr>
              <a:lnSpc>
                <a:spcPct val="90000"/>
              </a:lnSpc>
              <a:buFontTx/>
              <a:buNone/>
            </a:pPr>
            <a:r>
              <a:rPr lang="cs-CZ" altLang="cs-CZ" sz="2400" dirty="0"/>
              <a:t>přesmyku dvojných vazeb z polohy cis na trans</a:t>
            </a:r>
            <a:endParaRPr lang="cs-CZ" altLang="cs-CZ" sz="2400" b="1" dirty="0"/>
          </a:p>
          <a:p>
            <a:pPr>
              <a:lnSpc>
                <a:spcPct val="90000"/>
              </a:lnSpc>
              <a:buFontTx/>
              <a:buNone/>
            </a:pPr>
            <a:r>
              <a:rPr lang="cs-CZ" altLang="cs-CZ" sz="2400" b="1" dirty="0"/>
              <a:t>trans  MK</a:t>
            </a:r>
            <a:r>
              <a:rPr lang="cs-CZ" altLang="cs-CZ" sz="2400" dirty="0"/>
              <a:t>  –  vyšší hodnoty cholesterolu (LDL-C),</a:t>
            </a:r>
          </a:p>
          <a:p>
            <a:pPr>
              <a:lnSpc>
                <a:spcPct val="90000"/>
              </a:lnSpc>
              <a:buFontTx/>
              <a:buNone/>
            </a:pPr>
            <a:r>
              <a:rPr lang="cs-CZ" altLang="cs-CZ" sz="2400" b="1" dirty="0"/>
              <a:t>nižší hodnoty HDL cholesterolu</a:t>
            </a:r>
          </a:p>
          <a:p>
            <a:pPr>
              <a:lnSpc>
                <a:spcPct val="90000"/>
              </a:lnSpc>
              <a:buFontTx/>
              <a:buNone/>
            </a:pPr>
            <a:r>
              <a:rPr lang="cs-CZ" altLang="cs-CZ" sz="2400" dirty="0"/>
              <a:t>EPA  a DHA – 200mg</a:t>
            </a:r>
          </a:p>
          <a:p>
            <a:pPr>
              <a:lnSpc>
                <a:spcPct val="90000"/>
              </a:lnSpc>
              <a:buFontTx/>
              <a:buNone/>
            </a:pPr>
            <a:r>
              <a:rPr lang="cs-CZ" altLang="cs-CZ" sz="2400" dirty="0"/>
              <a:t>trans MK  méně než 1 %</a:t>
            </a:r>
            <a:endParaRPr lang="cs-CZ" altLang="cs-CZ" sz="2400" b="1" dirty="0"/>
          </a:p>
          <a:p>
            <a:pPr>
              <a:lnSpc>
                <a:spcPct val="90000"/>
              </a:lnSpc>
              <a:buFontTx/>
              <a:buNone/>
            </a:pPr>
            <a:r>
              <a:rPr lang="cs-CZ" altLang="cs-CZ" sz="2400" b="1" dirty="0"/>
              <a:t>Cholesterol</a:t>
            </a:r>
            <a:r>
              <a:rPr lang="cs-CZ" altLang="cs-CZ" sz="2400" dirty="0"/>
              <a:t> ve stravě má poměrně malý účinek na zvýšení</a:t>
            </a:r>
          </a:p>
          <a:p>
            <a:pPr>
              <a:lnSpc>
                <a:spcPct val="90000"/>
              </a:lnSpc>
              <a:buFontTx/>
              <a:buNone/>
            </a:pPr>
            <a:r>
              <a:rPr lang="cs-CZ" altLang="cs-CZ" sz="2400" dirty="0"/>
              <a:t>LDL-C</a:t>
            </a:r>
          </a:p>
          <a:p>
            <a:pPr>
              <a:lnSpc>
                <a:spcPct val="90000"/>
              </a:lnSpc>
              <a:buFontTx/>
              <a:buNone/>
            </a:pPr>
            <a:r>
              <a:rPr lang="cs-CZ" altLang="cs-CZ" sz="2400" b="1" dirty="0" err="1"/>
              <a:t>Fytosteroly</a:t>
            </a:r>
            <a:r>
              <a:rPr lang="cs-CZ" altLang="cs-CZ" sz="2400" b="1" dirty="0"/>
              <a:t> </a:t>
            </a:r>
            <a:r>
              <a:rPr lang="cs-CZ" altLang="cs-CZ" sz="2400" dirty="0"/>
              <a:t>– steroly a </a:t>
            </a:r>
            <a:r>
              <a:rPr lang="cs-CZ" altLang="cs-CZ" sz="2400" dirty="0" err="1"/>
              <a:t>stanoly</a:t>
            </a:r>
            <a:r>
              <a:rPr lang="cs-CZ" altLang="cs-CZ" sz="2400" dirty="0"/>
              <a:t>, sitosteroly </a:t>
            </a:r>
          </a:p>
          <a:p>
            <a:pPr>
              <a:lnSpc>
                <a:spcPct val="90000"/>
              </a:lnSpc>
              <a:buFontTx/>
              <a:buNone/>
            </a:pPr>
            <a:r>
              <a:rPr lang="cs-CZ" altLang="cs-CZ" sz="2400" dirty="0"/>
              <a:t>(Flora </a:t>
            </a:r>
            <a:r>
              <a:rPr lang="cs-CZ" altLang="cs-CZ" sz="2400" dirty="0" err="1"/>
              <a:t>pro.activ,mléko</a:t>
            </a:r>
            <a:r>
              <a:rPr lang="cs-CZ" altLang="cs-CZ" sz="2400" dirty="0"/>
              <a:t>, kysané mléčné výrobky)</a:t>
            </a:r>
          </a:p>
          <a:p>
            <a:pPr>
              <a:lnSpc>
                <a:spcPct val="90000"/>
              </a:lnSpc>
              <a:buFontTx/>
              <a:buNone/>
            </a:pPr>
            <a:r>
              <a:rPr lang="cs-CZ" altLang="cs-CZ" sz="2400" dirty="0"/>
              <a:t>20–25 g/den (1,6–2 g) – snížení celkového cholesterolu </a:t>
            </a:r>
          </a:p>
          <a:p>
            <a:pPr>
              <a:lnSpc>
                <a:spcPct val="90000"/>
              </a:lnSpc>
              <a:buFontTx/>
              <a:buNone/>
            </a:pPr>
            <a:r>
              <a:rPr lang="cs-CZ" altLang="cs-CZ" sz="2400" dirty="0"/>
              <a:t>o 10 %</a:t>
            </a:r>
          </a:p>
          <a:p>
            <a:pPr>
              <a:lnSpc>
                <a:spcPct val="90000"/>
              </a:lnSpc>
              <a:buFontTx/>
              <a:buNone/>
            </a:pPr>
            <a:r>
              <a:rPr lang="cs-CZ" altLang="cs-CZ" sz="2000" i="1" dirty="0">
                <a:solidFill>
                  <a:schemeClr val="hlink"/>
                </a:solidFill>
              </a:rPr>
              <a:t>Bylo zjištěno, že </a:t>
            </a:r>
            <a:r>
              <a:rPr lang="cs-CZ" altLang="cs-CZ" sz="2000" b="1" i="1" u="sng" dirty="0">
                <a:solidFill>
                  <a:schemeClr val="hlink"/>
                </a:solidFill>
              </a:rPr>
              <a:t>rostlinné steroly</a:t>
            </a:r>
            <a:r>
              <a:rPr lang="cs-CZ" altLang="cs-CZ" sz="2000" i="1" dirty="0">
                <a:solidFill>
                  <a:schemeClr val="hlink"/>
                </a:solidFill>
              </a:rPr>
              <a:t> snižují hladinu cholesterolu v krvi. Vysoká hladina cholesterolu je rizikovým faktorem pro vznik ischemické choroby srdeční</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cs-CZ" dirty="0" smtClean="0"/>
              <a:t>Plant </a:t>
            </a:r>
            <a:r>
              <a:rPr lang="cs-CZ" dirty="0" err="1" smtClean="0"/>
              <a:t>sterols</a:t>
            </a:r>
            <a:r>
              <a:rPr lang="cs-CZ" dirty="0" smtClean="0"/>
              <a:t>/</a:t>
            </a:r>
            <a:r>
              <a:rPr lang="cs-CZ" dirty="0" err="1" smtClean="0"/>
              <a:t>stanols</a:t>
            </a:r>
            <a:r>
              <a:rPr lang="cs-CZ" dirty="0" smtClean="0"/>
              <a:t> – HEALTH CLAIMS</a:t>
            </a:r>
            <a:endParaRPr lang="cs-CZ" dirty="0"/>
          </a:p>
        </p:txBody>
      </p:sp>
      <p:sp>
        <p:nvSpPr>
          <p:cNvPr id="6" name="Zástupný symbol pro obsah 5"/>
          <p:cNvSpPr>
            <a:spLocks noGrp="1"/>
          </p:cNvSpPr>
          <p:nvPr>
            <p:ph idx="1"/>
          </p:nvPr>
        </p:nvSpPr>
        <p:spPr>
          <a:xfrm>
            <a:off x="687008" y="1890781"/>
            <a:ext cx="7886700" cy="3285554"/>
          </a:xfrm>
        </p:spPr>
        <p:txBody>
          <a:bodyPr>
            <a:normAutofit fontScale="47500" lnSpcReduction="20000"/>
          </a:bodyPr>
          <a:lstStyle/>
          <a:p>
            <a:r>
              <a:rPr lang="en-US" dirty="0" smtClean="0"/>
              <a:t>following </a:t>
            </a:r>
            <a:r>
              <a:rPr lang="en-US" dirty="0"/>
              <a:t>wording reflects the scientific evidence: “Plant sterols/</a:t>
            </a:r>
            <a:r>
              <a:rPr lang="en-US" dirty="0" err="1"/>
              <a:t>stanols</a:t>
            </a:r>
            <a:r>
              <a:rPr lang="en-US" dirty="0"/>
              <a:t> help to maintain normal blood cholesterol levels”. </a:t>
            </a:r>
            <a:endParaRPr lang="cs-CZ" dirty="0" smtClean="0"/>
          </a:p>
          <a:p>
            <a:pPr marL="351000"/>
            <a:r>
              <a:rPr lang="en-US" b="1" dirty="0"/>
              <a:t>Plant </a:t>
            </a:r>
            <a:r>
              <a:rPr lang="cs-CZ" b="1" dirty="0" smtClean="0"/>
              <a:t>s</a:t>
            </a:r>
            <a:r>
              <a:rPr lang="en-US" b="1" dirty="0" err="1" smtClean="0"/>
              <a:t>terols</a:t>
            </a:r>
            <a:r>
              <a:rPr lang="en-US" b="1" dirty="0" smtClean="0"/>
              <a:t> </a:t>
            </a:r>
            <a:r>
              <a:rPr lang="en-US" b="1" dirty="0"/>
              <a:t>improve blood cholesterol levels </a:t>
            </a:r>
          </a:p>
          <a:p>
            <a:pPr marL="351000"/>
            <a:r>
              <a:rPr lang="en-US" b="1" dirty="0"/>
              <a:t>Daily </a:t>
            </a:r>
            <a:r>
              <a:rPr lang="cs-CZ" b="1" dirty="0" smtClean="0"/>
              <a:t>p</a:t>
            </a:r>
            <a:r>
              <a:rPr lang="en-US" b="1" dirty="0" err="1" smtClean="0"/>
              <a:t>hytosterols</a:t>
            </a:r>
            <a:r>
              <a:rPr lang="en-US" b="1" dirty="0" smtClean="0"/>
              <a:t> </a:t>
            </a:r>
            <a:r>
              <a:rPr lang="en-US" b="1" dirty="0"/>
              <a:t>intake helps achieve acceptable </a:t>
            </a:r>
            <a:r>
              <a:rPr lang="en-US" b="1" dirty="0" smtClean="0"/>
              <a:t>LDL-cholesterol </a:t>
            </a:r>
            <a:r>
              <a:rPr lang="en-US" b="1" dirty="0"/>
              <a:t>levels </a:t>
            </a:r>
            <a:r>
              <a:rPr lang="en-US" dirty="0"/>
              <a:t>	</a:t>
            </a:r>
            <a:endParaRPr lang="cs-CZ" dirty="0" smtClean="0"/>
          </a:p>
          <a:p>
            <a:pPr>
              <a:spcBef>
                <a:spcPts val="2250"/>
              </a:spcBef>
            </a:pPr>
            <a:r>
              <a:rPr lang="en-US" dirty="0" smtClean="0"/>
              <a:t>In </a:t>
            </a:r>
            <a:r>
              <a:rPr lang="en-US" dirty="0"/>
              <a:t>order to bear the claim, a food should provide at least 0.8 g per day of plant sterols/</a:t>
            </a:r>
            <a:r>
              <a:rPr lang="en-US" dirty="0" err="1"/>
              <a:t>stanols</a:t>
            </a:r>
            <a:r>
              <a:rPr lang="en-US" dirty="0"/>
              <a:t> in one or more servings. These amounts can be reasonably achieved in the context of a balanced diet. The target population is </a:t>
            </a:r>
            <a:r>
              <a:rPr lang="en-US" dirty="0" smtClean="0"/>
              <a:t>adults</a:t>
            </a:r>
            <a:r>
              <a:rPr lang="cs-CZ" dirty="0" smtClean="0"/>
              <a:t>.</a:t>
            </a:r>
            <a:endParaRPr lang="cs-CZ" dirty="0"/>
          </a:p>
          <a:p>
            <a:pPr>
              <a:spcBef>
                <a:spcPts val="2250"/>
              </a:spcBef>
            </a:pPr>
            <a:r>
              <a:rPr lang="en-US" dirty="0"/>
              <a:t>Food products containing plant sterols and/or plant </a:t>
            </a:r>
            <a:r>
              <a:rPr lang="en-US" dirty="0" err="1"/>
              <a:t>stanols</a:t>
            </a:r>
            <a:r>
              <a:rPr lang="en-US" dirty="0"/>
              <a:t> may not be nutritionally appropriate for pregnant and breastfeeding women, and for children under the age of five years</a:t>
            </a:r>
            <a:r>
              <a:rPr lang="en-US" dirty="0" smtClean="0"/>
              <a:t>.</a:t>
            </a:r>
            <a:endParaRPr lang="en-US" dirty="0"/>
          </a:p>
        </p:txBody>
      </p:sp>
      <p:sp>
        <p:nvSpPr>
          <p:cNvPr id="7" name="Zástupný symbol pro číslo snímku 6"/>
          <p:cNvSpPr>
            <a:spLocks noGrp="1"/>
          </p:cNvSpPr>
          <p:nvPr>
            <p:ph type="sldNum" sz="quarter" idx="12"/>
          </p:nvPr>
        </p:nvSpPr>
        <p:spPr/>
        <p:txBody>
          <a:bodyPr/>
          <a:lstStyle/>
          <a:p>
            <a:endParaRPr lang="cs-CZ" dirty="0"/>
          </a:p>
        </p:txBody>
      </p:sp>
    </p:spTree>
    <p:extLst>
      <p:ext uri="{BB962C8B-B14F-4D97-AF65-F5344CB8AC3E}">
        <p14:creationId xmlns:p14="http://schemas.microsoft.com/office/powerpoint/2010/main" val="2103094907"/>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lstStyle/>
          <a:p>
            <a:r>
              <a:rPr lang="cs-CZ" altLang="cs-CZ" sz="4000"/>
              <a:t>Vývoj obsahu TMK % v margarinu Hera </a:t>
            </a:r>
          </a:p>
        </p:txBody>
      </p:sp>
      <p:sp>
        <p:nvSpPr>
          <p:cNvPr id="661507" name="Rectangle 3"/>
          <p:cNvSpPr>
            <a:spLocks noGrp="1" noChangeArrowheads="1"/>
          </p:cNvSpPr>
          <p:nvPr>
            <p:ph type="body" idx="1"/>
          </p:nvPr>
        </p:nvSpPr>
        <p:spPr/>
        <p:txBody>
          <a:bodyPr/>
          <a:lstStyle/>
          <a:p>
            <a:r>
              <a:rPr lang="cs-CZ" altLang="cs-CZ"/>
              <a:t>1990            36,8</a:t>
            </a:r>
          </a:p>
          <a:p>
            <a:r>
              <a:rPr lang="cs-CZ" altLang="cs-CZ"/>
              <a:t>1993            29,2</a:t>
            </a:r>
          </a:p>
          <a:p>
            <a:r>
              <a:rPr lang="cs-CZ" altLang="cs-CZ"/>
              <a:t>1999              0,3</a:t>
            </a:r>
          </a:p>
          <a:p>
            <a:r>
              <a:rPr lang="cs-CZ" altLang="cs-CZ"/>
              <a:t>2002              0,2</a:t>
            </a:r>
          </a:p>
          <a:p>
            <a:r>
              <a:rPr lang="cs-CZ" altLang="cs-CZ"/>
              <a:t>2007              0,4</a:t>
            </a:r>
          </a:p>
          <a:p>
            <a:r>
              <a:rPr lang="cs-CZ" altLang="cs-CZ"/>
              <a:t>2011              0,4</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r>
              <a:rPr lang="cs-CZ" altLang="cs-CZ" sz="3600"/>
              <a:t>Nejsou „trans“ jako „trans“</a:t>
            </a:r>
          </a:p>
        </p:txBody>
      </p:sp>
      <p:pic>
        <p:nvPicPr>
          <p:cNvPr id="369667" name="Picture 3" descr="881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32363" y="2205038"/>
            <a:ext cx="3175000" cy="3175000"/>
          </a:xfrm>
          <a:noFill/>
          <a:ln/>
        </p:spPr>
      </p:pic>
      <p:sp>
        <p:nvSpPr>
          <p:cNvPr id="369668" name="Rectangle 4"/>
          <p:cNvSpPr>
            <a:spLocks noChangeArrowheads="1"/>
          </p:cNvSpPr>
          <p:nvPr/>
        </p:nvSpPr>
        <p:spPr bwMode="auto">
          <a:xfrm>
            <a:off x="323850" y="1773238"/>
            <a:ext cx="4572000"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Font typeface="Arial" panose="020B0604020202020204" pitchFamily="34" charset="0"/>
              <a:buChar char="•"/>
            </a:pPr>
            <a:r>
              <a:rPr lang="cs-CZ" altLang="cs-CZ" sz="1800" b="1" i="1">
                <a:latin typeface="Arial Narrow" panose="020B0606020202030204" pitchFamily="34" charset="0"/>
              </a:rPr>
              <a:t>Mozaffarian D et al:</a:t>
            </a:r>
            <a:br>
              <a:rPr lang="cs-CZ" altLang="cs-CZ" sz="1800" b="1" i="1">
                <a:latin typeface="Arial Narrow" panose="020B0606020202030204" pitchFamily="34" charset="0"/>
              </a:rPr>
            </a:br>
            <a:r>
              <a:rPr lang="cs-CZ" altLang="cs-CZ" sz="1800" b="1">
                <a:latin typeface="Arial Narrow" panose="020B0606020202030204" pitchFamily="34" charset="0"/>
              </a:rPr>
              <a:t>Trans-palmitoleic acid, metabolic risk factors, and new-onset diabetes in U.S. adults: a cohort study.</a:t>
            </a:r>
            <a:br>
              <a:rPr lang="cs-CZ" altLang="cs-CZ" sz="1800" b="1">
                <a:latin typeface="Arial Narrow" panose="020B0606020202030204" pitchFamily="34" charset="0"/>
              </a:rPr>
            </a:br>
            <a:r>
              <a:rPr lang="cs-CZ" altLang="cs-CZ" sz="1800" b="1" i="1">
                <a:latin typeface="Arial Narrow" panose="020B0606020202030204" pitchFamily="34" charset="0"/>
              </a:rPr>
              <a:t>Ann Intern Med 2010</a:t>
            </a:r>
          </a:p>
          <a:p>
            <a:pPr eaLnBrk="0" hangingPunct="0">
              <a:spcBef>
                <a:spcPct val="50000"/>
              </a:spcBef>
              <a:buFont typeface="Arial" panose="020B0604020202020204" pitchFamily="34" charset="0"/>
              <a:buChar char="•"/>
            </a:pPr>
            <a:r>
              <a:rPr lang="cs-CZ" altLang="cs-CZ" sz="1800" b="1" i="1">
                <a:latin typeface="Arial Narrow" panose="020B0606020202030204" pitchFamily="34" charset="0"/>
              </a:rPr>
              <a:t>Bendsen NT et al:</a:t>
            </a:r>
          </a:p>
          <a:p>
            <a:pPr eaLnBrk="0" hangingPunct="0">
              <a:spcBef>
                <a:spcPct val="50000"/>
              </a:spcBef>
              <a:buFont typeface="Arial" panose="020B0604020202020204" pitchFamily="34" charset="0"/>
              <a:buNone/>
            </a:pPr>
            <a:r>
              <a:rPr lang="cs-CZ" altLang="cs-CZ" sz="1800" b="1">
                <a:latin typeface="Arial Narrow" panose="020B0606020202030204" pitchFamily="34" charset="0"/>
              </a:rPr>
              <a:t>Consumption of industrial and ruminant trans fatty acids and risk of coronary heart disease : a systematic reviews and meta-analysis of cohort studies. European journal of clinical nutrition 2011</a:t>
            </a:r>
          </a:p>
          <a:p>
            <a:pPr eaLnBrk="0" hangingPunct="0">
              <a:spcBef>
                <a:spcPct val="50000"/>
              </a:spcBef>
              <a:buFont typeface="Arial" panose="020B0604020202020204" pitchFamily="34" charset="0"/>
              <a:buNone/>
            </a:pPr>
            <a:r>
              <a:rPr lang="cs-CZ" altLang="cs-CZ" sz="1800" b="1" i="1">
                <a:latin typeface="Arial Narrow" panose="020B0606020202030204" pitchFamily="34" charset="0"/>
              </a:rPr>
              <a:t>Dugan MER et al:</a:t>
            </a:r>
          </a:p>
          <a:p>
            <a:pPr eaLnBrk="0" hangingPunct="0">
              <a:spcBef>
                <a:spcPct val="50000"/>
              </a:spcBef>
              <a:buFont typeface="Arial" panose="020B0604020202020204" pitchFamily="34" charset="0"/>
              <a:buNone/>
            </a:pPr>
            <a:r>
              <a:rPr lang="cs-CZ" altLang="cs-CZ" sz="1800" b="1">
                <a:latin typeface="Arial Narrow" panose="020B0606020202030204" pitchFamily="34" charset="0"/>
              </a:rPr>
              <a:t>Review:Trans –forming beef to provide healthier fatty acid profiles. Can J Anim Science 2011</a:t>
            </a:r>
          </a:p>
        </p:txBody>
      </p:sp>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0"/>
            <a:ext cx="8229600" cy="836613"/>
          </a:xfrm>
        </p:spPr>
        <p:txBody>
          <a:bodyPr/>
          <a:lstStyle/>
          <a:p>
            <a:r>
              <a:rPr lang="cs-CZ" altLang="cs-CZ" sz="4000">
                <a:solidFill>
                  <a:srgbClr val="FFCC00"/>
                </a:solidFill>
              </a:rPr>
              <a:t>Máslo</a:t>
            </a:r>
          </a:p>
        </p:txBody>
      </p:sp>
      <p:sp>
        <p:nvSpPr>
          <p:cNvPr id="167939" name="Rectangle 3"/>
          <p:cNvSpPr>
            <a:spLocks noGrp="1" noChangeArrowheads="1"/>
          </p:cNvSpPr>
          <p:nvPr>
            <p:ph type="body" sz="half" idx="2"/>
          </p:nvPr>
        </p:nvSpPr>
        <p:spPr>
          <a:xfrm>
            <a:off x="457200" y="1989138"/>
            <a:ext cx="8686800" cy="4608512"/>
          </a:xfrm>
        </p:spPr>
        <p:txBody>
          <a:bodyPr/>
          <a:lstStyle/>
          <a:p>
            <a:pPr algn="just"/>
            <a:r>
              <a:rPr lang="cs-CZ" altLang="cs-CZ" sz="2800" b="1" dirty="0"/>
              <a:t>Máslo </a:t>
            </a:r>
            <a:r>
              <a:rPr lang="cs-CZ" altLang="cs-CZ" sz="2800" dirty="0"/>
              <a:t>– mléčný výrobek obsahující výhradně mléčný tuk</a:t>
            </a:r>
          </a:p>
          <a:p>
            <a:pPr algn="just"/>
            <a:r>
              <a:rPr lang="cs-CZ" altLang="cs-CZ" sz="2800" b="1" dirty="0"/>
              <a:t>Čerstvé máslo</a:t>
            </a:r>
            <a:r>
              <a:rPr lang="cs-CZ" altLang="cs-CZ" sz="2800" dirty="0"/>
              <a:t> – máslo do 20 dnů od data výroby</a:t>
            </a:r>
          </a:p>
          <a:p>
            <a:pPr algn="just"/>
            <a:r>
              <a:rPr lang="cs-CZ" altLang="cs-CZ" sz="2800" b="1" dirty="0"/>
              <a:t>Stolní máslo</a:t>
            </a:r>
            <a:r>
              <a:rPr lang="cs-CZ" altLang="cs-CZ" sz="2800" dirty="0"/>
              <a:t> – máslo skladované nejdéle 24 měsíců od data výroby při teplotách – 18</a:t>
            </a:r>
            <a:r>
              <a:rPr lang="en-US" altLang="cs-CZ" sz="2800" dirty="0">
                <a:cs typeface="Arial" panose="020B0604020202020204" pitchFamily="34" charset="0"/>
              </a:rPr>
              <a:t>°</a:t>
            </a:r>
            <a:r>
              <a:rPr lang="cs-CZ" altLang="cs-CZ" sz="2800" dirty="0">
                <a:cs typeface="Arial" panose="020B0604020202020204" pitchFamily="34" charset="0"/>
              </a:rPr>
              <a:t> </a:t>
            </a:r>
            <a:r>
              <a:rPr lang="cs-CZ" altLang="cs-CZ" sz="2800" dirty="0"/>
              <a:t>C a nižších</a:t>
            </a:r>
          </a:p>
          <a:p>
            <a:pPr algn="just"/>
            <a:r>
              <a:rPr lang="cs-CZ" altLang="cs-CZ" sz="2800" b="1" dirty="0"/>
              <a:t>Pomazánkové </a:t>
            </a:r>
            <a:r>
              <a:rPr lang="cs-CZ" altLang="cs-CZ" sz="2800" b="1" strike="sngStrike" dirty="0"/>
              <a:t>máslo</a:t>
            </a:r>
            <a:r>
              <a:rPr lang="cs-CZ" altLang="cs-CZ" sz="2800" dirty="0"/>
              <a:t> – mléčný výrobek ze zakysané smetany obohacené sušeným mlékem nebo sušeným podmáslím, obsahující nejméně 31 % mléčného tuku a nejméně 42% sušiny</a:t>
            </a:r>
          </a:p>
        </p:txBody>
      </p:sp>
      <p:pic>
        <p:nvPicPr>
          <p:cNvPr id="167940" name="Picture 4" descr="dglxasset[1]"/>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492500" y="836613"/>
            <a:ext cx="2016125" cy="1223962"/>
          </a:xfrm>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cs-CZ" altLang="cs-CZ" sz="4000"/>
              <a:t>Nápoje</a:t>
            </a:r>
            <a:br>
              <a:rPr lang="cs-CZ" altLang="cs-CZ" sz="4000"/>
            </a:br>
            <a:endParaRPr lang="cs-CZ" altLang="cs-CZ" sz="4000"/>
          </a:p>
        </p:txBody>
      </p:sp>
      <p:graphicFrame>
        <p:nvGraphicFramePr>
          <p:cNvPr id="33795" name="Object 3"/>
          <p:cNvGraphicFramePr>
            <a:graphicFrameLocks noGrp="1" noChangeAspect="1"/>
          </p:cNvGraphicFramePr>
          <p:nvPr>
            <p:ph idx="1"/>
          </p:nvPr>
        </p:nvGraphicFramePr>
        <p:xfrm>
          <a:off x="0" y="1125538"/>
          <a:ext cx="8101013" cy="5562600"/>
        </p:xfrm>
        <a:graphic>
          <a:graphicData uri="http://schemas.openxmlformats.org/presentationml/2006/ole">
            <mc:AlternateContent xmlns:mc="http://schemas.openxmlformats.org/markup-compatibility/2006">
              <mc:Choice xmlns:v="urn:schemas-microsoft-com:vml" Requires="v">
                <p:oleObj spid="_x0000_s33833" name="Acrobat Document" r:id="rId4" imgW="13495238" imgH="12422334" progId="AcroExch.Document.7">
                  <p:embed/>
                </p:oleObj>
              </mc:Choice>
              <mc:Fallback>
                <p:oleObj name="Acrobat Document" r:id="rId4" imgW="13495238" imgH="12422334" progId="AcroExch.Document.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5538"/>
                        <a:ext cx="8101013" cy="556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cs-CZ" altLang="cs-CZ" sz="4000" b="1"/>
              <a:t>CO JE EUFIC?</a:t>
            </a:r>
            <a:r>
              <a:rPr lang="cs-CZ" altLang="cs-CZ" sz="4000"/>
              <a:t/>
            </a:r>
            <a:br>
              <a:rPr lang="cs-CZ" altLang="cs-CZ" sz="4000"/>
            </a:br>
            <a:endParaRPr lang="cs-CZ" altLang="cs-CZ" sz="4000"/>
          </a:p>
        </p:txBody>
      </p:sp>
      <p:sp>
        <p:nvSpPr>
          <p:cNvPr id="219139" name="Rectangle 3"/>
          <p:cNvSpPr>
            <a:spLocks noGrp="1" noChangeArrowheads="1"/>
          </p:cNvSpPr>
          <p:nvPr>
            <p:ph type="body" idx="1"/>
          </p:nvPr>
        </p:nvSpPr>
        <p:spPr/>
        <p:txBody>
          <a:bodyPr/>
          <a:lstStyle/>
          <a:p>
            <a:r>
              <a:rPr lang="cs-CZ" altLang="cs-CZ"/>
              <a:t>Evropská rada pro informace o potravinách (European Food Information Council, EUFIC) je nezisková organizace, která poskytuje vědecky podložené informace o bezpečnosti a jakosti potravin, zdraví a výživě médiím, výživovým odborníkům, lékařům, pedagogům a lidem ovlivňujícím veřejné mínění tak, aby byly pro spotřebitele srozumitelné.</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cs-CZ" altLang="cs-CZ" sz="4000" dirty="0"/>
              <a:t/>
            </a:r>
            <a:br>
              <a:rPr lang="cs-CZ" altLang="cs-CZ" sz="4000" dirty="0"/>
            </a:br>
            <a:r>
              <a:rPr lang="cs-CZ" altLang="cs-CZ" sz="3600" dirty="0"/>
              <a:t>Přední strana obalu buď jen energie</a:t>
            </a:r>
            <a:r>
              <a:rPr lang="cs-CZ" altLang="cs-CZ" sz="4000" dirty="0"/>
              <a:t> </a:t>
            </a:r>
          </a:p>
        </p:txBody>
      </p:sp>
      <p:sp>
        <p:nvSpPr>
          <p:cNvPr id="396291" name="Rectangle 3"/>
          <p:cNvSpPr>
            <a:spLocks noGrp="1" noChangeArrowheads="1"/>
          </p:cNvSpPr>
          <p:nvPr>
            <p:ph type="body" sz="half" idx="1"/>
          </p:nvPr>
        </p:nvSpPr>
        <p:spPr/>
        <p:txBody>
          <a:bodyPr/>
          <a:lstStyle/>
          <a:p>
            <a:pPr>
              <a:buFontTx/>
              <a:buNone/>
            </a:pPr>
            <a:r>
              <a:rPr lang="cs-CZ" altLang="cs-CZ" sz="2800"/>
              <a:t>•  Zadní strana obalu - energie, cukry, tuky, SAFA, sodík</a:t>
            </a:r>
          </a:p>
          <a:p>
            <a:pPr>
              <a:buFontTx/>
              <a:buNone/>
            </a:pPr>
            <a:endParaRPr lang="cs-CZ" altLang="cs-CZ" sz="2800"/>
          </a:p>
          <a:p>
            <a:pPr>
              <a:buFontTx/>
              <a:buNone/>
            </a:pPr>
            <a:r>
              <a:rPr lang="cs-CZ" altLang="cs-CZ" sz="2800"/>
              <a:t> </a:t>
            </a:r>
          </a:p>
        </p:txBody>
      </p:sp>
      <p:pic>
        <p:nvPicPr>
          <p:cNvPr id="39629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11413" y="3357563"/>
            <a:ext cx="4598987" cy="2520950"/>
          </a:xfrm>
          <a:noFill/>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cs-CZ" altLang="cs-CZ" sz="4000"/>
              <a:t>Průměrná vodní bilance při normální teplotě</a:t>
            </a:r>
          </a:p>
        </p:txBody>
      </p:sp>
      <p:sp>
        <p:nvSpPr>
          <p:cNvPr id="128003" name="Rectangle 3"/>
          <p:cNvSpPr>
            <a:spLocks noGrp="1" noChangeArrowheads="1"/>
          </p:cNvSpPr>
          <p:nvPr>
            <p:ph type="body" idx="1"/>
          </p:nvPr>
        </p:nvSpPr>
        <p:spPr/>
        <p:txBody>
          <a:bodyPr/>
          <a:lstStyle/>
          <a:p>
            <a:r>
              <a:rPr lang="cs-CZ" altLang="cs-CZ" sz="2400"/>
              <a:t>Příjem vody/den                Výdej vody /den</a:t>
            </a:r>
          </a:p>
          <a:p>
            <a:r>
              <a:rPr lang="cs-CZ" altLang="cs-CZ" sz="2400"/>
              <a:t>Nápoje 1200  - 1500  ml    Moč                           1400 ml</a:t>
            </a:r>
          </a:p>
          <a:p>
            <a:r>
              <a:rPr lang="cs-CZ" altLang="cs-CZ" sz="2400"/>
              <a:t>Voda obsažená                  Stolice                         100 ml   </a:t>
            </a:r>
          </a:p>
          <a:p>
            <a:pPr>
              <a:buFontTx/>
              <a:buNone/>
            </a:pPr>
            <a:r>
              <a:rPr lang="cs-CZ" altLang="cs-CZ" sz="2400"/>
              <a:t>v potravinách 800  - 1000 ml</a:t>
            </a:r>
          </a:p>
          <a:p>
            <a:pPr>
              <a:buFontTx/>
              <a:buNone/>
            </a:pPr>
            <a:r>
              <a:rPr lang="cs-CZ" altLang="cs-CZ" sz="2400"/>
              <a:t>Tvorba vody při                     Vydechovaný vzduch  350 ml </a:t>
            </a:r>
          </a:p>
          <a:p>
            <a:pPr>
              <a:buFontTx/>
              <a:buNone/>
            </a:pPr>
            <a:r>
              <a:rPr lang="cs-CZ" altLang="cs-CZ" sz="2400"/>
              <a:t>metabolismu 300 - 400 ml   Vypařování kůži+pocení 450 ml </a:t>
            </a:r>
          </a:p>
          <a:p>
            <a:pPr>
              <a:buFontTx/>
              <a:buNone/>
            </a:pPr>
            <a:r>
              <a:rPr lang="cs-CZ" altLang="cs-CZ" sz="2400"/>
              <a:t>Celkem        2300 - 2900 ml                                      2300 ml</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r>
              <a:rPr lang="cs-CZ" altLang="cs-CZ" sz="4000"/>
              <a:t>Potřeba vody v ml / kg tělesné hmotnosti</a:t>
            </a:r>
          </a:p>
        </p:txBody>
      </p:sp>
      <p:sp>
        <p:nvSpPr>
          <p:cNvPr id="373763" name="Rectangle 3"/>
          <p:cNvSpPr>
            <a:spLocks noGrp="1" noChangeArrowheads="1"/>
          </p:cNvSpPr>
          <p:nvPr>
            <p:ph type="body" idx="1"/>
          </p:nvPr>
        </p:nvSpPr>
        <p:spPr/>
        <p:txBody>
          <a:bodyPr/>
          <a:lstStyle/>
          <a:p>
            <a:r>
              <a:rPr lang="cs-CZ" altLang="cs-CZ"/>
              <a:t>Kojenci                         110</a:t>
            </a:r>
          </a:p>
          <a:p>
            <a:r>
              <a:rPr lang="cs-CZ" altLang="cs-CZ"/>
              <a:t>Děti do 10 let                  40</a:t>
            </a:r>
          </a:p>
          <a:p>
            <a:r>
              <a:rPr lang="cs-CZ" altLang="cs-CZ"/>
              <a:t>Dospělí                          30 - 35</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cs-CZ" altLang="cs-CZ" sz="4000"/>
              <a:t>Procento vody v různých potravinách</a:t>
            </a:r>
          </a:p>
        </p:txBody>
      </p:sp>
      <p:sp>
        <p:nvSpPr>
          <p:cNvPr id="377859" name="Rectangle 3"/>
          <p:cNvSpPr>
            <a:spLocks noGrp="1" noChangeArrowheads="1"/>
          </p:cNvSpPr>
          <p:nvPr>
            <p:ph type="body" idx="1"/>
          </p:nvPr>
        </p:nvSpPr>
        <p:spPr/>
        <p:txBody>
          <a:bodyPr/>
          <a:lstStyle/>
          <a:p>
            <a:pPr>
              <a:lnSpc>
                <a:spcPct val="90000"/>
              </a:lnSpc>
            </a:pPr>
            <a:r>
              <a:rPr lang="cs-CZ" altLang="cs-CZ" sz="2800"/>
              <a:t>Hlávkový salát                   96</a:t>
            </a:r>
          </a:p>
          <a:p>
            <a:pPr>
              <a:lnSpc>
                <a:spcPct val="90000"/>
              </a:lnSpc>
            </a:pPr>
            <a:r>
              <a:rPr lang="cs-CZ" altLang="cs-CZ" sz="2800"/>
              <a:t>Mléko                                 87</a:t>
            </a:r>
          </a:p>
          <a:p>
            <a:pPr>
              <a:lnSpc>
                <a:spcPct val="90000"/>
              </a:lnSpc>
            </a:pPr>
            <a:r>
              <a:rPr lang="cs-CZ" altLang="cs-CZ" sz="2800"/>
              <a:t>Pomeranč                          86</a:t>
            </a:r>
          </a:p>
          <a:p>
            <a:pPr>
              <a:lnSpc>
                <a:spcPct val="90000"/>
              </a:lnSpc>
            </a:pPr>
            <a:r>
              <a:rPr lang="cs-CZ" altLang="cs-CZ" sz="2800"/>
              <a:t>Brambory                           80</a:t>
            </a:r>
          </a:p>
          <a:p>
            <a:pPr>
              <a:lnSpc>
                <a:spcPct val="90000"/>
              </a:lnSpc>
            </a:pPr>
            <a:r>
              <a:rPr lang="cs-CZ" altLang="cs-CZ" sz="2800"/>
              <a:t>Kuře                                   63</a:t>
            </a:r>
          </a:p>
          <a:p>
            <a:pPr>
              <a:lnSpc>
                <a:spcPct val="90000"/>
              </a:lnSpc>
            </a:pPr>
            <a:r>
              <a:rPr lang="cs-CZ" altLang="cs-CZ" sz="2800"/>
              <a:t>Hovězí maso                      47</a:t>
            </a:r>
          </a:p>
          <a:p>
            <a:pPr>
              <a:lnSpc>
                <a:spcPct val="90000"/>
              </a:lnSpc>
            </a:pPr>
            <a:r>
              <a:rPr lang="cs-CZ" altLang="cs-CZ" sz="2800"/>
              <a:t>Chléb                                 36</a:t>
            </a:r>
          </a:p>
          <a:p>
            <a:pPr>
              <a:lnSpc>
                <a:spcPct val="90000"/>
              </a:lnSpc>
            </a:pPr>
            <a:r>
              <a:rPr lang="cs-CZ" altLang="cs-CZ" sz="2800"/>
              <a:t>Máslo                                 20</a:t>
            </a:r>
          </a:p>
          <a:p>
            <a:pPr>
              <a:lnSpc>
                <a:spcPct val="90000"/>
              </a:lnSpc>
            </a:pPr>
            <a:r>
              <a:rPr lang="cs-CZ" altLang="cs-CZ" sz="2800"/>
              <a:t>Cukr                                     0,5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p:txBody>
          <a:bodyPr/>
          <a:lstStyle/>
          <a:p>
            <a:endParaRPr lang="cs-CZ" altLang="cs-CZ"/>
          </a:p>
        </p:txBody>
      </p:sp>
      <p:sp>
        <p:nvSpPr>
          <p:cNvPr id="692227" name="Rectangle 3"/>
          <p:cNvSpPr>
            <a:spLocks noGrp="1" noChangeArrowheads="1"/>
          </p:cNvSpPr>
          <p:nvPr>
            <p:ph type="body" idx="1"/>
          </p:nvPr>
        </p:nvSpPr>
        <p:spPr/>
        <p:txBody>
          <a:bodyPr/>
          <a:lstStyle/>
          <a:p>
            <a:pPr>
              <a:lnSpc>
                <a:spcPct val="80000"/>
              </a:lnSpc>
            </a:pPr>
            <a:r>
              <a:rPr lang="cs-CZ" altLang="cs-CZ" sz="2000"/>
              <a:t>Vody vyhláška z roku 2004</a:t>
            </a:r>
          </a:p>
          <a:p>
            <a:pPr>
              <a:lnSpc>
                <a:spcPct val="80000"/>
              </a:lnSpc>
            </a:pPr>
            <a:r>
              <a:rPr lang="cs-CZ" altLang="cs-CZ" sz="2000" b="1"/>
              <a:t>Přírodní minerální vody</a:t>
            </a:r>
          </a:p>
          <a:p>
            <a:pPr>
              <a:lnSpc>
                <a:spcPct val="80000"/>
              </a:lnSpc>
            </a:pPr>
            <a:r>
              <a:rPr lang="cs-CZ" altLang="cs-CZ" sz="2000"/>
              <a:t>slabě mineralizované - 50-500mg/l</a:t>
            </a:r>
          </a:p>
          <a:p>
            <a:pPr>
              <a:lnSpc>
                <a:spcPct val="80000"/>
              </a:lnSpc>
            </a:pPr>
            <a:r>
              <a:rPr lang="cs-CZ" altLang="cs-CZ" sz="2000"/>
              <a:t>středně 500mg - 1500 mg/l</a:t>
            </a:r>
          </a:p>
          <a:p>
            <a:pPr>
              <a:lnSpc>
                <a:spcPct val="80000"/>
              </a:lnSpc>
            </a:pPr>
            <a:r>
              <a:rPr lang="cs-CZ" altLang="cs-CZ" sz="2000"/>
              <a:t> a silně 1500mg/l - 5g/l</a:t>
            </a:r>
          </a:p>
          <a:p>
            <a:pPr>
              <a:lnSpc>
                <a:spcPct val="80000"/>
              </a:lnSpc>
            </a:pPr>
            <a:r>
              <a:rPr lang="cs-CZ" altLang="cs-CZ" sz="2000"/>
              <a:t> Dobrá voda, Valvert, Evian, Ondrášovka. Mattoni, Magnesia Hanacká přírodní, Poděbradka,Korunní</a:t>
            </a:r>
          </a:p>
          <a:p>
            <a:pPr>
              <a:lnSpc>
                <a:spcPct val="80000"/>
              </a:lnSpc>
            </a:pPr>
            <a:r>
              <a:rPr lang="cs-CZ" altLang="cs-CZ" sz="2000" b="1"/>
              <a:t>Kojenecké vody</a:t>
            </a:r>
            <a:r>
              <a:rPr lang="cs-CZ" altLang="cs-CZ" sz="2000"/>
              <a:t> – podzemní zdroje-Baby welness Horský pramen</a:t>
            </a:r>
          </a:p>
          <a:p>
            <a:pPr>
              <a:lnSpc>
                <a:spcPct val="80000"/>
              </a:lnSpc>
            </a:pPr>
            <a:r>
              <a:rPr lang="cs-CZ" altLang="cs-CZ" sz="2000" b="1"/>
              <a:t>Pramenité vody</a:t>
            </a:r>
            <a:r>
              <a:rPr lang="cs-CZ" altLang="cs-CZ" sz="2000"/>
              <a:t> ( dříve stolní)</a:t>
            </a:r>
          </a:p>
          <a:p>
            <a:pPr>
              <a:lnSpc>
                <a:spcPct val="80000"/>
              </a:lnSpc>
            </a:pPr>
            <a:r>
              <a:rPr lang="cs-CZ" altLang="cs-CZ" sz="2000"/>
              <a:t>Bonaqua,Aquila, Rajec, Fromin,Toma</a:t>
            </a:r>
          </a:p>
          <a:p>
            <a:pPr>
              <a:lnSpc>
                <a:spcPct val="80000"/>
              </a:lnSpc>
            </a:pPr>
            <a:r>
              <a:rPr lang="cs-CZ" altLang="cs-CZ" sz="2000" b="1"/>
              <a:t>Pitná voda</a:t>
            </a:r>
            <a:r>
              <a:rPr lang="cs-CZ" altLang="cs-CZ" sz="2000"/>
              <a:t> nemusí pocházet z podzemního zdroje, kvalita pitné vody Spar, Tesco, Aqua</a:t>
            </a:r>
          </a:p>
          <a:p>
            <a:pPr>
              <a:lnSpc>
                <a:spcPct val="80000"/>
              </a:lnSpc>
            </a:pPr>
            <a:r>
              <a:rPr lang="cs-CZ" altLang="cs-CZ" sz="2000"/>
              <a:t>Ostatní vody – </a:t>
            </a:r>
            <a:r>
              <a:rPr lang="cs-CZ" altLang="cs-CZ" sz="2000" b="1"/>
              <a:t>léčivé minerální vody</a:t>
            </a:r>
            <a:r>
              <a:rPr lang="cs-CZ" altLang="cs-CZ" sz="2000"/>
              <a:t> – ne potraviny  - léčebné využití - Vincentka</a:t>
            </a:r>
          </a:p>
          <a:p>
            <a:pPr>
              <a:lnSpc>
                <a:spcPct val="80000"/>
              </a:lnSpc>
            </a:pPr>
            <a:endParaRPr lang="cs-CZ" altLang="cs-CZ" sz="200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p:txBody>
          <a:bodyPr/>
          <a:lstStyle/>
          <a:p>
            <a:r>
              <a:rPr lang="cs-CZ" altLang="cs-CZ"/>
              <a:t>Nealkoholické nápoje</a:t>
            </a:r>
          </a:p>
        </p:txBody>
      </p:sp>
      <p:sp>
        <p:nvSpPr>
          <p:cNvPr id="700419" name="Rectangle 3"/>
          <p:cNvSpPr>
            <a:spLocks noGrp="1" noChangeArrowheads="1"/>
          </p:cNvSpPr>
          <p:nvPr>
            <p:ph type="body" idx="1"/>
          </p:nvPr>
        </p:nvSpPr>
        <p:spPr/>
        <p:txBody>
          <a:bodyPr/>
          <a:lstStyle/>
          <a:p>
            <a:pPr>
              <a:lnSpc>
                <a:spcPct val="80000"/>
              </a:lnSpc>
            </a:pPr>
            <a:r>
              <a:rPr lang="cs-CZ" altLang="cs-CZ" sz="2400" b="1" dirty="0"/>
              <a:t>Ovocná  / zeleninová šťáva</a:t>
            </a:r>
            <a:r>
              <a:rPr lang="cs-CZ" altLang="cs-CZ" sz="2400" dirty="0"/>
              <a:t>, džus - 100% </a:t>
            </a:r>
            <a:r>
              <a:rPr lang="cs-CZ" altLang="cs-CZ" sz="2400" dirty="0" smtClean="0"/>
              <a:t>podíl</a:t>
            </a:r>
            <a:endParaRPr lang="cs-CZ" altLang="cs-CZ" sz="2400" dirty="0"/>
          </a:p>
          <a:p>
            <a:pPr>
              <a:lnSpc>
                <a:spcPct val="80000"/>
              </a:lnSpc>
            </a:pPr>
            <a:r>
              <a:rPr lang="cs-CZ" altLang="cs-CZ" sz="2400" dirty="0"/>
              <a:t> lisovaná šťáva nebo koncentrát – nejvíce falšování</a:t>
            </a:r>
          </a:p>
          <a:p>
            <a:pPr>
              <a:lnSpc>
                <a:spcPct val="80000"/>
              </a:lnSpc>
            </a:pPr>
            <a:r>
              <a:rPr lang="cs-CZ" altLang="cs-CZ" sz="2400" b="1" dirty="0"/>
              <a:t>Nektary</a:t>
            </a:r>
            <a:r>
              <a:rPr lang="cs-CZ" altLang="cs-CZ" sz="2400" dirty="0"/>
              <a:t>- nejméně 50 % ovocné složky – kyselost nízká nebo vysoká( banán -brusinky) + kyseliny cukr a voda</a:t>
            </a:r>
          </a:p>
          <a:p>
            <a:pPr>
              <a:lnSpc>
                <a:spcPct val="80000"/>
              </a:lnSpc>
            </a:pPr>
            <a:r>
              <a:rPr lang="cs-CZ" altLang="cs-CZ" sz="2400" b="1" dirty="0"/>
              <a:t>Ovocný /zeleninový nápoj</a:t>
            </a:r>
            <a:r>
              <a:rPr lang="cs-CZ" altLang="cs-CZ" sz="2400" dirty="0"/>
              <a:t> méně než 25 %</a:t>
            </a:r>
          </a:p>
          <a:p>
            <a:pPr>
              <a:lnSpc>
                <a:spcPct val="80000"/>
              </a:lnSpc>
            </a:pPr>
            <a:r>
              <a:rPr lang="cs-CZ" altLang="cs-CZ" sz="2400" b="1" dirty="0"/>
              <a:t>Limonáda</a:t>
            </a:r>
            <a:r>
              <a:rPr lang="cs-CZ" altLang="cs-CZ" sz="2400" dirty="0"/>
              <a:t> (CO2)</a:t>
            </a:r>
          </a:p>
          <a:p>
            <a:pPr>
              <a:lnSpc>
                <a:spcPct val="80000"/>
              </a:lnSpc>
            </a:pPr>
            <a:r>
              <a:rPr lang="cs-CZ" altLang="cs-CZ" sz="2400" b="1" dirty="0"/>
              <a:t>Sirup</a:t>
            </a:r>
            <a:r>
              <a:rPr lang="cs-CZ" altLang="cs-CZ" sz="2400" dirty="0"/>
              <a:t> – nápojový koncentrát více než 50 % přírodních sladidel</a:t>
            </a:r>
          </a:p>
          <a:p>
            <a:pPr>
              <a:lnSpc>
                <a:spcPct val="80000"/>
              </a:lnSpc>
            </a:pPr>
            <a:r>
              <a:rPr lang="cs-CZ" altLang="cs-CZ" sz="2400" b="1" dirty="0"/>
              <a:t>Energetické nápoje</a:t>
            </a:r>
            <a:r>
              <a:rPr lang="cs-CZ" altLang="cs-CZ" sz="2400" dirty="0"/>
              <a:t> – limonády  s vysokým obsahem cukru obohacené o  povzbuzující a jiné fyziologicky  působící složky ( kofein, chinin, </a:t>
            </a:r>
            <a:r>
              <a:rPr lang="cs-CZ" altLang="cs-CZ" sz="2400" dirty="0" err="1"/>
              <a:t>taurin</a:t>
            </a:r>
            <a:r>
              <a:rPr lang="cs-CZ" altLang="cs-CZ" sz="2400" dirty="0"/>
              <a:t>, L-karnitin, vitaminy….) – tvrzení problematická, nepřehánět konzumaci </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cs-CZ" altLang="cs-CZ"/>
              <a:t>Zásady pitného režimu:</a:t>
            </a:r>
          </a:p>
        </p:txBody>
      </p:sp>
      <p:sp>
        <p:nvSpPr>
          <p:cNvPr id="381955" name="Rectangle 3"/>
          <p:cNvSpPr>
            <a:spLocks noGrp="1" noChangeArrowheads="1"/>
          </p:cNvSpPr>
          <p:nvPr>
            <p:ph type="body" idx="1"/>
          </p:nvPr>
        </p:nvSpPr>
        <p:spPr/>
        <p:txBody>
          <a:bodyPr/>
          <a:lstStyle/>
          <a:p>
            <a:pPr>
              <a:lnSpc>
                <a:spcPct val="80000"/>
              </a:lnSpc>
            </a:pPr>
            <a:r>
              <a:rPr lang="cs-CZ" altLang="cs-CZ" sz="2000"/>
              <a:t>Základ pitného režimu tvoří neenergetické nápoje – voda z veřejného vodovodu, případně balené vody s mineralizaci 150-500 mg/l.  Tekutiny lze doplnit dle potřeby vodou více mineralizovanou či jiným druhem nápoje.</a:t>
            </a:r>
          </a:p>
          <a:p>
            <a:pPr>
              <a:lnSpc>
                <a:spcPct val="80000"/>
              </a:lnSpc>
            </a:pPr>
            <a:r>
              <a:rPr lang="cs-CZ" altLang="cs-CZ" sz="2000"/>
              <a:t>Nápoje s vysokým obsahem sacharidů obsahují zbytečně vysoké množství energie. Většina slazených nápojů obsahuje i vyšší množství přídatných látek, jejichž příjem není žádoucí. </a:t>
            </a:r>
          </a:p>
          <a:p>
            <a:pPr>
              <a:lnSpc>
                <a:spcPct val="80000"/>
              </a:lnSpc>
            </a:pPr>
            <a:r>
              <a:rPr lang="cs-CZ" altLang="cs-CZ" sz="2000"/>
              <a:t>Nekonzumovat často nápoje s vyšším obsahem oxidu uhličitého.</a:t>
            </a:r>
          </a:p>
          <a:p>
            <a:pPr>
              <a:lnSpc>
                <a:spcPct val="80000"/>
              </a:lnSpc>
            </a:pPr>
            <a:r>
              <a:rPr lang="cs-CZ" altLang="cs-CZ" sz="2000"/>
              <a:t>Při nákupu balených vod je důležité sledovat obsah minerálních látek, především celkovou mineralizaci. Měla by být sledováno i skladování balené vody – ne na slunci a při vyšších teplotách.</a:t>
            </a:r>
          </a:p>
          <a:p>
            <a:pPr>
              <a:lnSpc>
                <a:spcPct val="80000"/>
              </a:lnSpc>
            </a:pPr>
            <a:r>
              <a:rPr lang="cs-CZ" altLang="cs-CZ" sz="2000"/>
              <a:t>Pít v průběhu celého dne, předcházet pocitu žízně – pocit žízně, je již indikátorem vzniklé dehydratace. Ztráta více než 5 % hmotnosti těla snižuje výkon o 30 %.</a:t>
            </a:r>
          </a:p>
          <a:p>
            <a:pPr>
              <a:lnSpc>
                <a:spcPct val="80000"/>
              </a:lnSpc>
            </a:pPr>
            <a:r>
              <a:rPr lang="cs-CZ" altLang="cs-CZ" sz="2000"/>
              <a:t>Ideální teplota nápoje se má pohybovat kolem 16 °C (min. 10 °C), nebo i vyšší. Teploty nižší pocit žízně následně rovněž zvyšují tím, že vedou k překrvení sliznice hltanu.</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p:txBody>
          <a:bodyPr/>
          <a:lstStyle/>
          <a:p>
            <a:r>
              <a:rPr lang="cs-CZ" altLang="cs-CZ"/>
              <a:t>Spotřeba  nápojů v USA</a:t>
            </a:r>
          </a:p>
        </p:txBody>
      </p:sp>
      <p:sp>
        <p:nvSpPr>
          <p:cNvPr id="698371" name="Rectangle 3"/>
          <p:cNvSpPr>
            <a:spLocks noGrp="1" noChangeArrowheads="1"/>
          </p:cNvSpPr>
          <p:nvPr>
            <p:ph type="body" idx="1"/>
          </p:nvPr>
        </p:nvSpPr>
        <p:spPr/>
        <p:txBody>
          <a:bodyPr/>
          <a:lstStyle/>
          <a:p>
            <a:r>
              <a:rPr lang="cs-CZ" altLang="cs-CZ" sz="2800"/>
              <a:t>28 % slazené nápoje</a:t>
            </a:r>
          </a:p>
          <a:p>
            <a:r>
              <a:rPr lang="cs-CZ" altLang="cs-CZ" sz="2800"/>
              <a:t>14 % alkohol</a:t>
            </a:r>
          </a:p>
          <a:p>
            <a:r>
              <a:rPr lang="cs-CZ" altLang="cs-CZ" sz="2800"/>
              <a:t>13 % káva, čaj</a:t>
            </a:r>
          </a:p>
          <a:p>
            <a:r>
              <a:rPr lang="cs-CZ" altLang="cs-CZ" sz="2800"/>
              <a:t>11 % balená voda</a:t>
            </a:r>
          </a:p>
          <a:p>
            <a:r>
              <a:rPr lang="cs-CZ" altLang="cs-CZ" sz="2800"/>
              <a:t>11 % mléko</a:t>
            </a:r>
          </a:p>
          <a:p>
            <a:r>
              <a:rPr lang="cs-CZ" altLang="cs-CZ" sz="2800"/>
              <a:t>5  %  ovocné nápoje</a:t>
            </a:r>
          </a:p>
          <a:p>
            <a:r>
              <a:rPr lang="cs-CZ" altLang="cs-CZ" sz="2800"/>
              <a:t>2 %   nápoje pro sportovce</a:t>
            </a:r>
          </a:p>
          <a:p>
            <a:r>
              <a:rPr lang="cs-CZ" altLang="cs-CZ" sz="2800"/>
              <a:t>15 % jiné – voda z kohoutku, zeleninové šťávy…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cs-CZ" altLang="cs-CZ"/>
              <a:t>Biopotraviny (organic food)</a:t>
            </a:r>
          </a:p>
        </p:txBody>
      </p:sp>
      <p:sp>
        <p:nvSpPr>
          <p:cNvPr id="37891" name="Rectangle 3"/>
          <p:cNvSpPr>
            <a:spLocks noGrp="1" noChangeArrowheads="1"/>
          </p:cNvSpPr>
          <p:nvPr>
            <p:ph type="body" idx="1"/>
          </p:nvPr>
        </p:nvSpPr>
        <p:spPr/>
        <p:txBody>
          <a:bodyPr/>
          <a:lstStyle/>
          <a:p>
            <a:r>
              <a:rPr lang="cs-CZ" altLang="cs-CZ"/>
              <a:t>Biopotravina je produktem ekologického zemědělství ve smyslu tomu určeným zákonům – bez účasti hnojiv min. původu hormonů, pesticidů a geneticky změněných organismů.</a:t>
            </a:r>
          </a:p>
          <a:p>
            <a:r>
              <a:rPr lang="cs-CZ" altLang="cs-CZ"/>
              <a:t>Biopotraviny  mohou obsahovat  přídatné látky ( povolené)</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68313" y="188913"/>
            <a:ext cx="8229600" cy="792162"/>
          </a:xfrm>
        </p:spPr>
        <p:txBody>
          <a:bodyPr/>
          <a:lstStyle/>
          <a:p>
            <a:r>
              <a:rPr lang="cs-CZ" altLang="cs-CZ" sz="3600">
                <a:solidFill>
                  <a:srgbClr val="CC3300"/>
                </a:solidFill>
              </a:rPr>
              <a:t>Vybrané mýty o biopotravinách</a:t>
            </a:r>
          </a:p>
        </p:txBody>
      </p:sp>
      <p:sp>
        <p:nvSpPr>
          <p:cNvPr id="215043" name="Rectangle 3"/>
          <p:cNvSpPr>
            <a:spLocks noGrp="1" noChangeArrowheads="1"/>
          </p:cNvSpPr>
          <p:nvPr>
            <p:ph type="body" sz="half" idx="1"/>
          </p:nvPr>
        </p:nvSpPr>
        <p:spPr>
          <a:xfrm>
            <a:off x="457200" y="1052513"/>
            <a:ext cx="8229600" cy="3455987"/>
          </a:xfrm>
        </p:spPr>
        <p:txBody>
          <a:bodyPr/>
          <a:lstStyle/>
          <a:p>
            <a:r>
              <a:rPr lang="cs-CZ" altLang="cs-CZ" sz="2800"/>
              <a:t>Biopotraviny jsou zdravější než běžně vyráběné potraviny.</a:t>
            </a:r>
          </a:p>
          <a:p>
            <a:r>
              <a:rPr lang="cs-CZ" altLang="cs-CZ" sz="2800"/>
              <a:t>Biopotraviny mají nižší obsah nasycených tuků a cholesterolu.</a:t>
            </a:r>
          </a:p>
          <a:p>
            <a:r>
              <a:rPr lang="cs-CZ" altLang="cs-CZ" sz="2800"/>
              <a:t>U bio ovoce a zeleniny je obsah vitaminů a látek vhodných pro náš organismus mnohem vyšší než u běžných potravin. </a:t>
            </a:r>
          </a:p>
          <a:p>
            <a:endParaRPr lang="cs-CZ" altLang="cs-CZ" sz="2800"/>
          </a:p>
        </p:txBody>
      </p:sp>
      <p:pic>
        <p:nvPicPr>
          <p:cNvPr id="215044" name="Picture 4" descr="dglxasset[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051050" y="4508500"/>
            <a:ext cx="5041900" cy="2160588"/>
          </a:xfr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0" y="0"/>
            <a:ext cx="8686800" cy="620713"/>
          </a:xfrm>
        </p:spPr>
        <p:txBody>
          <a:bodyPr/>
          <a:lstStyle/>
          <a:p>
            <a:r>
              <a:rPr lang="cs-CZ" altLang="cs-CZ" sz="3200">
                <a:solidFill>
                  <a:srgbClr val="CC3300"/>
                </a:solidFill>
              </a:rPr>
              <a:t>Nesprávné interpretace pravdivých informací</a:t>
            </a:r>
            <a:r>
              <a:rPr lang="cs-CZ" altLang="cs-CZ" sz="4000"/>
              <a:t> </a:t>
            </a:r>
          </a:p>
        </p:txBody>
      </p:sp>
      <p:sp>
        <p:nvSpPr>
          <p:cNvPr id="217091" name="Rectangle 3"/>
          <p:cNvSpPr>
            <a:spLocks noGrp="1" noChangeArrowheads="1"/>
          </p:cNvSpPr>
          <p:nvPr>
            <p:ph type="body" sz="half" idx="1"/>
          </p:nvPr>
        </p:nvSpPr>
        <p:spPr>
          <a:xfrm>
            <a:off x="250825" y="765175"/>
            <a:ext cx="6192838" cy="6092825"/>
          </a:xfrm>
        </p:spPr>
        <p:txBody>
          <a:bodyPr/>
          <a:lstStyle/>
          <a:p>
            <a:r>
              <a:rPr lang="cs-CZ" altLang="cs-CZ" sz="2800">
                <a:solidFill>
                  <a:srgbClr val="00CCFF"/>
                </a:solidFill>
              </a:rPr>
              <a:t>Bio mléko</a:t>
            </a:r>
            <a:r>
              <a:rPr lang="cs-CZ" altLang="cs-CZ" sz="2800"/>
              <a:t> obsahuje o několik desítek procent více kyseliny linolové a linolenové</a:t>
            </a:r>
          </a:p>
          <a:p>
            <a:pPr>
              <a:buFontTx/>
              <a:buNone/>
            </a:pPr>
            <a:r>
              <a:rPr lang="cs-CZ" altLang="cs-CZ" sz="2800"/>
              <a:t>   (při obsahu 1-5 % těchto kyselin v mléčném tuku a obsahu tuku cca 4 % je toto zvýšení z hlediska výživy zanedbatelné).</a:t>
            </a:r>
          </a:p>
          <a:p>
            <a:r>
              <a:rPr lang="cs-CZ" altLang="cs-CZ" sz="2800">
                <a:solidFill>
                  <a:srgbClr val="FF9900"/>
                </a:solidFill>
              </a:rPr>
              <a:t>Křepelčí vejce</a:t>
            </a:r>
            <a:r>
              <a:rPr lang="cs-CZ" altLang="cs-CZ" sz="2800"/>
              <a:t> obsahují méně cholesterolu než vejce slepičí</a:t>
            </a:r>
          </a:p>
          <a:p>
            <a:pPr>
              <a:buFontTx/>
              <a:buNone/>
            </a:pPr>
            <a:r>
              <a:rPr lang="cs-CZ" altLang="cs-CZ" sz="2800"/>
              <a:t>  (obsah cholesterolu na jednotku hmotnosti je v podstatě stejný, ale hmotnost křepelčích vajec je 6x nižší než vajec slepičích).</a:t>
            </a:r>
          </a:p>
        </p:txBody>
      </p:sp>
      <p:pic>
        <p:nvPicPr>
          <p:cNvPr id="217092" name="Picture 4" descr="dglxasset[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6732588" y="1484313"/>
            <a:ext cx="1943100" cy="1728787"/>
          </a:xfrm>
        </p:spPr>
      </p:pic>
      <p:pic>
        <p:nvPicPr>
          <p:cNvPr id="217093" name="Picture 5" descr="dglxasset[1]"/>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6732588" y="4076700"/>
            <a:ext cx="2160587" cy="187325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cs-CZ" altLang="cs-CZ" sz="4000"/>
              <a:t/>
            </a:r>
            <a:br>
              <a:rPr lang="cs-CZ" altLang="cs-CZ" sz="4000"/>
            </a:br>
            <a:r>
              <a:rPr lang="cs-CZ" altLang="cs-CZ" sz="2800"/>
              <a:t>Přepočet na procenta GDA I.</a:t>
            </a:r>
            <a:r>
              <a:rPr lang="cs-CZ" altLang="cs-CZ" sz="2400"/>
              <a:t> </a:t>
            </a:r>
            <a:br>
              <a:rPr lang="cs-CZ" altLang="cs-CZ" sz="2400"/>
            </a:br>
            <a:r>
              <a:rPr lang="cs-CZ" altLang="cs-CZ" sz="2400" b="1"/>
              <a:t>Povinnost označovat výživové údaje (od  13. 12. 2016)</a:t>
            </a:r>
            <a:br>
              <a:rPr lang="cs-CZ" altLang="cs-CZ" sz="2400" b="1"/>
            </a:br>
            <a:endParaRPr lang="cs-CZ" altLang="cs-CZ" sz="2400" b="1"/>
          </a:p>
        </p:txBody>
      </p:sp>
      <p:sp>
        <p:nvSpPr>
          <p:cNvPr id="405512" name="Rectangle 8"/>
          <p:cNvSpPr>
            <a:spLocks noGrp="1" noChangeArrowheads="1"/>
          </p:cNvSpPr>
          <p:nvPr>
            <p:ph idx="1"/>
          </p:nvPr>
        </p:nvSpPr>
        <p:spPr/>
        <p:txBody>
          <a:bodyPr/>
          <a:lstStyle/>
          <a:p>
            <a:r>
              <a:rPr lang="cs-CZ" altLang="cs-CZ" sz="2000" b="1"/>
              <a:t>Doporučené denní množství dle FoodDrinkEurope</a:t>
            </a:r>
            <a:r>
              <a:rPr lang="cs-CZ" altLang="cs-CZ" b="1"/>
              <a:t> </a:t>
            </a:r>
            <a:r>
              <a:rPr lang="cs-CZ" altLang="cs-CZ" sz="1800" b="1"/>
              <a:t>(žena s průměrnou tělesnou hmotností, střední fyzickou aktivitou a dobrým zdravotním stavem)</a:t>
            </a:r>
            <a:r>
              <a:rPr lang="cs-CZ" altLang="cs-CZ" sz="1800"/>
              <a:t>	</a:t>
            </a:r>
          </a:p>
          <a:p>
            <a:r>
              <a:rPr lang="cs-CZ" altLang="cs-CZ" sz="2400"/>
              <a:t>Energie 	2 000 kcal (8 400 kJ) 	</a:t>
            </a:r>
          </a:p>
          <a:p>
            <a:r>
              <a:rPr lang="cs-CZ" altLang="cs-CZ" sz="2400"/>
              <a:t>Cukry 	90 g 	</a:t>
            </a:r>
          </a:p>
          <a:p>
            <a:r>
              <a:rPr lang="cs-CZ" altLang="cs-CZ" sz="2400"/>
              <a:t>Tuky 	70 g 	</a:t>
            </a:r>
          </a:p>
          <a:p>
            <a:r>
              <a:rPr lang="cs-CZ" altLang="cs-CZ" sz="2400"/>
              <a:t>Nasycené mastné kyseliny 	20 g 	</a:t>
            </a:r>
          </a:p>
          <a:p>
            <a:r>
              <a:rPr lang="cs-CZ" altLang="cs-CZ" sz="2400"/>
              <a:t>Sodík (sůl) 	2,4 g (6 g) 	</a:t>
            </a:r>
          </a:p>
          <a:p>
            <a:r>
              <a:rPr lang="cs-CZ" altLang="cs-CZ" sz="2400"/>
              <a:t>Bílkoviny 	50 g 	</a:t>
            </a:r>
          </a:p>
          <a:p>
            <a:r>
              <a:rPr lang="cs-CZ" altLang="cs-CZ" sz="2400"/>
              <a:t>Sacharidy 	270 g 	</a:t>
            </a:r>
          </a:p>
          <a:p>
            <a:r>
              <a:rPr lang="cs-CZ" altLang="cs-CZ" sz="2400"/>
              <a:t>Vláknina 	25 g	</a:t>
            </a:r>
          </a:p>
          <a:p>
            <a:endParaRPr lang="cs-CZ" altLang="cs-CZ" sz="240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468313" y="4762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cs-CZ" altLang="cs-CZ" sz="4600" b="1">
                <a:solidFill>
                  <a:srgbClr val="99CCFF"/>
                </a:solidFill>
                <a:latin typeface="Comic Sans MS" panose="030F0702030302020204" pitchFamily="66" charset="0"/>
              </a:rPr>
              <a:t>Potraviny nového typu</a:t>
            </a:r>
          </a:p>
        </p:txBody>
      </p:sp>
      <p:sp>
        <p:nvSpPr>
          <p:cNvPr id="188419" name="Rectangle 3"/>
          <p:cNvSpPr>
            <a:spLocks noChangeArrowheads="1"/>
          </p:cNvSpPr>
          <p:nvPr/>
        </p:nvSpPr>
        <p:spPr bwMode="auto">
          <a:xfrm>
            <a:off x="395288" y="2133600"/>
            <a:ext cx="82296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lnSpc>
                <a:spcPct val="95000"/>
              </a:lnSpc>
              <a:spcBef>
                <a:spcPct val="60000"/>
              </a:spcBef>
            </a:pPr>
            <a:r>
              <a:rPr lang="cs-CZ" altLang="cs-CZ" sz="3600">
                <a:solidFill>
                  <a:srgbClr val="66CCFF"/>
                </a:solidFill>
                <a:latin typeface="Comic Sans MS" panose="030F0702030302020204" pitchFamily="66" charset="0"/>
              </a:rPr>
              <a:t>Potraviny nového typu (</a:t>
            </a:r>
            <a:r>
              <a:rPr lang="cs-CZ" altLang="cs-CZ" sz="3600" b="1">
                <a:solidFill>
                  <a:srgbClr val="66CCFF"/>
                </a:solidFill>
                <a:latin typeface="Comic Sans MS" panose="030F0702030302020204" pitchFamily="66" charset="0"/>
              </a:rPr>
              <a:t>PNT</a:t>
            </a:r>
            <a:r>
              <a:rPr lang="cs-CZ" altLang="cs-CZ" sz="3600">
                <a:solidFill>
                  <a:srgbClr val="66CCFF"/>
                </a:solidFill>
                <a:latin typeface="Comic Sans MS" panose="030F0702030302020204" pitchFamily="66" charset="0"/>
              </a:rPr>
              <a:t>)</a:t>
            </a:r>
            <a:r>
              <a:rPr lang="cs-CZ" altLang="cs-CZ" sz="3600">
                <a:latin typeface="Comic Sans MS" panose="030F0702030302020204" pitchFamily="66" charset="0"/>
              </a:rPr>
              <a:t> jsou </a:t>
            </a:r>
            <a:r>
              <a:rPr lang="cs-CZ" altLang="cs-CZ" sz="3600">
                <a:solidFill>
                  <a:srgbClr val="E4EE24"/>
                </a:solidFill>
                <a:latin typeface="Comic Sans MS" panose="030F0702030302020204" pitchFamily="66" charset="0"/>
              </a:rPr>
              <a:t>potraviny</a:t>
            </a:r>
            <a:r>
              <a:rPr lang="cs-CZ" altLang="cs-CZ" sz="3600">
                <a:latin typeface="Comic Sans MS" panose="030F0702030302020204" pitchFamily="66" charset="0"/>
              </a:rPr>
              <a:t> nebo </a:t>
            </a:r>
            <a:r>
              <a:rPr lang="cs-CZ" altLang="cs-CZ" sz="3600">
                <a:solidFill>
                  <a:srgbClr val="E4EE24"/>
                </a:solidFill>
                <a:latin typeface="Comic Sans MS" panose="030F0702030302020204" pitchFamily="66" charset="0"/>
              </a:rPr>
              <a:t>složky</a:t>
            </a:r>
            <a:r>
              <a:rPr lang="cs-CZ" altLang="cs-CZ" sz="3600">
                <a:latin typeface="Comic Sans MS" panose="030F0702030302020204" pitchFamily="66" charset="0"/>
              </a:rPr>
              <a:t>, které se</a:t>
            </a:r>
            <a:r>
              <a:rPr lang="cs-CZ" altLang="cs-CZ" sz="3600">
                <a:solidFill>
                  <a:schemeClr val="tx2"/>
                </a:solidFill>
                <a:latin typeface="Comic Sans MS" panose="030F0702030302020204" pitchFamily="66" charset="0"/>
              </a:rPr>
              <a:t> dosud ve </a:t>
            </a:r>
            <a:r>
              <a:rPr lang="cs-CZ" altLang="cs-CZ" sz="3600" u="sng">
                <a:solidFill>
                  <a:srgbClr val="E4EE24"/>
                </a:solidFill>
                <a:latin typeface="Comic Sans MS" panose="030F0702030302020204" pitchFamily="66" charset="0"/>
              </a:rPr>
              <a:t>významné míře</a:t>
            </a:r>
            <a:r>
              <a:rPr lang="cs-CZ" altLang="cs-CZ" sz="3600">
                <a:solidFill>
                  <a:schemeClr val="tx2"/>
                </a:solidFill>
                <a:latin typeface="Comic Sans MS" panose="030F0702030302020204" pitchFamily="66" charset="0"/>
              </a:rPr>
              <a:t> </a:t>
            </a:r>
            <a:r>
              <a:rPr lang="cs-CZ" altLang="cs-CZ" sz="3600">
                <a:latin typeface="Comic Sans MS" panose="030F0702030302020204" pitchFamily="66" charset="0"/>
              </a:rPr>
              <a:t>nepoužívaly (</a:t>
            </a:r>
            <a:r>
              <a:rPr lang="cs-CZ" altLang="cs-CZ" sz="3600" u="sng">
                <a:solidFill>
                  <a:srgbClr val="E4EE24"/>
                </a:solidFill>
                <a:latin typeface="Comic Sans MS" panose="030F0702030302020204" pitchFamily="66" charset="0"/>
              </a:rPr>
              <a:t>před 15. 5. 1997</a:t>
            </a:r>
            <a:r>
              <a:rPr lang="cs-CZ" altLang="cs-CZ" sz="3600">
                <a:latin typeface="Comic Sans MS" panose="030F0702030302020204" pitchFamily="66" charset="0"/>
              </a:rPr>
              <a:t>) v </a:t>
            </a:r>
            <a:r>
              <a:rPr lang="cs-CZ" altLang="cs-CZ" sz="3600" b="1">
                <a:solidFill>
                  <a:srgbClr val="E4EE24"/>
                </a:solidFill>
                <a:latin typeface="Comic Sans MS" panose="030F0702030302020204" pitchFamily="66" charset="0"/>
              </a:rPr>
              <a:t>ES</a:t>
            </a:r>
            <a:r>
              <a:rPr lang="cs-CZ" altLang="cs-CZ" sz="3600">
                <a:latin typeface="Comic Sans MS" panose="030F0702030302020204" pitchFamily="66" charset="0"/>
              </a:rPr>
              <a:t> </a:t>
            </a:r>
            <a:r>
              <a:rPr lang="cs-CZ" altLang="cs-CZ" sz="3600">
                <a:solidFill>
                  <a:schemeClr val="tx2"/>
                </a:solidFill>
                <a:latin typeface="Comic Sans MS" panose="030F0702030302020204" pitchFamily="66" charset="0"/>
              </a:rPr>
              <a:t>pro </a:t>
            </a:r>
            <a:r>
              <a:rPr lang="cs-CZ" altLang="cs-CZ" sz="3600">
                <a:latin typeface="Comic Sans MS" panose="030F0702030302020204" pitchFamily="66" charset="0"/>
              </a:rPr>
              <a:t>lidskou spotřebu</a:t>
            </a:r>
            <a:r>
              <a:rPr lang="cs-CZ" altLang="cs-CZ" sz="3600">
                <a:solidFill>
                  <a:schemeClr val="tx2"/>
                </a:solidFill>
                <a:latin typeface="Comic Sans MS" panose="030F0702030302020204" pitchFamily="66" charset="0"/>
              </a:rPr>
              <a:t> </a:t>
            </a:r>
          </a:p>
        </p:txBody>
      </p:sp>
      <p:sp>
        <p:nvSpPr>
          <p:cNvPr id="188420" name="Rectangle 4"/>
          <p:cNvSpPr>
            <a:spLocks noChangeArrowheads="1"/>
          </p:cNvSpPr>
          <p:nvPr/>
        </p:nvSpPr>
        <p:spPr bwMode="auto">
          <a:xfrm>
            <a:off x="755650" y="5516563"/>
            <a:ext cx="7777163" cy="7016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cs-CZ" altLang="cs-CZ" sz="4000">
                <a:solidFill>
                  <a:srgbClr val="0033CC"/>
                </a:solidFill>
                <a:effectLst>
                  <a:outerShdw blurRad="38100" dist="38100" dir="2700000" algn="tl">
                    <a:srgbClr val="FFFFFF"/>
                  </a:outerShdw>
                </a:effectLst>
                <a:latin typeface="Comic Sans MS" panose="030F0702030302020204" pitchFamily="66" charset="0"/>
              </a:rPr>
              <a:t>Nařízeni EP a Rady  č. 258/97</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idx="4294967295"/>
          </p:nvPr>
        </p:nvSpPr>
        <p:spPr>
          <a:xfrm>
            <a:off x="1979613" y="260350"/>
            <a:ext cx="4968875" cy="685800"/>
          </a:xfrm>
          <a:solidFill>
            <a:srgbClr val="FCE4C0"/>
          </a:solidFill>
        </p:spPr>
        <p:txBody>
          <a:bodyPr anchor="b"/>
          <a:lstStyle/>
          <a:p>
            <a:r>
              <a:rPr lang="cs-CZ" altLang="cs-CZ" b="1">
                <a:latin typeface="Arial Narrow" panose="020B0606020202030204" pitchFamily="34" charset="0"/>
              </a:rPr>
              <a:t>Před 80 miliony let</a:t>
            </a:r>
            <a:r>
              <a:rPr lang="cs-CZ" altLang="cs-CZ" b="1">
                <a:latin typeface="Arial Narrow" panose="020B0606020202030204" pitchFamily="34" charset="0"/>
                <a:cs typeface="Arial" panose="020B0604020202020204" pitchFamily="34" charset="0"/>
              </a:rPr>
              <a:t> </a:t>
            </a:r>
          </a:p>
        </p:txBody>
      </p:sp>
      <p:sp>
        <p:nvSpPr>
          <p:cNvPr id="484355" name="Rectangle 3"/>
          <p:cNvSpPr>
            <a:spLocks noGrp="1" noChangeArrowheads="1"/>
          </p:cNvSpPr>
          <p:nvPr>
            <p:ph type="body" idx="4294967295"/>
          </p:nvPr>
        </p:nvSpPr>
        <p:spPr>
          <a:xfrm>
            <a:off x="3348038" y="1125538"/>
            <a:ext cx="5616575" cy="4319587"/>
          </a:xfrm>
        </p:spPr>
        <p:txBody>
          <a:bodyPr/>
          <a:lstStyle/>
          <a:p>
            <a:pPr>
              <a:lnSpc>
                <a:spcPct val="90000"/>
              </a:lnSpc>
            </a:pPr>
            <a:r>
              <a:rPr lang="cs-CZ" altLang="cs-CZ" sz="2800">
                <a:cs typeface="Arial" panose="020B0604020202020204" pitchFamily="34" charset="0"/>
              </a:rPr>
              <a:t>Prapředci primátů - drobní (1,5 kg) hmyzožravci, žijící na stromech v pralesích</a:t>
            </a:r>
          </a:p>
          <a:p>
            <a:pPr>
              <a:lnSpc>
                <a:spcPct val="90000"/>
              </a:lnSpc>
            </a:pPr>
            <a:r>
              <a:rPr lang="cs-CZ" altLang="cs-CZ" sz="2800">
                <a:cs typeface="Arial" panose="020B0604020202020204" pitchFamily="34" charset="0"/>
              </a:rPr>
              <a:t>Dostatek vápníku základních živin, minerálií, kvalitní vývoj kostí a nervové soustavy, </a:t>
            </a:r>
          </a:p>
          <a:p>
            <a:pPr>
              <a:lnSpc>
                <a:spcPct val="90000"/>
              </a:lnSpc>
            </a:pPr>
            <a:r>
              <a:rPr lang="cs-CZ" altLang="cs-CZ" sz="2800"/>
              <a:t>chitin a chitosan:  též bioaktivní ochranná a antimikrobní funkce</a:t>
            </a:r>
          </a:p>
          <a:p>
            <a:pPr>
              <a:lnSpc>
                <a:spcPct val="90000"/>
              </a:lnSpc>
            </a:pPr>
            <a:r>
              <a:rPr lang="cs-CZ" altLang="cs-CZ" sz="2800">
                <a:cs typeface="Arial" panose="020B0604020202020204" pitchFamily="34" charset="0"/>
              </a:rPr>
              <a:t>ALE: hledání potravy energeticky náročné</a:t>
            </a:r>
          </a:p>
        </p:txBody>
      </p:sp>
      <p:pic>
        <p:nvPicPr>
          <p:cNvPr id="4843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484313"/>
            <a:ext cx="320198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357" name="Rectangle 5"/>
          <p:cNvSpPr>
            <a:spLocks noChangeArrowheads="1"/>
          </p:cNvSpPr>
          <p:nvPr/>
        </p:nvSpPr>
        <p:spPr bwMode="auto">
          <a:xfrm>
            <a:off x="179388" y="6305550"/>
            <a:ext cx="8820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endParaRPr lang="cs-CZ" altLang="cs-CZ" sz="3200" b="1">
              <a:latin typeface="Arial Narrow" panose="020B0606020202030204" pitchFamily="34" charset="0"/>
            </a:endParaRPr>
          </a:p>
        </p:txBody>
      </p:sp>
      <p:sp>
        <p:nvSpPr>
          <p:cNvPr id="484358" name="Rectangle 6"/>
          <p:cNvSpPr>
            <a:spLocks noChangeArrowheads="1"/>
          </p:cNvSpPr>
          <p:nvPr/>
        </p:nvSpPr>
        <p:spPr bwMode="auto">
          <a:xfrm>
            <a:off x="4479925" y="3138488"/>
            <a:ext cx="1841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endParaRPr lang="cs-CZ" altLang="cs-CZ" sz="3200">
              <a:latin typeface="Arial Narrow" panose="020B0606020202030204" pitchFamily="34" charset="0"/>
            </a:endParaRPr>
          </a:p>
          <a:p>
            <a:pPr>
              <a:spcBef>
                <a:spcPct val="20000"/>
              </a:spcBef>
              <a:buClr>
                <a:schemeClr val="folHlink"/>
              </a:buClr>
              <a:buSzPct val="60000"/>
              <a:buFont typeface="Wingdings" panose="05000000000000000000" pitchFamily="2" charset="2"/>
              <a:buNone/>
            </a:pPr>
            <a:endParaRPr lang="cs-CZ" altLang="cs-CZ" sz="3200">
              <a:latin typeface="MS Sans Serif" charset="-18"/>
            </a:endParaRPr>
          </a:p>
        </p:txBody>
      </p:sp>
      <p:sp>
        <p:nvSpPr>
          <p:cNvPr id="484359" name="Rectangle 7"/>
          <p:cNvSpPr>
            <a:spLocks noChangeArrowheads="1"/>
          </p:cNvSpPr>
          <p:nvPr/>
        </p:nvSpPr>
        <p:spPr bwMode="auto">
          <a:xfrm>
            <a:off x="4479925" y="31400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endParaRPr lang="cs-CZ" altLang="cs-CZ" sz="3200">
              <a:latin typeface="MS Sans Serif" charset="-18"/>
            </a:endParaRPr>
          </a:p>
        </p:txBody>
      </p:sp>
      <p:sp>
        <p:nvSpPr>
          <p:cNvPr id="484360" name="Rectangle 8"/>
          <p:cNvSpPr>
            <a:spLocks noChangeArrowheads="1"/>
          </p:cNvSpPr>
          <p:nvPr/>
        </p:nvSpPr>
        <p:spPr bwMode="auto">
          <a:xfrm>
            <a:off x="215900" y="5588000"/>
            <a:ext cx="6227763" cy="865188"/>
          </a:xfrm>
          <a:prstGeom prst="rect">
            <a:avLst/>
          </a:prstGeom>
          <a:solidFill>
            <a:srgbClr val="E9FACA"/>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chemeClr val="folHlink"/>
              </a:buClr>
              <a:buSzPct val="60000"/>
              <a:buFont typeface="Wingdings" panose="05000000000000000000" pitchFamily="2" charset="2"/>
              <a:buNone/>
            </a:pPr>
            <a:r>
              <a:rPr lang="cs-CZ" altLang="cs-CZ" sz="2400" b="1" i="1">
                <a:latin typeface="Arial Narrow" panose="020B0606020202030204" pitchFamily="34" charset="0"/>
              </a:rPr>
              <a:t>Poznámka: Dodnes je enzym chitináza je součástí </a:t>
            </a:r>
          </a:p>
          <a:p>
            <a:pPr>
              <a:buClr>
                <a:schemeClr val="folHlink"/>
              </a:buClr>
              <a:buSzPct val="60000"/>
              <a:buFont typeface="Wingdings" panose="05000000000000000000" pitchFamily="2" charset="2"/>
              <a:buNone/>
            </a:pPr>
            <a:r>
              <a:rPr lang="cs-CZ" altLang="cs-CZ" sz="2400" b="1" i="1">
                <a:latin typeface="Arial Narrow" panose="020B0606020202030204" pitchFamily="34" charset="0"/>
              </a:rPr>
              <a:t>lidského metabolismu (chitin a chitosan) </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Zástupný symbol pro zápatí 3"/>
          <p:cNvSpPr txBox="1">
            <a:spLocks noGrp="1"/>
          </p:cNvSpPr>
          <p:nvPr/>
        </p:nvSpPr>
        <p:spPr bwMode="auto">
          <a:xfrm>
            <a:off x="6400800" y="6400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cs-CZ" sz="1800">
              <a:latin typeface="Arial Narrow" panose="020B0606020202030204" pitchFamily="34" charset="0"/>
            </a:endParaRPr>
          </a:p>
        </p:txBody>
      </p:sp>
      <p:sp>
        <p:nvSpPr>
          <p:cNvPr id="488451" name="Rectangle 2"/>
          <p:cNvSpPr>
            <a:spLocks noGrp="1" noChangeArrowheads="1"/>
          </p:cNvSpPr>
          <p:nvPr>
            <p:ph type="title" idx="4294967295"/>
          </p:nvPr>
        </p:nvSpPr>
        <p:spPr>
          <a:solidFill>
            <a:srgbClr val="FCE4C0"/>
          </a:solidFill>
        </p:spPr>
        <p:txBody>
          <a:bodyPr anchor="b"/>
          <a:lstStyle/>
          <a:p>
            <a:r>
              <a:rPr lang="cs-CZ" altLang="cs-CZ" b="1">
                <a:latin typeface="Arial Narrow" panose="020B0606020202030204" pitchFamily="34" charset="0"/>
              </a:rPr>
              <a:t>Nutriční jakost potravy 1 - hmyz</a:t>
            </a:r>
          </a:p>
        </p:txBody>
      </p:sp>
      <p:sp>
        <p:nvSpPr>
          <p:cNvPr id="488452" name="Rectangle 3"/>
          <p:cNvSpPr>
            <a:spLocks noGrp="1" noChangeArrowheads="1"/>
          </p:cNvSpPr>
          <p:nvPr>
            <p:ph type="body" sz="half" idx="4294967295"/>
          </p:nvPr>
        </p:nvSpPr>
        <p:spPr>
          <a:xfrm>
            <a:off x="6084888" y="1530350"/>
            <a:ext cx="2879725" cy="5327650"/>
          </a:xfrm>
          <a:solidFill>
            <a:srgbClr val="F1FA40"/>
          </a:solidFill>
        </p:spPr>
        <p:txBody>
          <a:bodyPr/>
          <a:lstStyle/>
          <a:p>
            <a:r>
              <a:rPr lang="cs-CZ" altLang="cs-CZ" sz="2400" u="sng">
                <a:solidFill>
                  <a:srgbClr val="660033"/>
                </a:solidFill>
              </a:rPr>
              <a:t>E</a:t>
            </a:r>
          </a:p>
          <a:p>
            <a:r>
              <a:rPr lang="cs-CZ" altLang="cs-CZ" sz="2400" u="sng">
                <a:solidFill>
                  <a:srgbClr val="660033"/>
                </a:solidFill>
              </a:rPr>
              <a:t>N</a:t>
            </a:r>
          </a:p>
          <a:p>
            <a:r>
              <a:rPr lang="cs-CZ" altLang="cs-CZ" sz="2400" u="sng">
                <a:solidFill>
                  <a:srgbClr val="660033"/>
                </a:solidFill>
              </a:rPr>
              <a:t>T</a:t>
            </a:r>
          </a:p>
          <a:p>
            <a:r>
              <a:rPr lang="cs-CZ" altLang="cs-CZ" sz="2400" u="sng">
                <a:solidFill>
                  <a:srgbClr val="660033"/>
                </a:solidFill>
              </a:rPr>
              <a:t>O</a:t>
            </a:r>
          </a:p>
          <a:p>
            <a:r>
              <a:rPr lang="cs-CZ" altLang="cs-CZ" sz="2400" u="sng">
                <a:solidFill>
                  <a:srgbClr val="660033"/>
                </a:solidFill>
              </a:rPr>
              <a:t>M</a:t>
            </a:r>
          </a:p>
          <a:p>
            <a:r>
              <a:rPr lang="cs-CZ" altLang="cs-CZ" sz="2400" u="sng">
                <a:solidFill>
                  <a:srgbClr val="660033"/>
                </a:solidFill>
              </a:rPr>
              <a:t>O</a:t>
            </a:r>
          </a:p>
          <a:p>
            <a:r>
              <a:rPr lang="cs-CZ" altLang="cs-CZ" sz="2400" u="sng">
                <a:solidFill>
                  <a:srgbClr val="660033"/>
                </a:solidFill>
              </a:rPr>
              <a:t>V</a:t>
            </a:r>
          </a:p>
          <a:p>
            <a:r>
              <a:rPr lang="cs-CZ" altLang="cs-CZ" sz="2400" u="sng">
                <a:solidFill>
                  <a:srgbClr val="660033"/>
                </a:solidFill>
              </a:rPr>
              <a:t>O</a:t>
            </a:r>
          </a:p>
          <a:p>
            <a:r>
              <a:rPr lang="cs-CZ" altLang="cs-CZ" sz="2400" u="sng">
                <a:solidFill>
                  <a:srgbClr val="660033"/>
                </a:solidFill>
              </a:rPr>
              <a:t>R</a:t>
            </a:r>
          </a:p>
          <a:p>
            <a:r>
              <a:rPr lang="cs-CZ" altLang="cs-CZ" sz="2400" u="sng">
                <a:solidFill>
                  <a:srgbClr val="660033"/>
                </a:solidFill>
              </a:rPr>
              <a:t>U</a:t>
            </a:r>
          </a:p>
          <a:p>
            <a:r>
              <a:rPr lang="cs-CZ" altLang="cs-CZ" sz="2400" u="sng">
                <a:solidFill>
                  <a:srgbClr val="660033"/>
                </a:solidFill>
              </a:rPr>
              <a:t>S</a:t>
            </a:r>
          </a:p>
          <a:p>
            <a:endParaRPr lang="cs-CZ" altLang="cs-CZ" sz="2400"/>
          </a:p>
        </p:txBody>
      </p:sp>
      <p:sp>
        <p:nvSpPr>
          <p:cNvPr id="488453" name="Rectangle 4"/>
          <p:cNvSpPr>
            <a:spLocks noChangeArrowheads="1"/>
          </p:cNvSpPr>
          <p:nvPr/>
        </p:nvSpPr>
        <p:spPr bwMode="auto">
          <a:xfrm>
            <a:off x="4479925" y="31400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endParaRPr lang="cs-CZ" altLang="cs-CZ" sz="3200">
              <a:latin typeface="MS Sans Serif" charset="-18"/>
            </a:endParaRPr>
          </a:p>
        </p:txBody>
      </p:sp>
      <p:sp>
        <p:nvSpPr>
          <p:cNvPr id="488454" name="Rectangle 5"/>
          <p:cNvSpPr>
            <a:spLocks noChangeArrowheads="1"/>
          </p:cNvSpPr>
          <p:nvPr/>
        </p:nvSpPr>
        <p:spPr bwMode="auto">
          <a:xfrm>
            <a:off x="4479925" y="31400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endParaRPr lang="cs-CZ" altLang="cs-CZ" sz="3200">
              <a:latin typeface="MS Sans Serif" charset="-18"/>
            </a:endParaRPr>
          </a:p>
        </p:txBody>
      </p:sp>
      <p:sp>
        <p:nvSpPr>
          <p:cNvPr id="488455" name="Rectangle 6"/>
          <p:cNvSpPr>
            <a:spLocks noChangeArrowheads="1"/>
          </p:cNvSpPr>
          <p:nvPr/>
        </p:nvSpPr>
        <p:spPr bwMode="auto">
          <a:xfrm>
            <a:off x="4479925" y="31400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endParaRPr lang="cs-CZ" altLang="cs-CZ" sz="3200">
              <a:latin typeface="MS Sans Serif" charset="-18"/>
            </a:endParaRPr>
          </a:p>
        </p:txBody>
      </p:sp>
      <p:graphicFrame>
        <p:nvGraphicFramePr>
          <p:cNvPr id="421895" name="Group 7"/>
          <p:cNvGraphicFramePr>
            <a:graphicFrameLocks noGrp="1"/>
          </p:cNvGraphicFramePr>
          <p:nvPr/>
        </p:nvGraphicFramePr>
        <p:xfrm>
          <a:off x="107950" y="1844675"/>
          <a:ext cx="4537075" cy="4479926"/>
        </p:xfrm>
        <a:graphic>
          <a:graphicData uri="http://schemas.openxmlformats.org/drawingml/2006/table">
            <a:tbl>
              <a:tblPr/>
              <a:tblGrid>
                <a:gridCol w="2863850"/>
                <a:gridCol w="1673225"/>
              </a:tblGrid>
              <a:tr h="5588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Energie MJ/kg</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2,6-6,3</a:t>
                      </a:r>
                    </a:p>
                  </a:txBody>
                  <a:tcPr anchor="b"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Proteiny (g/kg)</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4EAFC"/>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70-200</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4EAFC"/>
                    </a:solidFill>
                  </a:tcPr>
                </a:tc>
              </a:tr>
              <a:tr h="55721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Sacharidy (g/kg)</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4EAFC"/>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2-60</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4EAFC"/>
                    </a:solidFill>
                  </a:tcPr>
                </a:tc>
              </a:tr>
              <a:tr h="5619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Lipidy (g/kg)</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14-80</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88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 (mg/kg)</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220-500</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Fe (mg/kg)</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20-100</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721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Obsah vitaminů</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málo</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Ochranné složky</a:t>
                      </a:r>
                      <a:endParaRPr kumimoji="0" lang="cs-CZ" altLang="cs-CZ" sz="24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anchor="b"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D4EAFC"/>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Arial" panose="020B0604020202020204" pitchFamily="34" charset="0"/>
                        </a:rPr>
                        <a:t>chitin</a:t>
                      </a:r>
                    </a:p>
                  </a:txBody>
                  <a:tcPr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D4EAFC"/>
                    </a:solidFill>
                  </a:tcPr>
                </a:tc>
              </a:tr>
            </a:tbl>
          </a:graphicData>
        </a:graphic>
      </p:graphicFrame>
      <p:pic>
        <p:nvPicPr>
          <p:cNvPr id="488482"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205038"/>
            <a:ext cx="17970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cs-CZ" altLang="cs-CZ" sz="4000" b="1"/>
              <a:t>Geneticky modifikované organismy (GMO)</a:t>
            </a:r>
          </a:p>
        </p:txBody>
      </p:sp>
      <p:sp>
        <p:nvSpPr>
          <p:cNvPr id="239619" name="Rectangle 3"/>
          <p:cNvSpPr>
            <a:spLocks noGrp="1" noChangeArrowheads="1"/>
          </p:cNvSpPr>
          <p:nvPr>
            <p:ph type="body" idx="1"/>
          </p:nvPr>
        </p:nvSpPr>
        <p:spPr/>
        <p:txBody>
          <a:bodyPr/>
          <a:lstStyle/>
          <a:p>
            <a:pPr>
              <a:lnSpc>
                <a:spcPct val="80000"/>
              </a:lnSpc>
            </a:pPr>
            <a:r>
              <a:rPr lang="cs-CZ" altLang="cs-CZ" sz="1800"/>
              <a:t>Za GMO je považován organismus, s výjimkou člověka, jehož dědičná informace uložená v DNA byla změněna pomocí technik genového inženýrství, tedy jiným způsobem než běžným rozmnožováním a kombinací vloh rodičovského páru.</a:t>
            </a:r>
          </a:p>
          <a:p>
            <a:pPr>
              <a:lnSpc>
                <a:spcPct val="80000"/>
              </a:lnSpc>
            </a:pPr>
            <a:r>
              <a:rPr lang="cs-CZ" altLang="cs-CZ" sz="1800"/>
              <a:t>Geneticky modifikovány mohou být rostliny, zvířata i mikroorganismy</a:t>
            </a:r>
          </a:p>
          <a:p>
            <a:pPr>
              <a:lnSpc>
                <a:spcPct val="80000"/>
              </a:lnSpc>
            </a:pPr>
            <a:r>
              <a:rPr lang="cs-CZ" altLang="cs-CZ" sz="1800"/>
              <a:t>Nejčastěji produkty z GMO rostlinného původu.</a:t>
            </a:r>
          </a:p>
          <a:p>
            <a:pPr>
              <a:lnSpc>
                <a:spcPct val="80000"/>
              </a:lnSpc>
            </a:pPr>
            <a:r>
              <a:rPr lang="cs-CZ" altLang="cs-CZ" sz="1800"/>
              <a:t>Ke komerčnímu pěstování je na území EU povolena pouze GM kukuřice. </a:t>
            </a:r>
          </a:p>
          <a:p>
            <a:pPr>
              <a:lnSpc>
                <a:spcPct val="80000"/>
              </a:lnSpc>
            </a:pPr>
            <a:r>
              <a:rPr lang="cs-CZ" altLang="cs-CZ" sz="1800"/>
              <a:t>Ve světě jsou nejvíce pěstovány GM odrůdy sóji, kukuřice, bavlníku a řepky, rýže, cukrovka, brambory, rajčata,papája a dýně.</a:t>
            </a:r>
          </a:p>
          <a:p>
            <a:pPr>
              <a:lnSpc>
                <a:spcPct val="80000"/>
              </a:lnSpc>
            </a:pPr>
            <a:r>
              <a:rPr lang="cs-CZ" altLang="cs-CZ" sz="1800"/>
              <a:t> Nejčastěji se jedná o plodiny odolné k herbicidům a hmyzím škůdcům.</a:t>
            </a:r>
          </a:p>
          <a:p>
            <a:pPr>
              <a:lnSpc>
                <a:spcPct val="80000"/>
              </a:lnSpc>
            </a:pPr>
            <a:r>
              <a:rPr lang="cs-CZ" altLang="cs-CZ" sz="1800"/>
              <a:t>Geneticky modifikované potraviny jsou takové, které obsahují GMO, sestávají z GMO nebo jsou z GMO vyrobeny.</a:t>
            </a:r>
          </a:p>
          <a:p>
            <a:pPr>
              <a:lnSpc>
                <a:spcPct val="80000"/>
              </a:lnSpc>
            </a:pPr>
            <a:r>
              <a:rPr lang="cs-CZ" altLang="cs-CZ" sz="1800"/>
              <a:t>Hodnocení rizik provádí Evropský úřad pro bezpečnost potravin ve spolupráci s členskými státy EU. </a:t>
            </a:r>
          </a:p>
          <a:p>
            <a:pPr>
              <a:lnSpc>
                <a:spcPct val="80000"/>
              </a:lnSpc>
            </a:pPr>
            <a:r>
              <a:rPr lang="cs-CZ" altLang="cs-CZ" sz="1800" b="1"/>
              <a:t>Dosavadní studie, včetně několikaletého využívání GMO v potravinovém řetězci, neprokázaly negativní účinky schválených GMO na lidské zdraví.</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cs-CZ" altLang="cs-CZ" sz="4000"/>
              <a:t>Convenience  food</a:t>
            </a:r>
            <a:br>
              <a:rPr lang="cs-CZ" altLang="cs-CZ" sz="4000"/>
            </a:br>
            <a:endParaRPr lang="cs-CZ" altLang="cs-CZ" sz="4000"/>
          </a:p>
        </p:txBody>
      </p:sp>
      <p:sp>
        <p:nvSpPr>
          <p:cNvPr id="41987" name="Rectangle 3"/>
          <p:cNvSpPr>
            <a:spLocks noGrp="1" noChangeArrowheads="1"/>
          </p:cNvSpPr>
          <p:nvPr>
            <p:ph type="body" idx="1"/>
          </p:nvPr>
        </p:nvSpPr>
        <p:spPr/>
        <p:txBody>
          <a:bodyPr/>
          <a:lstStyle/>
          <a:p>
            <a:pPr>
              <a:lnSpc>
                <a:spcPct val="80000"/>
              </a:lnSpc>
            </a:pPr>
            <a:r>
              <a:rPr lang="cs-CZ" altLang="cs-CZ" sz="1600"/>
              <a:t>Předpřipravené potraviny</a:t>
            </a:r>
          </a:p>
          <a:p>
            <a:pPr>
              <a:lnSpc>
                <a:spcPct val="80000"/>
              </a:lnSpc>
            </a:pPr>
            <a:r>
              <a:rPr lang="cs-CZ" altLang="cs-CZ" sz="1600"/>
              <a:t>Produkty určené ke kuchyňské přípravě jsou už zčásti připravené (omyté, očištěné či zbavené slupky) a mohou být takto přímo servírovány popř. dále upraveny varem. Sem patří např. oloupané brambory, na malé kousky nakrájená syrová mrkev či naporcované maso. Polotovary jsou plně připraveny ke konzumaci, ke kulinářské dokonalosti potřebují pouze krátký proces (vaření, pečení, smažení): např. předvařené brambory, čerstvé, hotové těsto nebo filet v trojobalu.</a:t>
            </a:r>
          </a:p>
          <a:p>
            <a:pPr>
              <a:lnSpc>
                <a:spcPct val="80000"/>
              </a:lnSpc>
            </a:pPr>
            <a:r>
              <a:rPr lang="cs-CZ" altLang="cs-CZ" sz="1600"/>
              <a:t/>
            </a:r>
            <a:br>
              <a:rPr lang="cs-CZ" altLang="cs-CZ" sz="1600"/>
            </a:br>
            <a:r>
              <a:rPr lang="cs-CZ" altLang="cs-CZ" sz="1600"/>
              <a:t/>
            </a:r>
            <a:br>
              <a:rPr lang="cs-CZ" altLang="cs-CZ" sz="1600"/>
            </a:br>
            <a:r>
              <a:rPr lang="cs-CZ" altLang="cs-CZ" sz="1600"/>
              <a:t>Mezi pokrmy hotové a připravené k dalšímu zpracování patří např. celé hluboce zmrazené menu, masové rolády či guláš; tyto pokrmy stačí pouze ohřát, popř. prohřát. Podobně jsou na tom dehydratované pokrmy určené ke krátkému "dovaření": nejznámější je asi bramborová kaše v prášku. Ještě méně intervence kuchaře si vyžádají pokrmy připravené k přímé konzumaci, kterým stačí pouze správné zacházení. Sem patří např. pudinky, naporcované sýry či tvarohy, uzeniny v malých baleních či naporcovaná smetana do kávy.</a:t>
            </a:r>
          </a:p>
          <a:p>
            <a:pPr>
              <a:lnSpc>
                <a:spcPct val="80000"/>
              </a:lnSpc>
            </a:pPr>
            <a:r>
              <a:rPr lang="cs-CZ" altLang="cs-CZ" sz="1600"/>
              <a:t/>
            </a:r>
            <a:br>
              <a:rPr lang="cs-CZ" altLang="cs-CZ" sz="1600"/>
            </a:br>
            <a:r>
              <a:rPr lang="cs-CZ" altLang="cs-CZ" sz="1600"/>
              <a:t/>
            </a:r>
            <a:br>
              <a:rPr lang="cs-CZ" altLang="cs-CZ" sz="1600"/>
            </a:br>
            <a:endParaRPr lang="cs-CZ" altLang="cs-CZ" sz="160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cs-CZ" altLang="cs-CZ"/>
              <a:t>Nutrigenomika</a:t>
            </a:r>
          </a:p>
        </p:txBody>
      </p:sp>
      <p:sp>
        <p:nvSpPr>
          <p:cNvPr id="39939" name="Rectangle 3"/>
          <p:cNvSpPr>
            <a:spLocks noGrp="1" noChangeArrowheads="1"/>
          </p:cNvSpPr>
          <p:nvPr>
            <p:ph type="body" idx="1"/>
          </p:nvPr>
        </p:nvSpPr>
        <p:spPr/>
        <p:txBody>
          <a:bodyPr/>
          <a:lstStyle/>
          <a:p>
            <a:pPr>
              <a:lnSpc>
                <a:spcPct val="80000"/>
              </a:lnSpc>
            </a:pPr>
            <a:r>
              <a:rPr lang="cs-CZ" altLang="cs-CZ" sz="2000"/>
              <a:t>Věda zabývající se úlohou složek výživy v expresi genů</a:t>
            </a:r>
          </a:p>
          <a:p>
            <a:pPr>
              <a:lnSpc>
                <a:spcPct val="80000"/>
              </a:lnSpc>
            </a:pPr>
            <a:r>
              <a:rPr lang="cs-CZ" altLang="cs-CZ" sz="2000"/>
              <a:t>Geneticky podmíněna reakce na  změny výživy a jednak citlivost nebo rezistence k přímému ovlivnění genomu výživou</a:t>
            </a:r>
          </a:p>
          <a:p>
            <a:pPr>
              <a:lnSpc>
                <a:spcPct val="80000"/>
              </a:lnSpc>
            </a:pPr>
            <a:r>
              <a:rPr lang="cs-CZ" altLang="cs-CZ" sz="2000" b="1" i="1"/>
              <a:t>Nutriční genomika</a:t>
            </a:r>
            <a:r>
              <a:rPr lang="cs-CZ" altLang="cs-CZ" sz="2000"/>
              <a:t> studuje vliv potravních faktorů na celkovou funkci a strukturu genomu včetně důsledků vyplývajících z odlišností v genetické výbavě jednotlivců. Zahrnuje nutrigenetiku a nutrigenomiku.</a:t>
            </a:r>
            <a:endParaRPr lang="cs-CZ" altLang="cs-CZ" sz="2000" b="1" i="1"/>
          </a:p>
          <a:p>
            <a:pPr>
              <a:lnSpc>
                <a:spcPct val="80000"/>
              </a:lnSpc>
            </a:pPr>
            <a:r>
              <a:rPr lang="cs-CZ" altLang="cs-CZ" sz="2000" b="1" i="1"/>
              <a:t>Nutrigenetika </a:t>
            </a:r>
            <a:r>
              <a:rPr lang="cs-CZ" altLang="cs-CZ" sz="2000"/>
              <a:t>se zabývá důsledky odlišností v genomu jednotlivců na odezvu na složky stravy a následně na zdravotní stav.</a:t>
            </a:r>
            <a:endParaRPr lang="en-GB" altLang="cs-CZ" sz="2000" b="1" i="1"/>
          </a:p>
          <a:p>
            <a:pPr>
              <a:lnSpc>
                <a:spcPct val="80000"/>
              </a:lnSpc>
            </a:pPr>
            <a:r>
              <a:rPr lang="cs-CZ" altLang="cs-CZ" sz="2000"/>
              <a:t>Nutrigenomika </a:t>
            </a:r>
            <a:r>
              <a:rPr lang="cs-CZ" altLang="cs-CZ" sz="2000" b="1" i="1"/>
              <a:t>se zabývá vzájemnými vztahy mezi složkami potravy a genomem a z toho vyplývajícími změnami na úrovni exprese genů, struktury a funkcí bílkovin a dalších metabolitů</a:t>
            </a:r>
            <a:r>
              <a:rPr lang="cs-CZ" altLang="cs-CZ" sz="2000"/>
              <a:t> </a:t>
            </a: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cs-CZ" altLang="cs-CZ"/>
              <a:t>.</a:t>
            </a:r>
          </a:p>
        </p:txBody>
      </p:sp>
      <p:sp>
        <p:nvSpPr>
          <p:cNvPr id="91139" name="Rectangle 3"/>
          <p:cNvSpPr>
            <a:spLocks noGrp="1" noChangeArrowheads="1"/>
          </p:cNvSpPr>
          <p:nvPr>
            <p:ph type="body" idx="1"/>
          </p:nvPr>
        </p:nvSpPr>
        <p:spPr>
          <a:xfrm>
            <a:off x="457200" y="5876925"/>
            <a:ext cx="8229600" cy="504825"/>
          </a:xfrm>
        </p:spPr>
        <p:txBody>
          <a:bodyPr/>
          <a:lstStyle/>
          <a:p>
            <a:pPr>
              <a:lnSpc>
                <a:spcPct val="90000"/>
              </a:lnSpc>
            </a:pPr>
            <a:r>
              <a:rPr lang="cs-CZ" altLang="cs-CZ" sz="2800"/>
              <a:t>Pyramida podle odborníků a podle reklamy</a:t>
            </a:r>
          </a:p>
        </p:txBody>
      </p:sp>
      <p:pic>
        <p:nvPicPr>
          <p:cNvPr id="91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
            <a:ext cx="9144000" cy="539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AutoShape 5"/>
          <p:cNvSpPr>
            <a:spLocks noChangeArrowheads="1"/>
          </p:cNvSpPr>
          <p:nvPr/>
        </p:nvSpPr>
        <p:spPr bwMode="auto">
          <a:xfrm>
            <a:off x="7186613" y="1414463"/>
            <a:ext cx="1778000" cy="935037"/>
          </a:xfrm>
          <a:prstGeom prst="wedgeRectCallout">
            <a:avLst>
              <a:gd name="adj1" fmla="val -66338"/>
              <a:gd name="adj2" fmla="val 16222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a:t>Toto zřejmě není správná cesta</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274638"/>
            <a:ext cx="8229600" cy="777875"/>
          </a:xfrm>
        </p:spPr>
        <p:txBody>
          <a:bodyPr/>
          <a:lstStyle/>
          <a:p>
            <a:r>
              <a:rPr lang="cs-CZ" altLang="cs-CZ"/>
              <a:t>Způsoby stravování</a:t>
            </a:r>
          </a:p>
        </p:txBody>
      </p:sp>
      <p:sp>
        <p:nvSpPr>
          <p:cNvPr id="109571" name="Rectangle 3"/>
          <p:cNvSpPr>
            <a:spLocks noGrp="1" noChangeArrowheads="1"/>
          </p:cNvSpPr>
          <p:nvPr>
            <p:ph type="body" idx="1"/>
          </p:nvPr>
        </p:nvSpPr>
        <p:spPr>
          <a:xfrm>
            <a:off x="457200" y="1268413"/>
            <a:ext cx="8229600" cy="5113337"/>
          </a:xfrm>
        </p:spPr>
        <p:txBody>
          <a:bodyPr/>
          <a:lstStyle/>
          <a:p>
            <a:pPr>
              <a:lnSpc>
                <a:spcPct val="80000"/>
              </a:lnSpc>
            </a:pPr>
            <a:r>
              <a:rPr lang="cs-CZ" altLang="cs-CZ" sz="2200" dirty="0"/>
              <a:t>jezte pestře a rozmanitě</a:t>
            </a:r>
          </a:p>
          <a:p>
            <a:pPr>
              <a:lnSpc>
                <a:spcPct val="80000"/>
              </a:lnSpc>
            </a:pPr>
            <a:r>
              <a:rPr lang="cs-CZ" altLang="cs-CZ" sz="2200" dirty="0"/>
              <a:t>pravidelný příjem potravy 3–5denně v malých porcích</a:t>
            </a:r>
          </a:p>
          <a:p>
            <a:pPr>
              <a:lnSpc>
                <a:spcPct val="80000"/>
              </a:lnSpc>
            </a:pPr>
            <a:r>
              <a:rPr lang="cs-CZ" altLang="cs-CZ" sz="2200" dirty="0"/>
              <a:t>kulinární technologie-vaření, dušení – snižování ztrát</a:t>
            </a:r>
          </a:p>
          <a:p>
            <a:pPr>
              <a:lnSpc>
                <a:spcPct val="80000"/>
              </a:lnSpc>
            </a:pPr>
            <a:r>
              <a:rPr lang="cs-CZ" altLang="cs-CZ" sz="2200" dirty="0"/>
              <a:t>zamezit  zvýšenému příjmu toxických produktů – smažení, pečení, grilování</a:t>
            </a:r>
          </a:p>
          <a:p>
            <a:pPr>
              <a:lnSpc>
                <a:spcPct val="80000"/>
              </a:lnSpc>
            </a:pPr>
            <a:r>
              <a:rPr lang="cs-CZ" altLang="cs-CZ" sz="2200" dirty="0"/>
              <a:t>přetlakové hrnce, teflonové a titanové nádobí, mikrovlnné         trouby – snížení spotřeby tuku</a:t>
            </a:r>
          </a:p>
          <a:p>
            <a:pPr>
              <a:lnSpc>
                <a:spcPct val="80000"/>
              </a:lnSpc>
            </a:pPr>
            <a:r>
              <a:rPr lang="cs-CZ" altLang="cs-CZ" sz="2200" dirty="0"/>
              <a:t>2 -3 bezmasé – „vegetariánské dny“</a:t>
            </a:r>
          </a:p>
          <a:p>
            <a:pPr>
              <a:lnSpc>
                <a:spcPct val="80000"/>
              </a:lnSpc>
            </a:pPr>
            <a:r>
              <a:rPr lang="cs-CZ" altLang="cs-CZ" sz="2200" dirty="0"/>
              <a:t>naši předkové – lovci a sběrači – vysoký obsah netučného proteinu, tuky polynenasycené převaha n-3 MK  a </a:t>
            </a:r>
            <a:r>
              <a:rPr lang="cs-CZ" altLang="cs-CZ" sz="2200" dirty="0" err="1"/>
              <a:t>mononenasycené</a:t>
            </a:r>
            <a:r>
              <a:rPr lang="cs-CZ" altLang="cs-CZ" sz="2200" dirty="0"/>
              <a:t>, hojně vlákniny, minerálních látek                 a prospěšných „ </a:t>
            </a:r>
            <a:r>
              <a:rPr lang="cs-CZ" altLang="cs-CZ" sz="2200" dirty="0" err="1"/>
              <a:t>fytochemikálii</a:t>
            </a:r>
            <a:r>
              <a:rPr lang="cs-CZ" altLang="cs-CZ" sz="2200" dirty="0" smtClean="0"/>
              <a:t>“- biologicky účinných látek</a:t>
            </a:r>
            <a:endParaRPr lang="cs-CZ" altLang="cs-CZ" sz="2200" dirty="0"/>
          </a:p>
          <a:p>
            <a:pPr>
              <a:lnSpc>
                <a:spcPct val="80000"/>
              </a:lnSpc>
            </a:pPr>
            <a:r>
              <a:rPr lang="cs-CZ" altLang="cs-CZ" sz="2200" dirty="0"/>
              <a:t>evolučně naprogramované cykly nadbytek potravy – hladovění a fyzická aktivita s odpočinkem (šetřící geny)</a:t>
            </a:r>
          </a:p>
          <a:p>
            <a:pPr>
              <a:lnSpc>
                <a:spcPct val="80000"/>
              </a:lnSpc>
            </a:pPr>
            <a:r>
              <a:rPr lang="cs-CZ" altLang="cs-CZ" sz="2200" dirty="0"/>
              <a:t>zanechání kouření a výživa</a:t>
            </a: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Zástupný symbol pro zápatí 2"/>
          <p:cNvSpPr txBox="1">
            <a:spLocks noGrp="1"/>
          </p:cNvSpPr>
          <p:nvPr/>
        </p:nvSpPr>
        <p:spPr bwMode="auto">
          <a:xfrm>
            <a:off x="6400800" y="6400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cs-CZ" sz="1800">
              <a:latin typeface="Arial Narrow" panose="020B0606020202030204" pitchFamily="34" charset="0"/>
            </a:endParaRPr>
          </a:p>
        </p:txBody>
      </p:sp>
      <p:sp>
        <p:nvSpPr>
          <p:cNvPr id="480259" name="Rectangle 2"/>
          <p:cNvSpPr>
            <a:spLocks noGrp="1" noChangeArrowheads="1"/>
          </p:cNvSpPr>
          <p:nvPr>
            <p:ph type="title" idx="4294967295"/>
          </p:nvPr>
        </p:nvSpPr>
        <p:spPr>
          <a:xfrm>
            <a:off x="647700" y="274638"/>
            <a:ext cx="7810500" cy="1143000"/>
          </a:xfrm>
          <a:solidFill>
            <a:srgbClr val="FCE4C0"/>
          </a:solidFill>
        </p:spPr>
        <p:txBody>
          <a:bodyPr anchor="b"/>
          <a:lstStyle/>
          <a:p>
            <a:r>
              <a:rPr lang="cs-CZ" altLang="cs-CZ" sz="3600" b="1">
                <a:latin typeface="Arial Narrow" panose="020B0606020202030204" pitchFamily="34" charset="0"/>
              </a:rPr>
              <a:t>Způsob obživy – hybnou silou evoluce</a:t>
            </a:r>
          </a:p>
        </p:txBody>
      </p:sp>
      <p:pic>
        <p:nvPicPr>
          <p:cNvPr id="4802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347913"/>
            <a:ext cx="4176713" cy="41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802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566988"/>
            <a:ext cx="4932363"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62" name="Rectangle 5"/>
          <p:cNvSpPr>
            <a:spLocks noChangeArrowheads="1"/>
          </p:cNvSpPr>
          <p:nvPr/>
        </p:nvSpPr>
        <p:spPr bwMode="auto">
          <a:xfrm>
            <a:off x="3708400" y="1484313"/>
            <a:ext cx="5108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buSzPct val="60000"/>
              <a:buFont typeface="Wingdings" panose="05000000000000000000" pitchFamily="2" charset="2"/>
              <a:buNone/>
            </a:pPr>
            <a:r>
              <a:rPr kumimoji="1" lang="cs-CZ" altLang="cs-CZ" sz="3200" b="1" i="1">
                <a:latin typeface="Arial Narrow" panose="020B0606020202030204" pitchFamily="34" charset="0"/>
              </a:rPr>
              <a:t>Jsme to, co jedli naši předkové</a:t>
            </a: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a:xfrm>
            <a:off x="898525" y="304800"/>
            <a:ext cx="8137525" cy="685800"/>
          </a:xfrm>
          <a:solidFill>
            <a:srgbClr val="F8E1A6"/>
          </a:solidFill>
        </p:spPr>
        <p:txBody>
          <a:bodyPr/>
          <a:lstStyle/>
          <a:p>
            <a:r>
              <a:rPr kumimoji="1" lang="cs-CZ" altLang="cs-CZ" sz="2000" b="1">
                <a:solidFill>
                  <a:schemeClr val="tx1"/>
                </a:solidFill>
                <a:latin typeface="Arial Narrow" panose="020B0606020202030204" pitchFamily="34" charset="0"/>
              </a:rPr>
              <a:t>Vývoj člověka je dán způsobem obživy</a:t>
            </a:r>
            <a:br>
              <a:rPr kumimoji="1" lang="cs-CZ" altLang="cs-CZ" sz="2000" b="1">
                <a:solidFill>
                  <a:schemeClr val="tx1"/>
                </a:solidFill>
                <a:latin typeface="Arial Narrow" panose="020B0606020202030204" pitchFamily="34" charset="0"/>
              </a:rPr>
            </a:br>
            <a:r>
              <a:rPr lang="cs-CZ" altLang="cs-CZ" sz="2000"/>
              <a:t>Homo sapiens  by měl respektovat své evoluční založení a zůstat všežravcem.</a:t>
            </a:r>
            <a:br>
              <a:rPr lang="cs-CZ" altLang="cs-CZ" sz="2000"/>
            </a:br>
            <a:endParaRPr lang="cs-CZ" altLang="cs-CZ" sz="2000"/>
          </a:p>
        </p:txBody>
      </p:sp>
      <p:graphicFrame>
        <p:nvGraphicFramePr>
          <p:cNvPr id="474115" name="Object 3"/>
          <p:cNvGraphicFramePr>
            <a:graphicFrameLocks noGrp="1" noChangeAspect="1"/>
          </p:cNvGraphicFramePr>
          <p:nvPr>
            <p:ph idx="1"/>
          </p:nvPr>
        </p:nvGraphicFramePr>
        <p:xfrm>
          <a:off x="0" y="1628775"/>
          <a:ext cx="9144000" cy="3155950"/>
        </p:xfrm>
        <a:graphic>
          <a:graphicData uri="http://schemas.openxmlformats.org/presentationml/2006/ole">
            <mc:AlternateContent xmlns:mc="http://schemas.openxmlformats.org/markup-compatibility/2006">
              <mc:Choice xmlns:v="urn:schemas-microsoft-com:vml" Requires="v">
                <p:oleObj spid="_x0000_s474158" name="Paint Shop Pro Image" r:id="rId4" imgW="5404878" imgH="1824390" progId="PaintShopPro">
                  <p:embed/>
                </p:oleObj>
              </mc:Choice>
              <mc:Fallback>
                <p:oleObj name="Paint Shop Pro Image" r:id="rId4" imgW="5404878" imgH="1824390" progId="PaintShopPro">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28775"/>
                        <a:ext cx="9144000" cy="31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4116" name="AutoShape 4"/>
          <p:cNvSpPr>
            <a:spLocks noChangeArrowheads="1"/>
          </p:cNvSpPr>
          <p:nvPr/>
        </p:nvSpPr>
        <p:spPr bwMode="auto">
          <a:xfrm>
            <a:off x="250825" y="5300663"/>
            <a:ext cx="1873250" cy="393700"/>
          </a:xfrm>
          <a:prstGeom prst="wedgeRectCallout">
            <a:avLst>
              <a:gd name="adj1" fmla="val 32625"/>
              <a:gd name="adj2" fmla="val -225000"/>
            </a:avLst>
          </a:prstGeom>
          <a:solidFill>
            <a:srgbClr val="EBFCC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i="1"/>
              <a:t>Homo erectus</a:t>
            </a:r>
            <a:endParaRPr lang="cs-CZ" altLang="cs-CZ" sz="1800"/>
          </a:p>
        </p:txBody>
      </p:sp>
      <p:sp>
        <p:nvSpPr>
          <p:cNvPr id="474117" name="AutoShape 5"/>
          <p:cNvSpPr>
            <a:spLocks noChangeArrowheads="1"/>
          </p:cNvSpPr>
          <p:nvPr/>
        </p:nvSpPr>
        <p:spPr bwMode="auto">
          <a:xfrm>
            <a:off x="2484438" y="5229225"/>
            <a:ext cx="914400" cy="431800"/>
          </a:xfrm>
          <a:prstGeom prst="wedgeRectCallout">
            <a:avLst>
              <a:gd name="adj1" fmla="val 19273"/>
              <a:gd name="adj2" fmla="val -19081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a:t>Lovec</a:t>
            </a:r>
          </a:p>
          <a:p>
            <a:pPr algn="ctr"/>
            <a:endParaRPr lang="cs-CZ" altLang="cs-CZ" sz="1800"/>
          </a:p>
        </p:txBody>
      </p:sp>
      <p:sp>
        <p:nvSpPr>
          <p:cNvPr id="474118" name="AutoShape 6"/>
          <p:cNvSpPr>
            <a:spLocks noChangeArrowheads="1"/>
          </p:cNvSpPr>
          <p:nvPr/>
        </p:nvSpPr>
        <p:spPr bwMode="auto">
          <a:xfrm>
            <a:off x="3276600" y="5949950"/>
            <a:ext cx="1439863" cy="360363"/>
          </a:xfrm>
          <a:prstGeom prst="wedgeRectCallout">
            <a:avLst>
              <a:gd name="adj1" fmla="val -2042"/>
              <a:gd name="adj2" fmla="val -41784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a:t>Pastevec</a:t>
            </a:r>
          </a:p>
          <a:p>
            <a:pPr algn="ctr"/>
            <a:endParaRPr lang="cs-CZ" altLang="cs-CZ" sz="1800"/>
          </a:p>
        </p:txBody>
      </p:sp>
      <p:sp>
        <p:nvSpPr>
          <p:cNvPr id="474119" name="AutoShape 7"/>
          <p:cNvSpPr>
            <a:spLocks noChangeArrowheads="1"/>
          </p:cNvSpPr>
          <p:nvPr/>
        </p:nvSpPr>
        <p:spPr bwMode="auto">
          <a:xfrm>
            <a:off x="4356100" y="5229225"/>
            <a:ext cx="1584325" cy="431800"/>
          </a:xfrm>
          <a:prstGeom prst="wedgeRectCallout">
            <a:avLst>
              <a:gd name="adj1" fmla="val -5310"/>
              <a:gd name="adj2" fmla="val -19816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a:t>Zemědělec</a:t>
            </a:r>
          </a:p>
          <a:p>
            <a:pPr algn="ctr"/>
            <a:endParaRPr lang="cs-CZ" altLang="cs-CZ" sz="1800"/>
          </a:p>
        </p:txBody>
      </p:sp>
      <p:sp>
        <p:nvSpPr>
          <p:cNvPr id="474120" name="AutoShape 8"/>
          <p:cNvSpPr>
            <a:spLocks noChangeArrowheads="1"/>
          </p:cNvSpPr>
          <p:nvPr/>
        </p:nvSpPr>
        <p:spPr bwMode="auto">
          <a:xfrm>
            <a:off x="6300788" y="5445125"/>
            <a:ext cx="2374900" cy="609600"/>
          </a:xfrm>
          <a:prstGeom prst="wedgeRectCallout">
            <a:avLst>
              <a:gd name="adj1" fmla="val -36833"/>
              <a:gd name="adj2" fmla="val -17682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a:t>Odloučení práce od obstarávání potravy</a:t>
            </a:r>
          </a:p>
          <a:p>
            <a:pPr algn="ctr"/>
            <a:endParaRPr lang="cs-CZ" altLang="cs-CZ" sz="1800"/>
          </a:p>
        </p:txBody>
      </p:sp>
      <p:sp>
        <p:nvSpPr>
          <p:cNvPr id="474121" name="AutoShape 9"/>
          <p:cNvSpPr>
            <a:spLocks noChangeArrowheads="1"/>
          </p:cNvSpPr>
          <p:nvPr/>
        </p:nvSpPr>
        <p:spPr bwMode="auto">
          <a:xfrm>
            <a:off x="900113" y="6092825"/>
            <a:ext cx="2016125" cy="431800"/>
          </a:xfrm>
          <a:prstGeom prst="wedgeRectCallout">
            <a:avLst>
              <a:gd name="adj1" fmla="val 55514"/>
              <a:gd name="adj2" fmla="val -117278"/>
            </a:avLst>
          </a:prstGeom>
          <a:solidFill>
            <a:srgbClr val="EBFCC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sz="1800" b="1" i="1"/>
              <a:t>Homo sapiens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idx="4294967295"/>
          </p:nvPr>
        </p:nvSpPr>
        <p:spPr>
          <a:xfrm>
            <a:off x="1187450" y="277813"/>
            <a:ext cx="7499350" cy="1150937"/>
          </a:xfrm>
        </p:spPr>
        <p:txBody>
          <a:bodyPr>
            <a:normAutofit/>
          </a:bodyPr>
          <a:lstStyle/>
          <a:p>
            <a:r>
              <a:rPr lang="cs-CZ" altLang="cs-CZ" b="1">
                <a:effectLst>
                  <a:outerShdw blurRad="38100" dist="38100" dir="2700000" algn="tl">
                    <a:srgbClr val="C0C0C0"/>
                  </a:outerShdw>
                </a:effectLst>
                <a:latin typeface="Calibri" panose="020F0502020204030204" pitchFamily="34" charset="0"/>
              </a:rPr>
              <a:t>Obecné zásady</a:t>
            </a:r>
            <a:endParaRPr lang="cs-CZ" altLang="cs-CZ">
              <a:effectLst>
                <a:outerShdw blurRad="38100" dist="38100" dir="2700000" algn="tl">
                  <a:srgbClr val="C0C0C0"/>
                </a:outerShdw>
              </a:effectLst>
              <a:latin typeface="Calibri" panose="020F0502020204030204" pitchFamily="34" charset="0"/>
            </a:endParaRPr>
          </a:p>
        </p:txBody>
      </p:sp>
      <p:sp>
        <p:nvSpPr>
          <p:cNvPr id="9219" name="Zástupný symbol pro obsah 5"/>
          <p:cNvSpPr>
            <a:spLocks noGrp="1"/>
          </p:cNvSpPr>
          <p:nvPr>
            <p:ph idx="4294967295"/>
          </p:nvPr>
        </p:nvSpPr>
        <p:spPr>
          <a:xfrm>
            <a:off x="1258888" y="1341438"/>
            <a:ext cx="7399337" cy="4530725"/>
          </a:xfrm>
        </p:spPr>
        <p:txBody>
          <a:bodyPr/>
          <a:lstStyle/>
          <a:p>
            <a:pPr marL="365125" indent="-282575">
              <a:buFont typeface="Wingdings" panose="05000000000000000000" pitchFamily="2" charset="2"/>
              <a:buNone/>
            </a:pPr>
            <a:r>
              <a:rPr lang="cs-CZ" altLang="cs-CZ" sz="3600" b="1">
                <a:solidFill>
                  <a:schemeClr val="tx2"/>
                </a:solidFill>
                <a:latin typeface="Calibri" panose="020F0502020204030204" pitchFamily="34" charset="0"/>
              </a:rPr>
              <a:t>Výživová a </a:t>
            </a:r>
            <a:r>
              <a:rPr lang="cs-CZ" altLang="cs-CZ" b="1">
                <a:solidFill>
                  <a:schemeClr val="tx2"/>
                </a:solidFill>
                <a:latin typeface="Calibri" panose="020F0502020204030204" pitchFamily="34" charset="0"/>
              </a:rPr>
              <a:t>zdravotní</a:t>
            </a:r>
            <a:r>
              <a:rPr lang="cs-CZ" altLang="cs-CZ" sz="3600" b="1">
                <a:solidFill>
                  <a:schemeClr val="tx2"/>
                </a:solidFill>
                <a:latin typeface="Calibri" panose="020F0502020204030204" pitchFamily="34" charset="0"/>
              </a:rPr>
              <a:t> tvrzení nesmí:</a:t>
            </a:r>
          </a:p>
          <a:p>
            <a:pPr marL="365125" indent="-282575">
              <a:buFont typeface="Wingdings" panose="05000000000000000000" pitchFamily="2" charset="2"/>
              <a:buChar char="ü"/>
            </a:pPr>
            <a:r>
              <a:rPr lang="cs-CZ" altLang="cs-CZ" sz="2200">
                <a:latin typeface="Calibri" panose="020F0502020204030204" pitchFamily="34" charset="0"/>
              </a:rPr>
              <a:t>být nepravdivá, dvojsmyslná nebo klamavá</a:t>
            </a:r>
          </a:p>
          <a:p>
            <a:pPr marL="365125" indent="-282575">
              <a:buFont typeface="Wingdings" panose="05000000000000000000" pitchFamily="2" charset="2"/>
              <a:buChar char="ü"/>
            </a:pPr>
            <a:r>
              <a:rPr lang="cs-CZ" altLang="cs-CZ" sz="2200">
                <a:latin typeface="Calibri" panose="020F0502020204030204" pitchFamily="34" charset="0"/>
              </a:rPr>
              <a:t>vyvolávat pochybnosti o bezpečnosti nebo výživové přiměřenosti jiných potravin</a:t>
            </a:r>
          </a:p>
          <a:p>
            <a:pPr marL="365125" indent="-282575">
              <a:buFont typeface="Wingdings" panose="05000000000000000000" pitchFamily="2" charset="2"/>
              <a:buChar char="ü"/>
            </a:pPr>
            <a:r>
              <a:rPr lang="cs-CZ" altLang="cs-CZ" sz="2200">
                <a:latin typeface="Calibri" panose="020F0502020204030204" pitchFamily="34" charset="0"/>
              </a:rPr>
              <a:t>nabádat k nadměrné konzumaci určité potraviny</a:t>
            </a:r>
          </a:p>
          <a:p>
            <a:pPr marL="365125" indent="-282575">
              <a:buFont typeface="Wingdings" panose="05000000000000000000" pitchFamily="2" charset="2"/>
              <a:buChar char="ü"/>
            </a:pPr>
            <a:r>
              <a:rPr lang="cs-CZ" altLang="cs-CZ" sz="2200">
                <a:latin typeface="Calibri" panose="020F0502020204030204" pitchFamily="34" charset="0"/>
              </a:rPr>
              <a:t>uvádět nebo naznačovat, že vyvážená a různorodá strava nemůže obecně zajistit přiměřené množství živin</a:t>
            </a:r>
          </a:p>
          <a:p>
            <a:pPr marL="365125" indent="-282575">
              <a:buFont typeface="Wingdings" panose="05000000000000000000" pitchFamily="2" charset="2"/>
              <a:buChar char="ü"/>
            </a:pPr>
            <a:r>
              <a:rPr lang="cs-CZ" altLang="cs-CZ" sz="2200">
                <a:latin typeface="Calibri" panose="020F0502020204030204" pitchFamily="34" charset="0"/>
              </a:rPr>
              <a:t>odkazovat na změny tělesných funkcí, které by mohly u spotřebitelů vzbuzovat strach a to jak pomocí textu, tak obrazově, graficky a symbolicky</a:t>
            </a:r>
          </a:p>
        </p:txBody>
      </p:sp>
      <p:sp>
        <p:nvSpPr>
          <p:cNvPr id="6148" name="Zástupný symbol pro datum 3"/>
          <p:cNvSpPr txBox="1">
            <a:spLocks noGrp="1"/>
          </p:cNvSpPr>
          <p:nvPr/>
        </p:nvSpPr>
        <p:spPr>
          <a:xfrm>
            <a:off x="3581400" y="6305550"/>
            <a:ext cx="2133600" cy="476250"/>
          </a:xfrm>
          <a:prstGeom prst="rect">
            <a:avLst/>
          </a:prstGeom>
          <a:noFill/>
        </p:spPr>
        <p:txBody>
          <a:bodyPr anchor="b"/>
          <a:lstStyle/>
          <a:p>
            <a:pPr algn="r">
              <a:defRPr/>
            </a:pPr>
            <a:r>
              <a:rPr lang="cs-CZ" sz="1200">
                <a:solidFill>
                  <a:schemeClr val="bg2">
                    <a:shade val="50000"/>
                    <a:satMod val="200000"/>
                  </a:schemeClr>
                </a:solidFill>
                <a:latin typeface="Times New Roman" pitchFamily="18" charset="0"/>
              </a:rPr>
              <a:t>2.3.2011</a:t>
            </a:r>
          </a:p>
        </p:txBody>
      </p: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idx="4294967295"/>
          </p:nvPr>
        </p:nvSpPr>
        <p:spPr>
          <a:xfrm>
            <a:off x="2916238" y="260350"/>
            <a:ext cx="3024187" cy="685800"/>
          </a:xfrm>
          <a:solidFill>
            <a:srgbClr val="FBEC93"/>
          </a:solidFill>
        </p:spPr>
        <p:txBody>
          <a:bodyPr anchor="b"/>
          <a:lstStyle/>
          <a:p>
            <a:r>
              <a:rPr lang="cs-CZ" altLang="cs-CZ" b="1">
                <a:latin typeface="Arial Narrow" panose="020B0606020202030204" pitchFamily="34" charset="0"/>
              </a:rPr>
              <a:t>Dnes </a:t>
            </a:r>
          </a:p>
        </p:txBody>
      </p:sp>
      <p:sp>
        <p:nvSpPr>
          <p:cNvPr id="478211" name="Rectangle 3"/>
          <p:cNvSpPr>
            <a:spLocks noGrp="1" noChangeArrowheads="1"/>
          </p:cNvSpPr>
          <p:nvPr>
            <p:ph type="body" sz="half" idx="4294967295"/>
          </p:nvPr>
        </p:nvSpPr>
        <p:spPr>
          <a:xfrm>
            <a:off x="76200" y="1219200"/>
            <a:ext cx="4114800" cy="3048000"/>
          </a:xfrm>
        </p:spPr>
        <p:txBody>
          <a:bodyPr/>
          <a:lstStyle/>
          <a:p>
            <a:pPr>
              <a:lnSpc>
                <a:spcPct val="90000"/>
              </a:lnSpc>
            </a:pPr>
            <a:r>
              <a:rPr lang="cs-CZ" altLang="cs-CZ" sz="2800"/>
              <a:t>Odloučení lidské činnosti od obstarávání potravy </a:t>
            </a:r>
          </a:p>
          <a:p>
            <a:pPr>
              <a:lnSpc>
                <a:spcPct val="90000"/>
              </a:lnSpc>
            </a:pPr>
            <a:r>
              <a:rPr lang="cs-CZ" altLang="cs-CZ" sz="2800"/>
              <a:t>Dělba práce – výroba potravin a směna výrobků</a:t>
            </a:r>
          </a:p>
          <a:p>
            <a:pPr>
              <a:lnSpc>
                <a:spcPct val="90000"/>
              </a:lnSpc>
            </a:pPr>
            <a:r>
              <a:rPr lang="cs-CZ" altLang="cs-CZ" sz="2800"/>
              <a:t>Tržní vztahy - dnes globální</a:t>
            </a:r>
          </a:p>
        </p:txBody>
      </p:sp>
      <p:graphicFrame>
        <p:nvGraphicFramePr>
          <p:cNvPr id="478212" name="Object 4"/>
          <p:cNvGraphicFramePr>
            <a:graphicFrameLocks noGrp="1" noChangeAspect="1"/>
          </p:cNvGraphicFramePr>
          <p:nvPr>
            <p:ph type="clipArt" sz="half" idx="4294967295"/>
          </p:nvPr>
        </p:nvGraphicFramePr>
        <p:xfrm>
          <a:off x="4260850" y="1739900"/>
          <a:ext cx="4379913" cy="4316413"/>
        </p:xfrm>
        <a:graphic>
          <a:graphicData uri="http://schemas.openxmlformats.org/presentationml/2006/ole">
            <mc:AlternateContent xmlns:mc="http://schemas.openxmlformats.org/markup-compatibility/2006">
              <mc:Choice xmlns:v="urn:schemas-microsoft-com:vml" Requires="v">
                <p:oleObj spid="_x0000_s478250" name="Paint Shop Pro Image" r:id="rId4" imgW="1521951" imgH="1561399" progId="PaintShopPro">
                  <p:embed/>
                </p:oleObj>
              </mc:Choice>
              <mc:Fallback>
                <p:oleObj name="Paint Shop Pro Image" r:id="rId4" imgW="1521951" imgH="1561399" progId="PaintShopPro">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0850" y="1739900"/>
                        <a:ext cx="4379913" cy="431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8213" name="Rectangle 5"/>
          <p:cNvSpPr>
            <a:spLocks noChangeArrowheads="1"/>
          </p:cNvSpPr>
          <p:nvPr/>
        </p:nvSpPr>
        <p:spPr bwMode="auto">
          <a:xfrm>
            <a:off x="762000" y="4495800"/>
            <a:ext cx="3276600" cy="1801813"/>
          </a:xfrm>
          <a:prstGeom prst="rect">
            <a:avLst/>
          </a:prstGeom>
          <a:solidFill>
            <a:srgbClr val="8EF89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cs-CZ" altLang="cs-CZ" sz="2800" b="1" i="1">
                <a:latin typeface="Arial Narrow" panose="020B0606020202030204" pitchFamily="34" charset="0"/>
              </a:rPr>
              <a:t>       Homo emptus</a:t>
            </a:r>
          </a:p>
          <a:p>
            <a:pPr algn="ctr">
              <a:spcBef>
                <a:spcPct val="50000"/>
              </a:spcBef>
            </a:pPr>
            <a:r>
              <a:rPr lang="cs-CZ" altLang="cs-CZ" sz="2800" b="1" i="1">
                <a:latin typeface="Arial Narrow" panose="020B0606020202030204" pitchFamily="34" charset="0"/>
              </a:rPr>
              <a:t>     </a:t>
            </a:r>
            <a:r>
              <a:rPr lang="cs-CZ" altLang="cs-CZ" sz="2800" b="1" u="sng">
                <a:latin typeface="Arial Narrow" panose="020B0606020202030204" pitchFamily="34" charset="0"/>
              </a:rPr>
              <a:t>Člověk nakupující</a:t>
            </a:r>
          </a:p>
          <a:p>
            <a:pPr algn="ctr">
              <a:spcBef>
                <a:spcPct val="50000"/>
              </a:spcBef>
            </a:pPr>
            <a:r>
              <a:rPr lang="cs-CZ" altLang="cs-CZ" sz="2800" b="1" u="sng">
                <a:latin typeface="Arial Narrow" panose="020B0606020202030204" pitchFamily="34" charset="0"/>
                <a:cs typeface="Times New Roman" panose="02020603050405020304" pitchFamily="18" charset="0"/>
              </a:rPr>
              <a:t>food shopper</a:t>
            </a:r>
            <a:r>
              <a:rPr lang="cs-CZ" altLang="cs-CZ" sz="2800" b="1" u="sng">
                <a:latin typeface="Arial Narrow" panose="020B0606020202030204" pitchFamily="34" charset="0"/>
              </a:rPr>
              <a:t> </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p:txBody>
          <a:bodyPr/>
          <a:lstStyle/>
          <a:p>
            <a:r>
              <a:rPr lang="cs-CZ" altLang="cs-CZ" dirty="0" smtClean="0"/>
              <a:t>ZÁVĚR</a:t>
            </a:r>
            <a:endParaRPr lang="cs-CZ" altLang="cs-CZ" dirty="0"/>
          </a:p>
        </p:txBody>
      </p:sp>
      <p:sp>
        <p:nvSpPr>
          <p:cNvPr id="623619" name="Rectangle 3"/>
          <p:cNvSpPr>
            <a:spLocks noGrp="1" noChangeArrowheads="1"/>
          </p:cNvSpPr>
          <p:nvPr>
            <p:ph type="body" idx="1"/>
          </p:nvPr>
        </p:nvSpPr>
        <p:spPr/>
        <p:txBody>
          <a:bodyPr/>
          <a:lstStyle/>
          <a:p>
            <a:pPr>
              <a:lnSpc>
                <a:spcPct val="90000"/>
              </a:lnSpc>
            </a:pPr>
            <a:r>
              <a:rPr lang="cs-CZ" altLang="cs-CZ" sz="2400" dirty="0"/>
              <a:t>Homo sapiens  by měl respektovat své evoluční založení a zůstat všežravcem.</a:t>
            </a:r>
          </a:p>
          <a:p>
            <a:pPr>
              <a:lnSpc>
                <a:spcPct val="90000"/>
              </a:lnSpc>
            </a:pPr>
            <a:r>
              <a:rPr lang="cs-CZ" altLang="cs-CZ" sz="2400" dirty="0"/>
              <a:t>Nutriční prostředí – není v souladu s naším genetickým základem vyvinutým v paleolitu</a:t>
            </a:r>
          </a:p>
          <a:p>
            <a:pPr>
              <a:lnSpc>
                <a:spcPct val="90000"/>
              </a:lnSpc>
            </a:pPr>
            <a:r>
              <a:rPr lang="cs-CZ" altLang="cs-CZ" sz="2400"/>
              <a:t>Je proto nezbytné konzumovat co nejpestřejší stravu, aby se omezili  nebo zředilo  riziko z nekontrolovaného přívodu potenciálně škodlivých látek do organismu alimentární cestou.</a:t>
            </a:r>
          </a:p>
          <a:p>
            <a:pPr>
              <a:lnSpc>
                <a:spcPct val="90000"/>
              </a:lnSpc>
            </a:pPr>
            <a:r>
              <a:rPr lang="cs-CZ" altLang="cs-CZ" sz="2400" dirty="0"/>
              <a:t>Riziko jednostranné stravy</a:t>
            </a:r>
          </a:p>
          <a:p>
            <a:pPr>
              <a:lnSpc>
                <a:spcPct val="90000"/>
              </a:lnSpc>
            </a:pPr>
            <a:r>
              <a:rPr lang="cs-CZ" altLang="cs-CZ" sz="2400" dirty="0"/>
              <a:t>Adaptivní mechanismy pro přežití, v moderní době relativního blahobytu užitečné</a:t>
            </a:r>
          </a:p>
          <a:p>
            <a:pPr>
              <a:lnSpc>
                <a:spcPct val="90000"/>
              </a:lnSpc>
            </a:pPr>
            <a:r>
              <a:rPr lang="cs-CZ" altLang="cs-CZ" sz="2400" dirty="0"/>
              <a:t>Součást ŽS přiměřená fyzická aktivita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a:bodyPr>
          <a:lstStyle/>
          <a:p>
            <a:r>
              <a:rPr lang="cs-CZ" altLang="cs-CZ">
                <a:effectLst>
                  <a:outerShdw blurRad="38100" dist="38100" dir="2700000" algn="tl">
                    <a:srgbClr val="C0C0C0"/>
                  </a:outerShdw>
                </a:effectLst>
              </a:rPr>
              <a:t>Výživová tvrzení</a:t>
            </a:r>
          </a:p>
        </p:txBody>
      </p:sp>
      <p:sp>
        <p:nvSpPr>
          <p:cNvPr id="439299" name="Zástupný symbol pro obsah 2"/>
          <p:cNvSpPr>
            <a:spLocks noGrp="1"/>
          </p:cNvSpPr>
          <p:nvPr>
            <p:ph idx="4294967295"/>
          </p:nvPr>
        </p:nvSpPr>
        <p:spPr>
          <a:xfrm>
            <a:off x="1476375" y="3141663"/>
            <a:ext cx="7499350" cy="3024187"/>
          </a:xfrm>
        </p:spPr>
        <p:txBody>
          <a:bodyPr/>
          <a:lstStyle/>
          <a:p>
            <a:pPr marL="365125" indent="-282575"/>
            <a:r>
              <a:rPr lang="cs-CZ" altLang="cs-CZ" sz="2000">
                <a:latin typeface="Calibri" panose="020F0502020204030204" pitchFamily="34" charset="0"/>
              </a:rPr>
              <a:t>upravena nařízením (ES) č. 1924/2006</a:t>
            </a:r>
          </a:p>
          <a:p>
            <a:pPr marL="365125" indent="-282575">
              <a:buFontTx/>
              <a:buNone/>
            </a:pPr>
            <a:r>
              <a:rPr lang="cs-CZ" altLang="cs-CZ" sz="2000">
                <a:latin typeface="Calibri" panose="020F0502020204030204" pitchFamily="34" charset="0"/>
              </a:rPr>
              <a:t> </a:t>
            </a:r>
          </a:p>
          <a:p>
            <a:pPr marL="365125" indent="-282575"/>
            <a:r>
              <a:rPr lang="cs-CZ" altLang="cs-CZ" sz="2000">
                <a:latin typeface="Calibri" panose="020F0502020204030204" pitchFamily="34" charset="0"/>
              </a:rPr>
              <a:t>mohou být používána pouze ta, která splňují:</a:t>
            </a:r>
          </a:p>
          <a:p>
            <a:pPr marL="639763" lvl="1" indent="-236538"/>
            <a:r>
              <a:rPr lang="cs-CZ" altLang="cs-CZ" sz="2000">
                <a:latin typeface="Calibri" panose="020F0502020204030204" pitchFamily="34" charset="0"/>
              </a:rPr>
              <a:t>obecné zásady podle kapitoly II</a:t>
            </a:r>
          </a:p>
          <a:p>
            <a:pPr marL="639763" lvl="1" indent="-236538"/>
            <a:r>
              <a:rPr lang="cs-CZ" altLang="cs-CZ" sz="2000">
                <a:latin typeface="Calibri" panose="020F0502020204030204" pitchFamily="34" charset="0"/>
              </a:rPr>
              <a:t>zvláštní podmínky podle kapitoly III</a:t>
            </a:r>
          </a:p>
          <a:p>
            <a:pPr marL="639763" lvl="1" indent="-236538"/>
            <a:r>
              <a:rPr lang="cs-CZ" altLang="cs-CZ" sz="2000">
                <a:latin typeface="Calibri" panose="020F0502020204030204" pitchFamily="34" charset="0"/>
              </a:rPr>
              <a:t>příloha – seznam povolených výživových tvrzení a podmínky, které se na ně vztahují</a:t>
            </a:r>
          </a:p>
        </p:txBody>
      </p:sp>
      <p:sp>
        <p:nvSpPr>
          <p:cNvPr id="4" name="Zástupný symbol pro číslo snímku 3"/>
          <p:cNvSpPr txBox="1">
            <a:spLocks noGrp="1"/>
          </p:cNvSpPr>
          <p:nvPr/>
        </p:nvSpPr>
        <p:spPr>
          <a:xfrm>
            <a:off x="8613775" y="6305550"/>
            <a:ext cx="457200" cy="476250"/>
          </a:xfrm>
          <a:prstGeom prst="rect">
            <a:avLst/>
          </a:prstGeom>
          <a:noFill/>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fld id="{F1921D47-643B-4041-9A71-DDE63D5B69E6}" type="slidenum">
              <a:rPr lang="cs-CZ" altLang="cs-CZ" sz="1200">
                <a:solidFill>
                  <a:srgbClr val="B5A788"/>
                </a:solidFill>
                <a:latin typeface="Times New Roman" panose="02020603050405020304" pitchFamily="18" charset="0"/>
              </a:rPr>
              <a:pPr algn="ctr"/>
              <a:t>23</a:t>
            </a:fld>
            <a:endParaRPr lang="cs-CZ" altLang="cs-CZ" sz="1200">
              <a:solidFill>
                <a:srgbClr val="B5A788"/>
              </a:solidFill>
              <a:latin typeface="Times New Roman" panose="02020603050405020304" pitchFamily="18" charset="0"/>
            </a:endParaRPr>
          </a:p>
        </p:txBody>
      </p:sp>
      <p:sp>
        <p:nvSpPr>
          <p:cNvPr id="5" name="Zástupný symbol pro obsah 2"/>
          <p:cNvSpPr txBox="1">
            <a:spLocks/>
          </p:cNvSpPr>
          <p:nvPr/>
        </p:nvSpPr>
        <p:spPr bwMode="auto">
          <a:xfrm>
            <a:off x="1476375" y="1341438"/>
            <a:ext cx="7499350" cy="1511300"/>
          </a:xfrm>
          <a:prstGeom prst="rect">
            <a:avLst/>
          </a:prstGeom>
          <a:solidFill>
            <a:schemeClr val="accent4">
              <a:lumMod val="20000"/>
              <a:lumOff val="80000"/>
            </a:schemeClr>
          </a:solidFill>
          <a:ln w="9525">
            <a:noFill/>
            <a:miter lim="800000"/>
            <a:headEnd/>
            <a:tailEnd/>
          </a:ln>
        </p:spPr>
        <p:txBody>
          <a:bodyPr/>
          <a:lstStyle>
            <a:lvl1pPr marL="365125" indent="-2825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ts val="600"/>
              </a:spcBef>
              <a:buClr>
                <a:schemeClr val="accent1"/>
              </a:buClr>
              <a:buSzPct val="80000"/>
            </a:pPr>
            <a:r>
              <a:rPr lang="cs-CZ" altLang="cs-CZ" sz="2400">
                <a:latin typeface="Calibri" panose="020F0502020204030204" pitchFamily="34" charset="0"/>
              </a:rPr>
              <a:t>	Každé tvrzení, které uvádí, naznačuje nebo ze kterého vyplývá, že potravina má určité prospěšné výživové vlastnosti (ve vztahu k energetické hodnotě, obsahu živin či jiných látek)</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a:bodyPr>
          <a:lstStyle/>
          <a:p>
            <a:r>
              <a:rPr lang="cs-CZ" altLang="cs-CZ" sz="4500">
                <a:effectLst>
                  <a:outerShdw blurRad="38100" dist="38100" dir="2700000" algn="tl">
                    <a:srgbClr val="C0C0C0"/>
                  </a:outerShdw>
                </a:effectLst>
                <a:latin typeface="Calibri" panose="020F0502020204030204" pitchFamily="34" charset="0"/>
              </a:rPr>
              <a:t>Výživová tvrzení</a:t>
            </a:r>
            <a:endParaRPr lang="cs-CZ" altLang="cs-CZ">
              <a:effectLst>
                <a:outerShdw blurRad="38100" dist="38100" dir="2700000" algn="tl">
                  <a:srgbClr val="C0C0C0"/>
                </a:outerShdw>
              </a:effectLst>
            </a:endParaRPr>
          </a:p>
        </p:txBody>
      </p:sp>
      <p:sp>
        <p:nvSpPr>
          <p:cNvPr id="443395" name="Zástupný symbol pro obsah 2"/>
          <p:cNvSpPr>
            <a:spLocks noGrp="1"/>
          </p:cNvSpPr>
          <p:nvPr>
            <p:ph idx="4294967295"/>
          </p:nvPr>
        </p:nvSpPr>
        <p:spPr>
          <a:xfrm>
            <a:off x="1042988" y="1412875"/>
            <a:ext cx="3425825" cy="4800600"/>
          </a:xfrm>
        </p:spPr>
        <p:txBody>
          <a:bodyPr/>
          <a:lstStyle/>
          <a:p>
            <a:pPr marL="365125" indent="-282575"/>
            <a:r>
              <a:rPr lang="cs-CZ" altLang="cs-CZ" sz="1200">
                <a:latin typeface="Calibri" panose="020F0502020204030204" pitchFamily="34" charset="0"/>
              </a:rPr>
              <a:t>S NÍZKOU ENERGETICKOU HODNOTOU</a:t>
            </a:r>
          </a:p>
          <a:p>
            <a:pPr marL="365125" indent="-282575"/>
            <a:r>
              <a:rPr lang="cs-CZ" altLang="cs-CZ" sz="1200">
                <a:latin typeface="Calibri" panose="020F0502020204030204" pitchFamily="34" charset="0"/>
              </a:rPr>
              <a:t>SE SNÍŽENOU ENERGETICKOU HODNOTOU</a:t>
            </a:r>
          </a:p>
          <a:p>
            <a:pPr marL="365125" indent="-282575"/>
            <a:r>
              <a:rPr lang="cs-CZ" altLang="cs-CZ" sz="1200">
                <a:latin typeface="Calibri" panose="020F0502020204030204" pitchFamily="34" charset="0"/>
              </a:rPr>
              <a:t>BEZ ENERGETICKÉ HODNOTY</a:t>
            </a:r>
          </a:p>
          <a:p>
            <a:pPr marL="365125" indent="-282575"/>
            <a:r>
              <a:rPr lang="cs-CZ" altLang="cs-CZ" sz="1200">
                <a:latin typeface="Calibri" panose="020F0502020204030204" pitchFamily="34" charset="0"/>
              </a:rPr>
              <a:t>S NÍZKÝM OBSAHEM TUKU</a:t>
            </a:r>
          </a:p>
          <a:p>
            <a:pPr marL="365125" indent="-282575"/>
            <a:r>
              <a:rPr lang="cs-CZ" altLang="cs-CZ" sz="1200">
                <a:latin typeface="Calibri" panose="020F0502020204030204" pitchFamily="34" charset="0"/>
              </a:rPr>
              <a:t>BEZ TUKU</a:t>
            </a:r>
          </a:p>
          <a:p>
            <a:pPr marL="365125" indent="-282575"/>
            <a:r>
              <a:rPr lang="cs-CZ" altLang="cs-CZ" sz="1200">
                <a:latin typeface="Calibri" panose="020F0502020204030204" pitchFamily="34" charset="0"/>
              </a:rPr>
              <a:t>S NÍZKÝM OBSAHEM NASYCENÝCH TUKŮ</a:t>
            </a:r>
          </a:p>
          <a:p>
            <a:pPr marL="365125" indent="-282575"/>
            <a:r>
              <a:rPr lang="cs-CZ" altLang="cs-CZ" sz="1200">
                <a:latin typeface="Calibri" panose="020F0502020204030204" pitchFamily="34" charset="0"/>
              </a:rPr>
              <a:t>BEZ NASYCENÝCH TUKŮ</a:t>
            </a:r>
          </a:p>
          <a:p>
            <a:pPr marL="365125" indent="-282575"/>
            <a:r>
              <a:rPr lang="cs-CZ" altLang="cs-CZ" sz="1200">
                <a:latin typeface="Calibri" panose="020F0502020204030204" pitchFamily="34" charset="0"/>
              </a:rPr>
              <a:t>S NÍZKÝM OBSAHEM CUKRŮ</a:t>
            </a:r>
          </a:p>
          <a:p>
            <a:pPr marL="365125" indent="-282575"/>
            <a:r>
              <a:rPr lang="cs-CZ" altLang="cs-CZ" sz="1200">
                <a:latin typeface="Calibri" panose="020F0502020204030204" pitchFamily="34" charset="0"/>
              </a:rPr>
              <a:t>BEZ CUKRŮ</a:t>
            </a:r>
          </a:p>
          <a:p>
            <a:pPr marL="365125" indent="-282575"/>
            <a:r>
              <a:rPr lang="cs-CZ" altLang="cs-CZ" sz="1200">
                <a:latin typeface="Calibri" panose="020F0502020204030204" pitchFamily="34" charset="0"/>
              </a:rPr>
              <a:t>BEZ PŘÍDAVKU CUKRŮ</a:t>
            </a:r>
          </a:p>
          <a:p>
            <a:pPr marL="365125" indent="-282575"/>
            <a:r>
              <a:rPr lang="cs-CZ" altLang="cs-CZ" sz="1200">
                <a:latin typeface="Calibri" panose="020F0502020204030204" pitchFamily="34" charset="0"/>
              </a:rPr>
              <a:t>S NÍZKÝM OBSAHEM SODÍKU/SOLI</a:t>
            </a:r>
          </a:p>
          <a:p>
            <a:pPr marL="365125" indent="-282575"/>
            <a:r>
              <a:rPr lang="cs-CZ" altLang="cs-CZ" sz="1200">
                <a:latin typeface="Calibri" panose="020F0502020204030204" pitchFamily="34" charset="0"/>
              </a:rPr>
              <a:t>S VELMI NÍZKÝM OBSAHEM SODÍKU/SOLI</a:t>
            </a:r>
          </a:p>
          <a:p>
            <a:pPr marL="365125" indent="-282575"/>
            <a:r>
              <a:rPr lang="cs-CZ" altLang="cs-CZ" sz="1200">
                <a:latin typeface="Calibri" panose="020F0502020204030204" pitchFamily="34" charset="0"/>
              </a:rPr>
              <a:t>BEZ SODÍKU NEBO BEZ SOLI</a:t>
            </a:r>
          </a:p>
          <a:p>
            <a:pPr marL="365125" indent="-282575"/>
            <a:r>
              <a:rPr lang="cs-CZ" altLang="cs-CZ" sz="1200">
                <a:latin typeface="Calibri" panose="020F0502020204030204" pitchFamily="34" charset="0"/>
              </a:rPr>
              <a:t>ZDROJ VLÁKNINY</a:t>
            </a:r>
          </a:p>
          <a:p>
            <a:pPr marL="365125" indent="-282575"/>
            <a:r>
              <a:rPr lang="cs-CZ" altLang="cs-CZ" sz="1200">
                <a:latin typeface="Calibri" panose="020F0502020204030204" pitchFamily="34" charset="0"/>
              </a:rPr>
              <a:t>S VYSOKÝM OBSAHEM VLÁKNINY</a:t>
            </a:r>
          </a:p>
          <a:p>
            <a:pPr marL="365125" indent="-282575"/>
            <a:r>
              <a:rPr lang="cs-CZ" altLang="cs-CZ" sz="1200">
                <a:latin typeface="Calibri" panose="020F0502020204030204" pitchFamily="34" charset="0"/>
              </a:rPr>
              <a:t>ZDROJ BÍLKOVIN</a:t>
            </a:r>
          </a:p>
          <a:p>
            <a:pPr marL="365125" indent="-282575"/>
            <a:r>
              <a:rPr lang="cs-CZ" altLang="cs-CZ" sz="1200">
                <a:latin typeface="Calibri" panose="020F0502020204030204" pitchFamily="34" charset="0"/>
              </a:rPr>
              <a:t>S VYSOKÝM OBSAHEM BÍLKOVIN</a:t>
            </a:r>
          </a:p>
        </p:txBody>
      </p:sp>
      <p:sp>
        <p:nvSpPr>
          <p:cNvPr id="4" name="Zástupný symbol pro zápatí 3"/>
          <p:cNvSpPr txBox="1">
            <a:spLocks noGrp="1"/>
          </p:cNvSpPr>
          <p:nvPr/>
        </p:nvSpPr>
        <p:spPr>
          <a:xfrm>
            <a:off x="5715000" y="6305550"/>
            <a:ext cx="2895600" cy="476250"/>
          </a:xfrm>
          <a:prstGeom prst="rect">
            <a:avLst/>
          </a:prstGeom>
          <a:noFill/>
        </p:spPr>
        <p:txBody>
          <a:bodyPr anchor="b"/>
          <a:lstStyle/>
          <a:p>
            <a:pPr>
              <a:defRPr/>
            </a:pPr>
            <a:r>
              <a:rPr lang="en-CA" sz="1200">
                <a:solidFill>
                  <a:schemeClr val="bg2">
                    <a:shade val="50000"/>
                    <a:satMod val="200000"/>
                  </a:schemeClr>
                </a:solidFill>
                <a:latin typeface="Times New Roman" pitchFamily="18" charset="0"/>
              </a:rPr>
              <a:t>SZPI</a:t>
            </a:r>
          </a:p>
        </p:txBody>
      </p:sp>
      <p:sp>
        <p:nvSpPr>
          <p:cNvPr id="5" name="Zástupný symbol pro číslo snímku 4"/>
          <p:cNvSpPr txBox="1">
            <a:spLocks noGrp="1"/>
          </p:cNvSpPr>
          <p:nvPr/>
        </p:nvSpPr>
        <p:spPr>
          <a:xfrm>
            <a:off x="8613775" y="6305550"/>
            <a:ext cx="457200" cy="476250"/>
          </a:xfrm>
          <a:prstGeom prst="rect">
            <a:avLst/>
          </a:prstGeom>
          <a:noFill/>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fld id="{C5AA779C-4FD8-41CC-88F7-36A3A94EAAFB}" type="slidenum">
              <a:rPr lang="en-CA" altLang="cs-CZ" sz="1200">
                <a:solidFill>
                  <a:srgbClr val="B5A788"/>
                </a:solidFill>
                <a:latin typeface="Times New Roman" panose="02020603050405020304" pitchFamily="18" charset="0"/>
              </a:rPr>
              <a:pPr algn="ctr"/>
              <a:t>24</a:t>
            </a:fld>
            <a:endParaRPr lang="en-CA" altLang="cs-CZ" sz="1200">
              <a:solidFill>
                <a:srgbClr val="B5A788"/>
              </a:solidFill>
              <a:latin typeface="Times New Roman" panose="02020603050405020304" pitchFamily="18" charset="0"/>
            </a:endParaRPr>
          </a:p>
        </p:txBody>
      </p:sp>
      <p:sp>
        <p:nvSpPr>
          <p:cNvPr id="8" name="Zástupný symbol pro obsah 2"/>
          <p:cNvSpPr txBox="1">
            <a:spLocks/>
          </p:cNvSpPr>
          <p:nvPr/>
        </p:nvSpPr>
        <p:spPr bwMode="auto">
          <a:xfrm>
            <a:off x="4643438" y="1125538"/>
            <a:ext cx="4032250" cy="5399087"/>
          </a:xfrm>
          <a:prstGeom prst="rect">
            <a:avLst/>
          </a:prstGeom>
          <a:noFill/>
          <a:ln w="9525">
            <a:noFill/>
            <a:miter lim="800000"/>
            <a:headEnd/>
            <a:tailEnd/>
          </a:ln>
        </p:spPr>
        <p:txBody>
          <a:bodyPr/>
          <a:lstStyle>
            <a:lvl1pPr marL="365125" indent="-2825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ts val="600"/>
              </a:spcBef>
              <a:buClr>
                <a:schemeClr val="accent1"/>
              </a:buClr>
              <a:buSzPct val="80000"/>
              <a:buFont typeface="Wingdings 2" panose="05020102010507070707" pitchFamily="18" charset="2"/>
              <a:buChar char=""/>
            </a:pPr>
            <a:endParaRPr lang="cs-CZ" altLang="cs-CZ" sz="1200">
              <a:latin typeface="Calibri" panose="020F0502020204030204" pitchFamily="34" charset="0"/>
            </a:endParaRP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ZDROJ (NÁZEV VITAMINU/VITAMINŮ) NEBO (NÁZEV MINERÁLNÍ LÁTKY/MINERÁLNÍCH LÁTEK)</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(NÁZEV VITAMINU/VITAMINŮ) NEBO (NÁZEV MINERÁLNÍ LÁTKY/MINERÁLNÍCH LÁTEK)</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OBSAHUJE (NÁZEV ŽIVINY NEBO JINÉ LÁTKY)</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SE ZVÝŠENÝM OBSAHEM (NÁZEV ŽIVINY)</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SE SNÍŽENÝM OBSAHEM (NÁZEV ŽIVINY)</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LIGHT/LITE (LEHKÝ)</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PŘIROZENĚ/PŘIROZENÝ</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ZDROJ OMEGA-3 MASTNÝCH KYSELIN</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OMEGA-3 MASTNÝCH KYSELIN</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MONONENASYCENÝCH TUKŮ</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POLYNENASYCENÝCH TUKŮ</a:t>
            </a:r>
          </a:p>
          <a:p>
            <a:pPr eaLnBrk="0" hangingPunct="0">
              <a:spcBef>
                <a:spcPts val="600"/>
              </a:spcBef>
              <a:buClr>
                <a:schemeClr val="accent1"/>
              </a:buClr>
              <a:buSzPct val="80000"/>
              <a:buFont typeface="Wingdings 2" panose="05020102010507070707" pitchFamily="18" charset="2"/>
              <a:buChar char=""/>
            </a:pPr>
            <a:r>
              <a:rPr lang="cs-CZ" altLang="cs-CZ" sz="1200">
                <a:latin typeface="Calibri" panose="020F0502020204030204" pitchFamily="34" charset="0"/>
              </a:rPr>
              <a:t>S VYSOKÝM OBSAHEM NENASYCENÝCH TUKŮ</a:t>
            </a:r>
          </a:p>
          <a:p>
            <a:pPr eaLnBrk="0" hangingPunct="0">
              <a:spcBef>
                <a:spcPts val="600"/>
              </a:spcBef>
              <a:buClr>
                <a:schemeClr val="accent1"/>
              </a:buClr>
              <a:buSzPct val="80000"/>
              <a:buFont typeface="Wingdings 2" panose="05020102010507070707" pitchFamily="18" charset="2"/>
              <a:buChar char=""/>
            </a:pPr>
            <a:endParaRPr lang="cs-CZ" altLang="cs-CZ" sz="1200">
              <a:latin typeface="Gill Sans MT" panose="020B0502020104020203" pitchFamily="34" charset="-18"/>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1403350" y="1628775"/>
            <a:ext cx="7499350" cy="4429125"/>
          </a:xfrm>
        </p:spPr>
        <p:txBody>
          <a:bodyPr>
            <a:normAutofit/>
          </a:bodyPr>
          <a:lstStyle/>
          <a:p>
            <a:pPr marL="365125" indent="-282575">
              <a:lnSpc>
                <a:spcPct val="80000"/>
              </a:lnSpc>
              <a:buFontTx/>
              <a:buNone/>
            </a:pPr>
            <a:endParaRPr lang="cs-CZ" altLang="cs-CZ" sz="3000">
              <a:latin typeface="Calibri" panose="020F0502020204030204" pitchFamily="34" charset="0"/>
            </a:endParaRPr>
          </a:p>
          <a:p>
            <a:pPr marL="365125" indent="-282575">
              <a:lnSpc>
                <a:spcPct val="80000"/>
              </a:lnSpc>
            </a:pPr>
            <a:r>
              <a:rPr lang="cs-CZ" altLang="cs-CZ" sz="3000">
                <a:latin typeface="Calibri" panose="020F0502020204030204" pitchFamily="34" charset="0"/>
              </a:rPr>
              <a:t>každé tvrzení, které uvádí, naznačuje nebo ze kterého vyplývá, že existuje souvislost mezi kategorií potravin, potravinou nebo některou z jejích složek a zdravím</a:t>
            </a:r>
          </a:p>
          <a:p>
            <a:pPr marL="365125" indent="-282575">
              <a:lnSpc>
                <a:spcPct val="80000"/>
              </a:lnSpc>
            </a:pPr>
            <a:endParaRPr lang="cs-CZ" altLang="cs-CZ" sz="3000">
              <a:latin typeface="Calibri" panose="020F0502020204030204" pitchFamily="34" charset="0"/>
            </a:endParaRPr>
          </a:p>
          <a:p>
            <a:pPr marL="365125" indent="-282575">
              <a:lnSpc>
                <a:spcPct val="80000"/>
              </a:lnSpc>
            </a:pPr>
            <a:endParaRPr lang="cs-CZ" altLang="cs-CZ" sz="3000">
              <a:latin typeface="Calibri" panose="020F0502020204030204" pitchFamily="34" charset="0"/>
            </a:endParaRPr>
          </a:p>
          <a:p>
            <a:pPr marL="365125" indent="-282575">
              <a:lnSpc>
                <a:spcPct val="80000"/>
              </a:lnSpc>
            </a:pPr>
            <a:r>
              <a:rPr lang="cs-CZ" altLang="cs-CZ" sz="3000">
                <a:latin typeface="Calibri" panose="020F0502020204030204" pitchFamily="34" charset="0"/>
              </a:rPr>
              <a:t>upravena nařízením (ES) č. 1924/2006</a:t>
            </a:r>
          </a:p>
          <a:p>
            <a:pPr marL="365125" indent="-282575">
              <a:lnSpc>
                <a:spcPct val="80000"/>
              </a:lnSpc>
            </a:pPr>
            <a:r>
              <a:rPr lang="cs-CZ" altLang="cs-CZ" sz="3000">
                <a:latin typeface="Calibri" panose="020F0502020204030204" pitchFamily="34" charset="0"/>
              </a:rPr>
              <a:t>obecné zásady podle kapitoly II</a:t>
            </a:r>
          </a:p>
          <a:p>
            <a:pPr marL="365125" indent="-282575">
              <a:lnSpc>
                <a:spcPct val="80000"/>
              </a:lnSpc>
            </a:pPr>
            <a:r>
              <a:rPr lang="cs-CZ" altLang="cs-CZ" sz="3000">
                <a:latin typeface="Calibri" panose="020F0502020204030204" pitchFamily="34" charset="0"/>
              </a:rPr>
              <a:t>zvláštní podmínky podle kapitoly IV</a:t>
            </a:r>
          </a:p>
          <a:p>
            <a:pPr marL="365125" indent="-282575">
              <a:lnSpc>
                <a:spcPct val="80000"/>
              </a:lnSpc>
            </a:pPr>
            <a:endParaRPr lang="cs-CZ" altLang="cs-CZ" sz="3000">
              <a:latin typeface="Calibri" panose="020F0502020204030204" pitchFamily="34" charset="0"/>
            </a:endParaRPr>
          </a:p>
          <a:p>
            <a:pPr marL="365125" indent="-282575">
              <a:lnSpc>
                <a:spcPct val="80000"/>
              </a:lnSpc>
              <a:buFontTx/>
              <a:buNone/>
            </a:pPr>
            <a:endParaRPr lang="cs-CZ" altLang="cs-CZ" sz="3000">
              <a:latin typeface="Calibri" panose="020F0502020204030204" pitchFamily="34" charset="0"/>
            </a:endParaRPr>
          </a:p>
          <a:p>
            <a:pPr marL="365125" indent="-282575">
              <a:lnSpc>
                <a:spcPct val="80000"/>
              </a:lnSpc>
            </a:pPr>
            <a:endParaRPr lang="cs-CZ" altLang="cs-CZ" sz="3000">
              <a:latin typeface="Calibri" panose="020F0502020204030204" pitchFamily="34" charset="0"/>
            </a:endParaRPr>
          </a:p>
          <a:p>
            <a:pPr marL="365125" indent="-282575">
              <a:lnSpc>
                <a:spcPct val="80000"/>
              </a:lnSpc>
            </a:pPr>
            <a:endParaRPr lang="cs-CZ" altLang="cs-CZ" sz="3000">
              <a:latin typeface="Calibri" panose="020F0502020204030204" pitchFamily="34" charset="0"/>
            </a:endParaRPr>
          </a:p>
        </p:txBody>
      </p:sp>
      <p:sp>
        <p:nvSpPr>
          <p:cNvPr id="5" name="Zaoblený obdélník 4"/>
          <p:cNvSpPr/>
          <p:nvPr/>
        </p:nvSpPr>
        <p:spPr>
          <a:xfrm>
            <a:off x="1116013" y="1916113"/>
            <a:ext cx="7848600" cy="1657350"/>
          </a:xfrm>
          <a:prstGeom prst="roundRect">
            <a:avLst/>
          </a:prstGeom>
          <a:solidFill>
            <a:schemeClr val="accent4">
              <a:lumMod val="20000"/>
              <a:lumOff val="80000"/>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2400" dirty="0"/>
          </a:p>
        </p:txBody>
      </p:sp>
      <p:sp>
        <p:nvSpPr>
          <p:cNvPr id="2" name="Nadpis 1"/>
          <p:cNvSpPr>
            <a:spLocks noGrp="1"/>
          </p:cNvSpPr>
          <p:nvPr>
            <p:ph type="title" idx="4294967295"/>
          </p:nvPr>
        </p:nvSpPr>
        <p:spPr/>
        <p:txBody>
          <a:bodyPr>
            <a:normAutofit/>
          </a:bodyPr>
          <a:lstStyle/>
          <a:p>
            <a:r>
              <a:rPr lang="cs-CZ" altLang="cs-CZ">
                <a:effectLst>
                  <a:outerShdw blurRad="38100" dist="38100" dir="2700000" algn="tl">
                    <a:srgbClr val="C0C0C0"/>
                  </a:outerShdw>
                </a:effectLst>
              </a:rPr>
              <a:t>Zdravotní tvrzení</a:t>
            </a:r>
          </a:p>
        </p:txBody>
      </p:sp>
      <p:sp>
        <p:nvSpPr>
          <p:cNvPr id="4" name="Zástupný symbol pro číslo snímku 3"/>
          <p:cNvSpPr txBox="1">
            <a:spLocks noGrp="1"/>
          </p:cNvSpPr>
          <p:nvPr/>
        </p:nvSpPr>
        <p:spPr>
          <a:xfrm>
            <a:off x="8613775" y="6305550"/>
            <a:ext cx="457200" cy="476250"/>
          </a:xfrm>
          <a:prstGeom prst="rect">
            <a:avLst/>
          </a:prstGeom>
          <a:noFill/>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fld id="{5E4E3D12-D530-46B9-B413-F6CE85EF943E}" type="slidenum">
              <a:rPr lang="cs-CZ" altLang="cs-CZ" sz="1200">
                <a:solidFill>
                  <a:srgbClr val="B5A788"/>
                </a:solidFill>
                <a:latin typeface="Times New Roman" panose="02020603050405020304" pitchFamily="18" charset="0"/>
              </a:rPr>
              <a:pPr algn="ctr"/>
              <a:t>25</a:t>
            </a:fld>
            <a:endParaRPr lang="cs-CZ" altLang="cs-CZ" sz="1200">
              <a:solidFill>
                <a:srgbClr val="B5A788"/>
              </a:solidFill>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Documents and Settings\Brezkova\Dokumenty\Obrázky\halinka\foto-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529" y="1106805"/>
            <a:ext cx="7243700" cy="472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422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1042988" y="274638"/>
            <a:ext cx="7891462" cy="1143000"/>
          </a:xfrm>
        </p:spPr>
        <p:txBody>
          <a:bodyPr>
            <a:normAutofit fontScale="90000"/>
          </a:bodyPr>
          <a:lstStyle/>
          <a:p>
            <a:r>
              <a:rPr lang="cs-CZ" altLang="cs-CZ" sz="4000">
                <a:effectLst>
                  <a:outerShdw blurRad="38100" dist="38100" dir="2700000" algn="tl">
                    <a:srgbClr val="C0C0C0"/>
                  </a:outerShdw>
                </a:effectLst>
              </a:rPr>
              <a:t>Funkční tvrzení podle čl. 13 odst. 1</a:t>
            </a:r>
          </a:p>
        </p:txBody>
      </p:sp>
      <p:sp>
        <p:nvSpPr>
          <p:cNvPr id="451587" name="Zástupný symbol pro obsah 2"/>
          <p:cNvSpPr>
            <a:spLocks noGrp="1"/>
          </p:cNvSpPr>
          <p:nvPr>
            <p:ph idx="4294967295"/>
          </p:nvPr>
        </p:nvSpPr>
        <p:spPr>
          <a:xfrm>
            <a:off x="457200" y="1600200"/>
            <a:ext cx="8229600" cy="2411413"/>
          </a:xfrm>
        </p:spPr>
        <p:txBody>
          <a:bodyPr/>
          <a:lstStyle/>
          <a:p>
            <a:pPr marL="365125" indent="-282575"/>
            <a:r>
              <a:rPr lang="cs-CZ" altLang="cs-CZ" sz="2000">
                <a:latin typeface="Calibri" panose="020F0502020204030204" pitchFamily="34" charset="0"/>
              </a:rPr>
              <a:t>Zdravotní tvrzení, která popisují nebo odkazují na:</a:t>
            </a:r>
          </a:p>
          <a:p>
            <a:pPr marL="639763" lvl="1" indent="-236538"/>
            <a:r>
              <a:rPr lang="cs-CZ" altLang="cs-CZ" sz="2000">
                <a:latin typeface="Calibri" panose="020F0502020204030204" pitchFamily="34" charset="0"/>
              </a:rPr>
              <a:t>význam živiny nebo jiné látky pro růst a vývoj organismu a jeho fyziologické funkce</a:t>
            </a:r>
          </a:p>
          <a:p>
            <a:pPr marL="639763" lvl="1" indent="-236538"/>
            <a:r>
              <a:rPr lang="cs-CZ" altLang="cs-CZ" sz="2000">
                <a:latin typeface="Calibri" panose="020F0502020204030204" pitchFamily="34" charset="0"/>
              </a:rPr>
              <a:t>psychologické a behaviorální funkce</a:t>
            </a:r>
          </a:p>
          <a:p>
            <a:pPr marL="639763" lvl="1" indent="-236538"/>
            <a:r>
              <a:rPr lang="cs-CZ" altLang="cs-CZ" sz="2000">
                <a:latin typeface="Calibri" panose="020F0502020204030204" pitchFamily="34" charset="0"/>
              </a:rPr>
              <a:t>snižování nebo kontrolu hmotnosti nebo snížení pocitu hladu či zvýšení pocitu sytosti anebo snížení množství energie obsažené ve stravě</a:t>
            </a:r>
          </a:p>
        </p:txBody>
      </p:sp>
      <p:sp>
        <p:nvSpPr>
          <p:cNvPr id="4" name="Zástupný symbol pro zápatí 3"/>
          <p:cNvSpPr txBox="1">
            <a:spLocks noGrp="1"/>
          </p:cNvSpPr>
          <p:nvPr/>
        </p:nvSpPr>
        <p:spPr>
          <a:xfrm>
            <a:off x="5715000" y="6305550"/>
            <a:ext cx="2895600" cy="476250"/>
          </a:xfrm>
          <a:prstGeom prst="rect">
            <a:avLst/>
          </a:prstGeom>
          <a:noFill/>
        </p:spPr>
        <p:txBody>
          <a:bodyPr anchor="b"/>
          <a:lstStyle/>
          <a:p>
            <a:pPr>
              <a:defRPr/>
            </a:pPr>
            <a:r>
              <a:rPr lang="en-CA" sz="1200">
                <a:solidFill>
                  <a:schemeClr val="bg2">
                    <a:shade val="50000"/>
                    <a:satMod val="200000"/>
                  </a:schemeClr>
                </a:solidFill>
                <a:latin typeface="Times New Roman" pitchFamily="18" charset="0"/>
              </a:rPr>
              <a:t>SZPI</a:t>
            </a:r>
          </a:p>
        </p:txBody>
      </p:sp>
      <p:sp>
        <p:nvSpPr>
          <p:cNvPr id="5" name="Zástupný symbol pro číslo snímku 4"/>
          <p:cNvSpPr txBox="1">
            <a:spLocks noGrp="1"/>
          </p:cNvSpPr>
          <p:nvPr/>
        </p:nvSpPr>
        <p:spPr>
          <a:xfrm>
            <a:off x="8613775" y="6305550"/>
            <a:ext cx="457200" cy="476250"/>
          </a:xfrm>
          <a:prstGeom prst="rect">
            <a:avLst/>
          </a:prstGeom>
          <a:noFill/>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fld id="{4A0ABEE5-466E-467A-BF80-50653834EC7A}" type="slidenum">
              <a:rPr lang="en-CA" altLang="cs-CZ" sz="1200">
                <a:solidFill>
                  <a:srgbClr val="B5A788"/>
                </a:solidFill>
                <a:latin typeface="Times New Roman" panose="02020603050405020304" pitchFamily="18" charset="0"/>
              </a:rPr>
              <a:pPr algn="ctr"/>
              <a:t>27</a:t>
            </a:fld>
            <a:endParaRPr lang="en-CA" altLang="cs-CZ" sz="1200">
              <a:solidFill>
                <a:srgbClr val="B5A788"/>
              </a:solidFill>
              <a:latin typeface="Times New Roman" panose="02020603050405020304" pitchFamily="18" charset="0"/>
            </a:endParaRPr>
          </a:p>
        </p:txBody>
      </p:sp>
      <p:sp>
        <p:nvSpPr>
          <p:cNvPr id="451590" name="Obdélník 5"/>
          <p:cNvSpPr>
            <a:spLocks noChangeArrowheads="1"/>
          </p:cNvSpPr>
          <p:nvPr/>
        </p:nvSpPr>
        <p:spPr bwMode="auto">
          <a:xfrm>
            <a:off x="1476375" y="5013325"/>
            <a:ext cx="74882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None/>
            </a:pPr>
            <a:r>
              <a:rPr lang="cs-CZ" altLang="cs-CZ" sz="1600">
                <a:latin typeface="Calibri" panose="020F0502020204030204" pitchFamily="34" charset="0"/>
              </a:rPr>
              <a:t>Vydání </a:t>
            </a:r>
            <a:r>
              <a:rPr lang="cs-CZ" altLang="cs-CZ" sz="1600" u="sng">
                <a:latin typeface="Calibri" panose="020F0502020204030204" pitchFamily="34" charset="0"/>
              </a:rPr>
              <a:t>1. části seznamu </a:t>
            </a:r>
            <a:r>
              <a:rPr lang="cs-CZ" altLang="cs-CZ" sz="1600">
                <a:latin typeface="Calibri" panose="020F0502020204030204" pitchFamily="34" charset="0"/>
              </a:rPr>
              <a:t>se předpokládá počátkem roku 2012, přechodné období 6 měsíců. </a:t>
            </a:r>
          </a:p>
          <a:p>
            <a:pPr>
              <a:buFont typeface="Wingdings" panose="05000000000000000000" pitchFamily="2" charset="2"/>
              <a:buNone/>
            </a:pPr>
            <a:r>
              <a:rPr lang="cs-CZ" altLang="cs-CZ" sz="1600" u="sng">
                <a:latin typeface="Calibri" panose="020F0502020204030204" pitchFamily="34" charset="0"/>
              </a:rPr>
              <a:t>2. část seznamu </a:t>
            </a:r>
            <a:r>
              <a:rPr lang="cs-CZ" altLang="cs-CZ" sz="1600">
                <a:latin typeface="Calibri" panose="020F0502020204030204" pitchFamily="34" charset="0"/>
              </a:rPr>
              <a:t>(botanicals + další) – harmonogram není prozatím stanoven</a:t>
            </a:r>
          </a:p>
          <a:p>
            <a:pPr>
              <a:buFont typeface="Wingdings" panose="05000000000000000000" pitchFamily="2" charset="2"/>
              <a:buNone/>
            </a:pPr>
            <a:endParaRPr lang="cs-CZ" altLang="cs-CZ" sz="1600">
              <a:latin typeface="Calibri" panose="020F0502020204030204" pitchFamily="34" charset="0"/>
            </a:endParaRPr>
          </a:p>
          <a:p>
            <a:pPr>
              <a:buFont typeface="Wingdings" panose="05000000000000000000" pitchFamily="2" charset="2"/>
              <a:buNone/>
            </a:pPr>
            <a:r>
              <a:rPr lang="cs-CZ" altLang="cs-CZ" sz="1600">
                <a:latin typeface="Calibri" panose="020F0502020204030204" pitchFamily="34" charset="0"/>
              </a:rPr>
              <a:t>Seznam tvořen na základě stanovisek EFSA (většina tvrzení hodnocena negativně) .</a:t>
            </a:r>
          </a:p>
        </p:txBody>
      </p:sp>
      <p:sp>
        <p:nvSpPr>
          <p:cNvPr id="7" name="Obdélník 6"/>
          <p:cNvSpPr/>
          <p:nvPr/>
        </p:nvSpPr>
        <p:spPr>
          <a:xfrm>
            <a:off x="1476375" y="3933825"/>
            <a:ext cx="7416800" cy="830263"/>
          </a:xfrm>
          <a:prstGeom prst="rect">
            <a:avLst/>
          </a:prstGeom>
          <a:solidFill>
            <a:schemeClr val="accent4">
              <a:lumMod val="20000"/>
              <a:lumOff val="80000"/>
            </a:schemeClr>
          </a:solid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ü"/>
            </a:pPr>
            <a:r>
              <a:rPr lang="cs-CZ" altLang="cs-CZ" sz="1600">
                <a:latin typeface="Calibri" panose="020F0502020204030204" pitchFamily="34" charset="0"/>
              </a:rPr>
              <a:t>Tvorba EU seznamu „funkčních tvrzení“</a:t>
            </a:r>
          </a:p>
          <a:p>
            <a:pPr>
              <a:buFont typeface="Wingdings" panose="05000000000000000000" pitchFamily="2" charset="2"/>
              <a:buChar char="ü"/>
            </a:pPr>
            <a:r>
              <a:rPr lang="cs-CZ" altLang="cs-CZ" sz="1600">
                <a:latin typeface="Calibri" panose="020F0502020204030204" pitchFamily="34" charset="0"/>
              </a:rPr>
              <a:t>Tvrzení zařazená na konečný </a:t>
            </a:r>
            <a:r>
              <a:rPr lang="en-US" altLang="cs-CZ" sz="1600">
                <a:latin typeface="Calibri" panose="020F0502020204030204" pitchFamily="34" charset="0"/>
              </a:rPr>
              <a:t>EU </a:t>
            </a:r>
            <a:r>
              <a:rPr lang="cs-CZ" altLang="cs-CZ" sz="1600">
                <a:latin typeface="Calibri" panose="020F0502020204030204" pitchFamily="34" charset="0"/>
              </a:rPr>
              <a:t>seznam</a:t>
            </a:r>
            <a:r>
              <a:rPr lang="en-US" altLang="cs-CZ" sz="1600">
                <a:latin typeface="Calibri" panose="020F0502020204030204" pitchFamily="34" charset="0"/>
              </a:rPr>
              <a:t> – </a:t>
            </a:r>
            <a:r>
              <a:rPr lang="cs-CZ" altLang="cs-CZ" sz="1600">
                <a:latin typeface="Calibri" panose="020F0502020204030204" pitchFamily="34" charset="0"/>
              </a:rPr>
              <a:t>mohou být používána všemi výrobci v rámci EU, za předpokladu, že budou dodrženy podmínky použití (dávkování, upozornění, …)</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dirty="0" smtClean="0"/>
              <a:t>Lze uvádět na obalu  jakékoliv vitaminy a minerální látky, které jsou v potravině obsaženy ?</a:t>
            </a:r>
            <a:r>
              <a:rPr lang="cs-CZ" sz="2000" dirty="0" smtClean="0"/>
              <a:t> </a:t>
            </a:r>
            <a:r>
              <a:rPr lang="cs-CZ" sz="2000" b="1" dirty="0" smtClean="0">
                <a:solidFill>
                  <a:srgbClr val="FF0000"/>
                </a:solidFill>
              </a:rPr>
              <a:t>NE</a:t>
            </a:r>
            <a:endParaRPr lang="cs-CZ" sz="2000" b="1" dirty="0">
              <a:solidFill>
                <a:srgbClr val="FF0000"/>
              </a:solidFill>
            </a:endParaRPr>
          </a:p>
        </p:txBody>
      </p:sp>
      <p:sp>
        <p:nvSpPr>
          <p:cNvPr id="3" name="Zástupný symbol pro obsah 2"/>
          <p:cNvSpPr>
            <a:spLocks noGrp="1"/>
          </p:cNvSpPr>
          <p:nvPr>
            <p:ph idx="1"/>
          </p:nvPr>
        </p:nvSpPr>
        <p:spPr/>
        <p:txBody>
          <a:bodyPr/>
          <a:lstStyle/>
          <a:p>
            <a:r>
              <a:rPr lang="cs-CZ" sz="2400" dirty="0" smtClean="0"/>
              <a:t>Musí být v potravině alespoň ve </a:t>
            </a:r>
            <a:r>
              <a:rPr lang="cs-CZ" sz="2400" b="1" u="sng" dirty="0" smtClean="0"/>
              <a:t>významném množství </a:t>
            </a:r>
            <a:r>
              <a:rPr lang="cs-CZ" sz="2400" dirty="0" smtClean="0"/>
              <a:t> = tím se rozumí 15 % referenční hodnoty příjmu pro daný vitamin nebo </a:t>
            </a:r>
            <a:r>
              <a:rPr lang="cs-CZ" sz="2400" dirty="0" err="1" smtClean="0"/>
              <a:t>m.l</a:t>
            </a:r>
            <a:r>
              <a:rPr lang="cs-CZ" sz="2400" dirty="0" smtClean="0"/>
              <a:t>. na 100 g nebo 100 ml v případě produktů jiných než nápoje</a:t>
            </a:r>
          </a:p>
          <a:p>
            <a:r>
              <a:rPr lang="cs-CZ" sz="2400" dirty="0" smtClean="0"/>
              <a:t>7,5 % </a:t>
            </a:r>
            <a:r>
              <a:rPr lang="cs-CZ" sz="2400" dirty="0"/>
              <a:t>referenční hodnoty příjmu pro daný vitamin nebo </a:t>
            </a:r>
            <a:r>
              <a:rPr lang="cs-CZ" sz="2400" dirty="0" err="1" smtClean="0"/>
              <a:t>m.l</a:t>
            </a:r>
            <a:r>
              <a:rPr lang="cs-CZ" sz="2400" dirty="0" smtClean="0"/>
              <a:t>. na 100 ml v případě nápoje</a:t>
            </a:r>
          </a:p>
          <a:p>
            <a:r>
              <a:rPr lang="cs-CZ" sz="2400" dirty="0" smtClean="0"/>
              <a:t>15 % </a:t>
            </a:r>
            <a:r>
              <a:rPr lang="cs-CZ" sz="2400" dirty="0"/>
              <a:t>referenční hodnoty příjmu pro daný vitamin nebo </a:t>
            </a:r>
            <a:r>
              <a:rPr lang="cs-CZ" sz="2400" dirty="0" err="1" smtClean="0"/>
              <a:t>m.l</a:t>
            </a:r>
            <a:r>
              <a:rPr lang="cs-CZ" sz="2400" dirty="0" smtClean="0"/>
              <a:t>. </a:t>
            </a:r>
            <a:r>
              <a:rPr lang="cs-CZ" sz="2400" b="1" dirty="0" smtClean="0"/>
              <a:t>na porci </a:t>
            </a:r>
            <a:r>
              <a:rPr lang="cs-CZ" sz="2400" dirty="0" smtClean="0"/>
              <a:t>v případě, že balení obsahuje pouze jednu porci</a:t>
            </a:r>
            <a:endParaRPr lang="cs-CZ" sz="2400" dirty="0"/>
          </a:p>
        </p:txBody>
      </p:sp>
    </p:spTree>
    <p:extLst>
      <p:ext uri="{BB962C8B-B14F-4D97-AF65-F5344CB8AC3E}">
        <p14:creationId xmlns:p14="http://schemas.microsoft.com/office/powerpoint/2010/main" val="3533921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Chybné označování - příklad</a:t>
            </a:r>
            <a:endParaRPr lang="cs-CZ" dirty="0"/>
          </a:p>
        </p:txBody>
      </p:sp>
    </p:spTree>
    <p:extLst>
      <p:ext uri="{BB962C8B-B14F-4D97-AF65-F5344CB8AC3E}">
        <p14:creationId xmlns:p14="http://schemas.microsoft.com/office/powerpoint/2010/main" val="31896347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cs-CZ" altLang="cs-CZ" sz="2800" b="1"/>
              <a:t>Evropský úřad pro bezpečnost potravin (EFSA)</a:t>
            </a:r>
            <a:r>
              <a:rPr lang="cs-CZ" altLang="cs-CZ" sz="2800"/>
              <a:t/>
            </a:r>
            <a:br>
              <a:rPr lang="cs-CZ" altLang="cs-CZ" sz="2800"/>
            </a:br>
            <a:r>
              <a:rPr lang="cs-CZ" altLang="cs-CZ" sz="1600" b="1"/>
              <a:t>Nařízení (EU) č. 432/2012, kterým se zřizuje seznam schválených zdravotních tvrzení při označování potravin</a:t>
            </a:r>
            <a:r>
              <a:rPr lang="cs-CZ" altLang="cs-CZ"/>
              <a:t> </a:t>
            </a:r>
          </a:p>
        </p:txBody>
      </p:sp>
      <p:sp>
        <p:nvSpPr>
          <p:cNvPr id="221187" name="Rectangle 3"/>
          <p:cNvSpPr>
            <a:spLocks noGrp="1" noChangeArrowheads="1"/>
          </p:cNvSpPr>
          <p:nvPr>
            <p:ph type="body" idx="1"/>
          </p:nvPr>
        </p:nvSpPr>
        <p:spPr/>
        <p:txBody>
          <a:bodyPr/>
          <a:lstStyle/>
          <a:p>
            <a:pPr>
              <a:lnSpc>
                <a:spcPct val="80000"/>
              </a:lnSpc>
            </a:pPr>
            <a:r>
              <a:rPr lang="cs-CZ" altLang="cs-CZ" sz="2800"/>
              <a:t>Evropský úřad pro bezpečnost potravin (</a:t>
            </a:r>
            <a:r>
              <a:rPr lang="cs-CZ" altLang="cs-CZ" sz="3600"/>
              <a:t>zdravotní nezávadnost</a:t>
            </a:r>
            <a:r>
              <a:rPr lang="cs-CZ" altLang="cs-CZ" sz="2800"/>
              <a:t>)(European Food Safety Authority, EFSA – dále jen „úřad“) poskytuje nezávislé vědecké poradenství ve všech otázkách, které mají přímý nebo nepřímý dopad na bezpečnost potravin – včetně zdraví zvířat a jejich dobrých životních podmínek a ochrany rostlin. Úřad poskytuje též poradenství v otázkách výživy z hlediska právních předpisů Společenství. Úřad otevřeně a transparentně komunikuje s veřejností o všech otázkách, které jsou v jeho kompetenci.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1411256" y="1163835"/>
            <a:ext cx="6321488" cy="4530331"/>
          </a:xfrm>
          <a:prstGeom prst="rect">
            <a:avLst/>
          </a:prstGeom>
        </p:spPr>
      </p:pic>
    </p:spTree>
    <p:extLst>
      <p:ext uri="{BB962C8B-B14F-4D97-AF65-F5344CB8AC3E}">
        <p14:creationId xmlns:p14="http://schemas.microsoft.com/office/powerpoint/2010/main" val="4094477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ChangeArrowheads="1"/>
          </p:cNvSpPr>
          <p:nvPr>
            <p:ph type="title"/>
          </p:nvPr>
        </p:nvSpPr>
        <p:spPr/>
        <p:txBody>
          <a:bodyPr/>
          <a:lstStyle/>
          <a:p>
            <a:r>
              <a:rPr lang="cs-CZ" altLang="cs-CZ"/>
              <a:t>Výživa na talíři - 2011</a:t>
            </a:r>
          </a:p>
        </p:txBody>
      </p:sp>
      <p:pic>
        <p:nvPicPr>
          <p:cNvPr id="710659" name="obrázek 1" descr="http://msnbcmedia3.msn.com/j/ap/usda%20my%20plate-984891711_v2.grid-4x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05150" y="2528888"/>
            <a:ext cx="2933700" cy="266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cs-CZ" altLang="cs-CZ" sz="4000"/>
              <a:t>Obiloviny, rýže, pečivo, těstoviny</a:t>
            </a:r>
          </a:p>
        </p:txBody>
      </p:sp>
      <p:sp>
        <p:nvSpPr>
          <p:cNvPr id="233475" name="Rectangle 3"/>
          <p:cNvSpPr>
            <a:spLocks noGrp="1" noChangeArrowheads="1"/>
          </p:cNvSpPr>
          <p:nvPr>
            <p:ph type="body" idx="1"/>
          </p:nvPr>
        </p:nvSpPr>
        <p:spPr/>
        <p:txBody>
          <a:bodyPr/>
          <a:lstStyle/>
          <a:p>
            <a:r>
              <a:rPr lang="cs-CZ" altLang="cs-CZ"/>
              <a:t>obiloviny jsou hlavně zdrojem sacharidů,</a:t>
            </a:r>
          </a:p>
          <a:p>
            <a:pPr>
              <a:buFontTx/>
              <a:buNone/>
            </a:pPr>
            <a:r>
              <a:rPr lang="cs-CZ" altLang="cs-CZ"/>
              <a:t>   převážně škrobu. Jsou zdrojem vitaminů, především skupiny B, vlákniny a minerálních látek, obsah bílkovin je méně významný</a:t>
            </a:r>
          </a:p>
          <a:p>
            <a:r>
              <a:rPr lang="cs-CZ" altLang="cs-CZ"/>
              <a:t>obiloviny se dostávají ke spotřebiteli převážně jako mlýnské a pekařské výrobky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cs-CZ" altLang="cs-CZ"/>
          </a:p>
        </p:txBody>
      </p:sp>
      <p:sp>
        <p:nvSpPr>
          <p:cNvPr id="7171" name="Rectangle 3"/>
          <p:cNvSpPr>
            <a:spLocks noGrp="1" noChangeArrowheads="1"/>
          </p:cNvSpPr>
          <p:nvPr>
            <p:ph type="body" idx="1"/>
          </p:nvPr>
        </p:nvSpPr>
        <p:spPr/>
        <p:txBody>
          <a:bodyPr/>
          <a:lstStyle/>
          <a:p>
            <a:pPr>
              <a:lnSpc>
                <a:spcPct val="90000"/>
              </a:lnSpc>
            </a:pPr>
            <a:r>
              <a:rPr lang="cs-CZ" altLang="cs-CZ" sz="2400"/>
              <a:t>Obiloviny, rýže, pečivo, těstoviny</a:t>
            </a:r>
          </a:p>
          <a:p>
            <a:pPr>
              <a:lnSpc>
                <a:spcPct val="90000"/>
              </a:lnSpc>
            </a:pPr>
            <a:r>
              <a:rPr lang="cs-CZ" altLang="cs-CZ" sz="2400"/>
              <a:t>Zrna různých druhů zušlechtilých trav :</a:t>
            </a:r>
          </a:p>
          <a:p>
            <a:pPr>
              <a:lnSpc>
                <a:spcPct val="90000"/>
              </a:lnSpc>
            </a:pPr>
            <a:r>
              <a:rPr lang="cs-CZ" altLang="cs-CZ" sz="4000"/>
              <a:t>Pšenice</a:t>
            </a:r>
            <a:r>
              <a:rPr lang="cs-CZ" altLang="cs-CZ" sz="2400"/>
              <a:t>,žito, ječmen,oves, </a:t>
            </a:r>
            <a:r>
              <a:rPr lang="cs-CZ" altLang="cs-CZ" sz="3600"/>
              <a:t>rýže</a:t>
            </a:r>
            <a:r>
              <a:rPr lang="cs-CZ" altLang="cs-CZ" sz="2400"/>
              <a:t>, </a:t>
            </a:r>
            <a:r>
              <a:rPr lang="cs-CZ" altLang="cs-CZ"/>
              <a:t>kukuřice</a:t>
            </a:r>
            <a:r>
              <a:rPr lang="cs-CZ" altLang="cs-CZ" sz="2400"/>
              <a:t>,</a:t>
            </a:r>
          </a:p>
          <a:p>
            <a:pPr>
              <a:lnSpc>
                <a:spcPct val="90000"/>
              </a:lnSpc>
            </a:pPr>
            <a:r>
              <a:rPr lang="cs-CZ" altLang="cs-CZ"/>
              <a:t>proso</a:t>
            </a:r>
            <a:r>
              <a:rPr lang="cs-CZ" altLang="cs-CZ" sz="2800"/>
              <a:t>, čirok</a:t>
            </a:r>
          </a:p>
          <a:p>
            <a:pPr>
              <a:lnSpc>
                <a:spcPct val="90000"/>
              </a:lnSpc>
            </a:pPr>
            <a:r>
              <a:rPr lang="cs-CZ" altLang="cs-CZ" sz="2400"/>
              <a:t>Nízkovymletá mouka</a:t>
            </a:r>
          </a:p>
          <a:p>
            <a:pPr>
              <a:lnSpc>
                <a:spcPct val="90000"/>
              </a:lnSpc>
            </a:pPr>
            <a:r>
              <a:rPr lang="cs-CZ" altLang="cs-CZ" sz="2400"/>
              <a:t>Vysokovymletá mouka oplodí, klíček , aleuronová vrstva</a:t>
            </a:r>
          </a:p>
          <a:p>
            <a:pPr>
              <a:lnSpc>
                <a:spcPct val="90000"/>
              </a:lnSpc>
            </a:pPr>
            <a:r>
              <a:rPr lang="cs-CZ" altLang="cs-CZ" sz="2400"/>
              <a:t>Rýže natural x parboiled</a:t>
            </a:r>
          </a:p>
          <a:p>
            <a:pPr>
              <a:lnSpc>
                <a:spcPct val="90000"/>
              </a:lnSpc>
            </a:pPr>
            <a:r>
              <a:rPr lang="cs-CZ" altLang="cs-CZ" sz="2400"/>
              <a:t>Obiloviny x cereálie</a:t>
            </a:r>
          </a:p>
          <a:p>
            <a:pPr>
              <a:lnSpc>
                <a:spcPct val="90000"/>
              </a:lnSpc>
            </a:pPr>
            <a:r>
              <a:rPr lang="cs-CZ" altLang="cs-CZ" sz="2400"/>
              <a:t>Celozrnné, vícezrnné, tmavé pečivo</a:t>
            </a:r>
          </a:p>
          <a:p>
            <a:pPr>
              <a:lnSpc>
                <a:spcPct val="90000"/>
              </a:lnSpc>
            </a:pPr>
            <a:r>
              <a:rPr lang="cs-CZ" altLang="cs-CZ" sz="2400"/>
              <a:t>Pseudoobiloviny(pohanka,amarant)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7" name="Rectangle 5"/>
          <p:cNvSpPr>
            <a:spLocks noGrp="1" noChangeArrowheads="1"/>
          </p:cNvSpPr>
          <p:nvPr>
            <p:ph type="title"/>
          </p:nvPr>
        </p:nvSpPr>
        <p:spPr/>
        <p:txBody>
          <a:bodyPr/>
          <a:lstStyle/>
          <a:p>
            <a:endParaRPr lang="cs-CZ" altLang="cs-CZ"/>
          </a:p>
        </p:txBody>
      </p:sp>
      <p:pic>
        <p:nvPicPr>
          <p:cNvPr id="668676" name="Picture 4" descr="obili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1989138"/>
            <a:ext cx="6580187" cy="3382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endParaRPr lang="cs-CZ" altLang="cs-CZ"/>
          </a:p>
        </p:txBody>
      </p:sp>
      <p:sp>
        <p:nvSpPr>
          <p:cNvPr id="277507" name="Rectangle 3"/>
          <p:cNvSpPr>
            <a:spLocks noGrp="1" noChangeArrowheads="1"/>
          </p:cNvSpPr>
          <p:nvPr>
            <p:ph type="body" idx="1"/>
          </p:nvPr>
        </p:nvSpPr>
        <p:spPr/>
        <p:txBody>
          <a:bodyPr/>
          <a:lstStyle/>
          <a:p>
            <a:pPr>
              <a:lnSpc>
                <a:spcPct val="80000"/>
              </a:lnSpc>
            </a:pPr>
            <a:r>
              <a:rPr lang="cs-CZ" altLang="cs-CZ" sz="2000"/>
              <a:t>Semletím čistých obilných zrn se získá mouka. Moučné jádro (endosperm) se odděluje od obalových vrstev zrna (otrub)</a:t>
            </a:r>
          </a:p>
          <a:p>
            <a:pPr>
              <a:lnSpc>
                <a:spcPct val="80000"/>
              </a:lnSpc>
            </a:pPr>
            <a:r>
              <a:rPr lang="cs-CZ" altLang="cs-CZ" sz="2000">
                <a:solidFill>
                  <a:schemeClr val="folHlink"/>
                </a:solidFill>
              </a:rPr>
              <a:t>Nízkovymílaná mouka (bílá hladká) např. 40g ze 100g pšenice</a:t>
            </a:r>
            <a:r>
              <a:rPr lang="cs-CZ" altLang="cs-CZ" sz="2000"/>
              <a:t>.</a:t>
            </a:r>
          </a:p>
          <a:p>
            <a:pPr>
              <a:lnSpc>
                <a:spcPct val="80000"/>
              </a:lnSpc>
            </a:pPr>
            <a:r>
              <a:rPr lang="cs-CZ" altLang="cs-CZ" sz="2400">
                <a:solidFill>
                  <a:schemeClr val="hlink"/>
                </a:solidFill>
              </a:rPr>
              <a:t>Vysokovymílané mouky celozrnné (tmavé</a:t>
            </a:r>
            <a:r>
              <a:rPr lang="cs-CZ" altLang="cs-CZ" sz="2000">
                <a:solidFill>
                  <a:schemeClr val="hlink"/>
                </a:solidFill>
              </a:rPr>
              <a:t>)</a:t>
            </a:r>
            <a:r>
              <a:rPr lang="cs-CZ" altLang="cs-CZ" sz="2000"/>
              <a:t> obsahují více vlákniny, minerálních látek, vitaminů skupiny B. např. </a:t>
            </a:r>
            <a:r>
              <a:rPr lang="cs-CZ" altLang="cs-CZ" sz="2000">
                <a:solidFill>
                  <a:schemeClr val="hlink"/>
                </a:solidFill>
              </a:rPr>
              <a:t>94g ze 100g</a:t>
            </a:r>
            <a:r>
              <a:rPr lang="cs-CZ" altLang="cs-CZ" sz="2000"/>
              <a:t>.</a:t>
            </a:r>
          </a:p>
          <a:p>
            <a:pPr>
              <a:lnSpc>
                <a:spcPct val="80000"/>
              </a:lnSpc>
            </a:pPr>
            <a:r>
              <a:rPr lang="cs-CZ" altLang="cs-CZ" sz="2000"/>
              <a:t>Čím více mouky se vymele z obilí, tím mouka obsahuje více složek z celého zrna.</a:t>
            </a:r>
          </a:p>
          <a:p>
            <a:pPr>
              <a:lnSpc>
                <a:spcPct val="80000"/>
              </a:lnSpc>
            </a:pPr>
            <a:r>
              <a:rPr lang="cs-CZ" altLang="cs-CZ" sz="2000"/>
              <a:t>Proces mletí se skládá s několika etap,  mlecích chodů - pasáží. Na každé mlecí pasáži se získá určité množství mouky tzv. pasážní mouka. jejich vhodnou kombinací (mícháním) se získávají obchodní mouky – T 530 typové číslo - klasifikace mouky – dle vymletí- obsahu popela (m.l.)  a  granulace – hladká…</a:t>
            </a:r>
          </a:p>
          <a:p>
            <a:pPr>
              <a:lnSpc>
                <a:spcPct val="80000"/>
              </a:lnSpc>
            </a:pPr>
            <a:r>
              <a:rPr lang="cs-CZ" altLang="cs-CZ" sz="2000"/>
              <a:t> obsahuje 0,53 % popela – anorganický zbytek po spálení rostlinného materiálu (P, Mg, Ca, Fe)</a:t>
            </a:r>
          </a:p>
          <a:p>
            <a:pPr>
              <a:lnSpc>
                <a:spcPct val="80000"/>
              </a:lnSpc>
            </a:pPr>
            <a:endParaRPr lang="cs-CZ" altLang="cs-CZ" sz="20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chor="b">
            <a:normAutofit/>
          </a:bodyPr>
          <a:lstStyle/>
          <a:p>
            <a:r>
              <a:rPr lang="cs-CZ" altLang="cs-CZ" sz="2400"/>
              <a:t>DEFINICE TERMÍNU CELOZRNNÝ</a:t>
            </a:r>
            <a:r>
              <a:rPr lang="cs-CZ" altLang="cs-CZ" sz="4200"/>
              <a:t/>
            </a:r>
            <a:br>
              <a:rPr lang="cs-CZ" altLang="cs-CZ" sz="4200"/>
            </a:br>
            <a:r>
              <a:rPr lang="cs-CZ" altLang="cs-CZ" sz="1600"/>
              <a:t>DEFINICE AACC (AMERICAN ASSOCIATION OF CEREAL CHEMIST</a:t>
            </a:r>
            <a:r>
              <a:rPr lang="cs-CZ" altLang="cs-CZ" sz="3400"/>
              <a:t>) </a:t>
            </a:r>
            <a:endParaRPr lang="cs-CZ" altLang="cs-CZ" sz="4200"/>
          </a:p>
        </p:txBody>
      </p:sp>
      <p:sp>
        <p:nvSpPr>
          <p:cNvPr id="3" name="Zástupný symbol pro obsah 2"/>
          <p:cNvSpPr>
            <a:spLocks noGrp="1"/>
          </p:cNvSpPr>
          <p:nvPr>
            <p:ph sz="quarter" idx="4294967295"/>
          </p:nvPr>
        </p:nvSpPr>
        <p:spPr/>
        <p:txBody>
          <a:bodyPr>
            <a:normAutofit/>
          </a:bodyPr>
          <a:lstStyle/>
          <a:p>
            <a:pPr marL="273050" indent="-273050">
              <a:lnSpc>
                <a:spcPct val="90000"/>
              </a:lnSpc>
            </a:pPr>
            <a:r>
              <a:rPr lang="cs-CZ" altLang="cs-CZ" sz="2000" i="1"/>
              <a:t>„Obilné zrno sestává ze tří složek – </a:t>
            </a:r>
            <a:r>
              <a:rPr lang="cs-CZ" altLang="cs-CZ" sz="2000" b="1" i="1"/>
              <a:t>otrub, klíčku a endospermu</a:t>
            </a:r>
            <a:r>
              <a:rPr lang="cs-CZ" altLang="cs-CZ" sz="2000" i="1"/>
              <a:t>. Jestliže se zrno láme, drtí nebo vločkuje s cílem získat celozrnný produkt, </a:t>
            </a:r>
            <a:r>
              <a:rPr lang="cs-CZ" altLang="cs-CZ" sz="2000" b="1" i="1"/>
              <a:t>musí zůstat ve finálním produktu zachovány všechny tři jmenované složky ve stejném poměru jako v originálním zrnu</a:t>
            </a:r>
            <a:r>
              <a:rPr lang="cs-CZ" altLang="cs-CZ" sz="2000" i="1"/>
              <a:t>. Celozrnné ingredience se mohou používat jako samostatný výrobek, tepelně upravené, rozemleté na mouku následně použitou pro výrobu chleba a dalších pekařských výrobků, nebo extrudované či vločkované pro výrobu snídaňových obilných směsí“</a:t>
            </a:r>
          </a:p>
          <a:p>
            <a:pPr marL="273050" indent="-273050">
              <a:lnSpc>
                <a:spcPct val="90000"/>
              </a:lnSpc>
            </a:pPr>
            <a:r>
              <a:rPr lang="cs-CZ" altLang="cs-CZ" sz="2000"/>
              <a:t>Za celozrnné pak lze považovat například ovesné vločky, mouku z celých ovesných vloček, mouky z celých zrn jakékoliv obiloviny, bulgur (nalámaná celozrnná pšenice), rýži natural, pukance jakéhokoliv celého zrna včetně popcornu…</a:t>
            </a:r>
            <a:endParaRPr lang="cs-CZ" altLang="cs-CZ" sz="2000" i="1"/>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274638"/>
            <a:ext cx="8229600" cy="561975"/>
          </a:xfrm>
        </p:spPr>
        <p:txBody>
          <a:bodyPr/>
          <a:lstStyle/>
          <a:p>
            <a:r>
              <a:rPr lang="cs-CZ" altLang="cs-CZ" sz="4000">
                <a:solidFill>
                  <a:srgbClr val="CC9900"/>
                </a:solidFill>
              </a:rPr>
              <a:t>Pečivo</a:t>
            </a:r>
          </a:p>
        </p:txBody>
      </p:sp>
      <p:sp>
        <p:nvSpPr>
          <p:cNvPr id="139267" name="Rectangle 3"/>
          <p:cNvSpPr>
            <a:spLocks noGrp="1" noChangeArrowheads="1"/>
          </p:cNvSpPr>
          <p:nvPr>
            <p:ph type="body" sz="half" idx="2"/>
          </p:nvPr>
        </p:nvSpPr>
        <p:spPr>
          <a:xfrm>
            <a:off x="179388" y="2420938"/>
            <a:ext cx="8964612" cy="4437062"/>
          </a:xfrm>
        </p:spPr>
        <p:txBody>
          <a:bodyPr/>
          <a:lstStyle/>
          <a:p>
            <a:r>
              <a:rPr lang="cs-CZ" altLang="cs-CZ"/>
              <a:t>U </a:t>
            </a:r>
            <a:r>
              <a:rPr lang="cs-CZ" altLang="cs-CZ" b="1"/>
              <a:t>chleba a běžného pečiva</a:t>
            </a:r>
            <a:r>
              <a:rPr lang="cs-CZ" altLang="cs-CZ"/>
              <a:t> vybíráme přednostně výrobky tmavé nebo celozrnné (pozor někteří výrobci výrobky ze světlých mouk barví karamelem)</a:t>
            </a:r>
          </a:p>
          <a:p>
            <a:r>
              <a:rPr lang="cs-CZ" altLang="cs-CZ" sz="2800"/>
              <a:t>U </a:t>
            </a:r>
            <a:r>
              <a:rPr lang="cs-CZ" altLang="cs-CZ" sz="2800" b="1"/>
              <a:t>jemného a trvanlivého pečiva</a:t>
            </a:r>
            <a:r>
              <a:rPr lang="cs-CZ" altLang="cs-CZ" sz="2800"/>
              <a:t> bychom měli preferovat výrobky s nižším obsahem tuku. Obsah tuku bývá i přes 30 % a z hlediska výživového je nevhodný (trans nebo nasycené mastné kyseliny)</a:t>
            </a:r>
            <a:r>
              <a:rPr lang="cs-CZ" altLang="cs-CZ"/>
              <a:t>  </a:t>
            </a:r>
          </a:p>
        </p:txBody>
      </p:sp>
      <p:pic>
        <p:nvPicPr>
          <p:cNvPr id="139268" name="Picture 4" descr="dglxasset[1]"/>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3276600" y="1125538"/>
            <a:ext cx="2735263" cy="1223962"/>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274638"/>
            <a:ext cx="8229600" cy="706437"/>
          </a:xfrm>
        </p:spPr>
        <p:txBody>
          <a:bodyPr/>
          <a:lstStyle/>
          <a:p>
            <a:r>
              <a:rPr lang="cs-CZ" altLang="cs-CZ" sz="4000">
                <a:solidFill>
                  <a:srgbClr val="FFCC00"/>
                </a:solidFill>
              </a:rPr>
              <a:t>Müsli tyčinky, cereální snídaně</a:t>
            </a:r>
          </a:p>
        </p:txBody>
      </p:sp>
      <p:sp>
        <p:nvSpPr>
          <p:cNvPr id="143363" name="Rectangle 3"/>
          <p:cNvSpPr>
            <a:spLocks noGrp="1" noChangeArrowheads="1"/>
          </p:cNvSpPr>
          <p:nvPr>
            <p:ph type="body" sz="half" idx="1"/>
          </p:nvPr>
        </p:nvSpPr>
        <p:spPr>
          <a:xfrm>
            <a:off x="457200" y="1341438"/>
            <a:ext cx="4762500" cy="5040312"/>
          </a:xfrm>
        </p:spPr>
        <p:txBody>
          <a:bodyPr/>
          <a:lstStyle/>
          <a:p>
            <a:r>
              <a:rPr lang="cs-CZ" altLang="cs-CZ" b="1"/>
              <a:t>Müsli tyčinky</a:t>
            </a:r>
            <a:r>
              <a:rPr lang="cs-CZ" altLang="cs-CZ"/>
              <a:t> vybíráme přednostně bez polevy – poleva má vysoká obsah tuku, většinou nevhodného složení</a:t>
            </a:r>
          </a:p>
          <a:p>
            <a:endParaRPr lang="cs-CZ" altLang="cs-CZ"/>
          </a:p>
          <a:p>
            <a:r>
              <a:rPr lang="cs-CZ" altLang="cs-CZ"/>
              <a:t>U </a:t>
            </a:r>
            <a:r>
              <a:rPr lang="cs-CZ" altLang="cs-CZ" b="1"/>
              <a:t>cereálních snídaní</a:t>
            </a:r>
            <a:r>
              <a:rPr lang="cs-CZ" altLang="cs-CZ"/>
              <a:t> sledujeme především obsah cukru</a:t>
            </a:r>
          </a:p>
        </p:txBody>
      </p:sp>
      <p:pic>
        <p:nvPicPr>
          <p:cNvPr id="143364" name="Picture 4" descr="MP900438664[2]"/>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940425" y="4149725"/>
            <a:ext cx="2511425" cy="1973263"/>
          </a:xfrm>
        </p:spPr>
      </p:pic>
      <p:pic>
        <p:nvPicPr>
          <p:cNvPr id="143365" name="Picture 5" descr="dglxasset[1]"/>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5795963" y="1844675"/>
            <a:ext cx="2665412" cy="1584325"/>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p:cNvSpPr>
            <a:spLocks noGrp="1" noChangeArrowheads="1"/>
          </p:cNvSpPr>
          <p:nvPr>
            <p:ph type="title"/>
          </p:nvPr>
        </p:nvSpPr>
        <p:spPr>
          <a:xfrm>
            <a:off x="250825" y="549275"/>
            <a:ext cx="8353425" cy="1584325"/>
          </a:xfrm>
        </p:spPr>
        <p:txBody>
          <a:bodyPr/>
          <a:lstStyle/>
          <a:p>
            <a:pPr>
              <a:lnSpc>
                <a:spcPct val="120000"/>
              </a:lnSpc>
            </a:pPr>
            <a:r>
              <a:rPr lang="cs-CZ" altLang="cs-CZ" sz="4000"/>
              <a:t>Složení mastných kyselin tuku  polev na 31 müsli tyčinkách </a:t>
            </a:r>
            <a:br>
              <a:rPr lang="cs-CZ" altLang="cs-CZ" sz="4000"/>
            </a:br>
            <a:endParaRPr lang="cs-CZ" altLang="cs-CZ" sz="4000"/>
          </a:p>
        </p:txBody>
      </p:sp>
      <p:pic>
        <p:nvPicPr>
          <p:cNvPr id="823299" name="Picture 3" descr="MC900325324[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6732588" y="2565400"/>
            <a:ext cx="2160587" cy="1822450"/>
          </a:xfrm>
        </p:spPr>
      </p:pic>
      <p:pic>
        <p:nvPicPr>
          <p:cNvPr id="823300" name="Picture 4" descr="Müsli tyčinka FIT pomerančová 30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581525"/>
            <a:ext cx="2519363" cy="1905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23301" name="Group 5"/>
          <p:cNvGraphicFramePr>
            <a:graphicFrameLocks noGrp="1"/>
          </p:cNvGraphicFramePr>
          <p:nvPr/>
        </p:nvGraphicFramePr>
        <p:xfrm>
          <a:off x="3563938" y="6858000"/>
          <a:ext cx="208280" cy="39837360"/>
        </p:xfrm>
        <a:graphic>
          <a:graphicData uri="http://schemas.openxmlformats.org/drawingml/2006/table">
            <a:tbl>
              <a:tblPr/>
              <a:tblGrid>
                <a:gridCol w="208280"/>
              </a:tblGrid>
              <a:tr h="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cs-CZ" altLang="cs-CZ" sz="260800" b="1" i="0" u="none" strike="noStrike" cap="none" normalizeH="0" baseline="0" smtClean="0">
                        <a:ln>
                          <a:noFill/>
                        </a:ln>
                        <a:solidFill>
                          <a:schemeClr val="tx1"/>
                        </a:solidFill>
                        <a:effectLst/>
                        <a:latin typeface="Arial" panose="020B0604020202020204" pitchFamily="34" charset="0"/>
                      </a:endParaRPr>
                    </a:p>
                  </a:txBody>
                  <a:tcPr horzOverflow="overflow">
                    <a:lnL w="0" cap="flat" cmpd="sng" algn="ctr">
                      <a:solidFill>
                        <a:srgbClr val="010000"/>
                      </a:solidFill>
                      <a:prstDash val="solid"/>
                      <a:round/>
                      <a:headEnd type="none" w="med" len="med"/>
                      <a:tailEnd type="none" w="med" len="med"/>
                    </a:lnL>
                    <a:lnR w="0" cap="flat" cmpd="sng" algn="ctr">
                      <a:solidFill>
                        <a:srgbClr val="010000"/>
                      </a:solidFill>
                      <a:prstDash val="solid"/>
                      <a:round/>
                      <a:headEnd type="none" w="med" len="med"/>
                      <a:tailEnd type="none" w="med" len="med"/>
                    </a:lnR>
                    <a:lnT w="0" cap="flat" cmpd="sng" algn="ctr">
                      <a:solidFill>
                        <a:srgbClr val="010000"/>
                      </a:solidFill>
                      <a:prstDash val="solid"/>
                      <a:round/>
                      <a:headEnd type="none" w="med" len="med"/>
                      <a:tailEnd type="none" w="med" len="med"/>
                    </a:lnT>
                    <a:lnB w="0" cap="flat" cmpd="sng" algn="ctr">
                      <a:solidFill>
                        <a:srgbClr val="010000"/>
                      </a:solidFill>
                      <a:prstDash val="solid"/>
                      <a:round/>
                      <a:headEnd type="none" w="med" len="med"/>
                      <a:tailEnd type="none" w="med" len="med"/>
                    </a:lnB>
                    <a:lnTlToBr>
                      <a:noFill/>
                    </a:lnTlToBr>
                    <a:lnBlToTr>
                      <a:noFill/>
                    </a:lnBlToTr>
                    <a:solidFill>
                      <a:srgbClr val="F6F6F6"/>
                    </a:solidFill>
                  </a:tcPr>
                </a:tc>
              </a:tr>
            </a:tbl>
          </a:graphicData>
        </a:graphic>
      </p:graphicFrame>
      <p:pic>
        <p:nvPicPr>
          <p:cNvPr id="823307" name="Picture 11" descr="Corny Big müsli tyčinka oříšková 50g">
            <a:hlinkClick r:id="rId6" tooltip="Corny Big müsli tyčinka oříšková 50g"/>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3284538"/>
            <a:ext cx="2592388" cy="2016125"/>
          </a:xfrm>
          <a:prstGeom prst="rect">
            <a:avLst/>
          </a:prstGeom>
          <a:noFill/>
          <a:extLst>
            <a:ext uri="{909E8E84-426E-40DD-AFC4-6F175D3DCCD1}">
              <a14:hiddenFill xmlns:a14="http://schemas.microsoft.com/office/drawing/2010/main">
                <a:solidFill>
                  <a:srgbClr val="FFFFFF"/>
                </a:solidFill>
              </a14:hiddenFill>
            </a:ext>
          </a:extLst>
        </p:spPr>
      </p:pic>
      <p:pic>
        <p:nvPicPr>
          <p:cNvPr id="823308" name="Picture 12" descr="Fotografie potraviny Corny Line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2988" y="2781300"/>
            <a:ext cx="2016125" cy="1079500"/>
          </a:xfrm>
          <a:prstGeom prst="rect">
            <a:avLst/>
          </a:prstGeom>
          <a:noFill/>
          <a:extLst>
            <a:ext uri="{909E8E84-426E-40DD-AFC4-6F175D3DCCD1}">
              <a14:hiddenFill xmlns:a14="http://schemas.microsoft.com/office/drawing/2010/main">
                <a:solidFill>
                  <a:srgbClr val="FFFFFF"/>
                </a:solidFill>
              </a14:hiddenFill>
            </a:ext>
          </a:extLst>
        </p:spPr>
      </p:pic>
      <p:pic>
        <p:nvPicPr>
          <p:cNvPr id="823309" name="Picture 13" descr="Fotografie potraviny Cereo Müsli tyčinka s kousky višní v jogurtové polevě ">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588" y="5084763"/>
            <a:ext cx="2087562" cy="1296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4</a:t>
            </a:fld>
            <a:endParaRPr lang="cs-CZ" dirty="0"/>
          </a:p>
        </p:txBody>
      </p:sp>
      <p:pic>
        <p:nvPicPr>
          <p:cNvPr id="6"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306" y="1014571"/>
            <a:ext cx="8313215" cy="450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3816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7394" name="Group 2"/>
          <p:cNvGraphicFramePr>
            <a:graphicFrameLocks noGrp="1"/>
          </p:cNvGraphicFramePr>
          <p:nvPr/>
        </p:nvGraphicFramePr>
        <p:xfrm>
          <a:off x="0" y="44450"/>
          <a:ext cx="9153843" cy="6900546"/>
        </p:xfrm>
        <a:graphic>
          <a:graphicData uri="http://schemas.openxmlformats.org/drawingml/2006/table">
            <a:tbl>
              <a:tblPr/>
              <a:tblGrid>
                <a:gridCol w="742950"/>
                <a:gridCol w="2535238"/>
                <a:gridCol w="208280"/>
                <a:gridCol w="1455738"/>
                <a:gridCol w="1382712"/>
                <a:gridCol w="1425575"/>
                <a:gridCol w="1403350"/>
              </a:tblGrid>
              <a:tr h="415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Označení výrobku</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TFA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SAFA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MUFA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PUFA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Simply Nut jogurt</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81,00</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11,94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27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Simply Nut kakao</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31,79</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39,89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25,49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2,83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Twiggy – švestka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35,98</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39,92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22,51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1,59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CORNY Big Dark</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0,08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62,47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33,36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4,09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52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BreakfastBar ostružina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87,46</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8,75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13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Albert oříšek+kar.</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36,05</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38,60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23,70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Albert jogurt+malina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37,17</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39,49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22,04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Corny Chocolate</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0,43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64,00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32,26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3,31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76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Corny jogurt+jahoda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0,48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81,60</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14,89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60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Fly borůvka+jogurt</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97,47</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1,72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0,68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Fly banán+kakao</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89,88</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7,01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2,04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Maxi Nuta konopné</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0,53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77,81</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16,08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5,58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Nestlé Fitness</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0,04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63,50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33,00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3,46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35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Crip Crop jogurt</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0,12</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97,10</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2,08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0,70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Crip Crop čokoláda</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0,40</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84,62</a:t>
                      </a:r>
                      <a:endParaRPr kumimoji="0" lang="cs-CZ" altLang="cs-CZ" sz="20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13,09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1,89</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64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Dobrá vláknina jogurt</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0,18</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95,80</a:t>
                      </a:r>
                      <a:endParaRPr kumimoji="0" lang="cs-CZ" altLang="cs-CZ" sz="20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2,85</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1,17</a:t>
                      </a:r>
                      <a:endParaRPr kumimoji="0" lang="cs-CZ" altLang="cs-CZ" sz="20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1490" name="Group 2"/>
          <p:cNvGraphicFramePr>
            <a:graphicFrameLocks noGrp="1"/>
          </p:cNvGraphicFramePr>
          <p:nvPr/>
        </p:nvGraphicFramePr>
        <p:xfrm>
          <a:off x="0" y="-52388"/>
          <a:ext cx="9169718" cy="6829300"/>
        </p:xfrm>
        <a:graphic>
          <a:graphicData uri="http://schemas.openxmlformats.org/drawingml/2006/table">
            <a:tbl>
              <a:tblPr/>
              <a:tblGrid>
                <a:gridCol w="827088"/>
                <a:gridCol w="4257675"/>
                <a:gridCol w="208280"/>
                <a:gridCol w="949325"/>
                <a:gridCol w="974725"/>
                <a:gridCol w="976313"/>
                <a:gridCol w="976312"/>
              </a:tblGrid>
              <a:tr h="3127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cs-CZ" altLang="cs-CZ" sz="2400" b="1"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Výrobek</a:t>
                      </a:r>
                    </a:p>
                  </a:txBody>
                  <a:tcPr horzOverflow="overflow">
                    <a:lnL w="12700" cap="flat" cmpd="sng" algn="ctr">
                      <a:solidFill>
                        <a:srgbClr val="000000"/>
                      </a:solidFill>
                      <a:prstDash val="solid"/>
                      <a:round/>
                      <a:headEnd type="none" w="med" len="med"/>
                      <a:tailEnd type="none" w="med" len="med"/>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TFA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SAFA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MUFA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000" b="1" i="0" u="none" strike="noStrike" cap="none" normalizeH="0" baseline="0" smtClean="0">
                          <a:ln>
                            <a:noFill/>
                          </a:ln>
                          <a:solidFill>
                            <a:schemeClr val="tx1"/>
                          </a:solidFill>
                          <a:effectLst/>
                          <a:latin typeface="Arial" panose="020B0604020202020204" pitchFamily="34" charset="0"/>
                        </a:rPr>
                        <a:t>PUFA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Dobrá vláknina kakao</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88,34</a:t>
                      </a:r>
                      <a:endParaRPr kumimoji="0" lang="cs-CZ" altLang="cs-CZ" sz="2400" b="0"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7,93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Müsli v jogurte višeň</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2,71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92,17</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3,85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08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FirstNice kakao</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40,80</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40,52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17,21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FirstNice jogurt</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38,32</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38,17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22,04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Maxi Nuta pistácie</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91,91</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6,07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1,92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Probiotic Line </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0,30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90,96</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6,86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1,88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Fit fruitík čokoláda</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34,91</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37,41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24,74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2,94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Fit fruitík jogurt</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37,81</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36,62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22,68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2,89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Jelly Juicy Cereal</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1,38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90,35</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5,48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2,79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Fit müsli jogurt</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37,58</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38,49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22,46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1,47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Fit müsli poleva</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37,49</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35,90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25,34</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1,27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90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Juicy Bar</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2,36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91,64</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4,33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1,67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Cereo jogurt</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37,59</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39,99</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21,27</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30</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Cereo  kakao</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1" i="0" u="none" strike="noStrike" cap="none" normalizeH="0" baseline="0" smtClean="0">
                          <a:ln>
                            <a:noFill/>
                          </a:ln>
                          <a:solidFill>
                            <a:srgbClr val="FF3300"/>
                          </a:solidFill>
                          <a:effectLst/>
                          <a:latin typeface="Times New Roman" panose="02020603050405020304" pitchFamily="18" charset="0"/>
                          <a:cs typeface="Times New Roman" panose="02020603050405020304" pitchFamily="18" charset="0"/>
                        </a:rPr>
                        <a:t>32,50</a:t>
                      </a:r>
                      <a:endParaRPr kumimoji="0" lang="cs-CZ" altLang="cs-CZ" sz="2400" b="1" i="0" u="none" strike="noStrike" cap="none" normalizeH="0" baseline="0" smtClean="0">
                        <a:ln>
                          <a:noFill/>
                        </a:ln>
                        <a:solidFill>
                          <a:srgbClr val="FF3300"/>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47,15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19,32</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1,03</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4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SIRIUS Müsli</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0,36</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63,55</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32,41</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3,68</a:t>
                      </a:r>
                      <a:endParaRPr kumimoji="0" lang="cs-CZ" altLang="cs-CZ"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Nadpis 1"/>
          <p:cNvSpPr>
            <a:spLocks noGrp="1"/>
          </p:cNvSpPr>
          <p:nvPr>
            <p:ph type="title" idx="4294967295"/>
          </p:nvPr>
        </p:nvSpPr>
        <p:spPr/>
        <p:txBody>
          <a:bodyPr/>
          <a:lstStyle/>
          <a:p>
            <a:r>
              <a:rPr lang="cs-CZ" altLang="cs-CZ"/>
              <a:t>Historie OS</a:t>
            </a:r>
          </a:p>
        </p:txBody>
      </p:sp>
      <p:sp>
        <p:nvSpPr>
          <p:cNvPr id="747523" name="Zástupný symbol pro obsah 2"/>
          <p:cNvSpPr>
            <a:spLocks noGrp="1"/>
          </p:cNvSpPr>
          <p:nvPr>
            <p:ph idx="4294967295"/>
          </p:nvPr>
        </p:nvSpPr>
        <p:spPr/>
        <p:txBody>
          <a:bodyPr/>
          <a:lstStyle/>
          <a:p>
            <a:r>
              <a:rPr lang="cs-CZ" altLang="cs-CZ"/>
              <a:t>Dr. C.J. Jackson</a:t>
            </a:r>
          </a:p>
          <a:p>
            <a:pPr>
              <a:buFontTx/>
              <a:buNone/>
            </a:pPr>
            <a:r>
              <a:rPr lang="cs-CZ" altLang="cs-CZ"/>
              <a:t> - zakladatel lázní v NY (USA)</a:t>
            </a:r>
          </a:p>
          <a:p>
            <a:pPr>
              <a:buFontTx/>
              <a:buNone/>
            </a:pPr>
            <a:r>
              <a:rPr lang="cs-CZ" altLang="cs-CZ"/>
              <a:t> - hydroterapie + výživa </a:t>
            </a:r>
          </a:p>
          <a:p>
            <a:r>
              <a:rPr lang="cs-CZ" altLang="cs-CZ"/>
              <a:t>1863 </a:t>
            </a:r>
            <a:r>
              <a:rPr lang="cs-CZ" altLang="cs-CZ" b="1"/>
              <a:t>Granula</a:t>
            </a:r>
            <a:r>
              <a:rPr lang="cs-CZ" altLang="cs-CZ"/>
              <a:t> = velmi hrubé těsto ze 100% celozrnné mouky, sušené v troubě, nalámané na kousky, před konzumací                        namáčené přes noc ve vodě</a:t>
            </a:r>
          </a:p>
          <a:p>
            <a:endParaRPr lang="cs-CZ" altLang="cs-CZ"/>
          </a:p>
        </p:txBody>
      </p:sp>
      <p:pic>
        <p:nvPicPr>
          <p:cNvPr id="747524" name="Picture 2" descr="http://upload.wikimedia.org/wikipedia/commons/thumb/6/60/James_Caleb_Jackson1.jpg/220px-James_Caleb_Jackson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260350"/>
            <a:ext cx="1808163"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25" name="Rectangle 3"/>
          <p:cNvSpPr>
            <a:spLocks noChangeArrowheads="1"/>
          </p:cNvSpPr>
          <p:nvPr/>
        </p:nvSpPr>
        <p:spPr bwMode="auto">
          <a:xfrm>
            <a:off x="0" y="0"/>
            <a:ext cx="852963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800">
                <a:solidFill>
                  <a:srgbClr val="FFFFFF"/>
                </a:solidFill>
                <a:latin typeface="Courier New" panose="02070309020205020404" pitchFamily="49" charset="0"/>
                <a:cs typeface="Arial" panose="020B0604020202020204" pitchFamily="34" charset="0"/>
                <a:hlinkClick r:id="rId3" tooltip="Enlarge"/>
              </a:rPr>
              <a:t>  </a:t>
            </a:r>
            <a:r>
              <a:rPr lang="cs-CZ" altLang="cs-CZ" sz="600">
                <a:solidFill>
                  <a:srgbClr val="FFFFFF"/>
                </a:solidFill>
                <a:latin typeface="Courier New" panose="02070309020205020404" pitchFamily="49" charset="0"/>
                <a:cs typeface="Arial" panose="020B0604020202020204" pitchFamily="34" charset="0"/>
              </a:rPr>
              <a:t> </a:t>
            </a:r>
            <a:endParaRPr lang="cs-CZ" altLang="cs-CZ" sz="1800">
              <a:latin typeface="Courier New" panose="02070309020205020404" pitchFamily="49" charset="0"/>
              <a:cs typeface="Arial" panose="020B0604020202020204" pitchFamily="34" charset="0"/>
            </a:endParaRPr>
          </a:p>
          <a:p>
            <a:pPr eaLnBrk="0" hangingPunct="0"/>
            <a:r>
              <a:rPr lang="cs-CZ" altLang="cs-CZ" sz="1800">
                <a:solidFill>
                  <a:srgbClr val="FFFFFF"/>
                </a:solidFill>
                <a:latin typeface="Courier New" panose="02070309020205020404" pitchFamily="49" charset="0"/>
                <a:cs typeface="Arial" panose="020B0604020202020204" pitchFamily="34" charset="0"/>
              </a:rPr>
              <a:t>James Caleb Jackson</a:t>
            </a:r>
          </a:p>
        </p:txBody>
      </p:sp>
      <p:sp>
        <p:nvSpPr>
          <p:cNvPr id="747526" name="Rectangle 5"/>
          <p:cNvSpPr>
            <a:spLocks noChangeArrowheads="1"/>
          </p:cNvSpPr>
          <p:nvPr/>
        </p:nvSpPr>
        <p:spPr bwMode="auto">
          <a:xfrm>
            <a:off x="0" y="0"/>
            <a:ext cx="852963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800">
                <a:solidFill>
                  <a:srgbClr val="FFFFFF"/>
                </a:solidFill>
                <a:latin typeface="Courier New" panose="02070309020205020404" pitchFamily="49" charset="0"/>
                <a:cs typeface="Courier New" panose="02070309020205020404" pitchFamily="49" charset="0"/>
                <a:hlinkClick r:id="rId3" tooltip="Enlarge"/>
              </a:rPr>
              <a:t>  </a:t>
            </a:r>
            <a:r>
              <a:rPr lang="cs-CZ" altLang="cs-CZ" sz="600">
                <a:solidFill>
                  <a:srgbClr val="FFFFFF"/>
                </a:solidFill>
                <a:latin typeface="Courier New" panose="02070309020205020404" pitchFamily="49" charset="0"/>
                <a:cs typeface="Courier New" panose="02070309020205020404" pitchFamily="49" charset="0"/>
              </a:rPr>
              <a:t> </a:t>
            </a:r>
            <a:endParaRPr lang="cs-CZ" altLang="cs-CZ" sz="1800">
              <a:latin typeface="Courier New" panose="02070309020205020404" pitchFamily="49" charset="0"/>
              <a:cs typeface="Courier New" panose="02070309020205020404" pitchFamily="49" charset="0"/>
            </a:endParaRPr>
          </a:p>
          <a:p>
            <a:pPr eaLnBrk="0" hangingPunct="0"/>
            <a:r>
              <a:rPr lang="cs-CZ" altLang="cs-CZ" sz="1800">
                <a:solidFill>
                  <a:srgbClr val="FFFFFF"/>
                </a:solidFill>
                <a:latin typeface="Courier New" panose="02070309020205020404" pitchFamily="49" charset="0"/>
                <a:cs typeface="Courier New" panose="02070309020205020404" pitchFamily="49" charset="0"/>
              </a:rPr>
              <a:t>James Caleb Jackson</a:t>
            </a:r>
          </a:p>
        </p:txBody>
      </p:sp>
      <p:sp>
        <p:nvSpPr>
          <p:cNvPr id="747527" name="Obdélník 8"/>
          <p:cNvSpPr>
            <a:spLocks noChangeArrowheads="1"/>
          </p:cNvSpPr>
          <p:nvPr/>
        </p:nvSpPr>
        <p:spPr bwMode="auto">
          <a:xfrm>
            <a:off x="6516688" y="2492375"/>
            <a:ext cx="2416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800">
                <a:latin typeface="Calibri" panose="020F0502020204030204" pitchFamily="34" charset="0"/>
              </a:rPr>
              <a:t>Dr. Caleb James Jackson</a:t>
            </a:r>
          </a:p>
          <a:p>
            <a:r>
              <a:rPr lang="cs-CZ" altLang="cs-CZ" sz="1800">
                <a:latin typeface="Calibri" panose="020F0502020204030204" pitchFamily="34" charset="0"/>
              </a:rPr>
              <a:t>(1811–1895)</a:t>
            </a:r>
          </a:p>
        </p:txBody>
      </p:sp>
      <p:pic>
        <p:nvPicPr>
          <p:cNvPr id="747528" name="Picture 8" descr="Flax Plus"/>
          <p:cNvPicPr>
            <a:picLocks noChangeAspect="1" noChangeArrowheads="1"/>
          </p:cNvPicPr>
          <p:nvPr/>
        </p:nvPicPr>
        <p:blipFill>
          <a:blip r:embed="rId5">
            <a:extLst>
              <a:ext uri="{28A0092B-C50C-407E-A947-70E740481C1C}">
                <a14:useLocalDpi xmlns:a14="http://schemas.microsoft.com/office/drawing/2010/main" val="0"/>
              </a:ext>
            </a:extLst>
          </a:blip>
          <a:srcRect t="16862" r="23088"/>
          <a:stretch>
            <a:fillRect/>
          </a:stretch>
        </p:blipFill>
        <p:spPr bwMode="auto">
          <a:xfrm>
            <a:off x="4643438" y="5611813"/>
            <a:ext cx="34544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Nadpis 1"/>
          <p:cNvSpPr>
            <a:spLocks noGrp="1"/>
          </p:cNvSpPr>
          <p:nvPr>
            <p:ph type="title" idx="4294967295"/>
          </p:nvPr>
        </p:nvSpPr>
        <p:spPr/>
        <p:txBody>
          <a:bodyPr/>
          <a:lstStyle/>
          <a:p>
            <a:r>
              <a:rPr lang="cs-CZ" altLang="cs-CZ"/>
              <a:t>Cereálie…?</a:t>
            </a:r>
          </a:p>
        </p:txBody>
      </p:sp>
      <p:sp>
        <p:nvSpPr>
          <p:cNvPr id="749571" name="Zástupný symbol pro obsah 2"/>
          <p:cNvSpPr>
            <a:spLocks noGrp="1"/>
          </p:cNvSpPr>
          <p:nvPr>
            <p:ph idx="4294967295"/>
          </p:nvPr>
        </p:nvSpPr>
        <p:spPr/>
        <p:txBody>
          <a:bodyPr/>
          <a:lstStyle/>
          <a:p>
            <a:r>
              <a:rPr lang="cs-CZ" altLang="cs-CZ"/>
              <a:t>Cereálie = obiloviny</a:t>
            </a:r>
          </a:p>
          <a:p>
            <a:pPr>
              <a:buFontTx/>
              <a:buNone/>
            </a:pPr>
            <a:endParaRPr lang="cs-CZ" altLang="cs-CZ" sz="1100"/>
          </a:p>
          <a:p>
            <a:r>
              <a:rPr lang="cs-CZ" altLang="cs-CZ"/>
              <a:t>„Obilné snídaně“ (OS) - technologicky zpracované obiloviny, které jsou pro člověka lépe stravitelné při současném zachování co nejvyšší nutriční hodnoty</a:t>
            </a:r>
          </a:p>
          <a:p>
            <a:pPr>
              <a:buFontTx/>
              <a:buNone/>
            </a:pPr>
            <a:endParaRPr lang="cs-CZ" altLang="cs-CZ" sz="1100"/>
          </a:p>
          <a:p>
            <a:r>
              <a:rPr lang="cs-CZ" altLang="cs-CZ"/>
              <a:t>Způsoby technologické úpravy: vločkování, extruze, bobtnání, pražení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Nadpis 1"/>
          <p:cNvSpPr>
            <a:spLocks noGrp="1"/>
          </p:cNvSpPr>
          <p:nvPr>
            <p:ph type="title" idx="4294967295"/>
          </p:nvPr>
        </p:nvSpPr>
        <p:spPr>
          <a:xfrm>
            <a:off x="468313" y="188913"/>
            <a:ext cx="8229600" cy="1143000"/>
          </a:xfrm>
        </p:spPr>
        <p:txBody>
          <a:bodyPr/>
          <a:lstStyle/>
          <a:p>
            <a:pPr algn="l"/>
            <a:r>
              <a:rPr lang="cs-CZ" altLang="cs-CZ"/>
              <a:t>        Historie OS</a:t>
            </a:r>
          </a:p>
        </p:txBody>
      </p:sp>
      <p:sp>
        <p:nvSpPr>
          <p:cNvPr id="751619" name="Zástupný symbol pro obsah 2"/>
          <p:cNvSpPr>
            <a:spLocks noGrp="1"/>
          </p:cNvSpPr>
          <p:nvPr>
            <p:ph idx="4294967295"/>
          </p:nvPr>
        </p:nvSpPr>
        <p:spPr>
          <a:xfrm>
            <a:off x="468313" y="1125538"/>
            <a:ext cx="8229600" cy="5360987"/>
          </a:xfrm>
        </p:spPr>
        <p:txBody>
          <a:bodyPr/>
          <a:lstStyle/>
          <a:p>
            <a:r>
              <a:rPr lang="cs-CZ" altLang="cs-CZ" sz="2800"/>
              <a:t>Lékař a manažer                                                        léčebného sanatoria                                                         Battle Creek (Michigan, USA)</a:t>
            </a:r>
          </a:p>
          <a:p>
            <a:r>
              <a:rPr lang="cs-CZ" altLang="cs-CZ" sz="2800"/>
              <a:t>Medicína založena na holistickém přístupu s důrazem na výživu, očistné kůry, cvičení a fototerapii (stoupenci církve Adventistů sedmého dne)</a:t>
            </a:r>
          </a:p>
          <a:p>
            <a:r>
              <a:rPr lang="cs-CZ" altLang="cs-CZ" sz="2800"/>
              <a:t>Výživa –vegetariánské charakteru, suroviny v přírodním stavu, základem obiloviny, ořechy a potraviny urychlující pasáž střevem,              abstinence alkoholu, tabáku a kofeinu</a:t>
            </a:r>
          </a:p>
          <a:p>
            <a:r>
              <a:rPr lang="cs-CZ" altLang="cs-CZ" sz="2800"/>
              <a:t>1894 </a:t>
            </a:r>
            <a:r>
              <a:rPr lang="cs-CZ" altLang="cs-CZ" sz="2800" b="1"/>
              <a:t>kukuřičné lupínky</a:t>
            </a:r>
          </a:p>
          <a:p>
            <a:pPr>
              <a:buFontTx/>
              <a:buNone/>
            </a:pPr>
            <a:endParaRPr lang="cs-CZ" altLang="cs-CZ" sz="2800"/>
          </a:p>
        </p:txBody>
      </p:sp>
      <p:pic>
        <p:nvPicPr>
          <p:cNvPr id="751620" name="Picture 2" descr="http://upload.wikimedia.org/wikipedia/commons/thumb/2/2c/John_Harvey_Kellogg_ggbain.15047.jpg/200px-John_Harvey_Kellogg_ggbain.15047.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3780" r="5501" b="23552"/>
          <a:stretch>
            <a:fillRect/>
          </a:stretch>
        </p:blipFill>
        <p:spPr bwMode="auto">
          <a:xfrm>
            <a:off x="5364163" y="0"/>
            <a:ext cx="17287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1621" name="Obdélník 4"/>
          <p:cNvSpPr>
            <a:spLocks noChangeArrowheads="1"/>
          </p:cNvSpPr>
          <p:nvPr/>
        </p:nvSpPr>
        <p:spPr bwMode="auto">
          <a:xfrm>
            <a:off x="5076825" y="1916113"/>
            <a:ext cx="21812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600" b="1">
                <a:latin typeface="Calibri" panose="020F0502020204030204" pitchFamily="34" charset="0"/>
              </a:rPr>
              <a:t>Dr. John Harvey Kellogg</a:t>
            </a:r>
          </a:p>
          <a:p>
            <a:r>
              <a:rPr lang="cs-CZ" altLang="cs-CZ" sz="1600" b="1">
                <a:latin typeface="Calibri" panose="020F0502020204030204" pitchFamily="34" charset="0"/>
              </a:rPr>
              <a:t>(1852</a:t>
            </a:r>
            <a:r>
              <a:rPr lang="cs-CZ" altLang="cs-CZ" sz="1600">
                <a:latin typeface="Calibri" panose="020F0502020204030204" pitchFamily="34" charset="0"/>
              </a:rPr>
              <a:t>–</a:t>
            </a:r>
            <a:r>
              <a:rPr lang="cs-CZ" altLang="cs-CZ" sz="1600" b="1">
                <a:latin typeface="Calibri" panose="020F0502020204030204" pitchFamily="34" charset="0"/>
              </a:rPr>
              <a:t>1943)</a:t>
            </a:r>
            <a:endParaRPr lang="cs-CZ" altLang="cs-CZ" sz="1600">
              <a:latin typeface="Calibri" panose="020F0502020204030204" pitchFamily="34" charset="0"/>
            </a:endParaRPr>
          </a:p>
        </p:txBody>
      </p:sp>
      <p:pic>
        <p:nvPicPr>
          <p:cNvPr id="751622" name="Picture 4" descr="http://upload.wikimedia.org/wikipedia/en/thumb/f/fd/WkPortrait_01.jpg/220px-WkPortrait_0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0"/>
            <a:ext cx="17653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1623" name="Obdélník 6"/>
          <p:cNvSpPr>
            <a:spLocks noChangeArrowheads="1"/>
          </p:cNvSpPr>
          <p:nvPr/>
        </p:nvSpPr>
        <p:spPr bwMode="auto">
          <a:xfrm>
            <a:off x="7235825" y="1916113"/>
            <a:ext cx="16732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600" b="1">
                <a:latin typeface="Calibri" panose="020F0502020204030204" pitchFamily="34" charset="0"/>
              </a:rPr>
              <a:t>Will Keith Kellogg</a:t>
            </a:r>
          </a:p>
          <a:p>
            <a:r>
              <a:rPr lang="cs-CZ" altLang="cs-CZ" sz="1600" b="1">
                <a:latin typeface="Calibri" panose="020F0502020204030204" pitchFamily="34" charset="0"/>
              </a:rPr>
              <a:t>(1860 </a:t>
            </a:r>
            <a:r>
              <a:rPr lang="cs-CZ" altLang="cs-CZ" sz="1600">
                <a:latin typeface="Calibri" panose="020F0502020204030204" pitchFamily="34" charset="0"/>
              </a:rPr>
              <a:t>–</a:t>
            </a:r>
            <a:r>
              <a:rPr lang="cs-CZ" altLang="cs-CZ" sz="1600" b="1">
                <a:latin typeface="Calibri" panose="020F0502020204030204" pitchFamily="34" charset="0"/>
              </a:rPr>
              <a:t>1951)</a:t>
            </a:r>
            <a:endParaRPr lang="cs-CZ" altLang="cs-CZ" sz="1600">
              <a:latin typeface="Calibri" panose="020F0502020204030204" pitchFamily="34" charset="0"/>
            </a:endParaRPr>
          </a:p>
        </p:txBody>
      </p:sp>
      <p:pic>
        <p:nvPicPr>
          <p:cNvPr id="751624" name="Picture 10" descr="http://web.tradekorea.com/upload_file2/product/982/P00239982/cbe9caa6_cb20a677_bf07_4af0_b6e1_36e3243397d4.jpg"/>
          <p:cNvPicPr>
            <a:picLocks noChangeAspect="1" noChangeArrowheads="1"/>
          </p:cNvPicPr>
          <p:nvPr/>
        </p:nvPicPr>
        <p:blipFill>
          <a:blip r:embed="rId7">
            <a:extLst>
              <a:ext uri="{28A0092B-C50C-407E-A947-70E740481C1C}">
                <a14:useLocalDpi xmlns:a14="http://schemas.microsoft.com/office/drawing/2010/main" val="0"/>
              </a:ext>
            </a:extLst>
          </a:blip>
          <a:srcRect l="2654" t="15916" r="4507" b="20422"/>
          <a:stretch>
            <a:fillRect/>
          </a:stretch>
        </p:blipFill>
        <p:spPr bwMode="auto">
          <a:xfrm>
            <a:off x="6315075" y="4918075"/>
            <a:ext cx="28289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fontScale="90000"/>
          </a:bodyPr>
          <a:lstStyle/>
          <a:p>
            <a:pPr algn="l"/>
            <a:r>
              <a:rPr lang="cs-CZ" altLang="cs-CZ"/>
              <a:t>                </a:t>
            </a:r>
            <a:r>
              <a:rPr lang="cs-CZ" altLang="cs-CZ" sz="4800"/>
              <a:t>OS dnes</a:t>
            </a:r>
            <a:r>
              <a:rPr lang="cs-CZ" altLang="cs-CZ"/>
              <a:t/>
            </a:r>
            <a:br>
              <a:rPr lang="cs-CZ" altLang="cs-CZ"/>
            </a:br>
            <a:r>
              <a:rPr lang="cs-CZ" altLang="cs-CZ"/>
              <a:t>           </a:t>
            </a:r>
            <a:r>
              <a:rPr lang="cs-CZ" altLang="cs-CZ" sz="3600"/>
              <a:t>Tvrzení na obalech</a:t>
            </a:r>
            <a:endParaRPr lang="cs-CZ" altLang="cs-CZ" sz="4000"/>
          </a:p>
        </p:txBody>
      </p:sp>
      <p:sp>
        <p:nvSpPr>
          <p:cNvPr id="3" name="Zástupný symbol pro obsah 2"/>
          <p:cNvSpPr>
            <a:spLocks noGrp="1"/>
          </p:cNvSpPr>
          <p:nvPr>
            <p:ph idx="4294967295"/>
          </p:nvPr>
        </p:nvSpPr>
        <p:spPr>
          <a:xfrm>
            <a:off x="611188" y="1700213"/>
            <a:ext cx="8064500" cy="4681537"/>
          </a:xfrm>
        </p:spPr>
        <p:txBody>
          <a:bodyPr>
            <a:normAutofit/>
          </a:bodyPr>
          <a:lstStyle/>
          <a:p>
            <a:pPr>
              <a:lnSpc>
                <a:spcPct val="90000"/>
              </a:lnSpc>
              <a:buFontTx/>
              <a:buNone/>
            </a:pPr>
            <a:endParaRPr lang="cs-CZ" altLang="cs-CZ"/>
          </a:p>
          <a:p>
            <a:pPr>
              <a:lnSpc>
                <a:spcPct val="90000"/>
              </a:lnSpc>
              <a:buFontTx/>
              <a:buNone/>
            </a:pPr>
            <a:endParaRPr lang="cs-CZ" altLang="cs-CZ" sz="1200"/>
          </a:p>
          <a:p>
            <a:pPr>
              <a:lnSpc>
                <a:spcPct val="90000"/>
              </a:lnSpc>
              <a:buFontTx/>
              <a:buNone/>
            </a:pPr>
            <a:r>
              <a:rPr lang="cs-CZ" altLang="cs-CZ"/>
              <a:t>„Cereální kuličky s kakaem obsahují celozrnné cereálie a jsou zdrojem vitamínů a minerálních látek.“</a:t>
            </a:r>
          </a:p>
          <a:p>
            <a:pPr>
              <a:lnSpc>
                <a:spcPct val="90000"/>
              </a:lnSpc>
              <a:buFontTx/>
              <a:buNone/>
            </a:pPr>
            <a:endParaRPr lang="cs-CZ" altLang="cs-CZ" sz="1600"/>
          </a:p>
          <a:p>
            <a:pPr>
              <a:lnSpc>
                <a:spcPct val="90000"/>
              </a:lnSpc>
              <a:buFontTx/>
              <a:buNone/>
            </a:pPr>
            <a:r>
              <a:rPr lang="cs-CZ" altLang="cs-CZ"/>
              <a:t>„Dopřejte svým dětem zdravý start do celého dne!“</a:t>
            </a:r>
          </a:p>
          <a:p>
            <a:pPr>
              <a:lnSpc>
                <a:spcPct val="90000"/>
              </a:lnSpc>
              <a:buFontTx/>
              <a:buNone/>
            </a:pPr>
            <a:endParaRPr lang="cs-CZ" altLang="cs-CZ" sz="1300"/>
          </a:p>
          <a:p>
            <a:pPr>
              <a:lnSpc>
                <a:spcPct val="90000"/>
              </a:lnSpc>
              <a:buFontTx/>
              <a:buNone/>
            </a:pPr>
            <a:r>
              <a:rPr lang="cs-CZ" altLang="cs-CZ"/>
              <a:t>„Cereálie jsou tou nejlepší volbou zdravé           a vyvážené snídaně.“</a:t>
            </a:r>
          </a:p>
          <a:p>
            <a:pPr>
              <a:lnSpc>
                <a:spcPct val="90000"/>
              </a:lnSpc>
              <a:buFontTx/>
              <a:buNone/>
            </a:pPr>
            <a:endParaRPr lang="cs-CZ" altLang="cs-CZ"/>
          </a:p>
          <a:p>
            <a:pPr>
              <a:lnSpc>
                <a:spcPct val="90000"/>
              </a:lnSpc>
              <a:buFontTx/>
              <a:buNone/>
            </a:pPr>
            <a:endParaRPr lang="cs-CZ" altLang="cs-CZ" sz="3600"/>
          </a:p>
          <a:p>
            <a:pPr>
              <a:lnSpc>
                <a:spcPct val="90000"/>
              </a:lnSpc>
              <a:buFontTx/>
              <a:buNone/>
            </a:pPr>
            <a:endParaRPr lang="cs-CZ" altLang="cs-CZ"/>
          </a:p>
        </p:txBody>
      </p:sp>
      <p:pic>
        <p:nvPicPr>
          <p:cNvPr id="753668" name="Picture 6" descr="http://farm1.static.flickr.com/9/69079790_3db2640731.jpg"/>
          <p:cNvPicPr>
            <a:picLocks noChangeAspect="1" noChangeArrowheads="1"/>
          </p:cNvPicPr>
          <p:nvPr/>
        </p:nvPicPr>
        <p:blipFill>
          <a:blip r:embed="rId3">
            <a:extLst>
              <a:ext uri="{28A0092B-C50C-407E-A947-70E740481C1C}">
                <a14:useLocalDpi xmlns:a14="http://schemas.microsoft.com/office/drawing/2010/main" val="0"/>
              </a:ext>
            </a:extLst>
          </a:blip>
          <a:srcRect t="33167" r="3720" b="9090"/>
          <a:stretch>
            <a:fillRect/>
          </a:stretch>
        </p:blipFill>
        <p:spPr bwMode="auto">
          <a:xfrm>
            <a:off x="6530975" y="0"/>
            <a:ext cx="261302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Nadpis 1"/>
          <p:cNvSpPr>
            <a:spLocks noGrp="1"/>
          </p:cNvSpPr>
          <p:nvPr>
            <p:ph type="title" idx="4294967295"/>
          </p:nvPr>
        </p:nvSpPr>
        <p:spPr/>
        <p:txBody>
          <a:bodyPr/>
          <a:lstStyle/>
          <a:p>
            <a:r>
              <a:rPr lang="cs-CZ" altLang="cs-CZ"/>
              <a:t>Příklad – nutriční hodnota OS</a:t>
            </a:r>
          </a:p>
        </p:txBody>
      </p:sp>
      <p:graphicFrame>
        <p:nvGraphicFramePr>
          <p:cNvPr id="8" name="Tabulka 7"/>
          <p:cNvGraphicFramePr>
            <a:graphicFrameLocks noGrp="1"/>
          </p:cNvGraphicFramePr>
          <p:nvPr/>
        </p:nvGraphicFramePr>
        <p:xfrm>
          <a:off x="1187450" y="3068638"/>
          <a:ext cx="6696074" cy="3638552"/>
        </p:xfrm>
        <a:graphic>
          <a:graphicData uri="http://schemas.openxmlformats.org/drawingml/2006/table">
            <a:tbl>
              <a:tblPr/>
              <a:tblGrid>
                <a:gridCol w="2482814"/>
                <a:gridCol w="2031393"/>
                <a:gridCol w="2181867"/>
              </a:tblGrid>
              <a:tr h="548704">
                <a:tc>
                  <a:txBody>
                    <a:bodyPr/>
                    <a:lstStyle/>
                    <a:p>
                      <a:pPr>
                        <a:spcAft>
                          <a:spcPts val="0"/>
                        </a:spcAft>
                      </a:pPr>
                      <a:r>
                        <a:rPr lang="cs-CZ" sz="1600" dirty="0">
                          <a:latin typeface="Arial"/>
                          <a:ea typeface="Times New Roman"/>
                          <a:cs typeface="Times New Roman"/>
                        </a:rPr>
                        <a:t>Hodnoty na </a:t>
                      </a:r>
                      <a:r>
                        <a:rPr lang="cs-CZ" sz="1800" b="1" dirty="0">
                          <a:latin typeface="Arial"/>
                          <a:ea typeface="Times New Roman"/>
                          <a:cs typeface="Times New Roman"/>
                        </a:rPr>
                        <a:t>100 </a:t>
                      </a:r>
                      <a:r>
                        <a:rPr lang="cs-CZ" sz="1800" b="1" dirty="0" smtClean="0">
                          <a:latin typeface="Arial"/>
                          <a:ea typeface="Times New Roman"/>
                          <a:cs typeface="Times New Roman"/>
                        </a:rPr>
                        <a:t>g výrobku</a:t>
                      </a:r>
                      <a:endParaRPr lang="cs-CZ" sz="1600" b="1"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cs-CZ" sz="1600" b="1" dirty="0">
                          <a:latin typeface="Arial"/>
                          <a:ea typeface="Times New Roman"/>
                          <a:cs typeface="Times New Roman"/>
                        </a:rPr>
                        <a:t>Lion </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cs-CZ" sz="1600" b="1" dirty="0" err="1" smtClean="0">
                          <a:latin typeface="Arial"/>
                          <a:ea typeface="Times New Roman"/>
                          <a:cs typeface="Times New Roman"/>
                        </a:rPr>
                        <a:t>BeBe</a:t>
                      </a:r>
                      <a:r>
                        <a:rPr lang="cs-CZ" sz="1600" b="1" dirty="0" smtClean="0">
                          <a:latin typeface="Arial"/>
                          <a:ea typeface="Times New Roman"/>
                          <a:cs typeface="Times New Roman"/>
                        </a:rPr>
                        <a:t> rodinné cereální</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86231">
                <a:tc>
                  <a:txBody>
                    <a:bodyPr/>
                    <a:lstStyle/>
                    <a:p>
                      <a:pPr>
                        <a:spcAft>
                          <a:spcPts val="0"/>
                        </a:spcAft>
                      </a:pPr>
                      <a:r>
                        <a:rPr lang="cs-CZ" sz="1600" dirty="0">
                          <a:latin typeface="Arial"/>
                          <a:ea typeface="Times New Roman"/>
                          <a:cs typeface="Times New Roman"/>
                        </a:rPr>
                        <a:t>Energie (KJ)</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1781</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1806</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dirty="0">
                          <a:latin typeface="Arial"/>
                          <a:ea typeface="Times New Roman"/>
                          <a:cs typeface="Times New Roman"/>
                        </a:rPr>
                        <a:t>Sacharidy (g)</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77,5</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72</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dirty="0" smtClean="0">
                          <a:latin typeface="Arial"/>
                          <a:ea typeface="Times New Roman"/>
                          <a:cs typeface="Times New Roman"/>
                        </a:rPr>
                        <a:t>   Jednoduché</a:t>
                      </a:r>
                      <a:r>
                        <a:rPr lang="cs-CZ" sz="1600" baseline="0" dirty="0" smtClean="0">
                          <a:latin typeface="Arial"/>
                          <a:ea typeface="Times New Roman"/>
                          <a:cs typeface="Times New Roman"/>
                        </a:rPr>
                        <a:t> </a:t>
                      </a:r>
                      <a:r>
                        <a:rPr lang="cs-CZ" sz="1600" dirty="0" err="1" smtClean="0">
                          <a:latin typeface="Arial"/>
                          <a:ea typeface="Times New Roman"/>
                          <a:cs typeface="Times New Roman"/>
                        </a:rPr>
                        <a:t>sach</a:t>
                      </a:r>
                      <a:r>
                        <a:rPr lang="cs-CZ" sz="1600" dirty="0">
                          <a:latin typeface="Arial"/>
                          <a:ea typeface="Times New Roman"/>
                          <a:cs typeface="Times New Roman"/>
                        </a:rPr>
                        <a:t>. (g)</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39,1</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23</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dirty="0" smtClean="0">
                          <a:latin typeface="Arial"/>
                          <a:ea typeface="Times New Roman"/>
                          <a:cs typeface="Times New Roman"/>
                        </a:rPr>
                        <a:t>   Vláknina </a:t>
                      </a:r>
                      <a:r>
                        <a:rPr lang="cs-CZ" sz="1600" dirty="0">
                          <a:latin typeface="Arial"/>
                          <a:ea typeface="Times New Roman"/>
                          <a:cs typeface="Times New Roman"/>
                        </a:rPr>
                        <a:t>(g)</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1,7</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4,9</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a:latin typeface="Arial"/>
                          <a:ea typeface="Times New Roman"/>
                          <a:cs typeface="Times New Roman"/>
                        </a:rPr>
                        <a:t>Bilkoviny (g)</a:t>
                      </a:r>
                      <a:endParaRPr lang="cs-CZ" sz="160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6,4</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8,4</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a:latin typeface="Arial"/>
                          <a:ea typeface="Times New Roman"/>
                          <a:cs typeface="Times New Roman"/>
                        </a:rPr>
                        <a:t>Tuky (g)</a:t>
                      </a:r>
                      <a:endParaRPr lang="cs-CZ" sz="160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9,6</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12</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dirty="0" smtClean="0">
                          <a:latin typeface="Arial"/>
                          <a:ea typeface="Times New Roman"/>
                          <a:cs typeface="Times New Roman"/>
                        </a:rPr>
                        <a:t>   SFA </a:t>
                      </a:r>
                      <a:r>
                        <a:rPr lang="cs-CZ" sz="1600" dirty="0">
                          <a:latin typeface="Arial"/>
                          <a:ea typeface="Times New Roman"/>
                          <a:cs typeface="Times New Roman"/>
                        </a:rPr>
                        <a:t>(g)</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4,8</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4</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6231">
                <a:tc>
                  <a:txBody>
                    <a:bodyPr/>
                    <a:lstStyle/>
                    <a:p>
                      <a:pPr>
                        <a:spcAft>
                          <a:spcPts val="0"/>
                        </a:spcAft>
                      </a:pPr>
                      <a:r>
                        <a:rPr lang="cs-CZ" sz="1600">
                          <a:latin typeface="Arial"/>
                          <a:ea typeface="Times New Roman"/>
                          <a:cs typeface="Times New Roman"/>
                        </a:rPr>
                        <a:t>Sodík (g)</a:t>
                      </a:r>
                      <a:endParaRPr lang="cs-CZ" sz="160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0,4</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600" dirty="0">
                          <a:latin typeface="Arial"/>
                          <a:ea typeface="Times New Roman"/>
                          <a:cs typeface="Times New Roman"/>
                        </a:rPr>
                        <a:t>0,29</a:t>
                      </a:r>
                      <a:endParaRPr lang="cs-CZ" sz="1600" dirty="0">
                        <a:latin typeface="Times New Roman"/>
                        <a:ea typeface="Times New Roman"/>
                        <a:cs typeface="Times New Roman"/>
                      </a:endParaRPr>
                    </a:p>
                  </a:txBody>
                  <a:tcPr marL="44446" marR="4444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55757" name="Picture 4" descr="http://images.mysupermarket.co.uk/Products_1000/0/194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171575"/>
            <a:ext cx="1512887"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5758" name="Picture 6" descr="http://www.kaloricketabulky.cz/fotografie-velka/9da6233e913941ff/bebe-rodinne-cerealni-40--celozrnnych-cerealii.jpg"/>
          <p:cNvPicPr>
            <a:picLocks noChangeAspect="1" noChangeArrowheads="1"/>
          </p:cNvPicPr>
          <p:nvPr/>
        </p:nvPicPr>
        <p:blipFill>
          <a:blip r:embed="rId4">
            <a:extLst>
              <a:ext uri="{28A0092B-C50C-407E-A947-70E740481C1C}">
                <a14:useLocalDpi xmlns:a14="http://schemas.microsoft.com/office/drawing/2010/main" val="0"/>
              </a:ext>
            </a:extLst>
          </a:blip>
          <a:srcRect l="26787" t="12601" r="27080" b="14320"/>
          <a:stretch>
            <a:fillRect/>
          </a:stretch>
        </p:blipFill>
        <p:spPr bwMode="auto">
          <a:xfrm>
            <a:off x="6659563" y="1341438"/>
            <a:ext cx="936625"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Grp="1" noChangeArrowheads="1"/>
          </p:cNvSpPr>
          <p:nvPr>
            <p:ph type="title" idx="4294967295"/>
          </p:nvPr>
        </p:nvSpPr>
        <p:spPr/>
        <p:txBody>
          <a:bodyPr/>
          <a:lstStyle/>
          <a:p>
            <a:r>
              <a:rPr lang="cs-CZ" altLang="cs-CZ"/>
              <a:t>Legislativa</a:t>
            </a:r>
          </a:p>
        </p:txBody>
      </p:sp>
      <p:sp>
        <p:nvSpPr>
          <p:cNvPr id="765955" name="Rectangle 3"/>
          <p:cNvSpPr>
            <a:spLocks noGrp="1" noChangeArrowheads="1"/>
          </p:cNvSpPr>
          <p:nvPr>
            <p:ph type="body" idx="4294967295"/>
          </p:nvPr>
        </p:nvSpPr>
        <p:spPr>
          <a:xfrm>
            <a:off x="323850" y="1341438"/>
            <a:ext cx="8569325" cy="4784725"/>
          </a:xfrm>
        </p:spPr>
        <p:txBody>
          <a:bodyPr/>
          <a:lstStyle/>
          <a:p>
            <a:pPr marL="0" indent="0">
              <a:lnSpc>
                <a:spcPct val="90000"/>
              </a:lnSpc>
              <a:buFontTx/>
              <a:buNone/>
            </a:pPr>
            <a:r>
              <a:rPr lang="cs-CZ" altLang="cs-CZ" sz="2600"/>
              <a:t>Nařízení evropského parlamentu a rady (ES) č. 1924/2006        </a:t>
            </a:r>
            <a:r>
              <a:rPr lang="cs-CZ" altLang="cs-CZ" sz="2600" b="1"/>
              <a:t>o výživových a zdravotních tvrzeních při označování potravin</a:t>
            </a:r>
            <a:r>
              <a:rPr lang="cs-CZ" altLang="cs-CZ" sz="2600"/>
              <a:t>:</a:t>
            </a:r>
          </a:p>
          <a:p>
            <a:pPr marL="0" indent="0">
              <a:lnSpc>
                <a:spcPct val="90000"/>
              </a:lnSpc>
            </a:pPr>
            <a:r>
              <a:rPr lang="cs-CZ" altLang="cs-CZ" sz="2600" i="1" u="sng"/>
              <a:t> Zdroj vlákniny</a:t>
            </a:r>
            <a:r>
              <a:rPr lang="cs-CZ" altLang="cs-CZ" sz="2600"/>
              <a:t> – nejméně 3 g/100 g výrobku</a:t>
            </a:r>
            <a:endParaRPr lang="cs-CZ" altLang="cs-CZ" sz="2600" i="1"/>
          </a:p>
          <a:p>
            <a:pPr marL="0" indent="0">
              <a:lnSpc>
                <a:spcPct val="90000"/>
              </a:lnSpc>
            </a:pPr>
            <a:r>
              <a:rPr lang="cs-CZ" altLang="cs-CZ" sz="2600" i="1" u="sng"/>
              <a:t> S vysokým obsahem vlákniny</a:t>
            </a:r>
            <a:r>
              <a:rPr lang="cs-CZ" altLang="cs-CZ" sz="2600"/>
              <a:t> – nejméně 6 g/100 g výrobku</a:t>
            </a:r>
          </a:p>
          <a:p>
            <a:pPr marL="0" indent="0">
              <a:lnSpc>
                <a:spcPct val="90000"/>
              </a:lnSpc>
              <a:buFontTx/>
              <a:buNone/>
            </a:pPr>
            <a:endParaRPr lang="cs-CZ" altLang="cs-CZ" sz="2600" i="1" u="sng"/>
          </a:p>
          <a:p>
            <a:pPr marL="0" indent="0">
              <a:lnSpc>
                <a:spcPct val="90000"/>
              </a:lnSpc>
              <a:buFontTx/>
              <a:buNone/>
            </a:pPr>
            <a:r>
              <a:rPr lang="cs-CZ" altLang="cs-CZ" sz="2600"/>
              <a:t>Zákon o potravinách 110/1997 Sb. , vyhláška. č. 333 pro mlýnské obilné výrobky, těstoviny, pekařské výrobky                  a cukrářské výrobky a těsta:</a:t>
            </a:r>
            <a:endParaRPr lang="cs-CZ" altLang="cs-CZ" sz="2600" i="1" u="sng"/>
          </a:p>
          <a:p>
            <a:pPr marL="0" indent="0">
              <a:lnSpc>
                <a:spcPct val="90000"/>
              </a:lnSpc>
            </a:pPr>
            <a:r>
              <a:rPr lang="cs-CZ" altLang="cs-CZ" sz="2600" i="1" u="sng"/>
              <a:t> Celozrnným výrobkem</a:t>
            </a:r>
            <a:r>
              <a:rPr lang="cs-CZ" altLang="cs-CZ" sz="2600"/>
              <a:t> se rozumí výrobek, ve kterém je použito nejméně 80 % celozrnných mouk (nebo jim odpovídající množství upravených obalových částic z obilky)</a:t>
            </a:r>
          </a:p>
          <a:p>
            <a:pPr marL="0" indent="0">
              <a:lnSpc>
                <a:spcPct val="90000"/>
              </a:lnSpc>
              <a:buFontTx/>
              <a:buNone/>
            </a:pPr>
            <a:endParaRPr lang="cs-CZ" altLang="cs-CZ" sz="26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0" y="0"/>
            <a:ext cx="8893175" cy="1143000"/>
          </a:xfrm>
        </p:spPr>
        <p:txBody>
          <a:bodyPr>
            <a:normAutofit fontScale="90000"/>
          </a:bodyPr>
          <a:lstStyle/>
          <a:p>
            <a:r>
              <a:rPr lang="cs-CZ" altLang="cs-CZ" sz="3600"/>
              <a:t>Kritéria pro posuzování kvality obilných snídaní</a:t>
            </a:r>
          </a:p>
        </p:txBody>
      </p:sp>
      <p:sp>
        <p:nvSpPr>
          <p:cNvPr id="770051" name="Rectangle 3"/>
          <p:cNvSpPr>
            <a:spLocks noGrp="1" noChangeArrowheads="1"/>
          </p:cNvSpPr>
          <p:nvPr>
            <p:ph type="body" sz="half" idx="4294967295"/>
          </p:nvPr>
        </p:nvSpPr>
        <p:spPr>
          <a:xfrm>
            <a:off x="457200" y="1600200"/>
            <a:ext cx="8229600" cy="533400"/>
          </a:xfrm>
        </p:spPr>
        <p:txBody>
          <a:bodyPr/>
          <a:lstStyle/>
          <a:p>
            <a:pPr>
              <a:buFontTx/>
              <a:buNone/>
            </a:pPr>
            <a:r>
              <a:rPr lang="cs-CZ" altLang="cs-CZ" sz="2400"/>
              <a:t>Úřad pro potraviny (Food Standard Agency, UK)</a:t>
            </a:r>
          </a:p>
        </p:txBody>
      </p:sp>
      <p:graphicFrame>
        <p:nvGraphicFramePr>
          <p:cNvPr id="66674" name="Group 114"/>
          <p:cNvGraphicFramePr>
            <a:graphicFrameLocks noGrp="1"/>
          </p:cNvGraphicFramePr>
          <p:nvPr>
            <p:ph sz="half" idx="4294967295"/>
          </p:nvPr>
        </p:nvGraphicFramePr>
        <p:xfrm>
          <a:off x="0" y="2924175"/>
          <a:ext cx="5472113" cy="3319462"/>
        </p:xfrm>
        <a:graphic>
          <a:graphicData uri="http://schemas.openxmlformats.org/drawingml/2006/table">
            <a:tbl>
              <a:tblPr/>
              <a:tblGrid>
                <a:gridCol w="2016198"/>
                <a:gridCol w="935977"/>
                <a:gridCol w="1583961"/>
                <a:gridCol w="935977"/>
              </a:tblGrid>
              <a:tr h="6420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sz="2400" b="0" i="0" u="none" strike="noStrike" cap="none" normalizeH="0" baseline="0" dirty="0" smtClean="0">
                        <a:ln>
                          <a:noFill/>
                        </a:ln>
                        <a:solidFill>
                          <a:schemeClr val="tx1"/>
                        </a:solidFill>
                        <a:effectLst/>
                        <a:latin typeface="Arial" pitchFamily="34" charset="0"/>
                        <a:cs typeface="Arial" pitchFamily="34" charset="0"/>
                      </a:endParaRP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Nízký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obsah</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Střední obsah</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Vysoký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obsah</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tr>
              <a:tr h="716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dirty="0" smtClean="0">
                          <a:ln>
                            <a:noFill/>
                          </a:ln>
                          <a:solidFill>
                            <a:schemeClr val="tx1"/>
                          </a:solidFill>
                          <a:effectLst/>
                          <a:latin typeface="Arial" pitchFamily="34" charset="0"/>
                          <a:cs typeface="Arial" pitchFamily="34" charset="0"/>
                        </a:rPr>
                        <a:t>Jednoduché sacharidy</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 5,0 g</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 12,5 g</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cs-CZ"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 12,5 g</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415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smtClean="0">
                          <a:ln>
                            <a:noFill/>
                          </a:ln>
                          <a:solidFill>
                            <a:schemeClr val="tx1"/>
                          </a:solidFill>
                          <a:effectLst/>
                          <a:latin typeface="Arial" pitchFamily="34" charset="0"/>
                          <a:cs typeface="Arial" pitchFamily="34" charset="0"/>
                        </a:rPr>
                        <a:t>Celkové tuky</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 3,0 g</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&gt;3,0 to ≤20,0 g</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&gt;20,0 g</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716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smtClean="0">
                          <a:ln>
                            <a:noFill/>
                          </a:ln>
                          <a:solidFill>
                            <a:schemeClr val="tx1"/>
                          </a:solidFill>
                          <a:effectLst/>
                          <a:latin typeface="Arial" pitchFamily="34" charset="0"/>
                          <a:cs typeface="Arial" pitchFamily="34" charset="0"/>
                        </a:rPr>
                        <a:t>Nasycené mastné kyseliny</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 1,5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 1,5 to ≤ 5,0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 5,0 g </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4142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smtClean="0">
                          <a:ln>
                            <a:noFill/>
                          </a:ln>
                          <a:solidFill>
                            <a:schemeClr val="tx1"/>
                          </a:solidFill>
                          <a:effectLst/>
                          <a:latin typeface="Arial" pitchFamily="34" charset="0"/>
                          <a:cs typeface="Arial" pitchFamily="34" charset="0"/>
                        </a:rPr>
                        <a:t>Sůl</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pitchFamily="34" charset="0"/>
                          <a:cs typeface="Arial" pitchFamily="34" charset="0"/>
                        </a:rPr>
                        <a:t>≤ 0,30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&gt;0,30 to ≤1,5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&gt;1,5 g </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4142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smtClean="0">
                          <a:ln>
                            <a:noFill/>
                          </a:ln>
                          <a:solidFill>
                            <a:schemeClr val="tx1"/>
                          </a:solidFill>
                          <a:effectLst/>
                          <a:latin typeface="Arial" pitchFamily="34" charset="0"/>
                          <a:cs typeface="Arial" pitchFamily="34" charset="0"/>
                        </a:rPr>
                        <a:t>Sodík</a:t>
                      </a:r>
                    </a:p>
                  </a:txBody>
                  <a:tcPr marL="91428" marR="91428" marT="45730" marB="4573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Arial" pitchFamily="34" charset="0"/>
                          <a:cs typeface="Arial" pitchFamily="34" charset="0"/>
                        </a:rPr>
                        <a:t>≤ 0,12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6FF6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&gt;0,12 to  0,6 g </a:t>
                      </a:r>
                    </a:p>
                  </a:txBody>
                  <a:tcPr marL="91428" marR="91428"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Arial" pitchFamily="34" charset="0"/>
                          <a:cs typeface="Arial" pitchFamily="34" charset="0"/>
                        </a:rPr>
                        <a:t>&gt;0,6 g </a:t>
                      </a:r>
                    </a:p>
                  </a:txBody>
                  <a:tcPr marL="91428" marR="91428" marT="45730" marB="4573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tr>
            </a:tbl>
          </a:graphicData>
        </a:graphic>
      </p:graphicFrame>
      <p:sp>
        <p:nvSpPr>
          <p:cNvPr id="7" name="Elipsa 6"/>
          <p:cNvSpPr/>
          <p:nvPr/>
        </p:nvSpPr>
        <p:spPr>
          <a:xfrm>
            <a:off x="8027988" y="3860800"/>
            <a:ext cx="792162" cy="431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graphicFrame>
        <p:nvGraphicFramePr>
          <p:cNvPr id="8" name="Tabulka 7"/>
          <p:cNvGraphicFramePr>
            <a:graphicFrameLocks noGrp="1"/>
          </p:cNvGraphicFramePr>
          <p:nvPr/>
        </p:nvGraphicFramePr>
        <p:xfrm>
          <a:off x="5651500" y="2492375"/>
          <a:ext cx="3492500" cy="3744910"/>
        </p:xfrm>
        <a:graphic>
          <a:graphicData uri="http://schemas.openxmlformats.org/drawingml/2006/table">
            <a:tbl>
              <a:tblPr/>
              <a:tblGrid>
                <a:gridCol w="2160624"/>
                <a:gridCol w="1331876"/>
              </a:tblGrid>
              <a:tr h="459454">
                <a:tc>
                  <a:txBody>
                    <a:bodyPr/>
                    <a:lstStyle/>
                    <a:p>
                      <a:pPr>
                        <a:spcAft>
                          <a:spcPts val="0"/>
                        </a:spcAft>
                      </a:pPr>
                      <a:r>
                        <a:rPr lang="cs-CZ" sz="1700" dirty="0" smtClean="0">
                          <a:latin typeface="Arial"/>
                          <a:ea typeface="Times New Roman"/>
                          <a:cs typeface="Times New Roman"/>
                        </a:rPr>
                        <a:t>Hodnoty / 100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cs-CZ" sz="1700" b="1" dirty="0">
                          <a:latin typeface="Arial"/>
                          <a:ea typeface="Times New Roman"/>
                          <a:cs typeface="Times New Roman"/>
                        </a:rPr>
                        <a:t>Lion </a:t>
                      </a:r>
                      <a:r>
                        <a:rPr lang="cs-CZ" sz="1700" b="1" dirty="0" smtClean="0">
                          <a:latin typeface="Arial"/>
                          <a:ea typeface="Times New Roman"/>
                          <a:cs typeface="Times New Roman"/>
                        </a:rPr>
                        <a:t> </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410682">
                <a:tc>
                  <a:txBody>
                    <a:bodyPr/>
                    <a:lstStyle/>
                    <a:p>
                      <a:pPr>
                        <a:spcAft>
                          <a:spcPts val="0"/>
                        </a:spcAft>
                      </a:pPr>
                      <a:r>
                        <a:rPr lang="cs-CZ" sz="1700" b="1" dirty="0">
                          <a:latin typeface="Arial"/>
                          <a:ea typeface="Times New Roman"/>
                          <a:cs typeface="Times New Roman"/>
                        </a:rPr>
                        <a:t>Energie (KJ)</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1781</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b="1" dirty="0">
                          <a:latin typeface="Arial"/>
                          <a:ea typeface="Times New Roman"/>
                          <a:cs typeface="Times New Roman"/>
                        </a:rPr>
                        <a:t>Sacharidy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77,5</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dirty="0" smtClean="0">
                          <a:latin typeface="Arial"/>
                          <a:ea typeface="Times New Roman"/>
                          <a:cs typeface="Times New Roman"/>
                        </a:rPr>
                        <a:t>    - </a:t>
                      </a:r>
                      <a:r>
                        <a:rPr lang="cs-CZ" sz="1700" dirty="0" err="1" smtClean="0">
                          <a:latin typeface="Arial"/>
                          <a:ea typeface="Times New Roman"/>
                          <a:cs typeface="Times New Roman"/>
                        </a:rPr>
                        <a:t>Jedn</a:t>
                      </a:r>
                      <a:r>
                        <a:rPr lang="cs-CZ" sz="1700" dirty="0" smtClean="0">
                          <a:latin typeface="Arial"/>
                          <a:ea typeface="Times New Roman"/>
                          <a:cs typeface="Times New Roman"/>
                        </a:rPr>
                        <a:t>.</a:t>
                      </a:r>
                      <a:r>
                        <a:rPr lang="cs-CZ" sz="1700" baseline="0" dirty="0" smtClean="0">
                          <a:latin typeface="Arial"/>
                          <a:ea typeface="Times New Roman"/>
                          <a:cs typeface="Times New Roman"/>
                        </a:rPr>
                        <a:t> </a:t>
                      </a:r>
                      <a:r>
                        <a:rPr lang="cs-CZ" sz="1700" dirty="0" err="1" smtClean="0">
                          <a:latin typeface="Arial"/>
                          <a:ea typeface="Times New Roman"/>
                          <a:cs typeface="Times New Roman"/>
                        </a:rPr>
                        <a:t>sach</a:t>
                      </a:r>
                      <a:r>
                        <a:rPr lang="cs-CZ" sz="1700" dirty="0">
                          <a:latin typeface="Arial"/>
                          <a:ea typeface="Times New Roman"/>
                          <a:cs typeface="Times New Roman"/>
                        </a:rPr>
                        <a:t>. (g)</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39,1</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dirty="0" smtClean="0">
                          <a:latin typeface="Arial"/>
                          <a:ea typeface="Times New Roman"/>
                          <a:cs typeface="Times New Roman"/>
                        </a:rPr>
                        <a:t>    - Vláknina </a:t>
                      </a:r>
                      <a:r>
                        <a:rPr lang="cs-CZ" sz="1700" dirty="0">
                          <a:latin typeface="Arial"/>
                          <a:ea typeface="Times New Roman"/>
                          <a:cs typeface="Times New Roman"/>
                        </a:rPr>
                        <a:t>(g)</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1,7</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b="1" dirty="0" err="1">
                          <a:latin typeface="Arial"/>
                          <a:ea typeface="Times New Roman"/>
                          <a:cs typeface="Times New Roman"/>
                        </a:rPr>
                        <a:t>Bilkoviny</a:t>
                      </a:r>
                      <a:r>
                        <a:rPr lang="cs-CZ" sz="1700" b="1" dirty="0">
                          <a:latin typeface="Arial"/>
                          <a:ea typeface="Times New Roman"/>
                          <a:cs typeface="Times New Roman"/>
                        </a:rPr>
                        <a:t>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6,4</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b="1" dirty="0">
                          <a:latin typeface="Arial"/>
                          <a:ea typeface="Times New Roman"/>
                          <a:cs typeface="Times New Roman"/>
                        </a:rPr>
                        <a:t>Tuky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9,6</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dirty="0" smtClean="0">
                          <a:latin typeface="Arial"/>
                          <a:ea typeface="Times New Roman"/>
                          <a:cs typeface="Times New Roman"/>
                        </a:rPr>
                        <a:t>    - SFA </a:t>
                      </a:r>
                      <a:r>
                        <a:rPr lang="cs-CZ" sz="1700" dirty="0">
                          <a:latin typeface="Arial"/>
                          <a:ea typeface="Times New Roman"/>
                          <a:cs typeface="Times New Roman"/>
                        </a:rPr>
                        <a:t>(g)</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4,8</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682">
                <a:tc>
                  <a:txBody>
                    <a:bodyPr/>
                    <a:lstStyle/>
                    <a:p>
                      <a:pPr>
                        <a:spcAft>
                          <a:spcPts val="0"/>
                        </a:spcAft>
                      </a:pPr>
                      <a:r>
                        <a:rPr lang="cs-CZ" sz="1700" b="1" dirty="0">
                          <a:latin typeface="Arial"/>
                          <a:ea typeface="Times New Roman"/>
                          <a:cs typeface="Times New Roman"/>
                        </a:rPr>
                        <a:t>Sodík (g)</a:t>
                      </a:r>
                      <a:endParaRPr lang="cs-CZ" sz="1700" b="1"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cs-CZ" sz="1700" dirty="0">
                          <a:latin typeface="Arial"/>
                          <a:ea typeface="Times New Roman"/>
                          <a:cs typeface="Times New Roman"/>
                        </a:rPr>
                        <a:t>0,4</a:t>
                      </a:r>
                      <a:endParaRPr lang="cs-CZ" sz="1700" dirty="0">
                        <a:latin typeface="Times New Roman"/>
                        <a:ea typeface="Times New Roman"/>
                        <a:cs typeface="Times New Roman"/>
                      </a:endParaRPr>
                    </a:p>
                  </a:txBody>
                  <a:tcPr marL="44458" marR="4445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Elipsa 8"/>
          <p:cNvSpPr/>
          <p:nvPr/>
        </p:nvSpPr>
        <p:spPr>
          <a:xfrm>
            <a:off x="8101013" y="5445125"/>
            <a:ext cx="792162" cy="431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sp>
        <p:nvSpPr>
          <p:cNvPr id="10" name="Elipsa 9"/>
          <p:cNvSpPr/>
          <p:nvPr/>
        </p:nvSpPr>
        <p:spPr>
          <a:xfrm>
            <a:off x="8101013" y="5013325"/>
            <a:ext cx="792162" cy="431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sp>
        <p:nvSpPr>
          <p:cNvPr id="11" name="Elipsa 10"/>
          <p:cNvSpPr/>
          <p:nvPr/>
        </p:nvSpPr>
        <p:spPr>
          <a:xfrm>
            <a:off x="8101013" y="5876925"/>
            <a:ext cx="792162" cy="431800"/>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sp>
        <p:nvSpPr>
          <p:cNvPr id="12" name="Zaoblený obdélník 11"/>
          <p:cNvSpPr/>
          <p:nvPr/>
        </p:nvSpPr>
        <p:spPr>
          <a:xfrm>
            <a:off x="8243888" y="4292600"/>
            <a:ext cx="431800" cy="288925"/>
          </a:xfrm>
          <a:prstGeom prst="roundRect">
            <a:avLst/>
          </a:prstGeom>
          <a:solidFill>
            <a:schemeClr val="bg1">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p>
        </p:txBody>
      </p:sp>
      <p:pic>
        <p:nvPicPr>
          <p:cNvPr id="770126" name="Picture 4" descr="http://images.mysupermarket.co.uk/Products_1000/0/1948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4475" y="908050"/>
            <a:ext cx="127952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Nadpis 1"/>
          <p:cNvSpPr>
            <a:spLocks noGrp="1"/>
          </p:cNvSpPr>
          <p:nvPr>
            <p:ph type="title" idx="4294967295"/>
          </p:nvPr>
        </p:nvSpPr>
        <p:spPr/>
        <p:txBody>
          <a:bodyPr/>
          <a:lstStyle/>
          <a:p>
            <a:r>
              <a:rPr lang="cs-CZ" altLang="cs-CZ" sz="3200"/>
              <a:t>Dětské obilné snídaně – „sladká bomba“</a:t>
            </a:r>
          </a:p>
        </p:txBody>
      </p:sp>
      <p:graphicFrame>
        <p:nvGraphicFramePr>
          <p:cNvPr id="5" name="Group 100"/>
          <p:cNvGraphicFramePr>
            <a:graphicFrameLocks noGrp="1"/>
          </p:cNvGraphicFramePr>
          <p:nvPr>
            <p:ph sz="half" idx="4294967295"/>
          </p:nvPr>
        </p:nvGraphicFramePr>
        <p:xfrm>
          <a:off x="1116013" y="1196975"/>
          <a:ext cx="6346825" cy="5165725"/>
        </p:xfrm>
        <a:graphic>
          <a:graphicData uri="http://schemas.openxmlformats.org/drawingml/2006/table">
            <a:tbl>
              <a:tblPr/>
              <a:tblGrid>
                <a:gridCol w="3173413"/>
                <a:gridCol w="3173412"/>
              </a:tblGrid>
              <a:tr h="593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smtClean="0">
                          <a:ln>
                            <a:noFill/>
                          </a:ln>
                          <a:solidFill>
                            <a:schemeClr val="tx1"/>
                          </a:solidFill>
                          <a:effectLst/>
                          <a:latin typeface="Arial" charset="0"/>
                          <a:cs typeface="Arial" charset="0"/>
                        </a:rPr>
                        <a:t>Název výrobku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smtClean="0">
                          <a:ln>
                            <a:noFill/>
                          </a:ln>
                          <a:solidFill>
                            <a:schemeClr val="tx1"/>
                          </a:solidFill>
                          <a:effectLst/>
                          <a:latin typeface="Arial" charset="0"/>
                          <a:cs typeface="Arial" charset="0"/>
                        </a:rPr>
                        <a:t>Jed. sacharidy  (g/100 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err="1" smtClean="0">
                          <a:ln>
                            <a:noFill/>
                          </a:ln>
                          <a:solidFill>
                            <a:schemeClr val="tx1"/>
                          </a:solidFill>
                          <a:effectLst/>
                          <a:latin typeface="Arial" charset="0"/>
                          <a:cs typeface="Arial" charset="0"/>
                        </a:rPr>
                        <a:t>Kellog</a:t>
                      </a:r>
                      <a:r>
                        <a:rPr kumimoji="0" lang="cs-CZ" sz="2400" b="0" i="0" u="none" strike="noStrike" cap="none" normalizeH="0" baseline="0" dirty="0" smtClean="0">
                          <a:ln>
                            <a:noFill/>
                          </a:ln>
                          <a:solidFill>
                            <a:schemeClr val="tx1"/>
                          </a:solidFill>
                          <a:effectLst/>
                          <a:latin typeface="Arial" charset="0"/>
                          <a:cs typeface="Arial" charset="0"/>
                        </a:rPr>
                        <a:t>´s </a:t>
                      </a:r>
                      <a:r>
                        <a:rPr kumimoji="0" lang="cs-CZ" sz="2400" b="0" i="0" u="none" strike="noStrike" cap="none" normalizeH="0" baseline="0" dirty="0" err="1" smtClean="0">
                          <a:ln>
                            <a:noFill/>
                          </a:ln>
                          <a:solidFill>
                            <a:schemeClr val="tx1"/>
                          </a:solidFill>
                          <a:effectLst/>
                          <a:latin typeface="Arial" charset="0"/>
                          <a:cs typeface="Arial" charset="0"/>
                        </a:rPr>
                        <a:t>Smack</a:t>
                      </a:r>
                      <a:endParaRPr kumimoji="0" lang="cs-CZ" sz="24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43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Nestlé Chocapic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Nestlé Cheerios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Nestlé Cookie Crisp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Nestlé Nesquik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Lidl Golden Puffs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Emco Teddy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Emco Ferda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Tesco Frosted Flakes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smtClean="0">
                          <a:ln>
                            <a:noFill/>
                          </a:ln>
                          <a:solidFill>
                            <a:schemeClr val="tx1"/>
                          </a:solidFill>
                          <a:effectLst/>
                          <a:latin typeface="Arial" charset="0"/>
                          <a:cs typeface="Arial" charset="0"/>
                        </a:rPr>
                        <a:t>Lidl Flakers Choco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1"/>
                          </a:solidFill>
                          <a:effectLst/>
                          <a:latin typeface="Arial" charset="0"/>
                          <a:cs typeface="Arial" charset="0"/>
                        </a:rPr>
                        <a:t>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72137" name="TextovéPole 5"/>
          <p:cNvSpPr txBox="1">
            <a:spLocks noChangeArrowheads="1"/>
          </p:cNvSpPr>
          <p:nvPr/>
        </p:nvSpPr>
        <p:spPr bwMode="auto">
          <a:xfrm>
            <a:off x="7164388" y="6488113"/>
            <a:ext cx="1728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800">
                <a:latin typeface="Calibri" panose="020F0502020204030204" pitchFamily="34" charset="0"/>
              </a:rPr>
              <a:t>D-test 11/2008</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5</a:t>
            </a:fld>
            <a:endParaRPr lang="cs-CZ" dirty="0"/>
          </a:p>
        </p:txBody>
      </p:sp>
      <p:pic>
        <p:nvPicPr>
          <p:cNvPr id="6"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293" y="1080232"/>
            <a:ext cx="8517445" cy="443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www.eufic.org/upl/1/default/img/FT_064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41" y="3891559"/>
            <a:ext cx="1782369" cy="167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4123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Nadpis 1"/>
          <p:cNvSpPr>
            <a:spLocks noGrp="1"/>
          </p:cNvSpPr>
          <p:nvPr>
            <p:ph type="title" idx="4294967295"/>
          </p:nvPr>
        </p:nvSpPr>
        <p:spPr>
          <a:xfrm>
            <a:off x="468313" y="0"/>
            <a:ext cx="8229600" cy="1143000"/>
          </a:xfrm>
        </p:spPr>
        <p:txBody>
          <a:bodyPr/>
          <a:lstStyle/>
          <a:p>
            <a:r>
              <a:rPr lang="cs-CZ" altLang="cs-CZ"/>
              <a:t>Podíl vlákniny</a:t>
            </a:r>
          </a:p>
        </p:txBody>
      </p:sp>
      <p:graphicFrame>
        <p:nvGraphicFramePr>
          <p:cNvPr id="4" name="Tabulka 3"/>
          <p:cNvGraphicFramePr>
            <a:graphicFrameLocks noGrp="1"/>
          </p:cNvGraphicFramePr>
          <p:nvPr/>
        </p:nvGraphicFramePr>
        <p:xfrm>
          <a:off x="468313" y="1125538"/>
          <a:ext cx="8207375" cy="5547360"/>
        </p:xfrm>
        <a:graphic>
          <a:graphicData uri="http://schemas.openxmlformats.org/drawingml/2006/table">
            <a:tbl>
              <a:tblPr/>
              <a:tblGrid>
                <a:gridCol w="3041650"/>
                <a:gridCol w="1182687"/>
                <a:gridCol w="2871788"/>
                <a:gridCol w="1111250"/>
              </a:tblGrid>
              <a:tr h="548577">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18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800" b="1" i="0" u="none" strike="noStrike" cap="none" normalizeH="0" baseline="0" smtClean="0">
                          <a:ln>
                            <a:noFill/>
                          </a:ln>
                          <a:solidFill>
                            <a:schemeClr val="tx1"/>
                          </a:solidFill>
                          <a:effectLst/>
                          <a:latin typeface="Times New Roman" pitchFamily="18" charset="0"/>
                          <a:cs typeface="Times New Roman" pitchFamily="18" charset="0"/>
                        </a:rPr>
                        <a:t>Název výrobku, výrobce</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1" i="0" u="none" strike="noStrike" cap="none" normalizeH="0" baseline="0" smtClean="0">
                          <a:ln>
                            <a:noFill/>
                          </a:ln>
                          <a:solidFill>
                            <a:schemeClr val="tx1"/>
                          </a:solidFill>
                          <a:effectLst/>
                          <a:latin typeface="Times New Roman" pitchFamily="18" charset="0"/>
                          <a:cs typeface="Times New Roman" pitchFamily="18" charset="0"/>
                        </a:rPr>
                        <a:t>Vláknina (g/100g)</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18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800" b="1" i="0" u="none" strike="noStrike" cap="none" normalizeH="0" baseline="0" smtClean="0">
                          <a:ln>
                            <a:noFill/>
                          </a:ln>
                          <a:solidFill>
                            <a:schemeClr val="tx1"/>
                          </a:solidFill>
                          <a:effectLst/>
                          <a:latin typeface="Times New Roman" pitchFamily="18" charset="0"/>
                          <a:cs typeface="Times New Roman" pitchFamily="18" charset="0"/>
                        </a:rPr>
                        <a:t>Název výrobku, výrobce</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1" i="0" u="none" strike="noStrike" cap="none" normalizeH="0" baseline="0" smtClean="0">
                          <a:ln>
                            <a:noFill/>
                          </a:ln>
                          <a:solidFill>
                            <a:schemeClr val="tx1"/>
                          </a:solidFill>
                          <a:effectLst/>
                          <a:latin typeface="Times New Roman" pitchFamily="18" charset="0"/>
                          <a:cs typeface="Times New Roman" pitchFamily="18" charset="0"/>
                        </a:rPr>
                        <a:t>Vláknina (g/100g)</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Dobrá vláknina, 3 druhy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Bonavita</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22,8 - 19,6</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Plněné poltářky, 3 druhy,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0,32-0,74</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Bio špaldové lupínky,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13,6</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Lion,</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Nestlé</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1,7</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51810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Křupavé</a:t>
                      </a: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 müsli</a:t>
                      </a: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 s lískovými oříšky, 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13,3</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Jeníkův lup,</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Bonavita</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Celozrnné polštářky,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13,0</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Kukuřičné lupínky plus med a oříšky, 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2,2</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51810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Diabetické </a:t>
                      </a: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müsli</a:t>
                      </a: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 mandle a borůvka, 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12,3</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Gold Flakes,</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Nestlé</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2,4</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Celozrnné lupínky Natural, </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11,8</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Nesquik,</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Nestlé</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2,4</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Ovesné vločky křupavě,</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Semix</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11,8</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Chocapic,</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Nestlé</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3,5</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54857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Mysli křehké a lehké s roličkami čokolády, 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10,6</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Kukuřičné lupínky,</a:t>
                      </a:r>
                    </a:p>
                    <a:p>
                      <a:pPr marL="0" marR="0" lvl="0" indent="0" algn="l" defTabSz="914400" rtl="0" eaLnBrk="1" fontAlgn="t"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Nestlé, Emco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Times New Roman" pitchFamily="18" charset="0"/>
                          <a:cs typeface="Times New Roman" pitchFamily="18" charset="0"/>
                        </a:rPr>
                        <a:t>3;  3,3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Organic wholegrain wheat bisks, Marks n´Spencer</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10,5</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Miss Fit cereální lupínky Natural, 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3,5</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62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Mysli křupavé s ořechy,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Emco</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10,2</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Cereal Fit, 3 druhy,</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Bonavita</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1600" b="0" i="0" u="none" strike="noStrike" cap="none" normalizeH="0" baseline="0" smtClean="0">
                          <a:ln>
                            <a:noFill/>
                          </a:ln>
                          <a:solidFill>
                            <a:schemeClr val="tx1"/>
                          </a:solidFill>
                          <a:effectLst/>
                          <a:latin typeface="Times New Roman" pitchFamily="18" charset="0"/>
                          <a:cs typeface="Times New Roman" pitchFamily="18" charset="0"/>
                        </a:rPr>
                        <a:t>3,7 – 3,9</a:t>
                      </a:r>
                      <a:endParaRPr kumimoji="0" lang="cs-CZ"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Nadpis 1"/>
          <p:cNvSpPr>
            <a:spLocks noGrp="1"/>
          </p:cNvSpPr>
          <p:nvPr>
            <p:ph type="title" idx="4294967295"/>
          </p:nvPr>
        </p:nvSpPr>
        <p:spPr/>
        <p:txBody>
          <a:bodyPr/>
          <a:lstStyle/>
          <a:p>
            <a:r>
              <a:rPr lang="cs-CZ" altLang="cs-CZ"/>
              <a:t>Podíl nasycených mastných kyselin</a:t>
            </a:r>
          </a:p>
        </p:txBody>
      </p:sp>
      <p:graphicFrame>
        <p:nvGraphicFramePr>
          <p:cNvPr id="4" name="Tabulka 3"/>
          <p:cNvGraphicFramePr>
            <a:graphicFrameLocks noGrp="1"/>
          </p:cNvGraphicFramePr>
          <p:nvPr/>
        </p:nvGraphicFramePr>
        <p:xfrm>
          <a:off x="539750" y="1700213"/>
          <a:ext cx="8064500" cy="3987803"/>
        </p:xfrm>
        <a:graphic>
          <a:graphicData uri="http://schemas.openxmlformats.org/drawingml/2006/table">
            <a:tbl>
              <a:tblPr/>
              <a:tblGrid>
                <a:gridCol w="3041650"/>
                <a:gridCol w="1149350"/>
                <a:gridCol w="2792413"/>
                <a:gridCol w="1081087"/>
              </a:tblGrid>
              <a:tr h="66198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Název výrobku, výrobce</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NMK</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(g/100g)</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Název výrobku, výrobce</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NMK (g/100g)</a:t>
                      </a:r>
                      <a:endPar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643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Bio křupavé müsli banán a jahoda, Semix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11,8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Bio mysli křupavé s ořechy a čokoládou, Emco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198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Bio m</a:t>
                      </a:r>
                      <a:r>
                        <a:rPr kumimoji="0" lang="pt-BR"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ü</a:t>
                      </a: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sli křupavé s červeným ovocem, Emco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8,4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Musli křupavé, 4 druhy,</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Dr. Oetker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4,5 – 5,8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3413">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Active křupavé müsli, 3 druhy</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Bonavita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7 - 8,2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Lion, Nestlé</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66198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Bio müsli křup. s čokoládou, </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Bonavita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Cinimis,</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Nesté</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r h="661988">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Plněné polštářky, 3 druhy,</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Emco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5,4 - 7,2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Jeníkův lup – taštičky s náplní, Bonavita</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c>
                  <a:txBody>
                    <a:bodyPr/>
                    <a:lstStyle>
                      <a:lvl1pPr>
                        <a:spcBef>
                          <a:spcPct val="20000"/>
                        </a:spcBef>
                        <a:tabLst>
                          <a:tab pos="444500" algn="l"/>
                        </a:tabLst>
                        <a:defRPr sz="2800">
                          <a:solidFill>
                            <a:schemeClr val="tx1"/>
                          </a:solidFill>
                          <a:latin typeface="Arial" panose="020B0604020202020204" pitchFamily="34" charset="0"/>
                        </a:defRPr>
                      </a:lvl1pPr>
                      <a:lvl2pPr marL="742950" indent="-285750">
                        <a:spcBef>
                          <a:spcPct val="20000"/>
                        </a:spcBef>
                        <a:tabLst>
                          <a:tab pos="444500" algn="l"/>
                        </a:tabLst>
                        <a:defRPr sz="2400">
                          <a:solidFill>
                            <a:schemeClr val="tx1"/>
                          </a:solidFill>
                          <a:latin typeface="Arial" panose="020B0604020202020204" pitchFamily="34" charset="0"/>
                        </a:defRPr>
                      </a:lvl2pPr>
                      <a:lvl3pPr marL="1143000" indent="-228600">
                        <a:spcBef>
                          <a:spcPct val="20000"/>
                        </a:spcBef>
                        <a:tabLst>
                          <a:tab pos="444500" algn="l"/>
                        </a:tabLst>
                        <a:defRPr sz="2000">
                          <a:solidFill>
                            <a:schemeClr val="tx1"/>
                          </a:solidFill>
                          <a:latin typeface="Arial" panose="020B0604020202020204" pitchFamily="34" charset="0"/>
                        </a:defRPr>
                      </a:lvl3pPr>
                      <a:lvl4pPr marL="1600200" indent="-228600">
                        <a:spcBef>
                          <a:spcPct val="20000"/>
                        </a:spcBef>
                        <a:tabLst>
                          <a:tab pos="444500" algn="l"/>
                        </a:tabLst>
                        <a:defRPr>
                          <a:solidFill>
                            <a:schemeClr val="tx1"/>
                          </a:solidFill>
                          <a:latin typeface="Arial" panose="020B0604020202020204" pitchFamily="34" charset="0"/>
                        </a:defRPr>
                      </a:lvl4pPr>
                      <a:lvl5pPr marL="2057400" indent="-228600">
                        <a:spcBef>
                          <a:spcPct val="20000"/>
                        </a:spcBef>
                        <a:tabLst>
                          <a:tab pos="444500" algn="l"/>
                        </a:tabLst>
                        <a:defRPr>
                          <a:solidFill>
                            <a:schemeClr val="tx1"/>
                          </a:solidFill>
                          <a:latin typeface="Arial" panose="020B0604020202020204" pitchFamily="34" charset="0"/>
                        </a:defRPr>
                      </a:lvl5pPr>
                      <a:lvl6pPr marL="2514600" indent="-228600" fontAlgn="base">
                        <a:spcBef>
                          <a:spcPct val="20000"/>
                        </a:spcBef>
                        <a:spcAft>
                          <a:spcPct val="0"/>
                        </a:spcAft>
                        <a:tabLst>
                          <a:tab pos="444500" algn="l"/>
                        </a:tabLst>
                        <a:defRPr>
                          <a:solidFill>
                            <a:schemeClr val="tx1"/>
                          </a:solidFill>
                          <a:latin typeface="Arial" panose="020B0604020202020204" pitchFamily="34" charset="0"/>
                        </a:defRPr>
                      </a:lvl6pPr>
                      <a:lvl7pPr marL="2971800" indent="-228600" fontAlgn="base">
                        <a:spcBef>
                          <a:spcPct val="20000"/>
                        </a:spcBef>
                        <a:spcAft>
                          <a:spcPct val="0"/>
                        </a:spcAft>
                        <a:tabLst>
                          <a:tab pos="444500" algn="l"/>
                        </a:tabLst>
                        <a:defRPr>
                          <a:solidFill>
                            <a:schemeClr val="tx1"/>
                          </a:solidFill>
                          <a:latin typeface="Arial" panose="020B0604020202020204" pitchFamily="34" charset="0"/>
                        </a:defRPr>
                      </a:lvl7pPr>
                      <a:lvl8pPr marL="3429000" indent="-228600" fontAlgn="base">
                        <a:spcBef>
                          <a:spcPct val="20000"/>
                        </a:spcBef>
                        <a:spcAft>
                          <a:spcPct val="0"/>
                        </a:spcAft>
                        <a:tabLst>
                          <a:tab pos="444500" algn="l"/>
                        </a:tabLst>
                        <a:defRPr>
                          <a:solidFill>
                            <a:schemeClr val="tx1"/>
                          </a:solidFill>
                          <a:latin typeface="Arial" panose="020B0604020202020204" pitchFamily="34" charset="0"/>
                        </a:defRPr>
                      </a:lvl8pPr>
                      <a:lvl9pPr marL="3886200" indent="-228600" fontAlgn="base">
                        <a:spcBef>
                          <a:spcPct val="20000"/>
                        </a:spcBef>
                        <a:spcAft>
                          <a:spcPct val="0"/>
                        </a:spcAft>
                        <a:tabLst>
                          <a:tab pos="444500" algn="l"/>
                        </a:tabLs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altLang="cs-CZ"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ADA"/>
                    </a:solidFill>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p:txBody>
          <a:bodyPr>
            <a:normAutofit/>
          </a:bodyPr>
          <a:lstStyle/>
          <a:p>
            <a:r>
              <a:rPr lang="cs-CZ" altLang="cs-CZ" sz="4000"/>
              <a:t>Doporučení </a:t>
            </a:r>
            <a:r>
              <a:rPr lang="cs-CZ" altLang="cs-CZ" sz="3600"/>
              <a:t>Úřadu pro potraviny UK</a:t>
            </a:r>
            <a:r>
              <a:rPr lang="cs-CZ" altLang="cs-CZ" sz="2800"/>
              <a:t/>
            </a:r>
            <a:br>
              <a:rPr lang="cs-CZ" altLang="cs-CZ" sz="2800"/>
            </a:br>
            <a:r>
              <a:rPr lang="cs-CZ" altLang="cs-CZ" sz="2800"/>
              <a:t>(Food Standards agency, FSA) </a:t>
            </a:r>
            <a:endParaRPr lang="cs-CZ" altLang="cs-CZ" sz="4000"/>
          </a:p>
        </p:txBody>
      </p:sp>
      <p:graphicFrame>
        <p:nvGraphicFramePr>
          <p:cNvPr id="784410" name="Group 26"/>
          <p:cNvGraphicFramePr>
            <a:graphicFrameLocks noGrp="1"/>
          </p:cNvGraphicFramePr>
          <p:nvPr/>
        </p:nvGraphicFramePr>
        <p:xfrm>
          <a:off x="900113" y="2276475"/>
          <a:ext cx="7416800" cy="1441450"/>
        </p:xfrm>
        <a:graphic>
          <a:graphicData uri="http://schemas.openxmlformats.org/drawingml/2006/table">
            <a:tbl>
              <a:tblPr/>
              <a:tblGrid>
                <a:gridCol w="1223962"/>
                <a:gridCol w="1743075"/>
                <a:gridCol w="2578100"/>
                <a:gridCol w="1871663"/>
              </a:tblGrid>
              <a:tr h="4667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Nízký obsah</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FFB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Střední obsah</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8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Vysoký obsah</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B9B"/>
                    </a:solidFill>
                  </a:tcPr>
                </a:tc>
              </a:tr>
              <a:tr h="4667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Sůl</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0,30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FFB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 0,30 to ≤ 1,5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8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&gt;1,5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B9B"/>
                    </a:solidFill>
                  </a:tcPr>
                </a:tc>
              </a:tr>
              <a:tr h="5080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Sodík</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0,12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9FFB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 0,12 to </a:t>
                      </a:r>
                      <a:r>
                        <a:rPr kumimoji="0" lang="cs-CZ" altLang="cs-CZ" sz="20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0,6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8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&gt;0,6 g/100g</a:t>
                      </a:r>
                      <a:endParaRPr kumimoji="0" lang="cs-CZ" altLang="cs-CZ" sz="20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B9B"/>
                    </a:solidFill>
                  </a:tcPr>
                </a:tc>
              </a:tr>
            </a:tbl>
          </a:graphicData>
        </a:graphic>
      </p:graphicFrame>
      <p:sp>
        <p:nvSpPr>
          <p:cNvPr id="784409" name="TextovéPole 8"/>
          <p:cNvSpPr txBox="1">
            <a:spLocks noChangeArrowheads="1"/>
          </p:cNvSpPr>
          <p:nvPr/>
        </p:nvSpPr>
        <p:spPr bwMode="auto">
          <a:xfrm>
            <a:off x="539750" y="3933825"/>
            <a:ext cx="82804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2300">
                <a:latin typeface="Calibri" panose="020F0502020204030204" pitchFamily="34" charset="0"/>
              </a:rPr>
              <a:t>&gt; 0,6 g sodíku/100 g obsahuje tradičně většina kukuřičných lupínku</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ChangeArrowheads="1"/>
          </p:cNvSpPr>
          <p:nvPr>
            <p:ph type="title" idx="4294967295"/>
          </p:nvPr>
        </p:nvSpPr>
        <p:spPr>
          <a:xfrm>
            <a:off x="539750" y="0"/>
            <a:ext cx="8229600" cy="1143000"/>
          </a:xfrm>
        </p:spPr>
        <p:txBody>
          <a:bodyPr/>
          <a:lstStyle/>
          <a:p>
            <a:r>
              <a:rPr lang="cs-CZ" altLang="cs-CZ" sz="3200"/>
              <a:t>Vitaminy a minerální látky v OS</a:t>
            </a:r>
          </a:p>
        </p:txBody>
      </p:sp>
      <p:sp>
        <p:nvSpPr>
          <p:cNvPr id="788483" name="Rectangle 3"/>
          <p:cNvSpPr>
            <a:spLocks noGrp="1" noChangeArrowheads="1"/>
          </p:cNvSpPr>
          <p:nvPr>
            <p:ph type="body" sz="half" idx="4294967295"/>
          </p:nvPr>
        </p:nvSpPr>
        <p:spPr>
          <a:xfrm>
            <a:off x="539750" y="981075"/>
            <a:ext cx="8075613" cy="4784725"/>
          </a:xfrm>
        </p:spPr>
        <p:txBody>
          <a:bodyPr/>
          <a:lstStyle/>
          <a:p>
            <a:pPr marL="609600" indent="-609600">
              <a:buFontTx/>
              <a:buNone/>
            </a:pPr>
            <a:r>
              <a:rPr lang="cs-CZ" altLang="cs-CZ" sz="2000" b="1"/>
              <a:t>	</a:t>
            </a:r>
          </a:p>
          <a:p>
            <a:pPr marL="609600" indent="-609600">
              <a:buFontTx/>
              <a:buNone/>
            </a:pPr>
            <a:endParaRPr lang="cs-CZ" altLang="cs-CZ" sz="2400" b="1"/>
          </a:p>
        </p:txBody>
      </p:sp>
      <p:pic>
        <p:nvPicPr>
          <p:cNvPr id="788484" name="Picture 4"/>
          <p:cNvPicPr>
            <a:picLocks noChangeAspect="1" noChangeArrowheads="1"/>
          </p:cNvPicPr>
          <p:nvPr/>
        </p:nvPicPr>
        <p:blipFill>
          <a:blip r:embed="rId3">
            <a:extLst>
              <a:ext uri="{28A0092B-C50C-407E-A947-70E740481C1C}">
                <a14:useLocalDpi xmlns:a14="http://schemas.microsoft.com/office/drawing/2010/main" val="0"/>
              </a:ext>
            </a:extLst>
          </a:blip>
          <a:srcRect r="1974" b="16901"/>
          <a:stretch>
            <a:fillRect/>
          </a:stretch>
        </p:blipFill>
        <p:spPr bwMode="auto">
          <a:xfrm>
            <a:off x="0" y="1196975"/>
            <a:ext cx="905668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485" name="Obdélník 5"/>
          <p:cNvSpPr>
            <a:spLocks noChangeArrowheads="1"/>
          </p:cNvSpPr>
          <p:nvPr/>
        </p:nvSpPr>
        <p:spPr bwMode="auto">
          <a:xfrm>
            <a:off x="179388" y="6165850"/>
            <a:ext cx="878522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cs-CZ" altLang="cs-CZ" sz="1700">
                <a:latin typeface="Calibri" panose="020F0502020204030204" pitchFamily="34" charset="0"/>
              </a:rPr>
              <a:t>KOPÁČOVÁ, O. </a:t>
            </a:r>
            <a:r>
              <a:rPr lang="cs-CZ" altLang="cs-CZ" sz="1700" i="1">
                <a:latin typeface="Calibri" panose="020F0502020204030204" pitchFamily="34" charset="0"/>
              </a:rPr>
              <a:t>Trendy ve zpracování cereálií z přihlédnutím zejména k celozrnným výrobkům. </a:t>
            </a:r>
            <a:r>
              <a:rPr lang="cs-CZ" altLang="cs-CZ" sz="1700">
                <a:latin typeface="Calibri" panose="020F0502020204030204" pitchFamily="34" charset="0"/>
              </a:rPr>
              <a:t>ÚZEI  (2007): </a:t>
            </a:r>
            <a:r>
              <a:rPr lang="cs-CZ" altLang="cs-CZ" sz="1700" u="sng">
                <a:latin typeface="Calibri" panose="020F0502020204030204" pitchFamily="34" charset="0"/>
                <a:hlinkClick r:id="rId4"/>
              </a:rPr>
              <a:t>http://www.bezpecnostpotravin.cz/UserFiles/File/Kopov_Cerelie%20web.pdf</a:t>
            </a:r>
            <a:r>
              <a:rPr lang="cs-CZ" altLang="cs-CZ" sz="1700">
                <a:latin typeface="Calibri" panose="020F0502020204030204" pitchFamily="34" charset="0"/>
              </a:rPr>
              <a:t>.</a:t>
            </a:r>
          </a:p>
        </p:txBody>
      </p:sp>
      <p:sp>
        <p:nvSpPr>
          <p:cNvPr id="788486" name="TextovéPole 6"/>
          <p:cNvSpPr txBox="1">
            <a:spLocks noChangeArrowheads="1"/>
          </p:cNvSpPr>
          <p:nvPr/>
        </p:nvSpPr>
        <p:spPr bwMode="auto">
          <a:xfrm>
            <a:off x="0" y="126841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cs-CZ" altLang="cs-CZ" b="1">
                <a:latin typeface="Calibri" panose="020F0502020204030204" pitchFamily="34" charset="0"/>
              </a:rPr>
              <a:t>Příspěvek obilných snídaní k průměrnému příjmu </a:t>
            </a:r>
          </a:p>
          <a:p>
            <a:pPr algn="ctr"/>
            <a:r>
              <a:rPr lang="cs-CZ" altLang="cs-CZ" b="1">
                <a:latin typeface="Calibri" panose="020F0502020204030204" pitchFamily="34" charset="0"/>
              </a:rPr>
              <a:t>vitaminů a minerálních látek (UK) </a:t>
            </a:r>
          </a:p>
        </p:txBody>
      </p:sp>
      <p:cxnSp>
        <p:nvCxnSpPr>
          <p:cNvPr id="9" name="Přímá spojovací čára 8"/>
          <p:cNvCxnSpPr/>
          <p:nvPr/>
        </p:nvCxnSpPr>
        <p:spPr>
          <a:xfrm>
            <a:off x="250825" y="6092825"/>
            <a:ext cx="84978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Zástupný symbol pro zápatí 4"/>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400" i="1">
                <a:latin typeface="Times New Roman" panose="02020603050405020304" pitchFamily="18" charset="0"/>
              </a:rPr>
              <a:t>©</a:t>
            </a:r>
            <a:r>
              <a:rPr lang="cs-CZ" altLang="cs-CZ" sz="1400" i="1">
                <a:latin typeface="Times New Roman" panose="02020603050405020304" pitchFamily="18" charset="0"/>
              </a:rPr>
              <a:t> CAFIA</a:t>
            </a:r>
          </a:p>
          <a:p>
            <a:pPr algn="r" eaLnBrk="0" hangingPunct="0">
              <a:spcBef>
                <a:spcPct val="50000"/>
              </a:spcBef>
            </a:pPr>
            <a:endParaRPr lang="en-CA" altLang="cs-CZ" sz="1400" i="1">
              <a:latin typeface="Times New Roman" panose="02020603050405020304" pitchFamily="18" charset="0"/>
            </a:endParaRPr>
          </a:p>
          <a:p>
            <a:pPr algn="r" eaLnBrk="0" hangingPunct="0">
              <a:spcBef>
                <a:spcPct val="50000"/>
              </a:spcBef>
            </a:pPr>
            <a:endParaRPr lang="en-CA" altLang="cs-CZ" sz="1400" i="1">
              <a:latin typeface="Times New Roman" panose="02020603050405020304" pitchFamily="18" charset="0"/>
            </a:endParaRPr>
          </a:p>
        </p:txBody>
      </p:sp>
      <p:sp>
        <p:nvSpPr>
          <p:cNvPr id="796675" name="Rectangle 2"/>
          <p:cNvSpPr>
            <a:spLocks noGrp="1" noChangeArrowheads="1"/>
          </p:cNvSpPr>
          <p:nvPr>
            <p:ph type="title" idx="4294967295"/>
          </p:nvPr>
        </p:nvSpPr>
        <p:spPr/>
        <p:txBody>
          <a:bodyPr lIns="92075" tIns="46038" rIns="92075" bIns="46038" anchor="b"/>
          <a:lstStyle/>
          <a:p>
            <a:r>
              <a:rPr lang="cs-CZ" altLang="cs-CZ"/>
              <a:t>Potraviny pro zvláštní výživu</a:t>
            </a:r>
          </a:p>
        </p:txBody>
      </p:sp>
      <p:sp>
        <p:nvSpPr>
          <p:cNvPr id="25604" name="Rectangle 3"/>
          <p:cNvSpPr>
            <a:spLocks noGrp="1" noChangeArrowheads="1"/>
          </p:cNvSpPr>
          <p:nvPr>
            <p:ph type="body" idx="4294967295"/>
          </p:nvPr>
        </p:nvSpPr>
        <p:spPr>
          <a:xfrm>
            <a:off x="755650" y="1628775"/>
            <a:ext cx="8031163" cy="4657725"/>
          </a:xfrm>
        </p:spPr>
        <p:txBody>
          <a:bodyPr lIns="92075" tIns="46038" rIns="92075" bIns="46038"/>
          <a:lstStyle/>
          <a:p>
            <a:pPr marL="0" indent="0">
              <a:buFont typeface="Wingdings 2" panose="05020102010507070707" pitchFamily="18" charset="2"/>
              <a:buNone/>
            </a:pPr>
            <a:r>
              <a:rPr lang="cs-CZ" altLang="cs-CZ" sz="2000" b="1" u="sng">
                <a:solidFill>
                  <a:schemeClr val="tx2"/>
                </a:solidFill>
              </a:rPr>
              <a:t>PZV</a:t>
            </a:r>
          </a:p>
          <a:p>
            <a:pPr marL="0" indent="0">
              <a:buFont typeface="Wingdings 2" panose="05020102010507070707" pitchFamily="18" charset="2"/>
              <a:buNone/>
            </a:pPr>
            <a:r>
              <a:rPr lang="cs-CZ" altLang="cs-CZ" sz="2000" b="1" i="1"/>
              <a:t>= Potraviny určené pro zvláštní výživové účely – pro výživu osob se specifickými nutričními požadavky</a:t>
            </a:r>
            <a:r>
              <a:rPr lang="cs-CZ" altLang="cs-CZ" sz="2000" b="1"/>
              <a:t>:</a:t>
            </a:r>
          </a:p>
          <a:p>
            <a:pPr marL="0" indent="0">
              <a:buFont typeface="Wingdings 2" panose="05020102010507070707" pitchFamily="18" charset="2"/>
              <a:buNone/>
            </a:pPr>
            <a:endParaRPr lang="cs-CZ" altLang="cs-CZ" sz="2000" b="1"/>
          </a:p>
          <a:p>
            <a:pPr marL="0" indent="0"/>
            <a:r>
              <a:rPr lang="cs-CZ" altLang="cs-CZ" sz="2000"/>
              <a:t>jejichž trávicí proces nebo látková přeměna je narušená</a:t>
            </a:r>
          </a:p>
          <a:p>
            <a:pPr marL="0" indent="0"/>
            <a:r>
              <a:rPr lang="cs-CZ" altLang="cs-CZ" sz="2000"/>
              <a:t>nacházejících se ve zvláštním fyziologickém stavu a které proto mohou mít specifické výhody z řízené spotřeby určitých látek v potravinách, nebo</a:t>
            </a:r>
          </a:p>
          <a:p>
            <a:pPr marL="0" indent="0"/>
            <a:r>
              <a:rPr lang="cs-CZ" altLang="cs-CZ" sz="2000"/>
              <a:t> citlivých skupin spotřebitelů: zdravých kojenců a malých dětí.</a:t>
            </a:r>
          </a:p>
          <a:p>
            <a:pPr marL="0" indent="0">
              <a:lnSpc>
                <a:spcPct val="90000"/>
              </a:lnSpc>
              <a:buFontTx/>
              <a:buNone/>
            </a:pPr>
            <a:endParaRPr lang="cs-CZ" altLang="cs-CZ" sz="2000" b="1" u="sng">
              <a:solidFill>
                <a:schemeClr val="tx2"/>
              </a:solidFill>
            </a:endParaRPr>
          </a:p>
          <a:p>
            <a:pPr marL="0" indent="0">
              <a:lnSpc>
                <a:spcPct val="90000"/>
              </a:lnSpc>
              <a:buFontTx/>
              <a:buNone/>
            </a:pPr>
            <a:endParaRPr lang="cs-CZ" altLang="cs-CZ" sz="2000" b="1" u="sng">
              <a:solidFill>
                <a:schemeClr val="tx2"/>
              </a:solidFill>
            </a:endParaRPr>
          </a:p>
          <a:p>
            <a:pPr marL="0" indent="0">
              <a:lnSpc>
                <a:spcPct val="90000"/>
              </a:lnSpc>
              <a:buFontTx/>
              <a:buNone/>
            </a:pPr>
            <a:endParaRPr lang="cs-CZ" altLang="cs-CZ" sz="2000" b="1" u="sng">
              <a:solidFill>
                <a:schemeClr val="tx2"/>
              </a:solidFill>
            </a:endParaRPr>
          </a:p>
          <a:p>
            <a:pPr marL="0" indent="0">
              <a:lnSpc>
                <a:spcPct val="90000"/>
              </a:lnSpc>
              <a:buFontTx/>
              <a:buNone/>
            </a:pPr>
            <a:endParaRPr lang="cs-CZ" altLang="cs-CZ" sz="190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Nadpis 1"/>
          <p:cNvSpPr>
            <a:spLocks noGrp="1"/>
          </p:cNvSpPr>
          <p:nvPr>
            <p:ph type="title" idx="4294967295"/>
          </p:nvPr>
        </p:nvSpPr>
        <p:spPr/>
        <p:txBody>
          <a:bodyPr lIns="92075" tIns="46038" rIns="92075" bIns="46038" anchor="b"/>
          <a:lstStyle/>
          <a:p>
            <a:endParaRPr lang="cs-CZ" altLang="cs-CZ"/>
          </a:p>
        </p:txBody>
      </p:sp>
      <p:sp>
        <p:nvSpPr>
          <p:cNvPr id="28675" name="Zástupný symbol pro obsah 2"/>
          <p:cNvSpPr>
            <a:spLocks noGrp="1"/>
          </p:cNvSpPr>
          <p:nvPr>
            <p:ph idx="4294967295"/>
          </p:nvPr>
        </p:nvSpPr>
        <p:spPr>
          <a:xfrm>
            <a:off x="684213" y="1700213"/>
            <a:ext cx="7772400" cy="5072062"/>
          </a:xfrm>
        </p:spPr>
        <p:txBody>
          <a:bodyPr lIns="92075" tIns="46038" rIns="92075" bIns="46038"/>
          <a:lstStyle/>
          <a:p>
            <a:pPr>
              <a:buFontTx/>
              <a:buNone/>
            </a:pPr>
            <a:r>
              <a:rPr lang="cs-CZ" altLang="cs-CZ" sz="2000" b="1" u="sng">
                <a:solidFill>
                  <a:schemeClr val="tx2"/>
                </a:solidFill>
              </a:rPr>
              <a:t>Kategorie PZV:</a:t>
            </a:r>
          </a:p>
          <a:p>
            <a:pPr>
              <a:buFontTx/>
              <a:buNone/>
            </a:pPr>
            <a:endParaRPr lang="cs-CZ" altLang="cs-CZ" sz="2000"/>
          </a:p>
          <a:p>
            <a:r>
              <a:rPr lang="cs-CZ" altLang="cs-CZ" sz="1400"/>
              <a:t>a) potraviny pro počáteční a pokračovací kojeneckou výživu a výživu malých dětí,  </a:t>
            </a:r>
          </a:p>
          <a:p>
            <a:r>
              <a:rPr lang="cs-CZ" altLang="cs-CZ" sz="1400"/>
              <a:t>b) potraviny pro obilnou a ostatní výživu jinou než obilnou určenou pro výživu kojenců a malých dětí, </a:t>
            </a:r>
          </a:p>
          <a:p>
            <a:r>
              <a:rPr lang="cs-CZ" altLang="cs-CZ" sz="1400"/>
              <a:t>c) potraviny pro nízkoenergetickou výživu určené ke snižování tělesné hmotnosti,  </a:t>
            </a:r>
          </a:p>
          <a:p>
            <a:r>
              <a:rPr lang="cs-CZ" altLang="cs-CZ" sz="1400"/>
              <a:t>d) potraviny pro zvláštní lékařské účely,  </a:t>
            </a:r>
          </a:p>
          <a:p>
            <a:r>
              <a:rPr lang="cs-CZ" altLang="cs-CZ" sz="1400"/>
              <a:t>e) potraviny bez fenylalaninu, </a:t>
            </a:r>
          </a:p>
          <a:p>
            <a:r>
              <a:rPr lang="cs-CZ" altLang="cs-CZ" sz="1400"/>
              <a:t>f) potraviny s nízkým obsahem laktózy nebo bezlaktózové, </a:t>
            </a:r>
          </a:p>
          <a:p>
            <a:r>
              <a:rPr lang="cs-CZ" altLang="cs-CZ" sz="1400"/>
              <a:t>g) potraviny určené pro sportovce a pro osoby při zvýšeném tělesném výkonu. </a:t>
            </a:r>
          </a:p>
          <a:p>
            <a:pPr>
              <a:buFontTx/>
              <a:buNone/>
            </a:pPr>
            <a:endParaRPr lang="cs-CZ" altLang="cs-CZ" sz="2000"/>
          </a:p>
          <a:p>
            <a:pPr>
              <a:buClr>
                <a:srgbClr val="36AA16"/>
              </a:buClr>
              <a:buFontTx/>
              <a:buNone/>
            </a:pPr>
            <a:r>
              <a:rPr lang="cs-CZ" altLang="cs-CZ" sz="1400"/>
              <a:t>Potraviny bezlepkové – požadavky stanovené v nařízení č. 41/2009</a:t>
            </a:r>
          </a:p>
          <a:p>
            <a:pPr>
              <a:buClr>
                <a:srgbClr val="36AA16"/>
              </a:buClr>
              <a:buFontTx/>
              <a:buNone/>
            </a:pPr>
            <a:r>
              <a:rPr lang="cs-CZ" altLang="cs-CZ" sz="1400"/>
              <a:t>Potraviny určené pro osoby s poruchami metabolismu sacharidů (diabetiky) – tato kategorie PZV zrušena</a:t>
            </a:r>
          </a:p>
          <a:p>
            <a:pPr>
              <a:buFontTx/>
              <a:buNone/>
            </a:pPr>
            <a:endParaRPr lang="cs-CZ" altLang="cs-CZ" sz="2000"/>
          </a:p>
        </p:txBody>
      </p:sp>
      <p:sp>
        <p:nvSpPr>
          <p:cNvPr id="804868" name="Zástupný symbol pro zápatí 3"/>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300" i="1">
                <a:latin typeface="Times New Roman" panose="02020603050405020304" pitchFamily="18" charset="0"/>
              </a:rPr>
              <a:t>©</a:t>
            </a:r>
            <a:r>
              <a:rPr lang="cs-CZ" altLang="cs-CZ" sz="1300" i="1">
                <a:latin typeface="Times New Roman" panose="02020603050405020304" pitchFamily="18" charset="0"/>
              </a:rPr>
              <a:t> CAFIA</a:t>
            </a:r>
          </a:p>
          <a:p>
            <a:pPr algn="r" eaLnBrk="0" hangingPunct="0">
              <a:spcBef>
                <a:spcPct val="50000"/>
              </a:spcBef>
            </a:pPr>
            <a:endParaRPr lang="en-CA" altLang="cs-CZ" sz="1300" i="1">
              <a:latin typeface="Times New Roman" panose="02020603050405020304" pitchFamily="18" charset="0"/>
            </a:endParaRPr>
          </a:p>
          <a:p>
            <a:pPr algn="r" eaLnBrk="0" hangingPunct="0">
              <a:spcBef>
                <a:spcPct val="50000"/>
              </a:spcBef>
            </a:pPr>
            <a:endParaRPr lang="en-CA" altLang="cs-CZ" sz="1300" i="1">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Nadpis 1"/>
          <p:cNvSpPr>
            <a:spLocks noGrp="1"/>
          </p:cNvSpPr>
          <p:nvPr>
            <p:ph type="title" idx="4294967295"/>
          </p:nvPr>
        </p:nvSpPr>
        <p:spPr/>
        <p:txBody>
          <a:bodyPr lIns="92075" tIns="46038" rIns="92075" bIns="46038" anchor="b"/>
          <a:lstStyle/>
          <a:p>
            <a:r>
              <a:rPr lang="cs-CZ" altLang="cs-CZ" sz="2400" b="1" u="sng"/>
              <a:t> POTRAVINY PRO ZVLÁŠTNÍ LÉKAŘSKÉ ÚČELY </a:t>
            </a:r>
            <a:r>
              <a:rPr lang="cs-CZ" altLang="cs-CZ" sz="2400" u="sng"/>
              <a:t/>
            </a:r>
            <a:br>
              <a:rPr lang="cs-CZ" altLang="cs-CZ" sz="2400" u="sng"/>
            </a:br>
            <a:endParaRPr lang="cs-CZ" altLang="cs-CZ" sz="2400" u="sng"/>
          </a:p>
        </p:txBody>
      </p:sp>
      <p:sp>
        <p:nvSpPr>
          <p:cNvPr id="813059" name="Zástupný symbol pro obsah 2"/>
          <p:cNvSpPr>
            <a:spLocks noGrp="1"/>
          </p:cNvSpPr>
          <p:nvPr>
            <p:ph idx="4294967295"/>
          </p:nvPr>
        </p:nvSpPr>
        <p:spPr>
          <a:xfrm>
            <a:off x="684213" y="1557338"/>
            <a:ext cx="7772400" cy="4464050"/>
          </a:xfrm>
        </p:spPr>
        <p:txBody>
          <a:bodyPr lIns="92075" tIns="46038" rIns="92075" bIns="46038"/>
          <a:lstStyle/>
          <a:p>
            <a:pPr marL="0" indent="0">
              <a:buFontTx/>
              <a:buNone/>
            </a:pPr>
            <a:r>
              <a:rPr lang="cs-CZ" altLang="cs-CZ" sz="1400"/>
              <a:t>= jsou určeny pro dietní stravu pacientů a mají být podávány pod lékařským dohledem nebo na základě doporučení osoby kvalifikované v oblasti výživy lidí, farmacie nebo péče o matku a dítě. Jsou určeny k úplné nebo částečné výživě pacientů s omezenou, poškozenou nebo narušenou schopností požívat, trávit, absorbovat, metabolizovat nebo vylučovat běžné potraviny, určité výživné látky obsažené v těchto potravinách nebo jejich metabolity, nebo pro výživu osob s požadavky na výživu změněnými do té míry, že jejich řízené výživy nelze dosáhnout úpravou běžné stravy  </a:t>
            </a:r>
          </a:p>
          <a:p>
            <a:pPr marL="0" indent="0">
              <a:buFontTx/>
              <a:buNone/>
            </a:pPr>
            <a:endParaRPr lang="cs-CZ" altLang="cs-CZ" sz="1400"/>
          </a:p>
          <a:p>
            <a:pPr marL="0" indent="0">
              <a:buFontTx/>
              <a:buNone/>
            </a:pPr>
            <a:r>
              <a:rPr lang="cs-CZ" altLang="cs-CZ" sz="1400" u="sng"/>
              <a:t>PZLÚ:</a:t>
            </a:r>
          </a:p>
          <a:p>
            <a:pPr marL="0" indent="0">
              <a:buFontTx/>
              <a:buNone/>
            </a:pPr>
            <a:r>
              <a:rPr lang="cs-CZ" altLang="cs-CZ" sz="1400"/>
              <a:t>a) nutričně kompletní potraviny se standardním složením živin, které mohou být jediným zdrojem výživy</a:t>
            </a:r>
          </a:p>
          <a:p>
            <a:pPr marL="0" indent="0">
              <a:buFontTx/>
              <a:buNone/>
            </a:pPr>
            <a:r>
              <a:rPr lang="cs-CZ" altLang="cs-CZ" sz="1400"/>
              <a:t>b) nutričně kompletní potraviny se složením živin specificky adaptovaným pro dané onemocnění, poruchu nebo zdravotní situaci, které mohou být jediným zdrojem výživy za předpokladu, že budou používány podle návodu výrobce</a:t>
            </a:r>
          </a:p>
          <a:p>
            <a:pPr marL="0" indent="0">
              <a:buFontTx/>
              <a:buNone/>
            </a:pPr>
            <a:r>
              <a:rPr lang="cs-CZ" altLang="cs-CZ" sz="1400"/>
              <a:t>c) nutričně nekompletní potraviny s definovaným složením živin nebo složením adaptovaným specificky pro onemocnění, poruchu nebo zdravotní situaci, které nejsou vhodné jako jediný zdroj výživy</a:t>
            </a:r>
          </a:p>
          <a:p>
            <a:pPr marL="0" indent="0">
              <a:buFontTx/>
              <a:buNone/>
            </a:pPr>
            <a:endParaRPr lang="cs-CZ" altLang="cs-CZ" sz="1400"/>
          </a:p>
        </p:txBody>
      </p:sp>
      <p:sp>
        <p:nvSpPr>
          <p:cNvPr id="813060" name="Zástupný symbol pro zápatí 3"/>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300" i="1">
                <a:latin typeface="Times New Roman" panose="02020603050405020304" pitchFamily="18" charset="0"/>
              </a:rPr>
              <a:t>©</a:t>
            </a:r>
            <a:r>
              <a:rPr lang="cs-CZ" altLang="cs-CZ" sz="1300" i="1">
                <a:latin typeface="Times New Roman" panose="02020603050405020304" pitchFamily="18" charset="0"/>
              </a:rPr>
              <a:t> CAFIA</a:t>
            </a:r>
          </a:p>
          <a:p>
            <a:pPr algn="r" eaLnBrk="0" hangingPunct="0">
              <a:spcBef>
                <a:spcPct val="50000"/>
              </a:spcBef>
            </a:pPr>
            <a:endParaRPr lang="en-CA" altLang="cs-CZ" sz="1300" i="1">
              <a:latin typeface="Times New Roman" panose="02020603050405020304" pitchFamily="18" charset="0"/>
            </a:endParaRPr>
          </a:p>
          <a:p>
            <a:pPr algn="r" eaLnBrk="0" hangingPunct="0">
              <a:spcBef>
                <a:spcPct val="50000"/>
              </a:spcBef>
            </a:pPr>
            <a:endParaRPr lang="en-CA" altLang="cs-CZ" sz="1300" i="1">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
            </a:r>
            <a:br>
              <a:rPr lang="cs-CZ" dirty="0"/>
            </a:br>
            <a:r>
              <a:rPr lang="cs-CZ" dirty="0"/>
              <a:t> </a:t>
            </a:r>
            <a:r>
              <a:rPr lang="cs-CZ" sz="1650" b="1" dirty="0"/>
              <a:t>PROVÁDĚCÍ NAŘÍZENÍ KOMISE (EU) č. 828/2014 ze dne 30. července 2014 o požadavcích na poskytování informací o nepřítomnosti či sníženém obsahu lepku v potravinách spotřebitelům </a:t>
            </a:r>
            <a:endParaRPr lang="cs-CZ" sz="1650" dirty="0"/>
          </a:p>
        </p:txBody>
      </p:sp>
      <p:sp>
        <p:nvSpPr>
          <p:cNvPr id="3" name="Zástupný symbol pro obsah 2"/>
          <p:cNvSpPr>
            <a:spLocks noGrp="1"/>
          </p:cNvSpPr>
          <p:nvPr>
            <p:ph idx="1"/>
          </p:nvPr>
        </p:nvSpPr>
        <p:spPr/>
        <p:txBody>
          <a:bodyPr/>
          <a:lstStyle/>
          <a:p>
            <a:endParaRPr lang="cs-CZ" dirty="0"/>
          </a:p>
          <a:p>
            <a:r>
              <a:rPr lang="cs-CZ" dirty="0" smtClean="0"/>
              <a:t> </a:t>
            </a:r>
            <a:r>
              <a:rPr lang="cs-CZ" sz="2400" dirty="0" smtClean="0"/>
              <a:t>Lidé postižení </a:t>
            </a:r>
            <a:r>
              <a:rPr lang="cs-CZ" sz="2400" dirty="0" err="1" smtClean="0"/>
              <a:t>celiakií</a:t>
            </a:r>
            <a:r>
              <a:rPr lang="cs-CZ" sz="2400" dirty="0" smtClean="0"/>
              <a:t> trpí trvalou nesnášenlivostí lepku. Pšenice (tj. všechny druhy </a:t>
            </a:r>
            <a:r>
              <a:rPr lang="cs-CZ" sz="2400" dirty="0" err="1" smtClean="0"/>
              <a:t>Triticum</a:t>
            </a:r>
            <a:r>
              <a:rPr lang="cs-CZ" sz="2400" dirty="0" smtClean="0"/>
              <a:t>, jako jsou pšenice tvrdá, pšenice špalda a pšenice </a:t>
            </a:r>
            <a:r>
              <a:rPr lang="cs-CZ" sz="2400" dirty="0" err="1" smtClean="0"/>
              <a:t>khorasan</a:t>
            </a:r>
            <a:r>
              <a:rPr lang="cs-CZ" sz="2400" dirty="0" smtClean="0"/>
              <a:t>), žito a ječmen byly označeny jako zrniny, které podle vědeckých zpráv obsahují lepek. Lepek obsažený v těchto zrninách může mít nepříznivé účinky na zdraví osob s nesnášenlivostí lepku, a proto </a:t>
            </a:r>
            <a:r>
              <a:rPr lang="cs-CZ" sz="2400" dirty="0"/>
              <a:t>by se jeho konzumaci tyto osoby </a:t>
            </a:r>
            <a:r>
              <a:rPr lang="cs-CZ" sz="2400" dirty="0" smtClean="0"/>
              <a:t>měly </a:t>
            </a:r>
            <a:r>
              <a:rPr lang="cs-CZ" sz="2400" dirty="0"/>
              <a:t>vyhýbat. </a:t>
            </a:r>
          </a:p>
        </p:txBody>
      </p:sp>
    </p:spTree>
    <p:extLst>
      <p:ext uri="{BB962C8B-B14F-4D97-AF65-F5344CB8AC3E}">
        <p14:creationId xmlns:p14="http://schemas.microsoft.com/office/powerpoint/2010/main" val="41639961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Celiakální </a:t>
            </a:r>
            <a:r>
              <a:rPr lang="cs-CZ" dirty="0" err="1" smtClean="0"/>
              <a:t>sprue</a:t>
            </a:r>
            <a:endParaRPr lang="cs-CZ" dirty="0"/>
          </a:p>
        </p:txBody>
      </p:sp>
      <p:sp>
        <p:nvSpPr>
          <p:cNvPr id="3" name="Zástupný symbol pro obsah 2"/>
          <p:cNvSpPr>
            <a:spLocks noGrp="1"/>
          </p:cNvSpPr>
          <p:nvPr>
            <p:ph idx="1"/>
          </p:nvPr>
        </p:nvSpPr>
        <p:spPr/>
        <p:txBody>
          <a:bodyPr/>
          <a:lstStyle/>
          <a:p>
            <a:r>
              <a:rPr lang="cs-CZ" sz="2400" dirty="0" smtClean="0"/>
              <a:t>Porucha tolerance bílkoviny gliadinu</a:t>
            </a:r>
          </a:p>
          <a:p>
            <a:r>
              <a:rPr lang="cs-CZ" sz="2400" dirty="0" err="1" smtClean="0"/>
              <a:t>Subtotální</a:t>
            </a:r>
            <a:r>
              <a:rPr lang="cs-CZ" sz="2400" dirty="0" smtClean="0"/>
              <a:t> atrofie klků s deficitem jejich enzymové výbavy</a:t>
            </a:r>
          </a:p>
          <a:p>
            <a:r>
              <a:rPr lang="cs-CZ" sz="2400" dirty="0" smtClean="0"/>
              <a:t>20-30 % aktivní klinická forma, ostatní v dospělosti</a:t>
            </a:r>
          </a:p>
          <a:p>
            <a:r>
              <a:rPr lang="cs-CZ" sz="2400" dirty="0" smtClean="0"/>
              <a:t>Diagnostika </a:t>
            </a:r>
          </a:p>
          <a:p>
            <a:r>
              <a:rPr lang="cs-CZ" sz="2400" dirty="0" smtClean="0"/>
              <a:t>1. </a:t>
            </a:r>
            <a:r>
              <a:rPr lang="cs-CZ" sz="2400" dirty="0" err="1" smtClean="0"/>
              <a:t>enterobipsie</a:t>
            </a:r>
            <a:r>
              <a:rPr lang="cs-CZ" sz="2400" dirty="0" smtClean="0"/>
              <a:t> </a:t>
            </a:r>
            <a:r>
              <a:rPr lang="cs-CZ" sz="2400" dirty="0" err="1" smtClean="0"/>
              <a:t>t.střeva</a:t>
            </a:r>
            <a:endParaRPr lang="cs-CZ" sz="2400" dirty="0" smtClean="0"/>
          </a:p>
          <a:p>
            <a:r>
              <a:rPr lang="cs-CZ" sz="2400" dirty="0" smtClean="0"/>
              <a:t>2. pozitivní autoprotilátky – proti gliadin, </a:t>
            </a:r>
            <a:r>
              <a:rPr lang="cs-CZ" sz="2400" dirty="0" err="1" smtClean="0"/>
              <a:t>endomyziu</a:t>
            </a:r>
            <a:r>
              <a:rPr lang="cs-CZ" sz="2400" dirty="0" smtClean="0"/>
              <a:t> a tkáňové </a:t>
            </a:r>
            <a:r>
              <a:rPr lang="cs-CZ" sz="2400" dirty="0" err="1" smtClean="0"/>
              <a:t>transglutamináze</a:t>
            </a:r>
            <a:endParaRPr lang="cs-CZ" sz="2400" dirty="0" smtClean="0"/>
          </a:p>
          <a:p>
            <a:r>
              <a:rPr lang="cs-CZ" sz="2400" dirty="0" smtClean="0"/>
              <a:t>Bezlepková dieta</a:t>
            </a:r>
            <a:endParaRPr lang="cs-CZ" sz="2400" dirty="0"/>
          </a:p>
        </p:txBody>
      </p:sp>
    </p:spTree>
    <p:extLst>
      <p:ext uri="{BB962C8B-B14F-4D97-AF65-F5344CB8AC3E}">
        <p14:creationId xmlns:p14="http://schemas.microsoft.com/office/powerpoint/2010/main" val="10672221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endParaRPr lang="cs-CZ" dirty="0"/>
          </a:p>
          <a:p>
            <a:r>
              <a:rPr lang="cs-CZ" dirty="0"/>
              <a:t> Některé potraviny byly speciálně vyrobeny, připraveny a/nebo zpracovány tak, aby v nich byl snížen obsah lepku v jedné nebo v několika složkách obsahujících lepek nebo aby v nich byly nahrazeny složky obsahující lepek jinými složkami, jež jsou přirozeně bezlepkové. Jiné potraviny jsou vyrobeny výhradně ze složek, které jsou přirozeně bezlepkové</a:t>
            </a:r>
            <a:r>
              <a:rPr lang="cs-CZ" dirty="0" smtClean="0"/>
              <a:t>.</a:t>
            </a:r>
          </a:p>
          <a:p>
            <a:r>
              <a:rPr lang="cs-CZ" dirty="0" smtClean="0"/>
              <a:t>Odstranění </a:t>
            </a:r>
            <a:r>
              <a:rPr lang="cs-CZ" dirty="0"/>
              <a:t>lepku ze zrnin obsahujících lepek představuje značné technické těžkosti a ekonomická omezení, a proto je výroba zcela bezlepkových potravin při použití těchto zrnin obtížná. V důsledku toho mnohé potraviny speciálně zpracované tak, aby v nich byl snížen obsah lepku v jedné nebo v několika složkách obsahujících lepek, jež jsou na trhu, mohou obsahovat nízká zbytková množství lepku. </a:t>
            </a:r>
          </a:p>
        </p:txBody>
      </p:sp>
    </p:spTree>
    <p:extLst>
      <p:ext uri="{BB962C8B-B14F-4D97-AF65-F5344CB8AC3E}">
        <p14:creationId xmlns:p14="http://schemas.microsoft.com/office/powerpoint/2010/main" val="128181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6</a:t>
            </a:fld>
            <a:endParaRPr lang="cs-CZ" dirty="0"/>
          </a:p>
        </p:txBody>
      </p:sp>
      <p:pic>
        <p:nvPicPr>
          <p:cNvPr id="6"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247" y="1030766"/>
            <a:ext cx="8612739" cy="448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3583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sz="2400" dirty="0"/>
              <a:t>Většina osob s nesnášenlivostí lepku může do své stravy zařadit </a:t>
            </a:r>
            <a:r>
              <a:rPr lang="cs-CZ" sz="2400" b="1" dirty="0"/>
              <a:t>oves</a:t>
            </a:r>
            <a:r>
              <a:rPr lang="cs-CZ" sz="2400" dirty="0"/>
              <a:t>, aniž by pocítily nepříznivé účinky na své zdraví. Tato otázka je předmětem pokračujícího studia a zkoumání vědců. Velkým problémem je však </a:t>
            </a:r>
            <a:r>
              <a:rPr lang="cs-CZ" sz="2400" b="1" dirty="0"/>
              <a:t>kontaminace</a:t>
            </a:r>
            <a:r>
              <a:rPr lang="cs-CZ" sz="2400" dirty="0"/>
              <a:t> ovsa pšenicí, žitem nebo ječmenem, ke které může dojít během sklizně, přepravy, skladování a zpracování. Proto je třeba přihlédnout k riziku kontaminace výrobků obsahujících oves lepkem, pokud jde o příslušné informace o těchto potravinářských výrobcích poskytované provozovateli potravinářských podniků. </a:t>
            </a:r>
          </a:p>
        </p:txBody>
      </p:sp>
    </p:spTree>
    <p:extLst>
      <p:ext uri="{BB962C8B-B14F-4D97-AF65-F5344CB8AC3E}">
        <p14:creationId xmlns:p14="http://schemas.microsoft.com/office/powerpoint/2010/main" val="3355116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400" b="1" dirty="0"/>
              <a:t>Povolená tvrzení o nepřítomnosti či sníženém obsahu lepku v potravinách a jejich podmínky</a:t>
            </a:r>
            <a:endParaRPr lang="cs-CZ" sz="2400" dirty="0"/>
          </a:p>
        </p:txBody>
      </p:sp>
      <p:sp>
        <p:nvSpPr>
          <p:cNvPr id="3" name="Zástupný symbol pro obsah 2"/>
          <p:cNvSpPr>
            <a:spLocks noGrp="1"/>
          </p:cNvSpPr>
          <p:nvPr>
            <p:ph idx="1"/>
          </p:nvPr>
        </p:nvSpPr>
        <p:spPr/>
        <p:txBody>
          <a:bodyPr/>
          <a:lstStyle/>
          <a:p>
            <a:r>
              <a:rPr lang="cs-CZ" sz="2000" dirty="0" smtClean="0"/>
              <a:t>A</a:t>
            </a:r>
            <a:r>
              <a:rPr lang="cs-CZ" sz="2000" dirty="0"/>
              <a:t>. </a:t>
            </a:r>
            <a:r>
              <a:rPr lang="cs-CZ" sz="2000" b="1" dirty="0"/>
              <a:t>Obecné požadavky </a:t>
            </a:r>
            <a:r>
              <a:rPr lang="cs-CZ" sz="2000" dirty="0"/>
              <a:t>BEZ LEPKU Tvrzení „bez lepku“ lze použít pouze tehdy, neobsahuje-li potravina ve stavu, v němž je prodávána konečnému spotřebiteli, více </a:t>
            </a:r>
            <a:r>
              <a:rPr lang="cs-CZ" sz="2000" dirty="0">
                <a:solidFill>
                  <a:srgbClr val="FF0000"/>
                </a:solidFill>
              </a:rPr>
              <a:t>než 20 </a:t>
            </a:r>
            <a:r>
              <a:rPr lang="cs-CZ" sz="2000">
                <a:solidFill>
                  <a:srgbClr val="FF0000"/>
                </a:solidFill>
              </a:rPr>
              <a:t>mg/kg </a:t>
            </a:r>
            <a:r>
              <a:rPr lang="cs-CZ" altLang="cs-CZ" sz="2000" smtClean="0">
                <a:solidFill>
                  <a:srgbClr val="FF0000"/>
                </a:solidFill>
              </a:rPr>
              <a:t>v </a:t>
            </a:r>
            <a:r>
              <a:rPr lang="cs-CZ" altLang="cs-CZ" sz="2000" dirty="0">
                <a:solidFill>
                  <a:srgbClr val="FF0000"/>
                </a:solidFill>
              </a:rPr>
              <a:t>potravině ve stavu, v němž je prodávána konečném spotřebiteli</a:t>
            </a:r>
            <a:r>
              <a:rPr lang="cs-CZ" sz="2000" dirty="0" smtClean="0">
                <a:solidFill>
                  <a:srgbClr val="FF0000"/>
                </a:solidFill>
              </a:rPr>
              <a:t>.</a:t>
            </a:r>
          </a:p>
          <a:p>
            <a:r>
              <a:rPr lang="cs-CZ" sz="2000" dirty="0" smtClean="0"/>
              <a:t> </a:t>
            </a:r>
            <a:r>
              <a:rPr lang="cs-CZ" sz="2000" dirty="0"/>
              <a:t>VELMI NÍZKÝ OBSAH LEPKU Tvrzení „velmi nízký obsah lepku“ lze použít pouze tehdy, pokud u potravin, jež sestávají z jedné nebo více složek vyrobených z pšenice, žita, ječmene, ovsa nebo jejich kříženců, které byly speciálně zpracovány tak, aby v nich byl snížen obsah lepku, nebo tyto složky obsahují, činí obsah lepku v potravině ve stavu, v němž je prodávána konečnému spotřebiteli, </a:t>
            </a:r>
            <a:r>
              <a:rPr lang="cs-CZ" sz="2000" dirty="0">
                <a:solidFill>
                  <a:srgbClr val="FF0000"/>
                </a:solidFill>
              </a:rPr>
              <a:t>nejvýše 100 </a:t>
            </a:r>
            <a:r>
              <a:rPr lang="cs-CZ" sz="2000" dirty="0" smtClean="0">
                <a:solidFill>
                  <a:srgbClr val="FF0000"/>
                </a:solidFill>
              </a:rPr>
              <a:t>mg/kg</a:t>
            </a:r>
            <a:r>
              <a:rPr lang="cs-CZ" altLang="cs-CZ" sz="2000" dirty="0">
                <a:solidFill>
                  <a:srgbClr val="FF0000"/>
                </a:solidFill>
              </a:rPr>
              <a:t> v potravině ve stavu, v němž je prodávána konečném spotřebiteli</a:t>
            </a:r>
            <a:r>
              <a:rPr lang="cs-CZ" sz="2000" dirty="0" smtClean="0">
                <a:solidFill>
                  <a:srgbClr val="FF0000"/>
                </a:solidFill>
              </a:rPr>
              <a:t>. </a:t>
            </a:r>
          </a:p>
        </p:txBody>
      </p:sp>
    </p:spTree>
    <p:extLst>
      <p:ext uri="{BB962C8B-B14F-4D97-AF65-F5344CB8AC3E}">
        <p14:creationId xmlns:p14="http://schemas.microsoft.com/office/powerpoint/2010/main" val="16102317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sz="2400" dirty="0"/>
              <a:t>B. </a:t>
            </a:r>
            <a:r>
              <a:rPr lang="cs-CZ" sz="2400" b="1" dirty="0"/>
              <a:t>Dodatečné požadavky na potraviny obsahující </a:t>
            </a:r>
            <a:r>
              <a:rPr lang="cs-CZ" sz="2400" b="1" dirty="0" smtClean="0"/>
              <a:t>oves</a:t>
            </a:r>
          </a:p>
          <a:p>
            <a:r>
              <a:rPr lang="cs-CZ" sz="2400" dirty="0" smtClean="0"/>
              <a:t>Oves </a:t>
            </a:r>
            <a:r>
              <a:rPr lang="cs-CZ" sz="2400" dirty="0"/>
              <a:t>obsažený v potravinách označovaných jako „bez lepku“ nebo „s velmi nízkým obsahem lepku“ musí být speciálně vyroben, připraven a/nebo zpracován tak, aby bylo zamezeno kontaminaci pšenicí, žitem, ječmenem nebo jejich kříženci, přičemž obsah lepku v ovsu nesmí </a:t>
            </a:r>
            <a:r>
              <a:rPr lang="cs-CZ" sz="2400" dirty="0">
                <a:solidFill>
                  <a:srgbClr val="FF0000"/>
                </a:solidFill>
              </a:rPr>
              <a:t>být vyšší než 20 mg/kg. </a:t>
            </a:r>
            <a:endParaRPr lang="cs-CZ" sz="2400" dirty="0" smtClean="0">
              <a:solidFill>
                <a:srgbClr val="FF0000"/>
              </a:solidFill>
            </a:endParaRPr>
          </a:p>
          <a:p>
            <a:r>
              <a:rPr lang="cs-CZ" sz="2400" dirty="0" smtClean="0"/>
              <a:t>31.7.2014 </a:t>
            </a:r>
            <a:r>
              <a:rPr lang="cs-CZ" sz="2400" dirty="0"/>
              <a:t>L 228/8 Úřední věstník Evropské unie CS </a:t>
            </a:r>
          </a:p>
          <a:p>
            <a:endParaRPr lang="cs-CZ" sz="2400" dirty="0"/>
          </a:p>
        </p:txBody>
      </p:sp>
    </p:spTree>
    <p:extLst>
      <p:ext uri="{BB962C8B-B14F-4D97-AF65-F5344CB8AC3E}">
        <p14:creationId xmlns:p14="http://schemas.microsoft.com/office/powerpoint/2010/main" val="36511650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p:cNvSpPr>
            <a:spLocks noGrp="1" noChangeArrowheads="1"/>
          </p:cNvSpPr>
          <p:nvPr>
            <p:ph type="title"/>
          </p:nvPr>
        </p:nvSpPr>
        <p:spPr/>
        <p:txBody>
          <a:bodyPr/>
          <a:lstStyle/>
          <a:p>
            <a:r>
              <a:rPr lang="cs-CZ" altLang="cs-CZ" sz="2400" b="1" i="1"/>
              <a:t>Označování potravin z hlediska obsahu lepku</a:t>
            </a:r>
            <a:br>
              <a:rPr lang="cs-CZ" altLang="cs-CZ" sz="2400" b="1" i="1"/>
            </a:br>
            <a:r>
              <a:rPr lang="cs-CZ" altLang="cs-CZ" sz="2400" b="1"/>
              <a:t>03. 02. 2012 </a:t>
            </a:r>
            <a:r>
              <a:rPr lang="cs-CZ" altLang="cs-CZ" sz="2400"/>
              <a:t/>
            </a:r>
            <a:br>
              <a:rPr lang="cs-CZ" altLang="cs-CZ" sz="2400"/>
            </a:br>
            <a:r>
              <a:rPr lang="cs-CZ" altLang="cs-CZ" sz="2400"/>
              <a:t> </a:t>
            </a:r>
            <a:br>
              <a:rPr lang="cs-CZ" altLang="cs-CZ" sz="2400"/>
            </a:br>
            <a:endParaRPr lang="cs-CZ" altLang="cs-CZ" sz="2400"/>
          </a:p>
        </p:txBody>
      </p:sp>
      <p:sp>
        <p:nvSpPr>
          <p:cNvPr id="712707" name="Rectangle 3"/>
          <p:cNvSpPr>
            <a:spLocks noGrp="1" noChangeArrowheads="1"/>
          </p:cNvSpPr>
          <p:nvPr>
            <p:ph type="body" idx="1"/>
          </p:nvPr>
        </p:nvSpPr>
        <p:spPr/>
        <p:txBody>
          <a:bodyPr/>
          <a:lstStyle/>
          <a:p>
            <a:pPr>
              <a:lnSpc>
                <a:spcPct val="80000"/>
              </a:lnSpc>
              <a:buFontTx/>
              <a:buNone/>
            </a:pPr>
            <a:r>
              <a:rPr lang="cs-CZ" altLang="cs-CZ" sz="2000"/>
              <a:t> </a:t>
            </a:r>
            <a:endParaRPr lang="cs-CZ" altLang="cs-CZ" sz="2000" b="1" i="1"/>
          </a:p>
          <a:p>
            <a:pPr>
              <a:lnSpc>
                <a:spcPct val="80000"/>
              </a:lnSpc>
              <a:buFontTx/>
              <a:buNone/>
            </a:pPr>
            <a:r>
              <a:rPr lang="cs-CZ" altLang="cs-CZ" sz="2000"/>
              <a:t>1. ledna 2012 vstoupilo v platnost nařízení (ES) č. 41/2009 ze dne 20. ledna 2009 o složení a označování potravin vhodných pro osoby s nesnášenlivostí lepku, které stanovuje jednotná evropská pravidla na složení a označování potravin z hlediska obsahu lepku.</a:t>
            </a:r>
          </a:p>
          <a:p>
            <a:pPr>
              <a:lnSpc>
                <a:spcPct val="80000"/>
              </a:lnSpc>
            </a:pPr>
            <a:r>
              <a:rPr lang="cs-CZ" altLang="cs-CZ" sz="2000"/>
              <a:t>Výše uvedené nařízení v podstatě nahrazuje předchozí národní požadavky stanovené vyhláškou Ministerstva zdravotnictví č. 54/2004 Sb. o potravinách určených pro zvláštní výživu a o způsobu jejich použití (část 7 vyhl. č. 54/2004 Sb. - POTRAVINY BEZLEPKOVÉ).</a:t>
            </a:r>
            <a:endParaRPr lang="cs-CZ" altLang="cs-CZ" sz="2000" b="1"/>
          </a:p>
          <a:p>
            <a:pPr>
              <a:lnSpc>
                <a:spcPct val="80000"/>
              </a:lnSpc>
            </a:pPr>
            <a:r>
              <a:rPr lang="cs-CZ" altLang="cs-CZ" sz="2000" b="1"/>
              <a:t>Nařízení (ES) č. 41/2009 stanovuje rozdílné požadavky pro:</a:t>
            </a:r>
          </a:p>
          <a:p>
            <a:pPr>
              <a:lnSpc>
                <a:spcPct val="80000"/>
              </a:lnSpc>
            </a:pPr>
            <a:r>
              <a:rPr lang="cs-CZ" altLang="cs-CZ" sz="2000" b="1"/>
              <a:t>potraviny pro zvláštní výživu určené pro osoby s nesnášenlivostí lepku</a:t>
            </a:r>
            <a:r>
              <a:rPr lang="cs-CZ" altLang="cs-CZ" sz="2000"/>
              <a:t> </a:t>
            </a:r>
            <a:endParaRPr lang="cs-CZ" altLang="cs-CZ" sz="2000" b="1"/>
          </a:p>
          <a:p>
            <a:pPr>
              <a:lnSpc>
                <a:spcPct val="80000"/>
              </a:lnSpc>
            </a:pPr>
            <a:r>
              <a:rPr lang="cs-CZ" altLang="cs-CZ" sz="2000" b="1"/>
              <a:t>potraviny určené pro běžnou spotřebu a potraviny pro zvláštní výživu, které nejsou určeny pro osoby s nesnášenlivostí lepku </a:t>
            </a:r>
            <a:endParaRPr lang="cs-CZ" altLang="cs-CZ" sz="2000"/>
          </a:p>
          <a:p>
            <a:pPr>
              <a:lnSpc>
                <a:spcPct val="80000"/>
              </a:lnSpc>
            </a:pPr>
            <a:endParaRPr lang="cs-CZ" altLang="cs-CZ" sz="20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Nadpis 1"/>
          <p:cNvSpPr>
            <a:spLocks noGrp="1"/>
          </p:cNvSpPr>
          <p:nvPr>
            <p:ph type="title" idx="4294967295"/>
          </p:nvPr>
        </p:nvSpPr>
        <p:spPr/>
        <p:txBody>
          <a:bodyPr lIns="92075" tIns="46038" rIns="92075" bIns="46038" anchor="b"/>
          <a:lstStyle/>
          <a:p>
            <a:r>
              <a:rPr lang="cs-CZ" altLang="cs-CZ" sz="2400" b="1" u="sng"/>
              <a:t>Alternativní způsoby značení:</a:t>
            </a:r>
            <a:br>
              <a:rPr lang="cs-CZ" altLang="cs-CZ" sz="2400" b="1" u="sng"/>
            </a:br>
            <a:r>
              <a:rPr lang="cs-CZ" altLang="cs-CZ" sz="2400" b="1" u="sng"/>
              <a:t/>
            </a:r>
            <a:br>
              <a:rPr lang="cs-CZ" altLang="cs-CZ" sz="2400" b="1" u="sng"/>
            </a:br>
            <a:endParaRPr lang="cs-CZ" altLang="cs-CZ" sz="2400" b="1" u="sng"/>
          </a:p>
        </p:txBody>
      </p:sp>
      <p:sp>
        <p:nvSpPr>
          <p:cNvPr id="3" name="Zástupný symbol pro obsah 2"/>
          <p:cNvSpPr>
            <a:spLocks noGrp="1"/>
          </p:cNvSpPr>
          <p:nvPr>
            <p:ph idx="4294967295"/>
          </p:nvPr>
        </p:nvSpPr>
        <p:spPr>
          <a:xfrm>
            <a:off x="684213" y="1628775"/>
            <a:ext cx="7772400" cy="3733800"/>
          </a:xfrm>
        </p:spPr>
        <p:txBody>
          <a:bodyPr lIns="92075" tIns="46038" rIns="92075" bIns="46038"/>
          <a:lstStyle/>
          <a:p>
            <a:pPr marL="0" indent="0">
              <a:buFontTx/>
              <a:buNone/>
            </a:pPr>
            <a:r>
              <a:rPr lang="cs-CZ" altLang="cs-CZ" sz="1600" b="1" u="sng">
                <a:solidFill>
                  <a:schemeClr val="tx2"/>
                </a:solidFill>
              </a:rPr>
              <a:t>Alternativní způsoby značení:</a:t>
            </a:r>
          </a:p>
          <a:p>
            <a:pPr marL="0" indent="0">
              <a:buFontTx/>
              <a:buNone/>
            </a:pPr>
            <a:endParaRPr lang="cs-CZ" altLang="cs-CZ" sz="1600" b="1" u="sng">
              <a:solidFill>
                <a:schemeClr val="tx2"/>
              </a:solidFill>
            </a:endParaRPr>
          </a:p>
          <a:p>
            <a:pPr marL="0" indent="0">
              <a:lnSpc>
                <a:spcPct val="80000"/>
              </a:lnSpc>
              <a:buFont typeface="Wingdings 2" panose="05020102010507070707" pitchFamily="18" charset="2"/>
              <a:buNone/>
            </a:pPr>
            <a:r>
              <a:rPr lang="cs-CZ" altLang="cs-CZ" sz="1400" b="1"/>
              <a:t>= dobrovolné údaje nad rámec požadavků nařízení č. 41/2009 (tj. „bez lepku“, „velmi nízký obsah lepku“) - k usnadnění orientace spotřebitele: </a:t>
            </a:r>
          </a:p>
          <a:p>
            <a:pPr marL="0" indent="0">
              <a:lnSpc>
                <a:spcPct val="80000"/>
              </a:lnSpc>
              <a:buFont typeface="Wingdings 2" panose="05020102010507070707" pitchFamily="18" charset="2"/>
              <a:buNone/>
            </a:pPr>
            <a:endParaRPr lang="cs-CZ" altLang="cs-CZ" sz="1400" b="1"/>
          </a:p>
          <a:p>
            <a:pPr marL="0" indent="0">
              <a:lnSpc>
                <a:spcPct val="80000"/>
              </a:lnSpc>
              <a:buFont typeface="Wingdings" panose="05000000000000000000" pitchFamily="2" charset="2"/>
              <a:buChar char="§"/>
            </a:pPr>
            <a:r>
              <a:rPr lang="cs-CZ" altLang="cs-CZ" sz="1400"/>
              <a:t>např.  logo přeškrtnutého klasu, údaje: „vhodné pro  bezlepkovou dietu“, „vhodné pro celiaky“ apod. </a:t>
            </a:r>
          </a:p>
          <a:p>
            <a:pPr marL="0" indent="0">
              <a:lnSpc>
                <a:spcPct val="80000"/>
              </a:lnSpc>
              <a:buFont typeface="Wingdings" panose="05000000000000000000" pitchFamily="2" charset="2"/>
              <a:buChar char="§"/>
            </a:pPr>
            <a:endParaRPr lang="cs-CZ" altLang="cs-CZ" sz="1400"/>
          </a:p>
          <a:p>
            <a:pPr marL="0" indent="0">
              <a:lnSpc>
                <a:spcPct val="80000"/>
              </a:lnSpc>
              <a:buFontTx/>
              <a:buNone/>
            </a:pPr>
            <a:endParaRPr lang="cs-CZ" altLang="cs-CZ" sz="1400">
              <a:solidFill>
                <a:schemeClr val="accent2"/>
              </a:solidFill>
            </a:endParaRPr>
          </a:p>
          <a:p>
            <a:pPr marL="0" indent="0">
              <a:lnSpc>
                <a:spcPct val="80000"/>
              </a:lnSpc>
              <a:buFontTx/>
              <a:buNone/>
            </a:pPr>
            <a:r>
              <a:rPr lang="cs-CZ" altLang="cs-CZ" sz="1400">
                <a:solidFill>
                  <a:schemeClr val="accent2"/>
                </a:solidFill>
              </a:rPr>
              <a:t> </a:t>
            </a:r>
          </a:p>
          <a:p>
            <a:pPr marL="0" indent="0">
              <a:lnSpc>
                <a:spcPct val="80000"/>
              </a:lnSpc>
              <a:buFont typeface="Wingdings 2" panose="05020102010507070707" pitchFamily="18" charset="2"/>
              <a:buNone/>
            </a:pPr>
            <a:endParaRPr lang="cs-CZ" altLang="cs-CZ" sz="1400" b="1" u="sng">
              <a:solidFill>
                <a:schemeClr val="accent2"/>
              </a:solidFill>
            </a:endParaRPr>
          </a:p>
          <a:p>
            <a:pPr marL="0" indent="0">
              <a:lnSpc>
                <a:spcPct val="80000"/>
              </a:lnSpc>
              <a:buFont typeface="Wingdings 2" panose="05020102010507070707" pitchFamily="18" charset="2"/>
              <a:buNone/>
            </a:pPr>
            <a:r>
              <a:rPr lang="cs-CZ" altLang="cs-CZ" sz="1400" b="1" u="sng">
                <a:solidFill>
                  <a:schemeClr val="accent2"/>
                </a:solidFill>
              </a:rPr>
              <a:t>Obecná pravidla:</a:t>
            </a:r>
          </a:p>
          <a:p>
            <a:pPr marL="0" indent="0">
              <a:lnSpc>
                <a:spcPct val="80000"/>
              </a:lnSpc>
              <a:buFont typeface="Wingdings" panose="05000000000000000000" pitchFamily="2" charset="2"/>
              <a:buChar char="§"/>
            </a:pPr>
            <a:r>
              <a:rPr lang="cs-CZ" altLang="cs-CZ" sz="1400">
                <a:solidFill>
                  <a:schemeClr val="accent2"/>
                </a:solidFill>
              </a:rPr>
              <a:t>Lze  použít  za  předpokladu, že  nebude uvádět   spotřebitele  v  omyl.</a:t>
            </a:r>
          </a:p>
          <a:p>
            <a:pPr marL="0" indent="0">
              <a:lnSpc>
                <a:spcPct val="80000"/>
              </a:lnSpc>
              <a:buFont typeface="Wingdings" panose="05000000000000000000" pitchFamily="2" charset="2"/>
              <a:buChar char="§"/>
            </a:pPr>
            <a:r>
              <a:rPr lang="cs-CZ" altLang="cs-CZ" sz="1400">
                <a:solidFill>
                  <a:schemeClr val="accent2"/>
                </a:solidFill>
              </a:rPr>
              <a:t>Vždy  by  mělo  být doplněno předepsaným označením  dle   nařízení (ES) č. 41/2009: „bez lepku“, „velmi  nízký  obsah lepku.“</a:t>
            </a:r>
          </a:p>
          <a:p>
            <a:pPr marL="0" indent="0">
              <a:lnSpc>
                <a:spcPct val="80000"/>
              </a:lnSpc>
              <a:buFontTx/>
              <a:buNone/>
            </a:pPr>
            <a:r>
              <a:rPr lang="cs-CZ" altLang="cs-CZ" sz="1400" i="1" u="sng">
                <a:solidFill>
                  <a:schemeClr val="accent2"/>
                </a:solidFill>
              </a:rPr>
              <a:t>Poznámka: </a:t>
            </a:r>
            <a:r>
              <a:rPr lang="cs-CZ" altLang="cs-CZ" sz="1400" i="1">
                <a:solidFill>
                  <a:schemeClr val="accent2"/>
                </a:solidFill>
              </a:rPr>
              <a:t>Označení „gluten-free“   významově  rovnocenné označení „BEZ LEPKU“ -  musí splňovat  stejné požadavky.</a:t>
            </a:r>
          </a:p>
          <a:p>
            <a:pPr marL="0" indent="0">
              <a:buFontTx/>
              <a:buNone/>
            </a:pPr>
            <a:endParaRPr lang="cs-CZ" altLang="cs-CZ" sz="1600" b="1" u="sng">
              <a:solidFill>
                <a:schemeClr val="tx2"/>
              </a:solidFill>
            </a:endParaRPr>
          </a:p>
        </p:txBody>
      </p:sp>
      <p:sp>
        <p:nvSpPr>
          <p:cNvPr id="811012" name="Zástupný symbol pro zápatí 3"/>
          <p:cNvSpPr txBox="1">
            <a:spLocks noGrp="1"/>
          </p:cNvSpPr>
          <p:nvPr/>
        </p:nvSpPr>
        <p:spPr bwMode="auto">
          <a:xfrm>
            <a:off x="3268663" y="6284913"/>
            <a:ext cx="389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spcBef>
                <a:spcPct val="50000"/>
              </a:spcBef>
            </a:pPr>
            <a:endParaRPr lang="cs-CZ" altLang="cs-CZ" sz="1300" i="1">
              <a:latin typeface="Times New Roman" panose="02020603050405020304" pitchFamily="18" charset="0"/>
            </a:endParaRPr>
          </a:p>
          <a:p>
            <a:pPr algn="r" eaLnBrk="0" hangingPunct="0">
              <a:spcBef>
                <a:spcPct val="50000"/>
              </a:spcBef>
            </a:pPr>
            <a:r>
              <a:rPr lang="en-US" altLang="cs-CZ" sz="1300" i="1">
                <a:latin typeface="Times New Roman" panose="02020603050405020304" pitchFamily="18" charset="0"/>
              </a:rPr>
              <a:t>©</a:t>
            </a:r>
            <a:r>
              <a:rPr lang="cs-CZ" altLang="cs-CZ" sz="1300" i="1">
                <a:latin typeface="Times New Roman" panose="02020603050405020304" pitchFamily="18" charset="0"/>
              </a:rPr>
              <a:t> CAFIA</a:t>
            </a:r>
          </a:p>
          <a:p>
            <a:pPr algn="r" eaLnBrk="0" hangingPunct="0">
              <a:spcBef>
                <a:spcPct val="50000"/>
              </a:spcBef>
            </a:pPr>
            <a:endParaRPr lang="en-CA" altLang="cs-CZ" sz="1300" i="1">
              <a:latin typeface="Times New Roman" panose="02020603050405020304" pitchFamily="18" charset="0"/>
            </a:endParaRPr>
          </a:p>
          <a:p>
            <a:pPr algn="r" eaLnBrk="0" hangingPunct="0">
              <a:spcBef>
                <a:spcPct val="50000"/>
              </a:spcBef>
            </a:pPr>
            <a:endParaRPr lang="en-CA" altLang="cs-CZ" sz="1300" i="1">
              <a:latin typeface="Times New Roman" panose="02020603050405020304" pitchFamily="18" charset="0"/>
            </a:endParaRPr>
          </a:p>
        </p:txBody>
      </p:sp>
      <p:pic>
        <p:nvPicPr>
          <p:cNvPr id="8110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3141663"/>
            <a:ext cx="863600" cy="893762"/>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p:txBody>
          <a:bodyPr/>
          <a:lstStyle/>
          <a:p>
            <a:endParaRPr lang="cs-CZ" altLang="cs-CZ"/>
          </a:p>
        </p:txBody>
      </p:sp>
      <p:sp>
        <p:nvSpPr>
          <p:cNvPr id="718851" name="Rectangle 3"/>
          <p:cNvSpPr>
            <a:spLocks noGrp="1" noChangeArrowheads="1"/>
          </p:cNvSpPr>
          <p:nvPr>
            <p:ph type="body" idx="1"/>
          </p:nvPr>
        </p:nvSpPr>
        <p:spPr/>
        <p:txBody>
          <a:bodyPr/>
          <a:lstStyle/>
          <a:p>
            <a:pPr>
              <a:lnSpc>
                <a:spcPct val="80000"/>
              </a:lnSpc>
            </a:pPr>
            <a:r>
              <a:rPr lang="cs-CZ" altLang="cs-CZ" sz="2000" dirty="0"/>
              <a:t>Požadavek na deklaraci alergenní složky se neuplatňuje rovněž v případě některých potravin, kterých bylo prokázáno, že v důsledku </a:t>
            </a:r>
            <a:r>
              <a:rPr lang="cs-CZ" altLang="cs-CZ" sz="2000" dirty="0">
                <a:solidFill>
                  <a:schemeClr val="folHlink"/>
                </a:solidFill>
              </a:rPr>
              <a:t>použité technologie výroby</a:t>
            </a:r>
            <a:r>
              <a:rPr lang="cs-CZ" altLang="cs-CZ" sz="2000" dirty="0"/>
              <a:t> již výsledná potravina neobsahuje rezidua alergenních látek původně obsažených v surovině. V případě obilovin obsahujících lepek se jedná o tyto konkrétní potraviny vymezené vyhláškou č. 113/2005 Sb.:</a:t>
            </a:r>
          </a:p>
          <a:p>
            <a:pPr>
              <a:lnSpc>
                <a:spcPct val="80000"/>
              </a:lnSpc>
            </a:pPr>
            <a:r>
              <a:rPr lang="cs-CZ" altLang="cs-CZ" sz="2000" b="1" dirty="0"/>
              <a:t>glukózový sirup a </a:t>
            </a:r>
            <a:r>
              <a:rPr lang="cs-CZ" altLang="cs-CZ" sz="2000" b="1" dirty="0" err="1"/>
              <a:t>dextrosa</a:t>
            </a:r>
            <a:r>
              <a:rPr lang="cs-CZ" altLang="cs-CZ" sz="2000" b="1" dirty="0"/>
              <a:t> z pšenice</a:t>
            </a:r>
          </a:p>
          <a:p>
            <a:pPr>
              <a:lnSpc>
                <a:spcPct val="80000"/>
              </a:lnSpc>
            </a:pPr>
            <a:r>
              <a:rPr lang="cs-CZ" altLang="cs-CZ" sz="2000" b="1" dirty="0"/>
              <a:t>maltodextriny na bázi pšenice</a:t>
            </a:r>
          </a:p>
          <a:p>
            <a:pPr>
              <a:lnSpc>
                <a:spcPct val="80000"/>
              </a:lnSpc>
            </a:pPr>
            <a:r>
              <a:rPr lang="cs-CZ" altLang="cs-CZ" sz="2000" b="1" dirty="0"/>
              <a:t>glukózový sirup vyrobený z ječného škrobu</a:t>
            </a:r>
          </a:p>
          <a:p>
            <a:pPr>
              <a:lnSpc>
                <a:spcPct val="80000"/>
              </a:lnSpc>
            </a:pPr>
            <a:r>
              <a:rPr lang="cs-CZ" altLang="cs-CZ" sz="2000" b="1" dirty="0"/>
              <a:t>obiloviny používané k výrobě destilátů nebo lihu zemědělského původu pro lihoviny a jiné alkoholické nápoje</a:t>
            </a:r>
          </a:p>
          <a:p>
            <a:pPr>
              <a:lnSpc>
                <a:spcPct val="80000"/>
              </a:lnSpc>
            </a:pPr>
            <a:r>
              <a:rPr lang="cs-CZ" altLang="cs-CZ" sz="2000" dirty="0"/>
              <a:t>Všechny výše uvedené výjimky byly podloženy nezávislým vědeckým stanoviskem Evropského úřadu pro bezpečnost potravin (EFSA).</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2700" dirty="0"/>
              <a:t>Nařízení č. 828/2014 o požadavcích na poskytování informací o nepřítomnosti či sníženém obsahu lepku v potravinách spotřebitelům - bez lepku nebo velmi nízký obsah lepku </a:t>
            </a:r>
          </a:p>
        </p:txBody>
      </p:sp>
      <p:sp>
        <p:nvSpPr>
          <p:cNvPr id="3" name="Zástupný symbol pro obsah 2"/>
          <p:cNvSpPr>
            <a:spLocks noGrp="1"/>
          </p:cNvSpPr>
          <p:nvPr>
            <p:ph idx="1"/>
          </p:nvPr>
        </p:nvSpPr>
        <p:spPr/>
        <p:txBody>
          <a:bodyPr>
            <a:normAutofit fontScale="70000" lnSpcReduction="20000"/>
          </a:bodyPr>
          <a:lstStyle/>
          <a:p>
            <a:r>
              <a:rPr lang="cs-CZ" dirty="0"/>
              <a:t>Pokud </a:t>
            </a:r>
            <a:r>
              <a:rPr lang="cs-CZ" dirty="0" smtClean="0"/>
              <a:t>vycházíme </a:t>
            </a:r>
            <a:r>
              <a:rPr lang="cs-CZ" dirty="0"/>
              <a:t>ze situace, kdy alergen nebyl do potraviny </a:t>
            </a:r>
            <a:r>
              <a:rPr lang="cs-CZ" dirty="0" smtClean="0"/>
              <a:t>přidán </a:t>
            </a:r>
            <a:r>
              <a:rPr lang="cs-CZ" dirty="0"/>
              <a:t>jako složka, ale na obale je uvedeno upozornění pro spotřebitele „</a:t>
            </a:r>
            <a:r>
              <a:rPr lang="cs-CZ" i="1" dirty="0"/>
              <a:t>Může obsahovat stopy…</a:t>
            </a:r>
            <a:r>
              <a:rPr lang="cs-CZ" dirty="0"/>
              <a:t>“, pak by měl být takový alergen pod hodnotou citlivosti akreditované laboratorní metody (</a:t>
            </a:r>
            <a:r>
              <a:rPr lang="cs-CZ" dirty="0">
                <a:solidFill>
                  <a:srgbClr val="FF0000"/>
                </a:solidFill>
              </a:rPr>
              <a:t>na potravinu bude pohlíženo, jakože alergen neobsahuje</a:t>
            </a:r>
            <a:r>
              <a:rPr lang="cs-CZ" dirty="0"/>
              <a:t>). </a:t>
            </a:r>
          </a:p>
          <a:p>
            <a:r>
              <a:rPr lang="cs-CZ" dirty="0"/>
              <a:t>Tolerance v </a:t>
            </a:r>
            <a:r>
              <a:rPr lang="cs-CZ" dirty="0" smtClean="0"/>
              <a:t>žádném právním </a:t>
            </a:r>
            <a:r>
              <a:rPr lang="cs-CZ" dirty="0"/>
              <a:t>předpise stanoveny nejsou. Pokud je obsah alergenu v potravině na hranici meze stanovitelnosti akreditované laboratorní metody anebo nepatrně vyšší (např. pro účely kontroly SZPI považuje za nepatrně vyšší hodnoty max. 10 </a:t>
            </a:r>
            <a:r>
              <a:rPr lang="cs-CZ" dirty="0" smtClean="0"/>
              <a:t>krát </a:t>
            </a:r>
            <a:r>
              <a:rPr lang="cs-CZ" dirty="0"/>
              <a:t>vyšší), lze hovořit o stopovém množství a </a:t>
            </a:r>
            <a:r>
              <a:rPr lang="cs-CZ" dirty="0" smtClean="0"/>
              <a:t>označování </a:t>
            </a:r>
            <a:r>
              <a:rPr lang="cs-CZ" dirty="0"/>
              <a:t>by mohlo být </a:t>
            </a:r>
            <a:r>
              <a:rPr lang="cs-CZ" dirty="0" smtClean="0"/>
              <a:t>považováno </a:t>
            </a:r>
            <a:r>
              <a:rPr lang="cs-CZ" dirty="0"/>
              <a:t>za vyhovující. </a:t>
            </a:r>
          </a:p>
          <a:p>
            <a:r>
              <a:rPr lang="cs-CZ" dirty="0"/>
              <a:t>Větu „</a:t>
            </a:r>
            <a:r>
              <a:rPr lang="cs-CZ" i="1" dirty="0"/>
              <a:t>Může obsahovat stopy…</a:t>
            </a:r>
            <a:r>
              <a:rPr lang="cs-CZ" dirty="0"/>
              <a:t>“ nelze v </a:t>
            </a:r>
            <a:r>
              <a:rPr lang="cs-CZ" dirty="0" smtClean="0"/>
              <a:t>žádném </a:t>
            </a:r>
            <a:r>
              <a:rPr lang="cs-CZ" dirty="0"/>
              <a:t>případě používat </a:t>
            </a:r>
            <a:r>
              <a:rPr lang="cs-CZ" dirty="0">
                <a:solidFill>
                  <a:srgbClr val="FF0000"/>
                </a:solidFill>
              </a:rPr>
              <a:t>neomezeně.</a:t>
            </a:r>
            <a:r>
              <a:rPr lang="cs-CZ" dirty="0"/>
              <a:t> Je nutné, aby si PPP prověřil, zda </a:t>
            </a:r>
            <a:r>
              <a:rPr lang="cs-CZ" dirty="0" smtClean="0"/>
              <a:t>má správně vypracován </a:t>
            </a:r>
            <a:r>
              <a:rPr lang="cs-CZ" dirty="0"/>
              <a:t>HACCP, jaké jsou rozbory apod. </a:t>
            </a:r>
          </a:p>
        </p:txBody>
      </p:sp>
    </p:spTree>
    <p:extLst>
      <p:ext uri="{BB962C8B-B14F-4D97-AF65-F5344CB8AC3E}">
        <p14:creationId xmlns:p14="http://schemas.microsoft.com/office/powerpoint/2010/main" val="21471564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Grp="1" noChangeArrowheads="1"/>
          </p:cNvSpPr>
          <p:nvPr>
            <p:ph type="title"/>
          </p:nvPr>
        </p:nvSpPr>
        <p:spPr/>
        <p:txBody>
          <a:bodyPr/>
          <a:lstStyle/>
          <a:p>
            <a:r>
              <a:rPr lang="cs-CZ" altLang="cs-CZ" sz="2000" b="1"/>
              <a:t>Preventivní označení alergenních složek (lepku)</a:t>
            </a:r>
            <a:br>
              <a:rPr lang="cs-CZ" altLang="cs-CZ" sz="2000" b="1"/>
            </a:br>
            <a:endParaRPr lang="cs-CZ" altLang="cs-CZ" sz="2000" b="1"/>
          </a:p>
        </p:txBody>
      </p:sp>
      <p:sp>
        <p:nvSpPr>
          <p:cNvPr id="720899" name="Rectangle 3"/>
          <p:cNvSpPr>
            <a:spLocks noGrp="1" noChangeArrowheads="1"/>
          </p:cNvSpPr>
          <p:nvPr>
            <p:ph type="body" idx="1"/>
          </p:nvPr>
        </p:nvSpPr>
        <p:spPr/>
        <p:txBody>
          <a:bodyPr/>
          <a:lstStyle/>
          <a:p>
            <a:pPr>
              <a:lnSpc>
                <a:spcPct val="80000"/>
              </a:lnSpc>
            </a:pPr>
            <a:r>
              <a:rPr lang="cs-CZ" altLang="cs-CZ" sz="1800"/>
              <a:t>Cílem preventivního značení je spotřebitele upozornit na riziko nezáměrné kontaminace potraviny alergenní složkou (lepkem) a umožnit tak osobám s alergií nebo nesnášenlivostí informovaný výběr potravin a předcházení nežádoucím reakcím na potravinu.</a:t>
            </a:r>
          </a:p>
          <a:p>
            <a:pPr>
              <a:lnSpc>
                <a:spcPct val="80000"/>
              </a:lnSpc>
            </a:pPr>
            <a:r>
              <a:rPr lang="cs-CZ" altLang="cs-CZ" sz="1800"/>
              <a:t>Preventivní značení se používá pouze v případě, kdy alergenní složka nebyla vědomě použita při výrobě potraviny a potravina přesto obsahuje malá množství alergenní složky, která zůstanou ve výrobku po realizaci všech preventivních opatření k zabránění kontaminace alergenní složky.</a:t>
            </a:r>
          </a:p>
          <a:p>
            <a:pPr>
              <a:lnSpc>
                <a:spcPct val="80000"/>
              </a:lnSpc>
            </a:pPr>
            <a:r>
              <a:rPr lang="cs-CZ" altLang="cs-CZ" sz="1800"/>
              <a:t>Příčinou nezáměrné kontaminace potraviny alergenní složkou je nejčastěji použití surovin kontaminovaných alergenní složkou nebo křížová kontaminace při výrobě.</a:t>
            </a:r>
          </a:p>
          <a:p>
            <a:pPr>
              <a:lnSpc>
                <a:spcPct val="80000"/>
              </a:lnSpc>
            </a:pPr>
            <a:r>
              <a:rPr lang="cs-CZ" altLang="cs-CZ" sz="2400" u="sng"/>
              <a:t>Příkladem možných forem preventivního značení mohou být tato označení:</a:t>
            </a:r>
            <a:endParaRPr lang="cs-CZ" altLang="cs-CZ" sz="2400"/>
          </a:p>
          <a:p>
            <a:pPr>
              <a:lnSpc>
                <a:spcPct val="80000"/>
              </a:lnSpc>
            </a:pPr>
            <a:r>
              <a:rPr lang="cs-CZ" altLang="cs-CZ" sz="2400"/>
              <a:t>„může obsahovat arašídy“</a:t>
            </a:r>
          </a:p>
          <a:p>
            <a:pPr>
              <a:lnSpc>
                <a:spcPct val="80000"/>
              </a:lnSpc>
            </a:pPr>
            <a:r>
              <a:rPr lang="cs-CZ" altLang="cs-CZ" sz="2400"/>
              <a:t>„může obsahovat stopy lepku“</a:t>
            </a:r>
          </a:p>
          <a:p>
            <a:pPr>
              <a:lnSpc>
                <a:spcPct val="80000"/>
              </a:lnSpc>
            </a:pPr>
            <a:endParaRPr lang="cs-CZ" altLang="cs-CZ" sz="180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2"/>
          <p:cNvSpPr>
            <a:spLocks noGrp="1" noChangeArrowheads="1"/>
          </p:cNvSpPr>
          <p:nvPr>
            <p:ph type="title"/>
          </p:nvPr>
        </p:nvSpPr>
        <p:spPr/>
        <p:txBody>
          <a:bodyPr/>
          <a:lstStyle/>
          <a:p>
            <a:endParaRPr lang="cs-CZ" altLang="cs-CZ"/>
          </a:p>
        </p:txBody>
      </p:sp>
      <p:sp>
        <p:nvSpPr>
          <p:cNvPr id="727043" name="Rectangle 3"/>
          <p:cNvSpPr>
            <a:spLocks noGrp="1" noChangeArrowheads="1"/>
          </p:cNvSpPr>
          <p:nvPr>
            <p:ph type="body" idx="1"/>
          </p:nvPr>
        </p:nvSpPr>
        <p:spPr/>
        <p:txBody>
          <a:bodyPr/>
          <a:lstStyle/>
          <a:p>
            <a:pPr>
              <a:lnSpc>
                <a:spcPct val="80000"/>
              </a:lnSpc>
            </a:pPr>
            <a:r>
              <a:rPr lang="cs-CZ" altLang="cs-CZ" sz="2000" dirty="0">
                <a:solidFill>
                  <a:schemeClr val="folHlink"/>
                </a:solidFill>
              </a:rPr>
              <a:t>Naopak za označení</a:t>
            </a:r>
            <a:r>
              <a:rPr lang="cs-CZ" altLang="cs-CZ" sz="2000" dirty="0"/>
              <a:t>, které nelze považovat za </a:t>
            </a:r>
            <a:r>
              <a:rPr lang="cs-CZ" altLang="cs-CZ" sz="2000" dirty="0" err="1"/>
              <a:t>sdělení,které</a:t>
            </a:r>
            <a:r>
              <a:rPr lang="cs-CZ" altLang="cs-CZ" sz="2000" dirty="0"/>
              <a:t> dostatečně, jasně a jednoznačně informuje spotřebitele o tom, že výrobek může obsahovat malá množství alergenní složky z důvodu kontaminace a může tedy představovat pro alergiky nebezpečí lze považovat označení:</a:t>
            </a:r>
          </a:p>
          <a:p>
            <a:pPr>
              <a:lnSpc>
                <a:spcPct val="80000"/>
              </a:lnSpc>
            </a:pPr>
            <a:r>
              <a:rPr lang="cs-CZ" altLang="cs-CZ" sz="2000" dirty="0"/>
              <a:t>„</a:t>
            </a:r>
            <a:r>
              <a:rPr lang="cs-CZ" altLang="cs-CZ" sz="2000" dirty="0">
                <a:solidFill>
                  <a:schemeClr val="folHlink"/>
                </a:solidFill>
              </a:rPr>
              <a:t>Vyrobeno v závodě, který zpracovává vejce, arašídy, sezam</a:t>
            </a:r>
            <a:r>
              <a:rPr lang="cs-CZ" altLang="cs-CZ" sz="2000" dirty="0"/>
              <a:t>.“ </a:t>
            </a:r>
          </a:p>
          <a:p>
            <a:pPr>
              <a:lnSpc>
                <a:spcPct val="80000"/>
              </a:lnSpc>
            </a:pPr>
            <a:r>
              <a:rPr lang="cs-CZ" altLang="cs-CZ" sz="2000" dirty="0"/>
              <a:t>Kromě pozitivního přínosu pro spotřebitele může mít preventivní značení i negativní dopad na rozmanitost stravy osob trpících alergií nebo intolerancí. Například průzkum zaměřený na používání preventivního značení provedený irskou agenturu (Food </a:t>
            </a:r>
            <a:r>
              <a:rPr lang="cs-CZ" altLang="cs-CZ" sz="2000" dirty="0" err="1"/>
              <a:t>Safety</a:t>
            </a:r>
            <a:r>
              <a:rPr lang="cs-CZ" altLang="cs-CZ" sz="2000" dirty="0"/>
              <a:t> </a:t>
            </a:r>
            <a:r>
              <a:rPr lang="cs-CZ" altLang="cs-CZ" sz="2000" dirty="0" err="1"/>
              <a:t>Authority</a:t>
            </a:r>
            <a:r>
              <a:rPr lang="cs-CZ" altLang="cs-CZ" sz="2000" dirty="0"/>
              <a:t> </a:t>
            </a:r>
            <a:r>
              <a:rPr lang="cs-CZ" altLang="cs-CZ" sz="2000" dirty="0" err="1"/>
              <a:t>of</a:t>
            </a:r>
            <a:r>
              <a:rPr lang="cs-CZ" altLang="cs-CZ" sz="2000" dirty="0"/>
              <a:t> </a:t>
            </a:r>
            <a:r>
              <a:rPr lang="cs-CZ" altLang="cs-CZ" sz="2000" dirty="0" err="1"/>
              <a:t>Ireland</a:t>
            </a:r>
            <a:r>
              <a:rPr lang="cs-CZ" altLang="cs-CZ" sz="2000" dirty="0"/>
              <a:t>) ukázal, </a:t>
            </a:r>
            <a:r>
              <a:rPr lang="cs-CZ" altLang="cs-CZ" sz="2000" b="1" dirty="0"/>
              <a:t>že 94 % potravin nesoucích preventivní značení, neobsahovalo detekovatelné množství alergenů</a:t>
            </a:r>
            <a:r>
              <a:rPr lang="cs-CZ" altLang="cs-CZ" sz="2000" dirty="0"/>
              <a: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p:txBody>
          <a:bodyPr/>
          <a:lstStyle/>
          <a:p>
            <a:r>
              <a:rPr lang="cs-CZ" altLang="cs-CZ" sz="1800"/>
              <a:t>SZPI proto při kontrole uplatňuje níže uvedený přístup, který by měl předcházet zneužití preventivního značení:</a:t>
            </a:r>
            <a:br>
              <a:rPr lang="cs-CZ" altLang="cs-CZ" sz="1800"/>
            </a:br>
            <a:endParaRPr lang="cs-CZ" altLang="cs-CZ" sz="1800"/>
          </a:p>
        </p:txBody>
      </p:sp>
      <p:sp>
        <p:nvSpPr>
          <p:cNvPr id="724995" name="Rectangle 3"/>
          <p:cNvSpPr>
            <a:spLocks noGrp="1" noChangeArrowheads="1"/>
          </p:cNvSpPr>
          <p:nvPr>
            <p:ph type="body" idx="1"/>
          </p:nvPr>
        </p:nvSpPr>
        <p:spPr/>
        <p:txBody>
          <a:bodyPr/>
          <a:lstStyle/>
          <a:p>
            <a:pPr>
              <a:lnSpc>
                <a:spcPct val="90000"/>
              </a:lnSpc>
            </a:pPr>
            <a:r>
              <a:rPr lang="cs-CZ" altLang="cs-CZ" sz="2800" dirty="0"/>
              <a:t>použití preventivního označení musí být </a:t>
            </a:r>
            <a:r>
              <a:rPr lang="cs-CZ" altLang="cs-CZ" sz="2800" b="1" dirty="0"/>
              <a:t>odůvodněné</a:t>
            </a:r>
            <a:r>
              <a:rPr lang="cs-CZ" altLang="cs-CZ" sz="2800" dirty="0"/>
              <a:t>: (např. na základě analýzy rizika, </a:t>
            </a:r>
            <a:r>
              <a:rPr lang="cs-CZ" altLang="cs-CZ" sz="2800" dirty="0" err="1"/>
              <a:t>screeningu</a:t>
            </a:r>
            <a:r>
              <a:rPr lang="cs-CZ" altLang="cs-CZ" sz="2800" dirty="0"/>
              <a:t> výrobního zařízení nebo výstupní kontroly)</a:t>
            </a:r>
          </a:p>
          <a:p>
            <a:pPr>
              <a:lnSpc>
                <a:spcPct val="90000"/>
              </a:lnSpc>
            </a:pPr>
            <a:r>
              <a:rPr lang="cs-CZ" altLang="cs-CZ" sz="2800" dirty="0"/>
              <a:t>provozovatel musí doložit, že přijal vhodná preventivní opatření k zamezení kontaminace alergenní složkou</a:t>
            </a:r>
          </a:p>
          <a:p>
            <a:pPr>
              <a:lnSpc>
                <a:spcPct val="90000"/>
              </a:lnSpc>
            </a:pPr>
            <a:r>
              <a:rPr lang="cs-CZ" altLang="cs-CZ" sz="2800" dirty="0"/>
              <a:t>preventivní označení nezbavuje provozovatele odpovědnosti za dodržování správné výrobní a  hygienické  praxe </a:t>
            </a:r>
          </a:p>
          <a:p>
            <a:pPr>
              <a:lnSpc>
                <a:spcPct val="90000"/>
              </a:lnSpc>
            </a:pPr>
            <a:endParaRPr lang="cs-CZ" altLang="cs-CZ"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p:txBody>
          <a:bodyPr/>
          <a:lstStyle/>
          <a:p>
            <a:r>
              <a:rPr lang="cs-CZ" altLang="cs-CZ"/>
              <a:t>Časopisy</a:t>
            </a:r>
          </a:p>
        </p:txBody>
      </p:sp>
      <p:sp>
        <p:nvSpPr>
          <p:cNvPr id="388099" name="Rectangle 3"/>
          <p:cNvSpPr>
            <a:spLocks noGrp="1" noChangeArrowheads="1"/>
          </p:cNvSpPr>
          <p:nvPr>
            <p:ph type="body" idx="1"/>
          </p:nvPr>
        </p:nvSpPr>
        <p:spPr/>
        <p:txBody>
          <a:bodyPr/>
          <a:lstStyle/>
          <a:p>
            <a:pPr>
              <a:lnSpc>
                <a:spcPct val="80000"/>
              </a:lnSpc>
            </a:pPr>
            <a:r>
              <a:rPr lang="cs-CZ" altLang="cs-CZ" sz="2800"/>
              <a:t>American journal of clinical nutrition</a:t>
            </a:r>
          </a:p>
          <a:p>
            <a:pPr>
              <a:lnSpc>
                <a:spcPct val="80000"/>
              </a:lnSpc>
            </a:pPr>
            <a:r>
              <a:rPr lang="cs-CZ" altLang="cs-CZ" sz="2800"/>
              <a:t>Nutrition reviews</a:t>
            </a:r>
          </a:p>
          <a:p>
            <a:pPr>
              <a:lnSpc>
                <a:spcPct val="80000"/>
              </a:lnSpc>
            </a:pPr>
            <a:r>
              <a:rPr lang="cs-CZ" altLang="cs-CZ" sz="2800"/>
              <a:t>Journal of the American College of Nutrition</a:t>
            </a:r>
          </a:p>
          <a:p>
            <a:pPr>
              <a:lnSpc>
                <a:spcPct val="80000"/>
              </a:lnSpc>
            </a:pPr>
            <a:r>
              <a:rPr lang="cs-CZ" altLang="cs-CZ" sz="2800"/>
              <a:t>Journal of the Academy of Nutrition and Dietetics </a:t>
            </a:r>
          </a:p>
          <a:p>
            <a:pPr>
              <a:lnSpc>
                <a:spcPct val="80000"/>
              </a:lnSpc>
            </a:pPr>
            <a:r>
              <a:rPr lang="cs-CZ" altLang="cs-CZ" sz="2800"/>
              <a:t>Clinical nutrition</a:t>
            </a:r>
          </a:p>
          <a:p>
            <a:pPr>
              <a:lnSpc>
                <a:spcPct val="80000"/>
              </a:lnSpc>
            </a:pPr>
            <a:r>
              <a:rPr lang="cs-CZ" altLang="cs-CZ" sz="2800"/>
              <a:t>European journal of clinical nutrition</a:t>
            </a:r>
          </a:p>
          <a:p>
            <a:pPr>
              <a:lnSpc>
                <a:spcPct val="80000"/>
              </a:lnSpc>
            </a:pPr>
            <a:r>
              <a:rPr lang="cs-CZ" altLang="cs-CZ" sz="2800"/>
              <a:t>Nutrition bulletin</a:t>
            </a:r>
          </a:p>
          <a:p>
            <a:pPr>
              <a:lnSpc>
                <a:spcPct val="80000"/>
              </a:lnSpc>
            </a:pPr>
            <a:r>
              <a:rPr lang="cs-CZ" altLang="cs-CZ" sz="2800"/>
              <a:t>DMEV</a:t>
            </a:r>
          </a:p>
          <a:p>
            <a:pPr>
              <a:lnSpc>
                <a:spcPct val="80000"/>
              </a:lnSpc>
            </a:pPr>
            <a:r>
              <a:rPr lang="cs-CZ" altLang="cs-CZ" sz="2800"/>
              <a:t>Výživa a potraviny</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Při </a:t>
            </a:r>
            <a:r>
              <a:rPr lang="cs-CZ" dirty="0" smtClean="0"/>
              <a:t>uvádění </a:t>
            </a:r>
            <a:r>
              <a:rPr lang="cs-CZ" dirty="0"/>
              <a:t>složek musí PPP zvýraznit </a:t>
            </a:r>
            <a:r>
              <a:rPr lang="cs-CZ" dirty="0" smtClean="0"/>
              <a:t>název látky/produktů</a:t>
            </a:r>
            <a:r>
              <a:rPr lang="cs-CZ" dirty="0"/>
              <a:t>, jež odpovídají </a:t>
            </a:r>
            <a:r>
              <a:rPr lang="cs-CZ" dirty="0" smtClean="0"/>
              <a:t>látkám/produktům </a:t>
            </a:r>
            <a:r>
              <a:rPr lang="cs-CZ" dirty="0"/>
              <a:t>uvedeným v příloze II nařízení. Musí být zvýrazněna ta </a:t>
            </a:r>
            <a:r>
              <a:rPr lang="cs-CZ" dirty="0" smtClean="0"/>
              <a:t>část názvu </a:t>
            </a:r>
            <a:r>
              <a:rPr lang="cs-CZ" dirty="0"/>
              <a:t>složky, </a:t>
            </a:r>
            <a:r>
              <a:rPr lang="cs-CZ" dirty="0" smtClean="0"/>
              <a:t>která odpovídá látkám/produktům </a:t>
            </a:r>
            <a:r>
              <a:rPr lang="cs-CZ" dirty="0"/>
              <a:t>uvedeným v příloze II nařízení. Zvýraznění celého </a:t>
            </a:r>
            <a:r>
              <a:rPr lang="cs-CZ" dirty="0" smtClean="0"/>
              <a:t>názvu </a:t>
            </a:r>
            <a:r>
              <a:rPr lang="cs-CZ" dirty="0"/>
              <a:t>dotčené složky však bude </a:t>
            </a:r>
            <a:r>
              <a:rPr lang="cs-CZ" dirty="0" smtClean="0"/>
              <a:t>považováno </a:t>
            </a:r>
            <a:r>
              <a:rPr lang="cs-CZ" dirty="0"/>
              <a:t>rovněž za splnění požadavků nařízení. Jestliže je </a:t>
            </a:r>
            <a:r>
              <a:rPr lang="cs-CZ" dirty="0" smtClean="0"/>
              <a:t>název </a:t>
            </a:r>
            <a:r>
              <a:rPr lang="cs-CZ" dirty="0"/>
              <a:t>složky tvořen několika samostatnými slovy, musí být zvýrazněna pouze </a:t>
            </a:r>
            <a:r>
              <a:rPr lang="cs-CZ" dirty="0" smtClean="0"/>
              <a:t>taková látka </a:t>
            </a:r>
            <a:r>
              <a:rPr lang="cs-CZ" dirty="0"/>
              <a:t>či takový produkt, jež </a:t>
            </a:r>
            <a:r>
              <a:rPr lang="cs-CZ" dirty="0" smtClean="0"/>
              <a:t>vyvolávají </a:t>
            </a:r>
            <a:r>
              <a:rPr lang="cs-CZ" dirty="0"/>
              <a:t>alergie nebo </a:t>
            </a:r>
            <a:r>
              <a:rPr lang="cs-CZ" dirty="0" smtClean="0"/>
              <a:t>nesnášenlivost.</a:t>
            </a:r>
            <a:r>
              <a:rPr lang="cs-CZ" i="1" dirty="0" smtClean="0"/>
              <a:t> </a:t>
            </a:r>
            <a:endParaRPr lang="cs-CZ" dirty="0"/>
          </a:p>
          <a:p>
            <a:r>
              <a:rPr lang="cs-CZ" dirty="0"/>
              <a:t>Příklady zvýraznění tučným písmem</a:t>
            </a:r>
            <a:r>
              <a:rPr lang="cs-CZ" b="1" dirty="0"/>
              <a:t>: </a:t>
            </a:r>
            <a:r>
              <a:rPr lang="cs-CZ" dirty="0"/>
              <a:t>„</a:t>
            </a:r>
            <a:r>
              <a:rPr lang="cs-CZ" b="1" dirty="0"/>
              <a:t>mléko</a:t>
            </a:r>
            <a:r>
              <a:rPr lang="cs-CZ" dirty="0"/>
              <a:t>“, „</a:t>
            </a:r>
            <a:r>
              <a:rPr lang="cs-CZ" b="1" dirty="0"/>
              <a:t>smetana</a:t>
            </a:r>
            <a:r>
              <a:rPr lang="cs-CZ" dirty="0"/>
              <a:t>“, „</a:t>
            </a:r>
            <a:r>
              <a:rPr lang="cs-CZ" b="1" dirty="0" smtClean="0"/>
              <a:t>pšeničná </a:t>
            </a:r>
            <a:r>
              <a:rPr lang="cs-CZ" dirty="0"/>
              <a:t>mouka</a:t>
            </a:r>
            <a:r>
              <a:rPr lang="cs-CZ" b="1" dirty="0"/>
              <a:t>“ </a:t>
            </a:r>
            <a:r>
              <a:rPr lang="cs-CZ" dirty="0"/>
              <a:t>ale lze i „</a:t>
            </a:r>
            <a:r>
              <a:rPr lang="cs-CZ" b="1" dirty="0" smtClean="0"/>
              <a:t>pšeničná </a:t>
            </a:r>
            <a:r>
              <a:rPr lang="cs-CZ" b="1" dirty="0"/>
              <a:t>mouka</a:t>
            </a:r>
            <a:r>
              <a:rPr lang="cs-CZ" dirty="0"/>
              <a:t>“, „sušené </a:t>
            </a:r>
            <a:r>
              <a:rPr lang="cs-CZ" b="1" dirty="0"/>
              <a:t>mléko</a:t>
            </a:r>
            <a:r>
              <a:rPr lang="cs-CZ" dirty="0"/>
              <a:t>“ ale lze i „</a:t>
            </a:r>
            <a:r>
              <a:rPr lang="cs-CZ" b="1" dirty="0"/>
              <a:t>sušené mléko</a:t>
            </a:r>
            <a:r>
              <a:rPr lang="cs-CZ" dirty="0"/>
              <a:t>“. </a:t>
            </a:r>
          </a:p>
        </p:txBody>
      </p:sp>
    </p:spTree>
    <p:extLst>
      <p:ext uri="{BB962C8B-B14F-4D97-AF65-F5344CB8AC3E}">
        <p14:creationId xmlns:p14="http://schemas.microsoft.com/office/powerpoint/2010/main" val="18321862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8" descr="C:\Documents and Settings\Brezkova\Dokumenty\Obrázky\halinka\foto-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8085" y="1214439"/>
            <a:ext cx="5343525" cy="176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9" descr="C:\Documents and Settings\Brezkova\Dokumenty\Obrázky\halinka\foto-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8085" y="3213498"/>
            <a:ext cx="5343525" cy="199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ál 1"/>
          <p:cNvSpPr/>
          <p:nvPr/>
        </p:nvSpPr>
        <p:spPr>
          <a:xfrm>
            <a:off x="1818085" y="1712484"/>
            <a:ext cx="828296" cy="3065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Tree>
    <p:extLst>
      <p:ext uri="{BB962C8B-B14F-4D97-AF65-F5344CB8AC3E}">
        <p14:creationId xmlns:p14="http://schemas.microsoft.com/office/powerpoint/2010/main" val="25296147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cs-CZ" altLang="cs-CZ" sz="4000"/>
              <a:t>Limitující aminokyseliny</a:t>
            </a:r>
            <a:br>
              <a:rPr lang="cs-CZ" altLang="cs-CZ" sz="4000"/>
            </a:br>
            <a:endParaRPr lang="cs-CZ" altLang="cs-CZ" sz="4000"/>
          </a:p>
        </p:txBody>
      </p:sp>
      <p:sp>
        <p:nvSpPr>
          <p:cNvPr id="9219" name="Rectangle 3"/>
          <p:cNvSpPr>
            <a:spLocks noGrp="1" noChangeArrowheads="1"/>
          </p:cNvSpPr>
          <p:nvPr>
            <p:ph type="body" idx="1"/>
          </p:nvPr>
        </p:nvSpPr>
        <p:spPr/>
        <p:txBody>
          <a:bodyPr/>
          <a:lstStyle/>
          <a:p>
            <a:pPr>
              <a:lnSpc>
                <a:spcPct val="90000"/>
              </a:lnSpc>
            </a:pPr>
            <a:r>
              <a:rPr lang="cs-CZ" altLang="cs-CZ"/>
              <a:t>Pšenice – lyzin</a:t>
            </a:r>
          </a:p>
          <a:p>
            <a:pPr>
              <a:lnSpc>
                <a:spcPct val="90000"/>
              </a:lnSpc>
            </a:pPr>
            <a:r>
              <a:rPr lang="cs-CZ" altLang="cs-CZ"/>
              <a:t>Luštěniny ( soja) – methionin ( cystein)</a:t>
            </a:r>
          </a:p>
          <a:p>
            <a:pPr>
              <a:lnSpc>
                <a:spcPct val="90000"/>
              </a:lnSpc>
            </a:pPr>
            <a:r>
              <a:rPr lang="cs-CZ" altLang="cs-CZ"/>
              <a:t>Kukuřice – tryptophan</a:t>
            </a:r>
          </a:p>
          <a:p>
            <a:pPr>
              <a:lnSpc>
                <a:spcPct val="90000"/>
              </a:lnSpc>
            </a:pPr>
            <a:r>
              <a:rPr lang="cs-CZ" altLang="cs-CZ"/>
              <a:t>Žito  lepší než pšenice</a:t>
            </a:r>
          </a:p>
          <a:p>
            <a:pPr>
              <a:lnSpc>
                <a:spcPct val="90000"/>
              </a:lnSpc>
            </a:pPr>
            <a:r>
              <a:rPr lang="cs-CZ" altLang="cs-CZ"/>
              <a:t>Brambory  - protuberin  - 2 % bílkovin</a:t>
            </a:r>
          </a:p>
          <a:p>
            <a:pPr>
              <a:lnSpc>
                <a:spcPct val="90000"/>
              </a:lnSpc>
            </a:pPr>
            <a:r>
              <a:rPr lang="cs-CZ" altLang="cs-CZ"/>
              <a:t>Rýže – lysin, threonin</a:t>
            </a:r>
          </a:p>
          <a:p>
            <a:pPr>
              <a:lnSpc>
                <a:spcPct val="90000"/>
              </a:lnSpc>
            </a:pPr>
            <a:r>
              <a:rPr lang="cs-CZ" altLang="cs-CZ"/>
              <a:t>Fortifikace, GMO, komplementace, hnojení</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endParaRPr lang="cs-CZ" altLang="cs-CZ"/>
          </a:p>
        </p:txBody>
      </p:sp>
      <p:sp>
        <p:nvSpPr>
          <p:cNvPr id="310275" name="Rectangle 3"/>
          <p:cNvSpPr>
            <a:spLocks noGrp="1" noChangeArrowheads="1"/>
          </p:cNvSpPr>
          <p:nvPr>
            <p:ph type="body" idx="1"/>
          </p:nvPr>
        </p:nvSpPr>
        <p:spPr/>
        <p:txBody>
          <a:bodyPr/>
          <a:lstStyle/>
          <a:p>
            <a:r>
              <a:rPr lang="cs-CZ" altLang="cs-CZ"/>
              <a:t>Evil spirit that infects the first child when the secod child is born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endParaRPr lang="cs-CZ" altLang="cs-CZ"/>
          </a:p>
        </p:txBody>
      </p:sp>
      <p:sp>
        <p:nvSpPr>
          <p:cNvPr id="312323" name="Rectangle 3"/>
          <p:cNvSpPr>
            <a:spLocks noGrp="1" noChangeArrowheads="1"/>
          </p:cNvSpPr>
          <p:nvPr>
            <p:ph type="body" idx="1"/>
          </p:nvPr>
        </p:nvSpPr>
        <p:spPr/>
        <p:txBody>
          <a:bodyPr/>
          <a:lstStyle/>
          <a:p>
            <a:r>
              <a:rPr lang="cs-CZ" altLang="cs-CZ" b="1" u="sng"/>
              <a:t>kwashiorkor </a:t>
            </a:r>
            <a:r>
              <a:rPr lang="cs-CZ" altLang="cs-CZ" b="1"/>
              <a:t>– nízká kvalita bílkovin</a:t>
            </a:r>
          </a:p>
          <a:p>
            <a:pPr>
              <a:buFontTx/>
              <a:buNone/>
            </a:pPr>
            <a:r>
              <a:rPr lang="cs-CZ" altLang="cs-CZ" b="1"/>
              <a:t>  (kukuřice)  po odstavení dítěte (zanechání kojení)</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cs-CZ" altLang="cs-CZ" sz="4000"/>
              <a:t>Glykemický index – určuje kvalitu sacharidů</a:t>
            </a:r>
          </a:p>
        </p:txBody>
      </p:sp>
      <p:sp>
        <p:nvSpPr>
          <p:cNvPr id="11267" name="Rectangle 3"/>
          <p:cNvSpPr>
            <a:spLocks noGrp="1" noChangeArrowheads="1"/>
          </p:cNvSpPr>
          <p:nvPr>
            <p:ph type="body" idx="1"/>
          </p:nvPr>
        </p:nvSpPr>
        <p:spPr/>
        <p:txBody>
          <a:bodyPr/>
          <a:lstStyle/>
          <a:p>
            <a:pPr>
              <a:lnSpc>
                <a:spcPct val="90000"/>
              </a:lnSpc>
            </a:pPr>
            <a:r>
              <a:rPr lang="cs-CZ" altLang="cs-CZ" sz="2800" dirty="0" err="1"/>
              <a:t>Gkykemický</a:t>
            </a:r>
            <a:r>
              <a:rPr lang="cs-CZ" altLang="cs-CZ" sz="2800" dirty="0"/>
              <a:t> index – poměrná veličina, která srovnává krevní glukózu po konzumaci potraviny s hladinou krevní glukózy po podání referenční potraviny ( glukóza nebo bílý chléb), ale i zvýšení hladiny inzulinu</a:t>
            </a:r>
          </a:p>
          <a:p>
            <a:pPr>
              <a:lnSpc>
                <a:spcPct val="90000"/>
              </a:lnSpc>
              <a:buFontTx/>
              <a:buNone/>
            </a:pPr>
            <a:r>
              <a:rPr lang="cs-CZ" altLang="cs-CZ" sz="2800" dirty="0"/>
              <a:t>   Měří se </a:t>
            </a:r>
            <a:r>
              <a:rPr lang="cs-CZ" altLang="cs-CZ" sz="2800" dirty="0" smtClean="0"/>
              <a:t>porovnání </a:t>
            </a:r>
            <a:r>
              <a:rPr lang="cs-CZ" altLang="cs-CZ" sz="2800" dirty="0"/>
              <a:t>ploch pod křivkou při stejné dávce glukózy ( 50 g  glukózy a množství potraviny, které obsahuje 50 g </a:t>
            </a:r>
            <a:r>
              <a:rPr lang="cs-CZ" altLang="cs-CZ" sz="2800" dirty="0" smtClean="0"/>
              <a:t>sacharidů</a:t>
            </a:r>
            <a:endParaRPr lang="cs-CZ" altLang="cs-CZ" sz="2800" dirty="0"/>
          </a:p>
          <a:p>
            <a:pPr>
              <a:lnSpc>
                <a:spcPct val="90000"/>
              </a:lnSpc>
              <a:buFontTx/>
              <a:buNone/>
            </a:pPr>
            <a:r>
              <a:rPr lang="cs-CZ" altLang="cs-CZ" sz="2800" dirty="0"/>
              <a:t>GI= plocha testované potraviny : plochou referenční potraviny x 100</a:t>
            </a:r>
          </a:p>
          <a:p>
            <a:pPr>
              <a:lnSpc>
                <a:spcPct val="90000"/>
              </a:lnSpc>
              <a:buFontTx/>
              <a:buNone/>
            </a:pPr>
            <a:endParaRPr lang="cs-CZ" altLang="cs-CZ" sz="28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lstStyle/>
          <a:p>
            <a:endParaRPr lang="cs-CZ" altLang="cs-CZ"/>
          </a:p>
        </p:txBody>
      </p:sp>
      <p:graphicFrame>
        <p:nvGraphicFramePr>
          <p:cNvPr id="52227" name="Object 3"/>
          <p:cNvGraphicFramePr>
            <a:graphicFrameLocks noGrp="1" noChangeAspect="1"/>
          </p:cNvGraphicFramePr>
          <p:nvPr>
            <p:ph idx="1"/>
          </p:nvPr>
        </p:nvGraphicFramePr>
        <p:xfrm>
          <a:off x="1558925" y="1600200"/>
          <a:ext cx="6024563" cy="4525963"/>
        </p:xfrm>
        <a:graphic>
          <a:graphicData uri="http://schemas.openxmlformats.org/presentationml/2006/ole">
            <mc:AlternateContent xmlns:mc="http://schemas.openxmlformats.org/markup-compatibility/2006">
              <mc:Choice xmlns:v="urn:schemas-microsoft-com:vml" Requires="v">
                <p:oleObj spid="_x0000_s52266" name="Acrobat Document" r:id="rId4" imgW="6477904" imgH="4866667" progId="AcroExch.Document.7">
                  <p:embed/>
                </p:oleObj>
              </mc:Choice>
              <mc:Fallback>
                <p:oleObj name="Acrobat Document" r:id="rId4" imgW="6477904" imgH="4866667" progId="AcroExch.Document.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1600200"/>
                        <a:ext cx="6024563"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cs-CZ" altLang="cs-CZ"/>
          </a:p>
        </p:txBody>
      </p:sp>
      <p:sp>
        <p:nvSpPr>
          <p:cNvPr id="44035" name="Rectangle 3"/>
          <p:cNvSpPr>
            <a:spLocks noGrp="1" noChangeArrowheads="1"/>
          </p:cNvSpPr>
          <p:nvPr>
            <p:ph type="body" idx="1"/>
          </p:nvPr>
        </p:nvSpPr>
        <p:spPr/>
        <p:txBody>
          <a:bodyPr/>
          <a:lstStyle/>
          <a:p>
            <a:pPr>
              <a:lnSpc>
                <a:spcPct val="90000"/>
              </a:lnSpc>
            </a:pPr>
            <a:r>
              <a:rPr lang="cs-CZ" altLang="cs-CZ"/>
              <a:t>Testuje se na 10 dobrovolnících</a:t>
            </a:r>
          </a:p>
          <a:p>
            <a:pPr>
              <a:lnSpc>
                <a:spcPct val="90000"/>
              </a:lnSpc>
            </a:pPr>
            <a:r>
              <a:rPr lang="cs-CZ" altLang="cs-CZ"/>
              <a:t>Odběr krve z prstu  15 nebo 30 min. po dobu 2 hod. ( 3 h. u diabetiků) po konzumaci testované potraviny nebo glukózy</a:t>
            </a:r>
          </a:p>
          <a:p>
            <a:pPr>
              <a:lnSpc>
                <a:spcPct val="90000"/>
              </a:lnSpc>
            </a:pPr>
            <a:r>
              <a:rPr lang="cs-CZ" altLang="cs-CZ"/>
              <a:t>Hodnoty GI</a:t>
            </a:r>
          </a:p>
          <a:p>
            <a:pPr>
              <a:lnSpc>
                <a:spcPct val="90000"/>
              </a:lnSpc>
            </a:pPr>
            <a:r>
              <a:rPr lang="cs-CZ" altLang="cs-CZ"/>
              <a:t>Do 55 nízká</a:t>
            </a:r>
          </a:p>
          <a:p>
            <a:pPr>
              <a:lnSpc>
                <a:spcPct val="90000"/>
              </a:lnSpc>
            </a:pPr>
            <a:r>
              <a:rPr lang="cs-CZ" altLang="cs-CZ"/>
              <a:t>56- 70 střední</a:t>
            </a:r>
          </a:p>
          <a:p>
            <a:pPr>
              <a:lnSpc>
                <a:spcPct val="90000"/>
              </a:lnSpc>
            </a:pPr>
            <a:r>
              <a:rPr lang="cs-CZ" altLang="cs-CZ"/>
              <a:t>nad 70 vysoká</a:t>
            </a:r>
          </a:p>
          <a:p>
            <a:pPr>
              <a:lnSpc>
                <a:spcPct val="90000"/>
              </a:lnSpc>
            </a:pPr>
            <a:endParaRPr lang="cs-CZ" altLang="cs-CZ"/>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6"/>
          <p:cNvSpPr>
            <a:spLocks noGrp="1" noChangeArrowheads="1"/>
          </p:cNvSpPr>
          <p:nvPr>
            <p:ph type="title"/>
          </p:nvPr>
        </p:nvSpPr>
        <p:spPr/>
        <p:txBody>
          <a:bodyPr/>
          <a:lstStyle/>
          <a:p>
            <a:endParaRPr lang="cs-CZ" altLang="cs-CZ"/>
          </a:p>
        </p:txBody>
      </p:sp>
      <p:graphicFrame>
        <p:nvGraphicFramePr>
          <p:cNvPr id="55299" name="Object 3"/>
          <p:cNvGraphicFramePr>
            <a:graphicFrameLocks noGrp="1" noChangeAspect="1"/>
          </p:cNvGraphicFramePr>
          <p:nvPr>
            <p:ph idx="1"/>
          </p:nvPr>
        </p:nvGraphicFramePr>
        <p:xfrm>
          <a:off x="1558925" y="1600200"/>
          <a:ext cx="6024563" cy="4525963"/>
        </p:xfrm>
        <a:graphic>
          <a:graphicData uri="http://schemas.openxmlformats.org/presentationml/2006/ole">
            <mc:AlternateContent xmlns:mc="http://schemas.openxmlformats.org/markup-compatibility/2006">
              <mc:Choice xmlns:v="urn:schemas-microsoft-com:vml" Requires="v">
                <p:oleObj spid="_x0000_s55340" name="Acrobat Document" r:id="rId4" imgW="6477904" imgH="4866667" progId="AcroExch.Document.7">
                  <p:embed/>
                </p:oleObj>
              </mc:Choice>
              <mc:Fallback>
                <p:oleObj name="Acrobat Document" r:id="rId4" imgW="6477904" imgH="4866667" progId="AcroExch.Document.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1600200"/>
                        <a:ext cx="6024563"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8" name="Rectangle 6"/>
          <p:cNvSpPr>
            <a:spLocks noGrp="1" noChangeArrowheads="1"/>
          </p:cNvSpPr>
          <p:nvPr>
            <p:ph type="title"/>
          </p:nvPr>
        </p:nvSpPr>
        <p:spPr/>
        <p:txBody>
          <a:bodyPr/>
          <a:lstStyle/>
          <a:p>
            <a:endParaRPr lang="cs-CZ" altLang="cs-CZ"/>
          </a:p>
        </p:txBody>
      </p:sp>
      <p:graphicFrame>
        <p:nvGraphicFramePr>
          <p:cNvPr id="59395" name="Object 3"/>
          <p:cNvGraphicFramePr>
            <a:graphicFrameLocks noGrp="1" noChangeAspect="1"/>
          </p:cNvGraphicFramePr>
          <p:nvPr>
            <p:ph idx="1"/>
          </p:nvPr>
        </p:nvGraphicFramePr>
        <p:xfrm>
          <a:off x="1558925" y="1600200"/>
          <a:ext cx="6024563" cy="4525963"/>
        </p:xfrm>
        <a:graphic>
          <a:graphicData uri="http://schemas.openxmlformats.org/presentationml/2006/ole">
            <mc:AlternateContent xmlns:mc="http://schemas.openxmlformats.org/markup-compatibility/2006">
              <mc:Choice xmlns:v="urn:schemas-microsoft-com:vml" Requires="v">
                <p:oleObj spid="_x0000_s59436" name="Acrobat Document" r:id="rId4" imgW="6477904" imgH="4866667" progId="AcroExch.Document.7">
                  <p:embed/>
                </p:oleObj>
              </mc:Choice>
              <mc:Fallback>
                <p:oleObj name="Acrobat Document" r:id="rId4" imgW="6477904" imgH="4866667" progId="AcroExch.Document.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1600200"/>
                        <a:ext cx="6024563"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cs-CZ" altLang="cs-CZ" smtClean="0"/>
              <a:t>Terminologie-pojmy</a:t>
            </a:r>
            <a:br>
              <a:rPr lang="cs-CZ" altLang="cs-CZ" smtClean="0"/>
            </a:br>
            <a:endParaRPr lang="cs-CZ" altLang="cs-CZ" smtClean="0"/>
          </a:p>
        </p:txBody>
      </p:sp>
      <p:sp>
        <p:nvSpPr>
          <p:cNvPr id="9219" name="Rectangle 3"/>
          <p:cNvSpPr>
            <a:spLocks noGrp="1" noChangeArrowheads="1"/>
          </p:cNvSpPr>
          <p:nvPr>
            <p:ph type="body" idx="1"/>
          </p:nvPr>
        </p:nvSpPr>
        <p:spPr>
          <a:xfrm>
            <a:off x="457200" y="1268760"/>
            <a:ext cx="8229600" cy="4857403"/>
          </a:xfrm>
        </p:spPr>
        <p:txBody>
          <a:bodyPr/>
          <a:lstStyle/>
          <a:p>
            <a:pPr>
              <a:lnSpc>
                <a:spcPct val="80000"/>
              </a:lnSpc>
            </a:pPr>
            <a:r>
              <a:rPr lang="cs-CZ" altLang="cs-CZ" sz="2000" b="1" dirty="0" smtClean="0"/>
              <a:t>Potraviny</a:t>
            </a:r>
            <a:r>
              <a:rPr lang="cs-CZ" altLang="cs-CZ" sz="2000" dirty="0" smtClean="0"/>
              <a:t> – látky určená ke spotřebě člověkem v nezměněném nebo upraveném stavu (nápoj, pokrm)</a:t>
            </a:r>
          </a:p>
          <a:p>
            <a:pPr>
              <a:lnSpc>
                <a:spcPct val="80000"/>
              </a:lnSpc>
            </a:pPr>
            <a:r>
              <a:rPr lang="cs-CZ" altLang="cs-CZ" sz="2000" b="1" dirty="0" smtClean="0"/>
              <a:t>Potrava </a:t>
            </a:r>
            <a:r>
              <a:rPr lang="cs-CZ" altLang="cs-CZ" sz="2000" dirty="0" smtClean="0"/>
              <a:t>– jsou všechny materiály, které mohou sloužit k výživě</a:t>
            </a:r>
          </a:p>
          <a:p>
            <a:pPr>
              <a:lnSpc>
                <a:spcPct val="80000"/>
              </a:lnSpc>
            </a:pPr>
            <a:r>
              <a:rPr lang="cs-CZ" altLang="cs-CZ" sz="2000" b="1" dirty="0" smtClean="0"/>
              <a:t>Strava </a:t>
            </a:r>
            <a:r>
              <a:rPr lang="cs-CZ" altLang="cs-CZ" sz="2000" dirty="0" smtClean="0"/>
              <a:t>– vše co člověk skutečně konzumuje za určitou dobu, skládá se z jídel</a:t>
            </a:r>
          </a:p>
          <a:p>
            <a:pPr>
              <a:lnSpc>
                <a:spcPct val="80000"/>
              </a:lnSpc>
            </a:pPr>
            <a:r>
              <a:rPr lang="cs-CZ" altLang="cs-CZ" sz="2000" b="1" dirty="0" smtClean="0"/>
              <a:t>Jídlo</a:t>
            </a:r>
            <a:r>
              <a:rPr lang="cs-CZ" altLang="cs-CZ" sz="2000" dirty="0" smtClean="0"/>
              <a:t> (soustava chodů, která se konzumuje v určitou denní dobu – snídaně, svačina…. </a:t>
            </a:r>
          </a:p>
          <a:p>
            <a:pPr>
              <a:lnSpc>
                <a:spcPct val="80000"/>
              </a:lnSpc>
            </a:pPr>
            <a:r>
              <a:rPr lang="cs-CZ" altLang="cs-CZ" sz="2000" b="1" dirty="0" smtClean="0"/>
              <a:t>Chod</a:t>
            </a:r>
            <a:r>
              <a:rPr lang="cs-CZ" altLang="cs-CZ" sz="2000" dirty="0" smtClean="0"/>
              <a:t> je pokrm ( polévka ) nebo sestava pokrmů (</a:t>
            </a:r>
            <a:r>
              <a:rPr lang="cs-CZ" altLang="cs-CZ" sz="2000" dirty="0" err="1" smtClean="0"/>
              <a:t>vepřo</a:t>
            </a:r>
            <a:r>
              <a:rPr lang="cs-CZ" altLang="cs-CZ" sz="2000" dirty="0" smtClean="0"/>
              <a:t>, knedlo, zelo), které se konzumují jako jedna součást denního jídla</a:t>
            </a:r>
          </a:p>
          <a:p>
            <a:pPr>
              <a:lnSpc>
                <a:spcPct val="80000"/>
              </a:lnSpc>
            </a:pPr>
            <a:r>
              <a:rPr lang="cs-CZ" altLang="cs-CZ" sz="2000" b="1" dirty="0" smtClean="0"/>
              <a:t>Pokrm</a:t>
            </a:r>
            <a:r>
              <a:rPr lang="cs-CZ" altLang="cs-CZ" sz="2000" dirty="0" smtClean="0"/>
              <a:t> je potravina nebo směs potravin určitým způsobem upravená ke spotřebě ( polévka, smažený řízek, zeleninový salát, jablko (potravina) – kombinace pokrmů (chod)</a:t>
            </a:r>
          </a:p>
          <a:p>
            <a:pPr>
              <a:lnSpc>
                <a:spcPct val="80000"/>
              </a:lnSpc>
            </a:pPr>
            <a:r>
              <a:rPr lang="cs-CZ" altLang="cs-CZ" sz="2000" dirty="0" smtClean="0"/>
              <a:t>Mouka potravina – chléb potravina/ pokrm</a:t>
            </a:r>
          </a:p>
          <a:p>
            <a:pPr marL="0" indent="0" eaLnBrk="1" hangingPunct="1">
              <a:buNone/>
            </a:pPr>
            <a:endParaRPr lang="cs-CZ" altLang="cs-CZ" sz="2000" dirty="0" smtClean="0"/>
          </a:p>
        </p:txBody>
      </p:sp>
    </p:spTree>
    <p:extLst>
      <p:ext uri="{BB962C8B-B14F-4D97-AF65-F5344CB8AC3E}">
        <p14:creationId xmlns:p14="http://schemas.microsoft.com/office/powerpoint/2010/main" val="27490806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Nadpis 3"/>
          <p:cNvSpPr>
            <a:spLocks noGrp="1"/>
          </p:cNvSpPr>
          <p:nvPr>
            <p:ph type="title" idx="4294967295"/>
          </p:nvPr>
        </p:nvSpPr>
        <p:spPr/>
        <p:txBody>
          <a:bodyPr/>
          <a:lstStyle/>
          <a:p>
            <a:r>
              <a:rPr lang="cs-CZ" altLang="cs-CZ" sz="3200"/>
              <a:t>Přehled obilných výrobků podle glykemického indexu (GI) a glykemické nálože (GL)</a:t>
            </a:r>
          </a:p>
        </p:txBody>
      </p:sp>
      <p:graphicFrame>
        <p:nvGraphicFramePr>
          <p:cNvPr id="5" name="Tabulka 4"/>
          <p:cNvGraphicFramePr>
            <a:graphicFrameLocks noGrp="1"/>
          </p:cNvGraphicFramePr>
          <p:nvPr/>
        </p:nvGraphicFramePr>
        <p:xfrm>
          <a:off x="684213" y="1916113"/>
          <a:ext cx="7848600" cy="4011613"/>
        </p:xfrm>
        <a:graphic>
          <a:graphicData uri="http://schemas.openxmlformats.org/drawingml/2006/table">
            <a:tbl>
              <a:tblPr/>
              <a:tblGrid>
                <a:gridCol w="2087562"/>
                <a:gridCol w="4176713"/>
                <a:gridCol w="863600"/>
                <a:gridCol w="720725"/>
              </a:tblGrid>
              <a:tr h="309563">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Obilný výrobek</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GI</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GL</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1425">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GI vysoký &gt; 70</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 Pufovaná rýže </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Chocapic </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Kukuřičné lupínky </a:t>
                      </a:r>
                    </a:p>
                    <a:p>
                      <a:pPr marL="0" marR="0" lvl="0" indent="0" algn="l"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Cheerios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87</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84</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81</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74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22</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21</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21</a:t>
                      </a:r>
                    </a:p>
                    <a:p>
                      <a:pPr marL="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15</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19200">
                <a:tc>
                  <a:txBody>
                    <a:bodyPr/>
                    <a:lstStyle/>
                    <a:p>
                      <a:pPr marL="22860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GI střední 56-69</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Ovesná kaše instantní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Ovesná kaše připravená doma z vloček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Müsli a müsli zapečené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65</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55</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40 - 66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17</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15</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1425">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444500" algn="l"/>
                        </a:tabLst>
                      </a:pP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1" i="0" u="none" strike="noStrike" cap="none" normalizeH="0" baseline="0" smtClean="0">
                          <a:ln>
                            <a:noFill/>
                          </a:ln>
                          <a:solidFill>
                            <a:schemeClr val="tx1"/>
                          </a:solidFill>
                          <a:effectLst/>
                          <a:latin typeface="Times New Roman" pitchFamily="18" charset="0"/>
                          <a:cs typeface="Times New Roman" pitchFamily="18" charset="0"/>
                        </a:rPr>
                        <a:t>GI nízký &lt; 55</a:t>
                      </a:r>
                      <a:endParaRPr kumimoji="0" lang="cs-CZ"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Pohankové lupínky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Ovesné vločky obyčejné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Pšeničné vločky obyčejné                 </a:t>
                      </a:r>
                    </a:p>
                    <a:p>
                      <a:pPr marL="44450" marR="0" lvl="0" indent="0" algn="just"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Žitné vločky obyčejné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54</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51</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41</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34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16</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2</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14</a:t>
                      </a:r>
                    </a:p>
                    <a:p>
                      <a:pPr marL="44450" marR="0" lvl="0" indent="0" algn="ctr" defTabSz="914400" rtl="0" eaLnBrk="1" fontAlgn="base" latinLnBrk="0" hangingPunct="1">
                        <a:lnSpc>
                          <a:spcPct val="100000"/>
                        </a:lnSpc>
                        <a:spcBef>
                          <a:spcPct val="0"/>
                        </a:spcBef>
                        <a:spcAft>
                          <a:spcPct val="0"/>
                        </a:spcAft>
                        <a:buClrTx/>
                        <a:buSzTx/>
                        <a:buFontTx/>
                        <a:buNone/>
                        <a:tabLst>
                          <a:tab pos="444500" algn="l"/>
                        </a:tabLst>
                      </a:pPr>
                      <a:r>
                        <a:rPr kumimoji="0" lang="cs-CZ" sz="2000" b="0" i="0" u="none" strike="noStrike" cap="none" normalizeH="0" baseline="0" smtClean="0">
                          <a:ln>
                            <a:noFill/>
                          </a:ln>
                          <a:solidFill>
                            <a:schemeClr val="tx1"/>
                          </a:solidFill>
                          <a:effectLst/>
                          <a:latin typeface="Times New Roman" pitchFamily="18" charset="0"/>
                          <a:cs typeface="Times New Roman" pitchFamily="18" charset="0"/>
                        </a:rPr>
                        <a:t>13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76222" name="Rectangle 1"/>
          <p:cNvSpPr>
            <a:spLocks noChangeArrowheads="1"/>
          </p:cNvSpPr>
          <p:nvPr/>
        </p:nvSpPr>
        <p:spPr bwMode="auto">
          <a:xfrm>
            <a:off x="323850" y="6308725"/>
            <a:ext cx="7993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Lst>
              <a:defRPr>
                <a:solidFill>
                  <a:schemeClr val="tx1"/>
                </a:solidFill>
                <a:latin typeface="Arial" panose="020B0604020202020204" pitchFamily="34" charset="0"/>
              </a:defRPr>
            </a:lvl1pPr>
            <a:lvl2pPr marL="742950" indent="-285750">
              <a:tabLst>
                <a:tab pos="685800" algn="l"/>
              </a:tabLst>
              <a:defRPr>
                <a:solidFill>
                  <a:schemeClr val="tx1"/>
                </a:solidFill>
                <a:latin typeface="Arial" panose="020B0604020202020204" pitchFamily="34" charset="0"/>
              </a:defRPr>
            </a:lvl2pPr>
            <a:lvl3pPr marL="1143000" indent="-228600">
              <a:tabLst>
                <a:tab pos="685800" algn="l"/>
              </a:tabLst>
              <a:defRPr>
                <a:solidFill>
                  <a:schemeClr val="tx1"/>
                </a:solidFill>
                <a:latin typeface="Arial" panose="020B0604020202020204" pitchFamily="34" charset="0"/>
              </a:defRPr>
            </a:lvl3pPr>
            <a:lvl4pPr marL="1600200" indent="-228600">
              <a:tabLst>
                <a:tab pos="685800" algn="l"/>
              </a:tabLst>
              <a:defRPr>
                <a:solidFill>
                  <a:schemeClr val="tx1"/>
                </a:solidFill>
                <a:latin typeface="Arial" panose="020B0604020202020204" pitchFamily="34" charset="0"/>
              </a:defRPr>
            </a:lvl4pPr>
            <a:lvl5pPr marL="2057400" indent="-228600">
              <a:tabLst>
                <a:tab pos="685800" algn="l"/>
              </a:tabLst>
              <a:defRPr>
                <a:solidFill>
                  <a:schemeClr val="tx1"/>
                </a:solidFill>
                <a:latin typeface="Arial" panose="020B0604020202020204" pitchFamily="34" charset="0"/>
              </a:defRPr>
            </a:lvl5pPr>
            <a:lvl6pPr marL="2514600" indent="-228600" fontAlgn="base">
              <a:spcBef>
                <a:spcPct val="0"/>
              </a:spcBef>
              <a:spcAft>
                <a:spcPct val="0"/>
              </a:spcAft>
              <a:tabLst>
                <a:tab pos="685800" algn="l"/>
              </a:tabLst>
              <a:defRPr>
                <a:solidFill>
                  <a:schemeClr val="tx1"/>
                </a:solidFill>
                <a:latin typeface="Arial" panose="020B0604020202020204" pitchFamily="34" charset="0"/>
              </a:defRPr>
            </a:lvl6pPr>
            <a:lvl7pPr marL="2971800" indent="-228600" fontAlgn="base">
              <a:spcBef>
                <a:spcPct val="0"/>
              </a:spcBef>
              <a:spcAft>
                <a:spcPct val="0"/>
              </a:spcAft>
              <a:tabLst>
                <a:tab pos="685800" algn="l"/>
              </a:tabLst>
              <a:defRPr>
                <a:solidFill>
                  <a:schemeClr val="tx1"/>
                </a:solidFill>
                <a:latin typeface="Arial" panose="020B0604020202020204" pitchFamily="34" charset="0"/>
              </a:defRPr>
            </a:lvl7pPr>
            <a:lvl8pPr marL="3429000" indent="-228600" fontAlgn="base">
              <a:spcBef>
                <a:spcPct val="0"/>
              </a:spcBef>
              <a:spcAft>
                <a:spcPct val="0"/>
              </a:spcAft>
              <a:tabLst>
                <a:tab pos="685800" algn="l"/>
              </a:tabLst>
              <a:defRPr>
                <a:solidFill>
                  <a:schemeClr val="tx1"/>
                </a:solidFill>
                <a:latin typeface="Arial" panose="020B0604020202020204" pitchFamily="34" charset="0"/>
              </a:defRPr>
            </a:lvl8pPr>
            <a:lvl9pPr marL="3886200" indent="-228600" fontAlgn="base">
              <a:spcBef>
                <a:spcPct val="0"/>
              </a:spcBef>
              <a:spcAft>
                <a:spcPct val="0"/>
              </a:spcAft>
              <a:tabLst>
                <a:tab pos="685800" algn="l"/>
              </a:tabLst>
              <a:defRPr>
                <a:solidFill>
                  <a:schemeClr val="tx1"/>
                </a:solidFill>
                <a:latin typeface="Arial" panose="020B0604020202020204" pitchFamily="34" charset="0"/>
              </a:defRPr>
            </a:lvl9pPr>
          </a:lstStyle>
          <a:p>
            <a:pPr algn="just"/>
            <a:r>
              <a:rPr lang="cs-CZ" altLang="ko-KR" sz="1400">
                <a:ea typeface="Times New Roman" panose="02020603050405020304" pitchFamily="18" charset="0"/>
                <a:cs typeface="Arial" panose="020B0604020202020204" pitchFamily="34" charset="0"/>
              </a:rPr>
              <a:t>KUNOVÁ, V. Není všechno zlaté, co je cereální. </a:t>
            </a:r>
            <a:r>
              <a:rPr lang="cs-CZ" altLang="ko-KR" sz="1400" i="1">
                <a:ea typeface="Times New Roman" panose="02020603050405020304" pitchFamily="18" charset="0"/>
                <a:cs typeface="Arial" panose="020B0604020202020204" pitchFamily="34" charset="0"/>
              </a:rPr>
              <a:t>Výživa a potraviny, </a:t>
            </a:r>
            <a:r>
              <a:rPr lang="cs-CZ" altLang="ko-KR" sz="1400">
                <a:ea typeface="Times New Roman" panose="02020603050405020304" pitchFamily="18" charset="0"/>
                <a:cs typeface="Arial" panose="020B0604020202020204" pitchFamily="34" charset="0"/>
              </a:rPr>
              <a:t>2009; 64 (5): 77-79. </a:t>
            </a:r>
            <a:endParaRPr lang="cs-CZ" altLang="ko-KR">
              <a:ea typeface="Malgun Gothic" panose="020B0503020000020004" pitchFamily="34" charset="-127"/>
              <a:cs typeface="Arial" panose="020B0604020202020204" pitchFamily="34" charset="0"/>
            </a:endParaRPr>
          </a:p>
        </p:txBody>
      </p:sp>
      <p:cxnSp>
        <p:nvCxnSpPr>
          <p:cNvPr id="8" name="Přímá spojovací čára 7"/>
          <p:cNvCxnSpPr/>
          <p:nvPr/>
        </p:nvCxnSpPr>
        <p:spPr>
          <a:xfrm>
            <a:off x="395288" y="6165850"/>
            <a:ext cx="82089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cs-CZ" altLang="cs-CZ" sz="4000"/>
              <a:t>Co ovlivňuje GI ?</a:t>
            </a:r>
            <a:br>
              <a:rPr lang="cs-CZ" altLang="cs-CZ" sz="4000"/>
            </a:br>
            <a:endParaRPr lang="cs-CZ" altLang="cs-CZ" sz="4000"/>
          </a:p>
        </p:txBody>
      </p:sp>
      <p:sp>
        <p:nvSpPr>
          <p:cNvPr id="46083" name="Rectangle 3"/>
          <p:cNvSpPr>
            <a:spLocks noGrp="1" noChangeArrowheads="1"/>
          </p:cNvSpPr>
          <p:nvPr>
            <p:ph type="body" idx="1"/>
          </p:nvPr>
        </p:nvSpPr>
        <p:spPr/>
        <p:txBody>
          <a:bodyPr/>
          <a:lstStyle/>
          <a:p>
            <a:pPr>
              <a:lnSpc>
                <a:spcPct val="80000"/>
              </a:lnSpc>
            </a:pPr>
            <a:r>
              <a:rPr lang="cs-CZ" altLang="cs-CZ" sz="2000"/>
              <a:t> Typ  a množství sacharidu ( jednoduchých cukrů)  a škrobu :</a:t>
            </a:r>
          </a:p>
          <a:p>
            <a:pPr>
              <a:lnSpc>
                <a:spcPct val="80000"/>
              </a:lnSpc>
            </a:pPr>
            <a:r>
              <a:rPr lang="cs-CZ" altLang="cs-CZ" sz="2000"/>
              <a:t>Amylopektin  zvyšuje GI ( rýže , basmati střední GI 50)</a:t>
            </a:r>
          </a:p>
          <a:p>
            <a:pPr>
              <a:lnSpc>
                <a:spcPct val="80000"/>
              </a:lnSpc>
            </a:pPr>
            <a:r>
              <a:rPr lang="cs-CZ" altLang="cs-CZ" sz="2000"/>
              <a:t>Amylóza  snižuje GI (luštěniny)</a:t>
            </a:r>
          </a:p>
          <a:p>
            <a:pPr>
              <a:lnSpc>
                <a:spcPct val="80000"/>
              </a:lnSpc>
            </a:pPr>
            <a:r>
              <a:rPr lang="cs-CZ" altLang="cs-CZ" sz="2000"/>
              <a:t>Rezistentní škrob</a:t>
            </a:r>
          </a:p>
          <a:p>
            <a:pPr>
              <a:lnSpc>
                <a:spcPct val="80000"/>
              </a:lnSpc>
            </a:pPr>
            <a:r>
              <a:rPr lang="cs-CZ" altLang="cs-CZ" sz="2000"/>
              <a:t>Malé částice s větším povrchem zvyšují GI (mouka)</a:t>
            </a:r>
          </a:p>
          <a:p>
            <a:pPr>
              <a:lnSpc>
                <a:spcPct val="80000"/>
              </a:lnSpc>
            </a:pPr>
            <a:r>
              <a:rPr lang="cs-CZ" altLang="cs-CZ" sz="2000"/>
              <a:t>Neporušená vláknina ( neporušená zrna) a viskózní snižuje GI</a:t>
            </a:r>
          </a:p>
          <a:p>
            <a:pPr>
              <a:lnSpc>
                <a:spcPct val="80000"/>
              </a:lnSpc>
            </a:pPr>
            <a:r>
              <a:rPr lang="cs-CZ" altLang="cs-CZ" sz="2000"/>
              <a:t>Zralost ovoce zvyšuje GI</a:t>
            </a:r>
          </a:p>
          <a:p>
            <a:pPr>
              <a:lnSpc>
                <a:spcPct val="80000"/>
              </a:lnSpc>
            </a:pPr>
            <a:r>
              <a:rPr lang="cs-CZ" altLang="cs-CZ" sz="2000"/>
              <a:t>Obsah tuku a bílkovin</a:t>
            </a:r>
          </a:p>
          <a:p>
            <a:pPr>
              <a:lnSpc>
                <a:spcPct val="80000"/>
              </a:lnSpc>
            </a:pPr>
            <a:r>
              <a:rPr lang="cs-CZ" altLang="cs-CZ" sz="2000"/>
              <a:t>Kyselost ( fermentované mléčné výrobky, ocet, citron – organické kyseliny)</a:t>
            </a:r>
          </a:p>
          <a:p>
            <a:pPr>
              <a:lnSpc>
                <a:spcPct val="80000"/>
              </a:lnSpc>
            </a:pPr>
            <a:r>
              <a:rPr lang="cs-CZ" altLang="cs-CZ" sz="2000"/>
              <a:t>Kuchyňská úprava ( tepelné zpracování, mletí)</a:t>
            </a:r>
          </a:p>
          <a:p>
            <a:pPr>
              <a:lnSpc>
                <a:spcPct val="80000"/>
              </a:lnSpc>
            </a:pPr>
            <a:r>
              <a:rPr lang="cs-CZ" altLang="cs-CZ" sz="2000"/>
              <a:t>Individuální reakce jedince</a:t>
            </a:r>
          </a:p>
          <a:p>
            <a:pPr>
              <a:lnSpc>
                <a:spcPct val="80000"/>
              </a:lnSpc>
            </a:pPr>
            <a:r>
              <a:rPr lang="cs-CZ" altLang="cs-CZ" sz="2000"/>
              <a:t>GI chleba = GI gluc . 1.42 ; GI gluc = GI chleba . 0,7</a:t>
            </a:r>
          </a:p>
          <a:p>
            <a:pPr>
              <a:lnSpc>
                <a:spcPct val="80000"/>
              </a:lnSpc>
            </a:pPr>
            <a:r>
              <a:rPr lang="cs-CZ" altLang="cs-CZ" sz="2000"/>
              <a:t>ALE mléko nízký  GI, ale inzulinotropní efekt díky  bílkovinám (</a:t>
            </a:r>
            <a:r>
              <a:rPr lang="cs-CZ" altLang="cs-CZ" sz="2000" b="1"/>
              <a:t>leucin</a:t>
            </a:r>
            <a:r>
              <a:rPr lang="cs-CZ" altLang="cs-CZ" sz="2000"/>
              <a:t>, isoleucin valin, lysin, threonin)</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cs-CZ" altLang="cs-CZ" sz="4000"/>
              <a:t>Glycaemic load – určuje kvantitu sacharidů</a:t>
            </a:r>
          </a:p>
        </p:txBody>
      </p:sp>
      <p:sp>
        <p:nvSpPr>
          <p:cNvPr id="13315" name="Rectangle 3"/>
          <p:cNvSpPr>
            <a:spLocks noGrp="1" noChangeArrowheads="1"/>
          </p:cNvSpPr>
          <p:nvPr>
            <p:ph type="body" idx="1"/>
          </p:nvPr>
        </p:nvSpPr>
        <p:spPr/>
        <p:txBody>
          <a:bodyPr/>
          <a:lstStyle/>
          <a:p>
            <a:r>
              <a:rPr lang="cs-CZ" altLang="cs-CZ" dirty="0"/>
              <a:t>Glykemická nálož – zohledňuje účinek dané potraviny na glykemii i celkové množství sacharidů v potravině</a:t>
            </a:r>
          </a:p>
          <a:p>
            <a:r>
              <a:rPr lang="cs-CZ" altLang="cs-CZ" dirty="0"/>
              <a:t>Součin GI a obsahu sacharidu v potravině  : 100</a:t>
            </a:r>
          </a:p>
          <a:p>
            <a:r>
              <a:rPr lang="cs-CZ" altLang="cs-CZ" dirty="0"/>
              <a:t>Do 10 GL nízká ( brambory, meloun, mrkev</a:t>
            </a:r>
          </a:p>
          <a:p>
            <a:r>
              <a:rPr lang="cs-CZ" altLang="cs-CZ" dirty="0"/>
              <a:t>Nad GL vysoká</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lstStyle/>
          <a:p>
            <a:endParaRPr lang="cs-CZ" altLang="cs-CZ"/>
          </a:p>
        </p:txBody>
      </p:sp>
      <p:sp>
        <p:nvSpPr>
          <p:cNvPr id="314371" name="Rectangle 3"/>
          <p:cNvSpPr>
            <a:spLocks noGrp="1" noChangeArrowheads="1"/>
          </p:cNvSpPr>
          <p:nvPr>
            <p:ph type="body" idx="1"/>
          </p:nvPr>
        </p:nvSpPr>
        <p:spPr/>
        <p:txBody>
          <a:bodyPr/>
          <a:lstStyle/>
          <a:p>
            <a:pPr>
              <a:lnSpc>
                <a:spcPct val="90000"/>
              </a:lnSpc>
            </a:pPr>
            <a:r>
              <a:rPr lang="cs-CZ" altLang="cs-CZ" sz="3600" b="1"/>
              <a:t>2001 AACC</a:t>
            </a:r>
            <a:r>
              <a:rPr lang="cs-CZ" altLang="cs-CZ"/>
              <a:t> - (Am. Asoc. Cereal Chemist) Vlákninu potravy tvoří </a:t>
            </a:r>
            <a:r>
              <a:rPr lang="cs-CZ" altLang="cs-CZ">
                <a:solidFill>
                  <a:srgbClr val="FF5050"/>
                </a:solidFill>
              </a:rPr>
              <a:t>jedlé části rostlin</a:t>
            </a:r>
            <a:r>
              <a:rPr lang="cs-CZ" altLang="cs-CZ"/>
              <a:t> nebo analogické sacharidy, které jsou odolné vůči trávení a absorpci v lidském tenkém střevě a jsou zcela nebo částečně fermentovány v tlustém střevě. Vláknina potravy zahrnuje polysacharidy, oligosacharidy, lignin a přidružené rostlinné složky. </a:t>
            </a:r>
          </a:p>
          <a:p>
            <a:pPr>
              <a:lnSpc>
                <a:spcPct val="90000"/>
              </a:lnSpc>
            </a:pPr>
            <a:endParaRPr lang="cs-CZ" altLang="cs-CZ" sz="240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cs-CZ" altLang="cs-CZ" sz="4000"/>
              <a:t>ROZPUSTNOST A NEROZPUSTNOST</a:t>
            </a:r>
          </a:p>
        </p:txBody>
      </p:sp>
      <p:sp>
        <p:nvSpPr>
          <p:cNvPr id="318467" name="Rectangle 3"/>
          <p:cNvSpPr>
            <a:spLocks noGrp="1" noChangeArrowheads="1"/>
          </p:cNvSpPr>
          <p:nvPr>
            <p:ph type="body" idx="1"/>
          </p:nvPr>
        </p:nvSpPr>
        <p:spPr/>
        <p:txBody>
          <a:bodyPr/>
          <a:lstStyle/>
          <a:p>
            <a:pPr>
              <a:lnSpc>
                <a:spcPct val="93000"/>
              </a:lnSpc>
            </a:pPr>
            <a:r>
              <a:rPr lang="en-GB" altLang="cs-CZ" sz="2000" b="1"/>
              <a:t>1980 – rozdělení vlákniny na nerozpustnou</a:t>
            </a:r>
            <a:r>
              <a:rPr lang="en-GB" altLang="cs-CZ" sz="2000"/>
              <a:t> (odolná fermentaci v tlustém střevě) </a:t>
            </a:r>
            <a:r>
              <a:rPr lang="en-GB" altLang="cs-CZ" sz="2000" b="1"/>
              <a:t>a rozpustnou</a:t>
            </a:r>
            <a:r>
              <a:rPr lang="en-GB" altLang="cs-CZ" sz="2000"/>
              <a:t/>
            </a:r>
            <a:br>
              <a:rPr lang="en-GB" altLang="cs-CZ" sz="2000"/>
            </a:br>
            <a:r>
              <a:rPr lang="en-GB" altLang="cs-CZ" sz="2000"/>
              <a:t>	</a:t>
            </a:r>
            <a:r>
              <a:rPr lang="en-GB" altLang="cs-CZ" sz="1600"/>
              <a:t>NEROZPUTNÁ (celul</a:t>
            </a:r>
            <a:r>
              <a:rPr lang="cs-CZ" altLang="cs-CZ" sz="1600"/>
              <a:t>óza</a:t>
            </a:r>
            <a:r>
              <a:rPr lang="en-GB" altLang="cs-CZ" sz="1600"/>
              <a:t>, lignin)</a:t>
            </a:r>
            <a:br>
              <a:rPr lang="en-GB" altLang="cs-CZ" sz="1600"/>
            </a:br>
            <a:r>
              <a:rPr lang="en-GB" altLang="cs-CZ" sz="1600"/>
              <a:t>	- podporují peristaltiku střev, urychlují tak průchod tráveniny zažívacím střevem a zvětšují o</a:t>
            </a:r>
            <a:r>
              <a:rPr lang="cs-CZ" altLang="cs-CZ" sz="1600"/>
              <a:t>b</a:t>
            </a:r>
            <a:r>
              <a:rPr lang="en-GB" altLang="cs-CZ" sz="1600"/>
              <a:t>jem stolice</a:t>
            </a:r>
            <a:br>
              <a:rPr lang="en-GB" altLang="cs-CZ" sz="1600"/>
            </a:br>
            <a:r>
              <a:rPr lang="en-GB" altLang="cs-CZ" sz="1600"/>
              <a:t/>
            </a:r>
            <a:br>
              <a:rPr lang="en-GB" altLang="cs-CZ" sz="1600"/>
            </a:br>
            <a:r>
              <a:rPr lang="en-GB" altLang="cs-CZ" sz="1600"/>
              <a:t>	ROZPUSTNÁ  (pektiny, beta-glukany)</a:t>
            </a:r>
            <a:br>
              <a:rPr lang="en-GB" altLang="cs-CZ" sz="1600"/>
            </a:br>
            <a:r>
              <a:rPr lang="en-GB" altLang="cs-CZ" sz="1600"/>
              <a:t>	- vytváří v tenkém střevě gelovité (rosolovité) prostředí a snižují tak vstřebávání gluk</a:t>
            </a:r>
            <a:r>
              <a:rPr lang="cs-CZ" altLang="cs-CZ" sz="1600"/>
              <a:t>óz</a:t>
            </a:r>
            <a:r>
              <a:rPr lang="en-GB" altLang="cs-CZ" sz="1600"/>
              <a:t>y a mastných kyselin přes střevní stěnu</a:t>
            </a:r>
            <a:endParaRPr lang="cs-CZ" altLang="cs-CZ" sz="1600"/>
          </a:p>
          <a:p>
            <a:pPr>
              <a:lnSpc>
                <a:spcPct val="93000"/>
              </a:lnSpc>
            </a:pPr>
            <a:r>
              <a:rPr lang="en-GB" altLang="cs-CZ" sz="2000" b="1"/>
              <a:t>1998 – WHO doporučila nečlenit</a:t>
            </a:r>
            <a:r>
              <a:rPr lang="en-GB" altLang="cs-CZ" sz="2000"/>
              <a:t> </a:t>
            </a:r>
            <a:r>
              <a:rPr lang="cs-CZ" altLang="cs-CZ" sz="2000"/>
              <a:t>- </a:t>
            </a:r>
            <a:r>
              <a:rPr lang="en-GB" altLang="cs-CZ" sz="2000"/>
              <a:t>rozdělení platí jen pro některé ze složek obou skupin (některé „nerozpustné“ jsou v tlustém střevě fermentovány)</a:t>
            </a:r>
            <a:endParaRPr lang="cs-CZ" altLang="cs-CZ" sz="2000"/>
          </a:p>
          <a:p>
            <a:pPr>
              <a:lnSpc>
                <a:spcPct val="93000"/>
              </a:lnSpc>
            </a:pPr>
            <a:r>
              <a:rPr lang="en-GB" altLang="cs-CZ" sz="2000" b="1"/>
              <a:t>Navíc</a:t>
            </a:r>
            <a:r>
              <a:rPr lang="cs-CZ" altLang="cs-CZ" sz="2000" b="1"/>
              <a:t> </a:t>
            </a:r>
            <a:r>
              <a:rPr lang="en-GB" altLang="cs-CZ" sz="2000" b="1"/>
              <a:t>= rozpustnost ve vodě předem neurčuje fyziologický efekt</a:t>
            </a:r>
            <a:r>
              <a:rPr lang="en-GB" altLang="cs-CZ" sz="2000"/>
              <a:t/>
            </a:r>
            <a:br>
              <a:rPr lang="en-GB" altLang="cs-CZ" sz="2000"/>
            </a:br>
            <a:endParaRPr lang="en-GB" altLang="cs-CZ" sz="2000"/>
          </a:p>
          <a:p>
            <a:pPr>
              <a:lnSpc>
                <a:spcPct val="93000"/>
              </a:lnSpc>
            </a:pPr>
            <a:endParaRPr lang="en-GB" altLang="cs-CZ" sz="1600" b="1"/>
          </a:p>
          <a:p>
            <a:pPr>
              <a:lnSpc>
                <a:spcPct val="80000"/>
              </a:lnSpc>
            </a:pPr>
            <a:endParaRPr lang="cs-CZ" altLang="cs-CZ" sz="2000"/>
          </a:p>
          <a:p>
            <a:pPr>
              <a:lnSpc>
                <a:spcPct val="80000"/>
              </a:lnSpc>
            </a:pPr>
            <a:endParaRPr lang="cs-CZ" altLang="cs-CZ" sz="160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r>
              <a:rPr lang="cs-CZ" altLang="cs-CZ" sz="3200"/>
              <a:t>VÝBĚR OBILNÝCH VÝROBKŮ</a:t>
            </a:r>
            <a:br>
              <a:rPr lang="cs-CZ" altLang="cs-CZ" sz="3200"/>
            </a:br>
            <a:r>
              <a:rPr lang="cs-CZ" altLang="cs-CZ" sz="3200"/>
              <a:t> podle nutričního tvrzení</a:t>
            </a:r>
          </a:p>
        </p:txBody>
      </p:sp>
      <p:sp>
        <p:nvSpPr>
          <p:cNvPr id="316419" name="Rectangle 3"/>
          <p:cNvSpPr>
            <a:spLocks noGrp="1" noChangeArrowheads="1"/>
          </p:cNvSpPr>
          <p:nvPr>
            <p:ph type="body" idx="1"/>
          </p:nvPr>
        </p:nvSpPr>
        <p:spPr/>
        <p:txBody>
          <a:bodyPr/>
          <a:lstStyle/>
          <a:p>
            <a:r>
              <a:rPr lang="cs-CZ" altLang="cs-CZ" sz="4000"/>
              <a:t>Vhodné vybírat ty, které obsahují nejméně 3 g vlákniny/100 g</a:t>
            </a:r>
          </a:p>
          <a:p>
            <a:r>
              <a:rPr lang="cs-CZ" altLang="cs-CZ" sz="4000"/>
              <a:t>Výrobky s obsahem vlákniny vyšší než 6 g/100 g lze podle legislativy považovat za výrobky s vysokým obsahem vlákniny</a:t>
            </a:r>
          </a:p>
          <a:p>
            <a:endParaRPr lang="cs-CZ" altLang="cs-CZ"/>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7" name="Rectangle 5"/>
          <p:cNvSpPr>
            <a:spLocks noGrp="1" noChangeArrowheads="1"/>
          </p:cNvSpPr>
          <p:nvPr>
            <p:ph type="title"/>
          </p:nvPr>
        </p:nvSpPr>
        <p:spPr/>
        <p:txBody>
          <a:bodyPr/>
          <a:lstStyle/>
          <a:p>
            <a:r>
              <a:rPr lang="cs-CZ" altLang="cs-CZ"/>
              <a:t>Rezistentní škrob</a:t>
            </a:r>
          </a:p>
        </p:txBody>
      </p:sp>
      <p:pic>
        <p:nvPicPr>
          <p:cNvPr id="243716"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996950" y="1600200"/>
            <a:ext cx="7150100" cy="4525963"/>
          </a:xfrm>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p:txBody>
          <a:bodyPr/>
          <a:lstStyle/>
          <a:p>
            <a:r>
              <a:rPr lang="cs-CZ" altLang="cs-CZ" sz="3200"/>
              <a:t>BETA – GLUKANY Z OVSA A JEČMENE, jejich otrub nebo směsí</a:t>
            </a:r>
          </a:p>
        </p:txBody>
      </p:sp>
      <p:sp>
        <p:nvSpPr>
          <p:cNvPr id="651267" name="Rectangle 3"/>
          <p:cNvSpPr>
            <a:spLocks noGrp="1" noChangeArrowheads="1"/>
          </p:cNvSpPr>
          <p:nvPr>
            <p:ph type="body" idx="1"/>
          </p:nvPr>
        </p:nvSpPr>
        <p:spPr/>
        <p:txBody>
          <a:bodyPr/>
          <a:lstStyle/>
          <a:p>
            <a:r>
              <a:rPr lang="cs-CZ" altLang="cs-CZ"/>
              <a:t>Udržení normální hladiny LDL-cholesterolu v krvi nejméně 3 g denně</a:t>
            </a:r>
          </a:p>
          <a:p>
            <a:r>
              <a:rPr lang="cs-CZ" altLang="cs-CZ"/>
              <a:t>Redukce postprandiální glykemické odezvy  4g / 30 g dostupných sacharidů</a:t>
            </a:r>
          </a:p>
          <a:p>
            <a:r>
              <a:rPr lang="cs-CZ" altLang="cs-CZ" sz="2400"/>
              <a:t>(3 krajíce ječného chleba – ječný kvas, kroupy, mouka) - 100 g - 2,2 g beta glukanu (8.2 g vlákniny)</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cs-CZ" altLang="cs-CZ"/>
              <a:t>5 x denně o+ z</a:t>
            </a:r>
          </a:p>
        </p:txBody>
      </p:sp>
      <p:sp>
        <p:nvSpPr>
          <p:cNvPr id="17411" name="Rectangle 3"/>
          <p:cNvSpPr>
            <a:spLocks noGrp="1" noChangeArrowheads="1"/>
          </p:cNvSpPr>
          <p:nvPr>
            <p:ph type="body" idx="1"/>
          </p:nvPr>
        </p:nvSpPr>
        <p:spPr/>
        <p:txBody>
          <a:bodyPr/>
          <a:lstStyle/>
          <a:p>
            <a:pPr>
              <a:lnSpc>
                <a:spcPct val="80000"/>
              </a:lnSpc>
            </a:pPr>
            <a:r>
              <a:rPr lang="cs-CZ" altLang="cs-CZ" sz="2000" dirty="0"/>
              <a:t>Zelenina x ovoce</a:t>
            </a:r>
          </a:p>
          <a:p>
            <a:pPr>
              <a:lnSpc>
                <a:spcPct val="80000"/>
              </a:lnSpc>
            </a:pPr>
            <a:r>
              <a:rPr lang="cs-CZ" altLang="cs-CZ" sz="2000" dirty="0"/>
              <a:t>600 000 druhů rostlin</a:t>
            </a:r>
          </a:p>
          <a:p>
            <a:pPr>
              <a:lnSpc>
                <a:spcPct val="80000"/>
              </a:lnSpc>
            </a:pPr>
            <a:r>
              <a:rPr lang="cs-CZ" altLang="cs-CZ" sz="2000" dirty="0"/>
              <a:t>3 000 pro lidskou výživu</a:t>
            </a:r>
          </a:p>
          <a:p>
            <a:pPr>
              <a:lnSpc>
                <a:spcPct val="80000"/>
              </a:lnSpc>
            </a:pPr>
            <a:r>
              <a:rPr lang="cs-CZ" altLang="cs-CZ" sz="2000" dirty="0"/>
              <a:t>Zelenina 1200 v tropech, subtropech</a:t>
            </a:r>
          </a:p>
          <a:p>
            <a:pPr>
              <a:lnSpc>
                <a:spcPct val="80000"/>
              </a:lnSpc>
            </a:pPr>
            <a:r>
              <a:rPr lang="cs-CZ" altLang="cs-CZ" sz="2000" dirty="0"/>
              <a:t>100 + odrůdy střední Evropa</a:t>
            </a:r>
          </a:p>
          <a:p>
            <a:pPr>
              <a:lnSpc>
                <a:spcPct val="80000"/>
              </a:lnSpc>
            </a:pPr>
            <a:r>
              <a:rPr lang="cs-CZ" altLang="cs-CZ" sz="2000" dirty="0"/>
              <a:t>Běžně 30 druhů zeleniny</a:t>
            </a:r>
          </a:p>
          <a:p>
            <a:pPr>
              <a:lnSpc>
                <a:spcPct val="80000"/>
              </a:lnSpc>
            </a:pPr>
            <a:r>
              <a:rPr lang="cs-CZ" altLang="cs-CZ" sz="2000" dirty="0"/>
              <a:t>Biologicky aktivní složky nebo metabolity - </a:t>
            </a:r>
            <a:r>
              <a:rPr lang="cs-CZ" altLang="cs-CZ" sz="2000" dirty="0" err="1"/>
              <a:t>fytolátky</a:t>
            </a:r>
            <a:r>
              <a:rPr lang="cs-CZ" altLang="cs-CZ" sz="2000" dirty="0"/>
              <a:t>, nenutritivní látky – ochranné </a:t>
            </a:r>
            <a:r>
              <a:rPr lang="cs-CZ" altLang="cs-CZ" sz="2000" dirty="0" err="1"/>
              <a:t>učinky</a:t>
            </a:r>
            <a:r>
              <a:rPr lang="cs-CZ" altLang="cs-CZ" sz="2000" dirty="0"/>
              <a:t> – složky vlákniny(lignin), </a:t>
            </a:r>
            <a:r>
              <a:rPr lang="cs-CZ" altLang="cs-CZ" sz="2000" dirty="0" err="1"/>
              <a:t>fytosteroly,flavonoidy</a:t>
            </a:r>
            <a:r>
              <a:rPr lang="cs-CZ" altLang="cs-CZ" sz="2000" dirty="0"/>
              <a:t>, </a:t>
            </a:r>
            <a:r>
              <a:rPr lang="cs-CZ" altLang="cs-CZ" sz="2000" dirty="0" err="1"/>
              <a:t>glukosinoláty</a:t>
            </a:r>
            <a:r>
              <a:rPr lang="cs-CZ" altLang="cs-CZ" sz="2000" dirty="0"/>
              <a:t>, terpeny, sloučeniny, barviva - karotenoidy, chlorofyl, </a:t>
            </a:r>
            <a:r>
              <a:rPr lang="cs-CZ" altLang="cs-CZ" sz="2000" dirty="0" err="1"/>
              <a:t>thiolové</a:t>
            </a:r>
            <a:r>
              <a:rPr lang="cs-CZ" altLang="cs-CZ" sz="2000" dirty="0"/>
              <a:t> látky </a:t>
            </a:r>
          </a:p>
          <a:p>
            <a:pPr>
              <a:lnSpc>
                <a:spcPct val="80000"/>
              </a:lnSpc>
            </a:pPr>
            <a:r>
              <a:rPr lang="cs-CZ" altLang="cs-CZ" sz="2000" dirty="0" err="1"/>
              <a:t>Pekinské</a:t>
            </a:r>
            <a:r>
              <a:rPr lang="cs-CZ" altLang="cs-CZ" sz="2000" dirty="0"/>
              <a:t> x čínské</a:t>
            </a:r>
          </a:p>
          <a:p>
            <a:pPr>
              <a:lnSpc>
                <a:spcPct val="80000"/>
              </a:lnSpc>
            </a:pPr>
            <a:r>
              <a:rPr lang="cs-CZ" altLang="cs-CZ" sz="2000" dirty="0"/>
              <a:t>Brambory 75 kg – obohacování  Se hnojivem,  </a:t>
            </a:r>
            <a:r>
              <a:rPr lang="cs-CZ" altLang="cs-CZ" sz="2000" dirty="0" err="1"/>
              <a:t>polyfenoly</a:t>
            </a:r>
            <a:r>
              <a:rPr lang="cs-CZ" altLang="cs-CZ" sz="2000" dirty="0"/>
              <a:t>, vitamin C  karoten</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Zástupný symbol pro zápatí 3"/>
          <p:cNvSpPr txBox="1">
            <a:spLocks noGrp="1"/>
          </p:cNvSpPr>
          <p:nvPr/>
        </p:nvSpPr>
        <p:spPr bwMode="auto">
          <a:xfrm>
            <a:off x="6400800" y="6400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cs-CZ" altLang="cs-CZ" sz="1800">
                <a:latin typeface="Arial Narrow" panose="020B0606020202030204" pitchFamily="34" charset="0"/>
              </a:rPr>
              <a:t>Prof. Ing. Karel Kopec, DrSc.</a:t>
            </a:r>
            <a:endParaRPr lang="en-US" altLang="cs-CZ" sz="1800">
              <a:latin typeface="Arial Narrow" panose="020B0606020202030204" pitchFamily="34" charset="0"/>
            </a:endParaRPr>
          </a:p>
        </p:txBody>
      </p:sp>
      <p:sp>
        <p:nvSpPr>
          <p:cNvPr id="457731" name="Rectangle 2"/>
          <p:cNvSpPr>
            <a:spLocks noGrp="1" noChangeArrowheads="1"/>
          </p:cNvSpPr>
          <p:nvPr>
            <p:ph type="title" idx="4294967295"/>
          </p:nvPr>
        </p:nvSpPr>
        <p:spPr>
          <a:xfrm>
            <a:off x="1836738" y="215900"/>
            <a:ext cx="5688012" cy="765175"/>
          </a:xfrm>
          <a:solidFill>
            <a:srgbClr val="FCE4C0"/>
          </a:solidFill>
        </p:spPr>
        <p:txBody>
          <a:bodyPr anchor="b"/>
          <a:lstStyle/>
          <a:p>
            <a:r>
              <a:rPr lang="cs-CZ" altLang="cs-CZ" b="1" u="sng">
                <a:latin typeface="Arial Narrow" panose="020B0606020202030204" pitchFamily="34" charset="0"/>
              </a:rPr>
              <a:t>Zdroje ochranných látek</a:t>
            </a:r>
            <a:endParaRPr lang="de-DE" altLang="cs-CZ" sz="3600" b="1" u="sng">
              <a:latin typeface="Arial Narrow" panose="020B0606020202030204" pitchFamily="34" charset="0"/>
            </a:endParaRPr>
          </a:p>
        </p:txBody>
      </p:sp>
      <p:sp>
        <p:nvSpPr>
          <p:cNvPr id="457732" name="Rectangle 3"/>
          <p:cNvSpPr>
            <a:spLocks noGrp="1" noChangeArrowheads="1"/>
          </p:cNvSpPr>
          <p:nvPr>
            <p:ph type="body" idx="4294967295"/>
          </p:nvPr>
        </p:nvSpPr>
        <p:spPr>
          <a:xfrm>
            <a:off x="250825" y="1385888"/>
            <a:ext cx="8712200" cy="5472112"/>
          </a:xfrm>
          <a:solidFill>
            <a:schemeClr val="bg1"/>
          </a:solidFill>
        </p:spPr>
        <p:txBody>
          <a:bodyPr/>
          <a:lstStyle/>
          <a:p>
            <a:pPr>
              <a:buFontTx/>
              <a:buNone/>
            </a:pPr>
            <a:r>
              <a:rPr lang="cs-CZ" altLang="cs-CZ" sz="2400" b="1"/>
              <a:t>Skupina                                         zdroje v potravinách</a:t>
            </a:r>
          </a:p>
          <a:p>
            <a:pPr>
              <a:buFontTx/>
              <a:buNone/>
            </a:pPr>
            <a:r>
              <a:rPr lang="cs-CZ" altLang="cs-CZ" sz="2400"/>
              <a:t>Karotenoidy                                    červené a žluté o.+ z.</a:t>
            </a:r>
          </a:p>
          <a:p>
            <a:pPr>
              <a:buFontTx/>
              <a:buNone/>
            </a:pPr>
            <a:r>
              <a:rPr lang="cs-CZ" altLang="cs-CZ" sz="2400"/>
              <a:t>Fytosteroly                                      ořechy, semena, luštěniny </a:t>
            </a:r>
          </a:p>
          <a:p>
            <a:pPr>
              <a:buFontTx/>
              <a:buNone/>
            </a:pPr>
            <a:r>
              <a:rPr lang="cs-CZ" altLang="cs-CZ" sz="2400"/>
              <a:t>Glukosinoláty                                  brukvovitá zelenina </a:t>
            </a:r>
          </a:p>
          <a:p>
            <a:pPr>
              <a:buFontTx/>
              <a:buNone/>
            </a:pPr>
            <a:r>
              <a:rPr lang="cs-CZ" altLang="cs-CZ" sz="2400"/>
              <a:t>Sulfidy                                             česnek, cibule, pórek</a:t>
            </a:r>
          </a:p>
          <a:p>
            <a:pPr>
              <a:buFontTx/>
              <a:buNone/>
            </a:pPr>
            <a:r>
              <a:rPr lang="cs-CZ" altLang="cs-CZ" sz="2400"/>
              <a:t>Terpeny                                           citrusové plody</a:t>
            </a:r>
          </a:p>
          <a:p>
            <a:pPr>
              <a:buFontTx/>
              <a:buNone/>
            </a:pPr>
            <a:r>
              <a:rPr lang="cs-CZ" altLang="cs-CZ" sz="2400"/>
              <a:t>Fytoestrogeny                                  sója, lněné semeno</a:t>
            </a:r>
          </a:p>
          <a:p>
            <a:pPr>
              <a:buFontTx/>
              <a:buNone/>
            </a:pPr>
            <a:r>
              <a:rPr lang="cs-CZ" altLang="cs-CZ" sz="2400"/>
              <a:t>Flavonoidy                                       žluté, červené o. + z., čaj</a:t>
            </a:r>
            <a:endParaRPr lang="de-DE" altLang="cs-CZ" sz="24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a:lnSpc>
                <a:spcPct val="80000"/>
              </a:lnSpc>
            </a:pPr>
            <a:r>
              <a:rPr lang="cs-CZ" altLang="cs-CZ" b="1" dirty="0"/>
              <a:t>Dieta</a:t>
            </a:r>
            <a:r>
              <a:rPr lang="cs-CZ" altLang="cs-CZ" dirty="0"/>
              <a:t> předepsaný stravovací režim</a:t>
            </a:r>
          </a:p>
          <a:p>
            <a:pPr>
              <a:lnSpc>
                <a:spcPct val="80000"/>
              </a:lnSpc>
            </a:pPr>
            <a:r>
              <a:rPr lang="cs-CZ" altLang="cs-CZ" dirty="0"/>
              <a:t> pozor v </a:t>
            </a:r>
            <a:r>
              <a:rPr lang="cs-CZ" altLang="cs-CZ" dirty="0" err="1"/>
              <a:t>ang</a:t>
            </a:r>
            <a:r>
              <a:rPr lang="cs-CZ" altLang="cs-CZ" dirty="0"/>
              <a:t>. Diet=strava</a:t>
            </a:r>
          </a:p>
          <a:p>
            <a:pPr>
              <a:lnSpc>
                <a:spcPct val="80000"/>
              </a:lnSpc>
            </a:pPr>
            <a:endParaRPr lang="cs-CZ" altLang="cs-CZ" dirty="0"/>
          </a:p>
          <a:p>
            <a:pPr>
              <a:lnSpc>
                <a:spcPct val="80000"/>
              </a:lnSpc>
            </a:pPr>
            <a:r>
              <a:rPr lang="cs-CZ" altLang="cs-CZ" dirty="0"/>
              <a:t>Obiloviny x obilniny</a:t>
            </a:r>
          </a:p>
          <a:p>
            <a:pPr>
              <a:lnSpc>
                <a:spcPct val="80000"/>
              </a:lnSpc>
            </a:pPr>
            <a:r>
              <a:rPr lang="cs-CZ" altLang="cs-CZ" dirty="0"/>
              <a:t>Luštěniny x luskoviny</a:t>
            </a:r>
          </a:p>
          <a:p>
            <a:pPr>
              <a:lnSpc>
                <a:spcPct val="80000"/>
              </a:lnSpc>
            </a:pPr>
            <a:r>
              <a:rPr lang="cs-CZ" altLang="cs-CZ" dirty="0"/>
              <a:t>Minerály x minerálie x minerální látky</a:t>
            </a:r>
          </a:p>
          <a:p>
            <a:pPr>
              <a:lnSpc>
                <a:spcPct val="80000"/>
              </a:lnSpc>
            </a:pPr>
            <a:r>
              <a:rPr lang="cs-CZ" altLang="cs-CZ" dirty="0"/>
              <a:t>Sacharidy x cukry x uhlohydráty x </a:t>
            </a:r>
            <a:r>
              <a:rPr lang="cs-CZ" altLang="cs-CZ" dirty="0" err="1"/>
              <a:t>karbohydráty</a:t>
            </a:r>
            <a:r>
              <a:rPr lang="cs-CZ" altLang="cs-CZ" dirty="0"/>
              <a:t> x uhlovodany x glycidy</a:t>
            </a:r>
          </a:p>
          <a:p>
            <a:pPr>
              <a:lnSpc>
                <a:spcPct val="80000"/>
              </a:lnSpc>
            </a:pPr>
            <a:r>
              <a:rPr lang="cs-CZ" altLang="cs-CZ" dirty="0"/>
              <a:t>Kalorie – energie - jouly</a:t>
            </a:r>
          </a:p>
          <a:p>
            <a:endParaRPr lang="cs-CZ" dirty="0"/>
          </a:p>
        </p:txBody>
      </p:sp>
    </p:spTree>
    <p:extLst>
      <p:ext uri="{BB962C8B-B14F-4D97-AF65-F5344CB8AC3E}">
        <p14:creationId xmlns:p14="http://schemas.microsoft.com/office/powerpoint/2010/main" val="7809701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Rectangle 4"/>
          <p:cNvSpPr>
            <a:spLocks noGrp="1" noChangeArrowheads="1"/>
          </p:cNvSpPr>
          <p:nvPr>
            <p:ph type="title" idx="4294967295"/>
          </p:nvPr>
        </p:nvSpPr>
        <p:spPr>
          <a:xfrm>
            <a:off x="1444625" y="274638"/>
            <a:ext cx="5972175" cy="1143000"/>
          </a:xfrm>
          <a:solidFill>
            <a:srgbClr val="FCE4C0"/>
          </a:solidFill>
        </p:spPr>
        <p:txBody>
          <a:bodyPr anchor="b"/>
          <a:lstStyle/>
          <a:p>
            <a:r>
              <a:rPr lang="cs-CZ" altLang="cs-CZ" b="1">
                <a:latin typeface="Arial Narrow" panose="020B0606020202030204" pitchFamily="34" charset="0"/>
              </a:rPr>
              <a:t>Antioxidační účinnost </a:t>
            </a:r>
          </a:p>
        </p:txBody>
      </p:sp>
      <p:pic>
        <p:nvPicPr>
          <p:cNvPr id="4659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09688"/>
            <a:ext cx="8135937"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5" name="Rectangle 6"/>
          <p:cNvSpPr>
            <a:spLocks noChangeArrowheads="1"/>
          </p:cNvSpPr>
          <p:nvPr/>
        </p:nvSpPr>
        <p:spPr bwMode="auto">
          <a:xfrm>
            <a:off x="5097463" y="1268413"/>
            <a:ext cx="3578225" cy="366712"/>
          </a:xfrm>
          <a:prstGeom prst="rect">
            <a:avLst/>
          </a:prstGeom>
          <a:solidFill>
            <a:srgbClr val="E9FA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kumimoji="1" lang="cs-CZ" altLang="cs-CZ" sz="1800" b="1">
                <a:latin typeface="Arial Narrow" panose="020B0606020202030204" pitchFamily="34" charset="0"/>
              </a:rPr>
              <a:t>(vyjádřená jako ekvivalent vitaminu E)</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9" name="Rectangle 2"/>
          <p:cNvSpPr>
            <a:spLocks noGrp="1" noChangeArrowheads="1"/>
          </p:cNvSpPr>
          <p:nvPr>
            <p:ph type="title" idx="4294967295"/>
          </p:nvPr>
        </p:nvSpPr>
        <p:spPr>
          <a:xfrm>
            <a:off x="2338388" y="333375"/>
            <a:ext cx="4681537" cy="685800"/>
          </a:xfrm>
          <a:solidFill>
            <a:srgbClr val="FCE4C0"/>
          </a:solidFill>
        </p:spPr>
        <p:txBody>
          <a:bodyPr anchor="b"/>
          <a:lstStyle/>
          <a:p>
            <a:r>
              <a:rPr lang="cs-CZ" altLang="cs-CZ" b="1">
                <a:latin typeface="Arial Narrow" panose="020B0606020202030204" pitchFamily="34" charset="0"/>
              </a:rPr>
              <a:t>Energetický obsah</a:t>
            </a:r>
          </a:p>
        </p:txBody>
      </p:sp>
      <p:sp>
        <p:nvSpPr>
          <p:cNvPr id="470020" name="Rectangle 3"/>
          <p:cNvSpPr>
            <a:spLocks noGrp="1" noChangeArrowheads="1"/>
          </p:cNvSpPr>
          <p:nvPr>
            <p:ph type="body" idx="4294967295"/>
          </p:nvPr>
        </p:nvSpPr>
        <p:spPr>
          <a:xfrm>
            <a:off x="457200" y="1600200"/>
            <a:ext cx="8229600" cy="4314825"/>
          </a:xfrm>
        </p:spPr>
        <p:txBody>
          <a:bodyPr/>
          <a:lstStyle/>
          <a:p>
            <a:pPr>
              <a:lnSpc>
                <a:spcPct val="80000"/>
              </a:lnSpc>
            </a:pPr>
            <a:r>
              <a:rPr lang="cs-CZ" altLang="cs-CZ" sz="2800"/>
              <a:t>V 1 kg zeleniny a ovoce obsahuje průměrně jen </a:t>
            </a:r>
            <a:r>
              <a:rPr lang="cs-CZ" altLang="cs-CZ"/>
              <a:t>3 560 kJ</a:t>
            </a:r>
            <a:r>
              <a:rPr lang="cs-CZ" altLang="cs-CZ" sz="2800"/>
              <a:t> a patří tedy mezi potraviny nízkoenergetické</a:t>
            </a:r>
            <a:r>
              <a:rPr lang="cs-CZ" altLang="cs-CZ" sz="2000"/>
              <a:t>  ( výjimka avokádo 30 % tuku)</a:t>
            </a:r>
          </a:p>
          <a:p>
            <a:pPr>
              <a:lnSpc>
                <a:spcPct val="80000"/>
              </a:lnSpc>
            </a:pPr>
            <a:endParaRPr lang="cs-CZ" altLang="cs-CZ" sz="2000"/>
          </a:p>
          <a:p>
            <a:pPr>
              <a:lnSpc>
                <a:spcPct val="80000"/>
              </a:lnSpc>
            </a:pPr>
            <a:r>
              <a:rPr lang="cs-CZ" altLang="cs-CZ" sz="2800"/>
              <a:t>Pro porovnání: v 1 kg masa je 8 600 kJ (hodnoty kolísají podle tučnosti masa), </a:t>
            </a:r>
          </a:p>
          <a:p>
            <a:pPr>
              <a:lnSpc>
                <a:spcPct val="80000"/>
              </a:lnSpc>
            </a:pPr>
            <a:r>
              <a:rPr lang="cs-CZ" altLang="cs-CZ" sz="2800"/>
              <a:t>V 1 kg chleba je průměrně 10 200 kJ, </a:t>
            </a:r>
          </a:p>
          <a:p>
            <a:pPr>
              <a:lnSpc>
                <a:spcPct val="80000"/>
              </a:lnSpc>
            </a:pPr>
            <a:r>
              <a:rPr lang="cs-CZ" altLang="cs-CZ" sz="2800"/>
              <a:t>V 1 kg sýra je průměrně 13 400 kJ, (podle obsahu tuku může být nižší nebo vyšší) </a:t>
            </a:r>
          </a:p>
          <a:p>
            <a:pPr>
              <a:lnSpc>
                <a:spcPct val="80000"/>
              </a:lnSpc>
            </a:pPr>
            <a:r>
              <a:rPr lang="cs-CZ" altLang="cs-CZ" sz="2800"/>
              <a:t>V 1 kg cukru je 17 200 kJ, </a:t>
            </a:r>
          </a:p>
          <a:p>
            <a:pPr>
              <a:lnSpc>
                <a:spcPct val="80000"/>
              </a:lnSpc>
            </a:pPr>
            <a:r>
              <a:rPr lang="cs-CZ" altLang="cs-CZ" sz="2800"/>
              <a:t>V 1 kg másla 32 200 kJ</a:t>
            </a:r>
          </a:p>
          <a:p>
            <a:pPr>
              <a:lnSpc>
                <a:spcPct val="80000"/>
              </a:lnSpc>
            </a:pPr>
            <a:r>
              <a:rPr lang="cs-CZ" altLang="cs-CZ" sz="2800"/>
              <a:t>V 1 kg škvařeného sádla 34 120 kJ </a:t>
            </a:r>
          </a:p>
          <a:p>
            <a:pPr>
              <a:lnSpc>
                <a:spcPct val="80000"/>
              </a:lnSpc>
            </a:pPr>
            <a:endParaRPr lang="cs-CZ" altLang="cs-CZ" sz="280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3" name="Rectangle 5"/>
          <p:cNvSpPr>
            <a:spLocks noGrp="1" noChangeArrowheads="1"/>
          </p:cNvSpPr>
          <p:nvPr>
            <p:ph type="title"/>
          </p:nvPr>
        </p:nvSpPr>
        <p:spPr/>
        <p:txBody>
          <a:bodyPr/>
          <a:lstStyle/>
          <a:p>
            <a:r>
              <a:rPr lang="cs-CZ" altLang="cs-CZ" sz="2400">
                <a:solidFill>
                  <a:srgbClr val="CA6902"/>
                </a:solidFill>
              </a:rPr>
              <a:t>Průměrný obsah vitaminu C v bramborech </a:t>
            </a:r>
            <a:br>
              <a:rPr lang="cs-CZ" altLang="cs-CZ" sz="2400">
                <a:solidFill>
                  <a:srgbClr val="CA6902"/>
                </a:solidFill>
              </a:rPr>
            </a:br>
            <a:endParaRPr lang="cs-CZ" altLang="cs-CZ" sz="2400">
              <a:solidFill>
                <a:srgbClr val="CA6902"/>
              </a:solidFill>
            </a:endParaRPr>
          </a:p>
        </p:txBody>
      </p:sp>
      <p:graphicFrame>
        <p:nvGraphicFramePr>
          <p:cNvPr id="130056" name="objekt 1"/>
          <p:cNvGraphicFramePr>
            <a:graphicFrameLocks noGrp="1"/>
          </p:cNvGraphicFramePr>
          <p:nvPr>
            <p:ph idx="1"/>
          </p:nvPr>
        </p:nvGraphicFramePr>
        <p:xfrm>
          <a:off x="1042988" y="404813"/>
          <a:ext cx="7140575" cy="4176712"/>
        </p:xfrm>
        <a:graphic>
          <a:graphicData uri="http://schemas.openxmlformats.org/presentationml/2006/ole">
            <mc:AlternateContent xmlns:mc="http://schemas.openxmlformats.org/markup-compatibility/2006">
              <mc:Choice xmlns:v="urn:schemas-microsoft-com:vml" Requires="v">
                <p:oleObj spid="_x0000_s130396" name="Graf" r:id="rId4" imgW="7212193" imgH="4212701" progId="Excel.Chart.8">
                  <p:embed/>
                </p:oleObj>
              </mc:Choice>
              <mc:Fallback>
                <p:oleObj name="Graf" r:id="rId4" imgW="7212193" imgH="4212701" progId="Excel.Chart.8">
                  <p:embed/>
                  <p:pic>
                    <p:nvPicPr>
                      <p:cNvPr id="0" name="objekt 1"/>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404813"/>
                        <a:ext cx="7140575" cy="417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6011863" y="260350"/>
            <a:ext cx="3132137" cy="1081088"/>
          </a:xfrm>
        </p:spPr>
        <p:txBody>
          <a:bodyPr/>
          <a:lstStyle/>
          <a:p>
            <a:r>
              <a:rPr lang="cs-CZ" altLang="cs-CZ" sz="4000"/>
              <a:t>                                   </a:t>
            </a:r>
            <a:r>
              <a:rPr lang="cs-CZ" altLang="cs-CZ" sz="4000">
                <a:solidFill>
                  <a:srgbClr val="CC9900"/>
                </a:solidFill>
              </a:rPr>
              <a:t>Brambory</a:t>
            </a:r>
          </a:p>
        </p:txBody>
      </p:sp>
      <p:pic>
        <p:nvPicPr>
          <p:cNvPr id="149507" name="Picture 3" descr="MP900177942[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27763" y="1989138"/>
            <a:ext cx="2520950" cy="3092450"/>
          </a:xfrm>
        </p:spPr>
      </p:pic>
      <p:graphicFrame>
        <p:nvGraphicFramePr>
          <p:cNvPr id="149508" name="Group 4"/>
          <p:cNvGraphicFramePr>
            <a:graphicFrameLocks noGrp="1"/>
          </p:cNvGraphicFramePr>
          <p:nvPr>
            <p:ph sz="half" idx="1"/>
          </p:nvPr>
        </p:nvGraphicFramePr>
        <p:xfrm>
          <a:off x="179388" y="188913"/>
          <a:ext cx="5905500" cy="6452870"/>
        </p:xfrm>
        <a:graphic>
          <a:graphicData uri="http://schemas.openxmlformats.org/drawingml/2006/table">
            <a:tbl>
              <a:tblPr/>
              <a:tblGrid>
                <a:gridCol w="1223962"/>
                <a:gridCol w="2617788"/>
                <a:gridCol w="2063750"/>
              </a:tblGrid>
              <a:tr h="9207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Varný typ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Konzistence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Použití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874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pevná, nerozvařivá, lojovitá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do salátů, jako příloha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478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polopevná, polomoučná, nerozvařivá nebo slabě rozvařivá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pro přípravu jídel všeho druhu, jako příloha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113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měkká, moučná, středně rozvařivá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2800" b="0" i="0" u="none" strike="noStrike" cap="none" normalizeH="0" baseline="0" smtClean="0">
                          <a:ln>
                            <a:noFill/>
                          </a:ln>
                          <a:solidFill>
                            <a:schemeClr val="tx1"/>
                          </a:solidFill>
                          <a:effectLst/>
                          <a:latin typeface="Arial" panose="020B0604020202020204" pitchFamily="34" charset="0"/>
                        </a:rPr>
                        <a:t>především pro přípravu těst a kaší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p:txBody>
          <a:bodyPr/>
          <a:lstStyle/>
          <a:p>
            <a:r>
              <a:rPr lang="cs-CZ" altLang="cs-CZ" sz="3200" b="1"/>
              <a:t>Ztráty vitaminu C při různých způsobech</a:t>
            </a:r>
            <a:br>
              <a:rPr lang="cs-CZ" altLang="cs-CZ" sz="3200" b="1"/>
            </a:br>
            <a:r>
              <a:rPr lang="cs-CZ" altLang="cs-CZ" sz="3200" b="1"/>
              <a:t>konzervování</a:t>
            </a:r>
          </a:p>
        </p:txBody>
      </p:sp>
      <p:sp>
        <p:nvSpPr>
          <p:cNvPr id="694275" name="Rectangle 3"/>
          <p:cNvSpPr>
            <a:spLocks noGrp="1" noChangeArrowheads="1"/>
          </p:cNvSpPr>
          <p:nvPr>
            <p:ph type="body" idx="1"/>
          </p:nvPr>
        </p:nvSpPr>
        <p:spPr/>
        <p:txBody>
          <a:bodyPr/>
          <a:lstStyle/>
          <a:p>
            <a:r>
              <a:rPr lang="cs-CZ" altLang="cs-CZ" b="1"/>
              <a:t>Druh potraviny - ztráta vitamin u C v %</a:t>
            </a:r>
          </a:p>
          <a:p>
            <a:r>
              <a:rPr lang="cs-CZ" altLang="cs-CZ"/>
              <a:t>Sirup 75</a:t>
            </a:r>
          </a:p>
          <a:p>
            <a:r>
              <a:rPr lang="cs-CZ" altLang="cs-CZ"/>
              <a:t>Kompot 34</a:t>
            </a:r>
          </a:p>
          <a:p>
            <a:r>
              <a:rPr lang="cs-CZ" altLang="cs-CZ"/>
              <a:t>Džem /Marmelada 58</a:t>
            </a:r>
          </a:p>
          <a:p>
            <a:r>
              <a:rPr lang="cs-CZ" altLang="cs-CZ"/>
              <a:t>Sušené ovoce 53</a:t>
            </a:r>
          </a:p>
          <a:p>
            <a:r>
              <a:rPr lang="cs-CZ" altLang="cs-CZ"/>
              <a:t>Zmražené ovoce a zelenina 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Fruit or juice?</a:t>
            </a:r>
            <a:endParaRPr lang="en-GB" noProof="0"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endParaRPr lang="cs-CZ" dirty="0"/>
          </a:p>
        </p:txBody>
      </p:sp>
      <p:graphicFrame>
        <p:nvGraphicFramePr>
          <p:cNvPr id="6" name="Tabulka 5"/>
          <p:cNvGraphicFramePr>
            <a:graphicFrameLocks noGrp="1"/>
          </p:cNvGraphicFramePr>
          <p:nvPr>
            <p:extLst/>
          </p:nvPr>
        </p:nvGraphicFramePr>
        <p:xfrm>
          <a:off x="3073221" y="2350621"/>
          <a:ext cx="5442131" cy="3215640"/>
        </p:xfrm>
        <a:graphic>
          <a:graphicData uri="http://schemas.openxmlformats.org/drawingml/2006/table">
            <a:tbl>
              <a:tblPr firstRow="1" bandRow="1">
                <a:tableStyleId>{93296810-A885-4BE3-A3E7-6D5BEEA58F35}</a:tableStyleId>
              </a:tblPr>
              <a:tblGrid>
                <a:gridCol w="1644638">
                  <a:extLst>
                    <a:ext uri="{9D8B030D-6E8A-4147-A177-3AD203B41FA5}">
                      <a16:colId xmlns="" xmlns:a16="http://schemas.microsoft.com/office/drawing/2014/main" val="2456375958"/>
                    </a:ext>
                  </a:extLst>
                </a:gridCol>
                <a:gridCol w="1265831">
                  <a:extLst>
                    <a:ext uri="{9D8B030D-6E8A-4147-A177-3AD203B41FA5}">
                      <a16:colId xmlns="" xmlns:a16="http://schemas.microsoft.com/office/drawing/2014/main" val="2585535757"/>
                    </a:ext>
                  </a:extLst>
                </a:gridCol>
                <a:gridCol w="1265831">
                  <a:extLst>
                    <a:ext uri="{9D8B030D-6E8A-4147-A177-3AD203B41FA5}">
                      <a16:colId xmlns="" xmlns:a16="http://schemas.microsoft.com/office/drawing/2014/main" val="20002"/>
                    </a:ext>
                  </a:extLst>
                </a:gridCol>
                <a:gridCol w="1265831">
                  <a:extLst>
                    <a:ext uri="{9D8B030D-6E8A-4147-A177-3AD203B41FA5}">
                      <a16:colId xmlns="" xmlns:a16="http://schemas.microsoft.com/office/drawing/2014/main" val="20003"/>
                    </a:ext>
                  </a:extLst>
                </a:gridCol>
              </a:tblGrid>
              <a:tr h="274320">
                <a:tc rowSpan="2">
                  <a:txBody>
                    <a:bodyPr/>
                    <a:lstStyle/>
                    <a:p>
                      <a:pPr algn="ctr"/>
                      <a:r>
                        <a:rPr lang="cs-CZ" sz="1400" dirty="0" err="1" smtClean="0"/>
                        <a:t>Nutrient</a:t>
                      </a:r>
                      <a:endParaRPr lang="cs-CZ" sz="1400" dirty="0"/>
                    </a:p>
                  </a:txBody>
                  <a:tcPr marL="68580" marR="68580" marT="34290" marB="34290" anchor="ctr"/>
                </a:tc>
                <a:tc gridSpan="3">
                  <a:txBody>
                    <a:bodyPr/>
                    <a:lstStyle/>
                    <a:p>
                      <a:pPr algn="ctr"/>
                      <a:r>
                        <a:rPr lang="cs-CZ" sz="1400" dirty="0" err="1" smtClean="0"/>
                        <a:t>Value</a:t>
                      </a:r>
                      <a:r>
                        <a:rPr lang="cs-CZ" sz="1400" dirty="0" smtClean="0"/>
                        <a:t> per 100 g</a:t>
                      </a:r>
                      <a:endParaRPr lang="cs-CZ" sz="1400" dirty="0"/>
                    </a:p>
                  </a:txBody>
                  <a:tcPr marL="68580" marR="68580" marT="34290" marB="34290" anchor="ctr"/>
                </a:tc>
                <a:tc hMerge="1">
                  <a:txBody>
                    <a:bodyPr/>
                    <a:lstStyle/>
                    <a:p>
                      <a:pPr algn="ctr"/>
                      <a:endParaRPr lang="cs-CZ" sz="2000" dirty="0"/>
                    </a:p>
                  </a:txBody>
                  <a:tcPr/>
                </a:tc>
                <a:tc hMerge="1">
                  <a:txBody>
                    <a:bodyPr/>
                    <a:lstStyle/>
                    <a:p>
                      <a:pPr algn="ctr"/>
                      <a:endParaRPr lang="cs-CZ" sz="2000" dirty="0"/>
                    </a:p>
                  </a:txBody>
                  <a:tcPr/>
                </a:tc>
                <a:extLst>
                  <a:ext uri="{0D108BD9-81ED-4DB2-BD59-A6C34878D82A}">
                    <a16:rowId xmlns="" xmlns:a16="http://schemas.microsoft.com/office/drawing/2014/main" val="1561714612"/>
                  </a:ext>
                </a:extLst>
              </a:tr>
              <a:tr h="251460">
                <a:tc vMerge="1">
                  <a:txBody>
                    <a:bodyPr/>
                    <a:lstStyle/>
                    <a:p>
                      <a:pPr algn="ctr"/>
                      <a:endParaRPr lang="cs-CZ" sz="2000" dirty="0"/>
                    </a:p>
                  </a:txBody>
                  <a:tcPr/>
                </a:tc>
                <a:tc>
                  <a:txBody>
                    <a:bodyPr/>
                    <a:lstStyle/>
                    <a:p>
                      <a:pPr algn="ctr"/>
                      <a:r>
                        <a:rPr lang="cs-CZ" sz="1200" dirty="0" smtClean="0"/>
                        <a:t>ORANGE</a:t>
                      </a:r>
                      <a:endParaRPr lang="cs-CZ" sz="1200" b="1" dirty="0"/>
                    </a:p>
                  </a:txBody>
                  <a:tcPr marL="68580" marR="68580" marT="34290" marB="34290" anchor="ctr"/>
                </a:tc>
                <a:tc>
                  <a:txBody>
                    <a:bodyPr/>
                    <a:lstStyle/>
                    <a:p>
                      <a:pPr algn="ctr"/>
                      <a:r>
                        <a:rPr lang="cs-CZ" sz="1200" dirty="0" smtClean="0"/>
                        <a:t>SMOOTHIE</a:t>
                      </a:r>
                      <a:endParaRPr lang="cs-CZ" sz="1200" b="1" dirty="0"/>
                    </a:p>
                  </a:txBody>
                  <a:tcPr marL="68580" marR="68580" marT="34290" marB="34290" anchor="ctr"/>
                </a:tc>
                <a:tc>
                  <a:txBody>
                    <a:bodyPr/>
                    <a:lstStyle/>
                    <a:p>
                      <a:pPr algn="ctr"/>
                      <a:r>
                        <a:rPr lang="cs-CZ" sz="1200" dirty="0" smtClean="0"/>
                        <a:t>JUICE</a:t>
                      </a:r>
                      <a:endParaRPr lang="cs-CZ" sz="1200" b="1" dirty="0"/>
                    </a:p>
                  </a:txBody>
                  <a:tcPr marL="68580" marR="68580" marT="34290" marB="34290" anchor="ctr"/>
                </a:tc>
                <a:extLst>
                  <a:ext uri="{0D108BD9-81ED-4DB2-BD59-A6C34878D82A}">
                    <a16:rowId xmlns="" xmlns:a16="http://schemas.microsoft.com/office/drawing/2014/main" val="10001"/>
                  </a:ext>
                </a:extLst>
              </a:tr>
              <a:tr h="480060">
                <a:tc>
                  <a:txBody>
                    <a:bodyPr/>
                    <a:lstStyle/>
                    <a:p>
                      <a:r>
                        <a:rPr lang="cs-CZ" sz="1400" dirty="0" err="1" smtClean="0"/>
                        <a:t>Energy</a:t>
                      </a:r>
                      <a:endParaRPr lang="cs-CZ" sz="1400" dirty="0"/>
                    </a:p>
                  </a:txBody>
                  <a:tcPr marL="68580" marR="68580" marT="34290" marB="34290" anchor="ctr"/>
                </a:tc>
                <a:tc>
                  <a:txBody>
                    <a:bodyPr/>
                    <a:lstStyle/>
                    <a:p>
                      <a:pPr algn="ctr"/>
                      <a:r>
                        <a:rPr lang="cs-CZ" sz="1400" dirty="0" smtClean="0"/>
                        <a:t>49 kcal / 205 kJ</a:t>
                      </a:r>
                      <a:endParaRPr lang="cs-CZ" sz="1400" dirty="0"/>
                    </a:p>
                  </a:txBody>
                  <a:tcPr marL="68580" marR="68580" marT="34290" marB="34290" anchor="ctr"/>
                </a:tc>
                <a:tc>
                  <a:txBody>
                    <a:bodyPr/>
                    <a:lstStyle/>
                    <a:p>
                      <a:pPr algn="ctr"/>
                      <a:r>
                        <a:rPr lang="cs-CZ" sz="1400" dirty="0" smtClean="0"/>
                        <a:t>56 kcal / 235 </a:t>
                      </a:r>
                      <a:r>
                        <a:rPr lang="cs-CZ" sz="1400" dirty="0" err="1" smtClean="0"/>
                        <a:t>kJ</a:t>
                      </a:r>
                      <a:endParaRPr lang="cs-CZ" sz="1400" dirty="0"/>
                    </a:p>
                  </a:txBody>
                  <a:tcPr marL="68580" marR="68580" marT="34290" marB="34290" anchor="ctr"/>
                </a:tc>
                <a:tc>
                  <a:txBody>
                    <a:bodyPr/>
                    <a:lstStyle/>
                    <a:p>
                      <a:pPr algn="ctr"/>
                      <a:r>
                        <a:rPr lang="cs-CZ" sz="1400" dirty="0" smtClean="0"/>
                        <a:t>43 kcal / 180 </a:t>
                      </a:r>
                      <a:r>
                        <a:rPr lang="cs-CZ" sz="1400" dirty="0" err="1" smtClean="0"/>
                        <a:t>kJ</a:t>
                      </a:r>
                      <a:endParaRPr lang="cs-CZ" sz="1400" dirty="0"/>
                    </a:p>
                  </a:txBody>
                  <a:tcPr marL="68580" marR="68580" marT="34290" marB="34290" anchor="ctr"/>
                </a:tc>
                <a:extLst>
                  <a:ext uri="{0D108BD9-81ED-4DB2-BD59-A6C34878D82A}">
                    <a16:rowId xmlns="" xmlns:a16="http://schemas.microsoft.com/office/drawing/2014/main" val="183278638"/>
                  </a:ext>
                </a:extLst>
              </a:tr>
              <a:tr h="274320">
                <a:tc>
                  <a:txBody>
                    <a:bodyPr/>
                    <a:lstStyle/>
                    <a:p>
                      <a:r>
                        <a:rPr lang="cs-CZ" sz="1400" dirty="0" smtClean="0"/>
                        <a:t>Fat</a:t>
                      </a:r>
                      <a:endParaRPr lang="cs-CZ" sz="1400" dirty="0"/>
                    </a:p>
                  </a:txBody>
                  <a:tcPr marL="68580" marR="68580" marT="34290" marB="34290" anchor="ctr"/>
                </a:tc>
                <a:tc>
                  <a:txBody>
                    <a:bodyPr/>
                    <a:lstStyle/>
                    <a:p>
                      <a:pPr algn="ctr"/>
                      <a:r>
                        <a:rPr lang="cs-CZ" sz="1400" dirty="0" smtClean="0"/>
                        <a:t>0 g</a:t>
                      </a:r>
                      <a:endParaRPr lang="cs-CZ" sz="1400" dirty="0"/>
                    </a:p>
                  </a:txBody>
                  <a:tcPr marL="68580" marR="68580" marT="34290" marB="34290" anchor="ctr"/>
                </a:tc>
                <a:tc>
                  <a:txBody>
                    <a:bodyPr/>
                    <a:lstStyle/>
                    <a:p>
                      <a:pPr algn="ctr"/>
                      <a:r>
                        <a:rPr lang="cs-CZ" sz="1400" dirty="0" smtClean="0"/>
                        <a:t>0,3 g</a:t>
                      </a:r>
                      <a:endParaRPr lang="cs-CZ" sz="1400" dirty="0"/>
                    </a:p>
                  </a:txBody>
                  <a:tcPr marL="68580" marR="68580" marT="34290" marB="34290" anchor="ctr"/>
                </a:tc>
                <a:tc>
                  <a:txBody>
                    <a:bodyPr/>
                    <a:lstStyle/>
                    <a:p>
                      <a:pPr algn="ctr"/>
                      <a:r>
                        <a:rPr lang="cs-CZ" sz="1400" dirty="0" smtClean="0"/>
                        <a:t>0 g</a:t>
                      </a:r>
                      <a:endParaRPr lang="cs-CZ" sz="1400" dirty="0"/>
                    </a:p>
                  </a:txBody>
                  <a:tcPr marL="68580" marR="68580" marT="34290" marB="34290" anchor="ctr"/>
                </a:tc>
                <a:extLst>
                  <a:ext uri="{0D108BD9-81ED-4DB2-BD59-A6C34878D82A}">
                    <a16:rowId xmlns="" xmlns:a16="http://schemas.microsoft.com/office/drawing/2014/main" val="4225307498"/>
                  </a:ext>
                </a:extLst>
              </a:tr>
              <a:tr h="274320">
                <a:tc>
                  <a:txBody>
                    <a:bodyPr/>
                    <a:lstStyle/>
                    <a:p>
                      <a:r>
                        <a:rPr lang="cs-CZ" sz="1400" dirty="0" err="1" smtClean="0"/>
                        <a:t>Carbohydrates</a:t>
                      </a:r>
                      <a:endParaRPr lang="cs-CZ" sz="1400" dirty="0"/>
                    </a:p>
                  </a:txBody>
                  <a:tcPr marL="68580" marR="68580" marT="34290" marB="34290" anchor="ctr"/>
                </a:tc>
                <a:tc>
                  <a:txBody>
                    <a:bodyPr/>
                    <a:lstStyle/>
                    <a:p>
                      <a:pPr algn="ctr"/>
                      <a:r>
                        <a:rPr lang="cs-CZ" sz="1400" dirty="0" smtClean="0"/>
                        <a:t>10 g</a:t>
                      </a:r>
                      <a:endParaRPr lang="cs-CZ" sz="1400" dirty="0"/>
                    </a:p>
                  </a:txBody>
                  <a:tcPr marL="68580" marR="68580" marT="34290" marB="34290" anchor="ctr"/>
                </a:tc>
                <a:tc>
                  <a:txBody>
                    <a:bodyPr/>
                    <a:lstStyle/>
                    <a:p>
                      <a:pPr algn="ctr"/>
                      <a:r>
                        <a:rPr lang="cs-CZ" sz="1400" dirty="0" smtClean="0"/>
                        <a:t>14,4</a:t>
                      </a:r>
                      <a:r>
                        <a:rPr lang="cs-CZ" sz="1400" baseline="0" dirty="0" smtClean="0"/>
                        <a:t> g</a:t>
                      </a:r>
                      <a:endParaRPr lang="cs-CZ" sz="1400" dirty="0"/>
                    </a:p>
                  </a:txBody>
                  <a:tcPr marL="68580" marR="68580" marT="34290" marB="34290" anchor="ctr"/>
                </a:tc>
                <a:tc>
                  <a:txBody>
                    <a:bodyPr/>
                    <a:lstStyle/>
                    <a:p>
                      <a:pPr algn="ctr"/>
                      <a:r>
                        <a:rPr lang="cs-CZ" sz="1400" dirty="0" smtClean="0"/>
                        <a:t>9 g</a:t>
                      </a:r>
                      <a:endParaRPr lang="cs-CZ" sz="1400" dirty="0"/>
                    </a:p>
                  </a:txBody>
                  <a:tcPr marL="68580" marR="68580" marT="34290" marB="34290" anchor="ctr"/>
                </a:tc>
                <a:extLst>
                  <a:ext uri="{0D108BD9-81ED-4DB2-BD59-A6C34878D82A}">
                    <a16:rowId xmlns="" xmlns:a16="http://schemas.microsoft.com/office/drawing/2014/main" val="3347925279"/>
                  </a:ext>
                </a:extLst>
              </a:tr>
              <a:tr h="274320">
                <a:tc>
                  <a:txBody>
                    <a:bodyPr/>
                    <a:lstStyle/>
                    <a:p>
                      <a:r>
                        <a:rPr lang="cs-CZ" sz="1400" dirty="0" smtClean="0"/>
                        <a:t>     </a:t>
                      </a:r>
                      <a:r>
                        <a:rPr lang="cs-CZ" sz="1400" dirty="0" err="1" smtClean="0"/>
                        <a:t>Sugars</a:t>
                      </a:r>
                      <a:endParaRPr lang="cs-CZ" sz="1400" dirty="0"/>
                    </a:p>
                  </a:txBody>
                  <a:tcPr marL="68580" marR="68580" marT="34290" marB="34290" anchor="ctr"/>
                </a:tc>
                <a:tc>
                  <a:txBody>
                    <a:bodyPr/>
                    <a:lstStyle/>
                    <a:p>
                      <a:pPr algn="ctr"/>
                      <a:r>
                        <a:rPr lang="cs-CZ" sz="1400" dirty="0" smtClean="0"/>
                        <a:t>7,3</a:t>
                      </a:r>
                      <a:r>
                        <a:rPr lang="cs-CZ" sz="1400" baseline="0" dirty="0" smtClean="0"/>
                        <a:t> g</a:t>
                      </a:r>
                      <a:endParaRPr lang="cs-CZ" sz="1400" dirty="0"/>
                    </a:p>
                  </a:txBody>
                  <a:tcPr marL="68580" marR="68580" marT="34290" marB="34290" anchor="ctr"/>
                </a:tc>
                <a:tc>
                  <a:txBody>
                    <a:bodyPr/>
                    <a:lstStyle/>
                    <a:p>
                      <a:pPr algn="ctr"/>
                      <a:r>
                        <a:rPr lang="cs-CZ" sz="1400" dirty="0" smtClean="0"/>
                        <a:t>12,1 g</a:t>
                      </a:r>
                      <a:endParaRPr lang="cs-CZ" sz="1400" dirty="0"/>
                    </a:p>
                  </a:txBody>
                  <a:tcPr marL="68580" marR="68580" marT="34290" marB="34290" anchor="ctr"/>
                </a:tc>
                <a:tc>
                  <a:txBody>
                    <a:bodyPr/>
                    <a:lstStyle/>
                    <a:p>
                      <a:pPr algn="ctr"/>
                      <a:r>
                        <a:rPr lang="cs-CZ" sz="1400" dirty="0" smtClean="0"/>
                        <a:t>9 g</a:t>
                      </a:r>
                      <a:endParaRPr lang="cs-CZ" sz="1400" dirty="0"/>
                    </a:p>
                  </a:txBody>
                  <a:tcPr marL="68580" marR="68580" marT="34290" marB="34290" anchor="ctr"/>
                </a:tc>
                <a:extLst>
                  <a:ext uri="{0D108BD9-81ED-4DB2-BD59-A6C34878D82A}">
                    <a16:rowId xmlns="" xmlns:a16="http://schemas.microsoft.com/office/drawing/2014/main" val="1123449975"/>
                  </a:ext>
                </a:extLst>
              </a:tr>
              <a:tr h="274320">
                <a:tc>
                  <a:txBody>
                    <a:bodyPr/>
                    <a:lstStyle/>
                    <a:p>
                      <a:r>
                        <a:rPr lang="cs-CZ" sz="1400" dirty="0" smtClean="0"/>
                        <a:t>Protein</a:t>
                      </a:r>
                      <a:endParaRPr lang="cs-CZ" sz="1400" dirty="0"/>
                    </a:p>
                  </a:txBody>
                  <a:tcPr marL="68580" marR="68580" marT="34290" marB="34290" anchor="ctr"/>
                </a:tc>
                <a:tc>
                  <a:txBody>
                    <a:bodyPr/>
                    <a:lstStyle/>
                    <a:p>
                      <a:pPr algn="ctr"/>
                      <a:r>
                        <a:rPr lang="cs-CZ" sz="1400" dirty="0" smtClean="0"/>
                        <a:t>0,9 g</a:t>
                      </a:r>
                      <a:endParaRPr lang="cs-CZ" sz="1400" dirty="0"/>
                    </a:p>
                  </a:txBody>
                  <a:tcPr marL="68580" marR="68580" marT="34290" marB="34290" anchor="ctr"/>
                </a:tc>
                <a:tc>
                  <a:txBody>
                    <a:bodyPr/>
                    <a:lstStyle/>
                    <a:p>
                      <a:pPr algn="ctr"/>
                      <a:r>
                        <a:rPr lang="cs-CZ" sz="1400" dirty="0" smtClean="0"/>
                        <a:t>0,6 g</a:t>
                      </a:r>
                      <a:endParaRPr lang="cs-CZ" sz="1400" dirty="0"/>
                    </a:p>
                  </a:txBody>
                  <a:tcPr marL="68580" marR="68580" marT="34290" marB="34290" anchor="ctr"/>
                </a:tc>
                <a:tc>
                  <a:txBody>
                    <a:bodyPr/>
                    <a:lstStyle/>
                    <a:p>
                      <a:pPr algn="ctr"/>
                      <a:r>
                        <a:rPr lang="cs-CZ" sz="1400" dirty="0" smtClean="0"/>
                        <a:t>0,7 g</a:t>
                      </a:r>
                      <a:endParaRPr lang="cs-CZ" sz="1400" dirty="0"/>
                    </a:p>
                  </a:txBody>
                  <a:tcPr marL="68580" marR="68580" marT="34290" marB="34290" anchor="ctr"/>
                </a:tc>
                <a:extLst>
                  <a:ext uri="{0D108BD9-81ED-4DB2-BD59-A6C34878D82A}">
                    <a16:rowId xmlns="" xmlns:a16="http://schemas.microsoft.com/office/drawing/2014/main" val="1056354487"/>
                  </a:ext>
                </a:extLst>
              </a:tr>
              <a:tr h="274320">
                <a:tc>
                  <a:txBody>
                    <a:bodyPr/>
                    <a:lstStyle/>
                    <a:p>
                      <a:r>
                        <a:rPr lang="cs-CZ" sz="1400" dirty="0" err="1" smtClean="0"/>
                        <a:t>Fibre</a:t>
                      </a:r>
                      <a:endParaRPr lang="cs-CZ" sz="1400" dirty="0"/>
                    </a:p>
                  </a:txBody>
                  <a:tcPr marL="68580" marR="68580" marT="34290" marB="34290" anchor="ctr"/>
                </a:tc>
                <a:tc>
                  <a:txBody>
                    <a:bodyPr/>
                    <a:lstStyle/>
                    <a:p>
                      <a:pPr algn="ctr"/>
                      <a:r>
                        <a:rPr lang="cs-CZ" sz="1400" dirty="0" smtClean="0"/>
                        <a:t>2 g</a:t>
                      </a:r>
                      <a:endParaRPr lang="cs-CZ" sz="1400" dirty="0"/>
                    </a:p>
                  </a:txBody>
                  <a:tcPr marL="68580" marR="68580" marT="34290" marB="34290" anchor="ctr"/>
                </a:tc>
                <a:tc>
                  <a:txBody>
                    <a:bodyPr/>
                    <a:lstStyle/>
                    <a:p>
                      <a:pPr algn="ctr"/>
                      <a:r>
                        <a:rPr lang="cs-CZ" sz="1400" dirty="0" smtClean="0"/>
                        <a:t>1,7 g</a:t>
                      </a:r>
                      <a:endParaRPr lang="cs-CZ" sz="1400" dirty="0"/>
                    </a:p>
                  </a:txBody>
                  <a:tcPr marL="68580" marR="68580" marT="34290" marB="34290" anchor="ctr"/>
                </a:tc>
                <a:tc>
                  <a:txBody>
                    <a:bodyPr/>
                    <a:lstStyle/>
                    <a:p>
                      <a:pPr algn="ctr"/>
                      <a:r>
                        <a:rPr lang="cs-CZ" sz="1400" dirty="0" smtClean="0"/>
                        <a:t>0,1 g</a:t>
                      </a:r>
                      <a:endParaRPr lang="cs-CZ" sz="1400" dirty="0"/>
                    </a:p>
                  </a:txBody>
                  <a:tcPr marL="68580" marR="68580" marT="34290" marB="34290" anchor="ctr"/>
                </a:tc>
                <a:extLst>
                  <a:ext uri="{0D108BD9-81ED-4DB2-BD59-A6C34878D82A}">
                    <a16:rowId xmlns="" xmlns:a16="http://schemas.microsoft.com/office/drawing/2014/main" val="2418825731"/>
                  </a:ext>
                </a:extLst>
              </a:tr>
              <a:tr h="274320">
                <a:tc>
                  <a:txBody>
                    <a:bodyPr/>
                    <a:lstStyle/>
                    <a:p>
                      <a:r>
                        <a:rPr lang="cs-CZ" sz="1400" dirty="0" smtClean="0"/>
                        <a:t>Vitamin C</a:t>
                      </a:r>
                      <a:endParaRPr lang="cs-CZ" sz="1400" dirty="0"/>
                    </a:p>
                  </a:txBody>
                  <a:tcPr marL="68580" marR="68580" marT="34290" marB="34290" anchor="ctr"/>
                </a:tc>
                <a:tc>
                  <a:txBody>
                    <a:bodyPr/>
                    <a:lstStyle/>
                    <a:p>
                      <a:pPr algn="ctr"/>
                      <a:r>
                        <a:rPr lang="cs-CZ" sz="1400" dirty="0" smtClean="0"/>
                        <a:t>50,7</a:t>
                      </a:r>
                      <a:r>
                        <a:rPr lang="cs-CZ" sz="1400" baseline="0" dirty="0" smtClean="0"/>
                        <a:t> mg</a:t>
                      </a:r>
                      <a:endParaRPr lang="cs-CZ" sz="1400" dirty="0"/>
                    </a:p>
                  </a:txBody>
                  <a:tcPr marL="68580" marR="68580" marT="34290" marB="34290" anchor="ctr"/>
                </a:tc>
                <a:tc>
                  <a:txBody>
                    <a:bodyPr/>
                    <a:lstStyle/>
                    <a:p>
                      <a:pPr algn="ctr"/>
                      <a:r>
                        <a:rPr lang="cs-CZ" sz="1400" dirty="0" smtClean="0"/>
                        <a:t>41 mg</a:t>
                      </a:r>
                      <a:endParaRPr lang="cs-CZ" sz="1400" dirty="0"/>
                    </a:p>
                  </a:txBody>
                  <a:tcPr marL="68580" marR="68580" marT="34290" marB="34290" anchor="ctr"/>
                </a:tc>
                <a:tc>
                  <a:txBody>
                    <a:bodyPr/>
                    <a:lstStyle/>
                    <a:p>
                      <a:pPr algn="ctr"/>
                      <a:r>
                        <a:rPr lang="cs-CZ" sz="1400" dirty="0" smtClean="0"/>
                        <a:t>30 mg</a:t>
                      </a:r>
                      <a:endParaRPr lang="cs-CZ" sz="1400" dirty="0"/>
                    </a:p>
                  </a:txBody>
                  <a:tcPr marL="68580" marR="68580" marT="34290" marB="34290" anchor="ctr"/>
                </a:tc>
                <a:extLst>
                  <a:ext uri="{0D108BD9-81ED-4DB2-BD59-A6C34878D82A}">
                    <a16:rowId xmlns="" xmlns:a16="http://schemas.microsoft.com/office/drawing/2014/main" val="10008"/>
                  </a:ext>
                </a:extLst>
              </a:tr>
              <a:tr h="480060">
                <a:tc>
                  <a:txBody>
                    <a:bodyPr/>
                    <a:lstStyle/>
                    <a:p>
                      <a:r>
                        <a:rPr lang="cs-CZ" sz="1400" dirty="0" err="1" smtClean="0"/>
                        <a:t>Antioxidants</a:t>
                      </a:r>
                      <a:r>
                        <a:rPr lang="cs-CZ" sz="1400" baseline="0" dirty="0" smtClean="0"/>
                        <a:t> (ORAC)</a:t>
                      </a:r>
                      <a:endParaRPr lang="cs-CZ" sz="1400" dirty="0"/>
                    </a:p>
                  </a:txBody>
                  <a:tcPr marL="68580" marR="68580" marT="34290" marB="34290" anchor="ctr"/>
                </a:tc>
                <a:tc>
                  <a:txBody>
                    <a:bodyPr/>
                    <a:lstStyle/>
                    <a:p>
                      <a:pPr algn="ctr"/>
                      <a:r>
                        <a:rPr lang="cs-CZ" sz="1400" dirty="0" smtClean="0"/>
                        <a:t>2 103</a:t>
                      </a:r>
                      <a:endParaRPr lang="cs-CZ" sz="1400" dirty="0"/>
                    </a:p>
                  </a:txBody>
                  <a:tcPr marL="68580" marR="68580" marT="34290" marB="34290" anchor="ctr"/>
                </a:tc>
                <a:tc>
                  <a:txBody>
                    <a:bodyPr/>
                    <a:lstStyle/>
                    <a:p>
                      <a:pPr algn="ctr"/>
                      <a:r>
                        <a:rPr lang="cs-CZ" sz="1400" dirty="0" smtClean="0"/>
                        <a:t>1 566</a:t>
                      </a:r>
                      <a:endParaRPr lang="cs-CZ" sz="1400" dirty="0"/>
                    </a:p>
                  </a:txBody>
                  <a:tcPr marL="68580" marR="68580" marT="34290" marB="34290" anchor="ctr"/>
                </a:tc>
                <a:tc>
                  <a:txBody>
                    <a:bodyPr/>
                    <a:lstStyle/>
                    <a:p>
                      <a:pPr algn="ctr"/>
                      <a:r>
                        <a:rPr lang="cs-CZ" sz="1400" dirty="0" smtClean="0"/>
                        <a:t>900</a:t>
                      </a:r>
                      <a:endParaRPr lang="cs-CZ" sz="1400" dirty="0"/>
                    </a:p>
                  </a:txBody>
                  <a:tcPr marL="68580" marR="68580" marT="34290" marB="34290" anchor="ctr"/>
                </a:tc>
                <a:extLst>
                  <a:ext uri="{0D108BD9-81ED-4DB2-BD59-A6C34878D82A}">
                    <a16:rowId xmlns="" xmlns:a16="http://schemas.microsoft.com/office/drawing/2014/main" val="10009"/>
                  </a:ext>
                </a:extLst>
              </a:tr>
            </a:tbl>
          </a:graphicData>
        </a:graphic>
      </p:graphicFrame>
      <p:pic>
        <p:nvPicPr>
          <p:cNvPr id="1026" name="Picture 2" descr="http://www.howtomakeorangejuice.com/files/photos/Orange_Juice_Recipes_Copyright_2012.jpg?w=620"/>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87008" y="2567791"/>
            <a:ext cx="1878807"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Zástupný symbol pro zápatí 3"/>
          <p:cNvSpPr txBox="1">
            <a:spLocks/>
          </p:cNvSpPr>
          <p:nvPr/>
        </p:nvSpPr>
        <p:spPr>
          <a:xfrm>
            <a:off x="2852177" y="5673059"/>
            <a:ext cx="2007206" cy="273844"/>
          </a:xfrm>
          <a:prstGeom prst="rect">
            <a:avLst/>
          </a:prstGeom>
        </p:spPr>
        <p:txBody>
          <a:bodyPr vert="horz" lIns="68580" tIns="34290" rIns="68580" bIns="3429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sz="1350" dirty="0">
                <a:solidFill>
                  <a:schemeClr val="accent6">
                    <a:lumMod val="60000"/>
                    <a:lumOff val="40000"/>
                  </a:schemeClr>
                </a:solidFill>
              </a:rPr>
              <a:t>Fruits and Vegetables</a:t>
            </a:r>
          </a:p>
        </p:txBody>
      </p:sp>
    </p:spTree>
    <p:extLst>
      <p:ext uri="{BB962C8B-B14F-4D97-AF65-F5344CB8AC3E}">
        <p14:creationId xmlns:p14="http://schemas.microsoft.com/office/powerpoint/2010/main" val="2707204229"/>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p:txBody>
          <a:bodyPr/>
          <a:lstStyle/>
          <a:p>
            <a:r>
              <a:rPr lang="cs-CZ" altLang="cs-CZ"/>
              <a:t>Zdravotní tvrzení</a:t>
            </a:r>
          </a:p>
        </p:txBody>
      </p:sp>
      <p:sp>
        <p:nvSpPr>
          <p:cNvPr id="690179" name="Rectangle 3"/>
          <p:cNvSpPr>
            <a:spLocks noGrp="1" noChangeArrowheads="1"/>
          </p:cNvSpPr>
          <p:nvPr>
            <p:ph type="body" idx="1"/>
          </p:nvPr>
        </p:nvSpPr>
        <p:spPr/>
        <p:txBody>
          <a:bodyPr/>
          <a:lstStyle/>
          <a:p>
            <a:r>
              <a:rPr lang="cs-CZ" altLang="cs-CZ"/>
              <a:t>Prunus domestica L. - sušené švestky</a:t>
            </a:r>
          </a:p>
          <a:p>
            <a:r>
              <a:rPr lang="cs-CZ" altLang="cs-CZ"/>
              <a:t>Udržují správnou funkci střev</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5" name="Rectangle 5"/>
          <p:cNvSpPr>
            <a:spLocks noGrp="1" noChangeArrowheads="1"/>
          </p:cNvSpPr>
          <p:nvPr>
            <p:ph type="title"/>
          </p:nvPr>
        </p:nvSpPr>
        <p:spPr/>
        <p:txBody>
          <a:bodyPr/>
          <a:lstStyle/>
          <a:p>
            <a:r>
              <a:rPr lang="cs-CZ" altLang="cs-CZ"/>
              <a:t>Mléko a mléčné výrobky</a:t>
            </a:r>
          </a:p>
        </p:txBody>
      </p:sp>
      <p:pic>
        <p:nvPicPr>
          <p:cNvPr id="33280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68538" y="1412875"/>
            <a:ext cx="4421187" cy="4525963"/>
          </a:xfrm>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7200" y="76200"/>
            <a:ext cx="8305800" cy="457200"/>
          </a:xfrm>
        </p:spPr>
        <p:txBody>
          <a:bodyPr anchor="b">
            <a:normAutofit fontScale="90000"/>
          </a:bodyPr>
          <a:lstStyle/>
          <a:p>
            <a:pPr>
              <a:lnSpc>
                <a:spcPts val="3400"/>
              </a:lnSpc>
            </a:pPr>
            <a:r>
              <a:rPr lang="cs-CZ" altLang="cs-CZ" sz="1800">
                <a:effectLst>
                  <a:outerShdw blurRad="38100" dist="38100" dir="2700000" algn="tl">
                    <a:srgbClr val="C0C0C0"/>
                  </a:outerShdw>
                </a:effectLst>
              </a:rPr>
              <a:t>Složení kravského mléka</a:t>
            </a:r>
          </a:p>
        </p:txBody>
      </p:sp>
      <p:sp>
        <p:nvSpPr>
          <p:cNvPr id="355331" name="Line 2"/>
          <p:cNvSpPr>
            <a:spLocks noChangeShapeType="1"/>
          </p:cNvSpPr>
          <p:nvPr/>
        </p:nvSpPr>
        <p:spPr bwMode="auto">
          <a:xfrm>
            <a:off x="533400" y="533400"/>
            <a:ext cx="8229600"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graphicFrame>
        <p:nvGraphicFramePr>
          <p:cNvPr id="355413" name="Group 85"/>
          <p:cNvGraphicFramePr>
            <a:graphicFrameLocks noGrp="1"/>
          </p:cNvGraphicFramePr>
          <p:nvPr/>
        </p:nvGraphicFramePr>
        <p:xfrm>
          <a:off x="1331913" y="549275"/>
          <a:ext cx="6335712" cy="5900740"/>
        </p:xfrm>
        <a:graphic>
          <a:graphicData uri="http://schemas.openxmlformats.org/drawingml/2006/table">
            <a:tbl>
              <a:tblPr/>
              <a:tblGrid>
                <a:gridCol w="1763712"/>
                <a:gridCol w="1524000"/>
                <a:gridCol w="1524000"/>
                <a:gridCol w="1524000"/>
              </a:tblGrid>
              <a:tr h="107950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FFFFFF"/>
                          </a:solidFill>
                          <a:effectLst/>
                          <a:latin typeface="Palatino Linotype" panose="02040502050505030304" pitchFamily="18" charset="0"/>
                        </a:rPr>
                        <a:t>Složka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FFFFFF"/>
                          </a:solidFill>
                          <a:effectLst/>
                          <a:latin typeface="Palatino Linotype" panose="02040502050505030304" pitchFamily="18" charset="0"/>
                        </a:rPr>
                        <a:t>Množství  v 1 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FFFFFF"/>
                          </a:solidFill>
                          <a:effectLst/>
                          <a:latin typeface="Palatino Linotype" panose="02040502050505030304" pitchFamily="18" charset="0"/>
                        </a:rPr>
                        <a:t>% podíl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smtClean="0">
                          <a:ln>
                            <a:noFill/>
                          </a:ln>
                          <a:solidFill>
                            <a:srgbClr val="FFFFFF"/>
                          </a:solidFill>
                          <a:effectLst/>
                          <a:latin typeface="Palatino Linotype" panose="02040502050505030304" pitchFamily="18" charset="0"/>
                        </a:rPr>
                        <a:t>Příspěvek 0,5 l k RDA</a:t>
                      </a:r>
                      <a:r>
                        <a:rPr kumimoji="0" lang="en-US" altLang="cs-CZ" sz="1600" b="1" i="0" u="none" strike="noStrike" cap="none" normalizeH="0" baseline="0" smtClean="0">
                          <a:ln>
                            <a:noFill/>
                          </a:ln>
                          <a:solidFill>
                            <a:srgbClr val="FFFFFF"/>
                          </a:solidFill>
                          <a:effectLst/>
                          <a:latin typeface="Palatino Linotype" panose="02040502050505030304" pitchFamily="18" charset="0"/>
                        </a:rPr>
                        <a:t>*</a:t>
                      </a:r>
                      <a:endParaRPr kumimoji="0" lang="cs-CZ" altLang="cs-CZ" sz="1600" b="1" i="0" u="none" strike="noStrike" cap="none" normalizeH="0" baseline="0" smtClean="0">
                        <a:ln>
                          <a:noFill/>
                        </a:ln>
                        <a:solidFill>
                          <a:srgbClr val="FFFFFF"/>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Voda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87 %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Laktóza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50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4,8 %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Tuk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41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Bílkoviny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33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3,2 %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30-40 %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Vápník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1,1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0,1 %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40-50 %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Hořčík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0,1 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12-16 %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Zinek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 mg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18-25 %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Selén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37 </a:t>
                      </a:r>
                      <a:r>
                        <a:rPr kumimoji="0" lang="el-GR" altLang="cs-CZ" sz="1600" b="0" i="0" u="none" strike="noStrike" cap="none" normalizeH="0" baseline="0" smtClean="0">
                          <a:ln>
                            <a:noFill/>
                          </a:ln>
                          <a:solidFill>
                            <a:srgbClr val="000000"/>
                          </a:solidFill>
                          <a:effectLst/>
                          <a:latin typeface="Palatino Linotype" panose="02040502050505030304" pitchFamily="18" charset="0"/>
                        </a:rPr>
                        <a:t>μ</a:t>
                      </a:r>
                      <a:r>
                        <a:rPr kumimoji="0" lang="cs-CZ" altLang="cs-CZ" sz="1600" b="0" i="0" u="none" strike="noStrike" cap="none" normalizeH="0" baseline="0" smtClean="0">
                          <a:ln>
                            <a:noFill/>
                          </a:ln>
                          <a:solidFill>
                            <a:srgbClr val="000000"/>
                          </a:solidFill>
                          <a:effectLst/>
                          <a:latin typeface="Palatino Linotype" panose="02040502050505030304" pitchFamily="18" charset="0"/>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30 %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Vit. 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280 </a:t>
                      </a:r>
                      <a:r>
                        <a:rPr kumimoji="0" lang="el-GR" altLang="cs-CZ" sz="1600" b="0" i="0" u="none" strike="noStrike" cap="none" normalizeH="0" baseline="0" smtClean="0">
                          <a:ln>
                            <a:noFill/>
                          </a:ln>
                          <a:solidFill>
                            <a:srgbClr val="000000"/>
                          </a:solidFill>
                          <a:effectLst/>
                          <a:latin typeface="Palatino Linotype" panose="02040502050505030304" pitchFamily="18" charset="0"/>
                        </a:rPr>
                        <a:t>μ</a:t>
                      </a:r>
                      <a:r>
                        <a:rPr kumimoji="0" lang="cs-CZ" altLang="cs-CZ" sz="1600" b="0" i="0" u="none" strike="noStrike" cap="none" normalizeH="0" baseline="0" smtClean="0">
                          <a:ln>
                            <a:noFill/>
                          </a:ln>
                          <a:solidFill>
                            <a:srgbClr val="000000"/>
                          </a:solidFill>
                          <a:effectLst/>
                          <a:latin typeface="Palatino Linotype" panose="02040502050505030304" pitchFamily="18" charset="0"/>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15-20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Vit. 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0,6 mg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2 %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Foláty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50 </a:t>
                      </a:r>
                      <a:r>
                        <a:rPr kumimoji="0" lang="el-GR" altLang="cs-CZ" sz="1600" b="0" i="0" u="none" strike="noStrike" cap="none" normalizeH="0" baseline="0" smtClean="0">
                          <a:ln>
                            <a:noFill/>
                          </a:ln>
                          <a:solidFill>
                            <a:srgbClr val="000000"/>
                          </a:solidFill>
                          <a:effectLst/>
                          <a:latin typeface="Palatino Linotype" panose="02040502050505030304" pitchFamily="18" charset="0"/>
                        </a:rPr>
                        <a:t>μ</a:t>
                      </a:r>
                      <a:r>
                        <a:rPr kumimoji="0" lang="cs-CZ" altLang="cs-CZ" sz="1600" b="0" i="0" u="none" strike="noStrike" cap="none" normalizeH="0" baseline="0" smtClean="0">
                          <a:ln>
                            <a:noFill/>
                          </a:ln>
                          <a:solidFill>
                            <a:srgbClr val="000000"/>
                          </a:solidFill>
                          <a:effectLst/>
                          <a:latin typeface="Palatino Linotype" panose="02040502050505030304" pitchFamily="18" charset="0"/>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6 %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r h="369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Riboflavin (B2)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1,83 mg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60-80 %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Vit. B12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4,4 </a:t>
                      </a:r>
                      <a:r>
                        <a:rPr kumimoji="0" lang="el-GR" altLang="cs-CZ" sz="1600" b="0" i="0" u="none" strike="noStrike" cap="none" normalizeH="0" baseline="0" smtClean="0">
                          <a:ln>
                            <a:noFill/>
                          </a:ln>
                          <a:solidFill>
                            <a:srgbClr val="000000"/>
                          </a:solidFill>
                          <a:effectLst/>
                          <a:latin typeface="Palatino Linotype" panose="02040502050505030304" pitchFamily="18" charset="0"/>
                        </a:rPr>
                        <a:t>μ</a:t>
                      </a:r>
                      <a:r>
                        <a:rPr kumimoji="0" lang="cs-CZ" altLang="cs-CZ" sz="1600" b="0" i="0" u="none" strike="noStrike" cap="none" normalizeH="0" baseline="0" smtClean="0">
                          <a:ln>
                            <a:noFill/>
                          </a:ln>
                          <a:solidFill>
                            <a:srgbClr val="000000"/>
                          </a:solidFill>
                          <a:effectLst/>
                          <a:latin typeface="Palatino Linotype" panose="02040502050505030304" pitchFamily="18" charset="0"/>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600" b="0" i="0" u="none" strike="noStrike" cap="none" normalizeH="0" baseline="0" smtClean="0">
                        <a:ln>
                          <a:noFill/>
                        </a:ln>
                        <a:solidFill>
                          <a:srgbClr val="000000"/>
                        </a:solidFill>
                        <a:effectLst/>
                        <a:latin typeface="Palatino Linotype" panose="0204050205050503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smtClean="0">
                          <a:ln>
                            <a:noFill/>
                          </a:ln>
                          <a:solidFill>
                            <a:srgbClr val="000000"/>
                          </a:solidFill>
                          <a:effectLst/>
                          <a:latin typeface="Palatino Linotype" panose="02040502050505030304" pitchFamily="18" charset="0"/>
                        </a:rPr>
                        <a:t>90 %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6E5"/>
                    </a:solidFill>
                  </a:tcPr>
                </a:tc>
              </a:tr>
            </a:tbl>
          </a:graphicData>
        </a:graphic>
      </p:graphicFrame>
      <p:sp>
        <p:nvSpPr>
          <p:cNvPr id="355409" name="Rectangle 5"/>
          <p:cNvSpPr>
            <a:spLocks noChangeArrowheads="1"/>
          </p:cNvSpPr>
          <p:nvPr/>
        </p:nvSpPr>
        <p:spPr bwMode="auto">
          <a:xfrm>
            <a:off x="3429000" y="6461125"/>
            <a:ext cx="2438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buClr>
                <a:schemeClr val="hlink"/>
              </a:buClr>
              <a:buSzPct val="60000"/>
              <a:buFont typeface="Wingdings" panose="05000000000000000000" pitchFamily="2" charset="2"/>
              <a:buNone/>
            </a:pPr>
            <a:r>
              <a:rPr lang="en-US" altLang="cs-CZ" sz="1200" i="1"/>
              <a:t>*RDA </a:t>
            </a:r>
            <a:r>
              <a:rPr lang="cs-CZ" altLang="cs-CZ" sz="1200" i="1"/>
              <a:t>= doporučená denní dávka </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sz="3600" b="1" dirty="0">
                <a:solidFill>
                  <a:srgbClr val="000000"/>
                </a:solidFill>
              </a:rPr>
              <a:t>Vitamin B12  </a:t>
            </a:r>
            <a:r>
              <a:rPr lang="cs-CZ" sz="3600" b="1" dirty="0" smtClean="0">
                <a:solidFill>
                  <a:srgbClr val="000000"/>
                </a:solidFill>
              </a:rPr>
              <a:t/>
            </a:r>
            <a:br>
              <a:rPr lang="cs-CZ" sz="3600" b="1" dirty="0" smtClean="0">
                <a:solidFill>
                  <a:srgbClr val="000000"/>
                </a:solidFill>
              </a:rPr>
            </a:br>
            <a:r>
              <a:rPr lang="cs-CZ" sz="3600" b="1" dirty="0" smtClean="0">
                <a:solidFill>
                  <a:srgbClr val="000000"/>
                </a:solidFill>
              </a:rPr>
              <a:t>- </a:t>
            </a:r>
            <a:r>
              <a:rPr lang="cs-CZ" sz="3600" b="1" dirty="0">
                <a:solidFill>
                  <a:srgbClr val="000000"/>
                </a:solidFill>
              </a:rPr>
              <a:t>2,5 </a:t>
            </a:r>
            <a:r>
              <a:rPr lang="el-GR" sz="3600" b="1" dirty="0">
                <a:solidFill>
                  <a:srgbClr val="000000"/>
                </a:solidFill>
              </a:rPr>
              <a:t>μ</a:t>
            </a:r>
            <a:r>
              <a:rPr lang="cs-CZ" sz="3600" b="1" dirty="0">
                <a:solidFill>
                  <a:srgbClr val="000000"/>
                </a:solidFill>
              </a:rPr>
              <a:t>g  referenční hodnota </a:t>
            </a:r>
            <a:r>
              <a:rPr lang="cs-CZ" sz="3600" b="1" dirty="0" smtClean="0">
                <a:solidFill>
                  <a:srgbClr val="000000"/>
                </a:solidFill>
              </a:rPr>
              <a:t>příjmu</a:t>
            </a:r>
            <a:endParaRPr lang="cs-CZ" sz="3600" dirty="0"/>
          </a:p>
        </p:txBody>
      </p:sp>
      <p:sp>
        <p:nvSpPr>
          <p:cNvPr id="5" name="Zástupný symbol pro obsah 4"/>
          <p:cNvSpPr>
            <a:spLocks noGrp="1"/>
          </p:cNvSpPr>
          <p:nvPr>
            <p:ph idx="1"/>
          </p:nvPr>
        </p:nvSpPr>
        <p:spPr/>
        <p:txBody>
          <a:bodyPr/>
          <a:lstStyle/>
          <a:p>
            <a:pPr marL="0" indent="0">
              <a:buNone/>
            </a:pPr>
            <a:r>
              <a:rPr lang="cs-CZ" dirty="0" smtClean="0"/>
              <a:t>MLÉKO – průměrná hodnota </a:t>
            </a:r>
            <a:r>
              <a:rPr lang="cs-CZ" dirty="0"/>
              <a:t>0,5 </a:t>
            </a:r>
            <a:r>
              <a:rPr lang="cs-CZ" dirty="0" err="1"/>
              <a:t>ug</a:t>
            </a:r>
            <a:r>
              <a:rPr lang="cs-CZ" dirty="0"/>
              <a:t> </a:t>
            </a:r>
            <a:r>
              <a:rPr lang="cs-CZ" dirty="0" smtClean="0"/>
              <a:t>/ 100 g</a:t>
            </a:r>
            <a:br>
              <a:rPr lang="cs-CZ" dirty="0" smtClean="0"/>
            </a:br>
            <a:r>
              <a:rPr lang="cs-CZ" sz="1800" dirty="0"/>
              <a:t>př. 1: 0,3 </a:t>
            </a:r>
            <a:r>
              <a:rPr lang="cs-CZ" sz="1800" dirty="0" err="1"/>
              <a:t>ug</a:t>
            </a:r>
            <a:r>
              <a:rPr lang="cs-CZ" sz="1800" dirty="0"/>
              <a:t> = 12 % doporučení (uvedeno je 30 %)</a:t>
            </a:r>
          </a:p>
          <a:p>
            <a:pPr marL="0" indent="0">
              <a:buNone/>
            </a:pPr>
            <a:r>
              <a:rPr lang="cs-CZ" sz="1800" dirty="0"/>
              <a:t>př. 2: 0,6 l = 0,6 x 0,5 </a:t>
            </a:r>
            <a:r>
              <a:rPr lang="cs-CZ" sz="1800" dirty="0" err="1"/>
              <a:t>ug</a:t>
            </a:r>
            <a:r>
              <a:rPr lang="cs-CZ" sz="1800" dirty="0"/>
              <a:t> = 3 </a:t>
            </a:r>
            <a:r>
              <a:rPr lang="cs-CZ" sz="1800" dirty="0" err="1"/>
              <a:t>ug</a:t>
            </a:r>
            <a:r>
              <a:rPr lang="cs-CZ" sz="1800" dirty="0"/>
              <a:t> = 120 % doporučení (uvedeno 315 %)</a:t>
            </a:r>
          </a:p>
          <a:p>
            <a:pPr marL="0" indent="0">
              <a:buNone/>
            </a:pPr>
            <a:endParaRPr lang="cs-CZ" dirty="0"/>
          </a:p>
          <a:p>
            <a:endParaRPr lang="cs-CZ" dirty="0"/>
          </a:p>
        </p:txBody>
      </p:sp>
      <p:pic>
        <p:nvPicPr>
          <p:cNvPr id="4" name="Picture 2" descr="C:\Documents and Settings\Brezkova\Dokumenty\Obrázky\halinka\foto-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0117" y="2780929"/>
            <a:ext cx="3284292" cy="40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Documents and Settings\Brezkova\Dokumenty\Obrázky\halinka\foto-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3264863"/>
            <a:ext cx="3668316" cy="2445544"/>
          </a:xfrm>
          <a:prstGeom prst="rect">
            <a:avLst/>
          </a:prstGeom>
          <a:noFill/>
          <a:ln>
            <a:solidFill>
              <a:srgbClr val="FF0000"/>
            </a:solidFill>
          </a:ln>
          <a:extLst/>
        </p:spPr>
      </p:pic>
      <p:sp>
        <p:nvSpPr>
          <p:cNvPr id="8" name="Ovál 7"/>
          <p:cNvSpPr/>
          <p:nvPr/>
        </p:nvSpPr>
        <p:spPr>
          <a:xfrm>
            <a:off x="2062947" y="4390963"/>
            <a:ext cx="1462872" cy="3148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500"/>
          </a:p>
        </p:txBody>
      </p:sp>
    </p:spTree>
    <p:extLst>
      <p:ext uri="{BB962C8B-B14F-4D97-AF65-F5344CB8AC3E}">
        <p14:creationId xmlns:p14="http://schemas.microsoft.com/office/powerpoint/2010/main" val="529683799"/>
      </p:ext>
    </p:extLst>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3131</TotalTime>
  <Words>11765</Words>
  <Application>Microsoft Office PowerPoint</Application>
  <PresentationFormat>Předvádění na obrazovce (4:3)</PresentationFormat>
  <Paragraphs>2184</Paragraphs>
  <Slides>221</Slides>
  <Notes>191</Notes>
  <HiddenSlides>0</HiddenSlides>
  <MMClips>0</MMClips>
  <ScaleCrop>false</ScaleCrop>
  <HeadingPairs>
    <vt:vector size="8" baseType="variant">
      <vt:variant>
        <vt:lpstr>Použitá písma</vt:lpstr>
      </vt:variant>
      <vt:variant>
        <vt:i4>19</vt:i4>
      </vt:variant>
      <vt:variant>
        <vt:lpstr>Motiv</vt:lpstr>
      </vt:variant>
      <vt:variant>
        <vt:i4>1</vt:i4>
      </vt:variant>
      <vt:variant>
        <vt:lpstr>Vložené servery OLE</vt:lpstr>
      </vt:variant>
      <vt:variant>
        <vt:i4>3</vt:i4>
      </vt:variant>
      <vt:variant>
        <vt:lpstr>Nadpisy snímků</vt:lpstr>
      </vt:variant>
      <vt:variant>
        <vt:i4>221</vt:i4>
      </vt:variant>
    </vt:vector>
  </HeadingPairs>
  <TitlesOfParts>
    <vt:vector size="244" baseType="lpstr">
      <vt:lpstr>Malgun Gothic</vt:lpstr>
      <vt:lpstr>MS PGothic</vt:lpstr>
      <vt:lpstr>Arial</vt:lpstr>
      <vt:lpstr>Arial CE</vt:lpstr>
      <vt:lpstr>Arial Narrow</vt:lpstr>
      <vt:lpstr>Calibri</vt:lpstr>
      <vt:lpstr>Century Gothic</vt:lpstr>
      <vt:lpstr>Comic Sans MS</vt:lpstr>
      <vt:lpstr>Courier New</vt:lpstr>
      <vt:lpstr>Gill Sans MT</vt:lpstr>
      <vt:lpstr>MS Sans Serif</vt:lpstr>
      <vt:lpstr>Palatino Linotype</vt:lpstr>
      <vt:lpstr>Segoe UI</vt:lpstr>
      <vt:lpstr>Segoe UI Black</vt:lpstr>
      <vt:lpstr>Symbol</vt:lpstr>
      <vt:lpstr>Tahoma</vt:lpstr>
      <vt:lpstr>Times New Roman</vt:lpstr>
      <vt:lpstr>Wingdings</vt:lpstr>
      <vt:lpstr>Wingdings 2</vt:lpstr>
      <vt:lpstr>Výchozí návrh</vt:lpstr>
      <vt:lpstr>Acrobat Document</vt:lpstr>
      <vt:lpstr>Graf</vt:lpstr>
      <vt:lpstr>Paint Shop Pro Image</vt:lpstr>
      <vt:lpstr>Výživa v pyramidě  </vt:lpstr>
      <vt:lpstr>CO JE EUFIC? </vt:lpstr>
      <vt:lpstr>Evropský úřad pro bezpečnost potravin (EFSA) Nařízení (EU) č. 432/2012, kterým se zřizuje seznam schválených zdravotních tvrzení při označování potravin </vt:lpstr>
      <vt:lpstr>Prezentace aplikace PowerPoint</vt:lpstr>
      <vt:lpstr>Prezentace aplikace PowerPoint</vt:lpstr>
      <vt:lpstr>Prezentace aplikace PowerPoint</vt:lpstr>
      <vt:lpstr>Časopisy</vt:lpstr>
      <vt:lpstr>Terminologie-pojmy </vt:lpstr>
      <vt:lpstr>Prezentace aplikace PowerPoint</vt:lpstr>
      <vt:lpstr>Optimální složení stravy</vt:lpstr>
      <vt:lpstr>Zdravotní rizika z potravin (pořadí podle neodborníků)</vt:lpstr>
      <vt:lpstr>Zdravotní rizika z potravin (pořadí podle odborníků)</vt:lpstr>
      <vt:lpstr>Vybrané mýty o „éčkách“</vt:lpstr>
      <vt:lpstr>Metoda hodnocení „éček“</vt:lpstr>
      <vt:lpstr>Výsledek zhodnocení</vt:lpstr>
      <vt:lpstr>GDA - Nutriční bublina</vt:lpstr>
      <vt:lpstr>Nařízení o poskytování informací o potravinách spotřebiteli – přechodná období</vt:lpstr>
      <vt:lpstr>Pro dosažení vysoké míry ochrany zdraví spotřebitelů a zaručení jejich práva na informace by mělo být zajištěno, aby byli spotřebitelé patřičně informováni o potravinách, které konzumují. Rozhodování spotřebitelů mohou ovlivňovat mimo jiné zdravotní, hospodářské, environmentální, sociální a etické úvahy.  </vt:lpstr>
      <vt:lpstr>Kromě běžných informací jako nutriční hodnoty </vt:lpstr>
      <vt:lpstr> Přední strana obalu buď jen energie </vt:lpstr>
      <vt:lpstr> Přepočet na procenta GDA I.  Povinnost označovat výživové údaje (od  13. 12. 2016) </vt:lpstr>
      <vt:lpstr>Obecné zásady</vt:lpstr>
      <vt:lpstr>Výživová tvrzení</vt:lpstr>
      <vt:lpstr>Výživová tvrzení</vt:lpstr>
      <vt:lpstr>Zdravotní tvrzení</vt:lpstr>
      <vt:lpstr>Prezentace aplikace PowerPoint</vt:lpstr>
      <vt:lpstr>Funkční tvrzení podle čl. 13 odst. 1</vt:lpstr>
      <vt:lpstr>Lze uvádět na obalu  jakékoliv vitaminy a minerální látky, které jsou v potravině obsaženy ? NE</vt:lpstr>
      <vt:lpstr>Chybné označování - příklad</vt:lpstr>
      <vt:lpstr>Prezentace aplikace PowerPoint</vt:lpstr>
      <vt:lpstr>Výživa na talíři - 2011</vt:lpstr>
      <vt:lpstr>Obiloviny, rýže, pečivo, těstoviny</vt:lpstr>
      <vt:lpstr>Prezentace aplikace PowerPoint</vt:lpstr>
      <vt:lpstr>Prezentace aplikace PowerPoint</vt:lpstr>
      <vt:lpstr>Prezentace aplikace PowerPoint</vt:lpstr>
      <vt:lpstr>DEFINICE TERMÍNU CELOZRNNÝ DEFINICE AACC (AMERICAN ASSOCIATION OF CEREAL CHEMIST) </vt:lpstr>
      <vt:lpstr>Pečivo</vt:lpstr>
      <vt:lpstr>Müsli tyčinky, cereální snídaně</vt:lpstr>
      <vt:lpstr>Složení mastných kyselin tuku  polev na 31 müsli tyčinkách  </vt:lpstr>
      <vt:lpstr>Prezentace aplikace PowerPoint</vt:lpstr>
      <vt:lpstr>Prezentace aplikace PowerPoint</vt:lpstr>
      <vt:lpstr>Historie OS</vt:lpstr>
      <vt:lpstr>Cereálie…?</vt:lpstr>
      <vt:lpstr>        Historie OS</vt:lpstr>
      <vt:lpstr>                OS dnes            Tvrzení na obalech</vt:lpstr>
      <vt:lpstr>Příklad – nutriční hodnota OS</vt:lpstr>
      <vt:lpstr>Legislativa</vt:lpstr>
      <vt:lpstr>Kritéria pro posuzování kvality obilných snídaní</vt:lpstr>
      <vt:lpstr>Dětské obilné snídaně – „sladká bomba“</vt:lpstr>
      <vt:lpstr>Podíl vlákniny</vt:lpstr>
      <vt:lpstr>Podíl nasycených mastných kyselin</vt:lpstr>
      <vt:lpstr>Doporučení Úřadu pro potraviny UK (Food Standards agency, FSA) </vt:lpstr>
      <vt:lpstr>Vitaminy a minerální látky v OS</vt:lpstr>
      <vt:lpstr>Potraviny pro zvláštní výživu</vt:lpstr>
      <vt:lpstr>Prezentace aplikace PowerPoint</vt:lpstr>
      <vt:lpstr> POTRAVINY PRO ZVLÁŠTNÍ LÉKAŘSKÉ ÚČELY  </vt:lpstr>
      <vt:lpstr>  PROVÁDĚCÍ NAŘÍZENÍ KOMISE (EU) č. 828/2014 ze dne 30. července 2014 o požadavcích na poskytování informací o nepřítomnosti či sníženém obsahu lepku v potravinách spotřebitelům </vt:lpstr>
      <vt:lpstr>Celiakální sprue</vt:lpstr>
      <vt:lpstr>Prezentace aplikace PowerPoint</vt:lpstr>
      <vt:lpstr>Prezentace aplikace PowerPoint</vt:lpstr>
      <vt:lpstr>Povolená tvrzení o nepřítomnosti či sníženém obsahu lepku v potravinách a jejich podmínky</vt:lpstr>
      <vt:lpstr>Prezentace aplikace PowerPoint</vt:lpstr>
      <vt:lpstr>Označování potravin z hlediska obsahu lepku 03. 02. 2012    </vt:lpstr>
      <vt:lpstr>Alternativní způsoby značení:  </vt:lpstr>
      <vt:lpstr>Prezentace aplikace PowerPoint</vt:lpstr>
      <vt:lpstr>Nařízení č. 828/2014 o požadavcích na poskytování informací o nepřítomnosti či sníženém obsahu lepku v potravinách spotřebitelům - bez lepku nebo velmi nízký obsah lepku </vt:lpstr>
      <vt:lpstr>Preventivní označení alergenních složek (lepku) </vt:lpstr>
      <vt:lpstr>Prezentace aplikace PowerPoint</vt:lpstr>
      <vt:lpstr>SZPI proto při kontrole uplatňuje níže uvedený přístup, který by měl předcházet zneužití preventivního značení: </vt:lpstr>
      <vt:lpstr>Prezentace aplikace PowerPoint</vt:lpstr>
      <vt:lpstr>Prezentace aplikace PowerPoint</vt:lpstr>
      <vt:lpstr>Limitující aminokyseliny </vt:lpstr>
      <vt:lpstr>Prezentace aplikace PowerPoint</vt:lpstr>
      <vt:lpstr>Prezentace aplikace PowerPoint</vt:lpstr>
      <vt:lpstr>Glykemický index – určuje kvalitu sacharidů</vt:lpstr>
      <vt:lpstr>Prezentace aplikace PowerPoint</vt:lpstr>
      <vt:lpstr>Prezentace aplikace PowerPoint</vt:lpstr>
      <vt:lpstr>Prezentace aplikace PowerPoint</vt:lpstr>
      <vt:lpstr>Prezentace aplikace PowerPoint</vt:lpstr>
      <vt:lpstr>Přehled obilných výrobků podle glykemického indexu (GI) a glykemické nálože (GL)</vt:lpstr>
      <vt:lpstr>Co ovlivňuje GI ? </vt:lpstr>
      <vt:lpstr>Glycaemic load – určuje kvantitu sacharidů</vt:lpstr>
      <vt:lpstr>Prezentace aplikace PowerPoint</vt:lpstr>
      <vt:lpstr>ROZPUSTNOST A NEROZPUSTNOST</vt:lpstr>
      <vt:lpstr>VÝBĚR OBILNÝCH VÝROBKŮ  podle nutričního tvrzení</vt:lpstr>
      <vt:lpstr>Rezistentní škrob</vt:lpstr>
      <vt:lpstr>BETA – GLUKANY Z OVSA A JEČMENE, jejich otrub nebo směsí</vt:lpstr>
      <vt:lpstr>5 x denně o+ z</vt:lpstr>
      <vt:lpstr>Zdroje ochranných látek</vt:lpstr>
      <vt:lpstr>Antioxidační účinnost </vt:lpstr>
      <vt:lpstr>Energetický obsah</vt:lpstr>
      <vt:lpstr>Průměrný obsah vitaminu C v bramborech  </vt:lpstr>
      <vt:lpstr>                                   Brambory</vt:lpstr>
      <vt:lpstr>Ztráty vitaminu C při různých způsobech konzervování</vt:lpstr>
      <vt:lpstr>Fruit or juice?</vt:lpstr>
      <vt:lpstr>Zdravotní tvrzení</vt:lpstr>
      <vt:lpstr>Mléko a mléčné výrobky</vt:lpstr>
      <vt:lpstr>Složení kravského mléka</vt:lpstr>
      <vt:lpstr>Vitamin B12   - 2,5 μg  referenční hodnota příjmu</vt:lpstr>
      <vt:lpstr>Průměrné výživové hodnoty se ztratily  v překladu ?</vt:lpstr>
      <vt:lpstr>Pravda o mléce – jak ji potvrzuje věda</vt:lpstr>
      <vt:lpstr>Prezentace aplikace PowerPoint</vt:lpstr>
      <vt:lpstr>Marianne únor 2017</vt:lpstr>
      <vt:lpstr>Laktózová intolerance – nesnášenlivost mléčného cukru </vt:lpstr>
      <vt:lpstr>Opatření: </vt:lpstr>
      <vt:lpstr>Živé jogurtové kultury (zdravotní tvrzení)</vt:lpstr>
      <vt:lpstr>Sekundární typ laktózové intolerance</vt:lpstr>
      <vt:lpstr>POTRAVINY S NÍZKÝM OBSAHEM LAKTÓZY NEBO BEZLAKTÓZOVÉ   </vt:lpstr>
      <vt:lpstr>Bezlaktózové potraviny  - obsah nejvýše 10 mg laktózy/100g - 0,01g/100g /100ml - vyhláška 54/2004 o potravinách určených pro zvláštní    výživu ( s nízkým obsahem 1g/100g nebo 100ml) </vt:lpstr>
      <vt:lpstr>Prezentace aplikace PowerPoint</vt:lpstr>
      <vt:lpstr>Alergie  na mléčnou bílkovinu</vt:lpstr>
      <vt:lpstr>Mléko a mléčné výrobky</vt:lpstr>
      <vt:lpstr>Obsah energie, hlavních živin a vybraných minerálních látek v přírodních a tavených sýrech / 100 g z 10 l mléka  cca 1 kg sýra (více než 3 000 druhů)</vt:lpstr>
      <vt:lpstr>Absorpce vápníku z potravin</vt:lpstr>
      <vt:lpstr>Funkční potraviny</vt:lpstr>
      <vt:lpstr>Funkční potraviny</vt:lpstr>
      <vt:lpstr>Probiotika –zdravotní tvrzení</vt:lpstr>
      <vt:lpstr>Probiotika – šedá zóna –důvody odmítnutí</vt:lpstr>
      <vt:lpstr>„Mléčná  forma“ fytosterolů</vt:lpstr>
      <vt:lpstr>Čtěte obaly!</vt:lpstr>
      <vt:lpstr>Omne vivum ex ovo</vt:lpstr>
      <vt:lpstr>UN OEUF PAR JOUR , EN FORME TOUJOURS 4 vejce týdně (SPV)</vt:lpstr>
      <vt:lpstr>VEJCE </vt:lpstr>
      <vt:lpstr>Tuk</vt:lpstr>
      <vt:lpstr>Vražedný cholesterol?!</vt:lpstr>
      <vt:lpstr>Prezentace aplikace PowerPoint</vt:lpstr>
      <vt:lpstr>Riziko konzumace vajec ?</vt:lpstr>
      <vt:lpstr>Vejce zdrojem vitaminů a minerálních látek - funkční potravina</vt:lpstr>
      <vt:lpstr>Nutriční význam</vt:lpstr>
      <vt:lpstr>Vejce</vt:lpstr>
      <vt:lpstr>750 – 1.600 g hydrometrický test</vt:lpstr>
      <vt:lpstr>Ryby a plody moře-patří k nejstarší potravině</vt:lpstr>
      <vt:lpstr>25 států Evropy s nejvyšší spotřebou ryb na osobu (podle FAOSTAT, 2004) (4,5+1,5 kg)</vt:lpstr>
      <vt:lpstr>Prezentace aplikace PowerPoint</vt:lpstr>
      <vt:lpstr>Doporučení pro konzumaci ryb</vt:lpstr>
      <vt:lpstr>Rizika - malé množství rtuti</vt:lpstr>
      <vt:lpstr>Prezentace aplikace PowerPoint</vt:lpstr>
      <vt:lpstr>Prezentace aplikace PowerPoint</vt:lpstr>
      <vt:lpstr>Plody moře</vt:lpstr>
      <vt:lpstr>Maso</vt:lpstr>
      <vt:lpstr>Jíst či nejíst</vt:lpstr>
      <vt:lpstr>Alternativní  způsob stravování</vt:lpstr>
      <vt:lpstr> Zdroje bílkovin - nutné nahradit stravu zahrnující maso jinou promyšleně sestavenou dietou a kombinovat rostlinné potraviny s mlékem a vejci.  </vt:lpstr>
      <vt:lpstr>Bílé nebo červené nebo… ?</vt:lpstr>
      <vt:lpstr>+ a  -</vt:lpstr>
      <vt:lpstr>Prezentace aplikace PowerPoint</vt:lpstr>
      <vt:lpstr>Doporučení podle potravinové pyramidy</vt:lpstr>
      <vt:lpstr>Obsah bílkovin v potravinách</vt:lpstr>
      <vt:lpstr>Šunka </vt:lpstr>
      <vt:lpstr>ZPRACOVANÉ MASO x ČERVENÉ MASO</vt:lpstr>
      <vt:lpstr>Prezentace aplikace PowerPoint</vt:lpstr>
      <vt:lpstr>  Technologie zpracování potravinových surovin a přípravy stravy</vt:lpstr>
      <vt:lpstr>LUŠTĚNINY</vt:lpstr>
      <vt:lpstr>Nejstarší domestikovanou je čočka  na Blízkém východě 7 000 let p.n.l. Spotřeba  v ČR mírně nad 2 kg, jižní Evropa 6 kg, Afrika až 50 kg</vt:lpstr>
      <vt:lpstr>Nutričně aktivní faktory</vt:lpstr>
      <vt:lpstr>Metody snížení obsahu antinutričních látek v semenech</vt:lpstr>
      <vt:lpstr>Luštěninami a výrobky z nich se rozumí: </vt:lpstr>
      <vt:lpstr>Suché skořápkové plody</vt:lpstr>
      <vt:lpstr>Prezentace aplikace PowerPoint</vt:lpstr>
      <vt:lpstr>Prezentace aplikace PowerPoint</vt:lpstr>
      <vt:lpstr>Prezentace aplikace PowerPoint</vt:lpstr>
      <vt:lpstr>Prezentace aplikace PowerPoint</vt:lpstr>
      <vt:lpstr>Prezentace aplikace PowerPoint</vt:lpstr>
      <vt:lpstr>Složení 30 g / den – 162-211 kcal</vt:lpstr>
      <vt:lpstr>Ořechy a semena - mastné kyseliny</vt:lpstr>
      <vt:lpstr>Poměr nasycených MK k nenasyceným MK v jednotlivých suchých skořápkových plodech</vt:lpstr>
      <vt:lpstr>Prezentace aplikace PowerPoint</vt:lpstr>
      <vt:lpstr>Obsah esenciálních MK  v suchých skořápkových plodech ( g/100 tuku)  </vt:lpstr>
      <vt:lpstr>Prezentace aplikace PowerPoint</vt:lpstr>
      <vt:lpstr>Prezentace aplikace PowerPoint</vt:lpstr>
      <vt:lpstr>Prezentace aplikace PowerPoint</vt:lpstr>
      <vt:lpstr>Obsah minerálních látek</vt:lpstr>
      <vt:lpstr>Zdravotní tvrzení  vlašské ořechy</vt:lpstr>
      <vt:lpstr>Sůl</vt:lpstr>
      <vt:lpstr>Prezentace aplikace PowerPoint</vt:lpstr>
      <vt:lpstr>Snížení příjmu soli, náhražky soli</vt:lpstr>
      <vt:lpstr>Prezentace aplikace PowerPoint</vt:lpstr>
      <vt:lpstr>Prezentace aplikace PowerPoint</vt:lpstr>
      <vt:lpstr>Prezentace aplikace PowerPoint</vt:lpstr>
      <vt:lpstr>Prezentace aplikace PowerPoint</vt:lpstr>
      <vt:lpstr>Hodnocení zásobení jódem podle jodurie </vt:lpstr>
      <vt:lpstr>Jód v mléce</vt:lpstr>
      <vt:lpstr>Cukry </vt:lpstr>
      <vt:lpstr>Sugar</vt:lpstr>
      <vt:lpstr>Prezentace aplikace PowerPoint</vt:lpstr>
      <vt:lpstr>Čokoláda</vt:lpstr>
      <vt:lpstr>OPTIMÁLNÍ PŘÍVOD </vt:lpstr>
      <vt:lpstr>Prezentace aplikace PowerPoint</vt:lpstr>
      <vt:lpstr>SLOŽENÍ TUKU NEBO OLEJE</vt:lpstr>
      <vt:lpstr>Prezentace aplikace PowerPoint</vt:lpstr>
      <vt:lpstr>Složení rostlinných olejů</vt:lpstr>
      <vt:lpstr>Tuky </vt:lpstr>
      <vt:lpstr>Prezentace aplikace PowerPoint</vt:lpstr>
      <vt:lpstr>Prezentace aplikace PowerPoint</vt:lpstr>
      <vt:lpstr>Plant sterols/stanols – HEALTH CLAIMS</vt:lpstr>
      <vt:lpstr>Vývoj obsahu TMK % v margarinu Hera </vt:lpstr>
      <vt:lpstr>Nejsou „trans“ jako „trans“</vt:lpstr>
      <vt:lpstr>Máslo</vt:lpstr>
      <vt:lpstr>Nápoje </vt:lpstr>
      <vt:lpstr>Průměrná vodní bilance při normální teplotě</vt:lpstr>
      <vt:lpstr>Potřeba vody v ml / kg tělesné hmotnosti</vt:lpstr>
      <vt:lpstr>Procento vody v různých potravinách</vt:lpstr>
      <vt:lpstr>Prezentace aplikace PowerPoint</vt:lpstr>
      <vt:lpstr>Nealkoholické nápoje</vt:lpstr>
      <vt:lpstr>Zásady pitného režimu:</vt:lpstr>
      <vt:lpstr>Spotřeba  nápojů v USA</vt:lpstr>
      <vt:lpstr>Biopotraviny (organic food)</vt:lpstr>
      <vt:lpstr>Vybrané mýty o biopotravinách</vt:lpstr>
      <vt:lpstr>Nesprávné interpretace pravdivých informací </vt:lpstr>
      <vt:lpstr>Prezentace aplikace PowerPoint</vt:lpstr>
      <vt:lpstr>Před 80 miliony let </vt:lpstr>
      <vt:lpstr>Nutriční jakost potravy 1 - hmyz</vt:lpstr>
      <vt:lpstr>Geneticky modifikované organismy (GMO)</vt:lpstr>
      <vt:lpstr>Convenience  food </vt:lpstr>
      <vt:lpstr>Nutrigenomika</vt:lpstr>
      <vt:lpstr>.</vt:lpstr>
      <vt:lpstr>Způsoby stravování</vt:lpstr>
      <vt:lpstr>Způsob obživy – hybnou silou evoluce</vt:lpstr>
      <vt:lpstr>Vývoj člověka je dán způsobem obživy Homo sapiens  by měl respektovat své evoluční založení a zůstat všežravcem. </vt:lpstr>
      <vt:lpstr>Dnes </vt:lpstr>
      <vt:lpstr>ZÁVĚR</vt:lpstr>
    </vt:vector>
  </TitlesOfParts>
  <Company>LF MU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Výživa v pyramidě</dc:title>
  <dc:creator>Halina Matějová</dc:creator>
  <cp:lastModifiedBy>Halina Matějová</cp:lastModifiedBy>
  <cp:revision>149</cp:revision>
  <dcterms:created xsi:type="dcterms:W3CDTF">2010-11-16T16:19:23Z</dcterms:created>
  <dcterms:modified xsi:type="dcterms:W3CDTF">2017-10-20T12:48:13Z</dcterms:modified>
</cp:coreProperties>
</file>