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1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43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2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57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10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13.8.2017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59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13.8.2017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74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13.8.2017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913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13.8.2017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71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13.8.2017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22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13.8.2017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57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0692E-57CA-47F0-BFF1-91B76AC7E5A8}" type="datetimeFigureOut">
              <a:rPr lang="cs-CZ" smtClean="0"/>
              <a:t>13.8.2017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96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Dopravní nehoda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 pomoc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08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0756" y="579797"/>
            <a:ext cx="6561733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Zastavíme </a:t>
            </a:r>
            <a:r>
              <a:rPr lang="cs-CZ" sz="2400" dirty="0"/>
              <a:t>v bezpečné vzdálenosti.</a:t>
            </a:r>
          </a:p>
          <a:p>
            <a:r>
              <a:rPr lang="cs-CZ" sz="2400" dirty="0"/>
              <a:t>Zapneme světla vlastního vozidla.</a:t>
            </a:r>
          </a:p>
          <a:p>
            <a:r>
              <a:rPr lang="cs-CZ" sz="2400" dirty="0"/>
              <a:t>Oblečeme výstražnou vestu.</a:t>
            </a:r>
          </a:p>
          <a:p>
            <a:r>
              <a:rPr lang="cs-CZ" sz="2400" dirty="0"/>
              <a:t>Umístíme výstražný trojúhelník </a:t>
            </a:r>
            <a:endParaRPr lang="cs-CZ" sz="2400" dirty="0" smtClean="0"/>
          </a:p>
          <a:p>
            <a:r>
              <a:rPr lang="cs-CZ" sz="2400" dirty="0" smtClean="0"/>
              <a:t>- nad </a:t>
            </a:r>
            <a:r>
              <a:rPr lang="cs-CZ" sz="2400" dirty="0"/>
              <a:t>50 m od havarovaného </a:t>
            </a:r>
            <a:r>
              <a:rPr lang="cs-CZ" sz="2400" dirty="0" smtClean="0"/>
              <a:t>vozidla</a:t>
            </a:r>
          </a:p>
          <a:p>
            <a:r>
              <a:rPr lang="cs-CZ" sz="2400" dirty="0" smtClean="0"/>
              <a:t>- </a:t>
            </a:r>
            <a:r>
              <a:rPr lang="cs-CZ" sz="2400" dirty="0"/>
              <a:t>na dálnici více než </a:t>
            </a:r>
            <a:r>
              <a:rPr lang="cs-CZ" sz="2400" dirty="0" smtClean="0"/>
              <a:t>100 </a:t>
            </a:r>
            <a:r>
              <a:rPr lang="cs-CZ" sz="2400" dirty="0"/>
              <a:t>m.</a:t>
            </a:r>
          </a:p>
          <a:p>
            <a:r>
              <a:rPr lang="cs-CZ" sz="2400" dirty="0"/>
              <a:t>Vypneme motor havarovaného </a:t>
            </a:r>
            <a:r>
              <a:rPr lang="cs-CZ" sz="2400" dirty="0" smtClean="0"/>
              <a:t>vozidla</a:t>
            </a:r>
          </a:p>
          <a:p>
            <a:r>
              <a:rPr lang="cs-CZ" sz="2400" dirty="0" smtClean="0"/>
              <a:t>zatáhneme </a:t>
            </a:r>
            <a:r>
              <a:rPr lang="cs-CZ" sz="2400" dirty="0"/>
              <a:t>ruční brzdu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Zkontrolujeme základní životní funkce poraněného.</a:t>
            </a:r>
          </a:p>
          <a:p>
            <a:r>
              <a:rPr lang="cs-CZ" sz="2400" dirty="0"/>
              <a:t>Přivoláme  RZP.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7500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907" y="810254"/>
            <a:ext cx="8957004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S</a:t>
            </a:r>
            <a:r>
              <a:rPr lang="cs-CZ" sz="2400" dirty="0"/>
              <a:t> poraněným se nesnažíme manipulovat.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Vyprošťujeme </a:t>
            </a:r>
            <a:r>
              <a:rPr lang="cs-CZ" sz="2400" dirty="0"/>
              <a:t>pouze tehdy, pokud je riziko požáru vozidla </a:t>
            </a:r>
            <a:endParaRPr lang="cs-CZ" sz="2400" dirty="0" smtClean="0"/>
          </a:p>
          <a:p>
            <a:r>
              <a:rPr lang="cs-CZ" sz="2400" dirty="0" smtClean="0"/>
              <a:t>nebo </a:t>
            </a:r>
            <a:r>
              <a:rPr lang="cs-CZ" sz="2400" dirty="0"/>
              <a:t>je nutná KPR, kdy nemocný nedýchá.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Pokud </a:t>
            </a:r>
            <a:r>
              <a:rPr lang="cs-CZ" sz="2400" dirty="0"/>
              <a:t>dýchá a je v bezvědomí-ponecháme na místě v původní poloze, </a:t>
            </a:r>
            <a:endParaRPr lang="cs-CZ" sz="2400" dirty="0" smtClean="0"/>
          </a:p>
          <a:p>
            <a:r>
              <a:rPr lang="cs-CZ" sz="2400" dirty="0" smtClean="0"/>
              <a:t>stavíme </a:t>
            </a:r>
            <a:r>
              <a:rPr lang="cs-CZ" sz="2400" dirty="0"/>
              <a:t>krvácení, kontrolujeme dýchání  </a:t>
            </a:r>
            <a:r>
              <a:rPr lang="cs-CZ" sz="2400" dirty="0" smtClean="0"/>
              <a:t>a </a:t>
            </a:r>
            <a:r>
              <a:rPr lang="cs-CZ" sz="2400" dirty="0"/>
              <a:t>základní životní funkce </a:t>
            </a:r>
            <a:endParaRPr lang="cs-CZ" sz="2400" dirty="0" smtClean="0"/>
          </a:p>
          <a:p>
            <a:r>
              <a:rPr lang="cs-CZ" sz="2400" dirty="0" smtClean="0"/>
              <a:t>do </a:t>
            </a:r>
            <a:r>
              <a:rPr lang="cs-CZ" sz="2400" dirty="0"/>
              <a:t>příjezdu RZP.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Pokud </a:t>
            </a:r>
            <a:r>
              <a:rPr lang="cs-CZ" sz="2400" dirty="0"/>
              <a:t>dýchá a je při vědomí, stavíme krvácení </a:t>
            </a:r>
            <a:r>
              <a:rPr lang="cs-CZ" sz="2400" dirty="0" smtClean="0"/>
              <a:t>a </a:t>
            </a:r>
            <a:r>
              <a:rPr lang="cs-CZ" sz="2400" dirty="0"/>
              <a:t>ponecháme na místě.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Ptáme </a:t>
            </a:r>
            <a:r>
              <a:rPr lang="cs-CZ" sz="2400" dirty="0"/>
              <a:t>se na bolest </a:t>
            </a:r>
            <a:r>
              <a:rPr lang="cs-CZ" sz="2400" dirty="0" smtClean="0"/>
              <a:t>(páteř, hrudník, břicho </a:t>
            </a:r>
            <a:r>
              <a:rPr lang="cs-CZ" sz="2400" dirty="0" err="1" smtClean="0"/>
              <a:t>etc</a:t>
            </a:r>
            <a:r>
              <a:rPr lang="cs-CZ" sz="2400" dirty="0" smtClean="0"/>
              <a:t>.)</a:t>
            </a:r>
          </a:p>
          <a:p>
            <a:endParaRPr lang="cs-CZ" sz="2400" dirty="0" smtClean="0"/>
          </a:p>
          <a:p>
            <a:r>
              <a:rPr lang="cs-CZ" sz="2400" dirty="0" smtClean="0"/>
              <a:t>Zjišťujeme </a:t>
            </a:r>
            <a:r>
              <a:rPr lang="cs-CZ" sz="2400" dirty="0"/>
              <a:t>aktivní pohyb a citlivost </a:t>
            </a:r>
            <a:r>
              <a:rPr lang="cs-CZ" sz="2400"/>
              <a:t>končetin</a:t>
            </a:r>
            <a:r>
              <a:rPr lang="cs-CZ" sz="2400" smtClean="0"/>
              <a:t>.</a:t>
            </a:r>
            <a:endParaRPr lang="cs-CZ" sz="2400" dirty="0"/>
          </a:p>
          <a:p>
            <a:r>
              <a:rPr lang="cs-CZ" sz="24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52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124744"/>
            <a:ext cx="844173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Závisí </a:t>
            </a:r>
            <a:r>
              <a:rPr lang="cs-CZ" sz="2000" dirty="0"/>
              <a:t>na závažnosti </a:t>
            </a:r>
            <a:r>
              <a:rPr lang="cs-CZ" sz="2000" dirty="0" smtClean="0"/>
              <a:t>stavu</a:t>
            </a:r>
            <a:endParaRPr lang="cs-CZ" sz="2000" dirty="0"/>
          </a:p>
          <a:p>
            <a:r>
              <a:rPr lang="cs-CZ" sz="2000" dirty="0" smtClean="0"/>
              <a:t>Kontrola </a:t>
            </a:r>
            <a:r>
              <a:rPr lang="cs-CZ" sz="2000" dirty="0"/>
              <a:t>průchodnosti dýchacích </a:t>
            </a:r>
            <a:r>
              <a:rPr lang="cs-CZ" sz="2000" dirty="0" smtClean="0"/>
              <a:t>cest (pohled, poslech)</a:t>
            </a:r>
            <a:endParaRPr lang="cs-CZ" sz="2000" dirty="0"/>
          </a:p>
          <a:p>
            <a:pPr lvl="0"/>
            <a:r>
              <a:rPr lang="cs-CZ" sz="2000" dirty="0"/>
              <a:t>Hodnocení krevního </a:t>
            </a:r>
            <a:r>
              <a:rPr lang="cs-CZ" sz="2000" dirty="0" smtClean="0"/>
              <a:t>oběhu- ihned </a:t>
            </a:r>
            <a:r>
              <a:rPr lang="cs-CZ" sz="2000" dirty="0"/>
              <a:t>rozpoznat zástavu oběhu </a:t>
            </a:r>
            <a:endParaRPr lang="cs-CZ" sz="2000" dirty="0" smtClean="0"/>
          </a:p>
          <a:p>
            <a:r>
              <a:rPr lang="cs-CZ" sz="2000" dirty="0" smtClean="0"/>
              <a:t>Hodnocení </a:t>
            </a:r>
            <a:r>
              <a:rPr lang="cs-CZ" sz="2000" dirty="0"/>
              <a:t>stavu vědomí.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dirty="0" smtClean="0"/>
              <a:t>Zahájit </a:t>
            </a:r>
            <a:r>
              <a:rPr lang="cs-CZ" sz="2000" dirty="0"/>
              <a:t>KPR. </a:t>
            </a:r>
            <a:endParaRPr lang="cs-CZ" sz="2000" dirty="0" smtClean="0"/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Nemocný </a:t>
            </a:r>
            <a:r>
              <a:rPr lang="cs-CZ" sz="2000" dirty="0"/>
              <a:t>v bezvědomí potřebuje volné dýchací cesty </a:t>
            </a:r>
            <a:r>
              <a:rPr lang="cs-CZ" sz="2000" dirty="0" smtClean="0"/>
              <a:t>a </a:t>
            </a:r>
            <a:r>
              <a:rPr lang="cs-CZ" sz="2000" dirty="0"/>
              <a:t>ventilační podporu. </a:t>
            </a:r>
            <a:endParaRPr lang="cs-CZ" sz="2000" dirty="0" smtClean="0"/>
          </a:p>
          <a:p>
            <a:pPr lvl="0"/>
            <a:r>
              <a:rPr lang="cs-CZ" sz="2000" dirty="0" err="1" smtClean="0"/>
              <a:t>Koniotomie</a:t>
            </a:r>
            <a:r>
              <a:rPr lang="cs-CZ" sz="2000" dirty="0"/>
              <a:t>, </a:t>
            </a:r>
            <a:r>
              <a:rPr lang="cs-CZ" sz="2000" dirty="0" err="1"/>
              <a:t>koniopunkce</a:t>
            </a:r>
            <a:r>
              <a:rPr lang="cs-CZ" sz="2000" dirty="0"/>
              <a:t>. </a:t>
            </a: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r>
              <a:rPr lang="cs-CZ" sz="2000" dirty="0" smtClean="0"/>
              <a:t>Nutná </a:t>
            </a:r>
            <a:r>
              <a:rPr lang="cs-CZ" sz="2000" dirty="0"/>
              <a:t>ochrana krční páteře a míchy – ruční </a:t>
            </a:r>
            <a:r>
              <a:rPr lang="cs-CZ" sz="2000" dirty="0" smtClean="0"/>
              <a:t>stabilizace </a:t>
            </a:r>
            <a:r>
              <a:rPr lang="cs-CZ" sz="2000" dirty="0"/>
              <a:t>v ose páteře, krční límec.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dirty="0" smtClean="0"/>
              <a:t>Zástava </a:t>
            </a:r>
            <a:r>
              <a:rPr lang="cs-CZ" sz="2000" dirty="0"/>
              <a:t>krvácení</a:t>
            </a:r>
            <a:r>
              <a:rPr lang="cs-CZ" sz="2000" dirty="0" smtClean="0"/>
              <a:t>.</a:t>
            </a:r>
          </a:p>
          <a:p>
            <a:pPr lvl="0"/>
            <a:endParaRPr lang="cs-CZ" sz="20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1849002" y="256449"/>
            <a:ext cx="55490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První pomoc při traumatu</a:t>
            </a:r>
          </a:p>
        </p:txBody>
      </p:sp>
    </p:spTree>
    <p:extLst>
      <p:ext uri="{BB962C8B-B14F-4D97-AF65-F5344CB8AC3E}">
        <p14:creationId xmlns:p14="http://schemas.microsoft.com/office/powerpoint/2010/main" val="254057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334959"/>
            <a:ext cx="6848029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cs-CZ" sz="2000" dirty="0" err="1" smtClean="0"/>
              <a:t>Hypovolemický</a:t>
            </a:r>
            <a:r>
              <a:rPr lang="cs-CZ" sz="2000" dirty="0" smtClean="0"/>
              <a:t> </a:t>
            </a:r>
            <a:r>
              <a:rPr lang="cs-CZ" sz="2000" dirty="0"/>
              <a:t>šok (kolabované žíly) </a:t>
            </a:r>
          </a:p>
          <a:p>
            <a:r>
              <a:rPr lang="cs-CZ" sz="2000" dirty="0"/>
              <a:t>– zvýšená poloha dolních končetin.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Punkce </a:t>
            </a:r>
            <a:r>
              <a:rPr lang="cs-CZ" sz="2000" dirty="0"/>
              <a:t>tenzního pneumotoraxu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pPr lvl="0"/>
            <a:r>
              <a:rPr lang="cs-CZ" sz="2000" dirty="0" smtClean="0"/>
              <a:t>Imobilizace </a:t>
            </a:r>
            <a:r>
              <a:rPr lang="cs-CZ" sz="2000" dirty="0"/>
              <a:t>končetiny přes dva klouby při zlomenině </a:t>
            </a:r>
            <a:r>
              <a:rPr lang="cs-CZ" sz="2000" dirty="0" smtClean="0"/>
              <a:t>končetiny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Vakuum </a:t>
            </a:r>
            <a:r>
              <a:rPr lang="cs-CZ" sz="2000" dirty="0"/>
              <a:t>imobilizátor </a:t>
            </a:r>
            <a:r>
              <a:rPr lang="cs-CZ" sz="2000" dirty="0" smtClean="0"/>
              <a:t>při </a:t>
            </a:r>
            <a:r>
              <a:rPr lang="cs-CZ" sz="2000" dirty="0"/>
              <a:t>poranění páteře</a:t>
            </a:r>
            <a:r>
              <a:rPr lang="cs-CZ" sz="2000" dirty="0" smtClean="0"/>
              <a:t>.</a:t>
            </a:r>
          </a:p>
          <a:p>
            <a:pPr lvl="0"/>
            <a:endParaRPr lang="cs-CZ" sz="2000" dirty="0"/>
          </a:p>
          <a:p>
            <a:r>
              <a:rPr lang="cs-CZ" sz="2000" dirty="0" smtClean="0"/>
              <a:t>Sterilní </a:t>
            </a:r>
            <a:r>
              <a:rPr lang="cs-CZ" sz="2000" dirty="0"/>
              <a:t>krytí popálených ploch a ran.</a:t>
            </a:r>
          </a:p>
          <a:p>
            <a:r>
              <a:rPr lang="cs-CZ" sz="2000" dirty="0" smtClean="0"/>
              <a:t>Protišoková opatření 5 T</a:t>
            </a:r>
            <a:endParaRPr lang="cs-CZ" sz="2000" dirty="0"/>
          </a:p>
          <a:p>
            <a:r>
              <a:rPr lang="cs-CZ" sz="2000" dirty="0" smtClean="0"/>
              <a:t>Při </a:t>
            </a:r>
            <a:r>
              <a:rPr lang="cs-CZ" sz="2000" dirty="0"/>
              <a:t>poranění žeber myslíme na možnost vzniku pneumotoraxu. </a:t>
            </a:r>
          </a:p>
          <a:p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619672" y="344269"/>
            <a:ext cx="5549020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První pomoc při traumatu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8773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95</Words>
  <Application>Microsoft Office PowerPoint</Application>
  <PresentationFormat>Předvádění na obrazovce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Dopravní nehoda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dopravní</dc:title>
  <dc:creator>PC</dc:creator>
  <cp:lastModifiedBy>PC</cp:lastModifiedBy>
  <cp:revision>4</cp:revision>
  <dcterms:created xsi:type="dcterms:W3CDTF">2017-08-13T09:10:15Z</dcterms:created>
  <dcterms:modified xsi:type="dcterms:W3CDTF">2017-08-13T15:21:22Z</dcterms:modified>
</cp:coreProperties>
</file>