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2" r:id="rId7"/>
    <p:sldId id="264" r:id="rId8"/>
    <p:sldId id="265" r:id="rId9"/>
    <p:sldId id="309" r:id="rId10"/>
    <p:sldId id="266" r:id="rId11"/>
    <p:sldId id="310" r:id="rId12"/>
    <p:sldId id="270" r:id="rId13"/>
    <p:sldId id="271" r:id="rId14"/>
    <p:sldId id="267" r:id="rId15"/>
    <p:sldId id="268" r:id="rId16"/>
    <p:sldId id="269" r:id="rId17"/>
    <p:sldId id="281" r:id="rId18"/>
    <p:sldId id="272" r:id="rId19"/>
    <p:sldId id="282" r:id="rId20"/>
    <p:sldId id="273" r:id="rId21"/>
    <p:sldId id="274" r:id="rId22"/>
    <p:sldId id="275" r:id="rId23"/>
    <p:sldId id="276" r:id="rId24"/>
    <p:sldId id="277" r:id="rId25"/>
    <p:sldId id="278" r:id="rId26"/>
    <p:sldId id="279" r:id="rId27"/>
    <p:sldId id="280" r:id="rId28"/>
    <p:sldId id="292" r:id="rId29"/>
    <p:sldId id="295" r:id="rId30"/>
    <p:sldId id="293" r:id="rId31"/>
    <p:sldId id="299" r:id="rId32"/>
    <p:sldId id="302" r:id="rId33"/>
    <p:sldId id="296" r:id="rId34"/>
    <p:sldId id="300" r:id="rId35"/>
    <p:sldId id="297" r:id="rId36"/>
    <p:sldId id="298" r:id="rId37"/>
    <p:sldId id="301" r:id="rId38"/>
    <p:sldId id="294" r:id="rId39"/>
    <p:sldId id="303" r:id="rId40"/>
    <p:sldId id="304" r:id="rId41"/>
    <p:sldId id="305" r:id="rId42"/>
    <p:sldId id="306" r:id="rId43"/>
    <p:sldId id="307" r:id="rId44"/>
    <p:sldId id="308" r:id="rId45"/>
    <p:sldId id="283" r:id="rId46"/>
    <p:sldId id="287" r:id="rId47"/>
    <p:sldId id="288" r:id="rId48"/>
    <p:sldId id="289" r:id="rId49"/>
    <p:sldId id="290" r:id="rId50"/>
    <p:sldId id="291" r:id="rId51"/>
  </p:sldIdLst>
  <p:sldSz cx="12192000" cy="6858000"/>
  <p:notesSz cx="6858000" cy="9144000"/>
  <p:custDataLst>
    <p:tags r:id="rId5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7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3"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t>
        <a:bodyPr/>
        <a:lstStyle/>
        <a:p>
          <a:endParaRPr lang="cs-CZ"/>
        </a:p>
      </dgm:t>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5D7B6C66-6027-4E57-863B-F8E504890ACD}" srcId="{E6E78682-9F45-4F97-A3FC-6EAE728D18EC}" destId="{8FBBEFA6-E364-40CB-AC10-394524D0D082}" srcOrd="1" destOrd="0" parTransId="{46AF3EB6-9EF2-4630-9765-018D82DD538B}" sibTransId="{E69442C7-F1DB-481F-8941-F7A8370F25EC}"/>
    <dgm:cxn modelId="{864CEAF8-71FA-409B-B36F-A18A5B8B1C90}" type="presOf" srcId="{82D0DCAB-2DF8-4059-8143-94CF19C64E30}" destId="{CE714229-4FDB-44DC-993E-48CE13974932}" srcOrd="0" destOrd="0" presId="urn:microsoft.com/office/officeart/2005/8/layout/hProcess9"/>
    <dgm:cxn modelId="{33A8249D-DBAA-4268-92F4-4EE76E1BDC70}" srcId="{E6E78682-9F45-4F97-A3FC-6EAE728D18EC}" destId="{82D0DCAB-2DF8-4059-8143-94CF19C64E30}" srcOrd="0" destOrd="0" parTransId="{0DA588AF-547E-4747-931E-DC48EAFCC4DB}" sibTransId="{34B3A686-6A6C-415F-9185-5A171E6A7918}"/>
    <dgm:cxn modelId="{E83F9926-EEB8-48B8-B4C2-87D679AD1A57}" type="presOf" srcId="{E6E78682-9F45-4F97-A3FC-6EAE728D18EC}" destId="{28A1986A-0A2D-4C57-B38B-70BE5B4C5578}" srcOrd="0" destOrd="0" presId="urn:microsoft.com/office/officeart/2005/8/layout/hProcess9"/>
    <dgm:cxn modelId="{AC4FEF6D-C8F9-4EC3-991B-C6E4AA85C9EC}" type="presOf" srcId="{8FBBEFA6-E364-40CB-AC10-394524D0D082}" destId="{0F8AB609-0B9C-42D2-ADB8-B0CDEF09A769}" srcOrd="0" destOrd="0" presId="urn:microsoft.com/office/officeart/2005/8/layout/hProcess9"/>
    <dgm:cxn modelId="{AAE64D3B-F43E-440F-949D-96EEF382128B}" srcId="{E6E78682-9F45-4F97-A3FC-6EAE728D18EC}" destId="{D868B3D2-0462-4CD5-A4CB-6D13AAF940DD}" srcOrd="2" destOrd="0" parTransId="{FDCFD825-698D-4E4E-A5C9-CF8FC4321FB2}" sibTransId="{BC953A2A-1F84-49C5-AD49-C43F319458F7}"/>
    <dgm:cxn modelId="{DF89045A-5054-4FAC-8071-88EBD95EA843}" type="presOf" srcId="{D868B3D2-0462-4CD5-A4CB-6D13AAF940DD}" destId="{8B4FE3F0-24A0-468E-BC57-0C15AD6D5069}" srcOrd="0" destOrd="0" presId="urn:microsoft.com/office/officeart/2005/8/layout/hProcess9"/>
    <dgm:cxn modelId="{B6966C33-A33B-497E-AAEF-704B1663CE4A}" type="presParOf" srcId="{28A1986A-0A2D-4C57-B38B-70BE5B4C5578}" destId="{88F4B9F3-8E4E-4CC6-B36D-6AA6CB437AFC}" srcOrd="0" destOrd="0" presId="urn:microsoft.com/office/officeart/2005/8/layout/hProcess9"/>
    <dgm:cxn modelId="{B89978D1-2D46-4997-9F9B-84F439BBE72C}" type="presParOf" srcId="{28A1986A-0A2D-4C57-B38B-70BE5B4C5578}" destId="{CDB6E269-A806-4C24-8CBB-323F4941AA26}" srcOrd="1" destOrd="0" presId="urn:microsoft.com/office/officeart/2005/8/layout/hProcess9"/>
    <dgm:cxn modelId="{274D82A7-1D1A-4A07-AE72-D7B01E7D22D1}" type="presParOf" srcId="{CDB6E269-A806-4C24-8CBB-323F4941AA26}" destId="{CE714229-4FDB-44DC-993E-48CE13974932}" srcOrd="0" destOrd="0" presId="urn:microsoft.com/office/officeart/2005/8/layout/hProcess9"/>
    <dgm:cxn modelId="{EF4DB736-C659-4F51-8D21-AD85B078965F}" type="presParOf" srcId="{CDB6E269-A806-4C24-8CBB-323F4941AA26}" destId="{7F269F10-D311-41D9-A08E-D09EB9397621}" srcOrd="1" destOrd="0" presId="urn:microsoft.com/office/officeart/2005/8/layout/hProcess9"/>
    <dgm:cxn modelId="{F5BC7A03-6575-4179-A44C-CAE179920C32}" type="presParOf" srcId="{CDB6E269-A806-4C24-8CBB-323F4941AA26}" destId="{0F8AB609-0B9C-42D2-ADB8-B0CDEF09A769}" srcOrd="2" destOrd="0" presId="urn:microsoft.com/office/officeart/2005/8/layout/hProcess9"/>
    <dgm:cxn modelId="{25B2027B-B070-4FAD-B1B4-D3127843FC94}" type="presParOf" srcId="{CDB6E269-A806-4C24-8CBB-323F4941AA26}" destId="{B3A0D40A-9BE0-4527-AA78-CF85501F151E}" srcOrd="3" destOrd="0" presId="urn:microsoft.com/office/officeart/2005/8/layout/hProcess9"/>
    <dgm:cxn modelId="{C8C3BEB5-C490-43B5-B220-04084F755E03}"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004D46C-C3EE-46E6-AE41-37875FEB5112}">
      <dgm:prSet custT="1"/>
      <dgm:spPr>
        <a:solidFill>
          <a:schemeClr val="accent1"/>
        </a:solidFill>
      </dgm:spPr>
      <dgm:t>
        <a:bodyPr/>
        <a:lstStyle/>
        <a:p>
          <a:pPr rtl="0"/>
          <a:r>
            <a:rPr lang="cs-CZ" sz="3200" dirty="0" smtClean="0">
              <a:solidFill>
                <a:schemeClr val="bg1"/>
              </a:solidFill>
            </a:rPr>
            <a:t>Povinnost daná:</a:t>
          </a:r>
          <a:endParaRPr lang="cs-CZ" sz="3200" dirty="0">
            <a:solidFill>
              <a:schemeClr val="bg1"/>
            </a:solidFill>
          </a:endParaRPr>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custT="1"/>
      <dgm:spPr/>
      <dgm:t>
        <a:bodyPr/>
        <a:lstStyle/>
        <a:p>
          <a:pPr rtl="0"/>
          <a:r>
            <a:rPr lang="cs-CZ" sz="3200" dirty="0" smtClean="0"/>
            <a:t>Ze Smlouvy </a:t>
          </a:r>
          <a:endParaRPr lang="cs-CZ" sz="3200" dirty="0"/>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custT="1"/>
      <dgm:spPr/>
      <dgm:t>
        <a:bodyPr/>
        <a:lstStyle/>
        <a:p>
          <a:pPr rtl="0"/>
          <a:r>
            <a:rPr lang="cs-CZ" sz="3200" dirty="0" smtClean="0"/>
            <a:t>Ze Zákona</a:t>
          </a:r>
          <a:endParaRPr lang="cs-CZ" sz="3200" dirty="0"/>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custT="1"/>
      <dgm:spPr>
        <a:solidFill>
          <a:schemeClr val="accent1"/>
        </a:solidFill>
      </dgm:spPr>
      <dgm:t>
        <a:bodyPr/>
        <a:lstStyle/>
        <a:p>
          <a:pPr rtl="0"/>
          <a:r>
            <a:rPr lang="cs-CZ" sz="3200" dirty="0" smtClean="0">
              <a:solidFill>
                <a:schemeClr val="bg1"/>
              </a:solidFill>
            </a:rPr>
            <a:t>Typy zavinění</a:t>
          </a:r>
          <a:endParaRPr lang="cs-CZ" sz="3200" dirty="0">
            <a:solidFill>
              <a:schemeClr val="bg1"/>
            </a:solidFill>
          </a:endParaRPr>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custT="1"/>
      <dgm:spPr/>
      <dgm:t>
        <a:bodyPr/>
        <a:lstStyle/>
        <a:p>
          <a:pPr rtl="0"/>
          <a:r>
            <a:rPr lang="cs-CZ" sz="3200" dirty="0" smtClean="0"/>
            <a:t>Úmysl</a:t>
          </a:r>
          <a:endParaRPr lang="cs-CZ" sz="3200" dirty="0"/>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custT="1"/>
      <dgm:spPr/>
      <dgm:t>
        <a:bodyPr/>
        <a:lstStyle/>
        <a:p>
          <a:pPr rtl="0"/>
          <a:r>
            <a:rPr lang="cs-CZ" sz="3200" dirty="0" smtClean="0"/>
            <a:t>Nedbalost</a:t>
          </a:r>
          <a:endParaRPr lang="cs-CZ" sz="3200" dirty="0"/>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t>
        <a:bodyPr/>
        <a:lstStyle/>
        <a:p>
          <a:endParaRPr lang="cs-CZ"/>
        </a:p>
      </dgm:t>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t>
        <a:bodyPr/>
        <a:lstStyle/>
        <a:p>
          <a:endParaRPr lang="cs-CZ"/>
        </a:p>
      </dgm:t>
    </dgm:pt>
    <dgm:pt modelId="{8CE62558-1BC2-43EC-9D57-C716349960D0}" type="pres">
      <dgm:prSet presAssocID="{4004D46C-C3EE-46E6-AE41-37875FEB5112}" presName="descendantText" presStyleLbl="alignAccFollowNode1" presStyleIdx="0" presStyleCnt="2">
        <dgm:presLayoutVars>
          <dgm:bulletEnabled val="1"/>
        </dgm:presLayoutVars>
      </dgm:prSet>
      <dgm:spPr/>
      <dgm:t>
        <a:bodyPr/>
        <a:lstStyle/>
        <a:p>
          <a:endParaRPr lang="cs-CZ"/>
        </a:p>
      </dgm:t>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dgm:presLayoutVars>
          <dgm:chMax val="1"/>
          <dgm:bulletEnabled val="1"/>
        </dgm:presLayoutVars>
      </dgm:prSet>
      <dgm:spPr/>
      <dgm:t>
        <a:bodyPr/>
        <a:lstStyle/>
        <a:p>
          <a:endParaRPr lang="cs-CZ"/>
        </a:p>
      </dgm:t>
    </dgm:pt>
    <dgm:pt modelId="{72CD7713-2025-449F-9F53-E1DB2AF1AF29}" type="pres">
      <dgm:prSet presAssocID="{B136226F-1670-4BC3-BE3A-4434509F7B5A}" presName="descendantText" presStyleLbl="alignAccFollowNode1" presStyleIdx="1" presStyleCnt="2">
        <dgm:presLayoutVars>
          <dgm:bulletEnabled val="1"/>
        </dgm:presLayoutVars>
      </dgm:prSet>
      <dgm:spPr/>
      <dgm:t>
        <a:bodyPr/>
        <a:lstStyle/>
        <a:p>
          <a:endParaRPr lang="cs-CZ"/>
        </a:p>
      </dgm:t>
    </dgm:pt>
  </dgm:ptLst>
  <dgm:cxnLst>
    <dgm:cxn modelId="{8F2B4DE5-F46C-47A8-9E5C-A3CECC91E122}" srcId="{B136226F-1670-4BC3-BE3A-4434509F7B5A}" destId="{C3D9CA0D-70ED-4683-B082-1391647DE3DD}" srcOrd="1" destOrd="0" parTransId="{FE21B705-A8D4-4A89-9104-0E223111C661}" sibTransId="{3584FA4C-641A-4D54-AAA9-84366B070A6D}"/>
    <dgm:cxn modelId="{97A904B8-4241-44FB-AA55-76DF40FE50B0}" type="presOf" srcId="{C3D9CA0D-70ED-4683-B082-1391647DE3DD}" destId="{72CD7713-2025-449F-9F53-E1DB2AF1AF29}" srcOrd="0" destOrd="1" presId="urn:microsoft.com/office/officeart/2005/8/layout/vList5"/>
    <dgm:cxn modelId="{D13B6C6D-B83A-4413-A9DC-D792A69EA054}" srcId="{B136226F-1670-4BC3-BE3A-4434509F7B5A}" destId="{9BEEFE13-443C-48B7-9E5B-4AF9D2458681}" srcOrd="0" destOrd="0" parTransId="{3B1B8414-ED3A-4306-80C5-8816D40EB6E8}" sibTransId="{171517DE-A085-46AD-8ACE-456A6D160918}"/>
    <dgm:cxn modelId="{19DFE406-C6EA-4765-9047-A20C5F7FCC82}" srcId="{4004D46C-C3EE-46E6-AE41-37875FEB5112}" destId="{04B125D2-596F-46F7-AFDE-3D7A0CE68448}" srcOrd="1" destOrd="0" parTransId="{124533DE-CA57-4D8A-B257-D3A417A68EB1}" sibTransId="{5E6C516A-3BB4-4C63-A604-3D0F68B4F0E4}"/>
    <dgm:cxn modelId="{F0086EA0-8CBC-4DDE-86F3-4E0A5A011ABF}" type="presOf" srcId="{04B125D2-596F-46F7-AFDE-3D7A0CE68448}" destId="{8CE62558-1BC2-43EC-9D57-C716349960D0}" srcOrd="0" destOrd="1" presId="urn:microsoft.com/office/officeart/2005/8/layout/vList5"/>
    <dgm:cxn modelId="{5DE9F930-FB31-4F08-98F0-D5931EBF3C3F}" type="presOf" srcId="{4004D46C-C3EE-46E6-AE41-37875FEB5112}" destId="{E0350528-6D67-4391-9A72-78FE494ED76B}" srcOrd="0" destOrd="0" presId="urn:microsoft.com/office/officeart/2005/8/layout/vList5"/>
    <dgm:cxn modelId="{45ADFCA0-6758-4296-AE75-5FEB9B0481D5}" srcId="{4004D46C-C3EE-46E6-AE41-37875FEB5112}" destId="{AE3DC9A6-EACB-46EA-8E67-B86750DE5CD7}" srcOrd="0" destOrd="0" parTransId="{FA8C2E48-7952-4C8E-BFBB-48F083F8A1EB}" sibTransId="{BD4ACE22-D405-4818-9109-CDC6FCC1DBD3}"/>
    <dgm:cxn modelId="{3C8186F1-82B7-4E41-AD33-3134C120F27B}" srcId="{BA5A2E93-9605-4486-8760-F741AA2747A8}" destId="{B136226F-1670-4BC3-BE3A-4434509F7B5A}" srcOrd="1" destOrd="0" parTransId="{5151D8F8-AD12-415C-A484-4547A338BA40}" sibTransId="{77749BCA-E8F7-43E6-88E0-A319FE1B5FC2}"/>
    <dgm:cxn modelId="{EA610DE8-24EB-461B-880C-CA38F691FE41}" srcId="{BA5A2E93-9605-4486-8760-F741AA2747A8}" destId="{4004D46C-C3EE-46E6-AE41-37875FEB5112}" srcOrd="0" destOrd="0" parTransId="{8196F854-4EDB-49E0-B61A-11CE333EA034}" sibTransId="{AFFD8CD7-4CE9-4842-B097-91C0E5A05ACC}"/>
    <dgm:cxn modelId="{B35FE1D1-DD14-4CDC-B6A1-C75C6E2795BF}" type="presOf" srcId="{AE3DC9A6-EACB-46EA-8E67-B86750DE5CD7}" destId="{8CE62558-1BC2-43EC-9D57-C716349960D0}" srcOrd="0" destOrd="0" presId="urn:microsoft.com/office/officeart/2005/8/layout/vList5"/>
    <dgm:cxn modelId="{E68F441C-40E7-4C58-B4E8-0D41ABE2DFBE}" type="presOf" srcId="{B136226F-1670-4BC3-BE3A-4434509F7B5A}" destId="{FA4A756A-16F7-4591-B7B1-AB2FE5B8F4AC}" srcOrd="0" destOrd="0" presId="urn:microsoft.com/office/officeart/2005/8/layout/vList5"/>
    <dgm:cxn modelId="{CC7F5A6F-E5F4-4915-8894-6DBEA97E010A}" type="presOf" srcId="{9BEEFE13-443C-48B7-9E5B-4AF9D2458681}" destId="{72CD7713-2025-449F-9F53-E1DB2AF1AF29}" srcOrd="0" destOrd="0" presId="urn:microsoft.com/office/officeart/2005/8/layout/vList5"/>
    <dgm:cxn modelId="{DF627085-5A24-42F9-9532-B1CFC00917D1}" type="presOf" srcId="{BA5A2E93-9605-4486-8760-F741AA2747A8}" destId="{0A215F19-B06A-4F7C-8A67-7534B357138D}" srcOrd="0" destOrd="0" presId="urn:microsoft.com/office/officeart/2005/8/layout/vList5"/>
    <dgm:cxn modelId="{F5A87172-4A76-49AE-8217-5E3110CC0638}" type="presParOf" srcId="{0A215F19-B06A-4F7C-8A67-7534B357138D}" destId="{D935CE0E-035C-4DDD-8D51-9C3DE518FCB9}" srcOrd="0" destOrd="0" presId="urn:microsoft.com/office/officeart/2005/8/layout/vList5"/>
    <dgm:cxn modelId="{663B17C9-4E26-43BD-9015-5C74D8C74D85}" type="presParOf" srcId="{D935CE0E-035C-4DDD-8D51-9C3DE518FCB9}" destId="{E0350528-6D67-4391-9A72-78FE494ED76B}" srcOrd="0" destOrd="0" presId="urn:microsoft.com/office/officeart/2005/8/layout/vList5"/>
    <dgm:cxn modelId="{3CF79B96-8F5D-4A9D-94E5-35E57B8963B8}" type="presParOf" srcId="{D935CE0E-035C-4DDD-8D51-9C3DE518FCB9}" destId="{8CE62558-1BC2-43EC-9D57-C716349960D0}" srcOrd="1" destOrd="0" presId="urn:microsoft.com/office/officeart/2005/8/layout/vList5"/>
    <dgm:cxn modelId="{3A7835ED-56D2-4E55-A597-5CB6B93DC398}" type="presParOf" srcId="{0A215F19-B06A-4F7C-8A67-7534B357138D}" destId="{4BA50ECF-9D97-454A-B669-C9DF90D26CFE}" srcOrd="1" destOrd="0" presId="urn:microsoft.com/office/officeart/2005/8/layout/vList5"/>
    <dgm:cxn modelId="{32F38206-1A41-4519-82E8-4907D6BD3FC5}" type="presParOf" srcId="{0A215F19-B06A-4F7C-8A67-7534B357138D}" destId="{CF47ACEC-7B4D-46E6-808E-5B0B41A91D9B}" srcOrd="2" destOrd="0" presId="urn:microsoft.com/office/officeart/2005/8/layout/vList5"/>
    <dgm:cxn modelId="{D77D0CEA-1043-434B-8F54-2A87D5A06956}" type="presParOf" srcId="{CF47ACEC-7B4D-46E6-808E-5B0B41A91D9B}" destId="{FA4A756A-16F7-4591-B7B1-AB2FE5B8F4AC}" srcOrd="0" destOrd="0" presId="urn:microsoft.com/office/officeart/2005/8/layout/vList5"/>
    <dgm:cxn modelId="{007FF378-DD7C-421C-8682-77487808735A}"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4F71FD-D01A-4483-8A8B-6F5BEC4E30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BF129621-AAAE-4C92-97E1-232A09314C36}">
      <dgm:prSet/>
      <dgm:spPr/>
      <dgm:t>
        <a:bodyPr/>
        <a:lstStyle/>
        <a:p>
          <a:pPr rtl="0"/>
          <a:r>
            <a:rPr lang="cs-CZ" dirty="0" smtClean="0"/>
            <a:t>Občanskoprávní</a:t>
          </a:r>
          <a:endParaRPr lang="cs-CZ" dirty="0"/>
        </a:p>
      </dgm:t>
    </dgm:pt>
    <dgm:pt modelId="{6EC4F727-2271-473C-A0FA-A04699E12972}" type="parTrans" cxnId="{680586DF-00DE-4A61-B55F-F5F923901A5E}">
      <dgm:prSet/>
      <dgm:spPr/>
      <dgm:t>
        <a:bodyPr/>
        <a:lstStyle/>
        <a:p>
          <a:endParaRPr lang="cs-CZ"/>
        </a:p>
      </dgm:t>
    </dgm:pt>
    <dgm:pt modelId="{45D7173B-BC5A-4587-A492-636FFC06607F}" type="sibTrans" cxnId="{680586DF-00DE-4A61-B55F-F5F923901A5E}">
      <dgm:prSet/>
      <dgm:spPr/>
      <dgm:t>
        <a:bodyPr/>
        <a:lstStyle/>
        <a:p>
          <a:endParaRPr lang="cs-CZ"/>
        </a:p>
      </dgm:t>
    </dgm:pt>
    <dgm:pt modelId="{FE57FEC3-E767-47AB-BA34-3080C1E9CFD1}">
      <dgm:prSet/>
      <dgm:spPr/>
      <dgm:t>
        <a:bodyPr/>
        <a:lstStyle/>
        <a:p>
          <a:pPr rtl="0"/>
          <a:r>
            <a:rPr lang="cs-CZ" smtClean="0"/>
            <a:t>Pracovněprávní</a:t>
          </a:r>
          <a:endParaRPr lang="cs-CZ"/>
        </a:p>
      </dgm:t>
    </dgm:pt>
    <dgm:pt modelId="{AB0D70C8-3CB0-45C4-92BA-C88827B000C6}" type="parTrans" cxnId="{7EB93A8C-C1C0-46E8-8BD4-D6737B4C5EBB}">
      <dgm:prSet/>
      <dgm:spPr/>
      <dgm:t>
        <a:bodyPr/>
        <a:lstStyle/>
        <a:p>
          <a:endParaRPr lang="cs-CZ"/>
        </a:p>
      </dgm:t>
    </dgm:pt>
    <dgm:pt modelId="{55037C6D-4C45-4CBA-B62F-366E10F93853}" type="sibTrans" cxnId="{7EB93A8C-C1C0-46E8-8BD4-D6737B4C5EBB}">
      <dgm:prSet/>
      <dgm:spPr/>
      <dgm:t>
        <a:bodyPr/>
        <a:lstStyle/>
        <a:p>
          <a:endParaRPr lang="cs-CZ"/>
        </a:p>
      </dgm:t>
    </dgm:pt>
    <dgm:pt modelId="{0681101C-443B-4B79-B8D1-6D0C9279F667}">
      <dgm:prSet/>
      <dgm:spPr/>
      <dgm:t>
        <a:bodyPr/>
        <a:lstStyle/>
        <a:p>
          <a:pPr rtl="0"/>
          <a:r>
            <a:rPr lang="cs-CZ" smtClean="0"/>
            <a:t>Správní</a:t>
          </a:r>
          <a:endParaRPr lang="cs-CZ"/>
        </a:p>
      </dgm:t>
    </dgm:pt>
    <dgm:pt modelId="{A082973B-0D6E-4C3C-9A18-E09F1C90489D}" type="parTrans" cxnId="{FC639D1F-E500-4829-9822-B4892A2B61F6}">
      <dgm:prSet/>
      <dgm:spPr/>
      <dgm:t>
        <a:bodyPr/>
        <a:lstStyle/>
        <a:p>
          <a:endParaRPr lang="cs-CZ"/>
        </a:p>
      </dgm:t>
    </dgm:pt>
    <dgm:pt modelId="{CC70DFF4-5387-4BC7-B06A-5B62B4CD028D}" type="sibTrans" cxnId="{FC639D1F-E500-4829-9822-B4892A2B61F6}">
      <dgm:prSet/>
      <dgm:spPr/>
      <dgm:t>
        <a:bodyPr/>
        <a:lstStyle/>
        <a:p>
          <a:endParaRPr lang="cs-CZ"/>
        </a:p>
      </dgm:t>
    </dgm:pt>
    <dgm:pt modelId="{84972211-5496-49E7-BD69-684FA1A7EF60}">
      <dgm:prSet/>
      <dgm:spPr/>
      <dgm:t>
        <a:bodyPr/>
        <a:lstStyle/>
        <a:p>
          <a:pPr rtl="0"/>
          <a:r>
            <a:rPr lang="cs-CZ" dirty="0" smtClean="0"/>
            <a:t>Trestní</a:t>
          </a:r>
          <a:endParaRPr lang="cs-CZ" dirty="0"/>
        </a:p>
      </dgm:t>
    </dgm:pt>
    <dgm:pt modelId="{999CBB3B-2E00-400F-9D59-EE7036425503}" type="parTrans" cxnId="{653BAC91-8DDF-4BA8-AAA8-13F6875A4157}">
      <dgm:prSet/>
      <dgm:spPr/>
      <dgm:t>
        <a:bodyPr/>
        <a:lstStyle/>
        <a:p>
          <a:endParaRPr lang="cs-CZ"/>
        </a:p>
      </dgm:t>
    </dgm:pt>
    <dgm:pt modelId="{341E2F9B-56F7-4918-B69E-AE2D3F2F3AC3}" type="sibTrans" cxnId="{653BAC91-8DDF-4BA8-AAA8-13F6875A4157}">
      <dgm:prSet/>
      <dgm:spPr/>
      <dgm:t>
        <a:bodyPr/>
        <a:lstStyle/>
        <a:p>
          <a:endParaRPr lang="cs-CZ"/>
        </a:p>
      </dgm:t>
    </dgm:pt>
    <dgm:pt modelId="{2AECF811-722D-476D-B58D-92AC58D696B2}">
      <dgm:prSet/>
      <dgm:spPr/>
      <dgm:t>
        <a:bodyPr/>
        <a:lstStyle/>
        <a:p>
          <a:pPr rtl="0"/>
          <a:r>
            <a:rPr lang="cs-CZ" dirty="0" smtClean="0"/>
            <a:t>Disciplinární</a:t>
          </a:r>
          <a:endParaRPr lang="cs-CZ" dirty="0"/>
        </a:p>
      </dgm:t>
    </dgm:pt>
    <dgm:pt modelId="{07A2F4DC-A497-4E66-81C8-21AF03846A9F}" type="parTrans" cxnId="{7EA7686F-BB46-4D3A-9233-01AD8281471D}">
      <dgm:prSet/>
      <dgm:spPr/>
      <dgm:t>
        <a:bodyPr/>
        <a:lstStyle/>
        <a:p>
          <a:endParaRPr lang="cs-CZ"/>
        </a:p>
      </dgm:t>
    </dgm:pt>
    <dgm:pt modelId="{574CB193-5F1A-427B-856B-DB768DE21F51}" type="sibTrans" cxnId="{7EA7686F-BB46-4D3A-9233-01AD8281471D}">
      <dgm:prSet/>
      <dgm:spPr/>
      <dgm:t>
        <a:bodyPr/>
        <a:lstStyle/>
        <a:p>
          <a:endParaRPr lang="cs-CZ"/>
        </a:p>
      </dgm:t>
    </dgm:pt>
    <dgm:pt modelId="{B7B2F97E-7165-4607-848D-95788042D8C9}" type="pres">
      <dgm:prSet presAssocID="{744F71FD-D01A-4483-8A8B-6F5BEC4E3084}" presName="diagram" presStyleCnt="0">
        <dgm:presLayoutVars>
          <dgm:dir/>
          <dgm:resizeHandles val="exact"/>
        </dgm:presLayoutVars>
      </dgm:prSet>
      <dgm:spPr/>
      <dgm:t>
        <a:bodyPr/>
        <a:lstStyle/>
        <a:p>
          <a:endParaRPr lang="cs-CZ"/>
        </a:p>
      </dgm:t>
    </dgm:pt>
    <dgm:pt modelId="{2316FA72-3BDA-4E8F-A8E3-4D4BBAE278E4}" type="pres">
      <dgm:prSet presAssocID="{BF129621-AAAE-4C92-97E1-232A09314C36}" presName="node" presStyleLbl="node1" presStyleIdx="0" presStyleCnt="5">
        <dgm:presLayoutVars>
          <dgm:bulletEnabled val="1"/>
        </dgm:presLayoutVars>
      </dgm:prSet>
      <dgm:spPr/>
      <dgm:t>
        <a:bodyPr/>
        <a:lstStyle/>
        <a:p>
          <a:endParaRPr lang="cs-CZ"/>
        </a:p>
      </dgm:t>
    </dgm:pt>
    <dgm:pt modelId="{96BE477E-04AA-4AA6-8478-274C60CB7C7D}" type="pres">
      <dgm:prSet presAssocID="{45D7173B-BC5A-4587-A492-636FFC06607F}" presName="sibTrans" presStyleCnt="0"/>
      <dgm:spPr/>
    </dgm:pt>
    <dgm:pt modelId="{55FF1A21-93DD-4F72-B6F5-9537EF191E31}" type="pres">
      <dgm:prSet presAssocID="{FE57FEC3-E767-47AB-BA34-3080C1E9CFD1}" presName="node" presStyleLbl="node1" presStyleIdx="1" presStyleCnt="5">
        <dgm:presLayoutVars>
          <dgm:bulletEnabled val="1"/>
        </dgm:presLayoutVars>
      </dgm:prSet>
      <dgm:spPr/>
      <dgm:t>
        <a:bodyPr/>
        <a:lstStyle/>
        <a:p>
          <a:endParaRPr lang="cs-CZ"/>
        </a:p>
      </dgm:t>
    </dgm:pt>
    <dgm:pt modelId="{CBAC55EA-C85E-4744-B63D-22C65DCE8821}" type="pres">
      <dgm:prSet presAssocID="{55037C6D-4C45-4CBA-B62F-366E10F93853}" presName="sibTrans" presStyleCnt="0"/>
      <dgm:spPr/>
    </dgm:pt>
    <dgm:pt modelId="{67E57CF2-BE2C-47C8-AEF5-137048514E27}" type="pres">
      <dgm:prSet presAssocID="{0681101C-443B-4B79-B8D1-6D0C9279F667}" presName="node" presStyleLbl="node1" presStyleIdx="2" presStyleCnt="5">
        <dgm:presLayoutVars>
          <dgm:bulletEnabled val="1"/>
        </dgm:presLayoutVars>
      </dgm:prSet>
      <dgm:spPr/>
      <dgm:t>
        <a:bodyPr/>
        <a:lstStyle/>
        <a:p>
          <a:endParaRPr lang="cs-CZ"/>
        </a:p>
      </dgm:t>
    </dgm:pt>
    <dgm:pt modelId="{3BEF0CD9-BFB6-4B64-A11A-BB18E90B2464}" type="pres">
      <dgm:prSet presAssocID="{CC70DFF4-5387-4BC7-B06A-5B62B4CD028D}" presName="sibTrans" presStyleCnt="0"/>
      <dgm:spPr/>
    </dgm:pt>
    <dgm:pt modelId="{25DB820A-09E7-47C4-8265-AE05A074B592}" type="pres">
      <dgm:prSet presAssocID="{84972211-5496-49E7-BD69-684FA1A7EF60}" presName="node" presStyleLbl="node1" presStyleIdx="3" presStyleCnt="5">
        <dgm:presLayoutVars>
          <dgm:bulletEnabled val="1"/>
        </dgm:presLayoutVars>
      </dgm:prSet>
      <dgm:spPr/>
      <dgm:t>
        <a:bodyPr/>
        <a:lstStyle/>
        <a:p>
          <a:endParaRPr lang="cs-CZ"/>
        </a:p>
      </dgm:t>
    </dgm:pt>
    <dgm:pt modelId="{4800C643-F6EE-4340-85AC-70FF037D6FFD}" type="pres">
      <dgm:prSet presAssocID="{341E2F9B-56F7-4918-B69E-AE2D3F2F3AC3}" presName="sibTrans" presStyleCnt="0"/>
      <dgm:spPr/>
    </dgm:pt>
    <dgm:pt modelId="{38470576-7B94-46BE-B422-E43DA0AFB659}" type="pres">
      <dgm:prSet presAssocID="{2AECF811-722D-476D-B58D-92AC58D696B2}" presName="node" presStyleLbl="node1" presStyleIdx="4" presStyleCnt="5">
        <dgm:presLayoutVars>
          <dgm:bulletEnabled val="1"/>
        </dgm:presLayoutVars>
      </dgm:prSet>
      <dgm:spPr/>
      <dgm:t>
        <a:bodyPr/>
        <a:lstStyle/>
        <a:p>
          <a:endParaRPr lang="cs-CZ"/>
        </a:p>
      </dgm:t>
    </dgm:pt>
  </dgm:ptLst>
  <dgm:cxnLst>
    <dgm:cxn modelId="{FC639D1F-E500-4829-9822-B4892A2B61F6}" srcId="{744F71FD-D01A-4483-8A8B-6F5BEC4E3084}" destId="{0681101C-443B-4B79-B8D1-6D0C9279F667}" srcOrd="2" destOrd="0" parTransId="{A082973B-0D6E-4C3C-9A18-E09F1C90489D}" sibTransId="{CC70DFF4-5387-4BC7-B06A-5B62B4CD028D}"/>
    <dgm:cxn modelId="{7EB93A8C-C1C0-46E8-8BD4-D6737B4C5EBB}" srcId="{744F71FD-D01A-4483-8A8B-6F5BEC4E3084}" destId="{FE57FEC3-E767-47AB-BA34-3080C1E9CFD1}" srcOrd="1" destOrd="0" parTransId="{AB0D70C8-3CB0-45C4-92BA-C88827B000C6}" sibTransId="{55037C6D-4C45-4CBA-B62F-366E10F93853}"/>
    <dgm:cxn modelId="{13F058DA-8A26-41BF-99C9-EB7D489CA914}" type="presOf" srcId="{BF129621-AAAE-4C92-97E1-232A09314C36}" destId="{2316FA72-3BDA-4E8F-A8E3-4D4BBAE278E4}" srcOrd="0" destOrd="0" presId="urn:microsoft.com/office/officeart/2005/8/layout/default"/>
    <dgm:cxn modelId="{50E39579-A682-4F64-A8FF-DBB7A774C493}" type="presOf" srcId="{744F71FD-D01A-4483-8A8B-6F5BEC4E3084}" destId="{B7B2F97E-7165-4607-848D-95788042D8C9}" srcOrd="0" destOrd="0" presId="urn:microsoft.com/office/officeart/2005/8/layout/default"/>
    <dgm:cxn modelId="{C805AF9A-9CF7-45C8-B7D3-DA7C8BAD3C0B}" type="presOf" srcId="{FE57FEC3-E767-47AB-BA34-3080C1E9CFD1}" destId="{55FF1A21-93DD-4F72-B6F5-9537EF191E31}" srcOrd="0" destOrd="0" presId="urn:microsoft.com/office/officeart/2005/8/layout/default"/>
    <dgm:cxn modelId="{05966B5A-485E-4694-8DE3-F817E1EC0A2B}" type="presOf" srcId="{2AECF811-722D-476D-B58D-92AC58D696B2}" destId="{38470576-7B94-46BE-B422-E43DA0AFB659}" srcOrd="0" destOrd="0" presId="urn:microsoft.com/office/officeart/2005/8/layout/default"/>
    <dgm:cxn modelId="{9B32325C-75AB-4400-9C2D-B8259666ECF0}" type="presOf" srcId="{84972211-5496-49E7-BD69-684FA1A7EF60}" destId="{25DB820A-09E7-47C4-8265-AE05A074B592}" srcOrd="0" destOrd="0" presId="urn:microsoft.com/office/officeart/2005/8/layout/default"/>
    <dgm:cxn modelId="{680586DF-00DE-4A61-B55F-F5F923901A5E}" srcId="{744F71FD-D01A-4483-8A8B-6F5BEC4E3084}" destId="{BF129621-AAAE-4C92-97E1-232A09314C36}" srcOrd="0" destOrd="0" parTransId="{6EC4F727-2271-473C-A0FA-A04699E12972}" sibTransId="{45D7173B-BC5A-4587-A492-636FFC06607F}"/>
    <dgm:cxn modelId="{7EA7686F-BB46-4D3A-9233-01AD8281471D}" srcId="{744F71FD-D01A-4483-8A8B-6F5BEC4E3084}" destId="{2AECF811-722D-476D-B58D-92AC58D696B2}" srcOrd="4" destOrd="0" parTransId="{07A2F4DC-A497-4E66-81C8-21AF03846A9F}" sibTransId="{574CB193-5F1A-427B-856B-DB768DE21F51}"/>
    <dgm:cxn modelId="{653BAC91-8DDF-4BA8-AAA8-13F6875A4157}" srcId="{744F71FD-D01A-4483-8A8B-6F5BEC4E3084}" destId="{84972211-5496-49E7-BD69-684FA1A7EF60}" srcOrd="3" destOrd="0" parTransId="{999CBB3B-2E00-400F-9D59-EE7036425503}" sibTransId="{341E2F9B-56F7-4918-B69E-AE2D3F2F3AC3}"/>
    <dgm:cxn modelId="{2F12D7EA-A99C-4683-97D5-143C96CF46D4}" type="presOf" srcId="{0681101C-443B-4B79-B8D1-6D0C9279F667}" destId="{67E57CF2-BE2C-47C8-AEF5-137048514E27}" srcOrd="0" destOrd="0" presId="urn:microsoft.com/office/officeart/2005/8/layout/default"/>
    <dgm:cxn modelId="{5CCA3F96-62C2-46FC-A732-353E56E23943}" type="presParOf" srcId="{B7B2F97E-7165-4607-848D-95788042D8C9}" destId="{2316FA72-3BDA-4E8F-A8E3-4D4BBAE278E4}" srcOrd="0" destOrd="0" presId="urn:microsoft.com/office/officeart/2005/8/layout/default"/>
    <dgm:cxn modelId="{CE897D58-4B40-424B-869A-2ECFFBEA5614}" type="presParOf" srcId="{B7B2F97E-7165-4607-848D-95788042D8C9}" destId="{96BE477E-04AA-4AA6-8478-274C60CB7C7D}" srcOrd="1" destOrd="0" presId="urn:microsoft.com/office/officeart/2005/8/layout/default"/>
    <dgm:cxn modelId="{E73B5DB3-6694-4372-BC1A-1289F0A91293}" type="presParOf" srcId="{B7B2F97E-7165-4607-848D-95788042D8C9}" destId="{55FF1A21-93DD-4F72-B6F5-9537EF191E31}" srcOrd="2" destOrd="0" presId="urn:microsoft.com/office/officeart/2005/8/layout/default"/>
    <dgm:cxn modelId="{7E2D95C4-C54C-47F0-895E-9A01E3209857}" type="presParOf" srcId="{B7B2F97E-7165-4607-848D-95788042D8C9}" destId="{CBAC55EA-C85E-4744-B63D-22C65DCE8821}" srcOrd="3" destOrd="0" presId="urn:microsoft.com/office/officeart/2005/8/layout/default"/>
    <dgm:cxn modelId="{5095B4AD-9265-4CD7-9709-4B4EE1DA964B}" type="presParOf" srcId="{B7B2F97E-7165-4607-848D-95788042D8C9}" destId="{67E57CF2-BE2C-47C8-AEF5-137048514E27}" srcOrd="4" destOrd="0" presId="urn:microsoft.com/office/officeart/2005/8/layout/default"/>
    <dgm:cxn modelId="{FF0D319F-196E-463A-B2C5-1E15ADEFC1BC}" type="presParOf" srcId="{B7B2F97E-7165-4607-848D-95788042D8C9}" destId="{3BEF0CD9-BFB6-4B64-A11A-BB18E90B2464}" srcOrd="5" destOrd="0" presId="urn:microsoft.com/office/officeart/2005/8/layout/default"/>
    <dgm:cxn modelId="{B53CD984-3FA6-4AEF-8160-7DD90E62D6AE}" type="presParOf" srcId="{B7B2F97E-7165-4607-848D-95788042D8C9}" destId="{25DB820A-09E7-47C4-8265-AE05A074B592}" srcOrd="6" destOrd="0" presId="urn:microsoft.com/office/officeart/2005/8/layout/default"/>
    <dgm:cxn modelId="{B9E28239-05FA-4467-B2E1-01EDF4AA96E5}" type="presParOf" srcId="{B7B2F97E-7165-4607-848D-95788042D8C9}" destId="{4800C643-F6EE-4340-85AC-70FF037D6FFD}" srcOrd="7" destOrd="0" presId="urn:microsoft.com/office/officeart/2005/8/layout/default"/>
    <dgm:cxn modelId="{9A3BE6A3-CB9E-43DA-B810-8FD94B83C483}" type="presParOf" srcId="{B7B2F97E-7165-4607-848D-95788042D8C9}" destId="{38470576-7B94-46BE-B422-E43DA0AFB65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8950F6-84B9-448F-BB4C-B42D220EE22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3A878CBD-365A-49C7-957C-B429C55C5031}">
      <dgm:prSet/>
      <dgm:spPr/>
      <dgm:t>
        <a:bodyPr/>
        <a:lstStyle/>
        <a:p>
          <a:pPr rtl="0"/>
          <a:r>
            <a:rPr lang="cs-CZ" b="1" smtClean="0"/>
            <a:t>Nutná obrana</a:t>
          </a:r>
          <a:endParaRPr lang="cs-CZ"/>
        </a:p>
      </dgm:t>
    </dgm:pt>
    <dgm:pt modelId="{0DC5D970-6ED1-4F4F-A941-D4C8CF14832E}" type="parTrans" cxnId="{DAC3E47F-1EE0-4156-9E37-B738333D76CF}">
      <dgm:prSet/>
      <dgm:spPr/>
      <dgm:t>
        <a:bodyPr/>
        <a:lstStyle/>
        <a:p>
          <a:endParaRPr lang="cs-CZ"/>
        </a:p>
      </dgm:t>
    </dgm:pt>
    <dgm:pt modelId="{29977154-568B-4515-83C8-6AA4C19F011B}" type="sibTrans" cxnId="{DAC3E47F-1EE0-4156-9E37-B738333D76CF}">
      <dgm:prSet/>
      <dgm:spPr/>
      <dgm:t>
        <a:bodyPr/>
        <a:lstStyle/>
        <a:p>
          <a:endParaRPr lang="cs-CZ"/>
        </a:p>
      </dgm:t>
    </dgm:pt>
    <dgm:pt modelId="{D515BA33-4C8D-4FAB-9CE6-C8578A3B94C1}">
      <dgm:prSet custT="1"/>
      <dgm:spPr/>
      <dgm:t>
        <a:bodyPr/>
        <a:lstStyle/>
        <a:p>
          <a:pPr algn="l" rtl="0"/>
          <a:r>
            <a:rPr lang="cs-CZ" sz="1800" dirty="0" smtClean="0"/>
            <a:t>Před útokem</a:t>
          </a:r>
          <a:endParaRPr lang="cs-CZ" sz="1800" dirty="0"/>
        </a:p>
      </dgm:t>
    </dgm:pt>
    <dgm:pt modelId="{501480BA-F4EB-465A-B25D-6184AA0F895A}" type="parTrans" cxnId="{28B264F3-9B10-4503-A940-0F968C651011}">
      <dgm:prSet/>
      <dgm:spPr/>
      <dgm:t>
        <a:bodyPr/>
        <a:lstStyle/>
        <a:p>
          <a:endParaRPr lang="cs-CZ"/>
        </a:p>
      </dgm:t>
    </dgm:pt>
    <dgm:pt modelId="{59A52730-35B3-48DC-8943-5B127C2DBAE2}" type="sibTrans" cxnId="{28B264F3-9B10-4503-A940-0F968C651011}">
      <dgm:prSet/>
      <dgm:spPr/>
      <dgm:t>
        <a:bodyPr/>
        <a:lstStyle/>
        <a:p>
          <a:endParaRPr lang="cs-CZ"/>
        </a:p>
      </dgm:t>
    </dgm:pt>
    <dgm:pt modelId="{F61EBF15-019B-438C-B68C-B4612E31CC0C}">
      <dgm:prSet/>
      <dgm:spPr/>
      <dgm:t>
        <a:bodyPr/>
        <a:lstStyle/>
        <a:p>
          <a:pPr rtl="0"/>
          <a:r>
            <a:rPr lang="cs-CZ" b="1" dirty="0" smtClean="0"/>
            <a:t>Krajní nouze</a:t>
          </a:r>
          <a:endParaRPr lang="cs-CZ" dirty="0"/>
        </a:p>
      </dgm:t>
    </dgm:pt>
    <dgm:pt modelId="{92CAAC05-B5CF-4673-A5C5-521524C4F249}" type="parTrans" cxnId="{AFD0A4B3-FC11-4F28-B33C-1ED1B2B94223}">
      <dgm:prSet/>
      <dgm:spPr/>
      <dgm:t>
        <a:bodyPr/>
        <a:lstStyle/>
        <a:p>
          <a:endParaRPr lang="cs-CZ"/>
        </a:p>
      </dgm:t>
    </dgm:pt>
    <dgm:pt modelId="{A98A92BF-DCD5-4251-B036-3FBEC6B41B69}" type="sibTrans" cxnId="{AFD0A4B3-FC11-4F28-B33C-1ED1B2B94223}">
      <dgm:prSet/>
      <dgm:spPr/>
      <dgm:t>
        <a:bodyPr/>
        <a:lstStyle/>
        <a:p>
          <a:endParaRPr lang="cs-CZ"/>
        </a:p>
      </dgm:t>
    </dgm:pt>
    <dgm:pt modelId="{C46742E3-501A-4D05-B769-00DC1DFB0F5D}">
      <dgm:prSet/>
      <dgm:spPr/>
      <dgm:t>
        <a:bodyPr/>
        <a:lstStyle/>
        <a:p>
          <a:pPr rtl="0"/>
          <a:r>
            <a:rPr lang="cs-CZ" sz="1700" dirty="0" smtClean="0"/>
            <a:t>Před hrozící újmou</a:t>
          </a:r>
          <a:endParaRPr lang="cs-CZ" sz="1700" dirty="0"/>
        </a:p>
      </dgm:t>
    </dgm:pt>
    <dgm:pt modelId="{103A11BF-CCB1-42DD-862A-E9E1E7019BD2}" type="parTrans" cxnId="{0E0CAFBA-9276-4CD6-A5EE-58AA60CC245B}">
      <dgm:prSet/>
      <dgm:spPr/>
      <dgm:t>
        <a:bodyPr/>
        <a:lstStyle/>
        <a:p>
          <a:endParaRPr lang="cs-CZ"/>
        </a:p>
      </dgm:t>
    </dgm:pt>
    <dgm:pt modelId="{358C371B-5D62-4395-8156-977CF5B94417}" type="sibTrans" cxnId="{0E0CAFBA-9276-4CD6-A5EE-58AA60CC245B}">
      <dgm:prSet/>
      <dgm:spPr/>
      <dgm:t>
        <a:bodyPr/>
        <a:lstStyle/>
        <a:p>
          <a:endParaRPr lang="cs-CZ"/>
        </a:p>
      </dgm:t>
    </dgm:pt>
    <dgm:pt modelId="{AC3DD7B2-F504-4ED0-881D-38BCED78F141}">
      <dgm:prSet/>
      <dgm:spPr/>
      <dgm:t>
        <a:bodyPr/>
        <a:lstStyle/>
        <a:p>
          <a:pPr rtl="0"/>
          <a:r>
            <a:rPr lang="cs-CZ" b="1" dirty="0" smtClean="0"/>
            <a:t>Omluvitelné vzrušení</a:t>
          </a:r>
          <a:endParaRPr lang="cs-CZ" b="1" dirty="0"/>
        </a:p>
      </dgm:t>
    </dgm:pt>
    <dgm:pt modelId="{D7D23FD8-3717-4C8E-8C34-04800158FC7F}" type="parTrans" cxnId="{80C19DFB-0432-46D7-AA3E-B0C40AF94C9D}">
      <dgm:prSet/>
      <dgm:spPr/>
      <dgm:t>
        <a:bodyPr/>
        <a:lstStyle/>
        <a:p>
          <a:endParaRPr lang="cs-CZ"/>
        </a:p>
      </dgm:t>
    </dgm:pt>
    <dgm:pt modelId="{BD626734-63A9-4E18-8E60-597C0C2703B6}" type="sibTrans" cxnId="{80C19DFB-0432-46D7-AA3E-B0C40AF94C9D}">
      <dgm:prSet/>
      <dgm:spPr/>
      <dgm:t>
        <a:bodyPr/>
        <a:lstStyle/>
        <a:p>
          <a:endParaRPr lang="cs-CZ"/>
        </a:p>
      </dgm:t>
    </dgm:pt>
    <dgm:pt modelId="{2B585FF8-71A0-4886-A2B2-06EE87202AF9}">
      <dgm:prSet/>
      <dgm:spPr/>
      <dgm:t>
        <a:bodyPr/>
        <a:lstStyle/>
        <a:p>
          <a:pPr rtl="0"/>
          <a:r>
            <a:rPr lang="cs-CZ" dirty="0" smtClean="0"/>
            <a:t>Při posouzení, zda někdo jednal v nutné obraně, anebo v krajní nouzi, se přihlédne i k omluvitelnému vzrušení mysli</a:t>
          </a:r>
          <a:endParaRPr lang="cs-CZ" dirty="0"/>
        </a:p>
      </dgm:t>
    </dgm:pt>
    <dgm:pt modelId="{42FA9003-A1F4-4C8B-BBE3-67B573B829F2}" type="parTrans" cxnId="{61E50CB0-2E60-4329-A920-9ED58BF50EB1}">
      <dgm:prSet/>
      <dgm:spPr/>
      <dgm:t>
        <a:bodyPr/>
        <a:lstStyle/>
        <a:p>
          <a:endParaRPr lang="cs-CZ"/>
        </a:p>
      </dgm:t>
    </dgm:pt>
    <dgm:pt modelId="{2C88D08A-E323-4A1A-A29E-CA38B7FB1418}" type="sibTrans" cxnId="{61E50CB0-2E60-4329-A920-9ED58BF50EB1}">
      <dgm:prSet/>
      <dgm:spPr/>
      <dgm:t>
        <a:bodyPr/>
        <a:lstStyle/>
        <a:p>
          <a:endParaRPr lang="cs-CZ"/>
        </a:p>
      </dgm:t>
    </dgm:pt>
    <dgm:pt modelId="{09819F98-80BF-4396-B55A-4760DAA14254}">
      <dgm:prSet custT="1"/>
      <dgm:spPr/>
      <dgm:t>
        <a:bodyPr/>
        <a:lstStyle/>
        <a:p>
          <a:pPr algn="l" rtl="0"/>
          <a:r>
            <a:rPr lang="cs-CZ" sz="1600" dirty="0" smtClean="0"/>
            <a:t>Kdo odvrací od sebe nebo od jiného </a:t>
          </a:r>
          <a:r>
            <a:rPr lang="cs-CZ" sz="1600" u="sng" dirty="0" smtClean="0">
              <a:effectLst>
                <a:outerShdw blurRad="38100" dist="38100" dir="2700000" algn="tl">
                  <a:srgbClr val="000000">
                    <a:alpha val="43137"/>
                  </a:srgbClr>
                </a:outerShdw>
              </a:effectLst>
            </a:rPr>
            <a:t>bezprostředně hrozící nebo trvající protiprávní útok </a:t>
          </a:r>
          <a:r>
            <a:rPr lang="cs-CZ" sz="1600" dirty="0" smtClean="0"/>
            <a:t>a způsobí přitom útočníkovi újmu, není povinen k její náhradě. To neplatí, je-li zjevné, že napadenému hrozí vzhledem k jeho poměrům újma jen nepatrná nebo obrana je zcela zjevně nepřiměřená, zejména vzhledem k závažnosti újmy útočníka způsobené odvracením útoku. </a:t>
          </a:r>
          <a:r>
            <a:rPr lang="cs-CZ" sz="1600" b="1" dirty="0" smtClean="0"/>
            <a:t> </a:t>
          </a:r>
          <a:endParaRPr lang="cs-CZ" sz="1600" dirty="0"/>
        </a:p>
      </dgm:t>
    </dgm:pt>
    <dgm:pt modelId="{9522E4C0-46E3-438C-B2FF-15F7334D1557}" type="parTrans" cxnId="{3FF0F2AD-814E-44C5-B016-9CFFC58450B8}">
      <dgm:prSet/>
      <dgm:spPr/>
      <dgm:t>
        <a:bodyPr/>
        <a:lstStyle/>
        <a:p>
          <a:endParaRPr lang="cs-CZ"/>
        </a:p>
      </dgm:t>
    </dgm:pt>
    <dgm:pt modelId="{BA6CB974-31F7-4371-91AB-F6C3D6274930}" type="sibTrans" cxnId="{3FF0F2AD-814E-44C5-B016-9CFFC58450B8}">
      <dgm:prSet/>
      <dgm:spPr/>
      <dgm:t>
        <a:bodyPr/>
        <a:lstStyle/>
        <a:p>
          <a:endParaRPr lang="cs-CZ"/>
        </a:p>
      </dgm:t>
    </dgm:pt>
    <dgm:pt modelId="{FB829F57-F56B-4A62-93B9-475BA13D4A42}">
      <dgm:prSet custT="1"/>
      <dgm:spPr/>
      <dgm:t>
        <a:bodyPr/>
        <a:lstStyle/>
        <a:p>
          <a:r>
            <a:rPr lang="cs-CZ" sz="1600" dirty="0" smtClean="0"/>
            <a:t>Kdo odvrací od sebe nebo od jiného </a:t>
          </a:r>
          <a:r>
            <a:rPr lang="cs-CZ" sz="1600" u="sng" dirty="0" smtClean="0">
              <a:effectLst>
                <a:outerShdw blurRad="38100" dist="38100" dir="2700000" algn="tl">
                  <a:srgbClr val="000000">
                    <a:alpha val="43137"/>
                  </a:srgbClr>
                </a:outerShdw>
              </a:effectLst>
            </a:rPr>
            <a:t>přímo hrozící nebezpečí újmy</a:t>
          </a:r>
          <a:r>
            <a:rPr lang="cs-CZ" sz="1600" dirty="0" smtClean="0"/>
            <a:t>, není povinen k náhradě újmy tím způsobené, nebylo-li za daných okolností možné odvrátit nebezpečí jinak nebo nezpůsobí-li následek zjevně stejně závažný nebo ještě závažnější než újma, která hrozila, ledaže by majetek i bez jednání v nouzi podlehl zkáze. To neplatí, vyvolal-li nebezpečí vlastní vinou sám jednající. </a:t>
          </a:r>
          <a:endParaRPr lang="cs-CZ" sz="1600" dirty="0"/>
        </a:p>
      </dgm:t>
    </dgm:pt>
    <dgm:pt modelId="{725B21C4-3E9A-4384-9ADD-0907602BDB55}" type="parTrans" cxnId="{BDA63064-A435-4402-8BF9-E8AE08284586}">
      <dgm:prSet/>
      <dgm:spPr/>
    </dgm:pt>
    <dgm:pt modelId="{220A4818-D4C2-4E0A-AA08-37CA4551304E}" type="sibTrans" cxnId="{BDA63064-A435-4402-8BF9-E8AE08284586}">
      <dgm:prSet/>
      <dgm:spPr/>
    </dgm:pt>
    <dgm:pt modelId="{653E1FB5-4BB1-42F5-A3E8-D00E897DE949}" type="pres">
      <dgm:prSet presAssocID="{AB8950F6-84B9-448F-BB4C-B42D220EE22F}" presName="Name0" presStyleCnt="0">
        <dgm:presLayoutVars>
          <dgm:dir/>
          <dgm:animLvl val="lvl"/>
          <dgm:resizeHandles val="exact"/>
        </dgm:presLayoutVars>
      </dgm:prSet>
      <dgm:spPr/>
      <dgm:t>
        <a:bodyPr/>
        <a:lstStyle/>
        <a:p>
          <a:endParaRPr lang="cs-CZ"/>
        </a:p>
      </dgm:t>
    </dgm:pt>
    <dgm:pt modelId="{B9100B0E-AE0D-4413-82F5-BD3C75B65B4F}" type="pres">
      <dgm:prSet presAssocID="{3A878CBD-365A-49C7-957C-B429C55C5031}" presName="composite" presStyleCnt="0"/>
      <dgm:spPr/>
    </dgm:pt>
    <dgm:pt modelId="{7F395202-EC38-4AB8-907B-F6098A8F7EDA}" type="pres">
      <dgm:prSet presAssocID="{3A878CBD-365A-49C7-957C-B429C55C5031}" presName="parTx" presStyleLbl="alignNode1" presStyleIdx="0" presStyleCnt="3">
        <dgm:presLayoutVars>
          <dgm:chMax val="0"/>
          <dgm:chPref val="0"/>
          <dgm:bulletEnabled val="1"/>
        </dgm:presLayoutVars>
      </dgm:prSet>
      <dgm:spPr/>
      <dgm:t>
        <a:bodyPr/>
        <a:lstStyle/>
        <a:p>
          <a:endParaRPr lang="cs-CZ"/>
        </a:p>
      </dgm:t>
    </dgm:pt>
    <dgm:pt modelId="{B5A249E3-A819-4C84-A4BC-D9837207E05E}" type="pres">
      <dgm:prSet presAssocID="{3A878CBD-365A-49C7-957C-B429C55C5031}" presName="desTx" presStyleLbl="alignAccFollowNode1" presStyleIdx="0" presStyleCnt="3">
        <dgm:presLayoutVars>
          <dgm:bulletEnabled val="1"/>
        </dgm:presLayoutVars>
      </dgm:prSet>
      <dgm:spPr/>
      <dgm:t>
        <a:bodyPr/>
        <a:lstStyle/>
        <a:p>
          <a:endParaRPr lang="cs-CZ"/>
        </a:p>
      </dgm:t>
    </dgm:pt>
    <dgm:pt modelId="{8377E516-EA30-4B0F-BBA3-906A913DBD1A}" type="pres">
      <dgm:prSet presAssocID="{29977154-568B-4515-83C8-6AA4C19F011B}" presName="space" presStyleCnt="0"/>
      <dgm:spPr/>
    </dgm:pt>
    <dgm:pt modelId="{C58A625B-94D0-4476-9246-B32FFF7D2670}" type="pres">
      <dgm:prSet presAssocID="{F61EBF15-019B-438C-B68C-B4612E31CC0C}" presName="composite" presStyleCnt="0"/>
      <dgm:spPr/>
    </dgm:pt>
    <dgm:pt modelId="{6F7980E6-47C4-482C-B6B5-B769177DB586}" type="pres">
      <dgm:prSet presAssocID="{F61EBF15-019B-438C-B68C-B4612E31CC0C}" presName="parTx" presStyleLbl="alignNode1" presStyleIdx="1" presStyleCnt="3">
        <dgm:presLayoutVars>
          <dgm:chMax val="0"/>
          <dgm:chPref val="0"/>
          <dgm:bulletEnabled val="1"/>
        </dgm:presLayoutVars>
      </dgm:prSet>
      <dgm:spPr/>
      <dgm:t>
        <a:bodyPr/>
        <a:lstStyle/>
        <a:p>
          <a:endParaRPr lang="cs-CZ"/>
        </a:p>
      </dgm:t>
    </dgm:pt>
    <dgm:pt modelId="{EF61DDDF-6325-40CF-A65E-CDC2E2BCB953}" type="pres">
      <dgm:prSet presAssocID="{F61EBF15-019B-438C-B68C-B4612E31CC0C}" presName="desTx" presStyleLbl="alignAccFollowNode1" presStyleIdx="1" presStyleCnt="3">
        <dgm:presLayoutVars>
          <dgm:bulletEnabled val="1"/>
        </dgm:presLayoutVars>
      </dgm:prSet>
      <dgm:spPr/>
      <dgm:t>
        <a:bodyPr/>
        <a:lstStyle/>
        <a:p>
          <a:endParaRPr lang="cs-CZ"/>
        </a:p>
      </dgm:t>
    </dgm:pt>
    <dgm:pt modelId="{4E70AD32-CA3A-453C-B0E5-850559A90128}" type="pres">
      <dgm:prSet presAssocID="{A98A92BF-DCD5-4251-B036-3FBEC6B41B69}" presName="space" presStyleCnt="0"/>
      <dgm:spPr/>
    </dgm:pt>
    <dgm:pt modelId="{866847CC-7F7C-402E-A661-E6127DE90CA7}" type="pres">
      <dgm:prSet presAssocID="{AC3DD7B2-F504-4ED0-881D-38BCED78F141}" presName="composite" presStyleCnt="0"/>
      <dgm:spPr/>
    </dgm:pt>
    <dgm:pt modelId="{E04B2CB9-BA52-4675-955E-C5EA7F7CEC19}" type="pres">
      <dgm:prSet presAssocID="{AC3DD7B2-F504-4ED0-881D-38BCED78F141}" presName="parTx" presStyleLbl="alignNode1" presStyleIdx="2" presStyleCnt="3">
        <dgm:presLayoutVars>
          <dgm:chMax val="0"/>
          <dgm:chPref val="0"/>
          <dgm:bulletEnabled val="1"/>
        </dgm:presLayoutVars>
      </dgm:prSet>
      <dgm:spPr/>
      <dgm:t>
        <a:bodyPr/>
        <a:lstStyle/>
        <a:p>
          <a:endParaRPr lang="cs-CZ"/>
        </a:p>
      </dgm:t>
    </dgm:pt>
    <dgm:pt modelId="{D1D41F59-D2DF-4F8C-8C98-7B3C0575FAA2}" type="pres">
      <dgm:prSet presAssocID="{AC3DD7B2-F504-4ED0-881D-38BCED78F141}" presName="desTx" presStyleLbl="alignAccFollowNode1" presStyleIdx="2" presStyleCnt="3">
        <dgm:presLayoutVars>
          <dgm:bulletEnabled val="1"/>
        </dgm:presLayoutVars>
      </dgm:prSet>
      <dgm:spPr/>
      <dgm:t>
        <a:bodyPr/>
        <a:lstStyle/>
        <a:p>
          <a:endParaRPr lang="cs-CZ"/>
        </a:p>
      </dgm:t>
    </dgm:pt>
  </dgm:ptLst>
  <dgm:cxnLst>
    <dgm:cxn modelId="{28B264F3-9B10-4503-A940-0F968C651011}" srcId="{3A878CBD-365A-49C7-957C-B429C55C5031}" destId="{D515BA33-4C8D-4FAB-9CE6-C8578A3B94C1}" srcOrd="0" destOrd="0" parTransId="{501480BA-F4EB-465A-B25D-6184AA0F895A}" sibTransId="{59A52730-35B3-48DC-8943-5B127C2DBAE2}"/>
    <dgm:cxn modelId="{798B0A63-841D-4E95-ABA1-201019E8BF31}" type="presOf" srcId="{AB8950F6-84B9-448F-BB4C-B42D220EE22F}" destId="{653E1FB5-4BB1-42F5-A3E8-D00E897DE949}" srcOrd="0" destOrd="0" presId="urn:microsoft.com/office/officeart/2005/8/layout/hList1"/>
    <dgm:cxn modelId="{3B99A41C-2D1F-488B-A669-C6CD9CE6C100}" type="presOf" srcId="{AC3DD7B2-F504-4ED0-881D-38BCED78F141}" destId="{E04B2CB9-BA52-4675-955E-C5EA7F7CEC19}" srcOrd="0" destOrd="0" presId="urn:microsoft.com/office/officeart/2005/8/layout/hList1"/>
    <dgm:cxn modelId="{AFD0A4B3-FC11-4F28-B33C-1ED1B2B94223}" srcId="{AB8950F6-84B9-448F-BB4C-B42D220EE22F}" destId="{F61EBF15-019B-438C-B68C-B4612E31CC0C}" srcOrd="1" destOrd="0" parTransId="{92CAAC05-B5CF-4673-A5C5-521524C4F249}" sibTransId="{A98A92BF-DCD5-4251-B036-3FBEC6B41B69}"/>
    <dgm:cxn modelId="{3FF0F2AD-814E-44C5-B016-9CFFC58450B8}" srcId="{D515BA33-4C8D-4FAB-9CE6-C8578A3B94C1}" destId="{09819F98-80BF-4396-B55A-4760DAA14254}" srcOrd="0" destOrd="0" parTransId="{9522E4C0-46E3-438C-B2FF-15F7334D1557}" sibTransId="{BA6CB974-31F7-4371-91AB-F6C3D6274930}"/>
    <dgm:cxn modelId="{BDA63064-A435-4402-8BF9-E8AE08284586}" srcId="{C46742E3-501A-4D05-B769-00DC1DFB0F5D}" destId="{FB829F57-F56B-4A62-93B9-475BA13D4A42}" srcOrd="0" destOrd="0" parTransId="{725B21C4-3E9A-4384-9ADD-0907602BDB55}" sibTransId="{220A4818-D4C2-4E0A-AA08-37CA4551304E}"/>
    <dgm:cxn modelId="{AB684E64-A0AE-42B8-8979-7ACACE51CEF6}" type="presOf" srcId="{2B585FF8-71A0-4886-A2B2-06EE87202AF9}" destId="{D1D41F59-D2DF-4F8C-8C98-7B3C0575FAA2}" srcOrd="0" destOrd="0" presId="urn:microsoft.com/office/officeart/2005/8/layout/hList1"/>
    <dgm:cxn modelId="{E6929C83-0326-42D8-A01F-F8BD0762906A}" type="presOf" srcId="{FB829F57-F56B-4A62-93B9-475BA13D4A42}" destId="{EF61DDDF-6325-40CF-A65E-CDC2E2BCB953}" srcOrd="0" destOrd="1" presId="urn:microsoft.com/office/officeart/2005/8/layout/hList1"/>
    <dgm:cxn modelId="{5B6AD4C3-538C-4AA3-B43B-B8122981B471}" type="presOf" srcId="{09819F98-80BF-4396-B55A-4760DAA14254}" destId="{B5A249E3-A819-4C84-A4BC-D9837207E05E}" srcOrd="0" destOrd="1" presId="urn:microsoft.com/office/officeart/2005/8/layout/hList1"/>
    <dgm:cxn modelId="{B27E8D19-3F11-4B42-A1C9-061289C0F61A}" type="presOf" srcId="{F61EBF15-019B-438C-B68C-B4612E31CC0C}" destId="{6F7980E6-47C4-482C-B6B5-B769177DB586}" srcOrd="0" destOrd="0" presId="urn:microsoft.com/office/officeart/2005/8/layout/hList1"/>
    <dgm:cxn modelId="{80C19DFB-0432-46D7-AA3E-B0C40AF94C9D}" srcId="{AB8950F6-84B9-448F-BB4C-B42D220EE22F}" destId="{AC3DD7B2-F504-4ED0-881D-38BCED78F141}" srcOrd="2" destOrd="0" parTransId="{D7D23FD8-3717-4C8E-8C34-04800158FC7F}" sibTransId="{BD626734-63A9-4E18-8E60-597C0C2703B6}"/>
    <dgm:cxn modelId="{0E0CAFBA-9276-4CD6-A5EE-58AA60CC245B}" srcId="{F61EBF15-019B-438C-B68C-B4612E31CC0C}" destId="{C46742E3-501A-4D05-B769-00DC1DFB0F5D}" srcOrd="0" destOrd="0" parTransId="{103A11BF-CCB1-42DD-862A-E9E1E7019BD2}" sibTransId="{358C371B-5D62-4395-8156-977CF5B94417}"/>
    <dgm:cxn modelId="{498B4977-6A41-4C0E-A2F4-8EB21111CF50}" type="presOf" srcId="{D515BA33-4C8D-4FAB-9CE6-C8578A3B94C1}" destId="{B5A249E3-A819-4C84-A4BC-D9837207E05E}" srcOrd="0" destOrd="0" presId="urn:microsoft.com/office/officeart/2005/8/layout/hList1"/>
    <dgm:cxn modelId="{61E50CB0-2E60-4329-A920-9ED58BF50EB1}" srcId="{AC3DD7B2-F504-4ED0-881D-38BCED78F141}" destId="{2B585FF8-71A0-4886-A2B2-06EE87202AF9}" srcOrd="0" destOrd="0" parTransId="{42FA9003-A1F4-4C8B-BBE3-67B573B829F2}" sibTransId="{2C88D08A-E323-4A1A-A29E-CA38B7FB1418}"/>
    <dgm:cxn modelId="{C0C7D682-5C5F-4567-AB41-C85308A55AAD}" type="presOf" srcId="{C46742E3-501A-4D05-B769-00DC1DFB0F5D}" destId="{EF61DDDF-6325-40CF-A65E-CDC2E2BCB953}" srcOrd="0" destOrd="0" presId="urn:microsoft.com/office/officeart/2005/8/layout/hList1"/>
    <dgm:cxn modelId="{DAC3E47F-1EE0-4156-9E37-B738333D76CF}" srcId="{AB8950F6-84B9-448F-BB4C-B42D220EE22F}" destId="{3A878CBD-365A-49C7-957C-B429C55C5031}" srcOrd="0" destOrd="0" parTransId="{0DC5D970-6ED1-4F4F-A941-D4C8CF14832E}" sibTransId="{29977154-568B-4515-83C8-6AA4C19F011B}"/>
    <dgm:cxn modelId="{602D365B-2BAA-4117-8E7B-9397F2FD2B88}" type="presOf" srcId="{3A878CBD-365A-49C7-957C-B429C55C5031}" destId="{7F395202-EC38-4AB8-907B-F6098A8F7EDA}" srcOrd="0" destOrd="0" presId="urn:microsoft.com/office/officeart/2005/8/layout/hList1"/>
    <dgm:cxn modelId="{286BD6E6-B5A1-4692-AE58-DAC7F350F841}" type="presParOf" srcId="{653E1FB5-4BB1-42F5-A3E8-D00E897DE949}" destId="{B9100B0E-AE0D-4413-82F5-BD3C75B65B4F}" srcOrd="0" destOrd="0" presId="urn:microsoft.com/office/officeart/2005/8/layout/hList1"/>
    <dgm:cxn modelId="{A85F48D6-4782-479A-9FC9-7C79613A620A}" type="presParOf" srcId="{B9100B0E-AE0D-4413-82F5-BD3C75B65B4F}" destId="{7F395202-EC38-4AB8-907B-F6098A8F7EDA}" srcOrd="0" destOrd="0" presId="urn:microsoft.com/office/officeart/2005/8/layout/hList1"/>
    <dgm:cxn modelId="{B011BBAA-5EC1-4316-A3A4-FA056627BD52}" type="presParOf" srcId="{B9100B0E-AE0D-4413-82F5-BD3C75B65B4F}" destId="{B5A249E3-A819-4C84-A4BC-D9837207E05E}" srcOrd="1" destOrd="0" presId="urn:microsoft.com/office/officeart/2005/8/layout/hList1"/>
    <dgm:cxn modelId="{04EE3E5D-9759-4E99-8F2C-00C3E65F7684}" type="presParOf" srcId="{653E1FB5-4BB1-42F5-A3E8-D00E897DE949}" destId="{8377E516-EA30-4B0F-BBA3-906A913DBD1A}" srcOrd="1" destOrd="0" presId="urn:microsoft.com/office/officeart/2005/8/layout/hList1"/>
    <dgm:cxn modelId="{AAF4E64B-2CD5-45C2-B4DF-2BC5F820C0AA}" type="presParOf" srcId="{653E1FB5-4BB1-42F5-A3E8-D00E897DE949}" destId="{C58A625B-94D0-4476-9246-B32FFF7D2670}" srcOrd="2" destOrd="0" presId="urn:microsoft.com/office/officeart/2005/8/layout/hList1"/>
    <dgm:cxn modelId="{AAD5FAD0-4672-40A5-8B81-784E523C643B}" type="presParOf" srcId="{C58A625B-94D0-4476-9246-B32FFF7D2670}" destId="{6F7980E6-47C4-482C-B6B5-B769177DB586}" srcOrd="0" destOrd="0" presId="urn:microsoft.com/office/officeart/2005/8/layout/hList1"/>
    <dgm:cxn modelId="{B58781F1-88DD-4458-BC09-E66337DB08E3}" type="presParOf" srcId="{C58A625B-94D0-4476-9246-B32FFF7D2670}" destId="{EF61DDDF-6325-40CF-A65E-CDC2E2BCB953}" srcOrd="1" destOrd="0" presId="urn:microsoft.com/office/officeart/2005/8/layout/hList1"/>
    <dgm:cxn modelId="{06493F9C-00E3-4808-A64D-69A2F7BFBFD0}" type="presParOf" srcId="{653E1FB5-4BB1-42F5-A3E8-D00E897DE949}" destId="{4E70AD32-CA3A-453C-B0E5-850559A90128}" srcOrd="3" destOrd="0" presId="urn:microsoft.com/office/officeart/2005/8/layout/hList1"/>
    <dgm:cxn modelId="{39FE7980-4987-4183-8D71-69144084A23F}" type="presParOf" srcId="{653E1FB5-4BB1-42F5-A3E8-D00E897DE949}" destId="{866847CC-7F7C-402E-A661-E6127DE90CA7}" srcOrd="4" destOrd="0" presId="urn:microsoft.com/office/officeart/2005/8/layout/hList1"/>
    <dgm:cxn modelId="{25F82570-87A5-47DB-B4C6-CFA2393619CD}" type="presParOf" srcId="{866847CC-7F7C-402E-A661-E6127DE90CA7}" destId="{E04B2CB9-BA52-4675-955E-C5EA7F7CEC19}" srcOrd="0" destOrd="0" presId="urn:microsoft.com/office/officeart/2005/8/layout/hList1"/>
    <dgm:cxn modelId="{727EAA66-2CE0-454C-BCD8-F19E648226E5}" type="presParOf" srcId="{866847CC-7F7C-402E-A661-E6127DE90CA7}" destId="{D1D41F59-D2DF-4F8C-8C98-7B3C0575FAA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C85BA4-A843-4C4B-B4EC-72E539510BC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2363560-CB82-4EDF-B481-00BF86E8C57E}">
      <dgm:prSet/>
      <dgm:spPr/>
      <dgm:t>
        <a:bodyPr/>
        <a:lstStyle/>
        <a:p>
          <a:pPr rtl="0"/>
          <a:r>
            <a:rPr lang="cs-CZ" dirty="0" smtClean="0"/>
            <a:t>prokáže-li, že mu ve splnění povinnosti ze smlouvy dočasně nebo trvale zabránila:</a:t>
          </a:r>
          <a:endParaRPr lang="cs-CZ" dirty="0"/>
        </a:p>
      </dgm:t>
    </dgm:pt>
    <dgm:pt modelId="{D3F9873B-A217-4DF1-8ED9-00019DC71934}" type="parTrans" cxnId="{927CE31D-D9D9-49DF-9CCA-2BE7465985FE}">
      <dgm:prSet/>
      <dgm:spPr/>
      <dgm:t>
        <a:bodyPr/>
        <a:lstStyle/>
        <a:p>
          <a:endParaRPr lang="cs-CZ"/>
        </a:p>
      </dgm:t>
    </dgm:pt>
    <dgm:pt modelId="{7A03A5E7-7099-4A63-8541-BC8F200A09F5}" type="sibTrans" cxnId="{927CE31D-D9D9-49DF-9CCA-2BE7465985FE}">
      <dgm:prSet/>
      <dgm:spPr/>
      <dgm:t>
        <a:bodyPr/>
        <a:lstStyle/>
        <a:p>
          <a:endParaRPr lang="cs-CZ"/>
        </a:p>
      </dgm:t>
    </dgm:pt>
    <dgm:pt modelId="{8D6A4756-54BA-41CB-BCB9-20861D831C9A}">
      <dgm:prSet/>
      <dgm:spPr/>
      <dgm:t>
        <a:bodyPr/>
        <a:lstStyle/>
        <a:p>
          <a:pPr rtl="0"/>
          <a:r>
            <a:rPr lang="cs-CZ" dirty="0" smtClean="0"/>
            <a:t>mimořádná </a:t>
          </a:r>
          <a:endParaRPr lang="cs-CZ" dirty="0"/>
        </a:p>
      </dgm:t>
    </dgm:pt>
    <dgm:pt modelId="{3E8D0ECE-794E-458D-B279-F888A1FB5E88}" type="parTrans" cxnId="{1D353E06-B23E-467B-8596-2CAAA9EF4D16}">
      <dgm:prSet/>
      <dgm:spPr/>
      <dgm:t>
        <a:bodyPr/>
        <a:lstStyle/>
        <a:p>
          <a:endParaRPr lang="cs-CZ"/>
        </a:p>
      </dgm:t>
    </dgm:pt>
    <dgm:pt modelId="{5126C613-667D-4EBD-9C68-C54FC10539B7}" type="sibTrans" cxnId="{1D353E06-B23E-467B-8596-2CAAA9EF4D16}">
      <dgm:prSet/>
      <dgm:spPr/>
      <dgm:t>
        <a:bodyPr/>
        <a:lstStyle/>
        <a:p>
          <a:endParaRPr lang="cs-CZ"/>
        </a:p>
      </dgm:t>
    </dgm:pt>
    <dgm:pt modelId="{B8532D29-E88F-4B06-BF0E-D5C57B98DD85}">
      <dgm:prSet/>
      <dgm:spPr/>
      <dgm:t>
        <a:bodyPr/>
        <a:lstStyle/>
        <a:p>
          <a:pPr rtl="0"/>
          <a:r>
            <a:rPr lang="cs-CZ" dirty="0" smtClean="0"/>
            <a:t>nepředvídatelná </a:t>
          </a:r>
          <a:endParaRPr lang="cs-CZ" dirty="0"/>
        </a:p>
      </dgm:t>
    </dgm:pt>
    <dgm:pt modelId="{D3D2A871-4957-4F24-8483-3D012457499E}" type="parTrans" cxnId="{C5002C92-25E3-424B-AE18-9FEF7003F2F5}">
      <dgm:prSet/>
      <dgm:spPr/>
      <dgm:t>
        <a:bodyPr/>
        <a:lstStyle/>
        <a:p>
          <a:endParaRPr lang="cs-CZ"/>
        </a:p>
      </dgm:t>
    </dgm:pt>
    <dgm:pt modelId="{D586DF1E-4E02-425D-BD22-5452833B8389}" type="sibTrans" cxnId="{C5002C92-25E3-424B-AE18-9FEF7003F2F5}">
      <dgm:prSet/>
      <dgm:spPr/>
      <dgm:t>
        <a:bodyPr/>
        <a:lstStyle/>
        <a:p>
          <a:endParaRPr lang="cs-CZ"/>
        </a:p>
      </dgm:t>
    </dgm:pt>
    <dgm:pt modelId="{20F1681F-3E04-47AF-93FF-6746EAB9B6C1}">
      <dgm:prSet/>
      <dgm:spPr/>
      <dgm:t>
        <a:bodyPr/>
        <a:lstStyle/>
        <a:p>
          <a:pPr rtl="0"/>
          <a:r>
            <a:rPr lang="cs-CZ" smtClean="0"/>
            <a:t>nepřekonatelná </a:t>
          </a:r>
          <a:endParaRPr lang="cs-CZ"/>
        </a:p>
      </dgm:t>
    </dgm:pt>
    <dgm:pt modelId="{D9B459DC-BDD8-4A3B-B709-B57ECD4CD0F0}" type="parTrans" cxnId="{6468E8B0-099E-482D-85C5-EAB86B2E180D}">
      <dgm:prSet/>
      <dgm:spPr/>
      <dgm:t>
        <a:bodyPr/>
        <a:lstStyle/>
        <a:p>
          <a:endParaRPr lang="cs-CZ"/>
        </a:p>
      </dgm:t>
    </dgm:pt>
    <dgm:pt modelId="{AD49C139-DB14-403F-A30B-83D0F7C0E0DE}" type="sibTrans" cxnId="{6468E8B0-099E-482D-85C5-EAB86B2E180D}">
      <dgm:prSet/>
      <dgm:spPr/>
      <dgm:t>
        <a:bodyPr/>
        <a:lstStyle/>
        <a:p>
          <a:endParaRPr lang="cs-CZ"/>
        </a:p>
      </dgm:t>
    </dgm:pt>
    <dgm:pt modelId="{C0AEB239-5DEB-45FC-B001-D91E9D05B480}">
      <dgm:prSet/>
      <dgm:spPr/>
      <dgm:t>
        <a:bodyPr/>
        <a:lstStyle/>
        <a:p>
          <a:pPr rtl="0"/>
          <a:r>
            <a:rPr lang="cs-CZ" smtClean="0"/>
            <a:t>překážka vzniklá nezávisle na jeho vůli. </a:t>
          </a:r>
          <a:endParaRPr lang="cs-CZ"/>
        </a:p>
      </dgm:t>
    </dgm:pt>
    <dgm:pt modelId="{70C21433-ABF0-4FE7-9CA0-7C8466B0DF8E}" type="parTrans" cxnId="{AE1D6D2A-387C-4BCC-9926-5CC44ADA08FD}">
      <dgm:prSet/>
      <dgm:spPr/>
      <dgm:t>
        <a:bodyPr/>
        <a:lstStyle/>
        <a:p>
          <a:endParaRPr lang="cs-CZ"/>
        </a:p>
      </dgm:t>
    </dgm:pt>
    <dgm:pt modelId="{B69155FB-ECAC-4E52-9054-A1034E1EF8AD}" type="sibTrans" cxnId="{AE1D6D2A-387C-4BCC-9926-5CC44ADA08FD}">
      <dgm:prSet/>
      <dgm:spPr/>
      <dgm:t>
        <a:bodyPr/>
        <a:lstStyle/>
        <a:p>
          <a:endParaRPr lang="cs-CZ"/>
        </a:p>
      </dgm:t>
    </dgm:pt>
    <dgm:pt modelId="{C8629782-DE12-4FDE-8FFB-A3743941B97C}" type="pres">
      <dgm:prSet presAssocID="{C1C85BA4-A843-4C4B-B4EC-72E539510BC9}" presName="linear" presStyleCnt="0">
        <dgm:presLayoutVars>
          <dgm:animLvl val="lvl"/>
          <dgm:resizeHandles val="exact"/>
        </dgm:presLayoutVars>
      </dgm:prSet>
      <dgm:spPr/>
      <dgm:t>
        <a:bodyPr/>
        <a:lstStyle/>
        <a:p>
          <a:endParaRPr lang="cs-CZ"/>
        </a:p>
      </dgm:t>
    </dgm:pt>
    <dgm:pt modelId="{8CCFED50-AA79-4782-B714-28BD09132132}" type="pres">
      <dgm:prSet presAssocID="{12363560-CB82-4EDF-B481-00BF86E8C57E}" presName="parentText" presStyleLbl="node1" presStyleIdx="0" presStyleCnt="1">
        <dgm:presLayoutVars>
          <dgm:chMax val="0"/>
          <dgm:bulletEnabled val="1"/>
        </dgm:presLayoutVars>
      </dgm:prSet>
      <dgm:spPr/>
      <dgm:t>
        <a:bodyPr/>
        <a:lstStyle/>
        <a:p>
          <a:endParaRPr lang="cs-CZ"/>
        </a:p>
      </dgm:t>
    </dgm:pt>
    <dgm:pt modelId="{DE0B2635-5906-4BED-BA13-054196708C93}" type="pres">
      <dgm:prSet presAssocID="{12363560-CB82-4EDF-B481-00BF86E8C57E}" presName="childText" presStyleLbl="revTx" presStyleIdx="0" presStyleCnt="1">
        <dgm:presLayoutVars>
          <dgm:bulletEnabled val="1"/>
        </dgm:presLayoutVars>
      </dgm:prSet>
      <dgm:spPr/>
      <dgm:t>
        <a:bodyPr/>
        <a:lstStyle/>
        <a:p>
          <a:endParaRPr lang="cs-CZ"/>
        </a:p>
      </dgm:t>
    </dgm:pt>
  </dgm:ptLst>
  <dgm:cxnLst>
    <dgm:cxn modelId="{CA40A1BC-9096-4073-B971-4066C05F46F8}" type="presOf" srcId="{12363560-CB82-4EDF-B481-00BF86E8C57E}" destId="{8CCFED50-AA79-4782-B714-28BD09132132}" srcOrd="0" destOrd="0" presId="urn:microsoft.com/office/officeart/2005/8/layout/vList2"/>
    <dgm:cxn modelId="{1D353E06-B23E-467B-8596-2CAAA9EF4D16}" srcId="{12363560-CB82-4EDF-B481-00BF86E8C57E}" destId="{8D6A4756-54BA-41CB-BCB9-20861D831C9A}" srcOrd="0" destOrd="0" parTransId="{3E8D0ECE-794E-458D-B279-F888A1FB5E88}" sibTransId="{5126C613-667D-4EBD-9C68-C54FC10539B7}"/>
    <dgm:cxn modelId="{1DB54641-5888-48CB-8F7B-77311A2B779A}" type="presOf" srcId="{B8532D29-E88F-4B06-BF0E-D5C57B98DD85}" destId="{DE0B2635-5906-4BED-BA13-054196708C93}" srcOrd="0" destOrd="1" presId="urn:microsoft.com/office/officeart/2005/8/layout/vList2"/>
    <dgm:cxn modelId="{F42784B3-EBA9-4267-945A-227C7A6FC112}" type="presOf" srcId="{8D6A4756-54BA-41CB-BCB9-20861D831C9A}" destId="{DE0B2635-5906-4BED-BA13-054196708C93}" srcOrd="0" destOrd="0" presId="urn:microsoft.com/office/officeart/2005/8/layout/vList2"/>
    <dgm:cxn modelId="{C5002C92-25E3-424B-AE18-9FEF7003F2F5}" srcId="{12363560-CB82-4EDF-B481-00BF86E8C57E}" destId="{B8532D29-E88F-4B06-BF0E-D5C57B98DD85}" srcOrd="1" destOrd="0" parTransId="{D3D2A871-4957-4F24-8483-3D012457499E}" sibTransId="{D586DF1E-4E02-425D-BD22-5452833B8389}"/>
    <dgm:cxn modelId="{927CE31D-D9D9-49DF-9CCA-2BE7465985FE}" srcId="{C1C85BA4-A843-4C4B-B4EC-72E539510BC9}" destId="{12363560-CB82-4EDF-B481-00BF86E8C57E}" srcOrd="0" destOrd="0" parTransId="{D3F9873B-A217-4DF1-8ED9-00019DC71934}" sibTransId="{7A03A5E7-7099-4A63-8541-BC8F200A09F5}"/>
    <dgm:cxn modelId="{569414ED-791A-4767-9D94-5AF4E8D573C9}" type="presOf" srcId="{20F1681F-3E04-47AF-93FF-6746EAB9B6C1}" destId="{DE0B2635-5906-4BED-BA13-054196708C93}" srcOrd="0" destOrd="2" presId="urn:microsoft.com/office/officeart/2005/8/layout/vList2"/>
    <dgm:cxn modelId="{AE1D6D2A-387C-4BCC-9926-5CC44ADA08FD}" srcId="{12363560-CB82-4EDF-B481-00BF86E8C57E}" destId="{C0AEB239-5DEB-45FC-B001-D91E9D05B480}" srcOrd="3" destOrd="0" parTransId="{70C21433-ABF0-4FE7-9CA0-7C8466B0DF8E}" sibTransId="{B69155FB-ECAC-4E52-9054-A1034E1EF8AD}"/>
    <dgm:cxn modelId="{6468E8B0-099E-482D-85C5-EAB86B2E180D}" srcId="{12363560-CB82-4EDF-B481-00BF86E8C57E}" destId="{20F1681F-3E04-47AF-93FF-6746EAB9B6C1}" srcOrd="2" destOrd="0" parTransId="{D9B459DC-BDD8-4A3B-B709-B57ECD4CD0F0}" sibTransId="{AD49C139-DB14-403F-A30B-83D0F7C0E0DE}"/>
    <dgm:cxn modelId="{D030B458-7535-43A9-8743-79EFB9CE0E07}" type="presOf" srcId="{C1C85BA4-A843-4C4B-B4EC-72E539510BC9}" destId="{C8629782-DE12-4FDE-8FFB-A3743941B97C}" srcOrd="0" destOrd="0" presId="urn:microsoft.com/office/officeart/2005/8/layout/vList2"/>
    <dgm:cxn modelId="{263A253E-3FDF-4185-834C-E9C2ED67F1A3}" type="presOf" srcId="{C0AEB239-5DEB-45FC-B001-D91E9D05B480}" destId="{DE0B2635-5906-4BED-BA13-054196708C93}" srcOrd="0" destOrd="3" presId="urn:microsoft.com/office/officeart/2005/8/layout/vList2"/>
    <dgm:cxn modelId="{4E758DC2-0782-4853-9C32-A22D9EEB6506}" type="presParOf" srcId="{C8629782-DE12-4FDE-8FFB-A3743941B97C}" destId="{8CCFED50-AA79-4782-B714-28BD09132132}" srcOrd="0" destOrd="0" presId="urn:microsoft.com/office/officeart/2005/8/layout/vList2"/>
    <dgm:cxn modelId="{68AD34EC-1B4F-4F74-808E-BC346A384861}" type="presParOf" srcId="{C8629782-DE12-4FDE-8FFB-A3743941B97C}" destId="{DE0B2635-5906-4BED-BA13-054196708C9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t>
        <a:bodyPr/>
        <a:lstStyle/>
        <a:p>
          <a:endParaRPr lang="cs-CZ"/>
        </a:p>
      </dgm:t>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t>
        <a:bodyPr/>
        <a:lstStyle/>
        <a:p>
          <a:endParaRPr lang="cs-CZ"/>
        </a:p>
      </dgm:t>
    </dgm:pt>
    <dgm:pt modelId="{8D7EC88F-0D19-4210-BB40-A4209E65218C}" type="pres">
      <dgm:prSet presAssocID="{19DFC520-8930-4C8B-B413-0A69F86CD176}" presName="rootConnector1" presStyleLbl="node1" presStyleIdx="0" presStyleCnt="0"/>
      <dgm:spPr/>
      <dgm:t>
        <a:bodyPr/>
        <a:lstStyle/>
        <a:p>
          <a:endParaRPr lang="cs-CZ"/>
        </a:p>
      </dgm:t>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t>
        <a:bodyPr/>
        <a:lstStyle/>
        <a:p>
          <a:endParaRPr lang="cs-CZ"/>
        </a:p>
      </dgm:t>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t>
        <a:bodyPr/>
        <a:lstStyle/>
        <a:p>
          <a:endParaRPr lang="cs-CZ"/>
        </a:p>
      </dgm:t>
    </dgm:pt>
    <dgm:pt modelId="{DE8AF080-932E-4C48-91FD-DAF6206CC7F6}" type="pres">
      <dgm:prSet presAssocID="{BF8BF4AE-3FC7-4500-8F5B-536F867A9DC0}" presName="rootConnector" presStyleLbl="node2" presStyleIdx="0" presStyleCnt="2"/>
      <dgm:spPr/>
      <dgm:t>
        <a:bodyPr/>
        <a:lstStyle/>
        <a:p>
          <a:endParaRPr lang="cs-CZ"/>
        </a:p>
      </dgm:t>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t>
        <a:bodyPr/>
        <a:lstStyle/>
        <a:p>
          <a:endParaRPr lang="cs-CZ"/>
        </a:p>
      </dgm:t>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t>
        <a:bodyPr/>
        <a:lstStyle/>
        <a:p>
          <a:endParaRPr lang="cs-CZ"/>
        </a:p>
      </dgm:t>
    </dgm:pt>
    <dgm:pt modelId="{A4512A89-100F-4515-A87E-E146FF9532DC}" type="pres">
      <dgm:prSet presAssocID="{9527DCED-91D6-4779-9EAC-ECDE13182F20}" presName="rootConnector" presStyleLbl="node2" presStyleIdx="1" presStyleCnt="2"/>
      <dgm:spPr/>
      <dgm:t>
        <a:bodyPr/>
        <a:lstStyle/>
        <a:p>
          <a:endParaRPr lang="cs-CZ"/>
        </a:p>
      </dgm:t>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B54570C0-1833-4063-949E-9A3D326DDF72}" type="presOf" srcId="{7FECB33E-0FBC-4C05-91AC-2A4C796F67D1}" destId="{74430724-C447-4545-9BA5-11B1F884A852}" srcOrd="0" destOrd="0" presId="urn:microsoft.com/office/officeart/2005/8/layout/orgChart1"/>
    <dgm:cxn modelId="{858A6625-D0DB-489A-904A-13AE7F94E948}" type="presOf" srcId="{19DFC520-8930-4C8B-B413-0A69F86CD176}" destId="{8D7EC88F-0D19-4210-BB40-A4209E65218C}" srcOrd="1" destOrd="0" presId="urn:microsoft.com/office/officeart/2005/8/layout/orgChart1"/>
    <dgm:cxn modelId="{C0E982E4-B34C-4FAD-B8B8-A31A9372F843}" srcId="{096696FA-5DDA-4CFA-9583-6DAF8942BE3F}" destId="{19DFC520-8930-4C8B-B413-0A69F86CD176}" srcOrd="0" destOrd="0" parTransId="{A14B0346-06DD-470D-8BA4-647EBD859F8F}" sibTransId="{C1F6BC09-4295-47E1-BF51-BC2EE41A387B}"/>
    <dgm:cxn modelId="{EFE7418C-6FAE-4F29-94B6-D3FC447C911E}" type="presOf" srcId="{19DFC520-8930-4C8B-B413-0A69F86CD176}" destId="{8C8557EA-3EE0-4D7E-AA64-78E03FD21936}" srcOrd="0" destOrd="0" presId="urn:microsoft.com/office/officeart/2005/8/layout/orgChart1"/>
    <dgm:cxn modelId="{0B8666F6-B964-4A68-9033-C5B64F99E575}" srcId="{19DFC520-8930-4C8B-B413-0A69F86CD176}" destId="{BF8BF4AE-3FC7-4500-8F5B-536F867A9DC0}" srcOrd="0" destOrd="0" parTransId="{06039687-B51D-486F-9D7D-5E753EFA3071}" sibTransId="{989EB73D-C0FC-494A-B75F-B146F72AB96E}"/>
    <dgm:cxn modelId="{84BBE35D-2497-43A2-9297-00ED87C64BC3}" type="presOf" srcId="{9527DCED-91D6-4779-9EAC-ECDE13182F20}" destId="{D2DAC25E-AD0B-4668-9A20-E8C91F9143A3}" srcOrd="0" destOrd="0" presId="urn:microsoft.com/office/officeart/2005/8/layout/orgChart1"/>
    <dgm:cxn modelId="{E41B42C0-094C-4BFE-866F-E42AAB632291}" type="presOf" srcId="{BF8BF4AE-3FC7-4500-8F5B-536F867A9DC0}" destId="{DE8AF080-932E-4C48-91FD-DAF6206CC7F6}" srcOrd="1" destOrd="0" presId="urn:microsoft.com/office/officeart/2005/8/layout/orgChart1"/>
    <dgm:cxn modelId="{1A1EC77B-CAF5-4005-882C-A298A6F95A26}" type="presOf" srcId="{06039687-B51D-486F-9D7D-5E753EFA3071}" destId="{B4381B64-D9EB-4308-A53D-256A7702C7C1}" srcOrd="0" destOrd="0" presId="urn:microsoft.com/office/officeart/2005/8/layout/orgChart1"/>
    <dgm:cxn modelId="{97878B70-72B8-41DC-A40F-5AD8319D60BA}" type="presOf" srcId="{9527DCED-91D6-4779-9EAC-ECDE13182F20}" destId="{A4512A89-100F-4515-A87E-E146FF9532DC}" srcOrd="1"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92D36D12-3472-4BF2-9DE4-D04C52DCC78A}" type="presOf" srcId="{096696FA-5DDA-4CFA-9583-6DAF8942BE3F}" destId="{BDE9AB7F-1BC8-4046-A10E-2DA1AE2649D6}" srcOrd="0" destOrd="0" presId="urn:microsoft.com/office/officeart/2005/8/layout/orgChart1"/>
    <dgm:cxn modelId="{7D88CED8-FA2A-4658-A1DB-76EF42C77408}" type="presOf" srcId="{BF8BF4AE-3FC7-4500-8F5B-536F867A9DC0}" destId="{5C6D1F2C-4270-41FC-9559-8BCFBF72FC01}" srcOrd="0" destOrd="0" presId="urn:microsoft.com/office/officeart/2005/8/layout/orgChart1"/>
    <dgm:cxn modelId="{4A6D445B-E432-47D1-B98C-AFC98FB0F6D5}" type="presParOf" srcId="{BDE9AB7F-1BC8-4046-A10E-2DA1AE2649D6}" destId="{792EA9ED-F927-4252-B97F-C5041180F110}" srcOrd="0" destOrd="0" presId="urn:microsoft.com/office/officeart/2005/8/layout/orgChart1"/>
    <dgm:cxn modelId="{7B08D0F3-F1E6-4FE0-AD30-D1C02DFD5361}" type="presParOf" srcId="{792EA9ED-F927-4252-B97F-C5041180F110}" destId="{7FAE21EB-0A45-431D-ACF4-F2D7688BD5A1}" srcOrd="0" destOrd="0" presId="urn:microsoft.com/office/officeart/2005/8/layout/orgChart1"/>
    <dgm:cxn modelId="{A4C20852-60A6-49B1-866A-BEBC8B957114}" type="presParOf" srcId="{7FAE21EB-0A45-431D-ACF4-F2D7688BD5A1}" destId="{8C8557EA-3EE0-4D7E-AA64-78E03FD21936}" srcOrd="0" destOrd="0" presId="urn:microsoft.com/office/officeart/2005/8/layout/orgChart1"/>
    <dgm:cxn modelId="{D369EBA4-F173-4AED-97FD-1398F4C18446}" type="presParOf" srcId="{7FAE21EB-0A45-431D-ACF4-F2D7688BD5A1}" destId="{8D7EC88F-0D19-4210-BB40-A4209E65218C}" srcOrd="1" destOrd="0" presId="urn:microsoft.com/office/officeart/2005/8/layout/orgChart1"/>
    <dgm:cxn modelId="{99DB7502-FF0F-4DA2-B4BC-D93CD16E7137}" type="presParOf" srcId="{792EA9ED-F927-4252-B97F-C5041180F110}" destId="{A9414FA2-96F3-4F2E-8FD5-25F97CBA8D56}" srcOrd="1" destOrd="0" presId="urn:microsoft.com/office/officeart/2005/8/layout/orgChart1"/>
    <dgm:cxn modelId="{B501F8FA-5460-436C-A63D-2E6562894071}" type="presParOf" srcId="{A9414FA2-96F3-4F2E-8FD5-25F97CBA8D56}" destId="{B4381B64-D9EB-4308-A53D-256A7702C7C1}" srcOrd="0" destOrd="0" presId="urn:microsoft.com/office/officeart/2005/8/layout/orgChart1"/>
    <dgm:cxn modelId="{751A0BCA-82EB-4CDD-9C62-AE6E4A4C7E0B}" type="presParOf" srcId="{A9414FA2-96F3-4F2E-8FD5-25F97CBA8D56}" destId="{AB598882-6420-4EEF-B8F9-BA41243FB013}" srcOrd="1" destOrd="0" presId="urn:microsoft.com/office/officeart/2005/8/layout/orgChart1"/>
    <dgm:cxn modelId="{2667E1A1-C6C7-47FC-9DE7-573DBB0C832A}" type="presParOf" srcId="{AB598882-6420-4EEF-B8F9-BA41243FB013}" destId="{497552C4-8E98-4C0F-AC97-027786DC6224}" srcOrd="0" destOrd="0" presId="urn:microsoft.com/office/officeart/2005/8/layout/orgChart1"/>
    <dgm:cxn modelId="{A613D3CB-D9D0-4BEA-BAD7-979F3A8D9601}" type="presParOf" srcId="{497552C4-8E98-4C0F-AC97-027786DC6224}" destId="{5C6D1F2C-4270-41FC-9559-8BCFBF72FC01}" srcOrd="0" destOrd="0" presId="urn:microsoft.com/office/officeart/2005/8/layout/orgChart1"/>
    <dgm:cxn modelId="{244D5B62-697A-4697-8C93-904DDADD01BE}" type="presParOf" srcId="{497552C4-8E98-4C0F-AC97-027786DC6224}" destId="{DE8AF080-932E-4C48-91FD-DAF6206CC7F6}" srcOrd="1" destOrd="0" presId="urn:microsoft.com/office/officeart/2005/8/layout/orgChart1"/>
    <dgm:cxn modelId="{1E094C86-A4D0-4132-8C10-E2A57853A6C4}" type="presParOf" srcId="{AB598882-6420-4EEF-B8F9-BA41243FB013}" destId="{7AF554FE-83F2-434A-991E-4419316E8014}" srcOrd="1" destOrd="0" presId="urn:microsoft.com/office/officeart/2005/8/layout/orgChart1"/>
    <dgm:cxn modelId="{2E0FADFC-4C56-4E51-8B96-ABD59688E4E1}" type="presParOf" srcId="{AB598882-6420-4EEF-B8F9-BA41243FB013}" destId="{81986A7E-8CA7-4736-BBF2-34910884036F}" srcOrd="2" destOrd="0" presId="urn:microsoft.com/office/officeart/2005/8/layout/orgChart1"/>
    <dgm:cxn modelId="{0E7A41CF-7587-4FD3-BC4E-4B8A007F38AD}" type="presParOf" srcId="{A9414FA2-96F3-4F2E-8FD5-25F97CBA8D56}" destId="{74430724-C447-4545-9BA5-11B1F884A852}" srcOrd="2" destOrd="0" presId="urn:microsoft.com/office/officeart/2005/8/layout/orgChart1"/>
    <dgm:cxn modelId="{2D89B265-16D8-4146-A1F6-93004E0793E7}" type="presParOf" srcId="{A9414FA2-96F3-4F2E-8FD5-25F97CBA8D56}" destId="{0BEF845C-09DE-402A-B7E1-E648EAD9DE9D}" srcOrd="3" destOrd="0" presId="urn:microsoft.com/office/officeart/2005/8/layout/orgChart1"/>
    <dgm:cxn modelId="{DB156BBA-58F1-4FA2-8A76-1EF7193B7504}" type="presParOf" srcId="{0BEF845C-09DE-402A-B7E1-E648EAD9DE9D}" destId="{A5B661CA-828C-4FD7-8F73-CADA02A51529}" srcOrd="0" destOrd="0" presId="urn:microsoft.com/office/officeart/2005/8/layout/orgChart1"/>
    <dgm:cxn modelId="{D670D8E5-F07B-4058-8FB7-8183235CD8E9}" type="presParOf" srcId="{A5B661CA-828C-4FD7-8F73-CADA02A51529}" destId="{D2DAC25E-AD0B-4668-9A20-E8C91F9143A3}" srcOrd="0" destOrd="0" presId="urn:microsoft.com/office/officeart/2005/8/layout/orgChart1"/>
    <dgm:cxn modelId="{7874B430-9B91-4DB0-9EBD-D1B124512E00}" type="presParOf" srcId="{A5B661CA-828C-4FD7-8F73-CADA02A51529}" destId="{A4512A89-100F-4515-A87E-E146FF9532DC}" srcOrd="1" destOrd="0" presId="urn:microsoft.com/office/officeart/2005/8/layout/orgChart1"/>
    <dgm:cxn modelId="{8AA13C74-53C7-4487-A6B1-1AB902B68F02}" type="presParOf" srcId="{0BEF845C-09DE-402A-B7E1-E648EAD9DE9D}" destId="{0C7C4E0C-1A19-44B5-8004-E7D079F741C8}" srcOrd="1" destOrd="0" presId="urn:microsoft.com/office/officeart/2005/8/layout/orgChart1"/>
    <dgm:cxn modelId="{A88B5ED4-F757-4808-A738-DE0A8AB28069}" type="presParOf" srcId="{0BEF845C-09DE-402A-B7E1-E648EAD9DE9D}" destId="{F3C0DFE9-4A84-4211-AD4E-1073593AFC03}" srcOrd="2" destOrd="0" presId="urn:microsoft.com/office/officeart/2005/8/layout/orgChart1"/>
    <dgm:cxn modelId="{9410453F-3610-46C0-BC0F-D58EE90564DA}"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C1839C54-71F9-4620-9D01-F855D80F88FC}" srcId="{F9F611DA-596F-43BD-9058-584C67992036}" destId="{4D941B10-5F59-47DF-A397-A9F77AD86B35}" srcOrd="0" destOrd="0" parTransId="{6E7BB624-2D2E-4EB0-ACC7-6107B24A17D9}" sibTransId="{50EAC69C-A6C2-4467-A09A-0B01BA7A7C58}"/>
    <dgm:cxn modelId="{1D7A02DA-2CAB-4571-8687-6CBAC218FF8B}" type="presOf" srcId="{4D941B10-5F59-47DF-A397-A9F77AD86B35}" destId="{955539B5-0E0D-4041-893D-D104F9B96070}" srcOrd="0" destOrd="0" presId="urn:microsoft.com/office/officeart/2005/8/layout/chevron1"/>
    <dgm:cxn modelId="{FC8B4533-30ED-4B07-B472-478F95A7BFA1}" type="presOf" srcId="{F88CC4D5-660B-42D9-B06D-1D7F2211B7A6}" destId="{6AAA8311-0911-4B79-8ACB-55D78CD81229}"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5C4143CA-442B-4317-BDA6-42C2ED2C8FC4}" type="presOf" srcId="{F9F611DA-596F-43BD-9058-584C67992036}" destId="{6F9111CD-68B9-4D78-BBDE-78D478B305E2}" srcOrd="0" destOrd="0" presId="urn:microsoft.com/office/officeart/2005/8/layout/chevron1"/>
    <dgm:cxn modelId="{51E463C8-6CD4-4A1B-B265-2387BED30075}" type="presParOf" srcId="{6F9111CD-68B9-4D78-BBDE-78D478B305E2}" destId="{955539B5-0E0D-4041-893D-D104F9B96070}" srcOrd="0" destOrd="0" presId="urn:microsoft.com/office/officeart/2005/8/layout/chevron1"/>
    <dgm:cxn modelId="{75A23590-DEF0-4F67-9147-AE2C35B691F4}" type="presParOf" srcId="{6F9111CD-68B9-4D78-BBDE-78D478B305E2}" destId="{E0CC3500-A076-42C5-9EE2-A3045B92D21D}" srcOrd="1" destOrd="0" presId="urn:microsoft.com/office/officeart/2005/8/layout/chevron1"/>
    <dgm:cxn modelId="{4FC069AF-00E4-44E5-A780-84C77BBA66E1}"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105295-592D-4DB6-A9B2-55EFAA9FB953}"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E6CF5E38-26EF-42C6-AE35-20A43B984956}">
      <dgm:prSet/>
      <dgm:spPr/>
      <dgm:t>
        <a:bodyPr/>
        <a:lstStyle/>
        <a:p>
          <a:pPr rtl="0"/>
          <a:r>
            <a:rPr lang="cs-CZ" dirty="0" smtClean="0"/>
            <a:t>Při ublížení na zdraví odčiní škůdce újmu poškozeného peněžitou náhradou, vyvažující:</a:t>
          </a:r>
          <a:endParaRPr lang="cs-CZ" dirty="0"/>
        </a:p>
      </dgm:t>
    </dgm:pt>
    <dgm:pt modelId="{D8116317-4DFB-45FF-85DA-EA4024468153}" type="parTrans" cxnId="{18598A48-4F63-4746-8A66-181348AC2ECB}">
      <dgm:prSet/>
      <dgm:spPr/>
      <dgm:t>
        <a:bodyPr/>
        <a:lstStyle/>
        <a:p>
          <a:endParaRPr lang="cs-CZ"/>
        </a:p>
      </dgm:t>
    </dgm:pt>
    <dgm:pt modelId="{A2F576B3-97C1-423C-9111-435E5442D84D}" type="sibTrans" cxnId="{18598A48-4F63-4746-8A66-181348AC2ECB}">
      <dgm:prSet/>
      <dgm:spPr/>
      <dgm:t>
        <a:bodyPr/>
        <a:lstStyle/>
        <a:p>
          <a:endParaRPr lang="cs-CZ"/>
        </a:p>
      </dgm:t>
    </dgm:pt>
    <dgm:pt modelId="{D9BFD890-0A5F-4787-8583-A6CFCD02B06F}">
      <dgm:prSet/>
      <dgm:spPr/>
      <dgm:t>
        <a:bodyPr/>
        <a:lstStyle/>
        <a:p>
          <a:pPr rtl="0"/>
          <a:r>
            <a:rPr lang="cs-CZ" dirty="0" smtClean="0"/>
            <a:t>plně vytrpěné bolesti a další nemajetkové újmy; </a:t>
          </a:r>
          <a:endParaRPr lang="cs-CZ" dirty="0"/>
        </a:p>
      </dgm:t>
    </dgm:pt>
    <dgm:pt modelId="{D2E5BDB7-B3A0-4C83-85FB-E0EFF946F212}" type="parTrans" cxnId="{7E0F82CB-12C6-4FCF-9E58-1CBC3DF2E9EC}">
      <dgm:prSet/>
      <dgm:spPr/>
      <dgm:t>
        <a:bodyPr/>
        <a:lstStyle/>
        <a:p>
          <a:endParaRPr lang="cs-CZ"/>
        </a:p>
      </dgm:t>
    </dgm:pt>
    <dgm:pt modelId="{0840C77A-23AE-4EC7-A6AB-DE83635227CA}" type="sibTrans" cxnId="{7E0F82CB-12C6-4FCF-9E58-1CBC3DF2E9EC}">
      <dgm:prSet/>
      <dgm:spPr/>
      <dgm:t>
        <a:bodyPr/>
        <a:lstStyle/>
        <a:p>
          <a:endParaRPr lang="cs-CZ"/>
        </a:p>
      </dgm:t>
    </dgm:pt>
    <dgm:pt modelId="{D6B4BA85-34F4-40E6-BA07-5EDE4DFF26B9}">
      <dgm:prSet/>
      <dgm:spPr/>
      <dgm:t>
        <a:bodyPr/>
        <a:lstStyle/>
        <a:p>
          <a:pPr rtl="0"/>
          <a:r>
            <a:rPr lang="cs-CZ" dirty="0" smtClean="0"/>
            <a:t>ztížení společenského uplatnění</a:t>
          </a:r>
          <a:endParaRPr lang="cs-CZ" dirty="0"/>
        </a:p>
      </dgm:t>
    </dgm:pt>
    <dgm:pt modelId="{FA29559F-EE09-422A-94BA-A9703002396C}" type="parTrans" cxnId="{72D73BAA-A41B-4A44-91D8-49211EF429AC}">
      <dgm:prSet/>
      <dgm:spPr/>
      <dgm:t>
        <a:bodyPr/>
        <a:lstStyle/>
        <a:p>
          <a:endParaRPr lang="cs-CZ"/>
        </a:p>
      </dgm:t>
    </dgm:pt>
    <dgm:pt modelId="{6DC12BBB-0897-44FD-A5F2-E14D6A062356}" type="sibTrans" cxnId="{72D73BAA-A41B-4A44-91D8-49211EF429AC}">
      <dgm:prSet/>
      <dgm:spPr/>
      <dgm:t>
        <a:bodyPr/>
        <a:lstStyle/>
        <a:p>
          <a:endParaRPr lang="cs-CZ"/>
        </a:p>
      </dgm:t>
    </dgm:pt>
    <dgm:pt modelId="{631D17F9-78C5-4CB1-BA2E-2332D406ECFC}">
      <dgm:prSet/>
      <dgm:spPr/>
      <dgm:t>
        <a:bodyPr/>
        <a:lstStyle/>
        <a:p>
          <a:pPr rtl="0"/>
          <a:r>
            <a:rPr lang="cs-CZ" dirty="0" smtClean="0"/>
            <a:t>vznikla-li poškozením zdraví překážka lepší budoucnosti poškozeného. Nelze-li výši náhrady takto určit, stanoví se podle zásad slušnosti. </a:t>
          </a:r>
          <a:endParaRPr lang="cs-CZ" dirty="0"/>
        </a:p>
      </dgm:t>
    </dgm:pt>
    <dgm:pt modelId="{6E6096AB-8107-48C5-8C72-DA81C184A7DE}" type="parTrans" cxnId="{EE22A4D7-EAE4-454C-8728-87121225EA6A}">
      <dgm:prSet/>
      <dgm:spPr/>
      <dgm:t>
        <a:bodyPr/>
        <a:lstStyle/>
        <a:p>
          <a:endParaRPr lang="cs-CZ"/>
        </a:p>
      </dgm:t>
    </dgm:pt>
    <dgm:pt modelId="{7507D39F-4D87-431E-A3E2-E43689613A78}" type="sibTrans" cxnId="{EE22A4D7-EAE4-454C-8728-87121225EA6A}">
      <dgm:prSet/>
      <dgm:spPr/>
      <dgm:t>
        <a:bodyPr/>
        <a:lstStyle/>
        <a:p>
          <a:endParaRPr lang="cs-CZ"/>
        </a:p>
      </dgm:t>
    </dgm:pt>
    <dgm:pt modelId="{27FDEB6C-7259-4AF1-AAEA-A06FE67B2E5B}" type="pres">
      <dgm:prSet presAssocID="{0A105295-592D-4DB6-A9B2-55EFAA9FB953}" presName="hierChild1" presStyleCnt="0">
        <dgm:presLayoutVars>
          <dgm:orgChart val="1"/>
          <dgm:chPref val="1"/>
          <dgm:dir/>
          <dgm:animOne val="branch"/>
          <dgm:animLvl val="lvl"/>
          <dgm:resizeHandles/>
        </dgm:presLayoutVars>
      </dgm:prSet>
      <dgm:spPr/>
      <dgm:t>
        <a:bodyPr/>
        <a:lstStyle/>
        <a:p>
          <a:endParaRPr lang="cs-CZ"/>
        </a:p>
      </dgm:t>
    </dgm:pt>
    <dgm:pt modelId="{4138DBAD-3213-4C88-8D81-60AA5422379B}" type="pres">
      <dgm:prSet presAssocID="{E6CF5E38-26EF-42C6-AE35-20A43B984956}" presName="hierRoot1" presStyleCnt="0">
        <dgm:presLayoutVars>
          <dgm:hierBranch val="init"/>
        </dgm:presLayoutVars>
      </dgm:prSet>
      <dgm:spPr/>
    </dgm:pt>
    <dgm:pt modelId="{79A15A80-B03F-446F-BB9F-27CFED9E07E8}" type="pres">
      <dgm:prSet presAssocID="{E6CF5E38-26EF-42C6-AE35-20A43B984956}" presName="rootComposite1" presStyleCnt="0"/>
      <dgm:spPr/>
    </dgm:pt>
    <dgm:pt modelId="{1BCDE67E-D9A5-46C1-B3AF-55019EBEC046}" type="pres">
      <dgm:prSet presAssocID="{E6CF5E38-26EF-42C6-AE35-20A43B984956}" presName="rootText1" presStyleLbl="node0" presStyleIdx="0" presStyleCnt="1">
        <dgm:presLayoutVars>
          <dgm:chPref val="3"/>
        </dgm:presLayoutVars>
      </dgm:prSet>
      <dgm:spPr/>
      <dgm:t>
        <a:bodyPr/>
        <a:lstStyle/>
        <a:p>
          <a:endParaRPr lang="cs-CZ"/>
        </a:p>
      </dgm:t>
    </dgm:pt>
    <dgm:pt modelId="{214924C4-85DA-416B-BCAF-50A357E303A4}" type="pres">
      <dgm:prSet presAssocID="{E6CF5E38-26EF-42C6-AE35-20A43B984956}" presName="rootConnector1" presStyleLbl="node1" presStyleIdx="0" presStyleCnt="0"/>
      <dgm:spPr/>
      <dgm:t>
        <a:bodyPr/>
        <a:lstStyle/>
        <a:p>
          <a:endParaRPr lang="cs-CZ"/>
        </a:p>
      </dgm:t>
    </dgm:pt>
    <dgm:pt modelId="{312B5E6C-9A9E-4360-BB7F-0BCA25CB8A52}" type="pres">
      <dgm:prSet presAssocID="{E6CF5E38-26EF-42C6-AE35-20A43B984956}" presName="hierChild2" presStyleCnt="0"/>
      <dgm:spPr/>
    </dgm:pt>
    <dgm:pt modelId="{204FFA32-A9E7-477A-A21B-4C065A577DF9}" type="pres">
      <dgm:prSet presAssocID="{D2E5BDB7-B3A0-4C83-85FB-E0EFF946F212}" presName="Name37" presStyleLbl="parChTrans1D2" presStyleIdx="0" presStyleCnt="2"/>
      <dgm:spPr/>
      <dgm:t>
        <a:bodyPr/>
        <a:lstStyle/>
        <a:p>
          <a:endParaRPr lang="cs-CZ"/>
        </a:p>
      </dgm:t>
    </dgm:pt>
    <dgm:pt modelId="{16A6F98D-271A-4520-A20B-6AE5BF6F1944}" type="pres">
      <dgm:prSet presAssocID="{D9BFD890-0A5F-4787-8583-A6CFCD02B06F}" presName="hierRoot2" presStyleCnt="0">
        <dgm:presLayoutVars>
          <dgm:hierBranch val="init"/>
        </dgm:presLayoutVars>
      </dgm:prSet>
      <dgm:spPr/>
    </dgm:pt>
    <dgm:pt modelId="{CB08C1AC-AEF7-4347-BF92-05D324823176}" type="pres">
      <dgm:prSet presAssocID="{D9BFD890-0A5F-4787-8583-A6CFCD02B06F}" presName="rootComposite" presStyleCnt="0"/>
      <dgm:spPr/>
    </dgm:pt>
    <dgm:pt modelId="{D0730BA7-718D-487D-BDA3-2EA33701825F}" type="pres">
      <dgm:prSet presAssocID="{D9BFD890-0A5F-4787-8583-A6CFCD02B06F}" presName="rootText" presStyleLbl="node2" presStyleIdx="0" presStyleCnt="2">
        <dgm:presLayoutVars>
          <dgm:chPref val="3"/>
        </dgm:presLayoutVars>
      </dgm:prSet>
      <dgm:spPr/>
      <dgm:t>
        <a:bodyPr/>
        <a:lstStyle/>
        <a:p>
          <a:endParaRPr lang="cs-CZ"/>
        </a:p>
      </dgm:t>
    </dgm:pt>
    <dgm:pt modelId="{855A7F4F-F12D-4B0A-B1B7-1AD49DB38928}" type="pres">
      <dgm:prSet presAssocID="{D9BFD890-0A5F-4787-8583-A6CFCD02B06F}" presName="rootConnector" presStyleLbl="node2" presStyleIdx="0" presStyleCnt="2"/>
      <dgm:spPr/>
      <dgm:t>
        <a:bodyPr/>
        <a:lstStyle/>
        <a:p>
          <a:endParaRPr lang="cs-CZ"/>
        </a:p>
      </dgm:t>
    </dgm:pt>
    <dgm:pt modelId="{35FFF4E3-E625-4130-9BC2-EBF345A87544}" type="pres">
      <dgm:prSet presAssocID="{D9BFD890-0A5F-4787-8583-A6CFCD02B06F}" presName="hierChild4" presStyleCnt="0"/>
      <dgm:spPr/>
    </dgm:pt>
    <dgm:pt modelId="{94F43EE1-C137-4B4E-8625-8CA91627FD31}" type="pres">
      <dgm:prSet presAssocID="{D9BFD890-0A5F-4787-8583-A6CFCD02B06F}" presName="hierChild5" presStyleCnt="0"/>
      <dgm:spPr/>
    </dgm:pt>
    <dgm:pt modelId="{9398E85C-D6F3-4C0D-886D-0C9F03F6EC50}" type="pres">
      <dgm:prSet presAssocID="{FA29559F-EE09-422A-94BA-A9703002396C}" presName="Name37" presStyleLbl="parChTrans1D2" presStyleIdx="1" presStyleCnt="2"/>
      <dgm:spPr/>
      <dgm:t>
        <a:bodyPr/>
        <a:lstStyle/>
        <a:p>
          <a:endParaRPr lang="cs-CZ"/>
        </a:p>
      </dgm:t>
    </dgm:pt>
    <dgm:pt modelId="{742C3BA9-7907-40CA-AA3E-C15C99CBDDF4}" type="pres">
      <dgm:prSet presAssocID="{D6B4BA85-34F4-40E6-BA07-5EDE4DFF26B9}" presName="hierRoot2" presStyleCnt="0">
        <dgm:presLayoutVars>
          <dgm:hierBranch val="init"/>
        </dgm:presLayoutVars>
      </dgm:prSet>
      <dgm:spPr/>
    </dgm:pt>
    <dgm:pt modelId="{35D1B26C-E495-4F4A-A8AC-939E3DEA907D}" type="pres">
      <dgm:prSet presAssocID="{D6B4BA85-34F4-40E6-BA07-5EDE4DFF26B9}" presName="rootComposite" presStyleCnt="0"/>
      <dgm:spPr/>
    </dgm:pt>
    <dgm:pt modelId="{0D9EABF3-6A05-4FD4-9643-1AB9BE483394}" type="pres">
      <dgm:prSet presAssocID="{D6B4BA85-34F4-40E6-BA07-5EDE4DFF26B9}" presName="rootText" presStyleLbl="node2" presStyleIdx="1" presStyleCnt="2">
        <dgm:presLayoutVars>
          <dgm:chPref val="3"/>
        </dgm:presLayoutVars>
      </dgm:prSet>
      <dgm:spPr/>
      <dgm:t>
        <a:bodyPr/>
        <a:lstStyle/>
        <a:p>
          <a:endParaRPr lang="cs-CZ"/>
        </a:p>
      </dgm:t>
    </dgm:pt>
    <dgm:pt modelId="{39A57556-B6BE-47A0-A374-8CDAFC8B63D8}" type="pres">
      <dgm:prSet presAssocID="{D6B4BA85-34F4-40E6-BA07-5EDE4DFF26B9}" presName="rootConnector" presStyleLbl="node2" presStyleIdx="1" presStyleCnt="2"/>
      <dgm:spPr/>
      <dgm:t>
        <a:bodyPr/>
        <a:lstStyle/>
        <a:p>
          <a:endParaRPr lang="cs-CZ"/>
        </a:p>
      </dgm:t>
    </dgm:pt>
    <dgm:pt modelId="{3052730A-934D-4970-94F7-3427026E1AF3}" type="pres">
      <dgm:prSet presAssocID="{D6B4BA85-34F4-40E6-BA07-5EDE4DFF26B9}" presName="hierChild4" presStyleCnt="0"/>
      <dgm:spPr/>
    </dgm:pt>
    <dgm:pt modelId="{84C994BE-8AB0-4D99-BE23-5E7953258192}" type="pres">
      <dgm:prSet presAssocID="{6E6096AB-8107-48C5-8C72-DA81C184A7DE}" presName="Name37" presStyleLbl="parChTrans1D3" presStyleIdx="0" presStyleCnt="1"/>
      <dgm:spPr/>
      <dgm:t>
        <a:bodyPr/>
        <a:lstStyle/>
        <a:p>
          <a:endParaRPr lang="cs-CZ"/>
        </a:p>
      </dgm:t>
    </dgm:pt>
    <dgm:pt modelId="{9E37C5ED-9647-401E-976A-0D95C9C20348}" type="pres">
      <dgm:prSet presAssocID="{631D17F9-78C5-4CB1-BA2E-2332D406ECFC}" presName="hierRoot2" presStyleCnt="0">
        <dgm:presLayoutVars>
          <dgm:hierBranch val="init"/>
        </dgm:presLayoutVars>
      </dgm:prSet>
      <dgm:spPr/>
    </dgm:pt>
    <dgm:pt modelId="{71957FBE-96EA-45BF-8AF6-2DA91E86A11E}" type="pres">
      <dgm:prSet presAssocID="{631D17F9-78C5-4CB1-BA2E-2332D406ECFC}" presName="rootComposite" presStyleCnt="0"/>
      <dgm:spPr/>
    </dgm:pt>
    <dgm:pt modelId="{C1C6BF5D-CC41-41A9-B00E-4A669AC2817F}" type="pres">
      <dgm:prSet presAssocID="{631D17F9-78C5-4CB1-BA2E-2332D406ECFC}" presName="rootText" presStyleLbl="node3" presStyleIdx="0" presStyleCnt="1">
        <dgm:presLayoutVars>
          <dgm:chPref val="3"/>
        </dgm:presLayoutVars>
      </dgm:prSet>
      <dgm:spPr/>
      <dgm:t>
        <a:bodyPr/>
        <a:lstStyle/>
        <a:p>
          <a:endParaRPr lang="cs-CZ"/>
        </a:p>
      </dgm:t>
    </dgm:pt>
    <dgm:pt modelId="{D4501DA8-61E4-4812-82BE-ED1C0C70B656}" type="pres">
      <dgm:prSet presAssocID="{631D17F9-78C5-4CB1-BA2E-2332D406ECFC}" presName="rootConnector" presStyleLbl="node3" presStyleIdx="0" presStyleCnt="1"/>
      <dgm:spPr/>
      <dgm:t>
        <a:bodyPr/>
        <a:lstStyle/>
        <a:p>
          <a:endParaRPr lang="cs-CZ"/>
        </a:p>
      </dgm:t>
    </dgm:pt>
    <dgm:pt modelId="{0FD233F7-16DD-4C47-B4F4-0A5C60A2F003}" type="pres">
      <dgm:prSet presAssocID="{631D17F9-78C5-4CB1-BA2E-2332D406ECFC}" presName="hierChild4" presStyleCnt="0"/>
      <dgm:spPr/>
    </dgm:pt>
    <dgm:pt modelId="{4050A482-3D07-400E-8520-041482540786}" type="pres">
      <dgm:prSet presAssocID="{631D17F9-78C5-4CB1-BA2E-2332D406ECFC}" presName="hierChild5" presStyleCnt="0"/>
      <dgm:spPr/>
    </dgm:pt>
    <dgm:pt modelId="{B232D9A8-8633-4C9D-AE67-BABD024039B3}" type="pres">
      <dgm:prSet presAssocID="{D6B4BA85-34F4-40E6-BA07-5EDE4DFF26B9}" presName="hierChild5" presStyleCnt="0"/>
      <dgm:spPr/>
    </dgm:pt>
    <dgm:pt modelId="{7AEBFD24-C427-4CC2-AF85-146FBDFD7D0F}" type="pres">
      <dgm:prSet presAssocID="{E6CF5E38-26EF-42C6-AE35-20A43B984956}" presName="hierChild3" presStyleCnt="0"/>
      <dgm:spPr/>
    </dgm:pt>
  </dgm:ptLst>
  <dgm:cxnLst>
    <dgm:cxn modelId="{7E0F82CB-12C6-4FCF-9E58-1CBC3DF2E9EC}" srcId="{E6CF5E38-26EF-42C6-AE35-20A43B984956}" destId="{D9BFD890-0A5F-4787-8583-A6CFCD02B06F}" srcOrd="0" destOrd="0" parTransId="{D2E5BDB7-B3A0-4C83-85FB-E0EFF946F212}" sibTransId="{0840C77A-23AE-4EC7-A6AB-DE83635227CA}"/>
    <dgm:cxn modelId="{BA5E08C9-C90C-4E02-B353-B0A559F5C981}" type="presOf" srcId="{6E6096AB-8107-48C5-8C72-DA81C184A7DE}" destId="{84C994BE-8AB0-4D99-BE23-5E7953258192}" srcOrd="0" destOrd="0" presId="urn:microsoft.com/office/officeart/2005/8/layout/orgChart1"/>
    <dgm:cxn modelId="{38209326-58A7-49A0-83D4-000D492FC461}" type="presOf" srcId="{631D17F9-78C5-4CB1-BA2E-2332D406ECFC}" destId="{D4501DA8-61E4-4812-82BE-ED1C0C70B656}" srcOrd="1" destOrd="0" presId="urn:microsoft.com/office/officeart/2005/8/layout/orgChart1"/>
    <dgm:cxn modelId="{1ECA2DD5-5B09-47CE-A2E1-84A30F8AFE8D}" type="presOf" srcId="{631D17F9-78C5-4CB1-BA2E-2332D406ECFC}" destId="{C1C6BF5D-CC41-41A9-B00E-4A669AC2817F}" srcOrd="0" destOrd="0" presId="urn:microsoft.com/office/officeart/2005/8/layout/orgChart1"/>
    <dgm:cxn modelId="{CEBA442C-9694-4FC3-950A-C2EA3A7EDC42}" type="presOf" srcId="{0A105295-592D-4DB6-A9B2-55EFAA9FB953}" destId="{27FDEB6C-7259-4AF1-AAEA-A06FE67B2E5B}" srcOrd="0" destOrd="0" presId="urn:microsoft.com/office/officeart/2005/8/layout/orgChart1"/>
    <dgm:cxn modelId="{EE22A4D7-EAE4-454C-8728-87121225EA6A}" srcId="{D6B4BA85-34F4-40E6-BA07-5EDE4DFF26B9}" destId="{631D17F9-78C5-4CB1-BA2E-2332D406ECFC}" srcOrd="0" destOrd="0" parTransId="{6E6096AB-8107-48C5-8C72-DA81C184A7DE}" sibTransId="{7507D39F-4D87-431E-A3E2-E43689613A78}"/>
    <dgm:cxn modelId="{8434E506-3733-4C3E-829C-97EFA114972E}" type="presOf" srcId="{D2E5BDB7-B3A0-4C83-85FB-E0EFF946F212}" destId="{204FFA32-A9E7-477A-A21B-4C065A577DF9}" srcOrd="0" destOrd="0" presId="urn:microsoft.com/office/officeart/2005/8/layout/orgChart1"/>
    <dgm:cxn modelId="{5D657161-3658-4B62-9622-0F02AFB2945C}" type="presOf" srcId="{D9BFD890-0A5F-4787-8583-A6CFCD02B06F}" destId="{855A7F4F-F12D-4B0A-B1B7-1AD49DB38928}" srcOrd="1" destOrd="0" presId="urn:microsoft.com/office/officeart/2005/8/layout/orgChart1"/>
    <dgm:cxn modelId="{C5749036-6513-41F3-9D7F-1D312CE7F201}" type="presOf" srcId="{D6B4BA85-34F4-40E6-BA07-5EDE4DFF26B9}" destId="{39A57556-B6BE-47A0-A374-8CDAFC8B63D8}" srcOrd="1" destOrd="0" presId="urn:microsoft.com/office/officeart/2005/8/layout/orgChart1"/>
    <dgm:cxn modelId="{8A025C38-4077-495D-8F5A-24E1E5C73389}" type="presOf" srcId="{D6B4BA85-34F4-40E6-BA07-5EDE4DFF26B9}" destId="{0D9EABF3-6A05-4FD4-9643-1AB9BE483394}" srcOrd="0" destOrd="0" presId="urn:microsoft.com/office/officeart/2005/8/layout/orgChart1"/>
    <dgm:cxn modelId="{18598A48-4F63-4746-8A66-181348AC2ECB}" srcId="{0A105295-592D-4DB6-A9B2-55EFAA9FB953}" destId="{E6CF5E38-26EF-42C6-AE35-20A43B984956}" srcOrd="0" destOrd="0" parTransId="{D8116317-4DFB-45FF-85DA-EA4024468153}" sibTransId="{A2F576B3-97C1-423C-9111-435E5442D84D}"/>
    <dgm:cxn modelId="{5D26908C-228B-44DA-AE29-F970D56930C3}" type="presOf" srcId="{E6CF5E38-26EF-42C6-AE35-20A43B984956}" destId="{1BCDE67E-D9A5-46C1-B3AF-55019EBEC046}" srcOrd="0" destOrd="0" presId="urn:microsoft.com/office/officeart/2005/8/layout/orgChart1"/>
    <dgm:cxn modelId="{472DAAD1-79C6-4589-B59F-2F92C9BE2116}" type="presOf" srcId="{FA29559F-EE09-422A-94BA-A9703002396C}" destId="{9398E85C-D6F3-4C0D-886D-0C9F03F6EC50}" srcOrd="0" destOrd="0" presId="urn:microsoft.com/office/officeart/2005/8/layout/orgChart1"/>
    <dgm:cxn modelId="{72D73BAA-A41B-4A44-91D8-49211EF429AC}" srcId="{E6CF5E38-26EF-42C6-AE35-20A43B984956}" destId="{D6B4BA85-34F4-40E6-BA07-5EDE4DFF26B9}" srcOrd="1" destOrd="0" parTransId="{FA29559F-EE09-422A-94BA-A9703002396C}" sibTransId="{6DC12BBB-0897-44FD-A5F2-E14D6A062356}"/>
    <dgm:cxn modelId="{9934467B-D133-4B13-BF3D-DEDC5A714E8D}" type="presOf" srcId="{D9BFD890-0A5F-4787-8583-A6CFCD02B06F}" destId="{D0730BA7-718D-487D-BDA3-2EA33701825F}" srcOrd="0" destOrd="0" presId="urn:microsoft.com/office/officeart/2005/8/layout/orgChart1"/>
    <dgm:cxn modelId="{079AC379-EDA0-4703-BA9C-860B495DF535}" type="presOf" srcId="{E6CF5E38-26EF-42C6-AE35-20A43B984956}" destId="{214924C4-85DA-416B-BCAF-50A357E303A4}" srcOrd="1" destOrd="0" presId="urn:microsoft.com/office/officeart/2005/8/layout/orgChart1"/>
    <dgm:cxn modelId="{FC5C2718-0793-4981-B467-690631C9B6E0}" type="presParOf" srcId="{27FDEB6C-7259-4AF1-AAEA-A06FE67B2E5B}" destId="{4138DBAD-3213-4C88-8D81-60AA5422379B}" srcOrd="0" destOrd="0" presId="urn:microsoft.com/office/officeart/2005/8/layout/orgChart1"/>
    <dgm:cxn modelId="{CC236CEF-8AAE-4810-A835-0C7456CFD97E}" type="presParOf" srcId="{4138DBAD-3213-4C88-8D81-60AA5422379B}" destId="{79A15A80-B03F-446F-BB9F-27CFED9E07E8}" srcOrd="0" destOrd="0" presId="urn:microsoft.com/office/officeart/2005/8/layout/orgChart1"/>
    <dgm:cxn modelId="{E657C439-1722-4292-84AA-402D18007243}" type="presParOf" srcId="{79A15A80-B03F-446F-BB9F-27CFED9E07E8}" destId="{1BCDE67E-D9A5-46C1-B3AF-55019EBEC046}" srcOrd="0" destOrd="0" presId="urn:microsoft.com/office/officeart/2005/8/layout/orgChart1"/>
    <dgm:cxn modelId="{52D2B967-A59F-4B36-BD65-9A74D438FEE1}" type="presParOf" srcId="{79A15A80-B03F-446F-BB9F-27CFED9E07E8}" destId="{214924C4-85DA-416B-BCAF-50A357E303A4}" srcOrd="1" destOrd="0" presId="urn:microsoft.com/office/officeart/2005/8/layout/orgChart1"/>
    <dgm:cxn modelId="{C6219DB0-EA4C-4D5D-8578-E46FDC97CBB1}" type="presParOf" srcId="{4138DBAD-3213-4C88-8D81-60AA5422379B}" destId="{312B5E6C-9A9E-4360-BB7F-0BCA25CB8A52}" srcOrd="1" destOrd="0" presId="urn:microsoft.com/office/officeart/2005/8/layout/orgChart1"/>
    <dgm:cxn modelId="{AB1BC68F-FEBE-4E6E-916C-EC4BCFE1E0DA}" type="presParOf" srcId="{312B5E6C-9A9E-4360-BB7F-0BCA25CB8A52}" destId="{204FFA32-A9E7-477A-A21B-4C065A577DF9}" srcOrd="0" destOrd="0" presId="urn:microsoft.com/office/officeart/2005/8/layout/orgChart1"/>
    <dgm:cxn modelId="{A7BD8214-F9B4-4209-97B9-4F4E1A89ADFF}" type="presParOf" srcId="{312B5E6C-9A9E-4360-BB7F-0BCA25CB8A52}" destId="{16A6F98D-271A-4520-A20B-6AE5BF6F1944}" srcOrd="1" destOrd="0" presId="urn:microsoft.com/office/officeart/2005/8/layout/orgChart1"/>
    <dgm:cxn modelId="{3B4EB8B0-B189-4FF1-BD46-1F5E41311CA6}" type="presParOf" srcId="{16A6F98D-271A-4520-A20B-6AE5BF6F1944}" destId="{CB08C1AC-AEF7-4347-BF92-05D324823176}" srcOrd="0" destOrd="0" presId="urn:microsoft.com/office/officeart/2005/8/layout/orgChart1"/>
    <dgm:cxn modelId="{3156D070-A124-4F89-8300-633BFD2FF0CE}" type="presParOf" srcId="{CB08C1AC-AEF7-4347-BF92-05D324823176}" destId="{D0730BA7-718D-487D-BDA3-2EA33701825F}" srcOrd="0" destOrd="0" presId="urn:microsoft.com/office/officeart/2005/8/layout/orgChart1"/>
    <dgm:cxn modelId="{DC951BC5-47EE-4582-B44F-E65F0428C005}" type="presParOf" srcId="{CB08C1AC-AEF7-4347-BF92-05D324823176}" destId="{855A7F4F-F12D-4B0A-B1B7-1AD49DB38928}" srcOrd="1" destOrd="0" presId="urn:microsoft.com/office/officeart/2005/8/layout/orgChart1"/>
    <dgm:cxn modelId="{EEC73EB6-ED9F-4D3E-BE47-0F9F4EF16BC7}" type="presParOf" srcId="{16A6F98D-271A-4520-A20B-6AE5BF6F1944}" destId="{35FFF4E3-E625-4130-9BC2-EBF345A87544}" srcOrd="1" destOrd="0" presId="urn:microsoft.com/office/officeart/2005/8/layout/orgChart1"/>
    <dgm:cxn modelId="{44DCE0E2-D962-4B6C-867C-A163803EFDBD}" type="presParOf" srcId="{16A6F98D-271A-4520-A20B-6AE5BF6F1944}" destId="{94F43EE1-C137-4B4E-8625-8CA91627FD31}" srcOrd="2" destOrd="0" presId="urn:microsoft.com/office/officeart/2005/8/layout/orgChart1"/>
    <dgm:cxn modelId="{8016E506-05CB-466D-92FB-635047BE903A}" type="presParOf" srcId="{312B5E6C-9A9E-4360-BB7F-0BCA25CB8A52}" destId="{9398E85C-D6F3-4C0D-886D-0C9F03F6EC50}" srcOrd="2" destOrd="0" presId="urn:microsoft.com/office/officeart/2005/8/layout/orgChart1"/>
    <dgm:cxn modelId="{CBAAB622-76B4-473A-9BC9-9C91B438F6FF}" type="presParOf" srcId="{312B5E6C-9A9E-4360-BB7F-0BCA25CB8A52}" destId="{742C3BA9-7907-40CA-AA3E-C15C99CBDDF4}" srcOrd="3" destOrd="0" presId="urn:microsoft.com/office/officeart/2005/8/layout/orgChart1"/>
    <dgm:cxn modelId="{2ABA754E-A7E9-47C7-9F08-451B76FB7B83}" type="presParOf" srcId="{742C3BA9-7907-40CA-AA3E-C15C99CBDDF4}" destId="{35D1B26C-E495-4F4A-A8AC-939E3DEA907D}" srcOrd="0" destOrd="0" presId="urn:microsoft.com/office/officeart/2005/8/layout/orgChart1"/>
    <dgm:cxn modelId="{0FBE8F75-BBAA-40A0-877E-6D1CE4C9EFC8}" type="presParOf" srcId="{35D1B26C-E495-4F4A-A8AC-939E3DEA907D}" destId="{0D9EABF3-6A05-4FD4-9643-1AB9BE483394}" srcOrd="0" destOrd="0" presId="urn:microsoft.com/office/officeart/2005/8/layout/orgChart1"/>
    <dgm:cxn modelId="{3BF917F8-2A7C-4890-BC5E-007E91B96CDD}" type="presParOf" srcId="{35D1B26C-E495-4F4A-A8AC-939E3DEA907D}" destId="{39A57556-B6BE-47A0-A374-8CDAFC8B63D8}" srcOrd="1" destOrd="0" presId="urn:microsoft.com/office/officeart/2005/8/layout/orgChart1"/>
    <dgm:cxn modelId="{D48D6F8F-5958-4187-A32B-D06760BAC4CD}" type="presParOf" srcId="{742C3BA9-7907-40CA-AA3E-C15C99CBDDF4}" destId="{3052730A-934D-4970-94F7-3427026E1AF3}" srcOrd="1" destOrd="0" presId="urn:microsoft.com/office/officeart/2005/8/layout/orgChart1"/>
    <dgm:cxn modelId="{F5B660BB-0C17-4DCD-A061-508D21E3999C}" type="presParOf" srcId="{3052730A-934D-4970-94F7-3427026E1AF3}" destId="{84C994BE-8AB0-4D99-BE23-5E7953258192}" srcOrd="0" destOrd="0" presId="urn:microsoft.com/office/officeart/2005/8/layout/orgChart1"/>
    <dgm:cxn modelId="{D1FA5BD3-FF05-49C6-8F5C-67C0F352A6EA}" type="presParOf" srcId="{3052730A-934D-4970-94F7-3427026E1AF3}" destId="{9E37C5ED-9647-401E-976A-0D95C9C20348}" srcOrd="1" destOrd="0" presId="urn:microsoft.com/office/officeart/2005/8/layout/orgChart1"/>
    <dgm:cxn modelId="{F94A064D-0546-4309-BF2F-36C27AF4CF73}" type="presParOf" srcId="{9E37C5ED-9647-401E-976A-0D95C9C20348}" destId="{71957FBE-96EA-45BF-8AF6-2DA91E86A11E}" srcOrd="0" destOrd="0" presId="urn:microsoft.com/office/officeart/2005/8/layout/orgChart1"/>
    <dgm:cxn modelId="{A710D0ED-EF7E-4B2F-9E12-5D0C02C7478A}" type="presParOf" srcId="{71957FBE-96EA-45BF-8AF6-2DA91E86A11E}" destId="{C1C6BF5D-CC41-41A9-B00E-4A669AC2817F}" srcOrd="0" destOrd="0" presId="urn:microsoft.com/office/officeart/2005/8/layout/orgChart1"/>
    <dgm:cxn modelId="{54AF9F52-5727-42DF-A2A8-0688F3601E5D}" type="presParOf" srcId="{71957FBE-96EA-45BF-8AF6-2DA91E86A11E}" destId="{D4501DA8-61E4-4812-82BE-ED1C0C70B656}" srcOrd="1" destOrd="0" presId="urn:microsoft.com/office/officeart/2005/8/layout/orgChart1"/>
    <dgm:cxn modelId="{3721F65A-D82E-490B-8F19-1C356DBFCFCC}" type="presParOf" srcId="{9E37C5ED-9647-401E-976A-0D95C9C20348}" destId="{0FD233F7-16DD-4C47-B4F4-0A5C60A2F003}" srcOrd="1" destOrd="0" presId="urn:microsoft.com/office/officeart/2005/8/layout/orgChart1"/>
    <dgm:cxn modelId="{77254EBA-FE49-490E-AF95-ABF83D702659}" type="presParOf" srcId="{9E37C5ED-9647-401E-976A-0D95C9C20348}" destId="{4050A482-3D07-400E-8520-041482540786}" srcOrd="2" destOrd="0" presId="urn:microsoft.com/office/officeart/2005/8/layout/orgChart1"/>
    <dgm:cxn modelId="{309A9DEF-39D9-4DC9-BDE0-D0AE95C4CD2D}" type="presParOf" srcId="{742C3BA9-7907-40CA-AA3E-C15C99CBDDF4}" destId="{B232D9A8-8633-4C9D-AE67-BABD024039B3}" srcOrd="2" destOrd="0" presId="urn:microsoft.com/office/officeart/2005/8/layout/orgChart1"/>
    <dgm:cxn modelId="{0CC64F0E-9F51-466B-BAEA-F6DAE497200C}" type="presParOf" srcId="{4138DBAD-3213-4C88-8D81-60AA5422379B}" destId="{7AEBFD24-C427-4CC2-AF85-146FBDFD7D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763428" y="0"/>
          <a:ext cx="8652192" cy="35941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344934" y="1078230"/>
          <a:ext cx="3053715" cy="1437640"/>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Porušení právní povinnosti</a:t>
          </a:r>
          <a:endParaRPr lang="cs-CZ" sz="2700" kern="1200" dirty="0"/>
        </a:p>
      </dsp:txBody>
      <dsp:txXfrm>
        <a:off x="415114" y="1148410"/>
        <a:ext cx="2913355" cy="1297280"/>
      </dsp:txXfrm>
    </dsp:sp>
    <dsp:sp modelId="{0F8AB609-0B9C-42D2-ADB8-B0CDEF09A769}">
      <dsp:nvSpPr>
        <dsp:cNvPr id="0" name=""/>
        <dsp:cNvSpPr/>
      </dsp:nvSpPr>
      <dsp:spPr>
        <a:xfrm>
          <a:off x="3562667" y="1078230"/>
          <a:ext cx="3053715" cy="1437640"/>
        </a:xfrm>
        <a:prstGeom prst="roundRect">
          <a:avLst/>
        </a:prstGeom>
        <a:solidFill>
          <a:schemeClr val="accent3">
            <a:hueOff val="337438"/>
            <a:satOff val="17272"/>
            <a:lumOff val="725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Příčinná souvislost</a:t>
          </a:r>
          <a:endParaRPr lang="cs-CZ" sz="2700" kern="1200" dirty="0"/>
        </a:p>
      </dsp:txBody>
      <dsp:txXfrm>
        <a:off x="3632847" y="1148410"/>
        <a:ext cx="2913355" cy="1297280"/>
      </dsp:txXfrm>
    </dsp:sp>
    <dsp:sp modelId="{8B4FE3F0-24A0-468E-BC57-0C15AD6D5069}">
      <dsp:nvSpPr>
        <dsp:cNvPr id="0" name=""/>
        <dsp:cNvSpPr/>
      </dsp:nvSpPr>
      <dsp:spPr>
        <a:xfrm>
          <a:off x="6780400" y="1078230"/>
          <a:ext cx="3053715" cy="1437640"/>
        </a:xfrm>
        <a:prstGeom prst="roundRect">
          <a:avLst/>
        </a:prstGeom>
        <a:solidFill>
          <a:schemeClr val="accent3">
            <a:hueOff val="674876"/>
            <a:satOff val="34544"/>
            <a:lumOff val="1451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Škoda/porušení právem chráněného zájmu </a:t>
          </a:r>
          <a:endParaRPr lang="cs-CZ" sz="2700" kern="1200" dirty="0"/>
        </a:p>
      </dsp:txBody>
      <dsp:txXfrm>
        <a:off x="6850580" y="1148410"/>
        <a:ext cx="2913355" cy="1297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3651077" y="-1184355"/>
          <a:ext cx="1369637" cy="4080843"/>
        </a:xfrm>
        <a:prstGeom prst="round2SameRect">
          <a:avLst/>
        </a:prstGeom>
        <a:solidFill>
          <a:schemeClr val="lt1">
            <a:alpha val="90000"/>
            <a:tint val="40000"/>
            <a:hueOff val="0"/>
            <a:satOff val="0"/>
            <a:lumOff val="0"/>
            <a:alphaOff val="0"/>
          </a:schemeClr>
        </a:solidFill>
        <a:ln w="12700" cap="flat" cmpd="sng" algn="in">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Ze Smlouvy </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Ze Zákona</a:t>
          </a:r>
          <a:endParaRPr lang="cs-CZ" sz="3200" kern="1200" dirty="0"/>
        </a:p>
      </dsp:txBody>
      <dsp:txXfrm rot="-5400000">
        <a:off x="2295474" y="238108"/>
        <a:ext cx="4013983" cy="1235917"/>
      </dsp:txXfrm>
    </dsp:sp>
    <dsp:sp modelId="{E0350528-6D67-4391-9A72-78FE494ED76B}">
      <dsp:nvSpPr>
        <dsp:cNvPr id="0" name=""/>
        <dsp:cNvSpPr/>
      </dsp:nvSpPr>
      <dsp:spPr>
        <a:xfrm>
          <a:off x="0" y="42"/>
          <a:ext cx="2295474" cy="1712047"/>
        </a:xfrm>
        <a:prstGeom prst="roundRect">
          <a:avLst/>
        </a:prstGeom>
        <a:solidFill>
          <a:schemeClr val="accent1"/>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Povinnost daná:</a:t>
          </a:r>
          <a:endParaRPr lang="cs-CZ" sz="3200" kern="1200" dirty="0">
            <a:solidFill>
              <a:schemeClr val="bg1"/>
            </a:solidFill>
          </a:endParaRPr>
        </a:p>
      </dsp:txBody>
      <dsp:txXfrm>
        <a:off x="83575" y="83617"/>
        <a:ext cx="2128324" cy="1544897"/>
      </dsp:txXfrm>
    </dsp:sp>
    <dsp:sp modelId="{72CD7713-2025-449F-9F53-E1DB2AF1AF29}">
      <dsp:nvSpPr>
        <dsp:cNvPr id="0" name=""/>
        <dsp:cNvSpPr/>
      </dsp:nvSpPr>
      <dsp:spPr>
        <a:xfrm rot="5400000">
          <a:off x="3651077" y="613294"/>
          <a:ext cx="1369637" cy="4080843"/>
        </a:xfrm>
        <a:prstGeom prst="round2SameRect">
          <a:avLst/>
        </a:prstGeom>
        <a:solidFill>
          <a:schemeClr val="lt1">
            <a:alpha val="90000"/>
            <a:tint val="40000"/>
            <a:hueOff val="0"/>
            <a:satOff val="0"/>
            <a:lumOff val="0"/>
            <a:alphaOff val="0"/>
          </a:schemeClr>
        </a:solidFill>
        <a:ln w="12700" cap="flat" cmpd="sng" algn="in">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Úmysl</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Nedbalost</a:t>
          </a:r>
          <a:endParaRPr lang="cs-CZ" sz="3200" kern="1200" dirty="0"/>
        </a:p>
      </dsp:txBody>
      <dsp:txXfrm rot="-5400000">
        <a:off x="2295474" y="2035757"/>
        <a:ext cx="4013983" cy="1235917"/>
      </dsp:txXfrm>
    </dsp:sp>
    <dsp:sp modelId="{FA4A756A-16F7-4591-B7B1-AB2FE5B8F4AC}">
      <dsp:nvSpPr>
        <dsp:cNvPr id="0" name=""/>
        <dsp:cNvSpPr/>
      </dsp:nvSpPr>
      <dsp:spPr>
        <a:xfrm>
          <a:off x="0" y="1797692"/>
          <a:ext cx="2295474" cy="1712047"/>
        </a:xfrm>
        <a:prstGeom prst="roundRect">
          <a:avLst/>
        </a:prstGeom>
        <a:solidFill>
          <a:schemeClr val="accent1"/>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Typy zavinění</a:t>
          </a:r>
          <a:endParaRPr lang="cs-CZ" sz="3200" kern="1200" dirty="0">
            <a:solidFill>
              <a:schemeClr val="bg1"/>
            </a:solidFill>
          </a:endParaRPr>
        </a:p>
      </dsp:txBody>
      <dsp:txXfrm>
        <a:off x="83575" y="1881267"/>
        <a:ext cx="2128324" cy="15448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6FA72-3BDA-4E8F-A8E3-4D4BBAE278E4}">
      <dsp:nvSpPr>
        <dsp:cNvPr id="0" name=""/>
        <dsp:cNvSpPr/>
      </dsp:nvSpPr>
      <dsp:spPr>
        <a:xfrm>
          <a:off x="668000"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Občanskoprávní</a:t>
          </a:r>
          <a:endParaRPr lang="cs-CZ" sz="3000" kern="1200" dirty="0"/>
        </a:p>
      </dsp:txBody>
      <dsp:txXfrm>
        <a:off x="668000" y="805"/>
        <a:ext cx="2763453" cy="1658071"/>
      </dsp:txXfrm>
    </dsp:sp>
    <dsp:sp modelId="{55FF1A21-93DD-4F72-B6F5-9537EF191E31}">
      <dsp:nvSpPr>
        <dsp:cNvPr id="0" name=""/>
        <dsp:cNvSpPr/>
      </dsp:nvSpPr>
      <dsp:spPr>
        <a:xfrm>
          <a:off x="3707798"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smtClean="0"/>
            <a:t>Pracovněprávní</a:t>
          </a:r>
          <a:endParaRPr lang="cs-CZ" sz="3000" kern="1200"/>
        </a:p>
      </dsp:txBody>
      <dsp:txXfrm>
        <a:off x="3707798" y="805"/>
        <a:ext cx="2763453" cy="1658071"/>
      </dsp:txXfrm>
    </dsp:sp>
    <dsp:sp modelId="{67E57CF2-BE2C-47C8-AEF5-137048514E27}">
      <dsp:nvSpPr>
        <dsp:cNvPr id="0" name=""/>
        <dsp:cNvSpPr/>
      </dsp:nvSpPr>
      <dsp:spPr>
        <a:xfrm>
          <a:off x="6747596"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smtClean="0"/>
            <a:t>Správní</a:t>
          </a:r>
          <a:endParaRPr lang="cs-CZ" sz="3000" kern="1200"/>
        </a:p>
      </dsp:txBody>
      <dsp:txXfrm>
        <a:off x="6747596" y="805"/>
        <a:ext cx="2763453" cy="1658071"/>
      </dsp:txXfrm>
    </dsp:sp>
    <dsp:sp modelId="{25DB820A-09E7-47C4-8265-AE05A074B592}">
      <dsp:nvSpPr>
        <dsp:cNvPr id="0" name=""/>
        <dsp:cNvSpPr/>
      </dsp:nvSpPr>
      <dsp:spPr>
        <a:xfrm>
          <a:off x="2187899" y="1935222"/>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Trestní</a:t>
          </a:r>
          <a:endParaRPr lang="cs-CZ" sz="3000" kern="1200" dirty="0"/>
        </a:p>
      </dsp:txBody>
      <dsp:txXfrm>
        <a:off x="2187899" y="1935222"/>
        <a:ext cx="2763453" cy="1658071"/>
      </dsp:txXfrm>
    </dsp:sp>
    <dsp:sp modelId="{38470576-7B94-46BE-B422-E43DA0AFB659}">
      <dsp:nvSpPr>
        <dsp:cNvPr id="0" name=""/>
        <dsp:cNvSpPr/>
      </dsp:nvSpPr>
      <dsp:spPr>
        <a:xfrm>
          <a:off x="5227697" y="1935222"/>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Disciplinární</a:t>
          </a:r>
          <a:endParaRPr lang="cs-CZ" sz="3000" kern="1200" dirty="0"/>
        </a:p>
      </dsp:txBody>
      <dsp:txXfrm>
        <a:off x="5227697" y="1935222"/>
        <a:ext cx="2763453" cy="16580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95202-EC38-4AB8-907B-F6098A8F7EDA}">
      <dsp:nvSpPr>
        <dsp:cNvPr id="0" name=""/>
        <dsp:cNvSpPr/>
      </dsp:nvSpPr>
      <dsp:spPr>
        <a:xfrm>
          <a:off x="3180"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smtClean="0"/>
            <a:t>Nutná obrana</a:t>
          </a:r>
          <a:endParaRPr lang="cs-CZ" sz="2500" kern="1200"/>
        </a:p>
      </dsp:txBody>
      <dsp:txXfrm>
        <a:off x="3180" y="13957"/>
        <a:ext cx="3101429" cy="866410"/>
      </dsp:txXfrm>
    </dsp:sp>
    <dsp:sp modelId="{B5A249E3-A819-4C84-A4BC-D9837207E05E}">
      <dsp:nvSpPr>
        <dsp:cNvPr id="0" name=""/>
        <dsp:cNvSpPr/>
      </dsp:nvSpPr>
      <dsp:spPr>
        <a:xfrm>
          <a:off x="3180"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smtClean="0"/>
            <a:t>Před útokem</a:t>
          </a:r>
          <a:endParaRPr lang="cs-CZ" sz="1800" kern="1200" dirty="0"/>
        </a:p>
        <a:p>
          <a:pPr marL="342900" lvl="2" indent="-171450" algn="l" defTabSz="711200" rtl="0">
            <a:lnSpc>
              <a:spcPct val="90000"/>
            </a:lnSpc>
            <a:spcBef>
              <a:spcPct val="0"/>
            </a:spcBef>
            <a:spcAft>
              <a:spcPct val="15000"/>
            </a:spcAft>
            <a:buChar char="••"/>
          </a:pPr>
          <a:r>
            <a:rPr lang="cs-CZ" sz="1600" kern="1200" dirty="0" smtClean="0"/>
            <a:t>Kdo odvrací od sebe nebo od jiného </a:t>
          </a:r>
          <a:r>
            <a:rPr lang="cs-CZ" sz="1600" u="sng" kern="1200" dirty="0" smtClean="0">
              <a:effectLst>
                <a:outerShdw blurRad="38100" dist="38100" dir="2700000" algn="tl">
                  <a:srgbClr val="000000">
                    <a:alpha val="43137"/>
                  </a:srgbClr>
                </a:outerShdw>
              </a:effectLst>
            </a:rPr>
            <a:t>bezprostředně hrozící nebo trvající protiprávní útok </a:t>
          </a:r>
          <a:r>
            <a:rPr lang="cs-CZ" sz="1600" kern="1200" dirty="0" smtClean="0"/>
            <a:t>a způsobí přitom útočníkovi újmu, není povinen k její náhradě. To neplatí, je-li zjevné, že napadenému hrozí vzhledem k jeho poměrům újma jen nepatrná nebo obrana je zcela zjevně nepřiměřená, zejména vzhledem k závažnosti újmy útočníka způsobené odvracením útoku. </a:t>
          </a:r>
          <a:r>
            <a:rPr lang="cs-CZ" sz="1600" b="1" kern="1200" dirty="0" smtClean="0"/>
            <a:t> </a:t>
          </a:r>
          <a:endParaRPr lang="cs-CZ" sz="1600" kern="1200" dirty="0"/>
        </a:p>
      </dsp:txBody>
      <dsp:txXfrm>
        <a:off x="3180" y="880367"/>
        <a:ext cx="3101429" cy="3499875"/>
      </dsp:txXfrm>
    </dsp:sp>
    <dsp:sp modelId="{6F7980E6-47C4-482C-B6B5-B769177DB586}">
      <dsp:nvSpPr>
        <dsp:cNvPr id="0" name=""/>
        <dsp:cNvSpPr/>
      </dsp:nvSpPr>
      <dsp:spPr>
        <a:xfrm>
          <a:off x="3538810"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dirty="0" smtClean="0"/>
            <a:t>Krajní nouze</a:t>
          </a:r>
          <a:endParaRPr lang="cs-CZ" sz="2500" kern="1200" dirty="0"/>
        </a:p>
      </dsp:txBody>
      <dsp:txXfrm>
        <a:off x="3538810" y="13957"/>
        <a:ext cx="3101429" cy="866410"/>
      </dsp:txXfrm>
    </dsp:sp>
    <dsp:sp modelId="{EF61DDDF-6325-40CF-A65E-CDC2E2BCB953}">
      <dsp:nvSpPr>
        <dsp:cNvPr id="0" name=""/>
        <dsp:cNvSpPr/>
      </dsp:nvSpPr>
      <dsp:spPr>
        <a:xfrm>
          <a:off x="3538810"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55650" rtl="0">
            <a:lnSpc>
              <a:spcPct val="90000"/>
            </a:lnSpc>
            <a:spcBef>
              <a:spcPct val="0"/>
            </a:spcBef>
            <a:spcAft>
              <a:spcPct val="15000"/>
            </a:spcAft>
            <a:buChar char="••"/>
          </a:pPr>
          <a:r>
            <a:rPr lang="cs-CZ" sz="1700" kern="1200" dirty="0" smtClean="0"/>
            <a:t>Před hrozící újmou</a:t>
          </a:r>
          <a:endParaRPr lang="cs-CZ" sz="1700" kern="1200" dirty="0"/>
        </a:p>
        <a:p>
          <a:pPr marL="342900" lvl="2" indent="-171450" algn="l" defTabSz="711200">
            <a:lnSpc>
              <a:spcPct val="90000"/>
            </a:lnSpc>
            <a:spcBef>
              <a:spcPct val="0"/>
            </a:spcBef>
            <a:spcAft>
              <a:spcPct val="15000"/>
            </a:spcAft>
            <a:buChar char="••"/>
          </a:pPr>
          <a:r>
            <a:rPr lang="cs-CZ" sz="1600" kern="1200" dirty="0" smtClean="0"/>
            <a:t>Kdo odvrací od sebe nebo od jiného </a:t>
          </a:r>
          <a:r>
            <a:rPr lang="cs-CZ" sz="1600" u="sng" kern="1200" dirty="0" smtClean="0">
              <a:effectLst>
                <a:outerShdw blurRad="38100" dist="38100" dir="2700000" algn="tl">
                  <a:srgbClr val="000000">
                    <a:alpha val="43137"/>
                  </a:srgbClr>
                </a:outerShdw>
              </a:effectLst>
            </a:rPr>
            <a:t>přímo hrozící nebezpečí újmy</a:t>
          </a:r>
          <a:r>
            <a:rPr lang="cs-CZ" sz="1600" kern="1200" dirty="0" smtClean="0"/>
            <a:t>, není povinen k náhradě újmy tím způsobené, nebylo-li za daných okolností možné odvrátit nebezpečí jinak nebo nezpůsobí-li následek zjevně stejně závažný nebo ještě závažnější než újma, která hrozila, ledaže by majetek i bez jednání v nouzi podlehl zkáze. To neplatí, vyvolal-li nebezpečí vlastní vinou sám jednající. </a:t>
          </a:r>
          <a:endParaRPr lang="cs-CZ" sz="1600" kern="1200" dirty="0"/>
        </a:p>
      </dsp:txBody>
      <dsp:txXfrm>
        <a:off x="3538810" y="880367"/>
        <a:ext cx="3101429" cy="3499875"/>
      </dsp:txXfrm>
    </dsp:sp>
    <dsp:sp modelId="{E04B2CB9-BA52-4675-955E-C5EA7F7CEC19}">
      <dsp:nvSpPr>
        <dsp:cNvPr id="0" name=""/>
        <dsp:cNvSpPr/>
      </dsp:nvSpPr>
      <dsp:spPr>
        <a:xfrm>
          <a:off x="7074439"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dirty="0" smtClean="0"/>
            <a:t>Omluvitelné vzrušení</a:t>
          </a:r>
          <a:endParaRPr lang="cs-CZ" sz="2500" b="1" kern="1200" dirty="0"/>
        </a:p>
      </dsp:txBody>
      <dsp:txXfrm>
        <a:off x="7074439" y="13957"/>
        <a:ext cx="3101429" cy="866410"/>
      </dsp:txXfrm>
    </dsp:sp>
    <dsp:sp modelId="{D1D41F59-D2DF-4F8C-8C98-7B3C0575FAA2}">
      <dsp:nvSpPr>
        <dsp:cNvPr id="0" name=""/>
        <dsp:cNvSpPr/>
      </dsp:nvSpPr>
      <dsp:spPr>
        <a:xfrm>
          <a:off x="7074439"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cs-CZ" sz="2500" kern="1200" dirty="0" smtClean="0"/>
            <a:t>Při posouzení, zda někdo jednal v nutné obraně, anebo v krajní nouzi, se přihlédne i k omluvitelnému vzrušení mysli</a:t>
          </a:r>
          <a:endParaRPr lang="cs-CZ" sz="2500" kern="1200" dirty="0"/>
        </a:p>
      </dsp:txBody>
      <dsp:txXfrm>
        <a:off x="7074439" y="880367"/>
        <a:ext cx="3101429" cy="34998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FED50-AA79-4782-B714-28BD09132132}">
      <dsp:nvSpPr>
        <dsp:cNvPr id="0" name=""/>
        <dsp:cNvSpPr/>
      </dsp:nvSpPr>
      <dsp:spPr>
        <a:xfrm>
          <a:off x="0" y="10549"/>
          <a:ext cx="10179050" cy="1544400"/>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kern="1200" dirty="0" smtClean="0"/>
            <a:t>prokáže-li, že mu ve splnění povinnosti ze smlouvy dočasně nebo trvale zabránila:</a:t>
          </a:r>
          <a:endParaRPr lang="cs-CZ" sz="4000" kern="1200" dirty="0"/>
        </a:p>
      </dsp:txBody>
      <dsp:txXfrm>
        <a:off x="75391" y="85940"/>
        <a:ext cx="10028268" cy="1393618"/>
      </dsp:txXfrm>
    </dsp:sp>
    <dsp:sp modelId="{DE0B2635-5906-4BED-BA13-054196708C93}">
      <dsp:nvSpPr>
        <dsp:cNvPr id="0" name=""/>
        <dsp:cNvSpPr/>
      </dsp:nvSpPr>
      <dsp:spPr>
        <a:xfrm>
          <a:off x="0" y="1554949"/>
          <a:ext cx="10179050" cy="202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85"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cs-CZ" sz="3100" kern="1200" dirty="0" smtClean="0"/>
            <a:t>mimořádná </a:t>
          </a:r>
          <a:endParaRPr lang="cs-CZ" sz="3100" kern="1200" dirty="0"/>
        </a:p>
        <a:p>
          <a:pPr marL="285750" lvl="1" indent="-285750" algn="l" defTabSz="1377950" rtl="0">
            <a:lnSpc>
              <a:spcPct val="90000"/>
            </a:lnSpc>
            <a:spcBef>
              <a:spcPct val="0"/>
            </a:spcBef>
            <a:spcAft>
              <a:spcPct val="20000"/>
            </a:spcAft>
            <a:buChar char="••"/>
          </a:pPr>
          <a:r>
            <a:rPr lang="cs-CZ" sz="3100" kern="1200" dirty="0" smtClean="0"/>
            <a:t>nepředvídatelná </a:t>
          </a:r>
          <a:endParaRPr lang="cs-CZ" sz="3100" kern="1200" dirty="0"/>
        </a:p>
        <a:p>
          <a:pPr marL="285750" lvl="1" indent="-285750" algn="l" defTabSz="1377950" rtl="0">
            <a:lnSpc>
              <a:spcPct val="90000"/>
            </a:lnSpc>
            <a:spcBef>
              <a:spcPct val="0"/>
            </a:spcBef>
            <a:spcAft>
              <a:spcPct val="20000"/>
            </a:spcAft>
            <a:buChar char="••"/>
          </a:pPr>
          <a:r>
            <a:rPr lang="cs-CZ" sz="3100" kern="1200" smtClean="0"/>
            <a:t>nepřekonatelná </a:t>
          </a:r>
          <a:endParaRPr lang="cs-CZ" sz="3100" kern="1200"/>
        </a:p>
        <a:p>
          <a:pPr marL="285750" lvl="1" indent="-285750" algn="l" defTabSz="1377950" rtl="0">
            <a:lnSpc>
              <a:spcPct val="90000"/>
            </a:lnSpc>
            <a:spcBef>
              <a:spcPct val="0"/>
            </a:spcBef>
            <a:spcAft>
              <a:spcPct val="20000"/>
            </a:spcAft>
            <a:buChar char="••"/>
          </a:pPr>
          <a:r>
            <a:rPr lang="cs-CZ" sz="3100" kern="1200" smtClean="0"/>
            <a:t>překážka vzniklá nezávisle na jeho vůli. </a:t>
          </a:r>
          <a:endParaRPr lang="cs-CZ" sz="3100" kern="1200"/>
        </a:p>
      </dsp:txBody>
      <dsp:txXfrm>
        <a:off x="0" y="1554949"/>
        <a:ext cx="10179050" cy="2028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4298156" y="1604111"/>
          <a:ext cx="1939495" cy="673213"/>
        </a:xfrm>
        <a:custGeom>
          <a:avLst/>
          <a:gdLst/>
          <a:ahLst/>
          <a:cxnLst/>
          <a:rect l="0" t="0" r="0" b="0"/>
          <a:pathLst>
            <a:path>
              <a:moveTo>
                <a:pt x="0" y="0"/>
              </a:moveTo>
              <a:lnTo>
                <a:pt x="0" y="336606"/>
              </a:lnTo>
              <a:lnTo>
                <a:pt x="1939495" y="336606"/>
              </a:lnTo>
              <a:lnTo>
                <a:pt x="1939495" y="673213"/>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2358660" y="1604111"/>
          <a:ext cx="1939495" cy="673213"/>
        </a:xfrm>
        <a:custGeom>
          <a:avLst/>
          <a:gdLst/>
          <a:ahLst/>
          <a:cxnLst/>
          <a:rect l="0" t="0" r="0" b="0"/>
          <a:pathLst>
            <a:path>
              <a:moveTo>
                <a:pt x="1939495" y="0"/>
              </a:moveTo>
              <a:lnTo>
                <a:pt x="1939495" y="336606"/>
              </a:lnTo>
              <a:lnTo>
                <a:pt x="0" y="336606"/>
              </a:lnTo>
              <a:lnTo>
                <a:pt x="0" y="673213"/>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2695267" y="1222"/>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Újma</a:t>
          </a:r>
          <a:endParaRPr lang="cs-CZ" sz="4600" kern="1200" dirty="0"/>
        </a:p>
      </dsp:txBody>
      <dsp:txXfrm>
        <a:off x="2695267" y="1222"/>
        <a:ext cx="3205777" cy="1602888"/>
      </dsp:txXfrm>
    </dsp:sp>
    <dsp:sp modelId="{5C6D1F2C-4270-41FC-9559-8BCFBF72FC01}">
      <dsp:nvSpPr>
        <dsp:cNvPr id="0" name=""/>
        <dsp:cNvSpPr/>
      </dsp:nvSpPr>
      <dsp:spPr>
        <a:xfrm>
          <a:off x="755771" y="2277325"/>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Majetková Škoda</a:t>
          </a:r>
          <a:endParaRPr lang="cs-CZ" sz="4600" kern="1200" dirty="0"/>
        </a:p>
      </dsp:txBody>
      <dsp:txXfrm>
        <a:off x="755771" y="2277325"/>
        <a:ext cx="3205777" cy="1602888"/>
      </dsp:txXfrm>
    </dsp:sp>
    <dsp:sp modelId="{D2DAC25E-AD0B-4668-9A20-E8C91F9143A3}">
      <dsp:nvSpPr>
        <dsp:cNvPr id="0" name=""/>
        <dsp:cNvSpPr/>
      </dsp:nvSpPr>
      <dsp:spPr>
        <a:xfrm>
          <a:off x="4634762" y="2277325"/>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Nemajetková Újma</a:t>
          </a:r>
          <a:endParaRPr lang="cs-CZ" sz="4600" kern="1200" dirty="0"/>
        </a:p>
      </dsp:txBody>
      <dsp:txXfrm>
        <a:off x="4634762" y="2277325"/>
        <a:ext cx="3205777" cy="16028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8946" y="727454"/>
          <a:ext cx="5347977" cy="2139190"/>
        </a:xfrm>
        <a:prstGeom prst="chevron">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031" tIns="82677" rIns="82677" bIns="82677" numCol="1" spcCol="1270" anchor="ctr" anchorCtr="0">
          <a:noAutofit/>
        </a:bodyPr>
        <a:lstStyle/>
        <a:p>
          <a:pPr lvl="0" algn="ctr" defTabSz="2755900">
            <a:lnSpc>
              <a:spcPct val="90000"/>
            </a:lnSpc>
            <a:spcBef>
              <a:spcPct val="0"/>
            </a:spcBef>
            <a:spcAft>
              <a:spcPct val="35000"/>
            </a:spcAft>
          </a:pPr>
          <a:r>
            <a:rPr lang="cs-CZ" sz="6200" kern="1200" dirty="0" smtClean="0"/>
            <a:t>Skutečná škoda</a:t>
          </a:r>
          <a:endParaRPr lang="cs-CZ" sz="6200" kern="1200" dirty="0"/>
        </a:p>
      </dsp:txBody>
      <dsp:txXfrm>
        <a:off x="1078541" y="727454"/>
        <a:ext cx="3208787" cy="2139190"/>
      </dsp:txXfrm>
    </dsp:sp>
    <dsp:sp modelId="{6AAA8311-0911-4B79-8ACB-55D78CD81229}">
      <dsp:nvSpPr>
        <dsp:cNvPr id="0" name=""/>
        <dsp:cNvSpPr/>
      </dsp:nvSpPr>
      <dsp:spPr>
        <a:xfrm>
          <a:off x="4822126" y="727454"/>
          <a:ext cx="5347977" cy="2139190"/>
        </a:xfrm>
        <a:prstGeom prst="chevron">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031" tIns="82677" rIns="82677" bIns="82677" numCol="1" spcCol="1270" anchor="ctr" anchorCtr="0">
          <a:noAutofit/>
        </a:bodyPr>
        <a:lstStyle/>
        <a:p>
          <a:pPr lvl="0" algn="ctr" defTabSz="2755900">
            <a:lnSpc>
              <a:spcPct val="90000"/>
            </a:lnSpc>
            <a:spcBef>
              <a:spcPct val="0"/>
            </a:spcBef>
            <a:spcAft>
              <a:spcPct val="35000"/>
            </a:spcAft>
          </a:pPr>
          <a:r>
            <a:rPr lang="cs-CZ" sz="6200" kern="1200" dirty="0" smtClean="0"/>
            <a:t>Ušlý zisk</a:t>
          </a:r>
          <a:endParaRPr lang="cs-CZ" sz="6200" kern="1200" dirty="0"/>
        </a:p>
      </dsp:txBody>
      <dsp:txXfrm>
        <a:off x="5891721" y="727454"/>
        <a:ext cx="3208787" cy="21391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4BE-8AB0-4D99-BE23-5E7953258192}">
      <dsp:nvSpPr>
        <dsp:cNvPr id="0" name=""/>
        <dsp:cNvSpPr/>
      </dsp:nvSpPr>
      <dsp:spPr>
        <a:xfrm>
          <a:off x="5620692" y="2829979"/>
          <a:ext cx="350712" cy="1075519"/>
        </a:xfrm>
        <a:custGeom>
          <a:avLst/>
          <a:gdLst/>
          <a:ahLst/>
          <a:cxnLst/>
          <a:rect l="0" t="0" r="0" b="0"/>
          <a:pathLst>
            <a:path>
              <a:moveTo>
                <a:pt x="0" y="0"/>
              </a:moveTo>
              <a:lnTo>
                <a:pt x="0" y="1075519"/>
              </a:lnTo>
              <a:lnTo>
                <a:pt x="350712" y="1075519"/>
              </a:lnTo>
            </a:path>
          </a:pathLst>
        </a:custGeom>
        <a:noFill/>
        <a:ln w="12700"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98E85C-D6F3-4C0D-886D-0C9F03F6EC50}">
      <dsp:nvSpPr>
        <dsp:cNvPr id="0" name=""/>
        <dsp:cNvSpPr/>
      </dsp:nvSpPr>
      <dsp:spPr>
        <a:xfrm>
          <a:off x="5141385" y="1169937"/>
          <a:ext cx="1414542" cy="490998"/>
        </a:xfrm>
        <a:custGeom>
          <a:avLst/>
          <a:gdLst/>
          <a:ahLst/>
          <a:cxnLst/>
          <a:rect l="0" t="0" r="0" b="0"/>
          <a:pathLst>
            <a:path>
              <a:moveTo>
                <a:pt x="0" y="0"/>
              </a:moveTo>
              <a:lnTo>
                <a:pt x="0" y="245499"/>
              </a:lnTo>
              <a:lnTo>
                <a:pt x="1414542" y="245499"/>
              </a:lnTo>
              <a:lnTo>
                <a:pt x="1414542" y="490998"/>
              </a:lnTo>
            </a:path>
          </a:pathLst>
        </a:custGeom>
        <a:noFill/>
        <a:ln w="12700"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FFA32-A9E7-477A-A21B-4C065A577DF9}">
      <dsp:nvSpPr>
        <dsp:cNvPr id="0" name=""/>
        <dsp:cNvSpPr/>
      </dsp:nvSpPr>
      <dsp:spPr>
        <a:xfrm>
          <a:off x="3726843" y="1169937"/>
          <a:ext cx="1414542" cy="490998"/>
        </a:xfrm>
        <a:custGeom>
          <a:avLst/>
          <a:gdLst/>
          <a:ahLst/>
          <a:cxnLst/>
          <a:rect l="0" t="0" r="0" b="0"/>
          <a:pathLst>
            <a:path>
              <a:moveTo>
                <a:pt x="1414542" y="0"/>
              </a:moveTo>
              <a:lnTo>
                <a:pt x="1414542" y="245499"/>
              </a:lnTo>
              <a:lnTo>
                <a:pt x="0" y="245499"/>
              </a:lnTo>
              <a:lnTo>
                <a:pt x="0" y="490998"/>
              </a:lnTo>
            </a:path>
          </a:pathLst>
        </a:custGeom>
        <a:noFill/>
        <a:ln w="12700"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DE67E-D9A5-46C1-B3AF-55019EBEC046}">
      <dsp:nvSpPr>
        <dsp:cNvPr id="0" name=""/>
        <dsp:cNvSpPr/>
      </dsp:nvSpPr>
      <dsp:spPr>
        <a:xfrm>
          <a:off x="3972342" y="894"/>
          <a:ext cx="2338086" cy="1169043"/>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Při ublížení na zdraví odčiní škůdce újmu poškozeného peněžitou náhradou, vyvažující:</a:t>
          </a:r>
          <a:endParaRPr lang="cs-CZ" sz="1600" kern="1200" dirty="0"/>
        </a:p>
      </dsp:txBody>
      <dsp:txXfrm>
        <a:off x="3972342" y="894"/>
        <a:ext cx="2338086" cy="1169043"/>
      </dsp:txXfrm>
    </dsp:sp>
    <dsp:sp modelId="{D0730BA7-718D-487D-BDA3-2EA33701825F}">
      <dsp:nvSpPr>
        <dsp:cNvPr id="0" name=""/>
        <dsp:cNvSpPr/>
      </dsp:nvSpPr>
      <dsp:spPr>
        <a:xfrm>
          <a:off x="2557799" y="1660935"/>
          <a:ext cx="2338086" cy="1169043"/>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plně vytrpěné bolesti a další nemajetkové újmy; </a:t>
          </a:r>
          <a:endParaRPr lang="cs-CZ" sz="1600" kern="1200" dirty="0"/>
        </a:p>
      </dsp:txBody>
      <dsp:txXfrm>
        <a:off x="2557799" y="1660935"/>
        <a:ext cx="2338086" cy="1169043"/>
      </dsp:txXfrm>
    </dsp:sp>
    <dsp:sp modelId="{0D9EABF3-6A05-4FD4-9643-1AB9BE483394}">
      <dsp:nvSpPr>
        <dsp:cNvPr id="0" name=""/>
        <dsp:cNvSpPr/>
      </dsp:nvSpPr>
      <dsp:spPr>
        <a:xfrm>
          <a:off x="5386884" y="1660935"/>
          <a:ext cx="2338086" cy="1169043"/>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ztížení společenského uplatnění</a:t>
          </a:r>
          <a:endParaRPr lang="cs-CZ" sz="1600" kern="1200" dirty="0"/>
        </a:p>
      </dsp:txBody>
      <dsp:txXfrm>
        <a:off x="5386884" y="1660935"/>
        <a:ext cx="2338086" cy="1169043"/>
      </dsp:txXfrm>
    </dsp:sp>
    <dsp:sp modelId="{C1C6BF5D-CC41-41A9-B00E-4A669AC2817F}">
      <dsp:nvSpPr>
        <dsp:cNvPr id="0" name=""/>
        <dsp:cNvSpPr/>
      </dsp:nvSpPr>
      <dsp:spPr>
        <a:xfrm>
          <a:off x="5971405" y="3320977"/>
          <a:ext cx="2338086" cy="1169043"/>
        </a:xfrm>
        <a:prstGeom prst="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vznikla-li poškozením zdraví překážka lepší budoucnosti poškozeného. Nelze-li výši náhrady takto určit, stanoví se podle zásad slušnosti. </a:t>
          </a:r>
          <a:endParaRPr lang="cs-CZ" sz="1600" kern="1200" dirty="0"/>
        </a:p>
      </dsp:txBody>
      <dsp:txXfrm>
        <a:off x="5971405" y="3320977"/>
        <a:ext cx="2338086" cy="11690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cs-CZ" smtClean="0"/>
              <a:t>Kliknutím lze upravit styl.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49E531F-C368-4490-8108-F3B6EA0C9532}" type="datetimeFigureOut">
              <a:rPr lang="cs-CZ" smtClean="0"/>
              <a:t>24.10.2017</a:t>
            </a:fld>
            <a:endParaRPr lang="cs-CZ"/>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cs-CZ"/>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64CF6BD-BE7F-4AFC-B85A-87E815C68659}" type="slidenum">
              <a:rPr lang="cs-CZ" smtClean="0"/>
              <a:t>‹#›</a:t>
            </a:fld>
            <a:endParaRPr lang="cs-CZ"/>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8169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24.10.2017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21023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24.10.2017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56532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24.10.2017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4056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49E531F-C368-4490-8108-F3B6EA0C9532}" type="datetimeFigureOut">
              <a:rPr lang="cs-CZ" smtClean="0"/>
              <a:t>24.10.2017</a:t>
            </a:fld>
            <a:endParaRPr lang="cs-CZ"/>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64CF6BD-BE7F-4AFC-B85A-87E815C68659}" type="slidenum">
              <a:rPr lang="cs-CZ" smtClean="0"/>
              <a:t>‹#›</a:t>
            </a:fld>
            <a:endParaRPr lang="cs-CZ"/>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598143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49E531F-C368-4490-8108-F3B6EA0C9532}" type="datetimeFigureOut">
              <a:rPr lang="cs-CZ" smtClean="0"/>
              <a:t>24.10.2017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85182610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257300" y="2909102"/>
            <a:ext cx="480060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633864" y="2909102"/>
            <a:ext cx="480060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49E531F-C368-4490-8108-F3B6EA0C9532}" type="datetimeFigureOut">
              <a:rPr lang="cs-CZ" smtClean="0"/>
              <a:t>24.10.2017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419746810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49E531F-C368-4490-8108-F3B6EA0C9532}" type="datetimeFigureOut">
              <a:rPr lang="cs-CZ" smtClean="0"/>
              <a:t>24.10.2017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36555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E531F-C368-4490-8108-F3B6EA0C9532}" type="datetimeFigureOut">
              <a:rPr lang="cs-CZ" smtClean="0"/>
              <a:t>24.10.2017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53710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cs-CZ" smtClean="0"/>
              <a:t>Kliknutím lze upravit styl.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65051" y="6375679"/>
            <a:ext cx="1233355" cy="348462"/>
          </a:xfrm>
        </p:spPr>
        <p:txBody>
          <a:bodyPr/>
          <a:lstStyle/>
          <a:p>
            <a:fld id="{349E531F-C368-4490-8108-F3B6EA0C9532}" type="datetimeFigureOut">
              <a:rPr lang="cs-CZ" smtClean="0"/>
              <a:t>24.10.2017</a:t>
            </a:fld>
            <a:endParaRPr lang="cs-CZ"/>
          </a:p>
        </p:txBody>
      </p:sp>
      <p:sp>
        <p:nvSpPr>
          <p:cNvPr id="6" name="Footer Placeholder 5"/>
          <p:cNvSpPr>
            <a:spLocks noGrp="1"/>
          </p:cNvSpPr>
          <p:nvPr>
            <p:ph type="ftr" sz="quarter" idx="11"/>
          </p:nvPr>
        </p:nvSpPr>
        <p:spPr>
          <a:xfrm>
            <a:off x="2103620" y="6375679"/>
            <a:ext cx="3482179" cy="345796"/>
          </a:xfrm>
        </p:spPr>
        <p:txBody>
          <a:bodyPr/>
          <a:lstStyle/>
          <a:p>
            <a:endParaRPr lang="cs-CZ"/>
          </a:p>
        </p:txBody>
      </p:sp>
      <p:sp>
        <p:nvSpPr>
          <p:cNvPr id="7" name="Slide Number Placeholder 6"/>
          <p:cNvSpPr>
            <a:spLocks noGrp="1"/>
          </p:cNvSpPr>
          <p:nvPr>
            <p:ph type="sldNum" sz="quarter" idx="12"/>
          </p:nvPr>
        </p:nvSpPr>
        <p:spPr>
          <a:xfrm>
            <a:off x="5691014" y="6375679"/>
            <a:ext cx="1232456" cy="345796"/>
          </a:xfrm>
        </p:spPr>
        <p:txBody>
          <a:bodyPr/>
          <a:lstStyle/>
          <a:p>
            <a:fld id="{864CF6BD-BE7F-4AFC-B85A-87E815C68659}" type="slidenum">
              <a:rPr lang="cs-CZ" smtClean="0"/>
              <a:t>‹#›</a:t>
            </a:fld>
            <a:endParaRPr lang="cs-CZ"/>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533908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65950" y="6375679"/>
            <a:ext cx="1232456" cy="348462"/>
          </a:xfrm>
        </p:spPr>
        <p:txBody>
          <a:bodyPr/>
          <a:lstStyle/>
          <a:p>
            <a:fld id="{349E531F-C368-4490-8108-F3B6EA0C9532}" type="datetimeFigureOut">
              <a:rPr lang="cs-CZ" smtClean="0"/>
              <a:t>24.10.2017</a:t>
            </a:fld>
            <a:endParaRPr lang="cs-CZ"/>
          </a:p>
        </p:txBody>
      </p:sp>
      <p:sp>
        <p:nvSpPr>
          <p:cNvPr id="6" name="Footer Placeholder 5"/>
          <p:cNvSpPr>
            <a:spLocks noGrp="1"/>
          </p:cNvSpPr>
          <p:nvPr>
            <p:ph type="ftr" sz="quarter" idx="11"/>
          </p:nvPr>
        </p:nvSpPr>
        <p:spPr>
          <a:xfrm>
            <a:off x="2103621" y="6375679"/>
            <a:ext cx="3482178" cy="345796"/>
          </a:xfrm>
        </p:spPr>
        <p:txBody>
          <a:bodyPr/>
          <a:lstStyle/>
          <a:p>
            <a:endParaRPr lang="cs-CZ"/>
          </a:p>
        </p:txBody>
      </p:sp>
      <p:sp>
        <p:nvSpPr>
          <p:cNvPr id="7" name="Slide Number Placeholder 6"/>
          <p:cNvSpPr>
            <a:spLocks noGrp="1"/>
          </p:cNvSpPr>
          <p:nvPr>
            <p:ph type="sldNum" sz="quarter" idx="12"/>
          </p:nvPr>
        </p:nvSpPr>
        <p:spPr>
          <a:xfrm>
            <a:off x="5687568" y="6375679"/>
            <a:ext cx="1234440" cy="345796"/>
          </a:xfrm>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69568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49E531F-C368-4490-8108-F3B6EA0C9532}" type="datetimeFigureOut">
              <a:rPr lang="cs-CZ" smtClean="0"/>
              <a:t>24.10.2017</a:t>
            </a:fld>
            <a:endParaRPr lang="cs-CZ"/>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64CF6BD-BE7F-4AFC-B85A-87E815C68659}" type="slidenum">
              <a:rPr lang="cs-CZ" smtClean="0"/>
              <a:t>‹#›</a:t>
            </a:fld>
            <a:endParaRPr lang="cs-CZ"/>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533984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smtClean="0"/>
              <a:t>Právní odpovědnost</a:t>
            </a:r>
            <a:br>
              <a:rPr lang="cs-CZ" sz="6600" dirty="0" smtClean="0"/>
            </a:br>
            <a:r>
              <a:rPr lang="cs-CZ" sz="6600" dirty="0" smtClean="0"/>
              <a:t>ve zdravotnictví</a:t>
            </a:r>
            <a:endParaRPr lang="cs-CZ" sz="6600" dirty="0"/>
          </a:p>
        </p:txBody>
      </p:sp>
      <p:sp>
        <p:nvSpPr>
          <p:cNvPr id="4" name="Zástupný symbol pro text 3"/>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4024689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078522" y="1308700"/>
            <a:ext cx="10318418" cy="4394988"/>
          </a:xfrm>
        </p:spPr>
        <p:txBody>
          <a:bodyPr/>
          <a:lstStyle/>
          <a:p>
            <a:r>
              <a:rPr lang="cs-CZ" sz="4800" dirty="0"/>
              <a:t>Odpovědnost </a:t>
            </a:r>
            <a:r>
              <a:rPr lang="cs-CZ" sz="4800" dirty="0" smtClean="0"/>
              <a:t/>
            </a:r>
            <a:br>
              <a:rPr lang="cs-CZ" sz="4800" dirty="0" smtClean="0"/>
            </a:br>
            <a:r>
              <a:rPr lang="cs-CZ" sz="4800" dirty="0" smtClean="0"/>
              <a:t>dle </a:t>
            </a:r>
            <a:br>
              <a:rPr lang="cs-CZ" sz="4800" dirty="0" smtClean="0"/>
            </a:br>
            <a:r>
              <a:rPr lang="cs-CZ" sz="4800" dirty="0" smtClean="0"/>
              <a:t>občanského</a:t>
            </a:r>
            <a:br>
              <a:rPr lang="cs-CZ" sz="4800" dirty="0" smtClean="0"/>
            </a:br>
            <a:r>
              <a:rPr lang="cs-CZ" sz="4800" dirty="0" smtClean="0"/>
              <a:t>práva</a:t>
            </a:r>
            <a:endParaRPr lang="cs-CZ" sz="4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86115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smtClean="0"/>
              <a:t>Objektivní/Subjektivní odpovědnost</a:t>
            </a:r>
            <a:endParaRPr lang="cs-CZ" dirty="0"/>
          </a:p>
        </p:txBody>
      </p:sp>
      <p:sp>
        <p:nvSpPr>
          <p:cNvPr id="7" name="Zástupný symbol pro text 6"/>
          <p:cNvSpPr>
            <a:spLocks noGrp="1"/>
          </p:cNvSpPr>
          <p:nvPr>
            <p:ph type="body" idx="1"/>
          </p:nvPr>
        </p:nvSpPr>
        <p:spPr/>
        <p:txBody>
          <a:bodyPr/>
          <a:lstStyle/>
          <a:p>
            <a:r>
              <a:rPr lang="cs-CZ" dirty="0" smtClean="0"/>
              <a:t>Objektivní</a:t>
            </a:r>
            <a:endParaRPr lang="cs-CZ" dirty="0"/>
          </a:p>
        </p:txBody>
      </p:sp>
      <p:sp>
        <p:nvSpPr>
          <p:cNvPr id="8" name="Zástupný symbol pro obsah 7"/>
          <p:cNvSpPr>
            <a:spLocks noGrp="1"/>
          </p:cNvSpPr>
          <p:nvPr>
            <p:ph sz="half" idx="2"/>
          </p:nvPr>
        </p:nvSpPr>
        <p:spPr/>
        <p:txBody>
          <a:bodyPr/>
          <a:lstStyle/>
          <a:p>
            <a:r>
              <a:rPr lang="cs-CZ" dirty="0" smtClean="0"/>
              <a:t>Odpovědnost </a:t>
            </a:r>
            <a:r>
              <a:rPr lang="cs-CZ" dirty="0"/>
              <a:t>za protiprávní stav</a:t>
            </a:r>
          </a:p>
          <a:p>
            <a:r>
              <a:rPr lang="cs-CZ" dirty="0" smtClean="0"/>
              <a:t>Škůdce </a:t>
            </a:r>
            <a:r>
              <a:rPr lang="cs-CZ" dirty="0"/>
              <a:t>je povinen nahradit škodu bez ohledu na své zavinění v případech stanovených zvlášť </a:t>
            </a:r>
            <a:r>
              <a:rPr lang="cs-CZ" dirty="0" smtClean="0"/>
              <a:t>zákonem</a:t>
            </a:r>
          </a:p>
          <a:p>
            <a:r>
              <a:rPr lang="cs-CZ" dirty="0" smtClean="0"/>
              <a:t>Nelze se vyvinit – </a:t>
            </a:r>
            <a:r>
              <a:rPr lang="cs-CZ" dirty="0"/>
              <a:t>možná liberace (prokáže, že i kdyby vyvinul veškeré úsilí, které lze od něj vyžadovat, škodlivý následek by stejně </a:t>
            </a:r>
            <a:r>
              <a:rPr lang="cs-CZ" dirty="0" smtClean="0"/>
              <a:t>nastal)</a:t>
            </a:r>
            <a:endParaRPr lang="cs-CZ" dirty="0"/>
          </a:p>
        </p:txBody>
      </p:sp>
      <p:sp>
        <p:nvSpPr>
          <p:cNvPr id="9" name="Zástupný symbol pro text 8"/>
          <p:cNvSpPr>
            <a:spLocks noGrp="1"/>
          </p:cNvSpPr>
          <p:nvPr>
            <p:ph type="body" sz="quarter" idx="3"/>
          </p:nvPr>
        </p:nvSpPr>
        <p:spPr/>
        <p:txBody>
          <a:bodyPr/>
          <a:lstStyle/>
          <a:p>
            <a:r>
              <a:rPr lang="cs-CZ" dirty="0" smtClean="0"/>
              <a:t>Subjektivní</a:t>
            </a:r>
            <a:endParaRPr lang="cs-CZ" dirty="0"/>
          </a:p>
        </p:txBody>
      </p:sp>
      <p:sp>
        <p:nvSpPr>
          <p:cNvPr id="10" name="Zástupný symbol pro obsah 9"/>
          <p:cNvSpPr>
            <a:spLocks noGrp="1"/>
          </p:cNvSpPr>
          <p:nvPr>
            <p:ph sz="quarter" idx="4"/>
          </p:nvPr>
        </p:nvSpPr>
        <p:spPr/>
        <p:txBody>
          <a:bodyPr/>
          <a:lstStyle/>
          <a:p>
            <a:r>
              <a:rPr lang="cs-CZ" dirty="0" smtClean="0"/>
              <a:t>Odpovědnost </a:t>
            </a:r>
            <a:r>
              <a:rPr lang="cs-CZ" dirty="0"/>
              <a:t>za </a:t>
            </a:r>
            <a:r>
              <a:rPr lang="cs-CZ" dirty="0" smtClean="0"/>
              <a:t>zavinění</a:t>
            </a:r>
          </a:p>
          <a:p>
            <a:r>
              <a:rPr lang="cs-CZ" dirty="0" smtClean="0"/>
              <a:t>Možná exkulpace – </a:t>
            </a:r>
            <a:r>
              <a:rPr lang="cs-CZ" dirty="0" err="1" smtClean="0"/>
              <a:t>vyvynění</a:t>
            </a:r>
            <a:r>
              <a:rPr lang="cs-CZ" dirty="0"/>
              <a:t> (prokáže, že škodlivý následek </a:t>
            </a:r>
            <a:r>
              <a:rPr lang="cs-CZ" dirty="0" smtClean="0"/>
              <a:t>nezavinil)</a:t>
            </a:r>
            <a:endParaRPr lang="cs-CZ" dirty="0"/>
          </a:p>
        </p:txBody>
      </p:sp>
    </p:spTree>
    <p:extLst>
      <p:ext uri="{BB962C8B-B14F-4D97-AF65-F5344CB8AC3E}">
        <p14:creationId xmlns:p14="http://schemas.microsoft.com/office/powerpoint/2010/main" val="165720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Vyloučení protiprávnosti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97423479"/>
              </p:ext>
            </p:extLst>
          </p:nvPr>
        </p:nvGraphicFramePr>
        <p:xfrm>
          <a:off x="1250950" y="1485900"/>
          <a:ext cx="10179050"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39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Povinnosti k náhradě škody ze smlouvy se </a:t>
            </a:r>
            <a:r>
              <a:rPr lang="cs-CZ" dirty="0"/>
              <a:t>škůdce </a:t>
            </a:r>
            <a:r>
              <a:rPr lang="cs-CZ" dirty="0" smtClean="0"/>
              <a:t>zprostí</a:t>
            </a:r>
            <a:endParaRPr lang="cs-CZ" dirty="0"/>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081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újmy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982053052"/>
              </p:ext>
            </p:extLst>
          </p:nvPr>
        </p:nvGraphicFramePr>
        <p:xfrm>
          <a:off x="2042683" y="1874517"/>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404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 2898 </a:t>
            </a:r>
            <a:r>
              <a:rPr lang="cs-CZ" dirty="0"/>
              <a:t>- </a:t>
            </a:r>
            <a:r>
              <a:rPr lang="cs-CZ" b="1" dirty="0"/>
              <a:t>Nepřihlíží se k ujednání</a:t>
            </a:r>
            <a:r>
              <a:rPr lang="cs-CZ" dirty="0"/>
              <a:t>, </a:t>
            </a:r>
            <a:br>
              <a:rPr lang="cs-CZ" dirty="0"/>
            </a:br>
            <a:endParaRPr lang="cs-CZ" dirty="0"/>
          </a:p>
        </p:txBody>
      </p:sp>
      <p:sp>
        <p:nvSpPr>
          <p:cNvPr id="3" name="Zástupný symbol pro obsah 2"/>
          <p:cNvSpPr>
            <a:spLocks noGrp="1"/>
          </p:cNvSpPr>
          <p:nvPr>
            <p:ph idx="1"/>
          </p:nvPr>
        </p:nvSpPr>
        <p:spPr>
          <a:xfrm>
            <a:off x="1251678" y="1811215"/>
            <a:ext cx="10178322" cy="4068377"/>
          </a:xfrm>
        </p:spPr>
        <p:txBody>
          <a:bodyPr>
            <a:normAutofit/>
          </a:bodyPr>
          <a:lstStyle/>
          <a:p>
            <a:pPr lvl="0"/>
            <a:r>
              <a:rPr lang="cs-CZ" sz="2800" dirty="0"/>
              <a:t>které předem vylučuje nebo omezuje povinnost k náhradě újmy způsobené člověku na jeho přirozených právech, </a:t>
            </a:r>
          </a:p>
          <a:p>
            <a:pPr lvl="0"/>
            <a:endParaRPr lang="cs-CZ" sz="2800" dirty="0"/>
          </a:p>
          <a:p>
            <a:pPr lvl="0"/>
            <a:r>
              <a:rPr lang="cs-CZ" sz="2800" dirty="0"/>
              <a:t>způsobené úmyslně nebo z hrubé nedbalosti; </a:t>
            </a:r>
          </a:p>
          <a:p>
            <a:pPr lvl="0"/>
            <a:endParaRPr lang="cs-CZ" sz="2800" dirty="0"/>
          </a:p>
          <a:p>
            <a:pPr lvl="0"/>
            <a:r>
              <a:rPr lang="cs-CZ" sz="2800" dirty="0"/>
              <a:t>předem vylučuje nebo omezuje právo slabší strany na náhradu jakékoli újmy. </a:t>
            </a:r>
          </a:p>
          <a:p>
            <a:endParaRPr lang="cs-CZ" dirty="0"/>
          </a:p>
        </p:txBody>
      </p:sp>
    </p:spTree>
    <p:extLst>
      <p:ext uri="{BB962C8B-B14F-4D97-AF65-F5344CB8AC3E}">
        <p14:creationId xmlns:p14="http://schemas.microsoft.com/office/powerpoint/2010/main" val="327373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Náhoda</a:t>
            </a:r>
          </a:p>
        </p:txBody>
      </p:sp>
      <p:sp>
        <p:nvSpPr>
          <p:cNvPr id="3" name="Zástupný symbol pro obsah 2"/>
          <p:cNvSpPr>
            <a:spLocks noGrp="1"/>
          </p:cNvSpPr>
          <p:nvPr>
            <p:ph idx="1"/>
          </p:nvPr>
        </p:nvSpPr>
        <p:spPr/>
        <p:txBody>
          <a:bodyPr/>
          <a:lstStyle/>
          <a:p>
            <a:pPr algn="just"/>
            <a:r>
              <a:rPr lang="cs-CZ" sz="2800" dirty="0"/>
              <a:t>Újmu způsobenou náhodou nahradí ten, kdo dal ze své viny k náhodě podnět, zejména tím, že poruší příkaz nebo poškodí zařízení, které má nahodilé újmě </a:t>
            </a:r>
            <a:r>
              <a:rPr lang="cs-CZ" sz="2800" dirty="0" smtClean="0"/>
              <a:t>zabránit</a:t>
            </a:r>
          </a:p>
          <a:p>
            <a:pPr algn="just"/>
            <a:endParaRPr lang="cs-CZ" sz="2800" dirty="0" smtClean="0"/>
          </a:p>
          <a:p>
            <a:pPr algn="just"/>
            <a:r>
              <a:rPr lang="cs-CZ" sz="2800" dirty="0" smtClean="0"/>
              <a:t>Přičitatelnost následků </a:t>
            </a:r>
            <a:r>
              <a:rPr lang="cs-CZ" sz="2800" dirty="0"/>
              <a:t>zaviněného jednání </a:t>
            </a:r>
            <a:r>
              <a:rPr lang="cs-CZ" sz="2800" dirty="0" smtClean="0"/>
              <a:t>škůdce</a:t>
            </a:r>
            <a:endParaRPr lang="cs-CZ" sz="2800" dirty="0"/>
          </a:p>
          <a:p>
            <a:endParaRPr lang="cs-CZ" dirty="0"/>
          </a:p>
        </p:txBody>
      </p:sp>
    </p:spTree>
    <p:extLst>
      <p:ext uri="{BB962C8B-B14F-4D97-AF65-F5344CB8AC3E}">
        <p14:creationId xmlns:p14="http://schemas.microsoft.com/office/powerpoint/2010/main" val="454233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§2919 – obohacení z deliktu</a:t>
            </a:r>
          </a:p>
        </p:txBody>
      </p:sp>
      <p:sp>
        <p:nvSpPr>
          <p:cNvPr id="3" name="Zástupný symbol pro obsah 2"/>
          <p:cNvSpPr>
            <a:spLocks noGrp="1"/>
          </p:cNvSpPr>
          <p:nvPr>
            <p:ph idx="1"/>
          </p:nvPr>
        </p:nvSpPr>
        <p:spPr/>
        <p:txBody>
          <a:bodyPr>
            <a:normAutofit/>
          </a:bodyPr>
          <a:lstStyle/>
          <a:p>
            <a:pPr algn="just"/>
            <a:r>
              <a:rPr lang="cs-CZ" sz="3200" dirty="0" smtClean="0"/>
              <a:t>Obohatil-li </a:t>
            </a:r>
            <a:r>
              <a:rPr lang="cs-CZ" sz="3200" dirty="0"/>
              <a:t>se škůdce na úkor poškozeného protiprávním činem </a:t>
            </a:r>
            <a:r>
              <a:rPr lang="cs-CZ" sz="3200" dirty="0" smtClean="0"/>
              <a:t>nebo na </a:t>
            </a:r>
            <a:r>
              <a:rPr lang="cs-CZ" sz="3200" dirty="0"/>
              <a:t>základě jiné skutečnosti, která způsobila škodu, je </a:t>
            </a:r>
            <a:r>
              <a:rPr lang="cs-CZ" sz="3200" dirty="0" smtClean="0"/>
              <a:t>škůdcovo obohacení </a:t>
            </a:r>
            <a:r>
              <a:rPr lang="cs-CZ" sz="3200" dirty="0"/>
              <a:t>i po promlčení práva poškozeného na náhradu </a:t>
            </a:r>
            <a:r>
              <a:rPr lang="cs-CZ" sz="3200" dirty="0" smtClean="0"/>
              <a:t>škody bezdůvodné</a:t>
            </a:r>
            <a:r>
              <a:rPr lang="cs-CZ" sz="3200" dirty="0"/>
              <a:t>.</a:t>
            </a:r>
          </a:p>
        </p:txBody>
      </p:sp>
    </p:spTree>
    <p:extLst>
      <p:ext uri="{BB962C8B-B14F-4D97-AF65-F5344CB8AC3E}">
        <p14:creationId xmlns:p14="http://schemas.microsoft.com/office/powerpoint/2010/main" val="1538337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způsobená věcí </a:t>
            </a:r>
          </a:p>
        </p:txBody>
      </p:sp>
      <p:sp>
        <p:nvSpPr>
          <p:cNvPr id="3" name="Zástupný symbol pro obsah 2"/>
          <p:cNvSpPr>
            <a:spLocks noGrp="1"/>
          </p:cNvSpPr>
          <p:nvPr>
            <p:ph idx="1"/>
          </p:nvPr>
        </p:nvSpPr>
        <p:spPr/>
        <p:txBody>
          <a:bodyPr/>
          <a:lstStyle/>
          <a:p>
            <a:pPr algn="just"/>
            <a:r>
              <a:rPr lang="cs-CZ" dirty="0"/>
              <a:t>Kdo je povinen někomu něco plnit a použije při tom </a:t>
            </a:r>
            <a:r>
              <a:rPr lang="cs-CZ" b="1" dirty="0"/>
              <a:t>vadnou</a:t>
            </a:r>
            <a:r>
              <a:rPr lang="cs-CZ" dirty="0"/>
              <a:t> věc, nahradí škodu způsobenou vadou věci. To platí i v případě poskytnutí zdravotnických, sociálních, veterinárních a jiných biologických služeb</a:t>
            </a:r>
            <a:r>
              <a:rPr lang="cs-CZ" dirty="0" smtClean="0"/>
              <a:t>.</a:t>
            </a:r>
          </a:p>
          <a:p>
            <a:endParaRPr lang="cs-CZ" dirty="0"/>
          </a:p>
          <a:p>
            <a:r>
              <a:rPr lang="cs-CZ" dirty="0"/>
              <a:t>Nevztahuje se na nesprávně zvolenou věc</a:t>
            </a:r>
            <a:r>
              <a:rPr lang="cs-CZ" dirty="0" smtClean="0"/>
              <a:t>.</a:t>
            </a:r>
          </a:p>
          <a:p>
            <a:endParaRPr lang="cs-CZ" dirty="0"/>
          </a:p>
          <a:p>
            <a:r>
              <a:rPr lang="cs-CZ" dirty="0"/>
              <a:t>Způsobí-li škodu věc sama od sebe, nahradí škodu ten, kdo nad věcí měl mít dohled. (lze se </a:t>
            </a:r>
            <a:r>
              <a:rPr lang="cs-CZ" dirty="0" err="1"/>
              <a:t>sprostit</a:t>
            </a:r>
            <a:r>
              <a:rPr lang="cs-CZ" dirty="0"/>
              <a:t>)</a:t>
            </a:r>
          </a:p>
          <a:p>
            <a:endParaRPr lang="cs-CZ" dirty="0"/>
          </a:p>
        </p:txBody>
      </p:sp>
    </p:spTree>
    <p:extLst>
      <p:ext uri="{BB962C8B-B14F-4D97-AF65-F5344CB8AC3E}">
        <p14:creationId xmlns:p14="http://schemas.microsoft.com/office/powerpoint/2010/main" val="1240216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na odložené věci</a:t>
            </a:r>
          </a:p>
        </p:txBody>
      </p:sp>
      <p:sp>
        <p:nvSpPr>
          <p:cNvPr id="3" name="Zástupný symbol pro obsah 2"/>
          <p:cNvSpPr>
            <a:spLocks noGrp="1"/>
          </p:cNvSpPr>
          <p:nvPr>
            <p:ph idx="1"/>
          </p:nvPr>
        </p:nvSpPr>
        <p:spPr/>
        <p:txBody>
          <a:bodyPr>
            <a:noAutofit/>
          </a:bodyPr>
          <a:lstStyle/>
          <a:p>
            <a:pPr algn="just"/>
            <a:r>
              <a:rPr lang="cs-CZ" sz="2800" dirty="0"/>
              <a:t>Je-li s provozováním nějaké činnosti </a:t>
            </a:r>
            <a:r>
              <a:rPr lang="cs-CZ" sz="2800" b="1" dirty="0"/>
              <a:t>zpravidla spojeno odkládání </a:t>
            </a:r>
            <a:r>
              <a:rPr lang="cs-CZ" sz="2800" dirty="0" smtClean="0"/>
              <a:t>věcí a </a:t>
            </a:r>
            <a:r>
              <a:rPr lang="cs-CZ" sz="2800" dirty="0"/>
              <a:t>byla-li věc odložena na místě k tomu určeném nebo na místě, </a:t>
            </a:r>
            <a:r>
              <a:rPr lang="cs-CZ" sz="2800" dirty="0" smtClean="0"/>
              <a:t>kam se </a:t>
            </a:r>
            <a:r>
              <a:rPr lang="cs-CZ" sz="2800" dirty="0"/>
              <a:t>takové věci obvykle </a:t>
            </a:r>
            <a:r>
              <a:rPr lang="cs-CZ" sz="2800" dirty="0" smtClean="0"/>
              <a:t>ukládají,</a:t>
            </a:r>
          </a:p>
          <a:p>
            <a:pPr lvl="1" algn="just"/>
            <a:r>
              <a:rPr lang="cs-CZ" sz="2400" dirty="0" smtClean="0"/>
              <a:t>nahradí </a:t>
            </a:r>
            <a:r>
              <a:rPr lang="cs-CZ" sz="2400" dirty="0"/>
              <a:t>provozovatel poškození, ztrátu nebo zničení věci tomu, kdo </a:t>
            </a:r>
            <a:r>
              <a:rPr lang="cs-CZ" sz="2400" dirty="0" smtClean="0"/>
              <a:t>ji odložil</a:t>
            </a:r>
            <a:r>
              <a:rPr lang="cs-CZ" sz="2400" dirty="0"/>
              <a:t>, popřípadě vlastníku </a:t>
            </a:r>
            <a:r>
              <a:rPr lang="cs-CZ" sz="2400" dirty="0" smtClean="0"/>
              <a:t>věci.</a:t>
            </a:r>
          </a:p>
          <a:p>
            <a:pPr lvl="1" algn="just"/>
            <a:r>
              <a:rPr lang="cs-CZ" sz="2400" dirty="0" smtClean="0"/>
              <a:t>Stejně </a:t>
            </a:r>
            <a:r>
              <a:rPr lang="cs-CZ" sz="2400" dirty="0"/>
              <a:t>nahradí škodu provozovatel hlídaných garáží nebo </a:t>
            </a:r>
            <a:r>
              <a:rPr lang="cs-CZ" sz="2400" dirty="0" smtClean="0"/>
              <a:t>zařízení podobného </a:t>
            </a:r>
            <a:r>
              <a:rPr lang="cs-CZ" sz="2400" dirty="0"/>
              <a:t>druhu, jedná-li se o dopravní prostředky v nich </a:t>
            </a:r>
            <a:r>
              <a:rPr lang="cs-CZ" sz="2400" dirty="0" smtClean="0"/>
              <a:t>umístěné a </a:t>
            </a:r>
            <a:r>
              <a:rPr lang="cs-CZ" sz="2400" dirty="0"/>
              <a:t>o jejich příslušenství.</a:t>
            </a:r>
          </a:p>
        </p:txBody>
      </p:sp>
    </p:spTree>
    <p:extLst>
      <p:ext uri="{BB962C8B-B14F-4D97-AF65-F5344CB8AC3E}">
        <p14:creationId xmlns:p14="http://schemas.microsoft.com/office/powerpoint/2010/main" val="157826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Předpoklady vzniku odpovědnosti</a:t>
            </a:r>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1550679682"/>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71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8F4B9F3-8E4E-4CC6-B36D-6AA6CB437AFC}"/>
                                            </p:graphicEl>
                                          </p:spTgt>
                                        </p:tgtEl>
                                        <p:attrNameLst>
                                          <p:attrName>style.visibility</p:attrName>
                                        </p:attrNameLst>
                                      </p:cBhvr>
                                      <p:to>
                                        <p:strVal val="visible"/>
                                      </p:to>
                                    </p:set>
                                    <p:animEffect transition="in" filter="fade">
                                      <p:cBhvr>
                                        <p:cTn id="7" dur="500"/>
                                        <p:tgtEl>
                                          <p:spTgt spid="5">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CE714229-4FDB-44DC-993E-48CE13974932}"/>
                                            </p:graphicEl>
                                          </p:spTgt>
                                        </p:tgtEl>
                                        <p:attrNameLst>
                                          <p:attrName>style.visibility</p:attrName>
                                        </p:attrNameLst>
                                      </p:cBhvr>
                                      <p:to>
                                        <p:strVal val="visible"/>
                                      </p:to>
                                    </p:set>
                                    <p:animEffect transition="in" filter="fade">
                                      <p:cBhvr>
                                        <p:cTn id="12" dur="500"/>
                                        <p:tgtEl>
                                          <p:spTgt spid="5">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8AB609-0B9C-42D2-ADB8-B0CDEF09A769}"/>
                                            </p:graphicEl>
                                          </p:spTgt>
                                        </p:tgtEl>
                                        <p:attrNameLst>
                                          <p:attrName>style.visibility</p:attrName>
                                        </p:attrNameLst>
                                      </p:cBhvr>
                                      <p:to>
                                        <p:strVal val="visible"/>
                                      </p:to>
                                    </p:set>
                                    <p:animEffect transition="in" filter="fade">
                                      <p:cBhvr>
                                        <p:cTn id="17" dur="500"/>
                                        <p:tgtEl>
                                          <p:spTgt spid="5">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8B4FE3F0-24A0-468E-BC57-0C15AD6D5069}"/>
                                            </p:graphicEl>
                                          </p:spTgt>
                                        </p:tgtEl>
                                        <p:attrNameLst>
                                          <p:attrName>style.visibility</p:attrName>
                                        </p:attrNameLst>
                                      </p:cBhvr>
                                      <p:to>
                                        <p:strVal val="visible"/>
                                      </p:to>
                                    </p:set>
                                    <p:animEffect transition="in" filter="fade">
                                      <p:cBhvr>
                                        <p:cTn id="22" dur="500"/>
                                        <p:tgtEl>
                                          <p:spTgt spid="5">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způsobená informací nebo radou </a:t>
            </a:r>
          </a:p>
        </p:txBody>
      </p:sp>
      <p:sp>
        <p:nvSpPr>
          <p:cNvPr id="3" name="Zástupný symbol pro obsah 2"/>
          <p:cNvSpPr>
            <a:spLocks noGrp="1"/>
          </p:cNvSpPr>
          <p:nvPr>
            <p:ph idx="1"/>
          </p:nvPr>
        </p:nvSpPr>
        <p:spPr/>
        <p:txBody>
          <a:bodyPr/>
          <a:lstStyle/>
          <a:p>
            <a:r>
              <a:rPr lang="cs-CZ" sz="2400" b="1" u="sng" dirty="0"/>
              <a:t>Kdo se hlásí </a:t>
            </a:r>
            <a:r>
              <a:rPr lang="cs-CZ" sz="2400" dirty="0"/>
              <a:t>jako příslušník určitého stavu nebo povolání k odbornému výkonu nebo jinak vystupuje jako </a:t>
            </a:r>
            <a:r>
              <a:rPr lang="cs-CZ" sz="2400" b="1" u="sng" dirty="0"/>
              <a:t>odborník</a:t>
            </a:r>
            <a:r>
              <a:rPr lang="cs-CZ" sz="2400" dirty="0"/>
              <a:t>, </a:t>
            </a:r>
            <a:endParaRPr lang="cs-CZ" sz="2400" dirty="0" smtClean="0"/>
          </a:p>
          <a:p>
            <a:endParaRPr lang="cs-CZ" sz="2400" dirty="0"/>
          </a:p>
          <a:p>
            <a:r>
              <a:rPr lang="cs-CZ" sz="2400" dirty="0"/>
              <a:t>nahradí škodu, </a:t>
            </a:r>
            <a:r>
              <a:rPr lang="cs-CZ" sz="2400" b="1" u="sng" dirty="0"/>
              <a:t>způsobí-li ji neúplnou nebo nesprávnou informací </a:t>
            </a:r>
            <a:r>
              <a:rPr lang="cs-CZ" sz="2400" dirty="0"/>
              <a:t>nebo škodlivou radou </a:t>
            </a:r>
            <a:endParaRPr lang="cs-CZ" sz="2400" dirty="0" smtClean="0"/>
          </a:p>
          <a:p>
            <a:endParaRPr lang="cs-CZ" sz="2400" dirty="0"/>
          </a:p>
          <a:p>
            <a:r>
              <a:rPr lang="cs-CZ" sz="2400" dirty="0"/>
              <a:t>danou za odměnu v záležitosti svého vědění nebo dovednosti</a:t>
            </a:r>
            <a:r>
              <a:rPr lang="cs-CZ" dirty="0"/>
              <a:t>.</a:t>
            </a:r>
          </a:p>
          <a:p>
            <a:endParaRPr lang="cs-CZ" dirty="0"/>
          </a:p>
        </p:txBody>
      </p:sp>
    </p:spTree>
    <p:extLst>
      <p:ext uri="{BB962C8B-B14F-4D97-AF65-F5344CB8AC3E}">
        <p14:creationId xmlns:p14="http://schemas.microsoft.com/office/powerpoint/2010/main" val="228224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sz="8800" dirty="0" smtClean="0"/>
              <a:t>Rozsah</a:t>
            </a:r>
            <a:br>
              <a:rPr lang="cs-CZ" sz="8800" dirty="0" smtClean="0"/>
            </a:br>
            <a:r>
              <a:rPr lang="cs-CZ" sz="8800" dirty="0" smtClean="0"/>
              <a:t>náhrady</a:t>
            </a:r>
            <a:endParaRPr lang="cs-CZ" sz="8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17037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Obecné ustanovení</a:t>
            </a:r>
          </a:p>
        </p:txBody>
      </p:sp>
      <p:sp>
        <p:nvSpPr>
          <p:cNvPr id="3" name="Zástupný symbol pro obsah 2"/>
          <p:cNvSpPr>
            <a:spLocks noGrp="1"/>
          </p:cNvSpPr>
          <p:nvPr>
            <p:ph idx="1"/>
          </p:nvPr>
        </p:nvSpPr>
        <p:spPr>
          <a:xfrm>
            <a:off x="1251678" y="1901946"/>
            <a:ext cx="10178322" cy="3593591"/>
          </a:xfrm>
        </p:spPr>
        <p:txBody>
          <a:bodyPr/>
          <a:lstStyle/>
          <a:p>
            <a:endParaRPr lang="cs-CZ" sz="2400" dirty="0" smtClean="0"/>
          </a:p>
          <a:p>
            <a:pPr algn="just"/>
            <a:r>
              <a:rPr lang="cs-CZ" sz="2800" dirty="0" smtClean="0"/>
              <a:t>Škoda </a:t>
            </a:r>
            <a:r>
              <a:rPr lang="cs-CZ" sz="2800" dirty="0"/>
              <a:t>se nahrazuje uvedením do předešlého stavu. Není-li to dobře možné, anebo žádá-li to poškozený, hradí se škoda v penězích. </a:t>
            </a:r>
          </a:p>
          <a:p>
            <a:pPr algn="just"/>
            <a:endParaRPr lang="cs-CZ" sz="2800" dirty="0"/>
          </a:p>
          <a:p>
            <a:pPr algn="just"/>
            <a:r>
              <a:rPr lang="cs-CZ" sz="2800" dirty="0" smtClean="0"/>
              <a:t>Nemajetková </a:t>
            </a:r>
            <a:r>
              <a:rPr lang="cs-CZ" sz="2800" dirty="0"/>
              <a:t>újma se odčiní přiměřeným zadostiučiněním. Zadostiučinění musí být poskytnuto v penězích, nezajistí-li jeho jiný způsob skutečné a dostatečně účinné odčinění způsobené újmy. </a:t>
            </a:r>
          </a:p>
          <a:p>
            <a:endParaRPr lang="cs-CZ" dirty="0"/>
          </a:p>
        </p:txBody>
      </p:sp>
    </p:spTree>
    <p:extLst>
      <p:ext uri="{BB962C8B-B14F-4D97-AF65-F5344CB8AC3E}">
        <p14:creationId xmlns:p14="http://schemas.microsoft.com/office/powerpoint/2010/main" val="3612110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Rozsah</a:t>
            </a:r>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4208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při ublížení na zdraví</a:t>
            </a:r>
          </a:p>
        </p:txBody>
      </p:sp>
      <p:graphicFrame>
        <p:nvGraphicFramePr>
          <p:cNvPr id="4" name="Zástupný symbol pro obsah 4"/>
          <p:cNvGraphicFramePr>
            <a:graphicFrameLocks noGrp="1"/>
          </p:cNvGraphicFramePr>
          <p:nvPr>
            <p:ph idx="1"/>
            <p:extLst>
              <p:ext uri="{D42A27DB-BD31-4B8C-83A1-F6EECF244321}">
                <p14:modId xmlns:p14="http://schemas.microsoft.com/office/powerpoint/2010/main" val="1434293291"/>
              </p:ext>
            </p:extLst>
          </p:nvPr>
        </p:nvGraphicFramePr>
        <p:xfrm>
          <a:off x="562708" y="1389185"/>
          <a:ext cx="10867292" cy="449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7625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Usmrcení</a:t>
            </a:r>
          </a:p>
        </p:txBody>
      </p:sp>
      <p:sp>
        <p:nvSpPr>
          <p:cNvPr id="3" name="Zástupný symbol pro obsah 2"/>
          <p:cNvSpPr>
            <a:spLocks noGrp="1"/>
          </p:cNvSpPr>
          <p:nvPr>
            <p:ph idx="1"/>
          </p:nvPr>
        </p:nvSpPr>
        <p:spPr/>
        <p:txBody>
          <a:bodyPr>
            <a:normAutofit/>
          </a:bodyPr>
          <a:lstStyle/>
          <a:p>
            <a:pPr algn="just"/>
            <a:r>
              <a:rPr lang="cs-CZ" sz="2400" dirty="0"/>
              <a:t>Při usmrcení nebo zvlášť závažném ublížení na zdraví odčiní škůdce </a:t>
            </a:r>
            <a:r>
              <a:rPr lang="cs-CZ" sz="2400" b="1" dirty="0"/>
              <a:t>duševní útrapy manželu, rodiči, dítěti nebo jiné osobě blízké peněžitou náhradou vyvažující plně jejich utrpení. Nelze-li </a:t>
            </a:r>
            <a:r>
              <a:rPr lang="cs-CZ" sz="2400" dirty="0"/>
              <a:t>výši náhrady takto určit, stanoví se podle zásad slušnosti. </a:t>
            </a:r>
          </a:p>
        </p:txBody>
      </p:sp>
    </p:spTree>
    <p:extLst>
      <p:ext uri="{BB962C8B-B14F-4D97-AF65-F5344CB8AC3E}">
        <p14:creationId xmlns:p14="http://schemas.microsoft.com/office/powerpoint/2010/main" val="2201885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za ztrátu na výdělku </a:t>
            </a:r>
          </a:p>
        </p:txBody>
      </p:sp>
      <p:sp>
        <p:nvSpPr>
          <p:cNvPr id="3" name="Zástupný symbol pro obsah 2"/>
          <p:cNvSpPr>
            <a:spLocks noGrp="1"/>
          </p:cNvSpPr>
          <p:nvPr>
            <p:ph idx="1"/>
          </p:nvPr>
        </p:nvSpPr>
        <p:spPr/>
        <p:txBody>
          <a:bodyPr/>
          <a:lstStyle/>
          <a:p>
            <a:pPr algn="just"/>
            <a:r>
              <a:rPr lang="cs-CZ" sz="2400"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2127008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za ztrátu na důchodu </a:t>
            </a:r>
          </a:p>
        </p:txBody>
      </p:sp>
      <p:sp>
        <p:nvSpPr>
          <p:cNvPr id="3" name="Zástupný symbol pro obsah 2"/>
          <p:cNvSpPr>
            <a:spLocks noGrp="1"/>
          </p:cNvSpPr>
          <p:nvPr>
            <p:ph idx="1"/>
          </p:nvPr>
        </p:nvSpPr>
        <p:spPr/>
        <p:txBody>
          <a:bodyPr/>
          <a:lstStyle/>
          <a:p>
            <a:pPr algn="just"/>
            <a:r>
              <a:rPr lang="cs-CZ" sz="2400"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a:p>
            <a:endParaRPr lang="cs-CZ" dirty="0"/>
          </a:p>
        </p:txBody>
      </p:sp>
    </p:spTree>
    <p:extLst>
      <p:ext uri="{BB962C8B-B14F-4D97-AF65-F5344CB8AC3E}">
        <p14:creationId xmlns:p14="http://schemas.microsoft.com/office/powerpoint/2010/main" val="2184360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sz="4400" dirty="0"/>
              <a:t>Odpovědnost </a:t>
            </a:r>
            <a:r>
              <a:rPr lang="cs-CZ" sz="4400" dirty="0" smtClean="0"/>
              <a:t/>
            </a:r>
            <a:br>
              <a:rPr lang="cs-CZ" sz="4400" dirty="0" smtClean="0"/>
            </a:br>
            <a:r>
              <a:rPr lang="cs-CZ" sz="4400" dirty="0" smtClean="0"/>
              <a:t>dle </a:t>
            </a:r>
            <a:r>
              <a:rPr lang="cs-CZ" sz="4400" dirty="0"/>
              <a:t/>
            </a:r>
            <a:br>
              <a:rPr lang="cs-CZ" sz="4400" dirty="0"/>
            </a:br>
            <a:r>
              <a:rPr lang="cs-CZ" sz="4400" dirty="0"/>
              <a:t>Pracovního </a:t>
            </a:r>
            <a:br>
              <a:rPr lang="cs-CZ" sz="4400" dirty="0"/>
            </a:br>
            <a:r>
              <a:rPr lang="cs-CZ" sz="4400" dirty="0" smtClean="0"/>
              <a:t>práva</a:t>
            </a:r>
            <a:endParaRPr lang="cs-CZ" sz="44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5554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Prevenční ustanovení na straně </a:t>
            </a:r>
            <a:r>
              <a:rPr lang="cs-CZ" dirty="0" smtClean="0"/>
              <a:t>Zaměstnance</a:t>
            </a:r>
            <a:endParaRPr lang="cs-CZ" dirty="0"/>
          </a:p>
        </p:txBody>
      </p:sp>
      <p:sp>
        <p:nvSpPr>
          <p:cNvPr id="3" name="Zástupný symbol pro obsah 2"/>
          <p:cNvSpPr>
            <a:spLocks noGrp="1"/>
          </p:cNvSpPr>
          <p:nvPr>
            <p:ph idx="1"/>
          </p:nvPr>
        </p:nvSpPr>
        <p:spPr/>
        <p:txBody>
          <a:bodyPr>
            <a:normAutofit lnSpcReduction="10000"/>
          </a:bodyPr>
          <a:lstStyle/>
          <a:p>
            <a:pPr algn="just"/>
            <a:r>
              <a:rPr lang="cs-CZ" dirty="0" smtClean="0"/>
              <a:t>Zaměstnanec </a:t>
            </a:r>
            <a:r>
              <a:rPr lang="cs-CZ" dirty="0"/>
              <a:t>je </a:t>
            </a:r>
            <a:r>
              <a:rPr lang="cs-CZ" u="sng" dirty="0">
                <a:effectLst>
                  <a:outerShdw blurRad="38100" dist="38100" dir="2700000" algn="tl">
                    <a:srgbClr val="000000">
                      <a:alpha val="43137"/>
                    </a:srgbClr>
                  </a:outerShdw>
                </a:effectLst>
              </a:rPr>
              <a:t>povinen počínat si tak, aby nedocházelo k majetkové </a:t>
            </a:r>
            <a:r>
              <a:rPr lang="cs-CZ" u="sng" dirty="0" smtClean="0">
                <a:effectLst>
                  <a:outerShdw blurRad="38100" dist="38100" dir="2700000" algn="tl">
                    <a:srgbClr val="000000">
                      <a:alpha val="43137"/>
                    </a:srgbClr>
                  </a:outerShdw>
                </a:effectLst>
              </a:rPr>
              <a:t>újmě</a:t>
            </a:r>
            <a:r>
              <a:rPr lang="cs-CZ" dirty="0" smtClean="0"/>
              <a:t>, </a:t>
            </a:r>
            <a:r>
              <a:rPr lang="cs-CZ" dirty="0"/>
              <a:t>nemajetkové újmě ani k bezdůvodnému obohacení. Hrozí-li škoda nebo nemajetková újma, je povinen na ni upozornit nadřízeného vedoucího zaměstnance. </a:t>
            </a:r>
            <a:endParaRPr lang="cs-CZ" dirty="0" smtClean="0"/>
          </a:p>
          <a:p>
            <a:pPr algn="just"/>
            <a:endParaRPr lang="cs-CZ" dirty="0"/>
          </a:p>
          <a:p>
            <a:pPr algn="just"/>
            <a:r>
              <a:rPr lang="cs-CZ" dirty="0" smtClean="0"/>
              <a:t>Je-li </a:t>
            </a:r>
            <a:r>
              <a:rPr lang="cs-CZ" dirty="0"/>
              <a:t>k odvrácení škody hrozící zaměstnavateli neodkladně třeba zákroku, je </a:t>
            </a:r>
            <a:r>
              <a:rPr lang="cs-CZ" u="sng" dirty="0">
                <a:effectLst>
                  <a:outerShdw blurRad="38100" dist="38100" dir="2700000" algn="tl">
                    <a:srgbClr val="000000">
                      <a:alpha val="43137"/>
                    </a:srgbClr>
                  </a:outerShdw>
                </a:effectLst>
              </a:rPr>
              <a:t>zaměstnanec povinen zakročit</a:t>
            </a:r>
            <a:r>
              <a:rPr lang="cs-CZ" dirty="0"/>
              <a:t>; nemusí tak učinit, brání-li mu v tom důležitá okolnost nebo jestliže by tím vystavil vážnému ohrožení sebe nebo ostatní zaměstnance, popřípadě osoby blízké. </a:t>
            </a:r>
            <a:endParaRPr lang="cs-CZ" dirty="0" smtClean="0"/>
          </a:p>
          <a:p>
            <a:pPr algn="just"/>
            <a:endParaRPr lang="cs-CZ" dirty="0"/>
          </a:p>
          <a:p>
            <a:pPr algn="just"/>
            <a:r>
              <a:rPr lang="cs-CZ" dirty="0" smtClean="0"/>
              <a:t>Zjistí-li </a:t>
            </a:r>
            <a:r>
              <a:rPr lang="cs-CZ" dirty="0"/>
              <a:t>zaměstnanec, že nemá vytvořeny potřebné pracovní podmínky, je povinen oznámit tuto skutečnost nadřízenému vedoucímu zaměstnanci. </a:t>
            </a:r>
          </a:p>
          <a:p>
            <a:endParaRPr lang="cs-CZ" dirty="0"/>
          </a:p>
        </p:txBody>
      </p:sp>
    </p:spTree>
    <p:extLst>
      <p:ext uri="{BB962C8B-B14F-4D97-AF65-F5344CB8AC3E}">
        <p14:creationId xmlns:p14="http://schemas.microsoft.com/office/powerpoint/2010/main" val="207465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Porušení právní povinnosti</a:t>
            </a:r>
          </a:p>
        </p:txBody>
      </p:sp>
      <p:graphicFrame>
        <p:nvGraphicFramePr>
          <p:cNvPr id="4" name="Zástupný symbol pro obsah 3"/>
          <p:cNvGraphicFramePr>
            <a:graphicFrameLocks/>
          </p:cNvGraphicFramePr>
          <p:nvPr>
            <p:extLst/>
          </p:nvPr>
        </p:nvGraphicFramePr>
        <p:xfrm>
          <a:off x="1426562" y="2133599"/>
          <a:ext cx="6376318" cy="3509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8628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smtClean="0"/>
              <a:t>ODPOVĚDNOST ZAMĚSTNANCE ZA ŠKODU</a:t>
            </a:r>
            <a:endParaRPr lang="cs-CZ" dirty="0"/>
          </a:p>
        </p:txBody>
      </p:sp>
      <p:sp>
        <p:nvSpPr>
          <p:cNvPr id="3" name="Zástupný symbol pro obsah 2"/>
          <p:cNvSpPr>
            <a:spLocks noGrp="1"/>
          </p:cNvSpPr>
          <p:nvPr>
            <p:ph idx="1"/>
          </p:nvPr>
        </p:nvSpPr>
        <p:spPr/>
        <p:txBody>
          <a:bodyPr>
            <a:normAutofit/>
          </a:bodyPr>
          <a:lstStyle/>
          <a:p>
            <a:pPr algn="just"/>
            <a:r>
              <a:rPr lang="cs-CZ" dirty="0" smtClean="0"/>
              <a:t>Zaměstnanec </a:t>
            </a:r>
            <a:r>
              <a:rPr lang="cs-CZ" dirty="0"/>
              <a:t>je povinen nahradit zaměstnavateli škodu, kterou mu způsobil </a:t>
            </a:r>
            <a:r>
              <a:rPr lang="cs-CZ" u="sng" dirty="0">
                <a:effectLst>
                  <a:outerShdw blurRad="38100" dist="38100" dir="2700000" algn="tl">
                    <a:srgbClr val="000000">
                      <a:alpha val="43137"/>
                    </a:srgbClr>
                  </a:outerShdw>
                </a:effectLst>
              </a:rPr>
              <a:t>zaviněným</a:t>
            </a:r>
            <a:r>
              <a:rPr lang="cs-CZ" dirty="0"/>
              <a:t> </a:t>
            </a:r>
            <a:r>
              <a:rPr lang="cs-CZ" dirty="0" smtClean="0"/>
              <a:t>porušením </a:t>
            </a:r>
            <a:r>
              <a:rPr lang="cs-CZ" dirty="0"/>
              <a:t>povinností </a:t>
            </a:r>
            <a:r>
              <a:rPr lang="cs-CZ" u="sng" dirty="0">
                <a:effectLst>
                  <a:outerShdw blurRad="38100" dist="38100" dir="2700000" algn="tl">
                    <a:srgbClr val="000000">
                      <a:alpha val="43137"/>
                    </a:srgbClr>
                  </a:outerShdw>
                </a:effectLst>
              </a:rPr>
              <a:t>při plnění pracovních úkolů </a:t>
            </a:r>
            <a:r>
              <a:rPr lang="cs-CZ" dirty="0"/>
              <a:t>nebo v přímé souvislosti s ním. </a:t>
            </a:r>
            <a:endParaRPr lang="cs-CZ" dirty="0" smtClean="0"/>
          </a:p>
          <a:p>
            <a:pPr algn="just"/>
            <a:endParaRPr lang="cs-CZ" dirty="0" smtClean="0"/>
          </a:p>
          <a:p>
            <a:pPr algn="just"/>
            <a:r>
              <a:rPr lang="cs-CZ" dirty="0"/>
              <a:t>Byla-li škoda způsobena také porušením povinností ze strany zaměstnavatele, povinnost zaměstnance nahradit škodu se poměrně omezí. </a:t>
            </a:r>
            <a:endParaRPr lang="cs-CZ" dirty="0" smtClean="0"/>
          </a:p>
          <a:p>
            <a:endParaRPr lang="cs-CZ" dirty="0" smtClean="0"/>
          </a:p>
          <a:p>
            <a:pPr algn="just"/>
            <a:r>
              <a:rPr lang="cs-CZ" u="sng" dirty="0">
                <a:effectLst>
                  <a:outerShdw blurRad="38100" dist="38100" dir="2700000" algn="tl">
                    <a:srgbClr val="000000">
                      <a:alpha val="43137"/>
                    </a:srgbClr>
                  </a:outerShdw>
                </a:effectLst>
              </a:rPr>
              <a:t>Zaměstnavatel je povinen prokázat zavinění zaměstnance</a:t>
            </a:r>
            <a:r>
              <a:rPr lang="cs-CZ" dirty="0"/>
              <a:t>, s výjimkou případů </a:t>
            </a:r>
            <a:r>
              <a:rPr lang="cs-CZ" dirty="0" smtClean="0"/>
              <a:t>vzniku škody na svěřených hodnotách, které je zaměstnanec povinen vyúčtovat a škody vzniklou ztrátou svěřených věcí.</a:t>
            </a:r>
            <a:endParaRPr lang="cs-CZ" dirty="0"/>
          </a:p>
        </p:txBody>
      </p:sp>
    </p:spTree>
    <p:extLst>
      <p:ext uri="{BB962C8B-B14F-4D97-AF65-F5344CB8AC3E}">
        <p14:creationId xmlns:p14="http://schemas.microsoft.com/office/powerpoint/2010/main" val="1334267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smtClean="0"/>
              <a:t>Povinnost </a:t>
            </a:r>
            <a:r>
              <a:rPr lang="cs-CZ" altLang="cs-CZ" dirty="0"/>
              <a:t>ZAMĚSTNANCE </a:t>
            </a:r>
            <a:r>
              <a:rPr lang="cs-CZ" altLang="cs-CZ" dirty="0" smtClean="0"/>
              <a:t>k náhradě škody</a:t>
            </a:r>
            <a:endParaRPr lang="cs-CZ" dirty="0"/>
          </a:p>
        </p:txBody>
      </p:sp>
      <p:sp>
        <p:nvSpPr>
          <p:cNvPr id="3" name="Zástupný symbol pro obsah 2"/>
          <p:cNvSpPr>
            <a:spLocks noGrp="1"/>
          </p:cNvSpPr>
          <p:nvPr>
            <p:ph idx="1"/>
          </p:nvPr>
        </p:nvSpPr>
        <p:spPr>
          <a:xfrm>
            <a:off x="1251678" y="2286001"/>
            <a:ext cx="10178322" cy="4317022"/>
          </a:xfrm>
        </p:spPr>
        <p:txBody>
          <a:bodyPr>
            <a:normAutofit fontScale="92500" lnSpcReduction="10000"/>
          </a:bodyPr>
          <a:lstStyle/>
          <a:p>
            <a:pPr algn="just"/>
            <a:r>
              <a:rPr lang="cs-CZ" dirty="0"/>
              <a:t>Zaměstnanec, který má povinnost nahradit </a:t>
            </a:r>
            <a:r>
              <a:rPr lang="cs-CZ" dirty="0" smtClean="0"/>
              <a:t>škodu dle obecného ustanovení, </a:t>
            </a:r>
            <a:r>
              <a:rPr lang="cs-CZ" dirty="0"/>
              <a:t>je povinen nahradit zaměstnavateli </a:t>
            </a:r>
            <a:r>
              <a:rPr lang="cs-CZ" u="sng" dirty="0">
                <a:effectLst>
                  <a:outerShdw blurRad="38100" dist="38100" dir="2700000" algn="tl">
                    <a:srgbClr val="000000">
                      <a:alpha val="43137"/>
                    </a:srgbClr>
                  </a:outerShdw>
                </a:effectLst>
              </a:rPr>
              <a:t>skutečnou škodu</a:t>
            </a:r>
            <a:r>
              <a:rPr lang="cs-CZ" dirty="0"/>
              <a:t>, a to v penězích, jestliže neodčiní škodu uvedením v předešlý stav</a:t>
            </a:r>
            <a:r>
              <a:rPr lang="cs-CZ" dirty="0" smtClean="0"/>
              <a:t>.</a:t>
            </a:r>
          </a:p>
          <a:p>
            <a:pPr algn="just"/>
            <a:endParaRPr lang="cs-CZ" dirty="0" smtClean="0"/>
          </a:p>
          <a:p>
            <a:pPr algn="just"/>
            <a:r>
              <a:rPr lang="cs-CZ" dirty="0"/>
              <a:t>Výše požadované náhrady škody způsobené </a:t>
            </a:r>
            <a:r>
              <a:rPr lang="cs-CZ" u="sng" dirty="0">
                <a:effectLst>
                  <a:outerShdw blurRad="38100" dist="38100" dir="2700000" algn="tl">
                    <a:srgbClr val="000000">
                      <a:alpha val="43137"/>
                    </a:srgbClr>
                  </a:outerShdw>
                </a:effectLst>
              </a:rPr>
              <a:t>z nedbalosti </a:t>
            </a:r>
            <a:r>
              <a:rPr lang="cs-CZ" dirty="0"/>
              <a:t>nesmí přesáhnout u jednotlivého zaměstnance částku rovnající se </a:t>
            </a:r>
            <a:r>
              <a:rPr lang="cs-CZ" u="sng" dirty="0" err="1">
                <a:effectLst>
                  <a:outerShdw blurRad="38100" dist="38100" dir="2700000" algn="tl">
                    <a:srgbClr val="000000">
                      <a:alpha val="43137"/>
                    </a:srgbClr>
                  </a:outerShdw>
                </a:effectLst>
              </a:rPr>
              <a:t>čtyřapůlnásobku</a:t>
            </a:r>
            <a:r>
              <a:rPr lang="cs-CZ" u="sng" dirty="0">
                <a:effectLst>
                  <a:outerShdw blurRad="38100" dist="38100" dir="2700000" algn="tl">
                    <a:srgbClr val="000000">
                      <a:alpha val="43137"/>
                    </a:srgbClr>
                  </a:outerShdw>
                </a:effectLst>
              </a:rPr>
              <a:t> jeho průměrného měsíčního výdělku</a:t>
            </a:r>
            <a:r>
              <a:rPr lang="cs-CZ" dirty="0"/>
              <a:t> před porušením povinnosti, kterým způsobil škodu. Toto omezení </a:t>
            </a:r>
            <a:r>
              <a:rPr lang="cs-CZ" u="sng" dirty="0">
                <a:effectLst>
                  <a:outerShdw blurRad="38100" dist="38100" dir="2700000" algn="tl">
                    <a:srgbClr val="000000">
                      <a:alpha val="43137"/>
                    </a:srgbClr>
                  </a:outerShdw>
                </a:effectLst>
              </a:rPr>
              <a:t>neplatí</a:t>
            </a:r>
            <a:r>
              <a:rPr lang="cs-CZ" dirty="0"/>
              <a:t>, byla-li škoda způsobena </a:t>
            </a:r>
            <a:r>
              <a:rPr lang="cs-CZ" u="sng" dirty="0">
                <a:effectLst>
                  <a:outerShdw blurRad="38100" dist="38100" dir="2700000" algn="tl">
                    <a:srgbClr val="000000">
                      <a:alpha val="43137"/>
                    </a:srgbClr>
                  </a:outerShdw>
                </a:effectLst>
              </a:rPr>
              <a:t>úmyslně</a:t>
            </a:r>
            <a:r>
              <a:rPr lang="cs-CZ" dirty="0"/>
              <a:t>, v </a:t>
            </a:r>
            <a:r>
              <a:rPr lang="cs-CZ" u="sng" dirty="0">
                <a:effectLst>
                  <a:outerShdw blurRad="38100" dist="38100" dir="2700000" algn="tl">
                    <a:srgbClr val="000000">
                      <a:alpha val="43137"/>
                    </a:srgbClr>
                  </a:outerShdw>
                </a:effectLst>
              </a:rPr>
              <a:t>opilosti</a:t>
            </a:r>
            <a:r>
              <a:rPr lang="cs-CZ" dirty="0"/>
              <a:t>, nebo po </a:t>
            </a:r>
            <a:r>
              <a:rPr lang="cs-CZ" u="sng" dirty="0">
                <a:effectLst>
                  <a:outerShdw blurRad="38100" dist="38100" dir="2700000" algn="tl">
                    <a:srgbClr val="000000">
                      <a:alpha val="43137"/>
                    </a:srgbClr>
                  </a:outerShdw>
                </a:effectLst>
              </a:rPr>
              <a:t>zneužití jiných návykových látek</a:t>
            </a:r>
            <a:r>
              <a:rPr lang="cs-CZ" dirty="0" smtClean="0"/>
              <a:t>.</a:t>
            </a:r>
          </a:p>
          <a:p>
            <a:pPr algn="just"/>
            <a:endParaRPr lang="cs-CZ" dirty="0" smtClean="0"/>
          </a:p>
          <a:p>
            <a:pPr algn="just"/>
            <a:r>
              <a:rPr lang="cs-CZ" dirty="0"/>
              <a:t>Jde-li o škodu způsobenou </a:t>
            </a:r>
            <a:r>
              <a:rPr lang="cs-CZ" u="sng" dirty="0">
                <a:effectLst>
                  <a:outerShdw blurRad="38100" dist="38100" dir="2700000" algn="tl">
                    <a:srgbClr val="000000">
                      <a:alpha val="43137"/>
                    </a:srgbClr>
                  </a:outerShdw>
                </a:effectLst>
              </a:rPr>
              <a:t>úmyslně</a:t>
            </a:r>
            <a:r>
              <a:rPr lang="cs-CZ" dirty="0"/>
              <a:t>, může zaměstnavatel </a:t>
            </a:r>
            <a:r>
              <a:rPr lang="cs-CZ" dirty="0" smtClean="0"/>
              <a:t>požadovat </a:t>
            </a:r>
            <a:r>
              <a:rPr lang="cs-CZ" dirty="0"/>
              <a:t>i </a:t>
            </a:r>
            <a:r>
              <a:rPr lang="cs-CZ" u="sng" dirty="0">
                <a:effectLst>
                  <a:outerShdw blurRad="38100" dist="38100" dir="2700000" algn="tl">
                    <a:srgbClr val="000000">
                      <a:alpha val="43137"/>
                    </a:srgbClr>
                  </a:outerShdw>
                </a:effectLst>
              </a:rPr>
              <a:t>náhradu ušlého zisku</a:t>
            </a:r>
            <a:r>
              <a:rPr lang="cs-CZ" dirty="0" smtClean="0"/>
              <a:t>.</a:t>
            </a:r>
          </a:p>
          <a:p>
            <a:pPr algn="just"/>
            <a:endParaRPr lang="cs-CZ" dirty="0"/>
          </a:p>
          <a:p>
            <a:pPr algn="just"/>
            <a:r>
              <a:rPr lang="cs-CZ" dirty="0"/>
              <a:t>Je-li k náhradě škody společně zavázáno </a:t>
            </a:r>
            <a:r>
              <a:rPr lang="cs-CZ" u="sng" dirty="0">
                <a:effectLst>
                  <a:outerShdw blurRad="38100" dist="38100" dir="2700000" algn="tl">
                    <a:srgbClr val="000000">
                      <a:alpha val="43137"/>
                    </a:srgbClr>
                  </a:outerShdw>
                </a:effectLst>
              </a:rPr>
              <a:t>více zaměstnanců</a:t>
            </a:r>
            <a:r>
              <a:rPr lang="cs-CZ" dirty="0"/>
              <a:t>, je povinen každý z nich nahradit poměrnou část škody </a:t>
            </a:r>
            <a:r>
              <a:rPr lang="cs-CZ" u="sng" dirty="0">
                <a:effectLst>
                  <a:outerShdw blurRad="38100" dist="38100" dir="2700000" algn="tl">
                    <a:srgbClr val="000000">
                      <a:alpha val="43137"/>
                    </a:srgbClr>
                  </a:outerShdw>
                </a:effectLst>
              </a:rPr>
              <a:t>podle míry svého zavinění</a:t>
            </a:r>
            <a:r>
              <a:rPr lang="cs-CZ" dirty="0"/>
              <a:t>.</a:t>
            </a:r>
          </a:p>
        </p:txBody>
      </p:sp>
    </p:spTree>
    <p:extLst>
      <p:ext uri="{BB962C8B-B14F-4D97-AF65-F5344CB8AC3E}">
        <p14:creationId xmlns:p14="http://schemas.microsoft.com/office/powerpoint/2010/main" val="2515860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a:t>Povinnost ZAMĚSTNANCE k náhradě škody</a:t>
            </a:r>
            <a:endParaRPr lang="cs-CZ" dirty="0"/>
          </a:p>
        </p:txBody>
      </p:sp>
      <p:sp>
        <p:nvSpPr>
          <p:cNvPr id="3" name="Zástupný symbol pro obsah 2"/>
          <p:cNvSpPr>
            <a:spLocks noGrp="1"/>
          </p:cNvSpPr>
          <p:nvPr>
            <p:ph idx="1"/>
          </p:nvPr>
        </p:nvSpPr>
        <p:spPr/>
        <p:txBody>
          <a:bodyPr/>
          <a:lstStyle/>
          <a:p>
            <a:r>
              <a:rPr lang="cs-CZ" dirty="0"/>
              <a:t>Zaměstnanec, který je stižen duševní poruchou, je povinen nahradit škodu jím způsobenou, je-li schopen ovládnout své jednání a posoudit jeho následky. </a:t>
            </a:r>
            <a:endParaRPr lang="cs-CZ" dirty="0" smtClean="0"/>
          </a:p>
          <a:p>
            <a:endParaRPr lang="cs-CZ" dirty="0" smtClean="0"/>
          </a:p>
          <a:p>
            <a:r>
              <a:rPr lang="cs-CZ" dirty="0" smtClean="0"/>
              <a:t>Zaměstnanec</a:t>
            </a:r>
            <a:r>
              <a:rPr lang="cs-CZ" dirty="0"/>
              <a:t>, který se uvede vlastní vinou do takového stavu, že není schopen ovládnout své jednání nebo posoudit jeho následky, je povinen nahradit škodu v tomto stavu způsobenou. </a:t>
            </a:r>
          </a:p>
          <a:p>
            <a:endParaRPr lang="cs-CZ" dirty="0"/>
          </a:p>
          <a:p>
            <a:r>
              <a:rPr lang="cs-CZ" dirty="0" smtClean="0"/>
              <a:t>Škodu </a:t>
            </a:r>
            <a:r>
              <a:rPr lang="cs-CZ" dirty="0"/>
              <a:t>je povinen nahradit i zaměstnanec, který ji způsobil úmyslným jednáním proti dobrým </a:t>
            </a:r>
            <a:r>
              <a:rPr lang="cs-CZ" dirty="0" smtClean="0"/>
              <a:t>mravům (nepoctivým, podvodným). </a:t>
            </a:r>
            <a:endParaRPr lang="cs-CZ" dirty="0"/>
          </a:p>
          <a:p>
            <a:endParaRPr lang="cs-CZ" dirty="0"/>
          </a:p>
        </p:txBody>
      </p:sp>
    </p:spTree>
    <p:extLst>
      <p:ext uri="{BB962C8B-B14F-4D97-AF65-F5344CB8AC3E}">
        <p14:creationId xmlns:p14="http://schemas.microsoft.com/office/powerpoint/2010/main" val="121464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Odpovědnost za neodvrácení škody</a:t>
            </a:r>
            <a:endParaRPr lang="cs-CZ" dirty="0"/>
          </a:p>
        </p:txBody>
      </p:sp>
      <p:sp>
        <p:nvSpPr>
          <p:cNvPr id="3" name="Zástupný symbol pro obsah 2"/>
          <p:cNvSpPr>
            <a:spLocks noGrp="1"/>
          </p:cNvSpPr>
          <p:nvPr>
            <p:ph idx="1"/>
          </p:nvPr>
        </p:nvSpPr>
        <p:spPr/>
        <p:txBody>
          <a:bodyPr/>
          <a:lstStyle/>
          <a:p>
            <a:pPr algn="just"/>
            <a:r>
              <a:rPr lang="cs-CZ" dirty="0"/>
              <a:t>Na zaměstnanci, který </a:t>
            </a:r>
            <a:r>
              <a:rPr lang="cs-CZ" u="sng" dirty="0">
                <a:effectLst>
                  <a:outerShdw blurRad="38100" dist="38100" dir="2700000" algn="tl">
                    <a:srgbClr val="000000">
                      <a:alpha val="43137"/>
                    </a:srgbClr>
                  </a:outerShdw>
                </a:effectLst>
              </a:rPr>
              <a:t>vědomě</a:t>
            </a:r>
            <a:r>
              <a:rPr lang="cs-CZ" dirty="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dirty="0" smtClean="0"/>
          </a:p>
          <a:p>
            <a:pPr algn="just"/>
            <a:endParaRPr lang="cs-CZ" dirty="0"/>
          </a:p>
          <a:p>
            <a:pPr algn="just"/>
            <a:r>
              <a:rPr lang="cs-CZ" dirty="0"/>
              <a:t>Zaměstnanec </a:t>
            </a:r>
            <a:r>
              <a:rPr lang="cs-CZ" u="sng" dirty="0">
                <a:effectLst>
                  <a:outerShdw blurRad="38100" dist="38100" dir="2700000" algn="tl">
                    <a:srgbClr val="000000">
                      <a:alpha val="43137"/>
                    </a:srgbClr>
                  </a:outerShdw>
                </a:effectLst>
              </a:rPr>
              <a:t>není povinen nahradit škodu</a:t>
            </a:r>
            <a:r>
              <a:rPr lang="cs-CZ" dirty="0"/>
              <a:t>, kterou způsobil při odvracení škody hrozící zaměstnavateli nebo nebezpečí přímo hrozícího životu nebo zdraví, jestliže tento </a:t>
            </a:r>
            <a:r>
              <a:rPr lang="cs-CZ" u="sng" dirty="0">
                <a:effectLst>
                  <a:outerShdw blurRad="38100" dist="38100" dir="2700000" algn="tl">
                    <a:srgbClr val="000000">
                      <a:alpha val="43137"/>
                    </a:srgbClr>
                  </a:outerShdw>
                </a:effectLst>
              </a:rPr>
              <a:t>stav sám</a:t>
            </a:r>
            <a:r>
              <a:rPr lang="cs-CZ" b="1" u="sng" dirty="0"/>
              <a:t> </a:t>
            </a:r>
            <a:r>
              <a:rPr lang="cs-CZ" u="sng" dirty="0">
                <a:effectLst>
                  <a:outerShdw blurRad="38100" dist="38100" dir="2700000" algn="tl">
                    <a:srgbClr val="000000">
                      <a:alpha val="43137"/>
                    </a:srgbClr>
                  </a:outerShdw>
                </a:effectLst>
              </a:rPr>
              <a:t>úmyslně nevyvolal</a:t>
            </a:r>
            <a:r>
              <a:rPr lang="cs-CZ" dirty="0">
                <a:effectLst>
                  <a:outerShdw blurRad="38100" dist="38100" dir="2700000" algn="tl">
                    <a:srgbClr val="000000">
                      <a:alpha val="43137"/>
                    </a:srgbClr>
                  </a:outerShdw>
                </a:effectLst>
              </a:rPr>
              <a:t> </a:t>
            </a:r>
            <a:r>
              <a:rPr lang="cs-CZ" dirty="0"/>
              <a:t>a počínal si přitom způsobem přiměřeným okolnostem. </a:t>
            </a:r>
          </a:p>
        </p:txBody>
      </p:sp>
    </p:spTree>
    <p:extLst>
      <p:ext uri="{BB962C8B-B14F-4D97-AF65-F5344CB8AC3E}">
        <p14:creationId xmlns:p14="http://schemas.microsoft.com/office/powerpoint/2010/main" val="1129377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Odpovědnost za neodvrácení škody</a:t>
            </a:r>
          </a:p>
        </p:txBody>
      </p:sp>
      <p:sp>
        <p:nvSpPr>
          <p:cNvPr id="3" name="Zástupný symbol pro obsah 2"/>
          <p:cNvSpPr>
            <a:spLocks noGrp="1"/>
          </p:cNvSpPr>
          <p:nvPr>
            <p:ph idx="1"/>
          </p:nvPr>
        </p:nvSpPr>
        <p:spPr/>
        <p:txBody>
          <a:bodyPr/>
          <a:lstStyle/>
          <a:p>
            <a:pPr algn="just"/>
            <a:endParaRPr lang="cs-CZ" dirty="0" smtClean="0"/>
          </a:p>
          <a:p>
            <a:pPr algn="just"/>
            <a:endParaRPr lang="cs-CZ" dirty="0"/>
          </a:p>
          <a:p>
            <a:pPr algn="just"/>
            <a:r>
              <a:rPr lang="cs-CZ" dirty="0" smtClean="0"/>
              <a:t>Při </a:t>
            </a:r>
            <a:r>
              <a:rPr lang="cs-CZ" dirty="0"/>
              <a:t>určení výše náhrady škody podle </a:t>
            </a:r>
            <a:r>
              <a:rPr lang="cs-CZ" dirty="0" smtClean="0"/>
              <a:t>se </a:t>
            </a:r>
            <a:r>
              <a:rPr lang="cs-CZ" dirty="0"/>
              <a:t>přihlédne zejména k okolnostem, které bránily splnění povinnosti, a k významu škody pro zaměstnavatele. Výše náhrady škody však nesmí přesáhnout částku rovnající se </a:t>
            </a:r>
            <a:r>
              <a:rPr lang="cs-CZ" u="sng" dirty="0">
                <a:effectLst>
                  <a:outerShdw blurRad="38100" dist="38100" dir="2700000" algn="tl">
                    <a:srgbClr val="000000">
                      <a:alpha val="43137"/>
                    </a:srgbClr>
                  </a:outerShdw>
                </a:effectLst>
              </a:rPr>
              <a:t>trojnásobku</a:t>
            </a:r>
            <a:r>
              <a:rPr lang="cs-CZ" dirty="0"/>
              <a:t> průměrného měsíčního výdělku zaměstnance. </a:t>
            </a:r>
          </a:p>
        </p:txBody>
      </p:sp>
    </p:spTree>
    <p:extLst>
      <p:ext uri="{BB962C8B-B14F-4D97-AF65-F5344CB8AC3E}">
        <p14:creationId xmlns:p14="http://schemas.microsoft.com/office/powerpoint/2010/main" val="2386565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Schodek na svěřených hodnotách</a:t>
            </a:r>
          </a:p>
        </p:txBody>
      </p:sp>
      <p:sp>
        <p:nvSpPr>
          <p:cNvPr id="3" name="Zástupný symbol pro obsah 2"/>
          <p:cNvSpPr>
            <a:spLocks noGrp="1"/>
          </p:cNvSpPr>
          <p:nvPr>
            <p:ph idx="1"/>
          </p:nvPr>
        </p:nvSpPr>
        <p:spPr/>
        <p:txBody>
          <a:bodyPr>
            <a:normAutofit fontScale="92500" lnSpcReduction="10000"/>
          </a:bodyPr>
          <a:lstStyle/>
          <a:p>
            <a:r>
              <a:rPr lang="cs-CZ" dirty="0"/>
              <a:t> </a:t>
            </a:r>
            <a:r>
              <a:rPr lang="cs-CZ" dirty="0" smtClean="0"/>
              <a:t>Dohoda </a:t>
            </a:r>
            <a:r>
              <a:rPr lang="cs-CZ" dirty="0"/>
              <a:t>o odpovědnosti k ochraně </a:t>
            </a:r>
            <a:r>
              <a:rPr lang="cs-CZ" u="sng" dirty="0">
                <a:effectLst>
                  <a:outerShdw blurRad="38100" dist="38100" dir="2700000" algn="tl">
                    <a:srgbClr val="000000">
                      <a:alpha val="43137"/>
                    </a:srgbClr>
                  </a:outerShdw>
                </a:effectLst>
              </a:rPr>
              <a:t>hodnot svěřených zaměstnanci k </a:t>
            </a:r>
            <a:r>
              <a:rPr lang="cs-CZ" u="sng" dirty="0" smtClean="0">
                <a:effectLst>
                  <a:outerShdw blurRad="38100" dist="38100" dir="2700000" algn="tl">
                    <a:srgbClr val="000000">
                      <a:alpha val="43137"/>
                    </a:srgbClr>
                  </a:outerShdw>
                </a:effectLst>
              </a:rPr>
              <a:t>vyúčtování </a:t>
            </a:r>
          </a:p>
          <a:p>
            <a:pPr lvl="1"/>
            <a:r>
              <a:rPr lang="cs-CZ" dirty="0" smtClean="0"/>
              <a:t>hotovost</a:t>
            </a:r>
            <a:r>
              <a:rPr lang="cs-CZ" dirty="0"/>
              <a:t>, ceniny, zboží, zásoby materiálu nebo jiné </a:t>
            </a:r>
            <a:r>
              <a:rPr lang="cs-CZ" dirty="0" smtClean="0"/>
              <a:t>hodnoty, které </a:t>
            </a:r>
            <a:r>
              <a:rPr lang="cs-CZ" dirty="0"/>
              <a:t>jsou předmětem obratu nebo </a:t>
            </a:r>
            <a:r>
              <a:rPr lang="cs-CZ" dirty="0" smtClean="0"/>
              <a:t>oběhu</a:t>
            </a:r>
          </a:p>
          <a:p>
            <a:pPr lvl="1"/>
            <a:r>
              <a:rPr lang="cs-CZ" dirty="0"/>
              <a:t>P</a:t>
            </a:r>
            <a:r>
              <a:rPr lang="cs-CZ" dirty="0" smtClean="0"/>
              <a:t>ouze písemně</a:t>
            </a:r>
          </a:p>
          <a:p>
            <a:pPr lvl="1"/>
            <a:r>
              <a:rPr lang="cs-CZ" dirty="0" smtClean="0"/>
              <a:t>Nejdříve v den </a:t>
            </a:r>
            <a:r>
              <a:rPr lang="cs-CZ" dirty="0"/>
              <a:t>kdy </a:t>
            </a:r>
            <a:r>
              <a:rPr lang="cs-CZ" dirty="0" smtClean="0"/>
              <a:t>zaměstnanec dosáhne </a:t>
            </a:r>
            <a:r>
              <a:rPr lang="cs-CZ" dirty="0"/>
              <a:t>18 let věku</a:t>
            </a:r>
          </a:p>
          <a:p>
            <a:pPr lvl="1"/>
            <a:endParaRPr lang="cs-CZ" dirty="0" smtClean="0"/>
          </a:p>
          <a:p>
            <a:r>
              <a:rPr lang="cs-CZ" dirty="0" smtClean="0"/>
              <a:t>Zaměstnanec </a:t>
            </a:r>
            <a:r>
              <a:rPr lang="cs-CZ" dirty="0"/>
              <a:t>je povinen nahradit zaměstnavateli schodek vzniklý na </a:t>
            </a:r>
            <a:r>
              <a:rPr lang="cs-CZ" dirty="0" smtClean="0"/>
              <a:t>svěřených hodnotách.</a:t>
            </a:r>
          </a:p>
          <a:p>
            <a:endParaRPr lang="cs-CZ" dirty="0"/>
          </a:p>
          <a:p>
            <a:pPr algn="just"/>
            <a:r>
              <a:rPr lang="cs-CZ" b="1" dirty="0" smtClean="0"/>
              <a:t>Možnost liberace </a:t>
            </a:r>
            <a:r>
              <a:rPr lang="cs-CZ" dirty="0" smtClean="0"/>
              <a:t>- </a:t>
            </a:r>
            <a:r>
              <a:rPr lang="cs-CZ" dirty="0"/>
              <a:t>Zaměstnanec se zprostí povinnosti nahradit schodek </a:t>
            </a:r>
            <a:r>
              <a:rPr lang="cs-CZ" u="sng" dirty="0">
                <a:effectLst>
                  <a:outerShdw blurRad="38100" dist="38100" dir="2700000" algn="tl">
                    <a:srgbClr val="000000">
                      <a:alpha val="43137"/>
                    </a:srgbClr>
                  </a:outerShdw>
                </a:effectLst>
              </a:rPr>
              <a:t>zcela nebo zčásti</a:t>
            </a:r>
            <a:r>
              <a:rPr lang="cs-CZ" dirty="0"/>
              <a:t>, jestliže prokáže, že schodek vznikl zcela nebo zčásti bez jeho zavinění, zejména, že mu bylo zanedbáním povinnosti zaměstnavatele znemožněno se svěřenými hodnotami nakládat.</a:t>
            </a:r>
          </a:p>
        </p:txBody>
      </p:sp>
    </p:spTree>
    <p:extLst>
      <p:ext uri="{BB962C8B-B14F-4D97-AF65-F5344CB8AC3E}">
        <p14:creationId xmlns:p14="http://schemas.microsoft.com/office/powerpoint/2010/main" val="2782707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Ztráta svěřených věcí </a:t>
            </a:r>
          </a:p>
        </p:txBody>
      </p:sp>
      <p:sp>
        <p:nvSpPr>
          <p:cNvPr id="3" name="Zástupný symbol pro obsah 2"/>
          <p:cNvSpPr>
            <a:spLocks noGrp="1"/>
          </p:cNvSpPr>
          <p:nvPr>
            <p:ph idx="1"/>
          </p:nvPr>
        </p:nvSpPr>
        <p:spPr>
          <a:xfrm>
            <a:off x="1251678" y="1645921"/>
            <a:ext cx="10178322" cy="4233672"/>
          </a:xfrm>
        </p:spPr>
        <p:txBody>
          <a:bodyPr>
            <a:normAutofit lnSpcReduction="10000"/>
          </a:bodyPr>
          <a:lstStyle/>
          <a:p>
            <a:pPr algn="just"/>
            <a:r>
              <a:rPr lang="cs-CZ" sz="2200" dirty="0"/>
              <a:t>Zaměstnanec je povinen nahradit škodu způsobenou ztrátou nástrojů, ochranných pracovních prostředků a jiných podobných věcí, které mu </a:t>
            </a:r>
            <a:r>
              <a:rPr lang="cs-CZ" sz="2200" u="sng" dirty="0">
                <a:effectLst>
                  <a:outerShdw blurRad="38100" dist="38100" dir="2700000" algn="tl">
                    <a:srgbClr val="000000">
                      <a:alpha val="43137"/>
                    </a:srgbClr>
                  </a:outerShdw>
                </a:effectLst>
              </a:rPr>
              <a:t>zaměstnavatel svěřil na písemné potvrzení</a:t>
            </a:r>
            <a:r>
              <a:rPr lang="cs-CZ" sz="2200" dirty="0"/>
              <a:t>. </a:t>
            </a:r>
            <a:endParaRPr lang="cs-CZ" sz="2200" dirty="0" smtClean="0"/>
          </a:p>
          <a:p>
            <a:pPr algn="just"/>
            <a:endParaRPr lang="cs-CZ" sz="2200" dirty="0" smtClean="0"/>
          </a:p>
          <a:p>
            <a:pPr algn="just"/>
            <a:r>
              <a:rPr lang="cs-CZ" sz="2200" dirty="0" smtClean="0"/>
              <a:t>Věc, </a:t>
            </a:r>
            <a:r>
              <a:rPr lang="cs-CZ" sz="2200" dirty="0"/>
              <a:t>jejíž cena přesahuje </a:t>
            </a:r>
            <a:r>
              <a:rPr lang="cs-CZ" sz="2200" dirty="0" smtClean="0"/>
              <a:t>50.000,- </a:t>
            </a:r>
            <a:r>
              <a:rPr lang="cs-CZ" sz="2200" dirty="0"/>
              <a:t>Kč, smí být zaměstnanci svěřena jen na základě </a:t>
            </a:r>
            <a:r>
              <a:rPr lang="cs-CZ" sz="2200" u="sng" dirty="0">
                <a:effectLst>
                  <a:outerShdw blurRad="38100" dist="38100" dir="2700000" algn="tl">
                    <a:srgbClr val="000000">
                      <a:alpha val="43137"/>
                    </a:srgbClr>
                  </a:outerShdw>
                </a:effectLst>
              </a:rPr>
              <a:t>dohody </a:t>
            </a:r>
            <a:r>
              <a:rPr lang="cs-CZ" sz="2200" u="sng" dirty="0" smtClean="0">
                <a:effectLst>
                  <a:outerShdw blurRad="38100" dist="38100" dir="2700000" algn="tl">
                    <a:srgbClr val="000000">
                      <a:alpha val="43137"/>
                    </a:srgbClr>
                  </a:outerShdw>
                </a:effectLst>
              </a:rPr>
              <a:t>o odpovědnosti </a:t>
            </a:r>
            <a:r>
              <a:rPr lang="cs-CZ" sz="2200" u="sng" dirty="0">
                <a:effectLst>
                  <a:outerShdw blurRad="38100" dist="38100" dir="2700000" algn="tl">
                    <a:srgbClr val="000000">
                      <a:alpha val="43137"/>
                    </a:srgbClr>
                  </a:outerShdw>
                </a:effectLst>
              </a:rPr>
              <a:t>za ztrátu svěřených věcí</a:t>
            </a:r>
            <a:r>
              <a:rPr lang="cs-CZ" sz="2200" dirty="0"/>
              <a:t>. </a:t>
            </a:r>
            <a:endParaRPr lang="cs-CZ" sz="2200" dirty="0" smtClean="0"/>
          </a:p>
          <a:p>
            <a:pPr lvl="1"/>
            <a:r>
              <a:rPr lang="cs-CZ" sz="1900" dirty="0" smtClean="0"/>
              <a:t>Pouze písemně</a:t>
            </a:r>
          </a:p>
          <a:p>
            <a:pPr lvl="1"/>
            <a:r>
              <a:rPr lang="cs-CZ" sz="1900" dirty="0" smtClean="0"/>
              <a:t>Nejdříve </a:t>
            </a:r>
            <a:r>
              <a:rPr lang="cs-CZ" sz="1900" dirty="0"/>
              <a:t>v den kdy zaměstnanec dosáhne 18 let věku</a:t>
            </a:r>
          </a:p>
          <a:p>
            <a:pPr algn="just"/>
            <a:endParaRPr lang="cs-CZ" sz="2200" dirty="0" smtClean="0"/>
          </a:p>
          <a:p>
            <a:pPr algn="just"/>
            <a:r>
              <a:rPr lang="cs-CZ" sz="2200" b="1" dirty="0"/>
              <a:t>Možnost liberace </a:t>
            </a:r>
            <a:r>
              <a:rPr lang="cs-CZ" sz="2200" dirty="0"/>
              <a:t>- </a:t>
            </a:r>
            <a:r>
              <a:rPr lang="cs-CZ" sz="2200" dirty="0" smtClean="0"/>
              <a:t>Zaměstnanec </a:t>
            </a:r>
            <a:r>
              <a:rPr lang="cs-CZ" sz="2200" dirty="0"/>
              <a:t>se zprostí povinnosti nahradit ztrátu zcela nebo zčásti, jestliže prokáže, že ztráta vznikla zcela nebo zčásti bez jeho zavinění. </a:t>
            </a:r>
          </a:p>
          <a:p>
            <a:pPr algn="just"/>
            <a:endParaRPr lang="cs-CZ" dirty="0"/>
          </a:p>
          <a:p>
            <a:endParaRPr lang="cs-CZ" dirty="0"/>
          </a:p>
        </p:txBody>
      </p:sp>
    </p:spTree>
    <p:extLst>
      <p:ext uri="{BB962C8B-B14F-4D97-AF65-F5344CB8AC3E}">
        <p14:creationId xmlns:p14="http://schemas.microsoft.com/office/powerpoint/2010/main" val="2497330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Náhrada škody za Schodek na Svěřených hodnotách + Ztráta věci</a:t>
            </a:r>
            <a:endParaRPr lang="cs-CZ" dirty="0"/>
          </a:p>
        </p:txBody>
      </p:sp>
      <p:sp>
        <p:nvSpPr>
          <p:cNvPr id="3" name="Zástupný symbol pro obsah 2"/>
          <p:cNvSpPr>
            <a:spLocks noGrp="1"/>
          </p:cNvSpPr>
          <p:nvPr>
            <p:ph idx="1"/>
          </p:nvPr>
        </p:nvSpPr>
        <p:spPr/>
        <p:txBody>
          <a:bodyPr/>
          <a:lstStyle/>
          <a:p>
            <a:pPr algn="just"/>
            <a:r>
              <a:rPr lang="cs-CZ" sz="2400" dirty="0" smtClean="0"/>
              <a:t>Zaměstnanec</a:t>
            </a:r>
            <a:r>
              <a:rPr lang="cs-CZ" sz="2400" dirty="0"/>
              <a:t>, který má povinnost nahradit škodu vzniklou schodkem na svěřených hodnotách nebo způsobenou ztrátou svěřených věcí, je povinen nahradit tuto škodu </a:t>
            </a:r>
            <a:r>
              <a:rPr lang="cs-CZ" sz="2400" u="sng" dirty="0">
                <a:effectLst>
                  <a:outerShdw blurRad="38100" dist="38100" dir="2700000" algn="tl">
                    <a:srgbClr val="000000">
                      <a:alpha val="43137"/>
                    </a:srgbClr>
                  </a:outerShdw>
                </a:effectLst>
              </a:rPr>
              <a:t>v plné </a:t>
            </a:r>
            <a:r>
              <a:rPr lang="cs-CZ" sz="2400" u="sng" dirty="0" smtClean="0">
                <a:effectLst>
                  <a:outerShdw blurRad="38100" dist="38100" dir="2700000" algn="tl">
                    <a:srgbClr val="000000">
                      <a:alpha val="43137"/>
                    </a:srgbClr>
                  </a:outerShdw>
                </a:effectLst>
              </a:rPr>
              <a:t>výši</a:t>
            </a:r>
            <a:r>
              <a:rPr lang="cs-CZ" sz="2400" dirty="0" smtClean="0"/>
              <a:t>.</a:t>
            </a:r>
          </a:p>
          <a:p>
            <a:pPr algn="just"/>
            <a:endParaRPr lang="cs-CZ" sz="2400" dirty="0" smtClean="0"/>
          </a:p>
          <a:p>
            <a:pPr algn="just"/>
            <a:r>
              <a:rPr lang="cs-CZ" sz="2400" dirty="0"/>
              <a:t>Je-li k náhradě schodku </a:t>
            </a:r>
            <a:r>
              <a:rPr lang="cs-CZ" sz="2400" u="sng" dirty="0">
                <a:effectLst>
                  <a:outerShdw blurRad="38100" dist="38100" dir="2700000" algn="tl">
                    <a:srgbClr val="000000">
                      <a:alpha val="43137"/>
                    </a:srgbClr>
                  </a:outerShdw>
                </a:effectLst>
              </a:rPr>
              <a:t>společně zavázáno více zaměstnanců</a:t>
            </a:r>
            <a:r>
              <a:rPr lang="cs-CZ" sz="2400" dirty="0"/>
              <a:t>, určí se jednotlivým zaměstnancům podíl náhrady podle </a:t>
            </a:r>
            <a:r>
              <a:rPr lang="cs-CZ" sz="2400" u="sng" dirty="0">
                <a:effectLst>
                  <a:outerShdw blurRad="38100" dist="38100" dir="2700000" algn="tl">
                    <a:srgbClr val="000000">
                      <a:alpha val="43137"/>
                    </a:srgbClr>
                  </a:outerShdw>
                </a:effectLst>
              </a:rPr>
              <a:t>poměru jejich dosažených hrubých výdělků</a:t>
            </a:r>
            <a:r>
              <a:rPr lang="cs-CZ" sz="2400" dirty="0"/>
              <a:t>, přičemž výdělek jejich vedoucího a jeho zástupce se započítává ve </a:t>
            </a:r>
            <a:r>
              <a:rPr lang="cs-CZ" sz="2400" dirty="0" smtClean="0"/>
              <a:t>dvojnásobné </a:t>
            </a:r>
            <a:r>
              <a:rPr lang="cs-CZ" sz="2400" dirty="0"/>
              <a:t>výši. </a:t>
            </a:r>
            <a:endParaRPr lang="cs-CZ" sz="2400" dirty="0" smtClean="0"/>
          </a:p>
          <a:p>
            <a:pPr algn="just"/>
            <a:endParaRPr lang="cs-CZ"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5890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Prevenční ustanovení na straně zaměstnavatele</a:t>
            </a:r>
            <a:endParaRPr lang="cs-CZ" dirty="0"/>
          </a:p>
        </p:txBody>
      </p:sp>
      <p:sp>
        <p:nvSpPr>
          <p:cNvPr id="3" name="Zástupný symbol pro obsah 2"/>
          <p:cNvSpPr>
            <a:spLocks noGrp="1"/>
          </p:cNvSpPr>
          <p:nvPr>
            <p:ph idx="1"/>
          </p:nvPr>
        </p:nvSpPr>
        <p:spPr/>
        <p:txBody>
          <a:bodyPr>
            <a:normAutofit/>
          </a:bodyPr>
          <a:lstStyle/>
          <a:p>
            <a:pPr algn="just"/>
            <a:r>
              <a:rPr lang="cs-CZ" sz="2400" dirty="0"/>
              <a:t>Zaměstnavatel je povinen zajišťovat svým zaměstnancům takové pracovní podmínky, aby mohli řádně plnit své pracovní úkoly bez ohrožení zdraví a majetku; zjistí-li závady, je povinen učinit opatření k jejich odstranění. </a:t>
            </a:r>
            <a:endParaRPr lang="cs-CZ" sz="2400" dirty="0" smtClean="0"/>
          </a:p>
          <a:p>
            <a:pPr algn="just"/>
            <a:endParaRPr lang="cs-CZ" sz="2400" dirty="0" smtClean="0"/>
          </a:p>
          <a:p>
            <a:pPr algn="just"/>
            <a:r>
              <a:rPr lang="cs-CZ" sz="2400" dirty="0"/>
              <a:t>Zaměstnavatel je z důvodu ochrany majetku oprávněn v nezbytném rozsahu provádět kontrolu věcí, které zaměstnanci k němu vnášejí nebo od něho odnášejí, popřípadě provádět prohlídky zaměstnanců</a:t>
            </a:r>
            <a:r>
              <a:rPr lang="cs-CZ" sz="2400" dirty="0" smtClean="0"/>
              <a:t>.</a:t>
            </a:r>
          </a:p>
        </p:txBody>
      </p:sp>
    </p:spTree>
    <p:extLst>
      <p:ext uri="{BB962C8B-B14F-4D97-AF65-F5344CB8AC3E}">
        <p14:creationId xmlns:p14="http://schemas.microsoft.com/office/powerpoint/2010/main" val="3161024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Zaměstnavatelem</a:t>
            </a:r>
            <a:endParaRPr lang="cs-CZ" dirty="0"/>
          </a:p>
        </p:txBody>
      </p:sp>
      <p:sp>
        <p:nvSpPr>
          <p:cNvPr id="3" name="Zástupný symbol pro obsah 2"/>
          <p:cNvSpPr>
            <a:spLocks noGrp="1"/>
          </p:cNvSpPr>
          <p:nvPr>
            <p:ph idx="1"/>
          </p:nvPr>
        </p:nvSpPr>
        <p:spPr>
          <a:xfrm>
            <a:off x="1251678" y="1655065"/>
            <a:ext cx="10178322" cy="4306823"/>
          </a:xfrm>
        </p:spPr>
        <p:txBody>
          <a:bodyPr>
            <a:normAutofit fontScale="92500" lnSpcReduction="20000"/>
          </a:bodyPr>
          <a:lstStyle/>
          <a:p>
            <a:pPr algn="just"/>
            <a:r>
              <a:rPr lang="cs-CZ" sz="2100" dirty="0" smtClean="0"/>
              <a:t>Zaměstnavatel </a:t>
            </a:r>
            <a:r>
              <a:rPr lang="cs-CZ" sz="2100" dirty="0"/>
              <a:t>je povinen nahradit zaměstnanci škodu, která mu </a:t>
            </a:r>
            <a:r>
              <a:rPr lang="cs-CZ" sz="2100" u="sng" dirty="0">
                <a:effectLst>
                  <a:outerShdw blurRad="38100" dist="38100" dir="2700000" algn="tl">
                    <a:srgbClr val="000000">
                      <a:alpha val="43137"/>
                    </a:srgbClr>
                  </a:outerShdw>
                </a:effectLst>
              </a:rPr>
              <a:t>vznikla při plnění pracovních úkolů</a:t>
            </a:r>
            <a:r>
              <a:rPr lang="cs-CZ" sz="2100" dirty="0"/>
              <a:t> nebo v přímé souvislosti s ním </a:t>
            </a:r>
            <a:r>
              <a:rPr lang="cs-CZ" sz="2100" u="sng" dirty="0">
                <a:effectLst>
                  <a:outerShdw blurRad="38100" dist="38100" dir="2700000" algn="tl">
                    <a:srgbClr val="000000">
                      <a:alpha val="43137"/>
                    </a:srgbClr>
                  </a:outerShdw>
                </a:effectLst>
              </a:rPr>
              <a:t>porušením právních povinností</a:t>
            </a:r>
            <a:r>
              <a:rPr lang="cs-CZ" sz="2100" dirty="0"/>
              <a:t> nebo </a:t>
            </a:r>
            <a:r>
              <a:rPr lang="cs-CZ" sz="2100" u="sng" dirty="0">
                <a:effectLst>
                  <a:outerShdw blurRad="38100" dist="38100" dir="2700000" algn="tl">
                    <a:srgbClr val="000000">
                      <a:alpha val="43137"/>
                    </a:srgbClr>
                  </a:outerShdw>
                </a:effectLst>
              </a:rPr>
              <a:t>úmyslným jednáním proti dobrým mravům</a:t>
            </a:r>
            <a:r>
              <a:rPr lang="cs-CZ" sz="2100" dirty="0"/>
              <a:t>. </a:t>
            </a:r>
          </a:p>
          <a:p>
            <a:pPr algn="just"/>
            <a:endParaRPr lang="cs-CZ" sz="2100" dirty="0"/>
          </a:p>
          <a:p>
            <a:pPr algn="just"/>
            <a:r>
              <a:rPr lang="cs-CZ" sz="2100" dirty="0" smtClean="0"/>
              <a:t>Zaměstnavatel </a:t>
            </a:r>
            <a:r>
              <a:rPr lang="cs-CZ" sz="2100" dirty="0"/>
              <a:t>je povinen nahradit zaměstnanci též škodu, kterou mu způsobili porušením právních povinností v rámci plnění pracovních úkolů zaměstnavatele zaměstnanci jednající jeho jménem. </a:t>
            </a:r>
          </a:p>
          <a:p>
            <a:pPr algn="just"/>
            <a:endParaRPr lang="cs-CZ" sz="2100" dirty="0"/>
          </a:p>
          <a:p>
            <a:pPr algn="just"/>
            <a:r>
              <a:rPr lang="cs-CZ" sz="2100" dirty="0" smtClean="0"/>
              <a:t>Zaměstnavatel </a:t>
            </a:r>
            <a:r>
              <a:rPr lang="cs-CZ" sz="2100" u="sng" dirty="0">
                <a:effectLst>
                  <a:outerShdw blurRad="38100" dist="38100" dir="2700000" algn="tl">
                    <a:srgbClr val="000000">
                      <a:alpha val="43137"/>
                    </a:srgbClr>
                  </a:outerShdw>
                </a:effectLst>
              </a:rPr>
              <a:t>není povinen </a:t>
            </a:r>
            <a:r>
              <a:rPr lang="cs-CZ" sz="2100" dirty="0"/>
              <a:t>nahradit zaměstnanci škodu na dopravním prostředku, kterého použil při plnění pracovních úkolů nebo v přímé souvislosti s ním </a:t>
            </a:r>
            <a:r>
              <a:rPr lang="cs-CZ" sz="2100" u="sng" dirty="0">
                <a:effectLst>
                  <a:outerShdw blurRad="38100" dist="38100" dir="2700000" algn="tl">
                    <a:srgbClr val="000000">
                      <a:alpha val="43137"/>
                    </a:srgbClr>
                  </a:outerShdw>
                </a:effectLst>
              </a:rPr>
              <a:t>bez jeho souhlasu</a:t>
            </a:r>
            <a:r>
              <a:rPr lang="cs-CZ" sz="2100" dirty="0"/>
              <a:t>, ani škodu, která vznikne na nářadí, zařízeních a předmětech zaměstnance potřebných pro výkon práce, které použil </a:t>
            </a:r>
            <a:r>
              <a:rPr lang="cs-CZ" sz="2100" u="sng" dirty="0">
                <a:effectLst>
                  <a:outerShdw blurRad="38100" dist="38100" dir="2700000" algn="tl">
                    <a:srgbClr val="000000">
                      <a:alpha val="43137"/>
                    </a:srgbClr>
                  </a:outerShdw>
                </a:effectLst>
              </a:rPr>
              <a:t>bez jeho souhlasu</a:t>
            </a:r>
            <a:r>
              <a:rPr lang="cs-CZ" sz="2100" dirty="0"/>
              <a:t>. </a:t>
            </a:r>
            <a:endParaRPr lang="cs-CZ" sz="2100" dirty="0" smtClean="0"/>
          </a:p>
          <a:p>
            <a:pPr algn="just"/>
            <a:endParaRPr lang="cs-CZ" sz="2100" dirty="0" smtClean="0"/>
          </a:p>
          <a:p>
            <a:pPr algn="just"/>
            <a:r>
              <a:rPr lang="cs-CZ" sz="2100" dirty="0"/>
              <a:t>Zaměstnavatel je povinen nahradit zaměstnanci </a:t>
            </a:r>
            <a:r>
              <a:rPr lang="cs-CZ" sz="2100" u="sng" dirty="0">
                <a:effectLst>
                  <a:outerShdw blurRad="38100" dist="38100" dir="2700000" algn="tl">
                    <a:srgbClr val="000000">
                      <a:alpha val="43137"/>
                    </a:srgbClr>
                  </a:outerShdw>
                </a:effectLst>
              </a:rPr>
              <a:t>skutečnou škodu</a:t>
            </a:r>
            <a:r>
              <a:rPr lang="cs-CZ" sz="2100" dirty="0"/>
              <a:t>. Jde-li o škodu způsobenou </a:t>
            </a:r>
            <a:r>
              <a:rPr lang="cs-CZ" sz="2100" u="sng" dirty="0">
                <a:effectLst>
                  <a:outerShdw blurRad="38100" dist="38100" dir="2700000" algn="tl">
                    <a:srgbClr val="000000">
                      <a:alpha val="43137"/>
                    </a:srgbClr>
                  </a:outerShdw>
                </a:effectLst>
              </a:rPr>
              <a:t>úmyslně</a:t>
            </a:r>
            <a:r>
              <a:rPr lang="cs-CZ" sz="2100" dirty="0"/>
              <a:t>, může zaměstnanec požadovat rovněž </a:t>
            </a:r>
            <a:r>
              <a:rPr lang="cs-CZ" sz="2100" u="sng" dirty="0">
                <a:effectLst>
                  <a:outerShdw blurRad="38100" dist="38100" dir="2700000" algn="tl">
                    <a:srgbClr val="000000">
                      <a:alpha val="43137"/>
                    </a:srgbClr>
                  </a:outerShdw>
                </a:effectLst>
              </a:rPr>
              <a:t>náhradu ušlého zisku</a:t>
            </a:r>
            <a:r>
              <a:rPr lang="cs-CZ" sz="2100" dirty="0"/>
              <a:t>. </a:t>
            </a:r>
          </a:p>
          <a:p>
            <a:endParaRPr lang="cs-CZ" dirty="0"/>
          </a:p>
        </p:txBody>
      </p:sp>
    </p:spTree>
    <p:extLst>
      <p:ext uri="{BB962C8B-B14F-4D97-AF65-F5344CB8AC3E}">
        <p14:creationId xmlns:p14="http://schemas.microsoft.com/office/powerpoint/2010/main" val="51463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Lex </a:t>
            </a:r>
            <a:r>
              <a:rPr lang="cs-CZ" dirty="0" err="1"/>
              <a:t>artis</a:t>
            </a:r>
            <a:endParaRPr lang="cs-CZ" dirty="0"/>
          </a:p>
        </p:txBody>
      </p:sp>
      <p:sp>
        <p:nvSpPr>
          <p:cNvPr id="3" name="Zástupný symbol pro obsah 2"/>
          <p:cNvSpPr>
            <a:spLocks noGrp="1"/>
          </p:cNvSpPr>
          <p:nvPr>
            <p:ph idx="1"/>
          </p:nvPr>
        </p:nvSpPr>
        <p:spPr/>
        <p:txBody>
          <a:bodyPr>
            <a:normAutofit lnSpcReduction="10000"/>
          </a:bodyPr>
          <a:lstStyle/>
          <a:p>
            <a:r>
              <a:rPr lang="cs-CZ" sz="2400" dirty="0" smtClean="0"/>
              <a:t>Postup </a:t>
            </a:r>
            <a:r>
              <a:rPr lang="cs-CZ" sz="2400" dirty="0"/>
              <a:t>na „obvyklé“ úrovni</a:t>
            </a:r>
          </a:p>
          <a:p>
            <a:pPr lvl="1"/>
            <a:r>
              <a:rPr lang="cs-CZ" sz="2000" dirty="0"/>
              <a:t>Soulad s profesními </a:t>
            </a:r>
            <a:r>
              <a:rPr lang="cs-CZ" sz="2000" dirty="0" smtClean="0"/>
              <a:t>standardy</a:t>
            </a:r>
          </a:p>
          <a:p>
            <a:pPr lvl="1"/>
            <a:endParaRPr lang="cs-CZ" sz="2000" dirty="0"/>
          </a:p>
          <a:p>
            <a:r>
              <a:rPr lang="cs-CZ" sz="2400" dirty="0"/>
              <a:t>Pacient má právo na poskytování zdravotních služeb na náležité odborné úrovni. </a:t>
            </a:r>
            <a:endParaRPr lang="cs-CZ" sz="2400" dirty="0" smtClean="0"/>
          </a:p>
          <a:p>
            <a:endParaRPr lang="cs-CZ" sz="2400" dirty="0"/>
          </a:p>
          <a:p>
            <a:r>
              <a:rPr lang="cs-CZ" sz="2400" dirty="0"/>
              <a:t>Lex </a:t>
            </a:r>
            <a:r>
              <a:rPr lang="cs-CZ" sz="2400" dirty="0" err="1"/>
              <a:t>artis</a:t>
            </a:r>
            <a:r>
              <a:rPr lang="cs-CZ" sz="2400" dirty="0"/>
              <a:t> je pojem, který se vztahuje na poskytovatele i zdravotnického pracovníka</a:t>
            </a:r>
          </a:p>
          <a:p>
            <a:endParaRPr lang="cs-CZ" dirty="0"/>
          </a:p>
        </p:txBody>
      </p:sp>
    </p:spTree>
    <p:extLst>
      <p:ext uri="{BB962C8B-B14F-4D97-AF65-F5344CB8AC3E}">
        <p14:creationId xmlns:p14="http://schemas.microsoft.com/office/powerpoint/2010/main" val="2721025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zaměstnanci vzniklé mu při odvracení škody</a:t>
            </a:r>
            <a:endParaRPr lang="cs-CZ" dirty="0"/>
          </a:p>
        </p:txBody>
      </p:sp>
      <p:sp>
        <p:nvSpPr>
          <p:cNvPr id="3" name="Zástupný symbol pro obsah 2"/>
          <p:cNvSpPr>
            <a:spLocks noGrp="1"/>
          </p:cNvSpPr>
          <p:nvPr>
            <p:ph idx="1"/>
          </p:nvPr>
        </p:nvSpPr>
        <p:spPr/>
        <p:txBody>
          <a:bodyPr/>
          <a:lstStyle/>
          <a:p>
            <a:pPr algn="just"/>
            <a:r>
              <a:rPr lang="cs-CZ" dirty="0"/>
              <a:t>Zaměstnavatel je povinen nahradit zaměstnanci </a:t>
            </a:r>
            <a:r>
              <a:rPr lang="cs-CZ" u="sng" dirty="0">
                <a:effectLst>
                  <a:outerShdw blurRad="38100" dist="38100" dir="2700000" algn="tl">
                    <a:srgbClr val="000000">
                      <a:alpha val="43137"/>
                    </a:srgbClr>
                  </a:outerShdw>
                </a:effectLst>
              </a:rPr>
              <a:t>věcnou škodu</a:t>
            </a:r>
            <a:r>
              <a:rPr lang="cs-CZ" dirty="0"/>
              <a:t>, kterou utrpěl zaměstnanec při odvracení škody hrozící zaměstnavateli nebo nebezpečí hrozící životu nebo zdraví, jestliže škoda nevznikla úmyslným jednáním zaměstnance a zaměstnanec si počínal způsobem přiměřeným okolnostem. </a:t>
            </a:r>
            <a:endParaRPr lang="cs-CZ" dirty="0" smtClean="0"/>
          </a:p>
          <a:p>
            <a:pPr lvl="1" algn="just"/>
            <a:r>
              <a:rPr lang="cs-CZ" dirty="0" smtClean="0"/>
              <a:t>Vztahuje </a:t>
            </a:r>
            <a:r>
              <a:rPr lang="cs-CZ" dirty="0"/>
              <a:t>se i na účelně vynaložené náklady</a:t>
            </a:r>
            <a:r>
              <a:rPr lang="cs-CZ" dirty="0" smtClean="0"/>
              <a:t>.</a:t>
            </a:r>
          </a:p>
          <a:p>
            <a:pPr lvl="1" algn="just"/>
            <a:endParaRPr lang="cs-CZ" dirty="0" smtClean="0"/>
          </a:p>
          <a:p>
            <a:pPr algn="just"/>
            <a:r>
              <a:rPr lang="cs-CZ" dirty="0"/>
              <a:t>Právo na náhradu škody </a:t>
            </a:r>
            <a:r>
              <a:rPr lang="cs-CZ" dirty="0" smtClean="0"/>
              <a:t>má </a:t>
            </a:r>
            <a:r>
              <a:rPr lang="cs-CZ" dirty="0"/>
              <a:t>i zaměstnanec, který takto odvracel nebezpečí hrozící životu nebo zdraví, jestliže by byl povinen škodu nahradit zaměstnavatel. </a:t>
            </a:r>
            <a:endParaRPr lang="cs-CZ" dirty="0" smtClean="0"/>
          </a:p>
          <a:p>
            <a:pPr algn="just"/>
            <a:endParaRPr lang="cs-CZ" dirty="0"/>
          </a:p>
          <a:p>
            <a:pPr algn="just"/>
            <a:endParaRPr lang="cs-CZ" dirty="0" smtClean="0"/>
          </a:p>
          <a:p>
            <a:pPr algn="just"/>
            <a:endParaRPr lang="cs-CZ" dirty="0" smtClean="0"/>
          </a:p>
        </p:txBody>
      </p:sp>
    </p:spTree>
    <p:extLst>
      <p:ext uri="{BB962C8B-B14F-4D97-AF65-F5344CB8AC3E}">
        <p14:creationId xmlns:p14="http://schemas.microsoft.com/office/powerpoint/2010/main" val="2348319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na odložených věcech</a:t>
            </a:r>
            <a:endParaRPr lang="cs-CZ" dirty="0"/>
          </a:p>
        </p:txBody>
      </p:sp>
      <p:sp>
        <p:nvSpPr>
          <p:cNvPr id="3" name="Zástupný symbol pro obsah 2"/>
          <p:cNvSpPr>
            <a:spLocks noGrp="1"/>
          </p:cNvSpPr>
          <p:nvPr>
            <p:ph idx="1"/>
          </p:nvPr>
        </p:nvSpPr>
        <p:spPr>
          <a:xfrm>
            <a:off x="1251678" y="2286001"/>
            <a:ext cx="10178322" cy="4185137"/>
          </a:xfrm>
        </p:spPr>
        <p:txBody>
          <a:bodyPr>
            <a:normAutofit fontScale="92500" lnSpcReduction="10000"/>
          </a:bodyPr>
          <a:lstStyle/>
          <a:p>
            <a:pPr algn="just"/>
            <a:r>
              <a:rPr lang="cs-CZ" dirty="0"/>
              <a:t>Zaměstnavatel je povinen nahradit zaměstnanci škodu na věcech, </a:t>
            </a:r>
            <a:r>
              <a:rPr lang="cs-CZ" u="sng" dirty="0">
                <a:effectLst>
                  <a:outerShdw blurRad="38100" dist="38100" dir="2700000" algn="tl">
                    <a:srgbClr val="000000">
                      <a:alpha val="43137"/>
                    </a:srgbClr>
                  </a:outerShdw>
                </a:effectLst>
              </a:rPr>
              <a:t>které se obvykle nosí do práce</a:t>
            </a:r>
            <a:r>
              <a:rPr lang="cs-CZ" dirty="0"/>
              <a:t> a které si zaměstnanec odložil při plnění pracovních úkolů nebo v přímé souvislosti s ním na místě k tomu </a:t>
            </a:r>
            <a:r>
              <a:rPr lang="cs-CZ" u="sng" dirty="0">
                <a:effectLst>
                  <a:outerShdw blurRad="38100" dist="38100" dir="2700000" algn="tl">
                    <a:srgbClr val="000000">
                      <a:alpha val="43137"/>
                    </a:srgbClr>
                  </a:outerShdw>
                </a:effectLst>
              </a:rPr>
              <a:t>určeném nebo obvyklém</a:t>
            </a:r>
            <a:r>
              <a:rPr lang="cs-CZ" dirty="0"/>
              <a:t>. </a:t>
            </a:r>
            <a:endParaRPr lang="cs-CZ" dirty="0" smtClean="0"/>
          </a:p>
          <a:p>
            <a:pPr algn="just"/>
            <a:endParaRPr lang="cs-CZ" dirty="0" smtClean="0"/>
          </a:p>
          <a:p>
            <a:pPr algn="just"/>
            <a:r>
              <a:rPr lang="cs-CZ" dirty="0"/>
              <a:t>Škodu na věcech, které zaměstnanec obvykle do práce nenosí a které </a:t>
            </a:r>
            <a:r>
              <a:rPr lang="cs-CZ" u="sng" dirty="0">
                <a:effectLst>
                  <a:outerShdw blurRad="38100" dist="38100" dir="2700000" algn="tl">
                    <a:srgbClr val="000000">
                      <a:alpha val="43137"/>
                    </a:srgbClr>
                  </a:outerShdw>
                </a:effectLst>
              </a:rPr>
              <a:t>zaměstnavatel nepřevzal</a:t>
            </a:r>
            <a:r>
              <a:rPr lang="cs-CZ" dirty="0"/>
              <a:t> do zvláštní úschovy, je zaměstnavatel zaměstnanci </a:t>
            </a:r>
            <a:r>
              <a:rPr lang="cs-CZ" u="sng" dirty="0">
                <a:effectLst>
                  <a:outerShdw blurRad="38100" dist="38100" dir="2700000" algn="tl">
                    <a:srgbClr val="000000">
                      <a:alpha val="43137"/>
                    </a:srgbClr>
                  </a:outerShdw>
                </a:effectLst>
              </a:rPr>
              <a:t>povinen nahradit do částky </a:t>
            </a:r>
            <a:r>
              <a:rPr lang="cs-CZ" u="sng" dirty="0" smtClean="0">
                <a:effectLst>
                  <a:outerShdw blurRad="38100" dist="38100" dir="2700000" algn="tl">
                    <a:srgbClr val="000000">
                      <a:alpha val="43137"/>
                    </a:srgbClr>
                  </a:outerShdw>
                </a:effectLst>
              </a:rPr>
              <a:t>10.000,- </a:t>
            </a:r>
            <a:r>
              <a:rPr lang="cs-CZ" u="sng" dirty="0">
                <a:effectLst>
                  <a:outerShdw blurRad="38100" dist="38100" dir="2700000" algn="tl">
                    <a:srgbClr val="000000">
                      <a:alpha val="43137"/>
                    </a:srgbClr>
                  </a:outerShdw>
                </a:effectLst>
              </a:rPr>
              <a:t>Kč</a:t>
            </a:r>
            <a:r>
              <a:rPr lang="cs-CZ" dirty="0"/>
              <a:t>. Jestliže se zjistí, že škodu na těchto věcech </a:t>
            </a:r>
            <a:r>
              <a:rPr lang="cs-CZ" u="sng" dirty="0">
                <a:effectLst>
                  <a:outerShdw blurRad="38100" dist="38100" dir="2700000" algn="tl">
                    <a:srgbClr val="000000">
                      <a:alpha val="43137"/>
                    </a:srgbClr>
                  </a:outerShdw>
                </a:effectLst>
              </a:rPr>
              <a:t>způsobil jiný zaměstnanec </a:t>
            </a:r>
            <a:r>
              <a:rPr lang="cs-CZ" dirty="0"/>
              <a:t>nebo došlo-li ke škodě na věci, kterou </a:t>
            </a:r>
            <a:r>
              <a:rPr lang="cs-CZ" u="sng" dirty="0">
                <a:effectLst>
                  <a:outerShdw blurRad="38100" dist="38100" dir="2700000" algn="tl">
                    <a:srgbClr val="000000">
                      <a:alpha val="43137"/>
                    </a:srgbClr>
                  </a:outerShdw>
                </a:effectLst>
              </a:rPr>
              <a:t>zaměstnavatel převzal</a:t>
            </a:r>
            <a:r>
              <a:rPr lang="cs-CZ" dirty="0"/>
              <a:t> do zvláštní úschovy, je zaměstnavatel povinen nahradit zaměstnanci škodu </a:t>
            </a:r>
            <a:r>
              <a:rPr lang="cs-CZ" u="sng" dirty="0">
                <a:effectLst>
                  <a:outerShdw blurRad="38100" dist="38100" dir="2700000" algn="tl">
                    <a:srgbClr val="000000">
                      <a:alpha val="43137"/>
                    </a:srgbClr>
                  </a:outerShdw>
                </a:effectLst>
              </a:rPr>
              <a:t>v plné výši</a:t>
            </a:r>
            <a:r>
              <a:rPr lang="cs-CZ" dirty="0"/>
              <a:t>. </a:t>
            </a:r>
            <a:endParaRPr lang="cs-CZ" dirty="0" smtClean="0"/>
          </a:p>
          <a:p>
            <a:pPr algn="just"/>
            <a:endParaRPr lang="cs-CZ" dirty="0"/>
          </a:p>
          <a:p>
            <a:r>
              <a:rPr lang="cs-CZ" dirty="0" smtClean="0"/>
              <a:t>Právo </a:t>
            </a:r>
            <a:r>
              <a:rPr lang="cs-CZ" dirty="0"/>
              <a:t>na náhradu škody se </a:t>
            </a:r>
            <a:r>
              <a:rPr lang="cs-CZ" u="sng" dirty="0">
                <a:effectLst>
                  <a:outerShdw blurRad="38100" dist="38100" dir="2700000" algn="tl">
                    <a:srgbClr val="000000">
                      <a:alpha val="43137"/>
                    </a:srgbClr>
                  </a:outerShdw>
                </a:effectLst>
              </a:rPr>
              <a:t>promlčí</a:t>
            </a:r>
            <a:r>
              <a:rPr lang="cs-CZ" dirty="0"/>
              <a:t>, jestliže její vznik neohlásí zaměstnanec zaměstnavateli bez zbytečného odkladu, nejpozději do 15 dnů ode dne, kdy se o škodě dozvěděl. </a:t>
            </a:r>
          </a:p>
          <a:p>
            <a:endParaRPr lang="cs-CZ" dirty="0"/>
          </a:p>
        </p:txBody>
      </p:sp>
    </p:spTree>
    <p:extLst>
      <p:ext uri="{BB962C8B-B14F-4D97-AF65-F5344CB8AC3E}">
        <p14:creationId xmlns:p14="http://schemas.microsoft.com/office/powerpoint/2010/main" val="707826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Rozsah náhrady škody a nemajetkové újmy </a:t>
            </a:r>
          </a:p>
        </p:txBody>
      </p:sp>
      <p:sp>
        <p:nvSpPr>
          <p:cNvPr id="3" name="Zástupný symbol pro obsah 2"/>
          <p:cNvSpPr>
            <a:spLocks noGrp="1"/>
          </p:cNvSpPr>
          <p:nvPr>
            <p:ph idx="1"/>
          </p:nvPr>
        </p:nvSpPr>
        <p:spPr/>
        <p:txBody>
          <a:bodyPr/>
          <a:lstStyle/>
          <a:p>
            <a:pPr algn="just"/>
            <a:r>
              <a:rPr lang="cs-CZ" dirty="0"/>
              <a:t>Zaměstnavatel je povinen nahradit zaměstnanci škodu nebo nemajetkovou újmu vzniklou pracovním úrazem, jestliže škoda nebo nemajetková újma vznikla při plnění pracovních úkolů nebo v přímé souvislosti s ním. </a:t>
            </a:r>
            <a:endParaRPr lang="cs-CZ" dirty="0" smtClean="0"/>
          </a:p>
          <a:p>
            <a:pPr algn="just"/>
            <a:endParaRPr lang="cs-CZ" dirty="0"/>
          </a:p>
          <a:p>
            <a:pPr algn="just"/>
            <a:r>
              <a:rPr lang="cs-CZ"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p>
        </p:txBody>
      </p:sp>
    </p:spTree>
    <p:extLst>
      <p:ext uri="{BB962C8B-B14F-4D97-AF65-F5344CB8AC3E}">
        <p14:creationId xmlns:p14="http://schemas.microsoft.com/office/powerpoint/2010/main" val="3574531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zproštění se povinnosti k náhradě </a:t>
            </a:r>
          </a:p>
        </p:txBody>
      </p:sp>
      <p:sp>
        <p:nvSpPr>
          <p:cNvPr id="3" name="Zástupný symbol pro obsah 2"/>
          <p:cNvSpPr>
            <a:spLocks noGrp="1"/>
          </p:cNvSpPr>
          <p:nvPr>
            <p:ph idx="1"/>
          </p:nvPr>
        </p:nvSpPr>
        <p:spPr/>
        <p:txBody>
          <a:bodyPr/>
          <a:lstStyle/>
          <a:p>
            <a:r>
              <a:rPr lang="cs-CZ" dirty="0"/>
              <a:t>Zaměstnavatel se zprostí povinnosti nahradit škodu nebo nemajetkovou újmu </a:t>
            </a:r>
            <a:r>
              <a:rPr lang="cs-CZ" u="sng" dirty="0">
                <a:effectLst>
                  <a:outerShdw blurRad="38100" dist="38100" dir="2700000" algn="tl">
                    <a:srgbClr val="000000">
                      <a:alpha val="43137"/>
                    </a:srgbClr>
                  </a:outerShdw>
                </a:effectLst>
              </a:rPr>
              <a:t>zcela</a:t>
            </a:r>
            <a:r>
              <a:rPr lang="cs-CZ" dirty="0"/>
              <a:t>, prokáže-li, že vznikla </a:t>
            </a:r>
            <a:endParaRPr lang="cs-CZ" dirty="0" smtClean="0"/>
          </a:p>
          <a:p>
            <a:pPr lvl="1"/>
            <a:r>
              <a:rPr lang="cs-CZ" dirty="0"/>
              <a:t>tím, že </a:t>
            </a:r>
            <a:r>
              <a:rPr lang="cs-CZ" dirty="0" smtClean="0"/>
              <a:t>zaměstnanec </a:t>
            </a:r>
            <a:r>
              <a:rPr lang="cs-CZ" dirty="0"/>
              <a:t>svým zaviněním porušil právní, nebo ostatní předpisy anebo pokyny k zajištění bezpečnosti a ochrany zdraví při práci, ačkoliv s nimi byl řádně seznámen a jejich znalost a dodržování byly soustavně vyžadovány a kontrolovány, nebo </a:t>
            </a:r>
            <a:endParaRPr lang="cs-CZ" dirty="0" smtClean="0"/>
          </a:p>
          <a:p>
            <a:pPr lvl="1"/>
            <a:r>
              <a:rPr lang="cs-CZ" dirty="0"/>
              <a:t>v důsledku opilosti </a:t>
            </a:r>
            <a:r>
              <a:rPr lang="cs-CZ" dirty="0" smtClean="0"/>
              <a:t>zaměstnance </a:t>
            </a:r>
            <a:r>
              <a:rPr lang="cs-CZ" dirty="0"/>
              <a:t>nebo v důsledku zneužití jiných návykových látek a zaměstnavatel nemohl škodě nebo nemajetkové újmě </a:t>
            </a:r>
            <a:r>
              <a:rPr lang="cs-CZ" dirty="0" smtClean="0"/>
              <a:t>zabránit</a:t>
            </a:r>
            <a:endParaRPr lang="cs-CZ" dirty="0"/>
          </a:p>
          <a:p>
            <a:pPr marL="457200" lvl="1" indent="0">
              <a:buNone/>
            </a:pPr>
            <a:r>
              <a:rPr lang="cs-CZ" u="sng" dirty="0" smtClean="0"/>
              <a:t>a </a:t>
            </a:r>
            <a:r>
              <a:rPr lang="cs-CZ" u="sng" dirty="0"/>
              <a:t>že tyto skutečnosti byly jedinou příčinou škody nebo nemajetkové újmy</a:t>
            </a:r>
          </a:p>
          <a:p>
            <a:pPr lvl="1"/>
            <a:endParaRPr lang="cs-CZ" dirty="0" smtClean="0"/>
          </a:p>
        </p:txBody>
      </p:sp>
    </p:spTree>
    <p:extLst>
      <p:ext uri="{BB962C8B-B14F-4D97-AF65-F5344CB8AC3E}">
        <p14:creationId xmlns:p14="http://schemas.microsoft.com/office/powerpoint/2010/main" val="25601086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zproštění se povinnosti k náhradě </a:t>
            </a:r>
          </a:p>
        </p:txBody>
      </p:sp>
      <p:sp>
        <p:nvSpPr>
          <p:cNvPr id="3" name="Zástupný symbol pro obsah 2"/>
          <p:cNvSpPr>
            <a:spLocks noGrp="1"/>
          </p:cNvSpPr>
          <p:nvPr>
            <p:ph idx="1"/>
          </p:nvPr>
        </p:nvSpPr>
        <p:spPr/>
        <p:txBody>
          <a:bodyPr/>
          <a:lstStyle/>
          <a:p>
            <a:pPr algn="just"/>
            <a:r>
              <a:rPr lang="cs-CZ" dirty="0"/>
              <a:t>Zaměstnavatel se zprostí povinnosti nahradit škodu nebo nemajetkovou újmu </a:t>
            </a:r>
            <a:r>
              <a:rPr lang="cs-CZ" u="sng" dirty="0">
                <a:effectLst>
                  <a:outerShdw blurRad="38100" dist="38100" dir="2700000" algn="tl">
                    <a:srgbClr val="000000">
                      <a:alpha val="43137"/>
                    </a:srgbClr>
                  </a:outerShdw>
                </a:effectLst>
              </a:rPr>
              <a:t>zčásti</a:t>
            </a:r>
            <a:r>
              <a:rPr lang="cs-CZ" dirty="0"/>
              <a:t>, prokáže-li, že vznikla </a:t>
            </a:r>
            <a:endParaRPr lang="cs-CZ" dirty="0" smtClean="0"/>
          </a:p>
          <a:p>
            <a:pPr lvl="1" algn="just"/>
            <a:r>
              <a:rPr lang="cs-CZ" dirty="0"/>
              <a:t>v důsledku </a:t>
            </a:r>
            <a:r>
              <a:rPr lang="cs-CZ" dirty="0" smtClean="0"/>
              <a:t>porušení právní normy/opilství zaměstnance </a:t>
            </a:r>
            <a:r>
              <a:rPr lang="cs-CZ" dirty="0"/>
              <a:t>a že tyto skutečnosti byly </a:t>
            </a:r>
            <a:r>
              <a:rPr lang="cs-CZ" u="sng" dirty="0">
                <a:effectLst>
                  <a:outerShdw blurRad="38100" dist="38100" dir="2700000" algn="tl">
                    <a:srgbClr val="000000">
                      <a:alpha val="43137"/>
                    </a:srgbClr>
                  </a:outerShdw>
                </a:effectLst>
              </a:rPr>
              <a:t>jednou z příčin </a:t>
            </a:r>
            <a:r>
              <a:rPr lang="cs-CZ" dirty="0"/>
              <a:t>škody nebo nemajetkové </a:t>
            </a:r>
            <a:r>
              <a:rPr lang="cs-CZ" dirty="0" smtClean="0"/>
              <a:t>újmy</a:t>
            </a:r>
            <a:endParaRPr lang="cs-CZ" dirty="0"/>
          </a:p>
          <a:p>
            <a:pPr lvl="1" algn="just"/>
            <a:r>
              <a:rPr lang="cs-CZ" dirty="0"/>
              <a:t>zaměstnanec </a:t>
            </a:r>
            <a:r>
              <a:rPr lang="cs-CZ" dirty="0" smtClean="0"/>
              <a:t>si počínal </a:t>
            </a:r>
            <a:r>
              <a:rPr lang="cs-CZ" dirty="0"/>
              <a:t>v rozporu s obvyklým způsobem chování </a:t>
            </a:r>
            <a:r>
              <a:rPr lang="cs-CZ" dirty="0" smtClean="0"/>
              <a:t>- </a:t>
            </a:r>
            <a:r>
              <a:rPr lang="cs-CZ" dirty="0"/>
              <a:t>jednal </a:t>
            </a:r>
            <a:r>
              <a:rPr lang="cs-CZ" dirty="0" smtClean="0"/>
              <a:t>lehkomyslně</a:t>
            </a:r>
            <a:r>
              <a:rPr lang="cs-CZ" dirty="0"/>
              <a:t>, přestože si musel vzhledem ke své kvalifikaci a zkušenostem být vědom, že si může způsobit újmu na </a:t>
            </a:r>
            <a:r>
              <a:rPr lang="cs-CZ" dirty="0" smtClean="0"/>
              <a:t>zdraví (ne běžná neopatrnost)</a:t>
            </a:r>
          </a:p>
          <a:p>
            <a:pPr lvl="1" algn="just"/>
            <a:endParaRPr lang="cs-CZ" dirty="0"/>
          </a:p>
        </p:txBody>
      </p:sp>
    </p:spTree>
    <p:extLst>
      <p:ext uri="{BB962C8B-B14F-4D97-AF65-F5344CB8AC3E}">
        <p14:creationId xmlns:p14="http://schemas.microsoft.com/office/powerpoint/2010/main" val="2792898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sz="6600" dirty="0" smtClean="0"/>
              <a:t>Příklad</a:t>
            </a:r>
            <a:br>
              <a:rPr lang="cs-CZ" sz="6600" dirty="0" smtClean="0"/>
            </a:br>
            <a:r>
              <a:rPr lang="cs-CZ" sz="6600" dirty="0" smtClean="0"/>
              <a:t>na</a:t>
            </a:r>
            <a:br>
              <a:rPr lang="cs-CZ" sz="6600" dirty="0" smtClean="0"/>
            </a:br>
            <a:r>
              <a:rPr lang="cs-CZ" sz="6600" dirty="0" smtClean="0"/>
              <a:t>závěr</a:t>
            </a:r>
            <a:endParaRPr lang="cs-CZ" sz="66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734894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Pan Kovář absolvoval u svého registrujícího lékaře </a:t>
            </a:r>
            <a:r>
              <a:rPr lang="cs-CZ" sz="2400" dirty="0" smtClean="0"/>
              <a:t>pravidelnou preventivní </a:t>
            </a:r>
            <a:r>
              <a:rPr lang="cs-CZ" sz="2400" dirty="0"/>
              <a:t>prohlídku, při níž mu byla mimo jiné </a:t>
            </a:r>
            <a:r>
              <a:rPr lang="cs-CZ" sz="2400" dirty="0" smtClean="0"/>
              <a:t>odebrána krev</a:t>
            </a:r>
            <a:r>
              <a:rPr lang="cs-CZ" sz="2400" dirty="0"/>
              <a:t>. Asi za dva a půl měsíce začal pociťovat </a:t>
            </a:r>
            <a:r>
              <a:rPr lang="cs-CZ" sz="2400" dirty="0" smtClean="0"/>
              <a:t>nečekané změny </a:t>
            </a:r>
            <a:r>
              <a:rPr lang="cs-CZ" sz="2400" dirty="0"/>
              <a:t>zdravotního stavu a nakonec mu byla po sérii </a:t>
            </a:r>
            <a:r>
              <a:rPr lang="cs-CZ" sz="2400" dirty="0" smtClean="0"/>
              <a:t>vyšetření diagnostikována </a:t>
            </a:r>
            <a:r>
              <a:rPr lang="cs-CZ" sz="2400" dirty="0"/>
              <a:t>Hepatitida typu B. Vzhledem k </a:t>
            </a:r>
            <a:r>
              <a:rPr lang="cs-CZ" sz="2400" dirty="0" smtClean="0"/>
              <a:t>omezené množině </a:t>
            </a:r>
            <a:r>
              <a:rPr lang="cs-CZ" sz="2400" dirty="0"/>
              <a:t>způsobů, jimiž se tato infekční nemoc šíří (</a:t>
            </a:r>
            <a:r>
              <a:rPr lang="cs-CZ" sz="2400" dirty="0" smtClean="0"/>
              <a:t>především tělními </a:t>
            </a:r>
            <a:r>
              <a:rPr lang="cs-CZ" sz="2400" dirty="0"/>
              <a:t>tekutinami), má pan Kovář silné podezření, </a:t>
            </a:r>
            <a:r>
              <a:rPr lang="cs-CZ" sz="2400" dirty="0" smtClean="0"/>
              <a:t>že k </a:t>
            </a:r>
            <a:r>
              <a:rPr lang="cs-CZ" sz="2400" dirty="0"/>
              <a:t>nakažení došlo při odběru krve během zmíněné </a:t>
            </a:r>
            <a:r>
              <a:rPr lang="cs-CZ" sz="2400" dirty="0" smtClean="0"/>
              <a:t>preventivní prohlídky</a:t>
            </a:r>
            <a:r>
              <a:rPr lang="cs-CZ" sz="2400" dirty="0"/>
              <a:t>.</a:t>
            </a:r>
          </a:p>
        </p:txBody>
      </p:sp>
    </p:spTree>
    <p:extLst>
      <p:ext uri="{BB962C8B-B14F-4D97-AF65-F5344CB8AC3E}">
        <p14:creationId xmlns:p14="http://schemas.microsoft.com/office/powerpoint/2010/main" val="16844072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Pan Kovář</a:t>
            </a:r>
          </a:p>
        </p:txBody>
      </p:sp>
      <p:sp>
        <p:nvSpPr>
          <p:cNvPr id="3" name="Zástupný symbol pro obsah 2"/>
          <p:cNvSpPr>
            <a:spLocks noGrp="1"/>
          </p:cNvSpPr>
          <p:nvPr>
            <p:ph idx="1"/>
          </p:nvPr>
        </p:nvSpPr>
        <p:spPr/>
        <p:txBody>
          <a:bodyPr>
            <a:normAutofit/>
          </a:bodyPr>
          <a:lstStyle/>
          <a:p>
            <a:r>
              <a:rPr lang="cs-CZ" sz="2400" dirty="0"/>
              <a:t>Odpovídá za škodu na jeho zdraví poskytovatel </a:t>
            </a:r>
            <a:r>
              <a:rPr lang="cs-CZ" sz="2400" dirty="0" smtClean="0"/>
              <a:t>zdravotních </a:t>
            </a:r>
            <a:r>
              <a:rPr lang="pl-PL" sz="2400" dirty="0" smtClean="0"/>
              <a:t>služeb</a:t>
            </a:r>
            <a:r>
              <a:rPr lang="pl-PL" sz="2400" dirty="0"/>
              <a:t>? Pokud ano, za jakých podmínek?</a:t>
            </a:r>
            <a:endParaRPr lang="cs-CZ" sz="2400" dirty="0"/>
          </a:p>
        </p:txBody>
      </p:sp>
    </p:spTree>
    <p:extLst>
      <p:ext uri="{BB962C8B-B14F-4D97-AF65-F5344CB8AC3E}">
        <p14:creationId xmlns:p14="http://schemas.microsoft.com/office/powerpoint/2010/main" val="843207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630877" y="538052"/>
            <a:ext cx="8596668" cy="5956716"/>
          </a:xfrm>
        </p:spPr>
        <p:txBody>
          <a:bodyPr>
            <a:noAutofit/>
          </a:bodyPr>
          <a:lstStyle/>
          <a:p>
            <a:pPr algn="just"/>
            <a:r>
              <a:rPr lang="cs-CZ" sz="2200" dirty="0"/>
              <a:t>Dle § 2910 zákona č. 89/2012 Sb., občanského zákoníku, škůdce odpovídá za škodu, již </a:t>
            </a:r>
            <a:r>
              <a:rPr lang="cs-CZ" sz="2200" dirty="0" smtClean="0"/>
              <a:t>způsobí v </a:t>
            </a:r>
            <a:r>
              <a:rPr lang="cs-CZ" sz="2200" dirty="0"/>
              <a:t>důsledku zaviněného porušení zákonné povinnosti. Mezi zákonné povinnosti patří také </a:t>
            </a:r>
            <a:r>
              <a:rPr lang="cs-CZ" sz="2200" dirty="0" smtClean="0"/>
              <a:t>povinnost prevence </a:t>
            </a:r>
            <a:r>
              <a:rPr lang="cs-CZ" sz="2200" dirty="0"/>
              <a:t>stanovená v § 2900 zákona č. č. 89/2012 Sb., občanského zákoníku, neboli povinnost </a:t>
            </a:r>
            <a:r>
              <a:rPr lang="cs-CZ" sz="2200" dirty="0" smtClean="0"/>
              <a:t>počínat si </a:t>
            </a:r>
            <a:r>
              <a:rPr lang="cs-CZ" sz="2200" dirty="0"/>
              <a:t>tak, aby jednáním škoda nevznikala. Situaci, v níž zdravotničtí pracovníci poskytovali zdravotní </a:t>
            </a:r>
            <a:r>
              <a:rPr lang="cs-CZ" sz="2200" dirty="0" smtClean="0"/>
              <a:t>služby s </a:t>
            </a:r>
            <a:r>
              <a:rPr lang="cs-CZ" sz="2200" dirty="0"/>
              <a:t>použitím nesterilních nástrojů, lze rozhodně zařadit mezi případy porušení prevence proti </a:t>
            </a:r>
            <a:r>
              <a:rPr lang="cs-CZ" sz="2200" dirty="0" smtClean="0"/>
              <a:t>škodlivému jednání</a:t>
            </a:r>
            <a:r>
              <a:rPr lang="cs-CZ" sz="2200" dirty="0"/>
              <a:t>. Navíc zdravotničtí pracovníci jsou v kontextu § 2644 zákona č. 89/2012 Sb., občanského </a:t>
            </a:r>
            <a:r>
              <a:rPr lang="cs-CZ" sz="2200" dirty="0" smtClean="0"/>
              <a:t>zákoníku, odpovědni </a:t>
            </a:r>
            <a:r>
              <a:rPr lang="cs-CZ" sz="2200" dirty="0"/>
              <a:t>za to, že splní své povinnosti s péčí řádného odborníka, přičemž používání </a:t>
            </a:r>
            <a:r>
              <a:rPr lang="cs-CZ" sz="2200" dirty="0" smtClean="0"/>
              <a:t>nesterilních nástrojů </a:t>
            </a:r>
            <a:r>
              <a:rPr lang="cs-CZ" sz="2200" dirty="0"/>
              <a:t>je s tímto neslučitelné. Stěžejní otázkou zde bude prokázání příčinné souvislosti mezi </a:t>
            </a:r>
            <a:r>
              <a:rPr lang="cs-CZ" sz="2200" dirty="0" smtClean="0"/>
              <a:t>onemocněním pana </a:t>
            </a:r>
            <a:r>
              <a:rPr lang="cs-CZ" sz="2200" dirty="0"/>
              <a:t>Kováře a odběrem krve, respektive fakt, že jehla, jíž bylo při tomto odběru použito, </a:t>
            </a:r>
            <a:r>
              <a:rPr lang="cs-CZ" sz="2200" dirty="0" smtClean="0"/>
              <a:t>byla infikovaná</a:t>
            </a:r>
            <a:r>
              <a:rPr lang="cs-CZ" sz="2200" dirty="0"/>
              <a:t>. Pokud se však prokáže, že nákaza byla skutečně přenesena nesterilní jehlou, bude za </a:t>
            </a:r>
            <a:r>
              <a:rPr lang="cs-CZ" sz="2200" dirty="0" smtClean="0"/>
              <a:t>škodu na </a:t>
            </a:r>
            <a:r>
              <a:rPr lang="cs-CZ" sz="2200" dirty="0"/>
              <a:t>zdraví odpovídat poskytovatel zdravotních služeb.</a:t>
            </a:r>
          </a:p>
        </p:txBody>
      </p:sp>
    </p:spTree>
    <p:extLst>
      <p:ext uri="{BB962C8B-B14F-4D97-AF65-F5344CB8AC3E}">
        <p14:creationId xmlns:p14="http://schemas.microsoft.com/office/powerpoint/2010/main" val="2882606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Pokud se ukáže, že se pan Kovář skutečně </a:t>
            </a:r>
            <a:r>
              <a:rPr lang="cs-CZ" sz="2400" dirty="0" smtClean="0"/>
              <a:t>nakazil injekční </a:t>
            </a:r>
            <a:r>
              <a:rPr lang="cs-CZ" sz="2400" dirty="0"/>
              <a:t>jehlou, existuje možnost, že by </a:t>
            </a:r>
            <a:r>
              <a:rPr lang="cs-CZ" sz="2400" dirty="0" smtClean="0"/>
              <a:t>poskytovatel zdravotních </a:t>
            </a:r>
            <a:r>
              <a:rPr lang="cs-CZ" sz="2400" dirty="0"/>
              <a:t>služeb odpovědnost za škodu </a:t>
            </a:r>
            <a:r>
              <a:rPr lang="cs-CZ" sz="2400" dirty="0" smtClean="0"/>
              <a:t>způsobenou na </a:t>
            </a:r>
            <a:r>
              <a:rPr lang="cs-CZ" sz="2400" dirty="0"/>
              <a:t>jeho zdraví nenesl?</a:t>
            </a:r>
          </a:p>
        </p:txBody>
      </p:sp>
    </p:spTree>
    <p:extLst>
      <p:ext uri="{BB962C8B-B14F-4D97-AF65-F5344CB8AC3E}">
        <p14:creationId xmlns:p14="http://schemas.microsoft.com/office/powerpoint/2010/main" val="11734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Složky lege </a:t>
            </a:r>
            <a:r>
              <a:rPr lang="cs-CZ" dirty="0" err="1"/>
              <a:t>artis</a:t>
            </a:r>
            <a:endParaRPr lang="cs-CZ" dirty="0"/>
          </a:p>
        </p:txBody>
      </p:sp>
      <p:sp>
        <p:nvSpPr>
          <p:cNvPr id="3" name="Zástupný symbol pro obsah 2"/>
          <p:cNvSpPr>
            <a:spLocks noGrp="1"/>
          </p:cNvSpPr>
          <p:nvPr>
            <p:ph idx="1"/>
          </p:nvPr>
        </p:nvSpPr>
        <p:spPr/>
        <p:txBody>
          <a:bodyPr>
            <a:normAutofit fontScale="92500" lnSpcReduction="20000"/>
          </a:bodyPr>
          <a:lstStyle/>
          <a:p>
            <a:r>
              <a:rPr lang="cs-CZ" sz="2800" dirty="0"/>
              <a:t>Odborná kvalifikace zdravotnického </a:t>
            </a:r>
            <a:r>
              <a:rPr lang="cs-CZ" sz="2800" dirty="0" smtClean="0"/>
              <a:t>pracovníka</a:t>
            </a:r>
          </a:p>
          <a:p>
            <a:endParaRPr lang="cs-CZ" sz="2800" dirty="0"/>
          </a:p>
          <a:p>
            <a:r>
              <a:rPr lang="cs-CZ" sz="2800" dirty="0"/>
              <a:t>Poskytování léčební péče dle nejlepších a v dané chvíli dostupných </a:t>
            </a:r>
            <a:r>
              <a:rPr lang="cs-CZ" sz="2800" dirty="0" smtClean="0"/>
              <a:t>možností</a:t>
            </a:r>
          </a:p>
          <a:p>
            <a:endParaRPr lang="cs-CZ" sz="2800" dirty="0"/>
          </a:p>
          <a:p>
            <a:r>
              <a:rPr lang="cs-CZ" sz="2800" dirty="0"/>
              <a:t>Poskytování léčební péče bez </a:t>
            </a:r>
            <a:r>
              <a:rPr lang="cs-CZ" sz="2800" dirty="0" smtClean="0"/>
              <a:t>nedbalosti</a:t>
            </a:r>
          </a:p>
          <a:p>
            <a:pPr lvl="1"/>
            <a:r>
              <a:rPr lang="cs-CZ" sz="2600" dirty="0"/>
              <a:t>§ 2645 - Poskytovatel odpovídá za to, že splní své povinnosti s péčí řádného odborníka; k ujednáním, která to vylučují nebo omezují, </a:t>
            </a:r>
            <a:r>
              <a:rPr lang="cs-CZ" sz="2600"/>
              <a:t>se </a:t>
            </a:r>
            <a:r>
              <a:rPr lang="cs-CZ" sz="2600" smtClean="0"/>
              <a:t>nepřihlíží</a:t>
            </a:r>
            <a:endParaRPr lang="cs-CZ" sz="2600" dirty="0"/>
          </a:p>
          <a:p>
            <a:endParaRPr lang="cs-CZ" dirty="0"/>
          </a:p>
        </p:txBody>
      </p:sp>
    </p:spTree>
    <p:extLst>
      <p:ext uri="{BB962C8B-B14F-4D97-AF65-F5344CB8AC3E}">
        <p14:creationId xmlns:p14="http://schemas.microsoft.com/office/powerpoint/2010/main" val="2960476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97640" y="1533867"/>
            <a:ext cx="8596668" cy="3880773"/>
          </a:xfrm>
        </p:spPr>
        <p:txBody>
          <a:bodyPr>
            <a:normAutofit/>
          </a:bodyPr>
          <a:lstStyle/>
          <a:p>
            <a:pPr algn="just"/>
            <a:r>
              <a:rPr lang="cs-CZ" sz="2400" dirty="0"/>
              <a:t>Dle </a:t>
            </a:r>
            <a:r>
              <a:rPr lang="cs-CZ" sz="2400" dirty="0" smtClean="0"/>
              <a:t>právní </a:t>
            </a:r>
            <a:r>
              <a:rPr lang="cs-CZ" sz="2400" dirty="0"/>
              <a:t>úpravy má </a:t>
            </a:r>
            <a:r>
              <a:rPr lang="cs-CZ" sz="2400" dirty="0" smtClean="0"/>
              <a:t>poskytovatel zdravotních služeb </a:t>
            </a:r>
            <a:r>
              <a:rPr lang="cs-CZ" sz="2400" dirty="0"/>
              <a:t>povinnost hradit jen tu škodu, u níž se prokáže, že vznikla porušením zákonné </a:t>
            </a:r>
            <a:r>
              <a:rPr lang="cs-CZ" sz="2400" dirty="0" smtClean="0"/>
              <a:t>povinnosti (§ </a:t>
            </a:r>
            <a:r>
              <a:rPr lang="cs-CZ" sz="2400" dirty="0"/>
              <a:t>2910 zákona č. 89/2012 Sb., občanského zákoníku), a pokud tedy poskytovatel prokáže, že </a:t>
            </a:r>
            <a:r>
              <a:rPr lang="cs-CZ" sz="2400" dirty="0" smtClean="0"/>
              <a:t>nedošlo k </a:t>
            </a:r>
            <a:r>
              <a:rPr lang="cs-CZ" sz="2400" dirty="0"/>
              <a:t>zanedbání povinností, za škodu odpovídat nebude. Na jednu stranu lze předpokládat, že </a:t>
            </a:r>
            <a:r>
              <a:rPr lang="cs-CZ" sz="2400" dirty="0" smtClean="0"/>
              <a:t>liberace v </a:t>
            </a:r>
            <a:r>
              <a:rPr lang="cs-CZ" sz="2400" dirty="0"/>
              <a:t>případě pana Kováře možná nebude, jelikož povinností zdravotnického personálu je mimo jiné </a:t>
            </a:r>
            <a:r>
              <a:rPr lang="cs-CZ" sz="2400" dirty="0" smtClean="0"/>
              <a:t>dbát o </a:t>
            </a:r>
            <a:r>
              <a:rPr lang="cs-CZ" sz="2400" dirty="0"/>
              <a:t>sterilnost nástrojů; na stranu druhou však lze vnímat celou situaci jako oslabení pozice pacienta</a:t>
            </a:r>
            <a:r>
              <a:rPr lang="cs-CZ" dirty="0"/>
              <a:t>.</a:t>
            </a:r>
          </a:p>
        </p:txBody>
      </p:sp>
    </p:spTree>
    <p:extLst>
      <p:ext uri="{BB962C8B-B14F-4D97-AF65-F5344CB8AC3E}">
        <p14:creationId xmlns:p14="http://schemas.microsoft.com/office/powerpoint/2010/main" val="8837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Seznam postupů lege </a:t>
            </a:r>
            <a:r>
              <a:rPr lang="cs-CZ" dirty="0" err="1"/>
              <a:t>artis</a:t>
            </a:r>
            <a:endParaRPr lang="cs-CZ" dirty="0"/>
          </a:p>
        </p:txBody>
      </p:sp>
      <p:sp>
        <p:nvSpPr>
          <p:cNvPr id="3" name="Zástupný symbol pro obsah 2"/>
          <p:cNvSpPr>
            <a:spLocks noGrp="1"/>
          </p:cNvSpPr>
          <p:nvPr>
            <p:ph idx="1"/>
          </p:nvPr>
        </p:nvSpPr>
        <p:spPr/>
        <p:txBody>
          <a:bodyPr/>
          <a:lstStyle/>
          <a:p>
            <a:r>
              <a:rPr lang="cs-CZ" sz="2800" dirty="0"/>
              <a:t>V zásadě </a:t>
            </a:r>
            <a:r>
              <a:rPr lang="cs-CZ" sz="2800" dirty="0" smtClean="0"/>
              <a:t>neexistuje</a:t>
            </a:r>
          </a:p>
          <a:p>
            <a:endParaRPr lang="cs-CZ" sz="2800" dirty="0"/>
          </a:p>
          <a:p>
            <a:r>
              <a:rPr lang="cs-CZ" sz="2800" dirty="0"/>
              <a:t>Doporučení českých lékařských společností </a:t>
            </a:r>
            <a:r>
              <a:rPr lang="cs-CZ" sz="2800" dirty="0" smtClean="0"/>
              <a:t>…</a:t>
            </a:r>
          </a:p>
          <a:p>
            <a:endParaRPr lang="cs-CZ" sz="2800" dirty="0"/>
          </a:p>
          <a:p>
            <a:r>
              <a:rPr lang="cs-CZ" sz="2800" dirty="0"/>
              <a:t>V konečném důsledku volba na lékaři </a:t>
            </a:r>
          </a:p>
          <a:p>
            <a:endParaRPr lang="cs-CZ" dirty="0"/>
          </a:p>
        </p:txBody>
      </p:sp>
    </p:spTree>
    <p:extLst>
      <p:ext uri="{BB962C8B-B14F-4D97-AF65-F5344CB8AC3E}">
        <p14:creationId xmlns:p14="http://schemas.microsoft.com/office/powerpoint/2010/main" val="27912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prevence</a:t>
            </a:r>
          </a:p>
        </p:txBody>
      </p:sp>
      <p:sp>
        <p:nvSpPr>
          <p:cNvPr id="3" name="Zástupný symbol pro obsah 2"/>
          <p:cNvSpPr>
            <a:spLocks noGrp="1"/>
          </p:cNvSpPr>
          <p:nvPr>
            <p:ph idx="1"/>
          </p:nvPr>
        </p:nvSpPr>
        <p:spPr/>
        <p:txBody>
          <a:bodyPr/>
          <a:lstStyle/>
          <a:p>
            <a:pPr algn="just"/>
            <a:r>
              <a:rPr lang="cs-CZ" sz="2400" dirty="0"/>
              <a:t>Vyžadují-li to okolnosti případu nebo zvyklosti soukromého života, je každý povinen počínat si při svém konání tak, aby nedošlo k nedůvodné újmě na svobodě, životě, zdraví nebo na vlastnictví jiného. </a:t>
            </a:r>
          </a:p>
          <a:p>
            <a:pPr algn="just"/>
            <a:endParaRPr lang="cs-CZ" sz="2400" dirty="0" smtClean="0"/>
          </a:p>
          <a:p>
            <a:pPr algn="just"/>
            <a:r>
              <a:rPr lang="cs-CZ" sz="2400" dirty="0"/>
              <a:t>Povinnost zakročit na ochranu práv jiného každý kdo má kontrolu nad nebezpečnou situací.</a:t>
            </a:r>
          </a:p>
          <a:p>
            <a:endParaRPr lang="cs-CZ" dirty="0"/>
          </a:p>
        </p:txBody>
      </p:sp>
    </p:spTree>
    <p:extLst>
      <p:ext uri="{BB962C8B-B14F-4D97-AF65-F5344CB8AC3E}">
        <p14:creationId xmlns:p14="http://schemas.microsoft.com/office/powerpoint/2010/main" val="237108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Typy odpovědnosti</a:t>
            </a:r>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128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title"/>
          </p:nvPr>
        </p:nvSpPr>
        <p:spPr>
          <a:xfrm>
            <a:off x="1225302" y="2250831"/>
            <a:ext cx="10178322" cy="2233245"/>
          </a:xfrm>
        </p:spPr>
        <p:txBody>
          <a:bodyPr>
            <a:normAutofit/>
          </a:bodyPr>
          <a:lstStyle/>
          <a:p>
            <a:pPr algn="ctr"/>
            <a:r>
              <a:rPr lang="cs-CZ" dirty="0" smtClean="0"/>
              <a:t>Vznik jednoho typu odpovědnosti nevylučuje vznik odpovědnosti jiného typu!!!</a:t>
            </a:r>
            <a:endParaRPr lang="cs-CZ" dirty="0"/>
          </a:p>
        </p:txBody>
      </p:sp>
    </p:spTree>
    <p:extLst>
      <p:ext uri="{BB962C8B-B14F-4D97-AF65-F5344CB8AC3E}">
        <p14:creationId xmlns:p14="http://schemas.microsoft.com/office/powerpoint/2010/main" val="41836075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6bc6e0b8-93f6-4fbd-9260-10969846c8c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Badge">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TM10001106[[fn=Značka]]</Template>
  <TotalTime>386</TotalTime>
  <Words>2863</Words>
  <Application>Microsoft Office PowerPoint</Application>
  <PresentationFormat>Širokoúhlá obrazovka</PresentationFormat>
  <Paragraphs>221</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Gill Sans MT</vt:lpstr>
      <vt:lpstr>Impact</vt:lpstr>
      <vt:lpstr>Badge</vt:lpstr>
      <vt:lpstr>Právní odpovědnost ve zdravotnictví</vt:lpstr>
      <vt:lpstr>Předpoklady vzniku odpovědnosti</vt:lpstr>
      <vt:lpstr>Porušení právní povinnosti</vt:lpstr>
      <vt:lpstr>Lex artis</vt:lpstr>
      <vt:lpstr>Složky lege artis</vt:lpstr>
      <vt:lpstr>Seznam postupů lege artis</vt:lpstr>
      <vt:lpstr>Povinnost prevence</vt:lpstr>
      <vt:lpstr>Typy odpovědnosti</vt:lpstr>
      <vt:lpstr>Vznik jednoho typu odpovědnosti nevylučuje vznik odpovědnosti jiného typu!!!</vt:lpstr>
      <vt:lpstr>Odpovědnost  dle  občanského práva</vt:lpstr>
      <vt:lpstr>Objektivní/Subjektivní odpovědnost</vt:lpstr>
      <vt:lpstr>Vyloučení protiprávnosti</vt:lpstr>
      <vt:lpstr>Povinnosti k náhradě škody ze smlouvy se škůdce zprostí</vt:lpstr>
      <vt:lpstr>Náhrada újmy</vt:lpstr>
      <vt:lpstr>§ 2898 - Nepřihlíží se k ujednání,  </vt:lpstr>
      <vt:lpstr>Náhoda</vt:lpstr>
      <vt:lpstr>§2919 – obohacení z deliktu</vt:lpstr>
      <vt:lpstr>Škoda způsobená věcí </vt:lpstr>
      <vt:lpstr>Škoda na odložené věci</vt:lpstr>
      <vt:lpstr>Škoda způsobená informací nebo radou </vt:lpstr>
      <vt:lpstr>Rozsah náhrady</vt:lpstr>
      <vt:lpstr>Obecné ustanovení</vt:lpstr>
      <vt:lpstr>Rozsah</vt:lpstr>
      <vt:lpstr>Náhrada při ublížení na zdraví</vt:lpstr>
      <vt:lpstr>Usmrcení</vt:lpstr>
      <vt:lpstr>Náhrada za ztrátu na výdělku </vt:lpstr>
      <vt:lpstr>Náhrada za ztrátu na důchodu </vt:lpstr>
      <vt:lpstr>Odpovědnost  dle  Pracovního  práva</vt:lpstr>
      <vt:lpstr>Prevenční ustanovení na straně Zaměstnance</vt:lpstr>
      <vt:lpstr>ODPOVĚDNOST ZAMĚSTNANCE ZA ŠKODU</vt:lpstr>
      <vt:lpstr>Povinnost ZAMĚSTNANCE k náhradě škody</vt:lpstr>
      <vt:lpstr>Povinnost ZAMĚSTNANCE k náhradě škody</vt:lpstr>
      <vt:lpstr>Odpovědnost za neodvrácení škody</vt:lpstr>
      <vt:lpstr>Odpovědnost za neodvrácení škody</vt:lpstr>
      <vt:lpstr>Schodek na svěřených hodnotách</vt:lpstr>
      <vt:lpstr>Ztráta svěřených věcí </vt:lpstr>
      <vt:lpstr>Náhrada škody za Schodek na Svěřených hodnotách + Ztráta věci</vt:lpstr>
      <vt:lpstr>Prevenční ustanovení na straně zaměstnavatele</vt:lpstr>
      <vt:lpstr>Náhrada škody Zaměstnavatelem</vt:lpstr>
      <vt:lpstr>Náhrada škody zaměstnanci vzniklé mu při odvracení škody</vt:lpstr>
      <vt:lpstr>Náhrada škody na odložených věcech</vt:lpstr>
      <vt:lpstr>Rozsah náhrady škody a nemajetkové újmy </vt:lpstr>
      <vt:lpstr>zproštění se povinnosti k náhradě </vt:lpstr>
      <vt:lpstr>zproštění se povinnosti k náhradě </vt:lpstr>
      <vt:lpstr>Příklad na závěr</vt:lpstr>
      <vt:lpstr>Pan Kovář</vt:lpstr>
      <vt:lpstr>Pan Kovář</vt:lpstr>
      <vt:lpstr>Prezentace aplikace PowerPoint</vt:lpstr>
      <vt:lpstr>Pan Kovář</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odpovědnost ve zdravotnictví</dc:title>
  <dc:creator>Jaroslav Divoký</dc:creator>
  <cp:lastModifiedBy>ucitel</cp:lastModifiedBy>
  <cp:revision>55</cp:revision>
  <dcterms:created xsi:type="dcterms:W3CDTF">2017-10-19T07:01:51Z</dcterms:created>
  <dcterms:modified xsi:type="dcterms:W3CDTF">2017-10-24T13:29:51Z</dcterms:modified>
</cp:coreProperties>
</file>