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9" r:id="rId5"/>
    <p:sldId id="259" r:id="rId6"/>
    <p:sldId id="268" r:id="rId7"/>
    <p:sldId id="270" r:id="rId8"/>
    <p:sldId id="260" r:id="rId9"/>
    <p:sldId id="272" r:id="rId10"/>
    <p:sldId id="297" r:id="rId11"/>
    <p:sldId id="271" r:id="rId12"/>
    <p:sldId id="261" r:id="rId13"/>
    <p:sldId id="273" r:id="rId14"/>
    <p:sldId id="274" r:id="rId15"/>
    <p:sldId id="266" r:id="rId16"/>
    <p:sldId id="278" r:id="rId17"/>
    <p:sldId id="279" r:id="rId18"/>
    <p:sldId id="262" r:id="rId19"/>
    <p:sldId id="280" r:id="rId20"/>
    <p:sldId id="294" r:id="rId21"/>
    <p:sldId id="295" r:id="rId22"/>
    <p:sldId id="287" r:id="rId23"/>
    <p:sldId id="263" r:id="rId24"/>
    <p:sldId id="281" r:id="rId25"/>
    <p:sldId id="264" r:id="rId26"/>
    <p:sldId id="288" r:id="rId27"/>
    <p:sldId id="282" r:id="rId28"/>
    <p:sldId id="289" r:id="rId29"/>
    <p:sldId id="290" r:id="rId30"/>
    <p:sldId id="291" r:id="rId31"/>
    <p:sldId id="292" r:id="rId32"/>
    <p:sldId id="293" r:id="rId33"/>
    <p:sldId id="265" r:id="rId34"/>
    <p:sldId id="286" r:id="rId35"/>
    <p:sldId id="285" r:id="rId36"/>
    <p:sldId id="26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5" autoAdjust="0"/>
    <p:restoredTop sz="93542" autoAdjust="0"/>
  </p:normalViewPr>
  <p:slideViewPr>
    <p:cSldViewPr snapToGrid="0">
      <p:cViewPr varScale="1">
        <p:scale>
          <a:sx n="109" d="100"/>
          <a:sy n="109" d="100"/>
        </p:scale>
        <p:origin x="9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A772-8327-4559-BC60-9C7A34CCA8C7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D84DC-0ECF-4994-B0E0-C83761395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25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ADH – antidiuretický hormon</a:t>
            </a:r>
          </a:p>
          <a:p>
            <a:pPr lvl="1"/>
            <a:r>
              <a:rPr lang="cs-CZ" dirty="0"/>
              <a:t>Vznik v hypotalamu </a:t>
            </a:r>
            <a:r>
              <a:rPr lang="cs-CZ" dirty="0">
                <a:sym typeface="Wingdings" panose="05000000000000000000" pitchFamily="2" charset="2"/>
              </a:rPr>
              <a:t> působí v ledvinách, kde umožňuje zpětné vstřebávání vody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Má i </a:t>
            </a:r>
            <a:r>
              <a:rPr lang="cs-CZ" dirty="0" err="1">
                <a:sym typeface="Wingdings" panose="05000000000000000000" pitchFamily="2" charset="2"/>
              </a:rPr>
              <a:t>vazokonstrikční</a:t>
            </a:r>
            <a:r>
              <a:rPr lang="cs-CZ" dirty="0">
                <a:sym typeface="Wingdings" panose="05000000000000000000" pitchFamily="2" charset="2"/>
              </a:rPr>
              <a:t> účinky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Sekreci vyvolává podráždění osmoreceptorů v hypotalamu, snížení objemu krve, stres, nikotin, snižuje alkohol</a:t>
            </a:r>
            <a:endParaRPr lang="cs-CZ" dirty="0"/>
          </a:p>
          <a:p>
            <a:pPr marL="457200" indent="-457200">
              <a:buFont typeface="+mj-lt"/>
              <a:buAutoNum type="arabicPeriod" startAt="2"/>
            </a:pPr>
            <a:r>
              <a:rPr lang="cs-CZ" dirty="0"/>
              <a:t>Aldosteron</a:t>
            </a:r>
          </a:p>
          <a:p>
            <a:pPr lvl="1"/>
            <a:r>
              <a:rPr lang="cs-CZ" dirty="0"/>
              <a:t>Vznik v kůře nadledvin </a:t>
            </a:r>
            <a:r>
              <a:rPr lang="cs-CZ" dirty="0">
                <a:sym typeface="Wingdings" panose="05000000000000000000" pitchFamily="2" charset="2"/>
              </a:rPr>
              <a:t> vyvolává v ledvinách zpětnou resorpci sodíku  pasivní vstřebání vody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Sekreci vyvolává snížené prokrvení ledvin  sekrece reninu  štěpení </a:t>
            </a:r>
            <a:r>
              <a:rPr lang="cs-CZ" dirty="0" err="1">
                <a:sym typeface="Wingdings" panose="05000000000000000000" pitchFamily="2" charset="2"/>
              </a:rPr>
              <a:t>angiotenzinogen</a:t>
            </a:r>
            <a:r>
              <a:rPr lang="cs-CZ" dirty="0">
                <a:sym typeface="Wingdings" panose="05000000000000000000" pitchFamily="2" charset="2"/>
              </a:rPr>
              <a:t> až na </a:t>
            </a:r>
            <a:r>
              <a:rPr lang="cs-CZ" dirty="0" err="1">
                <a:sym typeface="Wingdings" panose="05000000000000000000" pitchFamily="2" charset="2"/>
              </a:rPr>
              <a:t>angiotenzin</a:t>
            </a:r>
            <a:r>
              <a:rPr lang="cs-CZ" dirty="0">
                <a:sym typeface="Wingdings" panose="05000000000000000000" pitchFamily="2" charset="2"/>
              </a:rPr>
              <a:t> II.  zvýšení sekrece aldosteronu (RAAS osa)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cs-CZ" dirty="0" err="1"/>
              <a:t>Anf</a:t>
            </a:r>
            <a:r>
              <a:rPr lang="cs-CZ" dirty="0"/>
              <a:t> – atriální </a:t>
            </a:r>
            <a:r>
              <a:rPr lang="cs-CZ" dirty="0" err="1"/>
              <a:t>natriuretický</a:t>
            </a:r>
            <a:r>
              <a:rPr lang="cs-CZ" dirty="0"/>
              <a:t> faktor</a:t>
            </a:r>
          </a:p>
          <a:p>
            <a:pPr lvl="1"/>
            <a:r>
              <a:rPr lang="cs-CZ" b="1" dirty="0"/>
              <a:t>Jediný, který zvyšuje vylučování vody</a:t>
            </a:r>
          </a:p>
          <a:p>
            <a:pPr lvl="1"/>
            <a:r>
              <a:rPr lang="cs-CZ" dirty="0"/>
              <a:t>Aktivace při zvýšeném objemu krve v myokardu pravé síně srdce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 vylučování sodíku + vody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 vazodilatace + snížení sekrece hormonů ADH a aldosteron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Ochrana srdce před přetížením</a:t>
            </a:r>
            <a:endParaRPr lang="cs-CZ" dirty="0"/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D84DC-0ECF-4994-B0E0-C837613959A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94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9600" dirty="0"/>
              <a:t>Pitný režim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Bc. Karolína Lukáčová</a:t>
            </a:r>
          </a:p>
        </p:txBody>
      </p:sp>
    </p:spTree>
    <p:extLst>
      <p:ext uri="{BB962C8B-B14F-4D97-AF65-F5344CB8AC3E}">
        <p14:creationId xmlns:p14="http://schemas.microsoft.com/office/powerpoint/2010/main" val="80789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AD62CC-7FCA-4118-9540-85DF54A6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Metabolická voda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C35E558-783E-47DB-91E4-219409315F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Voda vznikající v organismu oxidací substrátů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0A271216-FE79-41C3-9E03-D5779CF15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0178"/>
              </p:ext>
            </p:extLst>
          </p:nvPr>
        </p:nvGraphicFramePr>
        <p:xfrm>
          <a:off x="2031687" y="3291839"/>
          <a:ext cx="8127999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15080415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5820636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4184188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800" dirty="0"/>
                        <a:t>TYP SUBSTRÁTU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MNOŽSTVÍ SUBSTRÁTU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MNOŽSTVÍ VZNIKLÉ VODY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60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/>
                        <a:t>TUKY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100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107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1946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/>
                        <a:t>SACHARIDY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100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55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039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/>
                        <a:t>BÍLKOVINY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100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41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2422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74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Bilance tekutin v </a:t>
            </a:r>
            <a:r>
              <a:rPr lang="cs-CZ" dirty="0" err="1"/>
              <a:t>git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/>
              <a:t>(gastrointestinální trakt)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Denně obrat cca 9 </a:t>
            </a:r>
            <a:r>
              <a:rPr lang="cs-CZ" cap="none" dirty="0"/>
              <a:t>l</a:t>
            </a:r>
            <a:r>
              <a:rPr lang="cs-CZ" dirty="0"/>
              <a:t>, zpětná resorpce 90 % v tenkém střevě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Sliny				1000 – 1500 </a:t>
            </a:r>
            <a:r>
              <a:rPr lang="cs-CZ" cap="none" dirty="0"/>
              <a:t>ml</a:t>
            </a:r>
            <a:endParaRPr lang="cs-CZ" dirty="0"/>
          </a:p>
          <a:p>
            <a:r>
              <a:rPr lang="cs-CZ" dirty="0"/>
              <a:t>Žaludeční šťáva		2000 – 3000 </a:t>
            </a:r>
            <a:r>
              <a:rPr lang="cs-CZ" cap="none" dirty="0"/>
              <a:t>ml</a:t>
            </a:r>
            <a:endParaRPr lang="cs-CZ" dirty="0"/>
          </a:p>
          <a:p>
            <a:r>
              <a:rPr lang="cs-CZ" dirty="0"/>
              <a:t>Žluč				700 – 1200 </a:t>
            </a:r>
            <a:r>
              <a:rPr lang="cs-CZ" cap="none" dirty="0"/>
              <a:t>ml</a:t>
            </a:r>
            <a:endParaRPr lang="cs-CZ" dirty="0"/>
          </a:p>
          <a:p>
            <a:r>
              <a:rPr lang="cs-CZ" dirty="0"/>
              <a:t>Pankreatické šťávy		1500 – 2000 </a:t>
            </a:r>
            <a:r>
              <a:rPr lang="cs-CZ" cap="none" dirty="0"/>
              <a:t>ml</a:t>
            </a:r>
            <a:endParaRPr lang="cs-CZ" dirty="0"/>
          </a:p>
          <a:p>
            <a:r>
              <a:rPr lang="cs-CZ" dirty="0"/>
              <a:t>Střevní šťávy		2000 – 3000 </a:t>
            </a:r>
            <a:r>
              <a:rPr lang="cs-CZ" cap="none" dirty="0"/>
              <a:t>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3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objemu tělesných tekutin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Regulace výdeje – v ledvinách</a:t>
            </a:r>
          </a:p>
          <a:p>
            <a:r>
              <a:rPr lang="cs-CZ" sz="3200" dirty="0"/>
              <a:t>Regulace příjmu - žízeň</a:t>
            </a:r>
          </a:p>
        </p:txBody>
      </p:sp>
    </p:spTree>
    <p:extLst>
      <p:ext uri="{BB962C8B-B14F-4D97-AF65-F5344CB8AC3E}">
        <p14:creationId xmlns:p14="http://schemas.microsoft.com/office/powerpoint/2010/main" val="331126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příjmu - žízeň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Centrum žízně – hypotalamus</a:t>
            </a:r>
          </a:p>
          <a:p>
            <a:r>
              <a:rPr lang="cs-CZ" dirty="0"/>
              <a:t>Osmoreceptory – reakce na změnu osmolarity </a:t>
            </a:r>
            <a:r>
              <a:rPr lang="cs-CZ" dirty="0">
                <a:sym typeface="Wingdings" panose="05000000000000000000" pitchFamily="2" charset="2"/>
              </a:rPr>
              <a:t> dráždění receptorů  zvýšení pocitu žízně + sekrece ADH</a:t>
            </a:r>
          </a:p>
          <a:p>
            <a:r>
              <a:rPr lang="cs-CZ" dirty="0">
                <a:sym typeface="Wingdings" panose="05000000000000000000" pitchFamily="2" charset="2"/>
              </a:rPr>
              <a:t>Snížený objem krve  zvýšení sekrece ADH</a:t>
            </a:r>
          </a:p>
          <a:p>
            <a:r>
              <a:rPr lang="cs-CZ" dirty="0">
                <a:sym typeface="Wingdings" panose="05000000000000000000" pitchFamily="2" charset="2"/>
              </a:rPr>
              <a:t>Sucho v ústech  žízeň</a:t>
            </a:r>
          </a:p>
        </p:txBody>
      </p:sp>
    </p:spTree>
    <p:extLst>
      <p:ext uri="{BB962C8B-B14F-4D97-AF65-F5344CB8AC3E}">
        <p14:creationId xmlns:p14="http://schemas.microsoft.com/office/powerpoint/2010/main" val="114926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výdeje - ledviny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32491"/>
          </a:xfrm>
        </p:spPr>
        <p:txBody>
          <a:bodyPr>
            <a:normAutofit/>
          </a:bodyPr>
          <a:lstStyle/>
          <a:p>
            <a:r>
              <a:rPr lang="cs-CZ" dirty="0"/>
              <a:t>Hormonální řízení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ADH – antidiuretický hormon</a:t>
            </a:r>
          </a:p>
          <a:p>
            <a:pPr lvl="1"/>
            <a:r>
              <a:rPr lang="cs-CZ" dirty="0"/>
              <a:t>Vznik v hypotalamu </a:t>
            </a:r>
            <a:r>
              <a:rPr lang="cs-CZ" dirty="0">
                <a:sym typeface="Wingdings" panose="05000000000000000000" pitchFamily="2" charset="2"/>
              </a:rPr>
              <a:t> působí v ledvinách, kde umožňuje zpětné vstřebávání vody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dirty="0"/>
              <a:t>Aldosteron</a:t>
            </a:r>
          </a:p>
          <a:p>
            <a:pPr lvl="1"/>
            <a:r>
              <a:rPr lang="cs-CZ" dirty="0"/>
              <a:t>Vznik v kůře nadledvin </a:t>
            </a:r>
            <a:r>
              <a:rPr lang="cs-CZ" dirty="0">
                <a:sym typeface="Wingdings" panose="05000000000000000000" pitchFamily="2" charset="2"/>
              </a:rPr>
              <a:t> vyvolává v ledvinách zpětnou resorpci sodíku  pasivní vstřebání vody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cs-CZ" dirty="0" err="1"/>
              <a:t>Anf</a:t>
            </a:r>
            <a:r>
              <a:rPr lang="cs-CZ" dirty="0"/>
              <a:t> – atriální </a:t>
            </a:r>
            <a:r>
              <a:rPr lang="cs-CZ" dirty="0" err="1"/>
              <a:t>natriuretický</a:t>
            </a:r>
            <a:r>
              <a:rPr lang="cs-CZ" dirty="0"/>
              <a:t> faktor</a:t>
            </a:r>
          </a:p>
          <a:p>
            <a:pPr lvl="1"/>
            <a:r>
              <a:rPr lang="cs-CZ" b="1" dirty="0"/>
              <a:t>Jediný, který zvyšuje vylučování vody</a:t>
            </a:r>
          </a:p>
          <a:p>
            <a:pPr marL="457200" lvl="1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99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regulace objemu tělesných tekutin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Dehydratace</a:t>
            </a:r>
          </a:p>
          <a:p>
            <a:r>
              <a:rPr lang="cs-CZ" sz="3200" dirty="0" err="1"/>
              <a:t>hyperhydratace</a:t>
            </a:r>
            <a:endParaRPr lang="cs-CZ" sz="3200" dirty="0"/>
          </a:p>
        </p:txBody>
      </p:sp>
      <p:pic>
        <p:nvPicPr>
          <p:cNvPr id="1026" name="Picture 2" descr="Výsledek obrázku pro water">
            <a:extLst>
              <a:ext uri="{FF2B5EF4-FFF2-40B4-BE49-F238E27FC236}">
                <a16:creationId xmlns:a16="http://schemas.microsoft.com/office/drawing/2014/main" xmlns="" id="{CBB727E5-FF0B-4334-A3EE-E62C4CB7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66" y="2261099"/>
            <a:ext cx="6068523" cy="360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89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Nedostatek vody v organismu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/>
              <a:t>Nedostatečný příjem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b="1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Vysoké ztráty</a:t>
            </a:r>
            <a:r>
              <a:rPr lang="cs-CZ" altLang="cs-CZ" dirty="0"/>
              <a:t> (průjmy, zvracení, úporné pocení) – ztráta </a:t>
            </a:r>
            <a:r>
              <a:rPr lang="cs-CZ" altLang="cs-CZ" dirty="0" err="1"/>
              <a:t>N</a:t>
            </a:r>
            <a:r>
              <a:rPr lang="cs-CZ" altLang="cs-CZ" cap="none" dirty="0" err="1"/>
              <a:t>a</a:t>
            </a:r>
            <a:r>
              <a:rPr lang="cs-CZ" altLang="cs-CZ" dirty="0" err="1"/>
              <a:t>C</a:t>
            </a:r>
            <a:r>
              <a:rPr lang="cs-CZ" altLang="cs-CZ" cap="none" dirty="0" err="1"/>
              <a:t>l</a:t>
            </a:r>
            <a:endParaRPr lang="cs-CZ" altLang="cs-CZ" cap="none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Porucha centra pro žízeň</a:t>
            </a:r>
            <a:r>
              <a:rPr lang="cs-CZ" altLang="cs-CZ" dirty="0"/>
              <a:t> – nedostatek ADH (antidiuretický hormon)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Hormonální poruchy</a:t>
            </a:r>
            <a:r>
              <a:rPr lang="cs-CZ" altLang="cs-CZ" dirty="0"/>
              <a:t> (zadní lalok hypofýzy, kůra nadledvin)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Špatné dietní návyky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9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Následky dehydratace</a:t>
            </a: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666" y="1912299"/>
            <a:ext cx="8522667" cy="45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24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Potřeba vody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8130531"/>
              </p:ext>
            </p:extLst>
          </p:nvPr>
        </p:nvGraphicFramePr>
        <p:xfrm>
          <a:off x="2430194" y="2214694"/>
          <a:ext cx="7331612" cy="375554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555215">
                  <a:extLst>
                    <a:ext uri="{9D8B030D-6E8A-4147-A177-3AD203B41FA5}">
                      <a16:colId xmlns:a16="http://schemas.microsoft.com/office/drawing/2014/main" xmlns="" val="3265100783"/>
                    </a:ext>
                  </a:extLst>
                </a:gridCol>
                <a:gridCol w="4776397">
                  <a:extLst>
                    <a:ext uri="{9D8B030D-6E8A-4147-A177-3AD203B41FA5}">
                      <a16:colId xmlns:a16="http://schemas.microsoft.com/office/drawing/2014/main" xmlns="" val="3381041279"/>
                    </a:ext>
                  </a:extLst>
                </a:gridCol>
              </a:tblGrid>
              <a:tr h="625924">
                <a:tc>
                  <a:txBody>
                    <a:bodyPr/>
                    <a:lstStyle/>
                    <a:p>
                      <a:r>
                        <a:rPr lang="cs-CZ" sz="2400" dirty="0"/>
                        <a:t>Kojenci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110 ml / kg tělesné</a:t>
                      </a:r>
                      <a:r>
                        <a:rPr lang="cs-CZ" sz="2400" baseline="0" dirty="0"/>
                        <a:t> hmotnosti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848157"/>
                  </a:ext>
                </a:extLst>
              </a:tr>
              <a:tr h="625924">
                <a:tc>
                  <a:txBody>
                    <a:bodyPr/>
                    <a:lstStyle/>
                    <a:p>
                      <a:r>
                        <a:rPr lang="cs-CZ" sz="2400" dirty="0"/>
                        <a:t>Děti</a:t>
                      </a:r>
                      <a:r>
                        <a:rPr lang="cs-CZ" sz="2400" baseline="0" dirty="0"/>
                        <a:t> 1 – 3 roky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95 ml / kg tělesné</a:t>
                      </a:r>
                      <a:r>
                        <a:rPr lang="cs-CZ" sz="2400" baseline="0" dirty="0"/>
                        <a:t> hmotnosti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6649576"/>
                  </a:ext>
                </a:extLst>
              </a:tr>
              <a:tr h="625924">
                <a:tc>
                  <a:txBody>
                    <a:bodyPr/>
                    <a:lstStyle/>
                    <a:p>
                      <a:r>
                        <a:rPr lang="cs-CZ" sz="2400" dirty="0"/>
                        <a:t>Děti 4 – 6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75 ml / kg tělesné</a:t>
                      </a:r>
                      <a:r>
                        <a:rPr lang="cs-CZ" sz="2400" baseline="0" dirty="0"/>
                        <a:t> hmotnosti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6624868"/>
                  </a:ext>
                </a:extLst>
              </a:tr>
              <a:tr h="625924">
                <a:tc>
                  <a:txBody>
                    <a:bodyPr/>
                    <a:lstStyle/>
                    <a:p>
                      <a:r>
                        <a:rPr lang="cs-CZ" sz="2400" dirty="0"/>
                        <a:t>Děti 7 – 9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60 ml / kg tělesné</a:t>
                      </a:r>
                      <a:r>
                        <a:rPr lang="cs-CZ" sz="2400" baseline="0" dirty="0"/>
                        <a:t> hmotnosti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9924992"/>
                  </a:ext>
                </a:extLst>
              </a:tr>
              <a:tr h="625924">
                <a:tc>
                  <a:txBody>
                    <a:bodyPr/>
                    <a:lstStyle/>
                    <a:p>
                      <a:r>
                        <a:rPr lang="cs-CZ" sz="2400" dirty="0"/>
                        <a:t>Děti od 10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40 ml / kg tělesné</a:t>
                      </a:r>
                      <a:r>
                        <a:rPr lang="cs-CZ" sz="2400" baseline="0" dirty="0"/>
                        <a:t> hmotnosti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839786"/>
                  </a:ext>
                </a:extLst>
              </a:tr>
              <a:tr h="625924">
                <a:tc>
                  <a:txBody>
                    <a:bodyPr/>
                    <a:lstStyle/>
                    <a:p>
                      <a:r>
                        <a:rPr lang="cs-CZ" sz="2400" dirty="0"/>
                        <a:t>Dospělí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30 – 35 ml / kg tělesné</a:t>
                      </a:r>
                      <a:r>
                        <a:rPr lang="cs-CZ" sz="2400" baseline="0" dirty="0"/>
                        <a:t> hmotnosti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1074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626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Potřeba 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Závisí na:</a:t>
            </a:r>
          </a:p>
          <a:p>
            <a:pPr lvl="1"/>
            <a:r>
              <a:rPr lang="cs-CZ" sz="2400" dirty="0"/>
              <a:t>Pohlaví</a:t>
            </a:r>
          </a:p>
          <a:p>
            <a:pPr lvl="1"/>
            <a:r>
              <a:rPr lang="cs-CZ" sz="2400" dirty="0"/>
              <a:t>Věku</a:t>
            </a:r>
          </a:p>
          <a:p>
            <a:pPr lvl="1"/>
            <a:r>
              <a:rPr lang="cs-CZ" sz="2400" dirty="0"/>
              <a:t>Tělesné hmotnosti</a:t>
            </a:r>
          </a:p>
          <a:p>
            <a:pPr lvl="1"/>
            <a:r>
              <a:rPr lang="cs-CZ" sz="2400" dirty="0"/>
              <a:t>Tělesné aktivitě</a:t>
            </a:r>
          </a:p>
          <a:p>
            <a:pPr lvl="1"/>
            <a:r>
              <a:rPr lang="cs-CZ" sz="2400" dirty="0"/>
              <a:t>Okolním podmínkám</a:t>
            </a:r>
          </a:p>
          <a:p>
            <a:pPr lvl="1"/>
            <a:r>
              <a:rPr lang="cs-CZ" sz="2400" dirty="0"/>
              <a:t>Zdravotním stavu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819ED00-573A-449C-ACC5-1B0EBF5FB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438" y="1936020"/>
            <a:ext cx="5272454" cy="3954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34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Co je pitný režim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Voda v organismu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Hospodaření s vodou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Regulace objemu tělesných tekutin a její poruchy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Potřeba vody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Zásady pitného režimu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druhy vody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31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97439A-EF05-4C51-AFC6-39E814665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/>
              <a:t>Doporučený Příjem tekutin dle </a:t>
            </a:r>
            <a:r>
              <a:rPr lang="cs-CZ" sz="6000" b="1" dirty="0" err="1"/>
              <a:t>efsa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european</a:t>
            </a:r>
            <a:r>
              <a:rPr lang="cs-CZ" dirty="0"/>
              <a:t> food </a:t>
            </a:r>
            <a:r>
              <a:rPr lang="cs-CZ" dirty="0" err="1"/>
              <a:t>safety</a:t>
            </a:r>
            <a:r>
              <a:rPr lang="cs-CZ" dirty="0"/>
              <a:t> </a:t>
            </a:r>
            <a:r>
              <a:rPr lang="cs-CZ" dirty="0" err="1"/>
              <a:t>authority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01AC861-885C-4A1A-A4C9-6A89D58335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cap="none" dirty="0"/>
              <a:t>včetně příjmu tekutin z potravin</a:t>
            </a:r>
          </a:p>
          <a:p>
            <a:pPr marL="0" indent="0" algn="ctr">
              <a:buNone/>
            </a:pPr>
            <a:r>
              <a:rPr lang="cs-CZ" sz="4000" b="1" cap="none" dirty="0"/>
              <a:t>				ŽENY – 2 000 ml/den</a:t>
            </a:r>
          </a:p>
          <a:p>
            <a:pPr marL="0" indent="0" algn="ctr">
              <a:buNone/>
            </a:pPr>
            <a:r>
              <a:rPr lang="cs-CZ" sz="4000" b="1" cap="none" dirty="0"/>
              <a:t>			 	MUŽI – 2 500 ml/den</a:t>
            </a:r>
          </a:p>
        </p:txBody>
      </p:sp>
      <p:pic>
        <p:nvPicPr>
          <p:cNvPr id="1026" name="Picture 2" descr="Výsledek obrázku pro efsa">
            <a:extLst>
              <a:ext uri="{FF2B5EF4-FFF2-40B4-BE49-F238E27FC236}">
                <a16:creationId xmlns:a16="http://schemas.microsoft.com/office/drawing/2014/main" xmlns="" id="{48A2EA22-27CC-4166-B4FA-E5394087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3" y="4093698"/>
            <a:ext cx="5026272" cy="241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628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5E69E7-D902-4950-929F-506BB54B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/>
              <a:t>Doporučený Příjem tekutin dle </a:t>
            </a:r>
            <a:r>
              <a:rPr lang="cs-CZ" sz="6000" b="1" dirty="0" err="1"/>
              <a:t>dach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- referenční hodnoty pro příjem živin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EF9E577-2A88-45E3-900B-B4C663A868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2400" cap="none" dirty="0"/>
              <a:t>včetně příjmu tekutin z potravin</a:t>
            </a:r>
          </a:p>
          <a:p>
            <a:pPr marL="0" indent="0" algn="ctr">
              <a:buNone/>
            </a:pPr>
            <a:r>
              <a:rPr lang="cs-CZ" sz="4000" b="1" cap="none" dirty="0"/>
              <a:t>				25 – 50 let – 2 600 ml/den</a:t>
            </a:r>
          </a:p>
          <a:p>
            <a:pPr marL="0" indent="0" algn="ctr">
              <a:buNone/>
            </a:pPr>
            <a:r>
              <a:rPr lang="cs-CZ" sz="4000" b="1" cap="none" dirty="0"/>
              <a:t>			 	&gt; 65 let – 2 250 ml/den</a:t>
            </a:r>
          </a:p>
          <a:p>
            <a:endParaRPr lang="cs-CZ" dirty="0"/>
          </a:p>
        </p:txBody>
      </p:sp>
      <p:pic>
        <p:nvPicPr>
          <p:cNvPr id="2050" name="Picture 2" descr="Výsledek obrázku pro referenční hodnoty pro příjem živin">
            <a:extLst>
              <a:ext uri="{FF2B5EF4-FFF2-40B4-BE49-F238E27FC236}">
                <a16:creationId xmlns:a16="http://schemas.microsoft.com/office/drawing/2014/main" xmlns="" id="{235C2A4D-B984-49EE-A6BC-C1DFBFC69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32" y="3052689"/>
            <a:ext cx="2507324" cy="3600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076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59333"/>
          </a:xfrm>
        </p:spPr>
        <p:txBody>
          <a:bodyPr/>
          <a:lstStyle/>
          <a:p>
            <a:r>
              <a:rPr lang="cs-CZ" dirty="0"/>
              <a:t>voda v potravinách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9901275"/>
              </p:ext>
            </p:extLst>
          </p:nvPr>
        </p:nvGraphicFramePr>
        <p:xfrm>
          <a:off x="1090025" y="1695712"/>
          <a:ext cx="10011949" cy="3857880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3278800">
                  <a:extLst>
                    <a:ext uri="{9D8B030D-6E8A-4147-A177-3AD203B41FA5}">
                      <a16:colId xmlns:a16="http://schemas.microsoft.com/office/drawing/2014/main" xmlns="" val="186628103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3103480357"/>
                    </a:ext>
                  </a:extLst>
                </a:gridCol>
                <a:gridCol w="4117000">
                  <a:extLst>
                    <a:ext uri="{9D8B030D-6E8A-4147-A177-3AD203B41FA5}">
                      <a16:colId xmlns:a16="http://schemas.microsoft.com/office/drawing/2014/main" xmlns="" val="705881582"/>
                    </a:ext>
                  </a:extLst>
                </a:gridCol>
                <a:gridCol w="1335989">
                  <a:extLst>
                    <a:ext uri="{9D8B030D-6E8A-4147-A177-3AD203B41FA5}">
                      <a16:colId xmlns:a16="http://schemas.microsoft.com/office/drawing/2014/main" xmlns="" val="14783206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Potraviny</a:t>
                      </a:r>
                      <a:endParaRPr kumimoji="0" lang="sk-SK" alt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sk-SK" alt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Potraviny</a:t>
                      </a:r>
                      <a:endParaRPr kumimoji="0" lang="sk-SK" alt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sk-SK" alt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231856910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Hlávkový salát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Sýr 60% tuku v sušině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2213732911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Nízkotučné mléko a jogurty 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87 - 90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Luštěniny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40 - 60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697094121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Ovoce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70 - 90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Ryby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61-65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2289929928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Brambory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Ořechy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3150487520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Kuře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Oleje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0 - 1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3601323085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Hovězí maso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Rostlinná másla a emulgované tuky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 a více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555482931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Chléb, rohlík 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35 - 40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Ovoce sušené 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3707748632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Cukr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Zelenina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70 - 96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2665956105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Máslo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Cornflakes</a:t>
                      </a:r>
                      <a:endParaRPr kumimoji="0" lang="sk-SK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604684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677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 pitného režimu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19640"/>
          </a:xfrm>
        </p:spPr>
        <p:txBody>
          <a:bodyPr>
            <a:normAutofit/>
          </a:bodyPr>
          <a:lstStyle/>
          <a:p>
            <a:r>
              <a:rPr lang="cs-CZ" sz="2400" dirty="0"/>
              <a:t>Základ by měly tvořit neenergetické nápoje</a:t>
            </a:r>
          </a:p>
          <a:p>
            <a:pPr lvl="1"/>
            <a:r>
              <a:rPr lang="cs-CZ" sz="2000" dirty="0"/>
              <a:t>Pitná voda z vodovodu</a:t>
            </a:r>
          </a:p>
          <a:p>
            <a:pPr lvl="1"/>
            <a:r>
              <a:rPr lang="cs-CZ" sz="2000" dirty="0"/>
              <a:t>Balená voda</a:t>
            </a:r>
          </a:p>
          <a:p>
            <a:r>
              <a:rPr lang="cs-CZ" sz="2400" dirty="0"/>
              <a:t>Lze zařadit:</a:t>
            </a:r>
          </a:p>
          <a:p>
            <a:pPr lvl="1"/>
            <a:r>
              <a:rPr lang="cs-CZ" sz="2000" dirty="0"/>
              <a:t>Minerální vody</a:t>
            </a:r>
          </a:p>
          <a:p>
            <a:pPr lvl="1"/>
            <a:r>
              <a:rPr lang="cs-CZ" sz="2000" dirty="0"/>
              <a:t>Čaj, kávovinové nápoje</a:t>
            </a:r>
          </a:p>
          <a:p>
            <a:pPr lvl="1"/>
            <a:r>
              <a:rPr lang="cs-CZ" sz="2000" dirty="0"/>
              <a:t>100% ovocné a zeleninové šťávy (naředěné)</a:t>
            </a:r>
          </a:p>
          <a:p>
            <a:pPr lvl="1"/>
            <a:r>
              <a:rPr lang="cs-CZ" sz="2000" dirty="0"/>
              <a:t>Mléko, mléčné nápoje ???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412E2B9-59CE-435B-976A-037100FF9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027" y="2214694"/>
            <a:ext cx="2648759" cy="3704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02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ještě počítáme do pitného režimu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2367092"/>
                <a:ext cx="10363826" cy="39939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…ale měli bychom konzumovat střídmě ? </a:t>
                </a:r>
              </a:p>
              <a:p>
                <a:endParaRPr lang="cs-CZ" dirty="0"/>
              </a:p>
              <a:p>
                <a:r>
                  <a:rPr lang="cs-CZ" dirty="0"/>
                  <a:t>Nápoje s obsahem kofeinu</a:t>
                </a:r>
              </a:p>
              <a:p>
                <a:r>
                  <a:rPr lang="cs-CZ" dirty="0"/>
                  <a:t>Nápoje s vysokým obsahem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cap="none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cap="none" dirty="0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cs-CZ" b="0" i="1" cap="none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cap="none" dirty="0"/>
              </a:p>
              <a:p>
                <a:r>
                  <a:rPr lang="cs-CZ" dirty="0"/>
                  <a:t>Nápoje s vysokým obsahem cukrů a dalších přídatných látek</a:t>
                </a:r>
              </a:p>
              <a:p>
                <a:r>
                  <a:rPr lang="cs-CZ" dirty="0"/>
                  <a:t>Energetické nápoje</a:t>
                </a:r>
              </a:p>
              <a:p>
                <a:r>
                  <a:rPr lang="cs-CZ" dirty="0"/>
                  <a:t>Nápoje s obsahem alkoholu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2367092"/>
                <a:ext cx="10363826" cy="3993951"/>
              </a:xfrm>
              <a:blipFill>
                <a:blip r:embed="rId2"/>
                <a:stretch>
                  <a:fillRect l="-941" t="-1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79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Pitná voda = kohoutková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Voda z kohoutku může mít vyšší kvalitu než balená</a:t>
            </a:r>
          </a:p>
          <a:p>
            <a:r>
              <a:rPr lang="cs-CZ" dirty="0"/>
              <a:t>Požadavky na kvalitu stanoveny legislativou</a:t>
            </a:r>
          </a:p>
          <a:p>
            <a:r>
              <a:rPr lang="cs-CZ" b="1" dirty="0"/>
              <a:t>Vyhláška č. 252/2004 Sb., kterou se stanoví hygienické požadavky na pitnou a teplou vodu a četnost a rozsah kontroly pitné vody</a:t>
            </a:r>
          </a:p>
          <a:p>
            <a:r>
              <a:rPr lang="cs-CZ" b="1" dirty="0"/>
              <a:t>Sleduje se přes 60 různých parametrů</a:t>
            </a:r>
          </a:p>
          <a:p>
            <a:r>
              <a:rPr lang="cs-CZ" b="1" dirty="0"/>
              <a:t>Dusičnany 50 </a:t>
            </a:r>
            <a:r>
              <a:rPr lang="cs-CZ" b="1" cap="none" dirty="0"/>
              <a:t>mg/l, </a:t>
            </a:r>
            <a:r>
              <a:rPr lang="cs-CZ" b="1" dirty="0"/>
              <a:t>dusitany 0,5 </a:t>
            </a:r>
            <a:r>
              <a:rPr lang="cs-CZ" b="1" cap="none" dirty="0"/>
              <a:t>mg/l</a:t>
            </a:r>
            <a:endParaRPr lang="cs-CZ" b="1" dirty="0"/>
          </a:p>
          <a:p>
            <a:r>
              <a:rPr lang="cs-CZ" b="1" dirty="0"/>
              <a:t>Nově stejné parametry pro dospělé i pro kojence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585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E8CF5C-C02A-41EF-91EE-F0A0C461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Tvrdost vody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9F3AC86-F6A9-429B-8A7F-F88CD3D1AC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Závisí na obsahu rozpuštěných nerostů </a:t>
            </a:r>
            <a:r>
              <a:rPr lang="cs-CZ" dirty="0" err="1"/>
              <a:t>C</a:t>
            </a:r>
            <a:r>
              <a:rPr lang="cs-CZ" cap="none" dirty="0" err="1"/>
              <a:t>a</a:t>
            </a:r>
            <a:r>
              <a:rPr lang="cs-CZ" dirty="0" err="1"/>
              <a:t>O</a:t>
            </a:r>
            <a:r>
              <a:rPr lang="cs-CZ" dirty="0"/>
              <a:t> a </a:t>
            </a:r>
            <a:r>
              <a:rPr lang="cs-CZ" dirty="0" err="1"/>
              <a:t>M</a:t>
            </a:r>
            <a:r>
              <a:rPr lang="cs-CZ" cap="none" dirty="0" err="1"/>
              <a:t>g</a:t>
            </a:r>
            <a:r>
              <a:rPr lang="cs-CZ" dirty="0" err="1"/>
              <a:t>O</a:t>
            </a:r>
            <a:endParaRPr lang="cs-CZ" dirty="0"/>
          </a:p>
          <a:p>
            <a:r>
              <a:rPr lang="cs-CZ" dirty="0"/>
              <a:t>Zdroj vodního kamene a ovlivňují chuť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1. trvalá – chloridy, sírany, křemičitany, dusičnany</a:t>
            </a:r>
          </a:p>
          <a:p>
            <a:r>
              <a:rPr lang="cs-CZ" dirty="0"/>
              <a:t>2. přechodná – hydrogenuhličitan vápenatý </a:t>
            </a:r>
            <a:r>
              <a:rPr lang="cs-CZ" dirty="0">
                <a:sym typeface="Wingdings" panose="05000000000000000000" pitchFamily="2" charset="2"/>
              </a:rPr>
              <a:t> uhličitan vápenatý (vodní kámen)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xmlns="" id="{EE36EDF5-58B1-407B-8515-9A377624C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55266"/>
              </p:ext>
            </p:extLst>
          </p:nvPr>
        </p:nvGraphicFramePr>
        <p:xfrm>
          <a:off x="7990450" y="1884585"/>
          <a:ext cx="3845878" cy="2194560"/>
        </p:xfrm>
        <a:graphic>
          <a:graphicData uri="http://schemas.openxmlformats.org/drawingml/2006/table">
            <a:tbl>
              <a:tblPr/>
              <a:tblGrid>
                <a:gridCol w="1467168">
                  <a:extLst>
                    <a:ext uri="{9D8B030D-6E8A-4147-A177-3AD203B41FA5}">
                      <a16:colId xmlns:a16="http://schemas.microsoft.com/office/drawing/2014/main" xmlns="" val="3372169569"/>
                    </a:ext>
                  </a:extLst>
                </a:gridCol>
                <a:gridCol w="1214755">
                  <a:extLst>
                    <a:ext uri="{9D8B030D-6E8A-4147-A177-3AD203B41FA5}">
                      <a16:colId xmlns:a16="http://schemas.microsoft.com/office/drawing/2014/main" xmlns="" val="2905098341"/>
                    </a:ext>
                  </a:extLst>
                </a:gridCol>
                <a:gridCol w="1163955">
                  <a:extLst>
                    <a:ext uri="{9D8B030D-6E8A-4147-A177-3AD203B41FA5}">
                      <a16:colId xmlns:a16="http://schemas.microsoft.com/office/drawing/2014/main" xmlns="" val="25267815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Pitná voda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mmol/l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°dH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148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velmi tvrdá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&gt; 3,76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&gt; 21,01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8520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tvrdá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2,51–3,75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14,01–21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498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středně tvrdá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1,26–2,5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7,01–14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0620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měkká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0,7–1,25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3,9–7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9419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velmi měkká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&lt; 0,7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&lt; 3,9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0242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888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Balená voda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/>
              <a:t>Vyhláška č. 275/2004 Sb., o požadavcích na jakost a zdravotní nezávadnost balených vod a o způsobu jejich úpravy</a:t>
            </a:r>
          </a:p>
          <a:p>
            <a:r>
              <a:rPr lang="cs-CZ" dirty="0"/>
              <a:t>Mikrobiologické, fyzikální a chemické požadavky na jakost a zdravotní nezávadnost</a:t>
            </a:r>
          </a:p>
          <a:p>
            <a:endParaRPr lang="cs-CZ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761570"/>
              </p:ext>
            </p:extLst>
          </p:nvPr>
        </p:nvGraphicFramePr>
        <p:xfrm>
          <a:off x="2031687" y="4307839"/>
          <a:ext cx="812799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16315472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4592581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4169029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Dusičnany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Dusitany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6654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Přírodní</a:t>
                      </a:r>
                      <a:r>
                        <a:rPr lang="cs-CZ" sz="2000" baseline="0" dirty="0"/>
                        <a:t> minerální voda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50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0,1</a:t>
                      </a:r>
                      <a:r>
                        <a:rPr lang="cs-CZ" sz="2000" baseline="0" dirty="0"/>
                        <a:t> mg/l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153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Kojenecká voda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10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0,02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155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Pramenitá voda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25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0,02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2777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146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434E75-E167-4600-B327-B5129127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balených vod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024F007-0DF7-4827-9E9C-C95FCD282C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800" dirty="0"/>
              <a:t>Balená přírodní minerální voda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Balená pramenitá voda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Balená kojenecká voda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Balená pitná voda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877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F8401F-7825-4BF8-B8AD-747FF613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Balená přírodní minerální voda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720B141-7709-4AF8-8C42-086C5CCC9D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cap="none" dirty="0"/>
              <a:t>• </a:t>
            </a:r>
            <a:r>
              <a:rPr lang="cs-CZ" b="1" cap="none" dirty="0"/>
              <a:t>slabě mineralizované</a:t>
            </a:r>
            <a:r>
              <a:rPr lang="cs-CZ" cap="none" dirty="0"/>
              <a:t> </a:t>
            </a:r>
            <a:br>
              <a:rPr lang="cs-CZ" cap="none" dirty="0"/>
            </a:br>
            <a:r>
              <a:rPr lang="cs-CZ" cap="none" dirty="0"/>
              <a:t>• získává se </a:t>
            </a:r>
            <a:r>
              <a:rPr lang="cs-CZ" b="1" cap="none" dirty="0"/>
              <a:t>z podzemního zdroje</a:t>
            </a:r>
            <a:r>
              <a:rPr lang="cs-CZ" cap="none" dirty="0"/>
              <a:t>, který musí být schválen a pravidelně prověřován ministerstvem zdravotnictví</a:t>
            </a:r>
            <a:br>
              <a:rPr lang="cs-CZ" cap="none" dirty="0"/>
            </a:br>
            <a:r>
              <a:rPr lang="cs-CZ" cap="none" dirty="0"/>
              <a:t>• do místa plnění do lahví se smí přepravovat pouze potrubím </a:t>
            </a:r>
            <a:br>
              <a:rPr lang="cs-CZ" cap="none" dirty="0"/>
            </a:br>
            <a:r>
              <a:rPr lang="cs-CZ" cap="none" dirty="0"/>
              <a:t>• </a:t>
            </a:r>
            <a:r>
              <a:rPr lang="cs-CZ" b="1" cap="none" dirty="0"/>
              <a:t>nesmí být upravována </a:t>
            </a:r>
            <a:r>
              <a:rPr lang="cs-CZ" cap="none" dirty="0"/>
              <a:t>žádným způsobem, který by změnil charakteristické složení. mezi povolené úpravy patří </a:t>
            </a:r>
            <a:r>
              <a:rPr lang="cs-CZ" cap="none" dirty="0" err="1"/>
              <a:t>odželeznění</a:t>
            </a:r>
            <a:r>
              <a:rPr lang="cs-CZ" cap="none" dirty="0"/>
              <a:t> nebo použití vzduchu obohaceného ozonem</a:t>
            </a:r>
            <a:br>
              <a:rPr lang="cs-CZ" cap="none" dirty="0"/>
            </a:br>
            <a:r>
              <a:rPr lang="cs-CZ" cap="none" dirty="0"/>
              <a:t>• může být sycena oxidem uhličitým, buď přímo ze zdroje, nebo z jiného než přírodního zdroje. oxid uhličitý může být rovněž odstraňován 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401F681-DCB1-4762-8DDC-DA00A4068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49" r="31493"/>
          <a:stretch/>
        </p:blipFill>
        <p:spPr>
          <a:xfrm>
            <a:off x="11143957" y="20384"/>
            <a:ext cx="879228" cy="237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8783263-F3D1-43B6-9808-837DE0A1F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59" r="29111"/>
          <a:stretch/>
        </p:blipFill>
        <p:spPr>
          <a:xfrm>
            <a:off x="11143957" y="4556983"/>
            <a:ext cx="914400" cy="21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31D073D-6CF8-4AA3-B28E-6F1C653A4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11" r="27923"/>
          <a:stretch/>
        </p:blipFill>
        <p:spPr>
          <a:xfrm>
            <a:off x="11143957" y="2431693"/>
            <a:ext cx="879228" cy="2060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06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pitný režim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2800" dirty="0"/>
              <a:t>Doplňování tekutin do těla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2800" dirty="0"/>
              <a:t>			……ale k čemu je to vlastně dobré ? ? ?</a:t>
            </a:r>
          </a:p>
        </p:txBody>
      </p:sp>
    </p:spTree>
    <p:extLst>
      <p:ext uri="{BB962C8B-B14F-4D97-AF65-F5344CB8AC3E}">
        <p14:creationId xmlns:p14="http://schemas.microsoft.com/office/powerpoint/2010/main" val="588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20D349-AF98-48B9-8A8F-EBEFCFC8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Balená pramenitá voda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C045BE1-75CD-408D-96ED-6AA1508A08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cap="none" dirty="0"/>
              <a:t>• </a:t>
            </a:r>
            <a:r>
              <a:rPr lang="cs-CZ" sz="2400" b="1" cap="none" dirty="0"/>
              <a:t>pochází z chráněného podzemního zdroje</a:t>
            </a:r>
            <a:r>
              <a:rPr lang="cs-CZ" sz="2400" cap="none" dirty="0"/>
              <a:t>, který nemusí být schválen ministerstvem zdravotnictví </a:t>
            </a:r>
            <a:br>
              <a:rPr lang="cs-CZ" sz="2400" cap="none" dirty="0"/>
            </a:br>
            <a:r>
              <a:rPr lang="cs-CZ" sz="2400" cap="none" dirty="0"/>
              <a:t>• smí být upravována stejným způsobem jako přírodní minerální voda </a:t>
            </a:r>
            <a:br>
              <a:rPr lang="cs-CZ" sz="2400" cap="none" dirty="0"/>
            </a:br>
            <a:r>
              <a:rPr lang="cs-CZ" sz="2400" cap="none" dirty="0"/>
              <a:t>• u vod sycených oxidem uhličitým musí být informace "pramenitá voda sycená" a obsah oxidu uhličitého v g/l</a:t>
            </a:r>
            <a:br>
              <a:rPr lang="cs-CZ" sz="2400" cap="none" dirty="0"/>
            </a:br>
            <a:r>
              <a:rPr lang="cs-CZ" sz="2400" cap="none" dirty="0"/>
              <a:t>• tato voda je vhodná k trvalému přímému požívání dětmi i dospělými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C2F900F-CDA5-43E0-94D9-65095A3E1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03" b="11846"/>
          <a:stretch/>
        </p:blipFill>
        <p:spPr>
          <a:xfrm>
            <a:off x="10177829" y="776361"/>
            <a:ext cx="918063" cy="251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6055274-A997-4CA8-BA0E-B84974452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90" r="31936"/>
          <a:stretch/>
        </p:blipFill>
        <p:spPr>
          <a:xfrm>
            <a:off x="10958732" y="3798277"/>
            <a:ext cx="997768" cy="28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92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A53B30-9CFC-4171-8C62-E119D73B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Balená kojenecká voda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3A763BE-2580-476D-B0FA-DA7C58E5BD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cap="none" dirty="0"/>
              <a:t>pochází </a:t>
            </a:r>
            <a:r>
              <a:rPr lang="cs-CZ" sz="2400" b="1" cap="none" dirty="0"/>
              <a:t>z chráněného podzemního zdroje</a:t>
            </a:r>
          </a:p>
          <a:p>
            <a:r>
              <a:rPr lang="cs-CZ" sz="2400" cap="none" dirty="0"/>
              <a:t>smí být upravována jen </a:t>
            </a:r>
            <a:r>
              <a:rPr lang="cs-CZ" sz="2400" b="1" cap="none" dirty="0"/>
              <a:t>UV paprsky</a:t>
            </a:r>
          </a:p>
          <a:p>
            <a:r>
              <a:rPr lang="cs-CZ" sz="2400" cap="none" dirty="0"/>
              <a:t>platí na ně </a:t>
            </a:r>
            <a:r>
              <a:rPr lang="cs-CZ" sz="2400" b="1" cap="none" dirty="0"/>
              <a:t>přísnější požadavky </a:t>
            </a:r>
            <a:r>
              <a:rPr lang="cs-CZ" sz="2400" cap="none" dirty="0"/>
              <a:t>(mikrobiologické ukazatele, dusičnany)</a:t>
            </a:r>
          </a:p>
          <a:p>
            <a:r>
              <a:rPr lang="cs-CZ" sz="2400" cap="none" dirty="0"/>
              <a:t>jsou vhodné k přípravě kojenecké stravy i k trvalému pití pro všechny</a:t>
            </a:r>
          </a:p>
          <a:p>
            <a:r>
              <a:rPr lang="cs-CZ" sz="2400" cap="none" dirty="0"/>
              <a:t>kromě oxidu uhličitého se do nich nesmí nic přidávat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9218450-8F8C-419B-B6F4-3BFC71A9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782" y="1951892"/>
            <a:ext cx="3743325" cy="46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75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DDE67E-2D21-4791-A4CB-7BBF8FD9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Balená pitná voda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2019098-B690-4372-A139-4D002BA96A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cap="none" dirty="0"/>
              <a:t>výrobek splňující požadavky na pitnou vodu podle zvláštního právního předpisu.</a:t>
            </a:r>
          </a:p>
          <a:p>
            <a:r>
              <a:rPr lang="cs-CZ" sz="2400" b="1" cap="none" dirty="0"/>
              <a:t>nemusí pocházet z podzemního zdroje</a:t>
            </a:r>
            <a:r>
              <a:rPr lang="cs-CZ" sz="2400" cap="none" dirty="0"/>
              <a:t>, může být stáčena i z veřejného vodovodu. kvalita je srovnatelná s kvalitou pitné vody z vodovodu. </a:t>
            </a:r>
          </a:p>
          <a:p>
            <a:r>
              <a:rPr lang="cs-CZ" sz="2400" cap="none" dirty="0"/>
              <a:t>nejsou omezeny úpravy vody, není zakázáno použití bakteriostatických látek (zastavují růst bakterií).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585972E-1C96-444A-89A1-0F8691596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90" r="31057"/>
          <a:stretch/>
        </p:blipFill>
        <p:spPr>
          <a:xfrm>
            <a:off x="10679723" y="3414346"/>
            <a:ext cx="1195754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407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údaje na obalech balených 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Kromě balené pitné platí pro všechny</a:t>
            </a:r>
          </a:p>
          <a:p>
            <a:r>
              <a:rPr lang="cs-CZ" dirty="0"/>
              <a:t>Název zdroje</a:t>
            </a:r>
          </a:p>
          <a:p>
            <a:r>
              <a:rPr lang="cs-CZ" dirty="0"/>
              <a:t>Lokalita pramene</a:t>
            </a:r>
          </a:p>
          <a:p>
            <a:r>
              <a:rPr lang="cs-CZ" dirty="0"/>
              <a:t>Celková mineralizace (slabě či silně mineralizovaná)</a:t>
            </a:r>
          </a:p>
          <a:p>
            <a:r>
              <a:rPr lang="cs-CZ" dirty="0"/>
              <a:t>Typ vody (kojenecká, pramenitá,…)</a:t>
            </a:r>
          </a:p>
          <a:p>
            <a:r>
              <a:rPr lang="cs-CZ" dirty="0"/>
              <a:t>Informace o úpravách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176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168813"/>
            <a:ext cx="10364451" cy="1378633"/>
          </a:xfrm>
        </p:spPr>
        <p:txBody>
          <a:bodyPr/>
          <a:lstStyle/>
          <a:p>
            <a:r>
              <a:rPr lang="cs-CZ" dirty="0"/>
              <a:t>Doplňující označení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26588136"/>
              </p:ext>
            </p:extLst>
          </p:nvPr>
        </p:nvGraphicFramePr>
        <p:xfrm>
          <a:off x="420297" y="1428480"/>
          <a:ext cx="11351405" cy="4999896"/>
        </p:xfrm>
        <a:graphic>
          <a:graphicData uri="http://schemas.openxmlformats.org/drawingml/2006/table">
            <a:tbl>
              <a:tblPr/>
              <a:tblGrid>
                <a:gridCol w="3343466">
                  <a:extLst>
                    <a:ext uri="{9D8B030D-6E8A-4147-A177-3AD203B41FA5}">
                      <a16:colId xmlns:a16="http://schemas.microsoft.com/office/drawing/2014/main" xmlns="" val="607860123"/>
                    </a:ext>
                  </a:extLst>
                </a:gridCol>
                <a:gridCol w="8007939">
                  <a:extLst>
                    <a:ext uri="{9D8B030D-6E8A-4147-A177-3AD203B41FA5}">
                      <a16:colId xmlns:a16="http://schemas.microsoft.com/office/drawing/2014/main" xmlns="" val="827600162"/>
                    </a:ext>
                  </a:extLst>
                </a:gridCol>
              </a:tblGrid>
              <a:tr h="350420">
                <a:tc>
                  <a:txBody>
                    <a:bodyPr/>
                    <a:lstStyle/>
                    <a:p>
                      <a:pPr algn="ctr" fontAlgn="ctr"/>
                      <a:r>
                        <a:rPr lang="cs-CZ">
                          <a:effectLst/>
                        </a:rPr>
                        <a:t>Údaj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>
                          <a:effectLst/>
                        </a:rPr>
                        <a:t>Kritérium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9840691"/>
                  </a:ext>
                </a:extLst>
              </a:tr>
              <a:tr h="658106"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Nízký obsah minerálních látek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Obsah rozpuštěných pevných látek (jako odparek při 180 °C) je nižší než 500 mg/l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8339696"/>
                  </a:ext>
                </a:extLst>
              </a:tr>
              <a:tr h="658106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Velmi nízký obsah minerálních látek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Obsah rozpuštěných pevných látek (jako odparek při 180 °C) je nižší než 50 mg/l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00688"/>
                  </a:ext>
                </a:extLst>
              </a:tr>
              <a:tr h="658106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Bohatá na minerální soli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Obsah rozpuštěných pevných látek (jako odparek při 180 °C) je vyšší než 1500 mg/l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7702928"/>
                  </a:ext>
                </a:extLst>
              </a:tr>
              <a:tr h="350420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Obsahuje vápník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Obsah vápníku je vyšší než 150 mg/l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8783599"/>
                  </a:ext>
                </a:extLst>
              </a:tr>
              <a:tr h="350420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Obsahuje hořčík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Obsah hořčíku je vyšší než 50 mg/l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2595545"/>
                  </a:ext>
                </a:extLst>
              </a:tr>
              <a:tr h="658106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Kyselka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Přírodní minerální voda přirozeně sycená s obsahem volného oxidu uhličitého vyšším než 250 mg/l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1060111"/>
                  </a:ext>
                </a:extLst>
              </a:tr>
              <a:tr h="658106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Obsahuje sodík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Obsah sodíku je vyšší než 200 mg/l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893381"/>
                  </a:ext>
                </a:extLst>
              </a:tr>
              <a:tr h="658106"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Obsahuje jod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Obsah jodu je vyšší než 0,01 mg/l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716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434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dle obsahu CO</a:t>
            </a:r>
            <a:r>
              <a:rPr lang="cs-CZ" baseline="-25000" dirty="0"/>
              <a:t>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Přirozeně sycená – </a:t>
            </a:r>
            <a:r>
              <a:rPr lang="cs-CZ" cap="none" dirty="0"/>
              <a:t>nejméně</a:t>
            </a:r>
            <a:r>
              <a:rPr lang="cs-CZ" dirty="0"/>
              <a:t> 250 </a:t>
            </a:r>
            <a:r>
              <a:rPr lang="cs-CZ" cap="none" dirty="0"/>
              <a:t>mg/l </a:t>
            </a:r>
            <a:r>
              <a:rPr lang="cs-CZ" dirty="0"/>
              <a:t>CO</a:t>
            </a:r>
            <a:r>
              <a:rPr lang="cs-CZ" baseline="-25000" dirty="0"/>
              <a:t>2</a:t>
            </a:r>
          </a:p>
          <a:p>
            <a:r>
              <a:rPr lang="cs-CZ" dirty="0"/>
              <a:t>Obohacená – </a:t>
            </a:r>
            <a:r>
              <a:rPr lang="cs-CZ" cap="none" dirty="0"/>
              <a:t>po zpracování vyšší obsah </a:t>
            </a: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cap="none" dirty="0"/>
              <a:t>než u zdroje</a:t>
            </a:r>
            <a:endParaRPr lang="cs-CZ" dirty="0"/>
          </a:p>
          <a:p>
            <a:r>
              <a:rPr lang="cs-CZ" dirty="0"/>
              <a:t>Sycená – </a:t>
            </a:r>
            <a:r>
              <a:rPr lang="cs-CZ" cap="none" dirty="0"/>
              <a:t>po dosycení z jiného zdroje, stejný nebo vyšší obsah </a:t>
            </a: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cap="none" dirty="0"/>
              <a:t>než u zdroje</a:t>
            </a:r>
            <a:endParaRPr lang="cs-CZ" dirty="0"/>
          </a:p>
          <a:p>
            <a:r>
              <a:rPr lang="cs-CZ" dirty="0"/>
              <a:t>Dekarbonovaná – </a:t>
            </a:r>
            <a:r>
              <a:rPr lang="cs-CZ" cap="none" dirty="0"/>
              <a:t>po zpracování nižší obsah </a:t>
            </a: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cap="none" dirty="0"/>
              <a:t>než u zdroje</a:t>
            </a:r>
            <a:endParaRPr lang="cs-CZ" dirty="0"/>
          </a:p>
          <a:p>
            <a:r>
              <a:rPr lang="cs-CZ" dirty="0"/>
              <a:t>Nesycená – </a:t>
            </a:r>
            <a:r>
              <a:rPr lang="cs-CZ" cap="none" dirty="0"/>
              <a:t>ze zdroje obsahujícího max</a:t>
            </a:r>
            <a:r>
              <a:rPr lang="cs-CZ" dirty="0"/>
              <a:t>. 250 </a:t>
            </a:r>
            <a:r>
              <a:rPr lang="cs-CZ" cap="none" dirty="0"/>
              <a:t>mg/l</a:t>
            </a:r>
            <a:r>
              <a:rPr lang="cs-CZ" dirty="0"/>
              <a:t> CO</a:t>
            </a:r>
            <a:r>
              <a:rPr lang="cs-CZ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93283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E29104F-27CE-4CC6-BBDE-ED50B2C49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124"/>
            <a:ext cx="12192000" cy="56974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9120" y="828564"/>
            <a:ext cx="6876406" cy="2519548"/>
          </a:xfrm>
        </p:spPr>
        <p:txBody>
          <a:bodyPr/>
          <a:lstStyle/>
          <a:p>
            <a:r>
              <a:rPr lang="cs-CZ" dirty="0"/>
              <a:t>Děkuji za vaši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498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Prostředí pro chemické reakce, rozpouštědlo</a:t>
            </a:r>
          </a:p>
          <a:p>
            <a:r>
              <a:rPr lang="cs-CZ" dirty="0"/>
              <a:t>Transportní medium – živiny, odpadní látky, krevní plyny, elektrolyty, teplo,…</a:t>
            </a:r>
          </a:p>
          <a:p>
            <a:r>
              <a:rPr lang="cs-CZ" dirty="0"/>
              <a:t>Ochrana – zvlhčování sliznic, pružnost a odolnost kůže, ochrana kloubů, plodu, CNS</a:t>
            </a:r>
          </a:p>
          <a:p>
            <a:r>
              <a:rPr lang="cs-CZ" dirty="0"/>
              <a:t>Homeostáza, termoregulace</a:t>
            </a:r>
          </a:p>
          <a:p>
            <a:r>
              <a:rPr lang="cs-CZ" dirty="0"/>
              <a:t>Udržování cirkulujícího objemu</a:t>
            </a:r>
          </a:p>
        </p:txBody>
      </p:sp>
    </p:spTree>
    <p:extLst>
      <p:ext uri="{BB962C8B-B14F-4D97-AF65-F5344CB8AC3E}">
        <p14:creationId xmlns:p14="http://schemas.microsoft.com/office/powerpoint/2010/main" val="66976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Množství Vody v organismu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80144139"/>
              </p:ext>
            </p:extLst>
          </p:nvPr>
        </p:nvGraphicFramePr>
        <p:xfrm>
          <a:off x="2412572" y="2386973"/>
          <a:ext cx="7366855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95">
                  <a:extLst>
                    <a:ext uri="{9D8B030D-6E8A-4147-A177-3AD203B41FA5}">
                      <a16:colId xmlns:a16="http://schemas.microsoft.com/office/drawing/2014/main" xmlns="" val="1975122060"/>
                    </a:ext>
                  </a:extLst>
                </a:gridCol>
                <a:gridCol w="4740160">
                  <a:extLst>
                    <a:ext uri="{9D8B030D-6E8A-4147-A177-3AD203B41FA5}">
                      <a16:colId xmlns:a16="http://schemas.microsoft.com/office/drawing/2014/main" xmlns="" val="387955589"/>
                    </a:ext>
                  </a:extLst>
                </a:gridCol>
              </a:tblGrid>
              <a:tr h="577056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Množství vody v těle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5571268"/>
                  </a:ext>
                </a:extLst>
              </a:tr>
              <a:tr h="577056">
                <a:tc>
                  <a:txBody>
                    <a:bodyPr/>
                    <a:lstStyle/>
                    <a:p>
                      <a:r>
                        <a:rPr lang="cs-CZ" sz="3200" dirty="0"/>
                        <a:t>Novorozenec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256514"/>
                  </a:ext>
                </a:extLst>
              </a:tr>
              <a:tr h="577056">
                <a:tc>
                  <a:txBody>
                    <a:bodyPr/>
                    <a:lstStyle/>
                    <a:p>
                      <a:r>
                        <a:rPr lang="cs-CZ" sz="3200" dirty="0"/>
                        <a:t>Dítě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63 – 58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0026684"/>
                  </a:ext>
                </a:extLst>
              </a:tr>
              <a:tr h="577056">
                <a:tc>
                  <a:txBody>
                    <a:bodyPr/>
                    <a:lstStyle/>
                    <a:p>
                      <a:r>
                        <a:rPr lang="cs-CZ" sz="3200" dirty="0"/>
                        <a:t>Dospělý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51 (ž) – 58 (m)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6854135"/>
                  </a:ext>
                </a:extLst>
              </a:tr>
              <a:tr h="577056">
                <a:tc>
                  <a:txBody>
                    <a:bodyPr/>
                    <a:lstStyle/>
                    <a:p>
                      <a:r>
                        <a:rPr lang="cs-CZ" sz="3200" dirty="0"/>
                        <a:t>Senior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47 (ž) – 49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583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90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Průměrné rozložení vody v organismu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1111"/>
          <a:stretch/>
        </p:blipFill>
        <p:spPr>
          <a:xfrm>
            <a:off x="2555907" y="1849543"/>
            <a:ext cx="7080185" cy="45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7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ovlivňuje množství vody v organismu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Pohlaví (rozložení tělesných tkání)</a:t>
            </a:r>
          </a:p>
          <a:p>
            <a:r>
              <a:rPr lang="cs-CZ" dirty="0"/>
              <a:t>Věk</a:t>
            </a:r>
          </a:p>
          <a:p>
            <a:r>
              <a:rPr lang="cs-CZ" dirty="0"/>
              <a:t>Hmotnost – kdo má větší hmotnost, nemusí mít více vody !!!</a:t>
            </a:r>
          </a:p>
          <a:p>
            <a:r>
              <a:rPr lang="cs-CZ" dirty="0"/>
              <a:t>Stav hydratace</a:t>
            </a:r>
          </a:p>
          <a:p>
            <a:r>
              <a:rPr lang="cs-CZ" dirty="0"/>
              <a:t>Zdravotní stav (horečka, průjem, zvracení, popáleniny, malnutrice,…)</a:t>
            </a:r>
          </a:p>
          <a:p>
            <a:r>
              <a:rPr lang="cs-CZ" dirty="0"/>
              <a:t>Těhotenství</a:t>
            </a:r>
          </a:p>
          <a:p>
            <a:r>
              <a:rPr lang="cs-CZ" dirty="0"/>
              <a:t>Okolní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6132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Hospodaření s vodou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Bilance tekutin</a:t>
            </a:r>
          </a:p>
          <a:p>
            <a:pPr marL="0" indent="0">
              <a:buNone/>
            </a:pPr>
            <a:r>
              <a:rPr lang="cs-CZ" sz="2800" dirty="0"/>
              <a:t>= příjem vs. Výdej</a:t>
            </a:r>
          </a:p>
          <a:p>
            <a:r>
              <a:rPr lang="cs-CZ" sz="2800" dirty="0"/>
              <a:t>Mělo by být v rovnováze</a:t>
            </a:r>
          </a:p>
          <a:p>
            <a:r>
              <a:rPr lang="cs-CZ" sz="2800" dirty="0"/>
              <a:t>Denní rovnováha cca 2 500 </a:t>
            </a:r>
            <a:r>
              <a:rPr lang="cs-CZ" sz="2800" cap="none" dirty="0"/>
              <a:t>ml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5363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Rovnováha tekutin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příjem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Pitný režim		     1 000 – 2000 </a:t>
            </a:r>
            <a:r>
              <a:rPr lang="cs-CZ" cap="none" dirty="0"/>
              <a:t>ml</a:t>
            </a:r>
            <a:endParaRPr lang="cs-CZ" dirty="0"/>
          </a:p>
          <a:p>
            <a:r>
              <a:rPr lang="cs-CZ" dirty="0"/>
              <a:t>Voda v potravě	      </a:t>
            </a:r>
            <a:r>
              <a:rPr lang="cs-CZ" cap="none" dirty="0"/>
              <a:t>cca</a:t>
            </a:r>
            <a:r>
              <a:rPr lang="cs-CZ" dirty="0"/>
              <a:t> 1 000 </a:t>
            </a:r>
            <a:r>
              <a:rPr lang="cs-CZ" cap="none" dirty="0"/>
              <a:t>ml</a:t>
            </a:r>
            <a:endParaRPr lang="cs-CZ" dirty="0"/>
          </a:p>
          <a:p>
            <a:r>
              <a:rPr lang="cs-CZ" dirty="0"/>
              <a:t>Voda vznikající v </a:t>
            </a:r>
            <a:r>
              <a:rPr lang="cs-CZ" dirty="0" err="1"/>
              <a:t>org</a:t>
            </a:r>
            <a:r>
              <a:rPr lang="cs-CZ" dirty="0"/>
              <a:t>.      (metabolická voda)        300 </a:t>
            </a:r>
            <a:r>
              <a:rPr lang="cs-CZ" cap="none" dirty="0"/>
              <a:t>ml</a:t>
            </a:r>
            <a:endParaRPr lang="cs-CZ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výdej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/>
              <a:t>Moč (ledviny)	1 500 </a:t>
            </a:r>
            <a:r>
              <a:rPr lang="cs-CZ" cap="none" dirty="0"/>
              <a:t>ml</a:t>
            </a:r>
            <a:endParaRPr lang="cs-CZ" dirty="0"/>
          </a:p>
          <a:p>
            <a:r>
              <a:rPr lang="cs-CZ" dirty="0"/>
              <a:t>Pot (kůže)		</a:t>
            </a:r>
            <a:r>
              <a:rPr lang="cs-CZ" cap="none" dirty="0"/>
              <a:t>cca</a:t>
            </a:r>
            <a:r>
              <a:rPr lang="cs-CZ" dirty="0"/>
              <a:t> 500 </a:t>
            </a:r>
            <a:r>
              <a:rPr lang="cs-CZ" cap="none" dirty="0"/>
              <a:t>ml</a:t>
            </a:r>
            <a:endParaRPr lang="cs-CZ" dirty="0"/>
          </a:p>
          <a:p>
            <a:r>
              <a:rPr lang="cs-CZ" dirty="0"/>
              <a:t>Dech (plíce)		400 </a:t>
            </a:r>
            <a:r>
              <a:rPr lang="cs-CZ" cap="none" dirty="0"/>
              <a:t>ml</a:t>
            </a:r>
            <a:endParaRPr lang="cs-CZ" dirty="0"/>
          </a:p>
          <a:p>
            <a:r>
              <a:rPr lang="cs-CZ" dirty="0"/>
              <a:t>Stolice (střevo)	200 </a:t>
            </a:r>
            <a:r>
              <a:rPr lang="cs-CZ" cap="none" dirty="0"/>
              <a:t>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879564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1739</TotalTime>
  <Words>1268</Words>
  <Application>Microsoft Office PowerPoint</Application>
  <PresentationFormat>Širokoúhlá obrazovka</PresentationFormat>
  <Paragraphs>307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Tw Cen MT</vt:lpstr>
      <vt:lpstr>Wingdings</vt:lpstr>
      <vt:lpstr>Kapka</vt:lpstr>
      <vt:lpstr>Pitný režim</vt:lpstr>
      <vt:lpstr>osnova</vt:lpstr>
      <vt:lpstr>Co je pitný režim ?</vt:lpstr>
      <vt:lpstr>význam vody</vt:lpstr>
      <vt:lpstr>Množství Vody v organismu</vt:lpstr>
      <vt:lpstr>Průměrné rozložení vody v organismu</vt:lpstr>
      <vt:lpstr>Co ovlivňuje množství vody v organismu ?</vt:lpstr>
      <vt:lpstr>Hospodaření s vodou</vt:lpstr>
      <vt:lpstr>Rovnováha tekutin</vt:lpstr>
      <vt:lpstr>Metabolická voda</vt:lpstr>
      <vt:lpstr>Bilance tekutin v git (gastrointestinální trakt)</vt:lpstr>
      <vt:lpstr>Regulace objemu tělesných tekutin</vt:lpstr>
      <vt:lpstr>Regulace příjmu - žízeň</vt:lpstr>
      <vt:lpstr>Regulace výdeje - ledviny</vt:lpstr>
      <vt:lpstr>Poruchy regulace objemu tělesných tekutin</vt:lpstr>
      <vt:lpstr>Nedostatek vody v organismu</vt:lpstr>
      <vt:lpstr>Následky dehydratace</vt:lpstr>
      <vt:lpstr>Potřeba vody</vt:lpstr>
      <vt:lpstr>Potřeba vody</vt:lpstr>
      <vt:lpstr>Doporučený Příjem tekutin dle efsa - european food safety authority</vt:lpstr>
      <vt:lpstr>Doporučený Příjem tekutin dle dach - referenční hodnoty pro příjem živin</vt:lpstr>
      <vt:lpstr>voda v potravinách</vt:lpstr>
      <vt:lpstr>Základ pitného režimu</vt:lpstr>
      <vt:lpstr>Co ještě počítáme do pitného režimu ?</vt:lpstr>
      <vt:lpstr>Pitná voda = kohoutková</vt:lpstr>
      <vt:lpstr>Tvrdost vody</vt:lpstr>
      <vt:lpstr>Balená voda</vt:lpstr>
      <vt:lpstr>Typy balených vod</vt:lpstr>
      <vt:lpstr>Balená přírodní minerální voda</vt:lpstr>
      <vt:lpstr>Balená pramenitá voda</vt:lpstr>
      <vt:lpstr>Balená kojenecká voda</vt:lpstr>
      <vt:lpstr>Balená pitná voda</vt:lpstr>
      <vt:lpstr>Povinné údaje na obalech balených vod</vt:lpstr>
      <vt:lpstr>Doplňující označení</vt:lpstr>
      <vt:lpstr>Dělení dle obsahu CO2</vt:lpstr>
      <vt:lpstr>Děkuji za vaši pozornost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Pitný režim</dc:title>
  <dc:creator>Kajinka</dc:creator>
  <cp:lastModifiedBy>Halina Matějová</cp:lastModifiedBy>
  <cp:revision>34</cp:revision>
  <dcterms:created xsi:type="dcterms:W3CDTF">2017-09-20T18:20:21Z</dcterms:created>
  <dcterms:modified xsi:type="dcterms:W3CDTF">2017-10-31T11:26:18Z</dcterms:modified>
</cp:coreProperties>
</file>