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7" r:id="rId12"/>
    <p:sldId id="266" r:id="rId13"/>
    <p:sldId id="287" r:id="rId14"/>
    <p:sldId id="269" r:id="rId15"/>
    <p:sldId id="268" r:id="rId16"/>
    <p:sldId id="288" r:id="rId17"/>
    <p:sldId id="271" r:id="rId18"/>
    <p:sldId id="273" r:id="rId19"/>
    <p:sldId id="290" r:id="rId20"/>
    <p:sldId id="272" r:id="rId21"/>
    <p:sldId id="274" r:id="rId22"/>
    <p:sldId id="275" r:id="rId23"/>
    <p:sldId id="276" r:id="rId24"/>
    <p:sldId id="278" r:id="rId25"/>
    <p:sldId id="277" r:id="rId26"/>
    <p:sldId id="279" r:id="rId27"/>
    <p:sldId id="282" r:id="rId28"/>
    <p:sldId id="291" r:id="rId29"/>
    <p:sldId id="281" r:id="rId30"/>
    <p:sldId id="289" r:id="rId31"/>
    <p:sldId id="284" r:id="rId32"/>
    <p:sldId id="280" r:id="rId33"/>
    <p:sldId id="292" r:id="rId34"/>
    <p:sldId id="283" r:id="rId35"/>
    <p:sldId id="285" r:id="rId36"/>
    <p:sldId id="286" r:id="rId37"/>
    <p:sldId id="293" r:id="rId38"/>
    <p:sldId id="294" r:id="rId39"/>
    <p:sldId id="296" r:id="rId40"/>
    <p:sldId id="297" r:id="rId41"/>
    <p:sldId id="298" r:id="rId42"/>
    <p:sldId id="299" r:id="rId43"/>
    <p:sldId id="29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redný štýl 3 - zvýrazneni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Tmavý štýl 2 - zvýraznenie 5/zvýrazneni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813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908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714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425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496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336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941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142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361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04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348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4EBAAB9-1394-4112-8F24-2FE90EC95318}" type="datetimeFigureOut">
              <a:rPr lang="sk-SK" smtClean="0"/>
              <a:t>3. 1. 2018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ACA8E418-31EB-43C1-9C34-5F3556F83B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683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B4CCA3-39D5-4841-863F-084B7AE9A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 err="1"/>
              <a:t>Vitaminy</a:t>
            </a:r>
            <a:r>
              <a:rPr lang="sk-SK" dirty="0"/>
              <a:t> rozpustné </a:t>
            </a:r>
            <a:br>
              <a:rPr lang="sk-SK" dirty="0"/>
            </a:b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vodě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381F9E3-5BD0-4EA0-B7F2-8CF616B672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sk-SK" sz="2400" dirty="0"/>
              <a:t>Kristína Hrivniaková</a:t>
            </a:r>
          </a:p>
        </p:txBody>
      </p:sp>
    </p:spTree>
    <p:extLst>
      <p:ext uri="{BB962C8B-B14F-4D97-AF65-F5344CB8AC3E}">
        <p14:creationId xmlns:p14="http://schemas.microsoft.com/office/powerpoint/2010/main" val="125837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88D74E-4F9B-44DB-958E-C0D9F7D5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B3 (</a:t>
            </a:r>
            <a:r>
              <a:rPr lang="sk-SK" dirty="0" err="1"/>
              <a:t>Niacin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552088B-75BF-4B92-B6FE-CDDC03C98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minulosti i vitamin PP (proti </a:t>
            </a:r>
            <a:r>
              <a:rPr lang="cs-CZ" dirty="0" err="1"/>
              <a:t>pelagrový</a:t>
            </a:r>
            <a:r>
              <a:rPr lang="cs-CZ" dirty="0"/>
              <a:t>)</a:t>
            </a:r>
          </a:p>
          <a:p>
            <a:r>
              <a:rPr lang="cs-CZ" dirty="0"/>
              <a:t>niacin - </a:t>
            </a:r>
            <a:r>
              <a:rPr lang="cs-CZ" dirty="0" err="1"/>
              <a:t>vitamery</a:t>
            </a:r>
            <a:r>
              <a:rPr lang="cs-CZ" dirty="0"/>
              <a:t>: </a:t>
            </a:r>
            <a:r>
              <a:rPr lang="cs-CZ" b="1" dirty="0"/>
              <a:t>kyselina nikotinová, nikotinamid</a:t>
            </a:r>
          </a:p>
          <a:p>
            <a:r>
              <a:rPr lang="cs-CZ" dirty="0"/>
              <a:t>potřeba niacinu je zajišťována příjmem skrz potravu, ale také </a:t>
            </a:r>
            <a:r>
              <a:rPr lang="cs-CZ" b="1" dirty="0"/>
              <a:t>endogenní syntézou z tryptofanu</a:t>
            </a:r>
            <a:r>
              <a:rPr lang="cs-CZ" dirty="0"/>
              <a:t> v játrech a ledvinách (60 mg tryptofanu = 1 mg niacinu)</a:t>
            </a:r>
          </a:p>
          <a:p>
            <a:r>
              <a:rPr lang="cs-CZ" dirty="0"/>
              <a:t>nadbytek niacinu může být uložen v játrech nebo vyloučen močí</a:t>
            </a:r>
          </a:p>
          <a:p>
            <a:r>
              <a:rPr lang="cs-CZ" dirty="0"/>
              <a:t>poměrně stabilní při zahřátí, vaření a delším skladování (průměrné ztráty 10%)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031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4265CB-28D7-4079-92CA-842265DF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sk-SK"/>
              <a:t>Vitamin</a:t>
            </a:r>
            <a:r>
              <a:rPr lang="sk-SK" dirty="0"/>
              <a:t> B3 (</a:t>
            </a:r>
            <a:r>
              <a:rPr lang="sk-SK"/>
              <a:t>Niacin</a:t>
            </a:r>
            <a:r>
              <a:rPr lang="sk-SK" dirty="0"/>
              <a:t>)</a:t>
            </a: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A4149C3-148C-4DBB-B514-087FB556A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/>
              <a:t>DDD: muži </a:t>
            </a:r>
            <a:r>
              <a:rPr lang="sk-SK" b="1"/>
              <a:t>16 </a:t>
            </a:r>
            <a:r>
              <a:rPr lang="sk-SK"/>
              <a:t>mg, ženy </a:t>
            </a:r>
            <a:r>
              <a:rPr lang="sk-SK" b="1"/>
              <a:t>13</a:t>
            </a:r>
            <a:r>
              <a:rPr lang="sk-SK"/>
              <a:t> mg </a:t>
            </a:r>
          </a:p>
          <a:p>
            <a:pPr marL="0" indent="0">
              <a:buNone/>
            </a:pPr>
            <a:endParaRPr lang="sk-SK"/>
          </a:p>
          <a:p>
            <a:r>
              <a:rPr lang="sk-SK" b="1"/>
              <a:t>Zdroje </a:t>
            </a:r>
            <a:r>
              <a:rPr lang="sk-SK" b="1" err="1"/>
              <a:t>niacinu</a:t>
            </a:r>
            <a:r>
              <a:rPr lang="sk-SK" b="1"/>
              <a:t> : </a:t>
            </a:r>
          </a:p>
          <a:p>
            <a:pPr marL="0" indent="0">
              <a:buNone/>
            </a:pPr>
            <a:r>
              <a:rPr lang="cs-CZ"/>
              <a:t>Maso, vnitřnosti, ryby, mléko, vejce</a:t>
            </a:r>
          </a:p>
          <a:p>
            <a:pPr marL="0" indent="0">
              <a:buNone/>
            </a:pPr>
            <a:r>
              <a:rPr lang="cs-CZ"/>
              <a:t/>
            </a:r>
            <a:br>
              <a:rPr lang="cs-CZ"/>
            </a:br>
            <a:r>
              <a:rPr lang="cs-CZ"/>
              <a:t>Celozrnné pečivo, brambory, ořechy, luštěniny</a:t>
            </a:r>
            <a:endParaRPr lang="sk-SK"/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DF5D452B-B26B-49EE-B544-3B4CA84E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123" y="2749408"/>
            <a:ext cx="4178029" cy="22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336B33-14F4-4506-B081-840063E8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B3 (</a:t>
            </a:r>
            <a:r>
              <a:rPr lang="sk-SK" dirty="0" err="1"/>
              <a:t>Niacin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0B479E6-AB14-4CA8-91CE-DD484C5BC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60775"/>
            <a:ext cx="10058400" cy="4211425"/>
          </a:xfrm>
        </p:spPr>
        <p:txBody>
          <a:bodyPr>
            <a:normAutofit/>
          </a:bodyPr>
          <a:lstStyle/>
          <a:p>
            <a:r>
              <a:rPr lang="cs-CZ" dirty="0"/>
              <a:t>součást koenzymu NAD (Nikotinamid-adenin-</a:t>
            </a:r>
            <a:r>
              <a:rPr lang="cs-CZ" dirty="0" err="1"/>
              <a:t>dinukleotid</a:t>
            </a:r>
            <a:r>
              <a:rPr lang="cs-CZ" dirty="0"/>
              <a:t>) a NADP (Nikotinamid-adenin-</a:t>
            </a:r>
            <a:r>
              <a:rPr lang="cs-CZ" dirty="0" err="1"/>
              <a:t>Dinukletid</a:t>
            </a:r>
            <a:r>
              <a:rPr lang="cs-CZ" dirty="0"/>
              <a:t>-Fosfát) - podílí se na transportu vodíkových iontů → syntéza a odbourávání sacharidů, mastných kyselin a aminokyselin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cs-CZ" b="1" dirty="0"/>
              <a:t>Zdravotní tvrzení o niacinu: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nervové soustavy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psychické činnosti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sliznic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pokožky</a:t>
            </a:r>
            <a:br>
              <a:rPr lang="cs-CZ" b="1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ke </a:t>
            </a:r>
            <a:r>
              <a:rPr lang="cs-CZ" b="1" dirty="0"/>
              <a:t>snížení míry únavy a vyčerpání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750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zviera, bezstavovce&#10;&#10;Popis vygenerovaný s veľmi vysokou spoľahlivosťou">
            <a:extLst>
              <a:ext uri="{FF2B5EF4-FFF2-40B4-BE49-F238E27FC236}">
                <a16:creationId xmlns:a16="http://schemas.microsoft.com/office/drawing/2014/main" xmlns="" id="{4D0A34B1-616E-485A-9183-E6DEC9E8F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38" r="14286" b="1"/>
          <a:stretch/>
        </p:blipFill>
        <p:spPr>
          <a:xfrm>
            <a:off x="7872307" y="2193036"/>
            <a:ext cx="3261974" cy="36398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BC03AE0-73D0-4D6D-991E-D34EED0C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sk-SK"/>
              <a:t>Vitamin B</a:t>
            </a:r>
            <a:r>
              <a:rPr lang="sk-SK" baseline="-25000"/>
              <a:t>3 </a:t>
            </a:r>
            <a:r>
              <a:rPr lang="sk-SK"/>
              <a:t>(Niacin)</a:t>
            </a:r>
            <a:br>
              <a:rPr lang="sk-SK"/>
            </a:b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B92EFC4-2625-4E55-A904-0F8FBF8C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6482419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Nedostatek niacinu: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v zemích s vysokou konzumací kukuřice a prosa (př. Afrika, jihovýchodní státy USA) (kukuřice - nízký obsah nejen niacinu, ale i tryptofanu)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nedostatek niacinu vede k </a:t>
            </a:r>
            <a:r>
              <a:rPr lang="cs-CZ" b="1" dirty="0" err="1"/>
              <a:t>pelagre</a:t>
            </a:r>
            <a:r>
              <a:rPr lang="cs-CZ" b="1" dirty="0"/>
              <a:t> = onemocnění 3D</a:t>
            </a:r>
          </a:p>
          <a:p>
            <a:pPr marL="0" indent="0">
              <a:buNone/>
            </a:pPr>
            <a:r>
              <a:rPr lang="cs-CZ" b="1" dirty="0" err="1"/>
              <a:t>dermatititida</a:t>
            </a:r>
            <a:r>
              <a:rPr lang="cs-CZ" dirty="0"/>
              <a:t> (záněty kůže), </a:t>
            </a:r>
            <a:r>
              <a:rPr lang="cs-CZ" b="1" dirty="0" err="1"/>
              <a:t>diarrhoea</a:t>
            </a:r>
            <a:r>
              <a:rPr lang="cs-CZ" dirty="0"/>
              <a:t> (průjem), </a:t>
            </a:r>
            <a:r>
              <a:rPr lang="cs-CZ" b="1" dirty="0"/>
              <a:t>demence</a:t>
            </a:r>
          </a:p>
          <a:p>
            <a:r>
              <a:rPr lang="cs-CZ" dirty="0"/>
              <a:t>bez léčby dochází k poruše celého energetického metabolismu</a:t>
            </a:r>
          </a:p>
          <a:p>
            <a:r>
              <a:rPr lang="cs-CZ" dirty="0"/>
              <a:t>nedostatek možný u alkoholiků, u vrozených poruch metabolismu tryptofanu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598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BFC54781-CFD1-4BD5-B568-1EE3DE25F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" r="7705"/>
          <a:stretch/>
        </p:blipFill>
        <p:spPr>
          <a:xfrm>
            <a:off x="-1" y="-326571"/>
            <a:ext cx="12192001" cy="76324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EEBB98-0168-4292-ACBF-62557710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64596"/>
            <a:ext cx="10058400" cy="992221"/>
          </a:xfrm>
        </p:spPr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B6 (</a:t>
            </a:r>
            <a:r>
              <a:rPr lang="sk-SK" dirty="0" err="1"/>
              <a:t>Pyridoxin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3780FA8-67D4-4F68-8CF7-1A1DC6BC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163" y="2013626"/>
            <a:ext cx="9937102" cy="4158574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DDD: muž </a:t>
            </a:r>
            <a:r>
              <a:rPr lang="sk-SK" sz="2400" b="1" dirty="0"/>
              <a:t>1,5 </a:t>
            </a:r>
            <a:r>
              <a:rPr lang="sk-SK" dirty="0"/>
              <a:t>mg , žena </a:t>
            </a:r>
            <a:r>
              <a:rPr lang="sk-SK" sz="2400" b="1" dirty="0"/>
              <a:t>1,2</a:t>
            </a:r>
            <a:r>
              <a:rPr lang="sk-SK" dirty="0"/>
              <a:t> mg 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/>
              <a:t>Zdroje </a:t>
            </a:r>
            <a:r>
              <a:rPr lang="sk-SK" b="1" dirty="0" err="1"/>
              <a:t>vitaminu</a:t>
            </a:r>
            <a:r>
              <a:rPr lang="sk-SK" b="1" dirty="0"/>
              <a:t> B6 :</a:t>
            </a:r>
          </a:p>
          <a:p>
            <a:r>
              <a:rPr lang="cs-CZ" dirty="0"/>
              <a:t>obsažený téměř ve všech potravinách</a:t>
            </a:r>
          </a:p>
          <a:p>
            <a:r>
              <a:rPr lang="cs-CZ" dirty="0"/>
              <a:t>maso (zejména kuřecí a vepřové), ryby, zelenina (zelí, fazole, hrách),        brambory, banány, obiloviny, rýže, celozrnné výrobky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29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EEBB98-0168-4292-ACBF-62557710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4646"/>
            <a:ext cx="10058400" cy="1063690"/>
          </a:xfrm>
        </p:spPr>
        <p:txBody>
          <a:bodyPr>
            <a:normAutofit/>
          </a:bodyPr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B6 (</a:t>
            </a:r>
            <a:r>
              <a:rPr lang="sk-SK" dirty="0" err="1"/>
              <a:t>Pyridoxin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3780FA8-67D4-4F68-8CF7-1A1DC6BC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23" y="1212972"/>
            <a:ext cx="11266020" cy="5645027"/>
          </a:xfrm>
        </p:spPr>
        <p:txBody>
          <a:bodyPr>
            <a:normAutofit/>
          </a:bodyPr>
          <a:lstStyle/>
          <a:p>
            <a:r>
              <a:rPr lang="cs-CZ" sz="1800" dirty="0" err="1"/>
              <a:t>vitamery</a:t>
            </a:r>
            <a:r>
              <a:rPr lang="cs-CZ" sz="1800" dirty="0"/>
              <a:t>: pyridoxin, pyridoxal, pyridoxamin → aktivní po přeměně na </a:t>
            </a:r>
            <a:r>
              <a:rPr lang="cs-CZ" sz="1800" dirty="0" err="1"/>
              <a:t>pyridoxalfosfát</a:t>
            </a:r>
            <a:endParaRPr lang="cs-CZ" sz="1800" dirty="0"/>
          </a:p>
          <a:p>
            <a:r>
              <a:rPr lang="cs-CZ" sz="1800" dirty="0"/>
              <a:t>je součástí koenzymu </a:t>
            </a:r>
            <a:r>
              <a:rPr lang="cs-CZ" sz="1800" dirty="0" err="1"/>
              <a:t>pyridoxalfosfát</a:t>
            </a:r>
            <a:r>
              <a:rPr lang="cs-CZ" sz="1800" dirty="0"/>
              <a:t> a </a:t>
            </a:r>
            <a:r>
              <a:rPr lang="cs-CZ" sz="1800" dirty="0" err="1"/>
              <a:t>pyridoxaminfosfát</a:t>
            </a:r>
            <a:endParaRPr lang="cs-CZ" sz="1800" dirty="0"/>
          </a:p>
          <a:p>
            <a:pPr marL="0" indent="0">
              <a:buNone/>
            </a:pPr>
            <a:endParaRPr lang="sk-SK" sz="1800" b="1" dirty="0"/>
          </a:p>
          <a:p>
            <a:r>
              <a:rPr lang="cs-CZ" sz="2400" b="1" dirty="0"/>
              <a:t>Zdravotní tvrzení o vitaminu B6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 syntéze </a:t>
            </a:r>
            <a:r>
              <a:rPr lang="cs-CZ" sz="2400" b="1" dirty="0"/>
              <a:t>cysteinu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sz="2400" b="1" dirty="0"/>
              <a:t>energetickému metabolismu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sz="2400" b="1" dirty="0"/>
              <a:t>nervové soustavy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normálnímu metabolismu </a:t>
            </a:r>
            <a:r>
              <a:rPr lang="cs-CZ" sz="2400" b="1" dirty="0" err="1"/>
              <a:t>homocysteinu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normálnímu metabolismu </a:t>
            </a:r>
            <a:r>
              <a:rPr lang="cs-CZ" sz="2400" b="1" dirty="0"/>
              <a:t>bílkovin a glykogenu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sz="2400" b="1" dirty="0"/>
              <a:t>psychické činnosti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 tvorbě </a:t>
            </a:r>
            <a:r>
              <a:rPr lang="cs-CZ" sz="2400" b="1" dirty="0"/>
              <a:t>červených krvinek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 funkci </a:t>
            </a:r>
            <a:r>
              <a:rPr lang="cs-CZ" sz="2400" b="1" dirty="0"/>
              <a:t>imunitního systému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ke </a:t>
            </a:r>
            <a:r>
              <a:rPr lang="cs-CZ" sz="2400" b="1" dirty="0"/>
              <a:t>snížení míry únavy a vyčerpání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</a:t>
            </a:r>
            <a:r>
              <a:rPr lang="cs-CZ" sz="2400" b="1" dirty="0"/>
              <a:t>regulaci hormonální aktivity</a:t>
            </a:r>
            <a:endParaRPr lang="sk-SK" sz="2400" b="1" dirty="0"/>
          </a:p>
          <a:p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37881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8528BD-8F34-4047-ACF5-48A01E4B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352939"/>
          </a:xfrm>
        </p:spPr>
        <p:txBody>
          <a:bodyPr>
            <a:normAutofit/>
          </a:bodyPr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B6 (</a:t>
            </a:r>
            <a:r>
              <a:rPr lang="sk-SK" dirty="0" err="1"/>
              <a:t>Pyridoxin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91CADAF-9FE6-4990-90FF-170C7FD1D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41922"/>
            <a:ext cx="10058400" cy="4230277"/>
          </a:xfrm>
        </p:spPr>
        <p:txBody>
          <a:bodyPr>
            <a:normAutofit/>
          </a:bodyPr>
          <a:lstStyle/>
          <a:p>
            <a:r>
              <a:rPr lang="cs-CZ" b="1" dirty="0"/>
              <a:t>Nedostatek vitaminu B6 způsobuje: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mikrocytární</a:t>
            </a:r>
            <a:r>
              <a:rPr lang="cs-CZ" dirty="0"/>
              <a:t> anémii, </a:t>
            </a:r>
            <a:r>
              <a:rPr lang="cs-CZ" dirty="0" err="1"/>
              <a:t>seboroickou</a:t>
            </a:r>
            <a:r>
              <a:rPr lang="cs-CZ" dirty="0"/>
              <a:t> dermatitidu (oblast úst, očí a nosu) a neurologické poruchy (př. Poruchy senzoriky, periferní neuritida, epileptiformní křeče v kojeneckém věku), konjunktivitida (zánět očních spojivek)</a:t>
            </a: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F356FE4F-88F2-4427-874F-843E8F90E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821" y="4143363"/>
            <a:ext cx="2714625" cy="271462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0CD44B94-0D09-4CA5-BCE1-A542EC819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322" y="4143376"/>
            <a:ext cx="3834215" cy="27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829A6F-1442-4180-B9D1-E8409E41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04E4E1C-EF33-489D-9B7F-AB4FD0E41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Jiné pojmenování: vitamin B9, Folacin, kyselina </a:t>
            </a:r>
            <a:r>
              <a:rPr lang="cs-CZ" dirty="0" err="1"/>
              <a:t>pteroylglutámová</a:t>
            </a:r>
            <a:endParaRPr lang="cs-CZ" dirty="0"/>
          </a:p>
          <a:p>
            <a:r>
              <a:rPr lang="cs-CZ" dirty="0"/>
              <a:t>termolabilní, citlivý na světlo, ztráty při přípravě 50 - 70%</a:t>
            </a:r>
          </a:p>
          <a:p>
            <a:r>
              <a:rPr lang="cs-CZ" dirty="0"/>
              <a:t>přijímáme ho skrz stravu, ale je také syntetizován enterálními bakteriemi (pro pokrytí DDD je to zanedbatelné)</a:t>
            </a:r>
          </a:p>
          <a:p>
            <a:r>
              <a:rPr lang="cs-CZ" dirty="0"/>
              <a:t>metabolicky aktivní je kyselina </a:t>
            </a:r>
            <a:r>
              <a:rPr lang="cs-CZ" b="1" dirty="0" err="1"/>
              <a:t>tetrahydrolistová</a:t>
            </a:r>
            <a:r>
              <a:rPr lang="cs-CZ" b="1" dirty="0"/>
              <a:t> </a:t>
            </a:r>
            <a:r>
              <a:rPr lang="cs-CZ" dirty="0"/>
              <a:t>(THFA), která přenáší </a:t>
            </a:r>
            <a:r>
              <a:rPr lang="cs-CZ" dirty="0" err="1"/>
              <a:t>jednouhlikaté</a:t>
            </a:r>
            <a:r>
              <a:rPr lang="cs-CZ" dirty="0"/>
              <a:t> zbytky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301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829A6F-1442-4180-B9D1-E8409E41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04E4E1C-EF33-489D-9B7F-AB4FD0E4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7346364" cy="4050792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DDD: </a:t>
            </a:r>
            <a:r>
              <a:rPr lang="sk-SK" sz="2400" b="1" dirty="0"/>
              <a:t>400 µg </a:t>
            </a:r>
            <a:r>
              <a:rPr lang="sk-SK" dirty="0"/>
              <a:t>(DACH)</a:t>
            </a:r>
          </a:p>
          <a:p>
            <a:r>
              <a:rPr lang="sk-SK" b="1" dirty="0"/>
              <a:t>Zdroje kyseliny listovej:</a:t>
            </a:r>
          </a:p>
          <a:p>
            <a:pPr marL="0" indent="0">
              <a:buNone/>
            </a:pPr>
            <a:r>
              <a:rPr lang="cs-CZ" dirty="0"/>
              <a:t>chléb, celozrnné výrobky, brambory, maso, játra, kvasnice, mléko a mléčné výrobky, sýry, žloutek, pšeničné klíčky, sója, listová zelenina - špenát, zelí, rajčata, okurky</a:t>
            </a:r>
          </a:p>
          <a:p>
            <a:pPr marL="0" indent="0">
              <a:buNone/>
            </a:pPr>
            <a:endParaRPr lang="sk-SK" dirty="0"/>
          </a:p>
          <a:p>
            <a:r>
              <a:rPr lang="cs-CZ" dirty="0"/>
              <a:t>v potravinách je ve formě:</a:t>
            </a:r>
          </a:p>
          <a:p>
            <a:pPr marL="0" indent="0">
              <a:buNone/>
            </a:pP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pteroylmonoglutamáty</a:t>
            </a:r>
            <a:r>
              <a:rPr lang="cs-CZ" dirty="0"/>
              <a:t> - vstřebává se </a:t>
            </a:r>
            <a:r>
              <a:rPr lang="cs-CZ" b="1" dirty="0"/>
              <a:t>více než 90 %</a:t>
            </a:r>
            <a:br>
              <a:rPr lang="cs-CZ" b="1" dirty="0"/>
            </a:br>
            <a:r>
              <a:rPr lang="cs-CZ" dirty="0" err="1"/>
              <a:t>pteroylpolyglutamáty</a:t>
            </a:r>
            <a:r>
              <a:rPr lang="cs-CZ" dirty="0"/>
              <a:t> - vstřebává se přibližně 50 %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6EEE601-14B8-488E-9E6C-52FB315D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23" y="2668555"/>
            <a:ext cx="2549811" cy="25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C9908D-7251-4E69-9D47-41BAEB58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75D526B-1C01-4D5C-9B9C-41A8743A8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53" y="2121408"/>
            <a:ext cx="10708848" cy="4050792"/>
          </a:xfrm>
        </p:spPr>
        <p:txBody>
          <a:bodyPr/>
          <a:lstStyle/>
          <a:p>
            <a:pPr marL="0" indent="0">
              <a:buNone/>
            </a:pPr>
            <a:endParaRPr lang="sk-SK" b="1" dirty="0"/>
          </a:p>
          <a:p>
            <a:pPr marL="0" indent="0" algn="ctr">
              <a:buNone/>
            </a:pPr>
            <a:r>
              <a:rPr lang="sk-SK" sz="2400" dirty="0"/>
              <a:t>DFE </a:t>
            </a:r>
            <a:r>
              <a:rPr lang="sk-SK" sz="2400" b="1" dirty="0"/>
              <a:t>= </a:t>
            </a:r>
            <a:r>
              <a:rPr lang="sk-SK" sz="2400" b="1" dirty="0" err="1"/>
              <a:t>dietary</a:t>
            </a:r>
            <a:r>
              <a:rPr lang="sk-SK" sz="2400" b="1" dirty="0"/>
              <a:t> </a:t>
            </a:r>
            <a:r>
              <a:rPr lang="sk-SK" sz="2400" b="1" dirty="0" err="1"/>
              <a:t>folate</a:t>
            </a:r>
            <a:r>
              <a:rPr lang="sk-SK" sz="2400" b="1" dirty="0"/>
              <a:t> </a:t>
            </a:r>
            <a:r>
              <a:rPr lang="sk-SK" sz="2400" b="1" dirty="0" err="1"/>
              <a:t>equivalents</a:t>
            </a:r>
            <a:r>
              <a:rPr lang="sk-SK" sz="2400" b="1" dirty="0"/>
              <a:t> </a:t>
            </a:r>
            <a:r>
              <a:rPr lang="sk-SK" sz="2400" dirty="0"/>
              <a:t>(</a:t>
            </a:r>
            <a:r>
              <a:rPr lang="sk-SK" sz="2400" dirty="0" err="1"/>
              <a:t>ug</a:t>
            </a:r>
            <a:r>
              <a:rPr lang="sk-SK" sz="2400" dirty="0"/>
              <a:t>) - </a:t>
            </a:r>
            <a:r>
              <a:rPr lang="sk-SK" sz="2400" b="1" dirty="0" err="1"/>
              <a:t>folátový</a:t>
            </a:r>
            <a:r>
              <a:rPr lang="sk-SK" sz="2400" b="1" dirty="0"/>
              <a:t> ekvivalent</a:t>
            </a:r>
          </a:p>
          <a:p>
            <a:r>
              <a:rPr lang="cs-CZ" dirty="0"/>
              <a:t>definovaný na základě různé využitelnosti jednotlivých forem</a:t>
            </a:r>
          </a:p>
          <a:p>
            <a:r>
              <a:rPr lang="cs-CZ" b="1" dirty="0"/>
              <a:t>1 µg DFE = </a:t>
            </a:r>
            <a:r>
              <a:rPr lang="cs-CZ" dirty="0"/>
              <a:t>1µg </a:t>
            </a:r>
            <a:r>
              <a:rPr lang="cs-CZ" dirty="0" err="1"/>
              <a:t>folátu</a:t>
            </a:r>
            <a:r>
              <a:rPr lang="cs-CZ" dirty="0"/>
              <a:t> z potravy anebo 0,6 µg kyseliny </a:t>
            </a:r>
            <a:r>
              <a:rPr lang="cs-CZ" dirty="0" err="1"/>
              <a:t>listovej</a:t>
            </a:r>
            <a:r>
              <a:rPr lang="cs-CZ" dirty="0"/>
              <a:t> z fortifikované potravy (0,5 µg syntetického </a:t>
            </a:r>
            <a:r>
              <a:rPr lang="cs-CZ" dirty="0" err="1"/>
              <a:t>folátu</a:t>
            </a:r>
            <a:r>
              <a:rPr lang="cs-CZ" dirty="0"/>
              <a:t> nalačno)</a:t>
            </a:r>
            <a:endParaRPr lang="sk-SK" dirty="0"/>
          </a:p>
          <a:p>
            <a:r>
              <a:rPr lang="cs-CZ" dirty="0"/>
              <a:t>vzorec pro výpočet z uměle obohacených potravin: </a:t>
            </a:r>
          </a:p>
          <a:p>
            <a:pPr marL="0" indent="0" algn="ctr">
              <a:buNone/>
            </a:pPr>
            <a:r>
              <a:rPr lang="sk-SK" b="1" dirty="0" err="1"/>
              <a:t>ug</a:t>
            </a:r>
            <a:r>
              <a:rPr lang="sk-SK" b="1" dirty="0"/>
              <a:t> DFE = µg </a:t>
            </a:r>
            <a:r>
              <a:rPr lang="sk-SK" b="1" dirty="0" err="1"/>
              <a:t>folátu</a:t>
            </a:r>
            <a:r>
              <a:rPr lang="sk-SK" b="1" dirty="0"/>
              <a:t> v </a:t>
            </a:r>
            <a:r>
              <a:rPr lang="sk-SK" b="1" dirty="0" err="1"/>
              <a:t>potravině</a:t>
            </a:r>
            <a:r>
              <a:rPr lang="sk-SK" b="1" dirty="0"/>
              <a:t> + (1,7 x µg syntetické kyseliny listové)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507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5ED2C9-9957-453D-AE1B-D4ECF869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Které vitaminy jsou rozpustné ve vodě ???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D46F00C-A70D-4103-9832-D3F5FBB27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Vitamin</a:t>
            </a:r>
            <a:r>
              <a:rPr lang="sk-SK" dirty="0"/>
              <a:t> B1 (</a:t>
            </a:r>
            <a:r>
              <a:rPr lang="sk-SK" dirty="0" err="1"/>
              <a:t>Thiamin</a:t>
            </a:r>
            <a:r>
              <a:rPr lang="sk-SK" dirty="0"/>
              <a:t>)</a:t>
            </a:r>
          </a:p>
          <a:p>
            <a:r>
              <a:rPr lang="sk-SK" dirty="0" err="1"/>
              <a:t>Vitamin</a:t>
            </a:r>
            <a:r>
              <a:rPr lang="sk-SK" dirty="0"/>
              <a:t> B2  (</a:t>
            </a:r>
            <a:r>
              <a:rPr lang="sk-SK" dirty="0" err="1"/>
              <a:t>Riboflavin</a:t>
            </a:r>
            <a:r>
              <a:rPr lang="sk-SK" dirty="0"/>
              <a:t>)</a:t>
            </a:r>
          </a:p>
          <a:p>
            <a:r>
              <a:rPr lang="sk-SK" dirty="0" err="1"/>
              <a:t>Vitamin</a:t>
            </a:r>
            <a:r>
              <a:rPr lang="sk-SK" dirty="0"/>
              <a:t> B3 (</a:t>
            </a:r>
            <a:r>
              <a:rPr lang="sk-SK" dirty="0" err="1"/>
              <a:t>Niacin</a:t>
            </a:r>
            <a:r>
              <a:rPr lang="sk-SK" dirty="0"/>
              <a:t>)</a:t>
            </a:r>
          </a:p>
          <a:p>
            <a:r>
              <a:rPr lang="sk-SK" dirty="0" err="1"/>
              <a:t>Vitamin</a:t>
            </a:r>
            <a:r>
              <a:rPr lang="sk-SK" dirty="0"/>
              <a:t> B6 (</a:t>
            </a:r>
            <a:r>
              <a:rPr lang="sk-SK" dirty="0" err="1"/>
              <a:t>Pyridoxin</a:t>
            </a:r>
            <a:r>
              <a:rPr lang="sk-SK" dirty="0"/>
              <a:t>)</a:t>
            </a:r>
          </a:p>
          <a:p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  <a:p>
            <a:r>
              <a:rPr lang="sk-SK" dirty="0" err="1"/>
              <a:t>Vitamin</a:t>
            </a:r>
            <a:r>
              <a:rPr lang="sk-SK" dirty="0"/>
              <a:t> B5 (Kyselina </a:t>
            </a:r>
            <a:r>
              <a:rPr lang="sk-SK" dirty="0" err="1"/>
              <a:t>pantotenová</a:t>
            </a:r>
            <a:r>
              <a:rPr lang="sk-SK" dirty="0"/>
              <a:t>)</a:t>
            </a:r>
          </a:p>
          <a:p>
            <a:r>
              <a:rPr lang="fi-FI" dirty="0"/>
              <a:t>Biotin</a:t>
            </a:r>
            <a:r>
              <a:rPr lang="sk-SK" dirty="0"/>
              <a:t> (</a:t>
            </a:r>
            <a:r>
              <a:rPr lang="sk-SK" dirty="0" err="1"/>
              <a:t>Vitamin</a:t>
            </a:r>
            <a:r>
              <a:rPr lang="sk-SK" dirty="0"/>
              <a:t> H)</a:t>
            </a:r>
          </a:p>
          <a:p>
            <a:r>
              <a:rPr lang="sk-SK" dirty="0" err="1"/>
              <a:t>Vitamin</a:t>
            </a:r>
            <a:r>
              <a:rPr lang="sk-SK" dirty="0"/>
              <a:t> B12 (</a:t>
            </a:r>
            <a:r>
              <a:rPr lang="sk-SK" dirty="0" err="1"/>
              <a:t>Kobalamin</a:t>
            </a:r>
            <a:r>
              <a:rPr lang="sk-SK" dirty="0"/>
              <a:t>)</a:t>
            </a:r>
          </a:p>
          <a:p>
            <a:r>
              <a:rPr lang="sk-SK" dirty="0" err="1"/>
              <a:t>Vitamin</a:t>
            </a:r>
            <a:r>
              <a:rPr lang="sk-SK" dirty="0"/>
              <a:t> C (Kyselina askorbová)</a:t>
            </a:r>
          </a:p>
        </p:txBody>
      </p:sp>
    </p:spTree>
    <p:extLst>
      <p:ext uri="{BB962C8B-B14F-4D97-AF65-F5344CB8AC3E}">
        <p14:creationId xmlns:p14="http://schemas.microsoft.com/office/powerpoint/2010/main" val="12826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829A6F-1442-4180-B9D1-E8409E41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04E4E1C-EF33-489D-9B7F-AB4FD0E41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Zdravotní tvrzení o kyselině listové: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růstu </a:t>
            </a:r>
            <a:r>
              <a:rPr lang="cs-CZ" b="1" dirty="0"/>
              <a:t>zárodečné tkáně během těhotenství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syntéze bílkovin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krvetvorbě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metabolismu </a:t>
            </a:r>
            <a:r>
              <a:rPr lang="cs-CZ" b="1" dirty="0" err="1"/>
              <a:t>homocysteinu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psychické činnosti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funkci </a:t>
            </a:r>
            <a:r>
              <a:rPr lang="cs-CZ" b="1" dirty="0"/>
              <a:t>imunitního systému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ke </a:t>
            </a:r>
            <a:r>
              <a:rPr lang="cs-CZ" b="1" dirty="0"/>
              <a:t>snížení míry únavy a vyčerpání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5837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829A6F-1442-4180-B9D1-E8409E41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Kyselina listová (</a:t>
            </a:r>
            <a:r>
              <a:rPr lang="sk-SK" dirty="0" err="1"/>
              <a:t>Folát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04E4E1C-EF33-489D-9B7F-AB4FD0E4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673" y="2121408"/>
            <a:ext cx="647657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Nedostatek kyseliny listové:</a:t>
            </a:r>
          </a:p>
          <a:p>
            <a:r>
              <a:rPr lang="cs-CZ" sz="1800" dirty="0"/>
              <a:t>narušena je syntéza bílkovin, syntéza rychle se dělících buněk, hematopoetická tkáň</a:t>
            </a:r>
          </a:p>
          <a:p>
            <a:r>
              <a:rPr lang="cs-CZ" sz="1800" b="1" dirty="0"/>
              <a:t>megaloblastická anémie </a:t>
            </a:r>
            <a:r>
              <a:rPr lang="cs-CZ" sz="1800" dirty="0"/>
              <a:t>(snížená tvorba erytrocytů, příznaky: bledost kůže a sliznic, únava, snížená tělesná výkonnost, zadýchávání se při námaze, tachykardie, ...)</a:t>
            </a:r>
          </a:p>
          <a:p>
            <a:r>
              <a:rPr lang="cs-CZ" sz="1800" b="1" dirty="0"/>
              <a:t>defekt neurální trubice u plodu </a:t>
            </a:r>
            <a:r>
              <a:rPr lang="cs-CZ" sz="1800" dirty="0"/>
              <a:t>- spina </a:t>
            </a:r>
            <a:r>
              <a:rPr lang="cs-CZ" sz="1800" dirty="0" err="1"/>
              <a:t>bifida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aborty, zpomalení růstu plodu</a:t>
            </a:r>
            <a:br>
              <a:rPr lang="cs-CZ" sz="1800" dirty="0"/>
            </a:b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Těhotné a kojící ženy: </a:t>
            </a:r>
            <a:r>
              <a:rPr lang="cs-CZ" sz="1800" b="1" dirty="0"/>
              <a:t>600 mikrogramů </a:t>
            </a:r>
            <a:r>
              <a:rPr lang="cs-CZ" sz="1800" dirty="0"/>
              <a:t>(zvýšený příjem 3 měsíce před početím)</a:t>
            </a:r>
          </a:p>
          <a:p>
            <a:endParaRPr lang="sk-SK" sz="17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DF5FE5B-2E4E-407F-8D45-3D8544B7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8" y="2093976"/>
            <a:ext cx="3720771" cy="35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E6C4D95-FB08-4FE1-91FB-B9CAA9C1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 </a:t>
            </a:r>
            <a:br>
              <a:rPr lang="sk-SK" dirty="0"/>
            </a:br>
            <a:r>
              <a:rPr lang="sk-SK" dirty="0" err="1"/>
              <a:t>Vitamin</a:t>
            </a:r>
            <a:r>
              <a:rPr lang="sk-SK" dirty="0"/>
              <a:t> B</a:t>
            </a:r>
            <a:r>
              <a:rPr lang="sk-SK" baseline="-25000" dirty="0"/>
              <a:t>5 </a:t>
            </a:r>
            <a:r>
              <a:rPr lang="sk-SK" dirty="0"/>
              <a:t>(Kyselina </a:t>
            </a:r>
            <a:r>
              <a:rPr lang="sk-SK" dirty="0" err="1"/>
              <a:t>pantotenová</a:t>
            </a:r>
            <a:r>
              <a:rPr lang="sk-SK" dirty="0"/>
              <a:t>)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8C0D475-D0EC-498A-907A-3FB9F67DE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Panto</a:t>
            </a:r>
            <a:r>
              <a:rPr lang="cs-CZ" b="1" dirty="0"/>
              <a:t> </a:t>
            </a:r>
            <a:r>
              <a:rPr lang="cs-CZ" dirty="0"/>
              <a:t>= všude</a:t>
            </a:r>
          </a:p>
          <a:p>
            <a:r>
              <a:rPr lang="cs-CZ" dirty="0"/>
              <a:t>termolabilní vitamin (průměrné ztráty při běžné přípravě 30%)</a:t>
            </a:r>
          </a:p>
          <a:p>
            <a:r>
              <a:rPr lang="cs-CZ" dirty="0"/>
              <a:t>provitamin – panthenol</a:t>
            </a:r>
          </a:p>
          <a:p>
            <a:r>
              <a:rPr lang="cs-CZ" dirty="0"/>
              <a:t>součást koenzymu A (metabolismus sacharidů, aminokyselin a tuků)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Zdravotní tvrzení o kyseliny pantotenové: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syntéze a metabolismu </a:t>
            </a:r>
            <a:r>
              <a:rPr lang="cs-CZ" b="1" dirty="0"/>
              <a:t>steroidních hormonů, vitaminu D a     některých neurotransmiterů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</a:t>
            </a:r>
            <a:r>
              <a:rPr lang="cs-CZ" dirty="0"/>
              <a:t>e </a:t>
            </a:r>
            <a:r>
              <a:rPr lang="cs-CZ" b="1" dirty="0"/>
              <a:t>snížení míry únavy a vyčerpání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mentální činnosti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7557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5B67BA-0688-4B95-BB35-4B6EC41A4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sk-SK"/>
              <a:t> </a:t>
            </a:r>
            <a:br>
              <a:rPr lang="sk-SK"/>
            </a:br>
            <a:r>
              <a:rPr lang="sk-SK"/>
              <a:t>Vitamin B</a:t>
            </a:r>
            <a:r>
              <a:rPr lang="sk-SK" baseline="-25000"/>
              <a:t>5 </a:t>
            </a:r>
            <a:r>
              <a:rPr lang="sk-SK"/>
              <a:t>(Kyselina pantotenová)</a:t>
            </a:r>
            <a:br>
              <a:rPr lang="sk-SK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053E577-4DDB-42D0-B0C1-B42C58BCC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/>
              <a:t>DDD: </a:t>
            </a:r>
            <a:r>
              <a:rPr lang="sk-SK" sz="2400" b="1" dirty="0"/>
              <a:t>6 mg </a:t>
            </a:r>
            <a:r>
              <a:rPr lang="sk-SK" dirty="0"/>
              <a:t>(DACH)</a:t>
            </a:r>
          </a:p>
          <a:p>
            <a:r>
              <a:rPr lang="sk-SK" b="1" dirty="0"/>
              <a:t>Zdroje kyseliny </a:t>
            </a:r>
            <a:r>
              <a:rPr lang="sk-SK" b="1" dirty="0" err="1"/>
              <a:t>pantotenové</a:t>
            </a:r>
            <a:r>
              <a:rPr lang="sk-SK" b="1" dirty="0"/>
              <a:t>: </a:t>
            </a:r>
          </a:p>
          <a:p>
            <a:pPr marL="0" indent="0">
              <a:buNone/>
            </a:pPr>
            <a:r>
              <a:rPr lang="cs-CZ" dirty="0"/>
              <a:t>Játra, maso, ryby, mléko, celozrnné výrobky, luštěniny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 err="1"/>
              <a:t>Příznaky</a:t>
            </a:r>
            <a:r>
              <a:rPr lang="sk-SK" b="1" dirty="0"/>
              <a:t> nedostatku: </a:t>
            </a:r>
            <a:r>
              <a:rPr lang="sk-SK" dirty="0" err="1"/>
              <a:t>nebyly</a:t>
            </a:r>
            <a:r>
              <a:rPr lang="sk-SK" dirty="0"/>
              <a:t> </a:t>
            </a:r>
            <a:r>
              <a:rPr lang="sk-SK" dirty="0" err="1"/>
              <a:t>pozorováný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 algn="ctr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10768E76-5A74-4BB7-93D2-5E1717758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9"/>
          <a:stretch/>
        </p:blipFill>
        <p:spPr>
          <a:xfrm>
            <a:off x="8156743" y="2461098"/>
            <a:ext cx="3245996" cy="27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32C94D-ACA4-416D-A88A-CA2DC3B9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Biotin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FFEBA5B-BB2A-4F06-9361-990A0C8BA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dirty="0"/>
              <a:t>DDD: </a:t>
            </a:r>
            <a:r>
              <a:rPr lang="sk-SK" sz="2400" b="1" dirty="0"/>
              <a:t>30 – 60 µg </a:t>
            </a:r>
          </a:p>
          <a:p>
            <a:r>
              <a:rPr lang="cs-CZ" sz="2400" dirty="0"/>
              <a:t>Vitamin H, vitamin B7</a:t>
            </a:r>
          </a:p>
          <a:p>
            <a:r>
              <a:rPr lang="cs-CZ" sz="2400" dirty="0"/>
              <a:t>příjem potravou (většina potravin) ale tvoří se taktéž i střevní </a:t>
            </a:r>
            <a:r>
              <a:rPr lang="cs-CZ" sz="2400" dirty="0" err="1"/>
              <a:t>mikrobiotou</a:t>
            </a:r>
            <a:r>
              <a:rPr lang="cs-CZ" sz="2400" dirty="0"/>
              <a:t> (pro pokrytí DDD je to zanedbatelné množství)</a:t>
            </a:r>
            <a:br>
              <a:rPr lang="cs-CZ" sz="2400" dirty="0"/>
            </a:br>
            <a:endParaRPr lang="cs-CZ" sz="2400" dirty="0"/>
          </a:p>
          <a:p>
            <a:r>
              <a:rPr lang="cs-CZ" sz="2400" b="1" dirty="0"/>
              <a:t>Zdroje biotinu:</a:t>
            </a:r>
          </a:p>
          <a:p>
            <a:pPr marL="0" indent="0">
              <a:buNone/>
            </a:pPr>
            <a:r>
              <a:rPr lang="cs-CZ" sz="2400" b="1" dirty="0"/>
              <a:t>  </a:t>
            </a:r>
            <a:r>
              <a:rPr lang="cs-CZ" sz="2400" dirty="0"/>
              <a:t>játra, sójové boby, žloutek, ořechy, ovesné vločky, obiloviny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/>
              <a:t>Deficit biotinu: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příznaky: </a:t>
            </a:r>
            <a:r>
              <a:rPr lang="cs-CZ" sz="2400" dirty="0" err="1"/>
              <a:t>seboroická</a:t>
            </a:r>
            <a:r>
              <a:rPr lang="cs-CZ" sz="2400" dirty="0"/>
              <a:t> dermatitida, konjunktivitida, slabost, nauzea, deprese, svalová bolest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673457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32C94D-ACA4-416D-A88A-CA2DC3B9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algn="ctr"/>
            <a:r>
              <a:rPr lang="fi-FI" dirty="0"/>
              <a:t>Biotin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FFEBA5B-BB2A-4F06-9361-990A0C8BA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 struktuře obsahuje </a:t>
            </a:r>
            <a:r>
              <a:rPr lang="cs-CZ" b="1" dirty="0"/>
              <a:t>síru, </a:t>
            </a:r>
            <a:r>
              <a:rPr lang="cs-CZ" dirty="0"/>
              <a:t>potřebný pro karboxylaci  - přenáší CO2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Zdravotní tvrzení o biotinu: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nervové soustavy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metabolismu makroživin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k normální </a:t>
            </a:r>
            <a:r>
              <a:rPr lang="cs-CZ" b="1" dirty="0"/>
              <a:t>psychické činnosti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vlasů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sliznic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pokožky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4101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mapa&#10;&#10;Popis vygenerovaný s veľmi vysokou spoľahlivosťou">
            <a:extLst>
              <a:ext uri="{FF2B5EF4-FFF2-40B4-BE49-F238E27FC236}">
                <a16:creationId xmlns:a16="http://schemas.microsoft.com/office/drawing/2014/main" xmlns="" id="{313CB35B-63B0-4469-A083-CE6C359E2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1" b="3932"/>
          <a:stretch/>
        </p:blipFill>
        <p:spPr>
          <a:xfrm>
            <a:off x="370113" y="1481234"/>
            <a:ext cx="4001315" cy="55881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50FC93-94C3-4639-8077-737E5174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315" y="484632"/>
            <a:ext cx="7186572" cy="1609344"/>
          </a:xfrm>
        </p:spPr>
        <p:txBody>
          <a:bodyPr>
            <a:normAutofit/>
          </a:bodyPr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</a:t>
            </a:r>
            <a:r>
              <a:rPr lang="sk-SK" baseline="-25000" dirty="0"/>
              <a:t>12 </a:t>
            </a:r>
            <a:r>
              <a:rPr lang="sk-SK" dirty="0"/>
              <a:t>(</a:t>
            </a:r>
            <a:r>
              <a:rPr lang="sk-SK" dirty="0" err="1"/>
              <a:t>Kobalamin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14BC149-419C-4EE9-8EE9-1E1041569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94" y="2668554"/>
            <a:ext cx="6607276" cy="3503645"/>
          </a:xfrm>
        </p:spPr>
        <p:txBody>
          <a:bodyPr>
            <a:normAutofit/>
          </a:bodyPr>
          <a:lstStyle/>
          <a:p>
            <a:r>
              <a:rPr lang="cs-CZ" dirty="0"/>
              <a:t>obsahuje vázaný </a:t>
            </a:r>
            <a:r>
              <a:rPr lang="cs-CZ" b="1" dirty="0"/>
              <a:t>kobalt</a:t>
            </a:r>
          </a:p>
          <a:p>
            <a:r>
              <a:rPr lang="cs-CZ" dirty="0"/>
              <a:t>v organismu jsou přeměňovány na koenzym </a:t>
            </a:r>
            <a:r>
              <a:rPr lang="cs-CZ" b="1" dirty="0" err="1"/>
              <a:t>adenosyl</a:t>
            </a:r>
            <a:r>
              <a:rPr lang="cs-CZ" b="1" dirty="0"/>
              <a:t>- a </a:t>
            </a:r>
            <a:r>
              <a:rPr lang="cs-CZ" b="1" dirty="0" err="1"/>
              <a:t>metylkobalamin</a:t>
            </a:r>
            <a:r>
              <a:rPr lang="cs-CZ" b="1" dirty="0"/>
              <a:t> </a:t>
            </a:r>
            <a:r>
              <a:rPr lang="cs-CZ" dirty="0"/>
              <a:t>(přenos alkylových skupin)</a:t>
            </a:r>
            <a:br>
              <a:rPr lang="cs-CZ" dirty="0"/>
            </a:br>
            <a:r>
              <a:rPr lang="cs-CZ" dirty="0"/>
              <a:t>B12 se vstřebává pomocí </a:t>
            </a:r>
            <a:r>
              <a:rPr lang="cs-CZ" b="1" dirty="0" err="1"/>
              <a:t>intrinsic</a:t>
            </a:r>
            <a:r>
              <a:rPr lang="cs-CZ" b="1" dirty="0"/>
              <a:t> faktoru </a:t>
            </a:r>
            <a:r>
              <a:rPr lang="cs-CZ" dirty="0"/>
              <a:t>(vzniká v parietálních buňkách žaludku), se kterým vytváří komplex absorbovaný v terminálním ileu</a:t>
            </a:r>
          </a:p>
          <a:p>
            <a:r>
              <a:rPr lang="cs-CZ" dirty="0"/>
              <a:t>Tvořený v tlustém střevě ve velkém množství, ale nevstřebává se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471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E1B6AFEA-3FEE-4D6A-B958-AFDE1EF6F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9" r="8979"/>
          <a:stretch/>
        </p:blipFill>
        <p:spPr>
          <a:xfrm>
            <a:off x="6631701" y="2207399"/>
            <a:ext cx="4767135" cy="39756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50FC93-94C3-4639-8077-737E5174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02636"/>
            <a:ext cx="10058400" cy="1446245"/>
          </a:xfrm>
        </p:spPr>
        <p:txBody>
          <a:bodyPr>
            <a:normAutofit/>
          </a:bodyPr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</a:t>
            </a:r>
            <a:r>
              <a:rPr lang="sk-SK" baseline="-25000" dirty="0"/>
              <a:t>12 </a:t>
            </a:r>
            <a:r>
              <a:rPr lang="sk-SK" dirty="0"/>
              <a:t>(</a:t>
            </a:r>
            <a:r>
              <a:rPr lang="sk-SK" dirty="0" err="1"/>
              <a:t>Kobalamin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14BC149-419C-4EE9-8EE9-1E1041569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89" y="1548882"/>
            <a:ext cx="5749047" cy="530911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sk-SK" sz="1800" dirty="0"/>
              <a:t>DDD: </a:t>
            </a:r>
            <a:r>
              <a:rPr lang="sk-SK" sz="2400" b="1" dirty="0"/>
              <a:t>3 µg </a:t>
            </a:r>
            <a:r>
              <a:rPr lang="sk-SK" sz="1800" dirty="0"/>
              <a:t>(DACH)</a:t>
            </a:r>
          </a:p>
          <a:p>
            <a:pPr marL="0" indent="0" algn="r">
              <a:buNone/>
            </a:pPr>
            <a:endParaRPr lang="sk-SK" sz="1800" b="1" dirty="0"/>
          </a:p>
          <a:p>
            <a:pPr marL="0" indent="0" algn="r">
              <a:buNone/>
            </a:pPr>
            <a:endParaRPr lang="sk-SK" sz="1800" b="1" dirty="0"/>
          </a:p>
          <a:p>
            <a:r>
              <a:rPr lang="sk-SK" sz="1800" b="1" dirty="0"/>
              <a:t>Zdroje </a:t>
            </a:r>
            <a:r>
              <a:rPr lang="sk-SK" sz="1800" b="1" dirty="0" err="1"/>
              <a:t>kobalaminu</a:t>
            </a:r>
            <a:r>
              <a:rPr lang="sk-SK" sz="1800" b="1" dirty="0"/>
              <a:t>:</a:t>
            </a:r>
            <a:r>
              <a:rPr lang="sk-SK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Jen živočišné potraviny - maso, játra, ryby, vejce, mléko, sýry</a:t>
            </a:r>
          </a:p>
          <a:p>
            <a:pPr marL="0" indent="0">
              <a:buNone/>
            </a:pPr>
            <a:r>
              <a:rPr lang="cs-CZ" altLang="sk-SK" sz="1800" b="1" dirty="0"/>
              <a:t>Jak uhradit denní potřebu?</a:t>
            </a:r>
          </a:p>
          <a:p>
            <a:pPr marL="0" indent="0">
              <a:buNone/>
            </a:pPr>
            <a:r>
              <a:rPr lang="cs-CZ" altLang="sk-SK" sz="1800" dirty="0"/>
              <a:t>5 - 10 g jater, 10 g ledvin, 30 g sardinek, </a:t>
            </a:r>
          </a:p>
          <a:p>
            <a:pPr marL="0" indent="0">
              <a:buNone/>
            </a:pPr>
            <a:r>
              <a:rPr lang="cs-CZ" altLang="sk-SK" sz="1800" dirty="0"/>
              <a:t>50 g vajec, 100 g srdce nebo makrely, 300 g slepice</a:t>
            </a:r>
            <a:endParaRPr lang="cs-CZ" altLang="sk-SK" sz="1800" b="1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/>
            </a:r>
            <a:br>
              <a:rPr lang="cs-CZ" sz="1800" dirty="0"/>
            </a:br>
            <a:endParaRPr lang="sk-SK" sz="1100" dirty="0"/>
          </a:p>
        </p:txBody>
      </p:sp>
    </p:spTree>
    <p:extLst>
      <p:ext uri="{BB962C8B-B14F-4D97-AF65-F5344CB8AC3E}">
        <p14:creationId xmlns:p14="http://schemas.microsoft.com/office/powerpoint/2010/main" val="30470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7E92DD-7540-4581-995D-A0A0BE18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B12 (</a:t>
            </a:r>
            <a:r>
              <a:rPr lang="sk-SK" dirty="0" err="1"/>
              <a:t>Kobalamin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C857F462-3DB9-4CCD-92DF-33B00AF06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925" y="2413000"/>
            <a:ext cx="47625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71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50FC93-94C3-4639-8077-737E5174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</a:t>
            </a:r>
            <a:r>
              <a:rPr lang="sk-SK" baseline="-25000" dirty="0"/>
              <a:t>12 </a:t>
            </a:r>
            <a:r>
              <a:rPr lang="sk-SK" dirty="0"/>
              <a:t>(</a:t>
            </a:r>
            <a:r>
              <a:rPr lang="sk-SK" dirty="0" err="1"/>
              <a:t>Kobalamin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14BC149-419C-4EE9-8EE9-1E1041569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Zdravotní tvrzení o kobalaminu: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nervové soustavy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metabolismu </a:t>
            </a:r>
            <a:r>
              <a:rPr lang="cs-CZ" b="1" dirty="0" err="1"/>
              <a:t>homocysteinu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psychické činnosti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tvorbě </a:t>
            </a:r>
            <a:r>
              <a:rPr lang="cs-CZ" b="1" dirty="0"/>
              <a:t>červených krvinek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funkci </a:t>
            </a:r>
            <a:r>
              <a:rPr lang="cs-CZ" b="1" dirty="0"/>
              <a:t>imunitního systému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ke </a:t>
            </a:r>
            <a:r>
              <a:rPr lang="cs-CZ" b="1" dirty="0"/>
              <a:t>snížení míry únavy a vyčerpání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podílí se na </a:t>
            </a:r>
            <a:r>
              <a:rPr lang="cs-CZ" b="1" dirty="0"/>
              <a:t>procesu dělení buněk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32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DE4B8AA-4597-41C4-B8B1-1D55C8CF1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mají společného ?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028CAA80-2542-4832-869F-091283636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3135086"/>
            <a:ext cx="10058400" cy="3037114"/>
          </a:xfrm>
        </p:spPr>
        <p:txBody>
          <a:bodyPr>
            <a:normAutofit/>
          </a:bodyPr>
          <a:lstStyle/>
          <a:p>
            <a:r>
              <a:rPr lang="cs-CZ" dirty="0"/>
              <a:t>Hydrofilní, </a:t>
            </a:r>
            <a:r>
              <a:rPr lang="cs-CZ" dirty="0" err="1"/>
              <a:t>hydrosolubilní</a:t>
            </a:r>
            <a:r>
              <a:rPr lang="cs-CZ" dirty="0"/>
              <a:t> - rozpustné v polárním prostředí</a:t>
            </a:r>
          </a:p>
          <a:p>
            <a:r>
              <a:rPr lang="cs-CZ" dirty="0"/>
              <a:t>Snadno se vstřebávají a vylučují</a:t>
            </a:r>
          </a:p>
          <a:p>
            <a:r>
              <a:rPr lang="cs-CZ" dirty="0"/>
              <a:t>Nejsou v organismu skladovány (nebo jen omezeně)</a:t>
            </a:r>
          </a:p>
          <a:p>
            <a:r>
              <a:rPr lang="cs-CZ" dirty="0"/>
              <a:t>Vyšší ztráty při přípravě pokrmů</a:t>
            </a:r>
          </a:p>
          <a:p>
            <a:r>
              <a:rPr lang="cs-CZ" dirty="0"/>
              <a:t>Málokdy dosáhnou toxické úrovně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670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AE5B1F0-00F5-4057-99FB-AF79F2C8E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5238" r="6110"/>
          <a:stretch/>
        </p:blipFill>
        <p:spPr>
          <a:xfrm>
            <a:off x="633999" y="2070385"/>
            <a:ext cx="4001315" cy="272749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E80873-91E8-4786-BD72-21678736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19" y="484632"/>
            <a:ext cx="10832951" cy="1609344"/>
          </a:xfrm>
        </p:spPr>
        <p:txBody>
          <a:bodyPr>
            <a:normAutofit/>
          </a:bodyPr>
          <a:lstStyle/>
          <a:p>
            <a:pPr algn="ctr"/>
            <a:r>
              <a:rPr lang="sk-SK" sz="3700" dirty="0" err="1"/>
              <a:t>Vitamin</a:t>
            </a:r>
            <a:r>
              <a:rPr lang="sk-SK" sz="3700" dirty="0"/>
              <a:t> B</a:t>
            </a:r>
            <a:r>
              <a:rPr lang="sk-SK" sz="3700" baseline="-25000" dirty="0"/>
              <a:t>12 </a:t>
            </a:r>
            <a:r>
              <a:rPr lang="sk-SK" sz="3700" dirty="0"/>
              <a:t>(</a:t>
            </a:r>
            <a:r>
              <a:rPr lang="sk-SK" sz="3700" dirty="0" err="1"/>
              <a:t>Kobalamin</a:t>
            </a:r>
            <a:r>
              <a:rPr lang="sk-SK" sz="3700" dirty="0"/>
              <a:t>)</a:t>
            </a:r>
            <a:br>
              <a:rPr lang="sk-SK" sz="3700" dirty="0"/>
            </a:br>
            <a:endParaRPr lang="sk-SK" sz="37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49485D3-5AB2-4769-A83E-E2CC82542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94" y="2121408"/>
            <a:ext cx="660727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Nedostatek B12:</a:t>
            </a:r>
          </a:p>
          <a:p>
            <a:r>
              <a:rPr lang="cs-CZ" dirty="0"/>
              <a:t>Nedostatek se projevuje po letech (velké zásoby)</a:t>
            </a:r>
          </a:p>
          <a:p>
            <a:r>
              <a:rPr lang="cs-CZ" b="1" dirty="0"/>
              <a:t>Megaloblastická anémie </a:t>
            </a:r>
            <a:r>
              <a:rPr lang="cs-CZ" dirty="0"/>
              <a:t>(tvorba nadměrně velkých červených krvinek)</a:t>
            </a:r>
          </a:p>
          <a:p>
            <a:r>
              <a:rPr lang="cs-CZ" dirty="0"/>
              <a:t>Polyneuropatie</a:t>
            </a:r>
          </a:p>
          <a:p>
            <a:r>
              <a:rPr lang="cs-CZ" dirty="0"/>
              <a:t>zvýšení </a:t>
            </a:r>
            <a:r>
              <a:rPr lang="cs-CZ" dirty="0" err="1"/>
              <a:t>homocysteinu</a:t>
            </a:r>
            <a:endParaRPr lang="cs-CZ" dirty="0"/>
          </a:p>
          <a:p>
            <a:r>
              <a:rPr lang="cs-CZ" b="1" dirty="0"/>
              <a:t>Příčiny nedostatku: </a:t>
            </a:r>
            <a:r>
              <a:rPr lang="cs-CZ" dirty="0"/>
              <a:t>Veganství, těžká malnutrice, vyšší věk (atrofie žaludeční sliznice, strava chudá na vit. B12)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68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457B6AE6-5201-46EE-A023-114B9A8C2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" r="5676"/>
          <a:stretch/>
        </p:blipFill>
        <p:spPr>
          <a:xfrm>
            <a:off x="7826940" y="2458341"/>
            <a:ext cx="3799626" cy="31687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E3FB1A-BC05-45A6-A514-C274CAA2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13" y="484632"/>
            <a:ext cx="10350035" cy="1609344"/>
          </a:xfrm>
        </p:spPr>
        <p:txBody>
          <a:bodyPr>
            <a:normAutofit/>
          </a:bodyPr>
          <a:lstStyle/>
          <a:p>
            <a:r>
              <a:rPr lang="sk-SK" dirty="0" err="1"/>
              <a:t>Vitamin</a:t>
            </a:r>
            <a:r>
              <a:rPr lang="sk-SK" dirty="0"/>
              <a:t> C (Kyselina askorbová)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19DD6DF-708B-4FFA-B58C-92E727DAF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39" y="1809947"/>
            <a:ext cx="7260529" cy="4795134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sk-SK" sz="1800" dirty="0"/>
              <a:t>DDD: </a:t>
            </a:r>
            <a:r>
              <a:rPr lang="sk-SK" sz="2400" b="1" dirty="0"/>
              <a:t>100 mg </a:t>
            </a:r>
            <a:r>
              <a:rPr lang="sk-SK" sz="2400" dirty="0"/>
              <a:t>(</a:t>
            </a:r>
            <a:r>
              <a:rPr lang="sk-SK" sz="1800" dirty="0"/>
              <a:t>DACH)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cs-CZ" sz="1800" b="1" dirty="0"/>
              <a:t>Zdroje vitaminu C:</a:t>
            </a:r>
          </a:p>
          <a:p>
            <a:r>
              <a:rPr lang="cs-CZ" sz="1800" dirty="0"/>
              <a:t>Zejména syrové ovoce a zelenina - paprika červená, rybíz černý, kiwi, šipky, květák, jahody, ostružiny, citrusové plody, rajčata, brambory, zelí, špenát, ...</a:t>
            </a:r>
          </a:p>
          <a:p>
            <a:r>
              <a:rPr lang="cs-CZ" sz="1800" b="1" dirty="0"/>
              <a:t>Jak uhradit denní potřebu? </a:t>
            </a:r>
          </a:p>
          <a:p>
            <a:pPr marL="0" indent="0">
              <a:buNone/>
            </a:pPr>
            <a:r>
              <a:rPr lang="cs-CZ" sz="1800" dirty="0"/>
              <a:t> 65 g černého rybízu, 80 g papriky, 165 g jahod, 280 g citrusových plodů nebo červeného rybízu, 300 g zelí, kapusty, … </a:t>
            </a:r>
          </a:p>
          <a:p>
            <a:r>
              <a:rPr lang="cs-CZ" sz="1800" dirty="0"/>
              <a:t>Potřeba vitaminu C je zvýšená při těžké fyzické zátěži, dlouhodobém psychickém stresu, u starších lidí, u dětí -období růstu, v těhotenství, ...</a:t>
            </a:r>
            <a:br>
              <a:rPr lang="cs-CZ" sz="1800" dirty="0"/>
            </a:br>
            <a:endParaRPr lang="cs-CZ" sz="1800" dirty="0"/>
          </a:p>
          <a:p>
            <a:r>
              <a:rPr lang="cs-CZ" sz="1800" dirty="0"/>
              <a:t>Při šetrné přípravě ztráty přibližně 30%, ale nevhodným skladováním a přípravou ztráty mohou být až do 100%! - vitamin je termolabilní a málo odolný vůči oxidaci</a:t>
            </a: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880192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5C27C7C-3038-4CFB-A616-2A5CDCEEC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9388" b="23045"/>
          <a:stretch/>
        </p:blipFill>
        <p:spPr>
          <a:xfrm>
            <a:off x="12974" y="-2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B19153-F475-4CA5-9F04-99C97AAD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5643"/>
            <a:ext cx="10058400" cy="856034"/>
          </a:xfrm>
        </p:spPr>
        <p:txBody>
          <a:bodyPr>
            <a:normAutofit/>
          </a:bodyPr>
          <a:lstStyle/>
          <a:p>
            <a:r>
              <a:rPr lang="sk-SK" sz="4400" dirty="0" err="1"/>
              <a:t>Vitamin</a:t>
            </a:r>
            <a:r>
              <a:rPr lang="sk-SK" sz="4400" dirty="0"/>
              <a:t> C (Kyselina askorbová)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8AA40C1-E5A3-44D9-8F37-C0C1E140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7" y="1011677"/>
            <a:ext cx="11430908" cy="5675204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cs-CZ" b="1" dirty="0"/>
              <a:t>Zdravotní tvrzení </a:t>
            </a:r>
            <a:r>
              <a:rPr lang="cs-CZ" b="1"/>
              <a:t>o vitaminu </a:t>
            </a:r>
            <a:r>
              <a:rPr lang="cs-CZ" b="1" dirty="0"/>
              <a:t>C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sz="2400" dirty="0"/>
              <a:t>... přispívá k udržení normální funkce </a:t>
            </a:r>
            <a:r>
              <a:rPr lang="cs-CZ" sz="2400" b="1" dirty="0"/>
              <a:t>imunitního systému během intenzivního fyzického výkonu a po něm</a:t>
            </a:r>
            <a:br>
              <a:rPr lang="cs-CZ" sz="2400" b="1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krevních cév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kostí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chrupavek</a:t>
            </a:r>
            <a:br>
              <a:rPr lang="cs-CZ" sz="2400" b="1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dásní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kůže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tvorbě kolagenu pro normální funkci </a:t>
            </a:r>
            <a:r>
              <a:rPr lang="cs-CZ" sz="2400" b="1" dirty="0"/>
              <a:t>zubů</a:t>
            </a:r>
            <a:r>
              <a:rPr lang="cs-CZ" sz="2400" dirty="0"/>
              <a:t/>
            </a:r>
            <a:br>
              <a:rPr lang="cs-CZ" sz="2400" dirty="0"/>
            </a:br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84BE61A-06CE-4723-B363-4E2E8EB52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5" y="4541737"/>
            <a:ext cx="2551771" cy="191654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A02BF13-3660-4EA8-9AB1-AAF2A24D0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709" y="4541736"/>
            <a:ext cx="2707497" cy="191654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627D43D5-602E-4AF5-8126-6A3DA7A87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353" y="4541735"/>
            <a:ext cx="3773194" cy="191654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CD9147B5-96EC-4CA9-AE18-E9E917737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6189" y="4512462"/>
            <a:ext cx="3526791" cy="19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5C27C7C-3038-4CFB-A616-2A5CDCEEC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9388" b="2304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B19153-F475-4CA5-9F04-99C97AAD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55643"/>
            <a:ext cx="10058400" cy="856034"/>
          </a:xfrm>
        </p:spPr>
        <p:txBody>
          <a:bodyPr>
            <a:normAutofit/>
          </a:bodyPr>
          <a:lstStyle/>
          <a:p>
            <a:r>
              <a:rPr lang="sk-SK" sz="4400"/>
              <a:t>Vitamin C (Kyselina askorbová)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8AA40C1-E5A3-44D9-8F37-C0C1E140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7" y="1011677"/>
            <a:ext cx="11430908" cy="5675204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cs-CZ" sz="2400" dirty="0"/>
              <a:t>... přispívá k normálnímu </a:t>
            </a:r>
            <a:r>
              <a:rPr lang="cs-CZ" sz="2400" b="1" dirty="0"/>
              <a:t>energetickému metabolismu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činnosti </a:t>
            </a:r>
            <a:r>
              <a:rPr lang="cs-CZ" sz="2400" b="1" dirty="0"/>
              <a:t>nervové soustavy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</a:t>
            </a:r>
            <a:r>
              <a:rPr lang="cs-CZ" sz="2400" b="1" dirty="0"/>
              <a:t>psychické činnosti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normální funkci </a:t>
            </a:r>
            <a:r>
              <a:rPr lang="cs-CZ" sz="2400" b="1" dirty="0"/>
              <a:t>imunitního systému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</a:t>
            </a:r>
            <a:r>
              <a:rPr lang="cs-CZ" sz="2400" b="1" dirty="0"/>
              <a:t>ochraně buněk před oxidativním stresem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ke </a:t>
            </a:r>
            <a:r>
              <a:rPr lang="cs-CZ" sz="2400" b="1" dirty="0"/>
              <a:t>snížení míry únavy a vyčerpání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... přispívá k </a:t>
            </a:r>
            <a:r>
              <a:rPr lang="cs-CZ" sz="2400" b="1" dirty="0"/>
              <a:t>regeneraci redukované formy vitaminu E</a:t>
            </a:r>
            <a:br>
              <a:rPr lang="cs-CZ" sz="2400" b="1" dirty="0"/>
            </a:br>
            <a:r>
              <a:rPr lang="cs-CZ" sz="2400" dirty="0"/>
              <a:t>... zvyšuje </a:t>
            </a:r>
            <a:r>
              <a:rPr lang="cs-CZ" sz="2400" b="1" dirty="0"/>
              <a:t>vstřebávání </a:t>
            </a:r>
            <a:r>
              <a:rPr lang="cs-CZ" sz="2400" b="1" dirty="0" err="1"/>
              <a:t>Fe</a:t>
            </a:r>
            <a:endParaRPr lang="cs-CZ" sz="2400" b="1" dirty="0"/>
          </a:p>
          <a:p>
            <a:endParaRPr lang="sk-SK" sz="7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A23AABFD-45BC-462E-B53A-6EF45837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2573"/>
            <a:ext cx="2440552" cy="229542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F61B0782-3733-4C4E-8EEE-D3987689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386" y="4562573"/>
            <a:ext cx="3060569" cy="229542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E379C009-C113-4075-947C-5C1A713C2F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682"/>
          <a:stretch/>
        </p:blipFill>
        <p:spPr>
          <a:xfrm>
            <a:off x="5770293" y="4562573"/>
            <a:ext cx="2742389" cy="229542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D64DF10F-2CFE-45B2-8E78-12F3F0E7E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516" y="4562563"/>
            <a:ext cx="3446602" cy="22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ok 3" descr="Obrázok, na ktorom je jedlo, zelenina, rôzne, ovocie&#10;&#10;Popis vygenerovaný s veľmi vysokou spoľahlivosťou">
            <a:extLst>
              <a:ext uri="{FF2B5EF4-FFF2-40B4-BE49-F238E27FC236}">
                <a16:creationId xmlns:a16="http://schemas.microsoft.com/office/drawing/2014/main" xmlns="" id="{02ECBEE7-37A8-4A3D-BDE1-CA8677874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9388" b="23045"/>
          <a:stretch/>
        </p:blipFill>
        <p:spPr>
          <a:xfrm>
            <a:off x="90800" y="-281086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C3FD40-5D29-4015-8F5D-CE8C9549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-262233"/>
            <a:ext cx="10992255" cy="1633833"/>
          </a:xfrm>
        </p:spPr>
        <p:txBody>
          <a:bodyPr>
            <a:normAutofit/>
          </a:bodyPr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C (Kyselina askorbová)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F06B124-349B-468B-827A-7DA71D87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7" y="1215957"/>
            <a:ext cx="11692647" cy="4956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Nedostatek vitaminu C:</a:t>
            </a:r>
          </a:p>
          <a:p>
            <a:pPr marL="0" indent="0">
              <a:buNone/>
            </a:pPr>
            <a:r>
              <a:rPr lang="cs-CZ" b="1" u="sng" dirty="0"/>
              <a:t>Kurděje-  </a:t>
            </a:r>
            <a:r>
              <a:rPr lang="cs-CZ" b="1" u="sng" dirty="0" err="1"/>
              <a:t>Möllerova</a:t>
            </a:r>
            <a:r>
              <a:rPr lang="cs-CZ" b="1" u="sng" dirty="0"/>
              <a:t> </a:t>
            </a:r>
            <a:r>
              <a:rPr lang="cs-CZ" b="1" u="sng" dirty="0" err="1"/>
              <a:t>Batlowova</a:t>
            </a:r>
            <a:r>
              <a:rPr lang="cs-CZ" b="1" u="sng" dirty="0"/>
              <a:t> choroba)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Onemocnění námořníků (15.století), dnes výskyt vzácný v chudých oblastech (Jižní Amerika, Afrika, Jižní Asie)</a:t>
            </a:r>
            <a:br>
              <a:rPr lang="cs-CZ" dirty="0"/>
            </a:br>
            <a:r>
              <a:rPr lang="cs-CZ" dirty="0"/>
              <a:t>Příznaky onemocnění: krvácení z dásní, pod kůží, do svalů, do nehtových lůžek, do vnitřních orgánů, snížena odolnost vůči jiným onemocněním, porucha krvetvorby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67C993EA-36AE-417D-A559-3A62B215C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573" y="3453735"/>
            <a:ext cx="3997743" cy="271846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D0DBD37D-1BB6-491A-82F5-262C2569C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385" y="3439196"/>
            <a:ext cx="3690042" cy="27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06015D-F1C5-4142-AEDF-AF5F19144F0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ok 3" descr="Obrázok, na ktorom je jedlo, vnútri, stôl&#10;&#10;Popis vygenerovaný s veľmi vysokou spoľahlivosťou">
            <a:extLst>
              <a:ext uri="{FF2B5EF4-FFF2-40B4-BE49-F238E27FC236}">
                <a16:creationId xmlns:a16="http://schemas.microsoft.com/office/drawing/2014/main" xmlns="" id="{E2E73E9D-0B08-4518-ABB7-9A24F2B07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3008" b="3242"/>
          <a:stretch/>
        </p:blipFill>
        <p:spPr>
          <a:xfrm>
            <a:off x="20" y="9437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B61B94-FD60-4539-BDC5-1766DE99C8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B366A3-9B07-49D0-9D4E-E9BF6213CC7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53899AC-9992-4191-A947-D3B8095F95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00256EB-45AC-469E-B10F-6301E3E059D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9F8D83-E81E-4766-991E-50EF5178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Úkol č.1: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04DD701-E757-4842-A911-C75BFA7A5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Seřaďte vitaminy rozpustné ve vodě vzestupně podle DDD</a:t>
            </a:r>
            <a:endParaRPr lang="sk-SK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sk-SK" b="1" dirty="0">
              <a:latin typeface="+mj-lt"/>
            </a:endParaRPr>
          </a:p>
          <a:p>
            <a:pPr marL="0" indent="0" algn="ctr">
              <a:buNone/>
            </a:pPr>
            <a:r>
              <a:rPr lang="sk-SK" b="1" dirty="0"/>
              <a:t>B1, B2,  B3 ,B6, Kyselina listová, B5, </a:t>
            </a:r>
            <a:r>
              <a:rPr lang="fi-FI" b="1" dirty="0"/>
              <a:t>B</a:t>
            </a:r>
            <a:r>
              <a:rPr lang="sk-SK" b="1" dirty="0" err="1"/>
              <a:t>iotin</a:t>
            </a:r>
            <a:r>
              <a:rPr lang="sk-SK" b="1" dirty="0"/>
              <a:t>,</a:t>
            </a:r>
            <a:r>
              <a:rPr lang="fi-FI" b="1" dirty="0"/>
              <a:t> </a:t>
            </a:r>
            <a:r>
              <a:rPr lang="sk-SK" b="1" dirty="0"/>
              <a:t>B12,C </a:t>
            </a:r>
          </a:p>
        </p:txBody>
      </p:sp>
    </p:spTree>
    <p:extLst>
      <p:ext uri="{BB962C8B-B14F-4D97-AF65-F5344CB8AC3E}">
        <p14:creationId xmlns:p14="http://schemas.microsoft.com/office/powerpoint/2010/main" val="3325020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1BF405AB-8D11-4E5B-9019-F204F407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xmlns="" id="{5B1994E1-A0EF-4EAA-9EFA-222BDD0E6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774537"/>
              </p:ext>
            </p:extLst>
          </p:nvPr>
        </p:nvGraphicFramePr>
        <p:xfrm>
          <a:off x="2774302" y="1774058"/>
          <a:ext cx="6643396" cy="366609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53139">
                  <a:extLst>
                    <a:ext uri="{9D8B030D-6E8A-4147-A177-3AD203B41FA5}">
                      <a16:colId xmlns:a16="http://schemas.microsoft.com/office/drawing/2014/main" xmlns="" val="1468235345"/>
                    </a:ext>
                  </a:extLst>
                </a:gridCol>
                <a:gridCol w="4290257">
                  <a:extLst>
                    <a:ext uri="{9D8B030D-6E8A-4147-A177-3AD203B41FA5}">
                      <a16:colId xmlns:a16="http://schemas.microsoft.com/office/drawing/2014/main" xmlns="" val="4142144082"/>
                    </a:ext>
                  </a:extLst>
                </a:gridCol>
              </a:tblGrid>
              <a:tr h="342186"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tx1"/>
                          </a:solidFill>
                        </a:rPr>
                        <a:t>VITAMIN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>
                          <a:solidFill>
                            <a:schemeClr val="tx1"/>
                          </a:solidFill>
                        </a:rPr>
                        <a:t>DDD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5570091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B12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3 </a:t>
                      </a:r>
                      <a:r>
                        <a:rPr lang="sk-SK" sz="1800" b="1" dirty="0">
                          <a:solidFill>
                            <a:srgbClr val="FF0000"/>
                          </a:solidFill>
                        </a:rPr>
                        <a:t>µg 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2581667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rgbClr val="FF0000"/>
                          </a:solidFill>
                        </a:rPr>
                        <a:t>Biotin</a:t>
                      </a:r>
                      <a:endParaRPr lang="sk-SK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30 – 60 </a:t>
                      </a:r>
                      <a:r>
                        <a:rPr lang="sk-SK" sz="1800" b="1" dirty="0">
                          <a:solidFill>
                            <a:srgbClr val="FF0000"/>
                          </a:solidFill>
                        </a:rPr>
                        <a:t>µg 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2844263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rgbClr val="FF0000"/>
                          </a:solidFill>
                        </a:rPr>
                        <a:t>Kyselina listová 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800" b="1" dirty="0">
                          <a:solidFill>
                            <a:srgbClr val="FF0000"/>
                          </a:solidFill>
                        </a:rPr>
                        <a:t>400 µg </a:t>
                      </a:r>
                      <a:endParaRPr lang="sk-SK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329627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/>
                        <a:t>B1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/>
                        <a:t>1,2 mg </a:t>
                      </a:r>
                      <a:r>
                        <a:rPr lang="sk-SK" dirty="0"/>
                        <a:t>muž, </a:t>
                      </a:r>
                      <a:r>
                        <a:rPr lang="sk-SK" b="1" dirty="0"/>
                        <a:t>1 mg </a:t>
                      </a:r>
                      <a:r>
                        <a:rPr lang="sk-SK" dirty="0"/>
                        <a:t>žena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7725253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/>
                        <a:t>B2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/>
                        <a:t>1,4 mg </a:t>
                      </a:r>
                      <a:r>
                        <a:rPr lang="sk-SK" b="0" dirty="0"/>
                        <a:t>muž, </a:t>
                      </a:r>
                      <a:r>
                        <a:rPr lang="sk-SK" b="1" dirty="0"/>
                        <a:t>1,2 mg </a:t>
                      </a:r>
                      <a:r>
                        <a:rPr lang="sk-SK" b="0" dirty="0"/>
                        <a:t>žena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7525654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/>
                        <a:t>B6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/>
                        <a:t>1,5 mg </a:t>
                      </a:r>
                      <a:r>
                        <a:rPr lang="sk-SK" dirty="0"/>
                        <a:t>(muži) , </a:t>
                      </a:r>
                      <a:r>
                        <a:rPr lang="sk-SK" b="0" dirty="0"/>
                        <a:t>1,2 mg </a:t>
                      </a:r>
                      <a:r>
                        <a:rPr lang="sk-SK" dirty="0"/>
                        <a:t>(ženy)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581463"/>
                  </a:ext>
                </a:extLst>
              </a:tr>
              <a:tr h="374256">
                <a:tc>
                  <a:txBody>
                    <a:bodyPr/>
                    <a:lstStyle/>
                    <a:p>
                      <a:r>
                        <a:rPr lang="sk-SK" dirty="0"/>
                        <a:t>B5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/>
                        <a:t>6 mg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5462436"/>
                  </a:ext>
                </a:extLst>
              </a:tr>
              <a:tr h="359571">
                <a:tc>
                  <a:txBody>
                    <a:bodyPr/>
                    <a:lstStyle/>
                    <a:p>
                      <a:r>
                        <a:rPr lang="sk-SK" dirty="0"/>
                        <a:t>B3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b="1" dirty="0"/>
                        <a:t>16 mg </a:t>
                      </a:r>
                      <a:r>
                        <a:rPr lang="sk-SK" dirty="0"/>
                        <a:t>(muži) , </a:t>
                      </a:r>
                      <a:r>
                        <a:rPr lang="sk-SK" b="1" dirty="0"/>
                        <a:t>13 mg </a:t>
                      </a:r>
                      <a:r>
                        <a:rPr lang="sk-SK" dirty="0"/>
                        <a:t>(ženy)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0611413"/>
                  </a:ext>
                </a:extLst>
              </a:tr>
              <a:tr h="342186">
                <a:tc>
                  <a:txBody>
                    <a:bodyPr/>
                    <a:lstStyle/>
                    <a:p>
                      <a:r>
                        <a:rPr lang="sk-SK" dirty="0"/>
                        <a:t>C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b="1" dirty="0"/>
                        <a:t>100 mg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4971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108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E06927-000B-49D5-A70B-54C8BE1C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3BA37CB-E01D-40B7-94A4-4C3F367B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800" b="1" dirty="0"/>
              <a:t>Pro který vitamin platí toto zdravotní tvrzení </a:t>
            </a:r>
            <a:r>
              <a:rPr lang="cs-CZ" sz="4800" dirty="0"/>
              <a:t>?</a:t>
            </a:r>
          </a:p>
          <a:p>
            <a:pPr marL="0" indent="0" algn="ctr">
              <a:buNone/>
            </a:pPr>
            <a:endParaRPr lang="cs-CZ" sz="4800" dirty="0"/>
          </a:p>
          <a:p>
            <a:pPr marL="0" indent="0" algn="ctr">
              <a:buNone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</a:t>
            </a:r>
            <a:r>
              <a:rPr lang="cs-CZ" sz="2400" b="1" dirty="0"/>
              <a:t>ochraně buněk před oxidativním stresem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960337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E06927-000B-49D5-A70B-54C8BE1C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3BA37CB-E01D-40B7-94A4-4C3F367B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800" b="1" dirty="0"/>
              <a:t>Pro který vitamin platí toto zdravotní tvrzení </a:t>
            </a:r>
            <a:r>
              <a:rPr lang="cs-CZ" sz="4800" dirty="0"/>
              <a:t>?</a:t>
            </a:r>
          </a:p>
          <a:p>
            <a:pPr marL="0" indent="0" algn="ctr">
              <a:buNone/>
            </a:pPr>
            <a:endParaRPr lang="cs-CZ" sz="4800" dirty="0"/>
          </a:p>
          <a:p>
            <a:pPr marL="0" indent="0" algn="ctr">
              <a:buNone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</a:t>
            </a:r>
            <a:r>
              <a:rPr lang="cs-CZ" sz="2400" b="1" dirty="0"/>
              <a:t>ochraně buněk před oxidativním stresem</a:t>
            </a:r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dirty="0"/>
              <a:t>riboflavin, </a:t>
            </a:r>
            <a:r>
              <a:rPr lang="cs-CZ" sz="2400" dirty="0" err="1"/>
              <a:t>kys</a:t>
            </a:r>
            <a:r>
              <a:rPr lang="cs-CZ" sz="2400" dirty="0"/>
              <a:t>. askorbová</a:t>
            </a:r>
          </a:p>
        </p:txBody>
      </p:sp>
    </p:spTree>
    <p:extLst>
      <p:ext uri="{BB962C8B-B14F-4D97-AF65-F5344CB8AC3E}">
        <p14:creationId xmlns:p14="http://schemas.microsoft.com/office/powerpoint/2010/main" val="3054531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E06927-000B-49D5-A70B-54C8BE1C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3BA37CB-E01D-40B7-94A4-4C3F367B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800" b="1" dirty="0"/>
              <a:t>Pro který vitamin platí toto zdravotní tvrzení </a:t>
            </a:r>
            <a:r>
              <a:rPr lang="cs-CZ" sz="4800" dirty="0"/>
              <a:t>?</a:t>
            </a:r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normálnímu metabolismu </a:t>
            </a:r>
            <a:r>
              <a:rPr lang="cs-CZ" sz="2400" b="1" dirty="0" err="1"/>
              <a:t>homocysteinu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234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AF2731-2327-4C6B-8BF2-0703BCBD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B1 (</a:t>
            </a:r>
            <a:r>
              <a:rPr lang="sk-SK" dirty="0" err="1"/>
              <a:t>Thiamin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432565D-04A5-4E29-B126-61CF9D920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7735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n-NO" dirty="0"/>
              <a:t>DDD: </a:t>
            </a:r>
            <a:r>
              <a:rPr lang="nn-NO" sz="2800" b="1" dirty="0"/>
              <a:t>1,2 mg </a:t>
            </a:r>
            <a:r>
              <a:rPr lang="sk-SK" dirty="0"/>
              <a:t>muž, </a:t>
            </a:r>
            <a:r>
              <a:rPr lang="sk-SK" sz="2400" b="1" dirty="0"/>
              <a:t>1 mg </a:t>
            </a:r>
            <a:r>
              <a:rPr lang="sk-SK" dirty="0"/>
              <a:t>žena (DACH)</a:t>
            </a:r>
            <a:endParaRPr lang="sk-SK" b="1" dirty="0"/>
          </a:p>
          <a:p>
            <a:r>
              <a:rPr lang="sk-SK" b="1" dirty="0"/>
              <a:t>Zdroje </a:t>
            </a:r>
            <a:r>
              <a:rPr lang="sk-SK" b="1" dirty="0" err="1"/>
              <a:t>vitaminu</a:t>
            </a:r>
            <a:r>
              <a:rPr lang="sk-SK" b="1" dirty="0"/>
              <a:t> B1 : </a:t>
            </a:r>
          </a:p>
          <a:p>
            <a:pPr marL="0" indent="0">
              <a:buNone/>
            </a:pPr>
            <a:r>
              <a:rPr lang="sk-SK" dirty="0" err="1"/>
              <a:t>maso</a:t>
            </a:r>
            <a:r>
              <a:rPr lang="sk-SK" dirty="0"/>
              <a:t> – </a:t>
            </a:r>
            <a:r>
              <a:rPr lang="sk-SK" dirty="0" err="1"/>
              <a:t>zejména</a:t>
            </a:r>
            <a:r>
              <a:rPr lang="sk-SK" dirty="0"/>
              <a:t> </a:t>
            </a:r>
            <a:r>
              <a:rPr lang="sk-SK" dirty="0" err="1"/>
              <a:t>vepřové</a:t>
            </a:r>
            <a:r>
              <a:rPr lang="sk-SK" dirty="0"/>
              <a:t>, </a:t>
            </a:r>
            <a:r>
              <a:rPr lang="sk-SK" dirty="0" err="1"/>
              <a:t>játra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ryby (</a:t>
            </a:r>
            <a:r>
              <a:rPr lang="sk-SK" dirty="0" err="1"/>
              <a:t>tuňák</a:t>
            </a:r>
            <a:r>
              <a:rPr lang="sk-SK" dirty="0"/>
              <a:t>), celozrnné produkty, </a:t>
            </a:r>
            <a:r>
              <a:rPr lang="sk-SK" dirty="0" err="1"/>
              <a:t>luštěniny</a:t>
            </a:r>
            <a:r>
              <a:rPr lang="sk-SK" dirty="0"/>
              <a:t>, </a:t>
            </a:r>
            <a:r>
              <a:rPr lang="sk-SK" dirty="0" err="1"/>
              <a:t>brambory</a:t>
            </a:r>
            <a:endParaRPr lang="sk-SK" dirty="0"/>
          </a:p>
          <a:p>
            <a:r>
              <a:rPr lang="sk-SK" dirty="0" err="1"/>
              <a:t>Termolabilní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průměrná</a:t>
            </a:r>
            <a:r>
              <a:rPr lang="sk-SK" dirty="0"/>
              <a:t> </a:t>
            </a:r>
            <a:r>
              <a:rPr lang="sk-SK" dirty="0" err="1"/>
              <a:t>ztráta</a:t>
            </a:r>
            <a:r>
              <a:rPr lang="sk-SK" dirty="0"/>
              <a:t> </a:t>
            </a:r>
            <a:r>
              <a:rPr lang="sk-SK" dirty="0" err="1"/>
              <a:t>vitaminu</a:t>
            </a:r>
            <a:r>
              <a:rPr lang="sk-SK" dirty="0"/>
              <a:t> </a:t>
            </a:r>
            <a:r>
              <a:rPr lang="sk-SK" dirty="0" err="1"/>
              <a:t>při</a:t>
            </a:r>
            <a:r>
              <a:rPr lang="sk-SK" dirty="0"/>
              <a:t> šetrné </a:t>
            </a:r>
            <a:r>
              <a:rPr lang="sk-SK" dirty="0" err="1"/>
              <a:t>přípravě</a:t>
            </a:r>
            <a:r>
              <a:rPr lang="sk-SK" dirty="0"/>
              <a:t> 30 %)</a:t>
            </a:r>
          </a:p>
          <a:p>
            <a:r>
              <a:rPr lang="cs-CZ" altLang="sk-SK" b="1" dirty="0"/>
              <a:t>Jak uhradit denní potřebu ?</a:t>
            </a:r>
          </a:p>
          <a:p>
            <a:pPr marL="0" indent="0">
              <a:buNone/>
            </a:pPr>
            <a:r>
              <a:rPr lang="cs-CZ" altLang="sk-SK" dirty="0"/>
              <a:t>150 g hrachu, 200 g fazolí nebo vepřového masa, </a:t>
            </a:r>
          </a:p>
          <a:p>
            <a:pPr marL="0" indent="0">
              <a:buNone/>
            </a:pPr>
            <a:r>
              <a:rPr lang="cs-CZ" altLang="sk-SK" dirty="0"/>
              <a:t>250 g ovesných vloček nebo sójové mouky, </a:t>
            </a:r>
          </a:p>
          <a:p>
            <a:pPr marL="0" indent="0">
              <a:buNone/>
            </a:pPr>
            <a:r>
              <a:rPr lang="cs-CZ" altLang="sk-SK" dirty="0"/>
              <a:t>300 g tmavého pečiva, 600 g vlašských ořechů, </a:t>
            </a:r>
          </a:p>
          <a:p>
            <a:pPr marL="0" indent="0">
              <a:buNone/>
            </a:pPr>
            <a:r>
              <a:rPr lang="cs-CZ" altLang="sk-SK" dirty="0"/>
              <a:t>1200 g zelí nebo rajčat</a:t>
            </a:r>
            <a:endParaRPr lang="cs-CZ" altLang="sk-SK" b="1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EA117DA0-5C3C-444A-BC40-A0C552EF0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0350" y="3799793"/>
            <a:ext cx="3419266" cy="257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E06927-000B-49D5-A70B-54C8BE1C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3BA37CB-E01D-40B7-94A4-4C3F367B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800" b="1" dirty="0"/>
              <a:t>Pro který vitamin platí toto zdravotní tvrzení </a:t>
            </a:r>
            <a:r>
              <a:rPr lang="cs-CZ" sz="4800" dirty="0"/>
              <a:t>?</a:t>
            </a:r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... přispívá k normálnímu metabolismu </a:t>
            </a:r>
            <a:r>
              <a:rPr lang="cs-CZ" sz="2400" b="1" dirty="0" err="1"/>
              <a:t>homocysteinu</a:t>
            </a:r>
            <a:endParaRPr lang="cs-CZ" sz="2400" b="1" dirty="0"/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b="1" dirty="0"/>
              <a:t>B6, </a:t>
            </a:r>
            <a:r>
              <a:rPr lang="cs-CZ" sz="2400" b="1" dirty="0" err="1"/>
              <a:t>folát</a:t>
            </a:r>
            <a:r>
              <a:rPr lang="cs-CZ" sz="2400" b="1" dirty="0"/>
              <a:t>, B12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46114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37662B-90EB-4C46-B6AF-560F3D68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10EE270-4A28-463E-AA3B-D41E3232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Které vitaminy sú termolabilní?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93750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A37662B-90EB-4C46-B6AF-560F3D68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Úkol č.2: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10EE270-4A28-463E-AA3B-D41E3232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Které vitaminy sú termolabilní?</a:t>
            </a:r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2400" b="1" dirty="0"/>
              <a:t>C, B1, </a:t>
            </a:r>
            <a:r>
              <a:rPr lang="cs-CZ" sz="2400" b="1" dirty="0" err="1"/>
              <a:t>folát</a:t>
            </a:r>
            <a:r>
              <a:rPr lang="cs-CZ" sz="2400" b="1" dirty="0"/>
              <a:t>, B5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937633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B14F961-5F93-40FA-89DB-E7CCC9FE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4992341"/>
          </a:xfrm>
        </p:spPr>
        <p:txBody>
          <a:bodyPr/>
          <a:lstStyle/>
          <a:p>
            <a:r>
              <a:rPr lang="sk-SK" dirty="0" err="1"/>
              <a:t>Děkuji</a:t>
            </a:r>
            <a:r>
              <a:rPr lang="sk-SK" dirty="0"/>
              <a:t> za </a:t>
            </a:r>
            <a:r>
              <a:rPr lang="sk-SK" dirty="0" err="1"/>
              <a:t>pozornost</a:t>
            </a:r>
            <a:r>
              <a:rPr lang="sk-SK" dirty="0"/>
              <a:t> !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FA7D271-2977-45A0-9880-34EA61C7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760536"/>
            <a:ext cx="10058400" cy="1411664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3278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AA62B1-59B0-479E-9C7F-F65F4CAD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B1 (</a:t>
            </a:r>
            <a:r>
              <a:rPr lang="sk-SK" dirty="0" err="1"/>
              <a:t>Thiamin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01CA61E-C9CB-4726-94A2-55DA7676F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Koenzym</a:t>
            </a:r>
            <a:r>
              <a:rPr lang="cs-CZ" dirty="0"/>
              <a:t> v reakcích energetického metabolismu, </a:t>
            </a:r>
            <a:r>
              <a:rPr lang="cs-CZ" dirty="0" err="1"/>
              <a:t>thiamindifosfát</a:t>
            </a:r>
            <a:r>
              <a:rPr lang="cs-CZ" dirty="0"/>
              <a:t> (TDP)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cs-CZ" b="1" dirty="0">
                <a:solidFill>
                  <a:srgbClr val="FF0000"/>
                </a:solidFill>
              </a:rPr>
              <a:t>Zdravotní tvrzení </a:t>
            </a:r>
            <a:r>
              <a:rPr lang="cs-CZ" b="1" dirty="0"/>
              <a:t>o vitaminu B1:</a:t>
            </a:r>
          </a:p>
          <a:p>
            <a:pPr marL="0" indent="0">
              <a:buNone/>
            </a:pPr>
            <a:r>
              <a:rPr lang="cs-CZ" b="1" dirty="0"/>
              <a:t/>
            </a:r>
            <a:br>
              <a:rPr lang="cs-CZ" b="1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nervové soustavy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psychické činnosti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</a:t>
            </a:r>
            <a:r>
              <a:rPr lang="cs-CZ" b="1" dirty="0"/>
              <a:t>činnosti srdce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5613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DA59B0-F18A-49DB-BD74-1DE9DA3D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B1 (</a:t>
            </a:r>
            <a:r>
              <a:rPr lang="sk-SK" dirty="0" err="1"/>
              <a:t>Thiamin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F07D5A8-7BFF-488B-BC1F-17376A39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253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Nedostatek vitaminu způsobuje:</a:t>
            </a:r>
            <a:endParaRPr lang="sk-SK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Poruchu metabolismu sacharidů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Onemocnění </a:t>
            </a:r>
            <a:r>
              <a:rPr lang="cs-CZ" sz="1800" dirty="0" err="1"/>
              <a:t>Beri</a:t>
            </a:r>
            <a:r>
              <a:rPr lang="cs-CZ" sz="1800" dirty="0"/>
              <a:t> – </a:t>
            </a:r>
            <a:r>
              <a:rPr lang="cs-CZ" sz="1800" dirty="0" err="1"/>
              <a:t>beri</a:t>
            </a:r>
            <a:endParaRPr lang="cs-CZ" sz="1800" dirty="0"/>
          </a:p>
          <a:p>
            <a:pPr marL="0" indent="0">
              <a:buNone/>
            </a:pPr>
            <a:r>
              <a:rPr lang="cs-CZ" sz="1800" u="sng" dirty="0"/>
              <a:t>Výskyt onemocnění: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vzácné, riziková skupina - alkoholici</a:t>
            </a:r>
            <a:br>
              <a:rPr lang="cs-CZ" sz="1800" dirty="0"/>
            </a:br>
            <a:r>
              <a:rPr lang="cs-CZ" sz="1800" dirty="0"/>
              <a:t>(Nadměrné pití alkoholu vede k nesprávné výživě,</a:t>
            </a:r>
            <a:br>
              <a:rPr lang="cs-CZ" sz="1800" dirty="0"/>
            </a:br>
            <a:r>
              <a:rPr lang="cs-CZ" sz="1800" dirty="0"/>
              <a:t>nadměrný příjem alkoholu zhoršuje schopnost těla vstřebávat ň</a:t>
            </a:r>
          </a:p>
          <a:p>
            <a:pPr marL="0" indent="0">
              <a:buNone/>
            </a:pPr>
            <a:r>
              <a:rPr lang="cs-CZ" sz="1800" dirty="0"/>
              <a:t>a ukládat </a:t>
            </a:r>
            <a:r>
              <a:rPr lang="cs-CZ" sz="1800" dirty="0" err="1"/>
              <a:t>thiamin</a:t>
            </a:r>
            <a:r>
              <a:rPr lang="cs-CZ" sz="1800" dirty="0"/>
              <a:t>.)</a:t>
            </a:r>
          </a:p>
          <a:p>
            <a:pPr marL="0" indent="0">
              <a:buNone/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u="sng" dirty="0"/>
              <a:t>Formy onemocnění:</a:t>
            </a:r>
          </a:p>
          <a:p>
            <a:pPr marL="0" indent="0">
              <a:buNone/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1. </a:t>
            </a:r>
            <a:r>
              <a:rPr lang="cs-CZ" sz="1800" b="1" dirty="0"/>
              <a:t>suchá forma </a:t>
            </a:r>
            <a:r>
              <a:rPr lang="cs-CZ" sz="1800" dirty="0"/>
              <a:t>- zasahuje nervový systém, endemická neuritida</a:t>
            </a:r>
            <a:br>
              <a:rPr lang="cs-CZ" sz="1800" dirty="0"/>
            </a:br>
            <a:r>
              <a:rPr lang="cs-CZ" sz="1800" dirty="0"/>
              <a:t>2. </a:t>
            </a:r>
            <a:r>
              <a:rPr lang="cs-CZ" sz="1800" b="1" dirty="0"/>
              <a:t>vlhká forma </a:t>
            </a:r>
            <a:r>
              <a:rPr lang="cs-CZ" sz="1800" dirty="0"/>
              <a:t>- kardiovaskulární systém</a:t>
            </a:r>
            <a:br>
              <a:rPr lang="cs-CZ" sz="1800" dirty="0"/>
            </a:br>
            <a:r>
              <a:rPr lang="cs-CZ" sz="1800" dirty="0"/>
              <a:t>3. infantilní (dětská) forma</a:t>
            </a:r>
            <a:endParaRPr lang="sk-SK" sz="1800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E9673CB-ACD7-4FAF-9A08-D179C1D0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254" y="2254650"/>
            <a:ext cx="28575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451327A-9161-4B9A-9116-A6CBEDDB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" t="-51648" r="-44" b="51648"/>
          <a:stretch/>
        </p:blipFill>
        <p:spPr>
          <a:xfrm>
            <a:off x="5643286" y="-292230"/>
            <a:ext cx="5874860" cy="58748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A3B12A-6768-4416-B4DD-14818233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261241"/>
          </a:xfrm>
        </p:spPr>
        <p:txBody>
          <a:bodyPr/>
          <a:lstStyle/>
          <a:p>
            <a:pPr algn="ctr"/>
            <a:r>
              <a:rPr lang="sk-SK"/>
              <a:t>Vitamin B2  (Riboflavin)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FE4A1EC-B7F7-4610-AF88-122099D2B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54" y="1124607"/>
            <a:ext cx="6946146" cy="5530717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sk-SK" dirty="0"/>
              <a:t>DDD: </a:t>
            </a:r>
            <a:r>
              <a:rPr lang="sk-SK" sz="2400" b="1" dirty="0"/>
              <a:t>1,4 mg </a:t>
            </a:r>
            <a:r>
              <a:rPr lang="sk-SK" dirty="0"/>
              <a:t>muž,</a:t>
            </a:r>
            <a:r>
              <a:rPr lang="sk-SK" sz="2400" b="1" dirty="0"/>
              <a:t> 1,2 </a:t>
            </a:r>
            <a:r>
              <a:rPr lang="sk-SK" dirty="0"/>
              <a:t>žena (DACH)</a:t>
            </a:r>
          </a:p>
          <a:p>
            <a:r>
              <a:rPr lang="sk-SK" dirty="0" err="1"/>
              <a:t>flavus</a:t>
            </a:r>
            <a:r>
              <a:rPr lang="sk-SK" dirty="0"/>
              <a:t> = </a:t>
            </a:r>
            <a:r>
              <a:rPr lang="sk-SK" dirty="0" err="1"/>
              <a:t>žlutý</a:t>
            </a:r>
            <a:endParaRPr lang="sk-SK" dirty="0"/>
          </a:p>
          <a:p>
            <a:r>
              <a:rPr lang="sk-SK" dirty="0" err="1"/>
              <a:t>poměrně</a:t>
            </a:r>
            <a:r>
              <a:rPr lang="sk-SK" dirty="0"/>
              <a:t> </a:t>
            </a:r>
            <a:r>
              <a:rPr lang="sk-SK" dirty="0" err="1"/>
              <a:t>termostabilní</a:t>
            </a:r>
            <a:r>
              <a:rPr lang="sk-SK" dirty="0"/>
              <a:t>, </a:t>
            </a:r>
            <a:r>
              <a:rPr lang="sk-SK" dirty="0" err="1"/>
              <a:t>světlem</a:t>
            </a:r>
            <a:r>
              <a:rPr lang="sk-SK" dirty="0"/>
              <a:t> inaktivovaný! (</a:t>
            </a:r>
            <a:r>
              <a:rPr lang="sk-SK" dirty="0" err="1"/>
              <a:t>Ztráty</a:t>
            </a:r>
            <a:r>
              <a:rPr lang="sk-SK" dirty="0"/>
              <a:t> </a:t>
            </a:r>
            <a:r>
              <a:rPr lang="sk-SK" dirty="0" err="1"/>
              <a:t>při</a:t>
            </a:r>
            <a:r>
              <a:rPr lang="sk-SK" dirty="0"/>
              <a:t> </a:t>
            </a:r>
            <a:r>
              <a:rPr lang="sk-SK" dirty="0" err="1"/>
              <a:t>přípravě</a:t>
            </a:r>
            <a:r>
              <a:rPr lang="sk-SK" dirty="0"/>
              <a:t> a </a:t>
            </a:r>
            <a:r>
              <a:rPr lang="sk-SK" dirty="0" err="1"/>
              <a:t>skladování</a:t>
            </a:r>
            <a:r>
              <a:rPr lang="sk-SK" dirty="0"/>
              <a:t> </a:t>
            </a:r>
            <a:r>
              <a:rPr lang="sk-SK" dirty="0" err="1"/>
              <a:t>průměrně</a:t>
            </a:r>
            <a:r>
              <a:rPr lang="sk-SK" dirty="0"/>
              <a:t> 20%)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b="1" dirty="0"/>
              <a:t>Zdroje </a:t>
            </a:r>
            <a:r>
              <a:rPr lang="sk-SK" b="1" dirty="0" err="1"/>
              <a:t>vit</a:t>
            </a:r>
            <a:r>
              <a:rPr lang="sk-SK" b="1" dirty="0"/>
              <a:t>. B2:</a:t>
            </a:r>
          </a:p>
          <a:p>
            <a:pPr marL="0" indent="0">
              <a:buNone/>
            </a:pPr>
            <a:r>
              <a:rPr lang="sk-SK" dirty="0" err="1"/>
              <a:t>Mléko</a:t>
            </a:r>
            <a:r>
              <a:rPr lang="sk-SK" dirty="0"/>
              <a:t> a </a:t>
            </a:r>
            <a:r>
              <a:rPr lang="sk-SK" dirty="0" err="1"/>
              <a:t>mléčné</a:t>
            </a:r>
            <a:r>
              <a:rPr lang="sk-SK" dirty="0"/>
              <a:t> výrobky, </a:t>
            </a:r>
          </a:p>
          <a:p>
            <a:pPr marL="0" indent="0">
              <a:buNone/>
            </a:pPr>
            <a:r>
              <a:rPr lang="sk-SK" dirty="0" err="1"/>
              <a:t>maso</a:t>
            </a:r>
            <a:r>
              <a:rPr lang="sk-SK" dirty="0"/>
              <a:t>, </a:t>
            </a:r>
            <a:r>
              <a:rPr lang="sk-SK" dirty="0" err="1"/>
              <a:t>játra</a:t>
            </a:r>
            <a:r>
              <a:rPr lang="sk-SK" dirty="0"/>
              <a:t>,</a:t>
            </a:r>
          </a:p>
          <a:p>
            <a:pPr marL="0" indent="0">
              <a:buNone/>
            </a:pPr>
            <a:r>
              <a:rPr lang="sk-SK" dirty="0" err="1"/>
              <a:t>ledviny</a:t>
            </a:r>
            <a:r>
              <a:rPr lang="sk-SK" dirty="0"/>
              <a:t>, kvasnice, ryby, </a:t>
            </a:r>
            <a:r>
              <a:rPr lang="sk-SK" dirty="0" err="1"/>
              <a:t>vejce</a:t>
            </a:r>
            <a:r>
              <a:rPr lang="sk-SK" dirty="0"/>
              <a:t>, </a:t>
            </a:r>
          </a:p>
          <a:p>
            <a:pPr marL="0" indent="0">
              <a:buNone/>
            </a:pPr>
            <a:r>
              <a:rPr lang="sk-SK" dirty="0" err="1"/>
              <a:t>sýry</a:t>
            </a:r>
            <a:r>
              <a:rPr lang="sk-SK" dirty="0"/>
              <a:t>, celozrnné produkty</a:t>
            </a:r>
          </a:p>
          <a:p>
            <a:pPr marL="0" indent="0">
              <a:buNone/>
            </a:pPr>
            <a:endParaRPr lang="sk-SK" dirty="0"/>
          </a:p>
          <a:p>
            <a:r>
              <a:rPr lang="cs-CZ" altLang="sk-SK" b="1" dirty="0"/>
              <a:t>Jak uhradit denní potřebu ?</a:t>
            </a:r>
          </a:p>
          <a:p>
            <a:pPr marL="0" indent="0">
              <a:buNone/>
            </a:pPr>
            <a:r>
              <a:rPr lang="cs-CZ" altLang="sk-SK" dirty="0"/>
              <a:t>60 g jater, 400 g tvrdého sýra, </a:t>
            </a:r>
          </a:p>
          <a:p>
            <a:pPr marL="0" indent="0">
              <a:buNone/>
            </a:pPr>
            <a:r>
              <a:rPr lang="cs-CZ" altLang="sk-SK" dirty="0"/>
              <a:t>400 g vajec, 500 g hub, 600 g fazolí, 700 g čočky, 1000 ml mléka</a:t>
            </a:r>
            <a:endParaRPr lang="cs-CZ" altLang="sk-SK" b="1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42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BFB4F4-6DD2-454A-978E-0039096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pPr algn="ctr"/>
            <a:r>
              <a:rPr lang="sk-SK"/>
              <a:t>Vitamin B2  (Riboflavin)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A9207BB-33BA-41EA-9949-9BF3812DE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00690"/>
          </a:xfrm>
        </p:spPr>
        <p:txBody>
          <a:bodyPr>
            <a:normAutofit/>
          </a:bodyPr>
          <a:lstStyle/>
          <a:p>
            <a:r>
              <a:rPr lang="cs-CZ" dirty="0"/>
              <a:t>je součástí koenzymu FAD (</a:t>
            </a:r>
            <a:r>
              <a:rPr lang="cs-CZ" dirty="0" err="1"/>
              <a:t>flavinadenindinukleotid</a:t>
            </a:r>
            <a:r>
              <a:rPr lang="cs-CZ" dirty="0"/>
              <a:t>) a FMN (</a:t>
            </a:r>
            <a:r>
              <a:rPr lang="cs-CZ" dirty="0" err="1"/>
              <a:t>flavinmononukleotidu</a:t>
            </a:r>
            <a:r>
              <a:rPr lang="cs-CZ" dirty="0"/>
              <a:t>) - oxidační metabolismus</a:t>
            </a:r>
            <a:endParaRPr lang="sk-SK" dirty="0"/>
          </a:p>
          <a:p>
            <a:r>
              <a:rPr lang="sk-SK" b="1" dirty="0"/>
              <a:t>Zdravotní </a:t>
            </a:r>
            <a:r>
              <a:rPr lang="sk-SK" b="1" dirty="0" err="1"/>
              <a:t>tvrzení</a:t>
            </a:r>
            <a:r>
              <a:rPr lang="sk-SK" b="1" dirty="0"/>
              <a:t> o </a:t>
            </a:r>
            <a:r>
              <a:rPr lang="sk-SK" b="1" dirty="0" err="1"/>
              <a:t>vitaminu</a:t>
            </a:r>
            <a:r>
              <a:rPr lang="sk-SK" b="1" dirty="0"/>
              <a:t> B2 (</a:t>
            </a:r>
            <a:r>
              <a:rPr lang="sk-SK" b="1" dirty="0" err="1"/>
              <a:t>Riboflavin</a:t>
            </a:r>
            <a:r>
              <a:rPr lang="sk-SK" b="1" dirty="0"/>
              <a:t>):</a:t>
            </a:r>
          </a:p>
          <a:p>
            <a:pPr marL="0" indent="0">
              <a:buNone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energetickému metabolismu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 činnosti </a:t>
            </a:r>
            <a:r>
              <a:rPr lang="cs-CZ" b="1" dirty="0"/>
              <a:t>nervové soustavy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 </a:t>
            </a:r>
            <a:r>
              <a:rPr lang="cs-CZ" b="1" dirty="0"/>
              <a:t>sliznic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normálních </a:t>
            </a:r>
            <a:r>
              <a:rPr lang="cs-CZ" b="1" dirty="0"/>
              <a:t>červených krvinek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udržení normálního stavu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b="1" dirty="0"/>
              <a:t>pokožky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stavu </a:t>
            </a:r>
            <a:r>
              <a:rPr lang="cs-CZ" b="1" dirty="0"/>
              <a:t>zraku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normálnímu </a:t>
            </a:r>
            <a:r>
              <a:rPr lang="cs-CZ" b="1" dirty="0"/>
              <a:t>metabolismu </a:t>
            </a:r>
            <a:r>
              <a:rPr lang="cs-CZ" b="1" dirty="0" err="1"/>
              <a:t>Fe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 </a:t>
            </a:r>
            <a:r>
              <a:rPr lang="cs-CZ" b="1" dirty="0"/>
              <a:t>ochraně buněk před oxidativním stresem</a:t>
            </a: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... přispívá ke </a:t>
            </a:r>
            <a:r>
              <a:rPr lang="cs-CZ" b="1" dirty="0"/>
              <a:t>snížení míry únavy a vyčerpání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74211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8D791B-90BC-47A5-B72A-FFB85653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Vitamin</a:t>
            </a:r>
            <a:r>
              <a:rPr lang="sk-SK" dirty="0"/>
              <a:t> B2  (</a:t>
            </a:r>
            <a:r>
              <a:rPr lang="sk-SK" dirty="0" err="1"/>
              <a:t>Riboflavin</a:t>
            </a:r>
            <a:r>
              <a:rPr lang="sk-SK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F3C295A-AF75-46D5-A4EE-AC8BBCAB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Nedostatek vitaminu:</a:t>
            </a:r>
          </a:p>
          <a:p>
            <a:r>
              <a:rPr lang="cs-CZ" dirty="0"/>
              <a:t>je spojen s nedostatkem ostatních vitaminů skupiny B</a:t>
            </a:r>
          </a:p>
          <a:p>
            <a:r>
              <a:rPr lang="cs-CZ" dirty="0"/>
              <a:t>poruchy růstu, </a:t>
            </a:r>
            <a:r>
              <a:rPr lang="cs-CZ" dirty="0" err="1"/>
              <a:t>seborhoickou</a:t>
            </a:r>
            <a:r>
              <a:rPr lang="cs-CZ" dirty="0"/>
              <a:t> dermatitidu, záněty sliznice dutiny ústní, ragády ústních koutků, </a:t>
            </a:r>
            <a:r>
              <a:rPr lang="cs-CZ" dirty="0" err="1"/>
              <a:t>normocytárnu</a:t>
            </a:r>
            <a:r>
              <a:rPr lang="cs-CZ" dirty="0"/>
              <a:t> anémii</a:t>
            </a:r>
          </a:p>
          <a:p>
            <a:r>
              <a:rPr lang="cs-CZ" dirty="0"/>
              <a:t>velký nedostatek významně ovlivňuje B6 a B3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FBC173E-262F-4800-9CFE-CF3FB42B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769" y="4482700"/>
            <a:ext cx="2375300" cy="23753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94D566A7-5CA2-498B-8A8F-A371F9C3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4" t="27137" r="33915" b="20802"/>
          <a:stretch/>
        </p:blipFill>
        <p:spPr>
          <a:xfrm>
            <a:off x="3605049" y="4482700"/>
            <a:ext cx="2207172" cy="23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45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Typ drev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yp drev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yp dre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dreva]]</Template>
  <TotalTime>1468</TotalTime>
  <Words>1543</Words>
  <Application>Microsoft Office PowerPoint</Application>
  <PresentationFormat>Širokoúhlá obrazovka</PresentationFormat>
  <Paragraphs>250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Calibri</vt:lpstr>
      <vt:lpstr>Georgia</vt:lpstr>
      <vt:lpstr>Rockwell Extra Bold</vt:lpstr>
      <vt:lpstr>Trebuchet MS</vt:lpstr>
      <vt:lpstr>Wingdings</vt:lpstr>
      <vt:lpstr>Typ dreva</vt:lpstr>
      <vt:lpstr>Vitaminy rozpustné  ve vodě</vt:lpstr>
      <vt:lpstr>Které vitaminy jsou rozpustné ve vodě ???</vt:lpstr>
      <vt:lpstr>Co mají společného ?</vt:lpstr>
      <vt:lpstr>Vitamin B1 (Thiamin)</vt:lpstr>
      <vt:lpstr>Vitamin B1 (Thiamin)</vt:lpstr>
      <vt:lpstr>Vitamin B1 (Thiamin)</vt:lpstr>
      <vt:lpstr>Vitamin B2  (Riboflavin)</vt:lpstr>
      <vt:lpstr>Vitamin B2  (Riboflavin)</vt:lpstr>
      <vt:lpstr>Vitamin B2  (Riboflavin)</vt:lpstr>
      <vt:lpstr>Vitamin B3 (Niacin)</vt:lpstr>
      <vt:lpstr>Vitamin B3 (Niacin)</vt:lpstr>
      <vt:lpstr>Vitamin B3 (Niacin)</vt:lpstr>
      <vt:lpstr>Vitamin B3 (Niacin) </vt:lpstr>
      <vt:lpstr>Vitamin B6 (Pyridoxin)</vt:lpstr>
      <vt:lpstr>Vitamin B6 (Pyridoxin)</vt:lpstr>
      <vt:lpstr>Vitamin B6 (Pyridoxin)</vt:lpstr>
      <vt:lpstr>Kyselina listová (Folát)</vt:lpstr>
      <vt:lpstr>Kyselina listová (Folát)</vt:lpstr>
      <vt:lpstr>Kyselina listová (Folát)</vt:lpstr>
      <vt:lpstr>Kyselina listová (Folát)</vt:lpstr>
      <vt:lpstr>Kyselina listová (Folát)</vt:lpstr>
      <vt:lpstr>  Vitamin B5 (Kyselina pantotenová) </vt:lpstr>
      <vt:lpstr>  Vitamin B5 (Kyselina pantotenová) </vt:lpstr>
      <vt:lpstr>Biotin</vt:lpstr>
      <vt:lpstr>Biotin</vt:lpstr>
      <vt:lpstr>Vitamin B12 (Kobalamin)</vt:lpstr>
      <vt:lpstr>Vitamin B12 (Kobalamin)</vt:lpstr>
      <vt:lpstr>Vitamin B12 (Kobalamin)</vt:lpstr>
      <vt:lpstr>Vitamin B12 (Kobalamin)</vt:lpstr>
      <vt:lpstr>Vitamin B12 (Kobalamin) </vt:lpstr>
      <vt:lpstr>Vitamin C (Kyselina askorbová)</vt:lpstr>
      <vt:lpstr>Vitamin C (Kyselina askorbová)</vt:lpstr>
      <vt:lpstr>Vitamin C (Kyselina askorbová)</vt:lpstr>
      <vt:lpstr>Vitamin C (Kyselina askorbová)</vt:lpstr>
      <vt:lpstr>Úkol č.1:</vt:lpstr>
      <vt:lpstr>Prezentace aplikace PowerPoint</vt:lpstr>
      <vt:lpstr>Úkol č.2:</vt:lpstr>
      <vt:lpstr>Úkol č.2:</vt:lpstr>
      <vt:lpstr>Úkol č.2:</vt:lpstr>
      <vt:lpstr>Úkol č.2:</vt:lpstr>
      <vt:lpstr>Úkol č.2:</vt:lpstr>
      <vt:lpstr>Úkol č.2:</vt:lpstr>
      <vt:lpstr>Děkuji za pozornost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Vitaminy rozpustné  vo vode</dc:title>
  <dc:creator>Kristína Hrivniaková</dc:creator>
  <cp:lastModifiedBy>Halina Matějová</cp:lastModifiedBy>
  <cp:revision>75</cp:revision>
  <dcterms:created xsi:type="dcterms:W3CDTF">2017-10-02T07:57:03Z</dcterms:created>
  <dcterms:modified xsi:type="dcterms:W3CDTF">2018-01-03T08:15:57Z</dcterms:modified>
</cp:coreProperties>
</file>