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1" r:id="rId3"/>
    <p:sldId id="277" r:id="rId4"/>
    <p:sldId id="297" r:id="rId5"/>
    <p:sldId id="258" r:id="rId6"/>
    <p:sldId id="298" r:id="rId7"/>
    <p:sldId id="260" r:id="rId8"/>
    <p:sldId id="263" r:id="rId9"/>
    <p:sldId id="262" r:id="rId10"/>
    <p:sldId id="282" r:id="rId11"/>
    <p:sldId id="283" r:id="rId12"/>
    <p:sldId id="284" r:id="rId13"/>
    <p:sldId id="285" r:id="rId14"/>
    <p:sldId id="264" r:id="rId15"/>
    <p:sldId id="278" r:id="rId16"/>
    <p:sldId id="259" r:id="rId17"/>
    <p:sldId id="265" r:id="rId18"/>
    <p:sldId id="279" r:id="rId19"/>
    <p:sldId id="266" r:id="rId20"/>
    <p:sldId id="267" r:id="rId21"/>
    <p:sldId id="292" r:id="rId22"/>
    <p:sldId id="293" r:id="rId23"/>
    <p:sldId id="294" r:id="rId24"/>
    <p:sldId id="286" r:id="rId25"/>
    <p:sldId id="288" r:id="rId26"/>
    <p:sldId id="291" r:id="rId27"/>
    <p:sldId id="290" r:id="rId28"/>
    <p:sldId id="268" r:id="rId29"/>
    <p:sldId id="269" r:id="rId30"/>
    <p:sldId id="270" r:id="rId31"/>
    <p:sldId id="271" r:id="rId32"/>
    <p:sldId id="280" r:id="rId33"/>
    <p:sldId id="295" r:id="rId34"/>
    <p:sldId id="273" r:id="rId35"/>
    <p:sldId id="274" r:id="rId36"/>
    <p:sldId id="296" r:id="rId37"/>
    <p:sldId id="275" r:id="rId38"/>
    <p:sldId id="276" r:id="rId39"/>
    <p:sldId id="299" r:id="rId4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00" autoAdjust="0"/>
  </p:normalViewPr>
  <p:slideViewPr>
    <p:cSldViewPr snapToGrid="0">
      <p:cViewPr varScale="1">
        <p:scale>
          <a:sx n="101" d="100"/>
          <a:sy n="101" d="100"/>
        </p:scale>
        <p:origin x="9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B5EB5-CC5E-45DA-9A87-B3FAB57052F8}" type="datetimeFigureOut">
              <a:rPr lang="cs-CZ" smtClean="0"/>
              <a:t>4.1.2018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4B3DD-0D72-4DF2-831C-1E2A0D5FD4B9}" type="slidenum">
              <a:rPr lang="cs-CZ" smtClean="0"/>
              <a:t>‹#›</a:t>
            </a:fld>
            <a:endParaRPr lang="cs-CZ"/>
          </a:p>
        </p:txBody>
      </p:sp>
    </p:spTree>
    <p:extLst>
      <p:ext uri="{BB962C8B-B14F-4D97-AF65-F5344CB8AC3E}">
        <p14:creationId xmlns:p14="http://schemas.microsoft.com/office/powerpoint/2010/main" val="183787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s.wikipedia.org/w/index.php?title=Homozygotn%C3%AD_homocystinurie&amp;action=edit&amp;redlink=1" TargetMode="External"/><Relationship Id="rId3" Type="http://schemas.openxmlformats.org/officeDocument/2006/relationships/hyperlink" Target="https://cs.wikipedia.org/wiki/Aminy" TargetMode="External"/><Relationship Id="rId7" Type="http://schemas.openxmlformats.org/officeDocument/2006/relationships/hyperlink" Target="https://cs.wikipedia.org/wiki/Vegetari%C3%A1nstv%C3%AD"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s.wikipedia.org/w/index.php?title=%C5%BDlu%C4%8Dov%C3%A9_soli&amp;action=edit&amp;redlink=1" TargetMode="External"/><Relationship Id="rId5" Type="http://schemas.openxmlformats.org/officeDocument/2006/relationships/hyperlink" Target="https://cs.wikipedia.org/wiki/Kyselina_cholov%C3%A1" TargetMode="External"/><Relationship Id="rId4" Type="http://schemas.openxmlformats.org/officeDocument/2006/relationships/hyperlink" Target="https://cs.wikipedia.org/w/index.php?title=Kyselina_chenodeoxycholov%C3%A1&amp;action=edit&amp;redlink=1"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cs.wikipedia.org/wiki/Vod%C3%ADkov%C3%BD_m%C5%AFstek" TargetMode="External"/><Relationship Id="rId3" Type="http://schemas.openxmlformats.org/officeDocument/2006/relationships/hyperlink" Target="https://cs.wikipedia.org/wiki/Alfa-helix" TargetMode="External"/><Relationship Id="rId7" Type="http://schemas.openxmlformats.org/officeDocument/2006/relationships/hyperlink" Target="https://cs.wikipedia.org/wiki/Supramolekul%C3%A1rn%C3%AD_chemie"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cs.wikipedia.org/wiki/Disulfidov%C3%BD_m%C5%AFstek" TargetMode="External"/><Relationship Id="rId5" Type="http://schemas.openxmlformats.org/officeDocument/2006/relationships/hyperlink" Target="https://cs.wikipedia.org/w/index.php?title=Random_coil&amp;action=edit&amp;redlink=1" TargetMode="External"/><Relationship Id="rId4" Type="http://schemas.openxmlformats.org/officeDocument/2006/relationships/hyperlink" Target="https://cs.wikipedia.org/wiki/Skl%C3%A1dan%C3%BD_list" TargetMode="External"/><Relationship Id="rId9" Type="http://schemas.openxmlformats.org/officeDocument/2006/relationships/hyperlink" Target="https://cs.wikipedia.org/w/index.php?title=Hydrof%C3%B3bn%C3%AD_efekt&amp;action=edit&amp;redlink=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ltLang="cs-CZ" sz="1200" b="1" dirty="0"/>
              <a:t>zdravý dospělý s obvyklou fyzickou zátěží</a:t>
            </a:r>
          </a:p>
          <a:p>
            <a:r>
              <a:rPr lang="cs-CZ" altLang="cs-CZ" sz="1200" dirty="0"/>
              <a:t>                                       </a:t>
            </a:r>
            <a:endParaRPr lang="cs-CZ" dirty="0"/>
          </a:p>
        </p:txBody>
      </p:sp>
      <p:sp>
        <p:nvSpPr>
          <p:cNvPr id="4" name="Zástupný symbol pro číslo snímku 3"/>
          <p:cNvSpPr>
            <a:spLocks noGrp="1"/>
          </p:cNvSpPr>
          <p:nvPr>
            <p:ph type="sldNum" sz="quarter" idx="10"/>
          </p:nvPr>
        </p:nvSpPr>
        <p:spPr/>
        <p:txBody>
          <a:bodyPr/>
          <a:lstStyle/>
          <a:p>
            <a:fld id="{B354B3DD-0D72-4DF2-831C-1E2A0D5FD4B9}" type="slidenum">
              <a:rPr lang="cs-CZ" smtClean="0"/>
              <a:t>3</a:t>
            </a:fld>
            <a:endParaRPr lang="cs-CZ"/>
          </a:p>
        </p:txBody>
      </p:sp>
    </p:spTree>
    <p:extLst>
      <p:ext uri="{BB962C8B-B14F-4D97-AF65-F5344CB8AC3E}">
        <p14:creationId xmlns:p14="http://schemas.microsoft.com/office/powerpoint/2010/main" val="1405855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Zvýšené riziko infekci (snížený počet protilátek)</a:t>
            </a:r>
          </a:p>
          <a:p>
            <a:r>
              <a:rPr lang="cs-CZ" dirty="0"/>
              <a:t>Zpomalené hojeni ran  </a:t>
            </a:r>
          </a:p>
          <a:p>
            <a:endParaRPr lang="cs-CZ" dirty="0"/>
          </a:p>
        </p:txBody>
      </p:sp>
      <p:sp>
        <p:nvSpPr>
          <p:cNvPr id="4" name="Zástupný symbol pro číslo snímku 3"/>
          <p:cNvSpPr>
            <a:spLocks noGrp="1"/>
          </p:cNvSpPr>
          <p:nvPr>
            <p:ph type="sldNum" sz="quarter" idx="10"/>
          </p:nvPr>
        </p:nvSpPr>
        <p:spPr/>
        <p:txBody>
          <a:bodyPr/>
          <a:lstStyle/>
          <a:p>
            <a:fld id="{B354B3DD-0D72-4DF2-831C-1E2A0D5FD4B9}" type="slidenum">
              <a:rPr lang="cs-CZ" smtClean="0"/>
              <a:t>35</a:t>
            </a:fld>
            <a:endParaRPr lang="cs-CZ"/>
          </a:p>
        </p:txBody>
      </p:sp>
    </p:spTree>
    <p:extLst>
      <p:ext uri="{BB962C8B-B14F-4D97-AF65-F5344CB8AC3E}">
        <p14:creationId xmlns:p14="http://schemas.microsoft.com/office/powerpoint/2010/main" val="4001323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ltLang="cs-CZ" dirty="0">
                <a:latin typeface="Times New Roman" panose="02020603050405020304" pitchFamily="18" charset="0"/>
                <a:cs typeface="Times New Roman" panose="02020603050405020304" pitchFamily="18" charset="0"/>
              </a:rPr>
              <a:t>pro sílové sportovce muže byt 2,4 g/kg/den</a:t>
            </a:r>
            <a:endParaRPr lang="uk-UA" dirty="0"/>
          </a:p>
        </p:txBody>
      </p:sp>
      <p:sp>
        <p:nvSpPr>
          <p:cNvPr id="4" name="Zástupný symbol pro číslo snímku 3"/>
          <p:cNvSpPr>
            <a:spLocks noGrp="1"/>
          </p:cNvSpPr>
          <p:nvPr>
            <p:ph type="sldNum" sz="quarter" idx="10"/>
          </p:nvPr>
        </p:nvSpPr>
        <p:spPr/>
        <p:txBody>
          <a:bodyPr/>
          <a:lstStyle/>
          <a:p>
            <a:fld id="{B354B3DD-0D72-4DF2-831C-1E2A0D5FD4B9}" type="slidenum">
              <a:rPr lang="cs-CZ" smtClean="0"/>
              <a:t>37</a:t>
            </a:fld>
            <a:endParaRPr lang="cs-CZ"/>
          </a:p>
        </p:txBody>
      </p:sp>
    </p:spTree>
    <p:extLst>
      <p:ext uri="{BB962C8B-B14F-4D97-AF65-F5344CB8AC3E}">
        <p14:creationId xmlns:p14="http://schemas.microsoft.com/office/powerpoint/2010/main" val="520043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Zvýšený příjem proteinu spolu se sníženým příjmem sacharidu – první 6 </a:t>
            </a:r>
            <a:r>
              <a:rPr lang="cs-CZ" dirty="0" err="1"/>
              <a:t>měsiců</a:t>
            </a:r>
            <a:r>
              <a:rPr lang="cs-CZ" dirty="0"/>
              <a:t> větší </a:t>
            </a:r>
            <a:r>
              <a:rPr lang="cs-CZ" dirty="0" err="1"/>
              <a:t>ztrata</a:t>
            </a:r>
            <a:r>
              <a:rPr lang="cs-CZ" dirty="0"/>
              <a:t> hmotnosti něž pouhé omezeni tuku </a:t>
            </a:r>
          </a:p>
          <a:p>
            <a:endParaRPr lang="cs-CZ" dirty="0"/>
          </a:p>
        </p:txBody>
      </p:sp>
      <p:sp>
        <p:nvSpPr>
          <p:cNvPr id="4" name="Zástupný symbol pro číslo snímku 3"/>
          <p:cNvSpPr>
            <a:spLocks noGrp="1"/>
          </p:cNvSpPr>
          <p:nvPr>
            <p:ph type="sldNum" sz="quarter" idx="10"/>
          </p:nvPr>
        </p:nvSpPr>
        <p:spPr/>
        <p:txBody>
          <a:bodyPr/>
          <a:lstStyle/>
          <a:p>
            <a:fld id="{B354B3DD-0D72-4DF2-831C-1E2A0D5FD4B9}" type="slidenum">
              <a:rPr lang="cs-CZ" smtClean="0"/>
              <a:t>38</a:t>
            </a:fld>
            <a:endParaRPr lang="cs-CZ"/>
          </a:p>
        </p:txBody>
      </p:sp>
    </p:spTree>
    <p:extLst>
      <p:ext uri="{BB962C8B-B14F-4D97-AF65-F5344CB8AC3E}">
        <p14:creationId xmlns:p14="http://schemas.microsoft.com/office/powerpoint/2010/main" val="195995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354B3DD-0D72-4DF2-831C-1E2A0D5FD4B9}" type="slidenum">
              <a:rPr lang="cs-CZ" smtClean="0"/>
              <a:t>9</a:t>
            </a:fld>
            <a:endParaRPr lang="cs-CZ"/>
          </a:p>
        </p:txBody>
      </p:sp>
    </p:spTree>
    <p:extLst>
      <p:ext uri="{BB962C8B-B14F-4D97-AF65-F5344CB8AC3E}">
        <p14:creationId xmlns:p14="http://schemas.microsoft.com/office/powerpoint/2010/main" val="249483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Lidi, které</a:t>
            </a:r>
            <a:r>
              <a:rPr lang="cs-CZ" baseline="0" dirty="0"/>
              <a:t> </a:t>
            </a:r>
            <a:r>
              <a:rPr lang="cs-CZ" baseline="0" dirty="0" err="1"/>
              <a:t>trpi</a:t>
            </a:r>
            <a:r>
              <a:rPr lang="cs-CZ" baseline="0" dirty="0"/>
              <a:t> PKU, </a:t>
            </a:r>
            <a:r>
              <a:rPr lang="cs-CZ" baseline="0" dirty="0" err="1"/>
              <a:t>trpi</a:t>
            </a:r>
            <a:r>
              <a:rPr lang="cs-CZ" baseline="0" dirty="0"/>
              <a:t> deficitem enzymu fenylalanin </a:t>
            </a:r>
            <a:r>
              <a:rPr lang="cs-CZ" baseline="0" dirty="0" err="1"/>
              <a:t>hydroxylasy</a:t>
            </a:r>
            <a:r>
              <a:rPr lang="cs-CZ" baseline="0" dirty="0"/>
              <a:t> </a:t>
            </a:r>
            <a:r>
              <a:rPr lang="cs-CZ" sz="1200" b="0" i="0" kern="1200" dirty="0">
                <a:solidFill>
                  <a:schemeClr val="tx1"/>
                </a:solidFill>
                <a:effectLst/>
                <a:latin typeface="+mn-lt"/>
                <a:ea typeface="+mn-ea"/>
                <a:cs typeface="+mn-cs"/>
              </a:rPr>
              <a:t>Těmto nemocným je nutno maximálně snižovat příjem fenylalaninu v potravě a naopak dodávat tyrosin.</a:t>
            </a:r>
            <a:endParaRPr lang="cs-CZ" dirty="0"/>
          </a:p>
        </p:txBody>
      </p:sp>
      <p:sp>
        <p:nvSpPr>
          <p:cNvPr id="4" name="Zástupný symbol pro číslo snímku 3"/>
          <p:cNvSpPr>
            <a:spLocks noGrp="1"/>
          </p:cNvSpPr>
          <p:nvPr>
            <p:ph type="sldNum" sz="quarter" idx="10"/>
          </p:nvPr>
        </p:nvSpPr>
        <p:spPr/>
        <p:txBody>
          <a:bodyPr/>
          <a:lstStyle/>
          <a:p>
            <a:fld id="{B354B3DD-0D72-4DF2-831C-1E2A0D5FD4B9}" type="slidenum">
              <a:rPr lang="cs-CZ" smtClean="0"/>
              <a:t>11</a:t>
            </a:fld>
            <a:endParaRPr lang="cs-CZ"/>
          </a:p>
        </p:txBody>
      </p:sp>
    </p:spTree>
    <p:extLst>
      <p:ext uri="{BB962C8B-B14F-4D97-AF65-F5344CB8AC3E}">
        <p14:creationId xmlns:p14="http://schemas.microsoft.com/office/powerpoint/2010/main" val="217987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a:solidFill>
                  <a:schemeClr val="tx1"/>
                </a:solidFill>
                <a:effectLst/>
                <a:latin typeface="+mn-lt"/>
                <a:ea typeface="+mn-ea"/>
                <a:cs typeface="+mn-cs"/>
              </a:rPr>
              <a:t>Taurin</a:t>
            </a:r>
            <a:r>
              <a:rPr lang="cs-CZ" sz="1200" b="0" i="0" kern="1200" dirty="0">
                <a:solidFill>
                  <a:schemeClr val="tx1"/>
                </a:solidFill>
                <a:effectLst/>
                <a:latin typeface="+mn-lt"/>
                <a:ea typeface="+mn-ea"/>
                <a:cs typeface="+mn-cs"/>
              </a:rPr>
              <a:t> je konjugován pomocí své </a:t>
            </a:r>
            <a:r>
              <a:rPr lang="cs-CZ" sz="1200" b="0" i="0" u="none" strike="noStrike" kern="1200" dirty="0">
                <a:solidFill>
                  <a:schemeClr val="tx1"/>
                </a:solidFill>
                <a:effectLst/>
                <a:latin typeface="+mn-lt"/>
                <a:ea typeface="+mn-ea"/>
                <a:cs typeface="+mn-cs"/>
                <a:hlinkClick r:id="rId3" tooltip="Aminy"/>
              </a:rPr>
              <a:t>aminoskupiny</a:t>
            </a:r>
            <a:r>
              <a:rPr lang="cs-CZ" sz="1200" b="0" i="0" kern="1200" dirty="0">
                <a:solidFill>
                  <a:schemeClr val="tx1"/>
                </a:solidFill>
                <a:effectLst/>
                <a:latin typeface="+mn-lt"/>
                <a:ea typeface="+mn-ea"/>
                <a:cs typeface="+mn-cs"/>
              </a:rPr>
              <a:t> s kyselinami </a:t>
            </a:r>
            <a:r>
              <a:rPr lang="cs-CZ" sz="1200" b="0" i="0" u="none" strike="noStrike" kern="1200" dirty="0" err="1">
                <a:solidFill>
                  <a:schemeClr val="tx1"/>
                </a:solidFill>
                <a:effectLst/>
                <a:latin typeface="+mn-lt"/>
                <a:ea typeface="+mn-ea"/>
                <a:cs typeface="+mn-cs"/>
                <a:hlinkClick r:id="rId4" tooltip="Kyselina chenodeoxycholová (stránka neexistuje)"/>
              </a:rPr>
              <a:t>chenodeoxicholovou</a:t>
            </a:r>
            <a:r>
              <a:rPr lang="cs-CZ" sz="1200" b="0" i="0" kern="1200" dirty="0">
                <a:solidFill>
                  <a:schemeClr val="tx1"/>
                </a:solidFill>
                <a:effectLst/>
                <a:latin typeface="+mn-lt"/>
                <a:ea typeface="+mn-ea"/>
                <a:cs typeface="+mn-cs"/>
              </a:rPr>
              <a:t> a </a:t>
            </a:r>
            <a:r>
              <a:rPr lang="cs-CZ" sz="1200" b="0" i="0" u="none" strike="noStrike" kern="1200" dirty="0">
                <a:solidFill>
                  <a:schemeClr val="tx1"/>
                </a:solidFill>
                <a:effectLst/>
                <a:latin typeface="+mn-lt"/>
                <a:ea typeface="+mn-ea"/>
                <a:cs typeface="+mn-cs"/>
                <a:hlinkClick r:id="rId5" tooltip="Kyselina cholová"/>
              </a:rPr>
              <a:t>cholovou</a:t>
            </a:r>
            <a:r>
              <a:rPr lang="cs-CZ" sz="1200" b="0" i="0" kern="1200" dirty="0">
                <a:solidFill>
                  <a:schemeClr val="tx1"/>
                </a:solidFill>
                <a:effectLst/>
                <a:latin typeface="+mn-lt"/>
                <a:ea typeface="+mn-ea"/>
                <a:cs typeface="+mn-cs"/>
              </a:rPr>
              <a:t> za tvorby </a:t>
            </a:r>
            <a:r>
              <a:rPr lang="cs-CZ" sz="1200" b="0" i="0" u="none" strike="noStrike" kern="1200" dirty="0">
                <a:solidFill>
                  <a:schemeClr val="tx1"/>
                </a:solidFill>
                <a:effectLst/>
                <a:latin typeface="+mn-lt"/>
                <a:ea typeface="+mn-ea"/>
                <a:cs typeface="+mn-cs"/>
                <a:hlinkClick r:id="rId6" tooltip="Žlučové soli (stránka neexistuje)"/>
              </a:rPr>
              <a:t>žlučových solí</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taurocholát</a:t>
            </a:r>
            <a:r>
              <a:rPr lang="cs-CZ" sz="1200" b="0" i="0" kern="1200" dirty="0">
                <a:solidFill>
                  <a:schemeClr val="tx1"/>
                </a:solidFill>
                <a:effectLst/>
                <a:latin typeface="+mn-lt"/>
                <a:ea typeface="+mn-ea"/>
                <a:cs typeface="+mn-cs"/>
              </a:rPr>
              <a:t> sodný a </a:t>
            </a:r>
            <a:r>
              <a:rPr lang="cs-CZ" sz="1200" b="0" i="0" kern="1200" dirty="0" err="1">
                <a:solidFill>
                  <a:schemeClr val="tx1"/>
                </a:solidFill>
                <a:effectLst/>
                <a:latin typeface="+mn-lt"/>
                <a:ea typeface="+mn-ea"/>
                <a:cs typeface="+mn-cs"/>
              </a:rPr>
              <a:t>taurochenodeoxicholát</a:t>
            </a:r>
            <a:r>
              <a:rPr lang="cs-CZ" sz="1200" b="0" i="0" kern="1200" dirty="0">
                <a:solidFill>
                  <a:schemeClr val="tx1"/>
                </a:solidFill>
                <a:effectLst/>
                <a:latin typeface="+mn-lt"/>
                <a:ea typeface="+mn-ea"/>
                <a:cs typeface="+mn-cs"/>
              </a:rPr>
              <a:t> sodný).</a:t>
            </a:r>
          </a:p>
          <a:p>
            <a:r>
              <a:rPr lang="cs-CZ" dirty="0"/>
              <a:t>Glutation (GSH) –</a:t>
            </a:r>
            <a:r>
              <a:rPr lang="fi-FI" dirty="0"/>
              <a:t>kyselina glutamová, cystein a glycin </a:t>
            </a:r>
            <a:r>
              <a:rPr lang="ru-RU" dirty="0"/>
              <a:t/>
            </a:r>
            <a:br>
              <a:rPr lang="ru-RU" dirty="0"/>
            </a:br>
            <a:r>
              <a:rPr lang="en-US" dirty="0"/>
              <a:t> </a:t>
            </a:r>
            <a:r>
              <a:rPr lang="en-US" dirty="0" err="1"/>
              <a:t>Nedostatek</a:t>
            </a:r>
            <a:r>
              <a:rPr lang="en-US" dirty="0"/>
              <a:t> </a:t>
            </a:r>
            <a:r>
              <a:rPr lang="en-US" dirty="0" err="1"/>
              <a:t>těchto</a:t>
            </a:r>
            <a:r>
              <a:rPr lang="en-US" dirty="0"/>
              <a:t> </a:t>
            </a:r>
            <a:r>
              <a:rPr lang="en-US" dirty="0" err="1"/>
              <a:t>vitamínů</a:t>
            </a:r>
            <a:r>
              <a:rPr lang="en-US" dirty="0"/>
              <a:t>, </a:t>
            </a:r>
            <a:r>
              <a:rPr lang="en-US" dirty="0" err="1"/>
              <a:t>například</a:t>
            </a:r>
            <a:r>
              <a:rPr lang="en-US" dirty="0"/>
              <a:t> </a:t>
            </a:r>
            <a:r>
              <a:rPr lang="en-US" dirty="0" err="1"/>
              <a:t>ve</a:t>
            </a:r>
            <a:r>
              <a:rPr lang="en-US" dirty="0"/>
              <a:t> </a:t>
            </a:r>
            <a:r>
              <a:rPr lang="en-US" dirty="0" err="1"/>
              <a:t>stravě</a:t>
            </a:r>
            <a:r>
              <a:rPr lang="en-US" dirty="0"/>
              <a:t> </a:t>
            </a:r>
            <a:r>
              <a:rPr lang="en-US" dirty="0" err="1">
                <a:hlinkClick r:id="rId7" tooltip="Vegetariánství"/>
              </a:rPr>
              <a:t>vegetariánů</a:t>
            </a:r>
            <a:r>
              <a:rPr lang="en-US" dirty="0"/>
              <a:t>, </a:t>
            </a:r>
            <a:r>
              <a:rPr lang="en-US" dirty="0" err="1"/>
              <a:t>anebo</a:t>
            </a:r>
            <a:r>
              <a:rPr lang="en-US" dirty="0"/>
              <a:t> </a:t>
            </a:r>
            <a:r>
              <a:rPr lang="en-US" dirty="0" err="1"/>
              <a:t>vzácná</a:t>
            </a:r>
            <a:r>
              <a:rPr lang="en-US" dirty="0"/>
              <a:t> </a:t>
            </a:r>
            <a:r>
              <a:rPr lang="en-US" dirty="0" err="1"/>
              <a:t>dědičná</a:t>
            </a:r>
            <a:r>
              <a:rPr lang="en-US" dirty="0"/>
              <a:t> </a:t>
            </a:r>
            <a:r>
              <a:rPr lang="en-US" dirty="0" err="1"/>
              <a:t>choroba</a:t>
            </a:r>
            <a:r>
              <a:rPr lang="en-US" dirty="0"/>
              <a:t> (</a:t>
            </a:r>
            <a:r>
              <a:rPr lang="en-US" dirty="0" err="1">
                <a:hlinkClick r:id="rId8" tooltip="Homozygotní homocystinurie (stránka neexistuje)"/>
              </a:rPr>
              <a:t>homozygotní</a:t>
            </a:r>
            <a:r>
              <a:rPr lang="en-US" dirty="0">
                <a:hlinkClick r:id="rId8" tooltip="Homozygotní homocystinurie (stránka neexistuje)"/>
              </a:rPr>
              <a:t> </a:t>
            </a:r>
            <a:r>
              <a:rPr lang="en-US" dirty="0" err="1">
                <a:hlinkClick r:id="rId8" tooltip="Homozygotní homocystinurie (stránka neexistuje)"/>
              </a:rPr>
              <a:t>homocystinurie</a:t>
            </a:r>
            <a:r>
              <a:rPr lang="en-US" dirty="0"/>
              <a:t>) </a:t>
            </a:r>
            <a:r>
              <a:rPr lang="en-US" dirty="0" err="1"/>
              <a:t>mohou</a:t>
            </a:r>
            <a:r>
              <a:rPr lang="en-US" dirty="0"/>
              <a:t> </a:t>
            </a:r>
            <a:r>
              <a:rPr lang="en-US" dirty="0" err="1"/>
              <a:t>vést</a:t>
            </a:r>
            <a:r>
              <a:rPr lang="en-US" dirty="0"/>
              <a:t> </a:t>
            </a:r>
            <a:r>
              <a:rPr lang="en-US" dirty="0" err="1"/>
              <a:t>ke</a:t>
            </a:r>
            <a:r>
              <a:rPr lang="en-US" dirty="0"/>
              <a:t> </a:t>
            </a:r>
            <a:r>
              <a:rPr lang="en-US" dirty="0" err="1"/>
              <a:t>zvýšené</a:t>
            </a:r>
            <a:r>
              <a:rPr lang="en-US" dirty="0"/>
              <a:t> </a:t>
            </a:r>
            <a:r>
              <a:rPr lang="en-US" dirty="0" err="1"/>
              <a:t>hladině</a:t>
            </a:r>
            <a:r>
              <a:rPr lang="en-US" dirty="0"/>
              <a:t> </a:t>
            </a:r>
            <a:r>
              <a:rPr lang="en-US" dirty="0" err="1"/>
              <a:t>homocysteinu</a:t>
            </a:r>
            <a:r>
              <a:rPr lang="en-US" dirty="0"/>
              <a:t> v </a:t>
            </a:r>
            <a:r>
              <a:rPr lang="en-US" dirty="0" err="1"/>
              <a:t>krvi</a:t>
            </a:r>
            <a:r>
              <a:rPr lang="en-US" dirty="0"/>
              <a:t>.</a:t>
            </a:r>
            <a:endParaRPr lang="cs-CZ" dirty="0"/>
          </a:p>
        </p:txBody>
      </p:sp>
      <p:sp>
        <p:nvSpPr>
          <p:cNvPr id="4" name="Zástupný symbol pro číslo snímku 3"/>
          <p:cNvSpPr>
            <a:spLocks noGrp="1"/>
          </p:cNvSpPr>
          <p:nvPr>
            <p:ph type="sldNum" sz="quarter" idx="10"/>
          </p:nvPr>
        </p:nvSpPr>
        <p:spPr/>
        <p:txBody>
          <a:bodyPr/>
          <a:lstStyle/>
          <a:p>
            <a:fld id="{B354B3DD-0D72-4DF2-831C-1E2A0D5FD4B9}" type="slidenum">
              <a:rPr lang="cs-CZ" smtClean="0"/>
              <a:t>12</a:t>
            </a:fld>
            <a:endParaRPr lang="cs-CZ"/>
          </a:p>
        </p:txBody>
      </p:sp>
    </p:spTree>
    <p:extLst>
      <p:ext uri="{BB962C8B-B14F-4D97-AF65-F5344CB8AC3E}">
        <p14:creationId xmlns:p14="http://schemas.microsoft.com/office/powerpoint/2010/main" val="45064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a:solidFill>
                  <a:schemeClr val="tx1"/>
                </a:solidFill>
                <a:effectLst/>
                <a:latin typeface="+mn-lt"/>
                <a:ea typeface="+mn-ea"/>
                <a:cs typeface="+mn-cs"/>
              </a:rPr>
              <a:t>Primární struktura je dána pořadím aminokyselin v polypeptidovém řetězci. Standardně se zapisuje od N-konce k C-konci proteinu.</a:t>
            </a:r>
            <a:br>
              <a:rPr lang="cs-CZ" sz="1200" b="0"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Sekundární struktura je geometrické uspořádání polypeptidového řetězce „na krátké vzdálenosti“, tzn. mezi několika po sobě jdoucími aminokyselinami. První studie sekundárních struktur proběhly v 30. a 40. letech 20. století. Jsou rozpoznávány různé druhy těchto stavebních motivů: </a:t>
            </a:r>
            <a:r>
              <a:rPr lang="cs-CZ" sz="1200" b="0" i="0" u="none" strike="noStrike" kern="1200" dirty="0">
                <a:solidFill>
                  <a:schemeClr val="tx1"/>
                </a:solidFill>
                <a:effectLst/>
                <a:latin typeface="+mn-lt"/>
                <a:ea typeface="+mn-ea"/>
                <a:cs typeface="+mn-cs"/>
                <a:hlinkClick r:id="rId3" tooltip="Alfa-helix"/>
              </a:rPr>
              <a:t>alfa šroubovice</a:t>
            </a:r>
            <a:r>
              <a:rPr lang="cs-CZ" sz="1200" b="0" i="0" kern="1200" dirty="0">
                <a:solidFill>
                  <a:schemeClr val="tx1"/>
                </a:solidFill>
                <a:effectLst/>
                <a:latin typeface="+mn-lt"/>
                <a:ea typeface="+mn-ea"/>
                <a:cs typeface="+mn-cs"/>
              </a:rPr>
              <a:t> (alfa-helix), struktura </a:t>
            </a:r>
            <a:r>
              <a:rPr lang="cs-CZ" sz="1200" b="0" i="0" u="none" strike="noStrike" kern="1200" dirty="0">
                <a:solidFill>
                  <a:schemeClr val="tx1"/>
                </a:solidFill>
                <a:effectLst/>
                <a:latin typeface="+mn-lt"/>
                <a:ea typeface="+mn-ea"/>
                <a:cs typeface="+mn-cs"/>
                <a:hlinkClick r:id="rId4" tooltip="Skládaný list"/>
              </a:rPr>
              <a:t>skládaného listu</a:t>
            </a:r>
            <a:r>
              <a:rPr lang="cs-CZ" sz="1200" b="0" i="0" kern="1200" dirty="0">
                <a:solidFill>
                  <a:schemeClr val="tx1"/>
                </a:solidFill>
                <a:effectLst/>
                <a:latin typeface="+mn-lt"/>
                <a:ea typeface="+mn-ea"/>
                <a:cs typeface="+mn-cs"/>
              </a:rPr>
              <a:t> (beta-</a:t>
            </a:r>
            <a:r>
              <a:rPr lang="cs-CZ" sz="1200" b="0" i="0" kern="1200" dirty="0" err="1">
                <a:solidFill>
                  <a:schemeClr val="tx1"/>
                </a:solidFill>
                <a:effectLst/>
                <a:latin typeface="+mn-lt"/>
                <a:ea typeface="+mn-ea"/>
                <a:cs typeface="+mn-cs"/>
              </a:rPr>
              <a:t>sheet</a:t>
            </a:r>
            <a:r>
              <a:rPr lang="cs-CZ"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hlinkClick r:id="rId5" tooltip="Random coil (stránka neexistuje)"/>
              </a:rPr>
              <a:t>neuspořádaná struktura</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random</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coil</a:t>
            </a:r>
            <a:r>
              <a:rPr lang="cs-CZ" sz="1200" b="0" i="0" kern="1200" dirty="0">
                <a:solidFill>
                  <a:schemeClr val="tx1"/>
                </a:solidFill>
                <a:effectLst/>
                <a:latin typeface="+mn-lt"/>
                <a:ea typeface="+mn-ea"/>
                <a:cs typeface="+mn-cs"/>
              </a:rPr>
              <a:t>) a další.</a:t>
            </a:r>
            <a:br>
              <a:rPr lang="cs-CZ" sz="1200" b="0"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Tímto pojmem se označuje trojrozměrné uspořádání celého peptidového řetězce. Je tvořena střídáním sekundárních struktur. Podle tvaru a vlastností rozlišujeme strukturu globulární (albumin), která má tvar klubka a je rozpustná ve vodě, a fibrilární (</a:t>
            </a:r>
            <a:r>
              <a:rPr lang="cs-CZ" sz="1200" b="0" i="0" kern="1200" dirty="0" err="1">
                <a:solidFill>
                  <a:schemeClr val="tx1"/>
                </a:solidFill>
                <a:effectLst/>
                <a:latin typeface="+mn-lt"/>
                <a:ea typeface="+mn-ea"/>
                <a:cs typeface="+mn-cs"/>
              </a:rPr>
              <a:t>myosin</a:t>
            </a:r>
            <a:r>
              <a:rPr lang="cs-CZ" sz="1200" b="0" i="0" kern="1200" dirty="0">
                <a:solidFill>
                  <a:schemeClr val="tx1"/>
                </a:solidFill>
                <a:effectLst/>
                <a:latin typeface="+mn-lt"/>
                <a:ea typeface="+mn-ea"/>
                <a:cs typeface="+mn-cs"/>
              </a:rPr>
              <a:t>) vláknitou strukturu ve vodě nerozpustnou. Celá struktura je stabilizována kovalentními vazbami (např.: vazba S-S tzv. </a:t>
            </a:r>
            <a:r>
              <a:rPr lang="cs-CZ" sz="1200" b="0" i="0" u="none" strike="noStrike" kern="1200" dirty="0">
                <a:solidFill>
                  <a:schemeClr val="tx1"/>
                </a:solidFill>
                <a:effectLst/>
                <a:latin typeface="+mn-lt"/>
                <a:ea typeface="+mn-ea"/>
                <a:cs typeface="+mn-cs"/>
                <a:hlinkClick r:id="rId6" tooltip="Disulfidový můstek"/>
              </a:rPr>
              <a:t>disulfidový můstek</a:t>
            </a:r>
            <a:r>
              <a:rPr lang="cs-CZ" sz="1200" b="0" i="0" kern="1200" dirty="0">
                <a:solidFill>
                  <a:schemeClr val="tx1"/>
                </a:solidFill>
                <a:effectLst/>
                <a:latin typeface="+mn-lt"/>
                <a:ea typeface="+mn-ea"/>
                <a:cs typeface="+mn-cs"/>
              </a:rPr>
              <a:t>) v postranních řetězcích aminokyselin.</a:t>
            </a:r>
            <a:br>
              <a:rPr lang="cs-CZ" sz="1200" b="0" i="0" kern="1200" dirty="0">
                <a:solidFill>
                  <a:schemeClr val="tx1"/>
                </a:solidFill>
                <a:effectLst/>
                <a:latin typeface="+mn-lt"/>
                <a:ea typeface="+mn-ea"/>
                <a:cs typeface="+mn-cs"/>
              </a:rPr>
            </a:br>
            <a:r>
              <a:rPr lang="cs-CZ" sz="1200" b="0" i="0" kern="1200" dirty="0">
                <a:solidFill>
                  <a:schemeClr val="tx1"/>
                </a:solidFill>
                <a:effectLst/>
                <a:latin typeface="+mn-lt"/>
                <a:ea typeface="+mn-ea"/>
                <a:cs typeface="+mn-cs"/>
              </a:rPr>
              <a:t>Řeší uspořádání podjednotek v proteinových aglomerátech, tvořících jednu funkční bílkovinu. Podjednotky jsou samostatné polypeptidické struktury, které jsou navzájem spojeny nekovalentními interakcemi. Kvartérní struktura též řeší prostorové uspořádání těchto podjednotek. Takovéto uspořádání vykazují jen složitější komplexy bílkovin, např. fibrily kolagenu, nebo lidské DNA polymerázy. Oblasti styku jednotlivých podjednotek jsou tvořeny slabými vazbami (</a:t>
            </a:r>
            <a:r>
              <a:rPr lang="cs-CZ" sz="1200" b="0" i="0" u="none" strike="noStrike" kern="1200" dirty="0">
                <a:solidFill>
                  <a:schemeClr val="tx1"/>
                </a:solidFill>
                <a:effectLst/>
                <a:latin typeface="+mn-lt"/>
                <a:ea typeface="+mn-ea"/>
                <a:cs typeface="+mn-cs"/>
                <a:hlinkClick r:id="rId7" tooltip="Supramolekulární chemie"/>
              </a:rPr>
              <a:t>nekovalentními interakcemi</a:t>
            </a:r>
            <a:r>
              <a:rPr lang="cs-CZ" sz="1200" b="0" i="0" kern="1200" dirty="0">
                <a:solidFill>
                  <a:schemeClr val="tx1"/>
                </a:solidFill>
                <a:effectLst/>
                <a:latin typeface="+mn-lt"/>
                <a:ea typeface="+mn-ea"/>
                <a:cs typeface="+mn-cs"/>
              </a:rPr>
              <a:t>), především </a:t>
            </a:r>
            <a:r>
              <a:rPr lang="cs-CZ" sz="1200" b="0" i="0" u="none" strike="noStrike" kern="1200" dirty="0">
                <a:solidFill>
                  <a:schemeClr val="tx1"/>
                </a:solidFill>
                <a:effectLst/>
                <a:latin typeface="+mn-lt"/>
                <a:ea typeface="+mn-ea"/>
                <a:cs typeface="+mn-cs"/>
                <a:hlinkClick r:id="rId8" tooltip="Vodíkový můstek"/>
              </a:rPr>
              <a:t>vodíkovými můstky</a:t>
            </a:r>
            <a:r>
              <a:rPr lang="cs-CZ" sz="1200" b="0" i="0" kern="1200" dirty="0">
                <a:solidFill>
                  <a:schemeClr val="tx1"/>
                </a:solidFill>
                <a:effectLst/>
                <a:latin typeface="+mn-lt"/>
                <a:ea typeface="+mn-ea"/>
                <a:cs typeface="+mn-cs"/>
              </a:rPr>
              <a:t> nebo </a:t>
            </a:r>
            <a:r>
              <a:rPr lang="cs-CZ" sz="1200" b="0" i="0" u="none" strike="noStrike" kern="1200" dirty="0" err="1">
                <a:solidFill>
                  <a:schemeClr val="tx1"/>
                </a:solidFill>
                <a:effectLst/>
                <a:latin typeface="+mn-lt"/>
                <a:ea typeface="+mn-ea"/>
                <a:cs typeface="+mn-cs"/>
                <a:hlinkClick r:id="rId9" tooltip="Hydrofóbní efekt (stránka neexistuje)"/>
              </a:rPr>
              <a:t>hydrofóbním</a:t>
            </a:r>
            <a:r>
              <a:rPr lang="cs-CZ" sz="1200" b="0" i="0" u="none" strike="noStrike" kern="1200" dirty="0">
                <a:solidFill>
                  <a:schemeClr val="tx1"/>
                </a:solidFill>
                <a:effectLst/>
                <a:latin typeface="+mn-lt"/>
                <a:ea typeface="+mn-ea"/>
                <a:cs typeface="+mn-cs"/>
                <a:hlinkClick r:id="rId9" tooltip="Hydrofóbní efekt (stránka neexistuje)"/>
              </a:rPr>
              <a:t> efektem</a:t>
            </a:r>
            <a:r>
              <a:rPr lang="cs-CZ" sz="1200" b="0" i="0" kern="1200" dirty="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B354B3DD-0D72-4DF2-831C-1E2A0D5FD4B9}" type="slidenum">
              <a:rPr lang="cs-CZ" smtClean="0"/>
              <a:t>15</a:t>
            </a:fld>
            <a:endParaRPr lang="cs-CZ"/>
          </a:p>
        </p:txBody>
      </p:sp>
    </p:spTree>
    <p:extLst>
      <p:ext uri="{BB962C8B-B14F-4D97-AF65-F5344CB8AC3E}">
        <p14:creationId xmlns:p14="http://schemas.microsoft.com/office/powerpoint/2010/main" val="181329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Lidi, které</a:t>
            </a:r>
            <a:r>
              <a:rPr lang="cs-CZ" baseline="0" dirty="0"/>
              <a:t> </a:t>
            </a:r>
            <a:r>
              <a:rPr lang="cs-CZ" baseline="0" dirty="0" err="1"/>
              <a:t>trpi</a:t>
            </a:r>
            <a:r>
              <a:rPr lang="cs-CZ" baseline="0" dirty="0"/>
              <a:t> PKU, </a:t>
            </a:r>
            <a:r>
              <a:rPr lang="cs-CZ" baseline="0" dirty="0" err="1"/>
              <a:t>trpi</a:t>
            </a:r>
            <a:r>
              <a:rPr lang="cs-CZ" baseline="0" dirty="0"/>
              <a:t> deficitem enzymu fenylalanin </a:t>
            </a:r>
            <a:r>
              <a:rPr lang="cs-CZ" baseline="0" dirty="0" err="1"/>
              <a:t>hydroxylasy</a:t>
            </a:r>
            <a:r>
              <a:rPr lang="cs-CZ" baseline="0" dirty="0"/>
              <a:t> </a:t>
            </a:r>
            <a:r>
              <a:rPr lang="cs-CZ" sz="1200" b="0" i="0" kern="1200" dirty="0">
                <a:solidFill>
                  <a:schemeClr val="tx1"/>
                </a:solidFill>
                <a:effectLst/>
                <a:latin typeface="+mn-lt"/>
                <a:ea typeface="+mn-ea"/>
                <a:cs typeface="+mn-cs"/>
              </a:rPr>
              <a:t>Těmto nemocným je nutno maximálně snižovat příjem fenylalaninu v potravě a naopak dodávat tyrosin.</a:t>
            </a:r>
            <a:endParaRPr lang="cs-CZ" dirty="0"/>
          </a:p>
          <a:p>
            <a:endParaRPr lang="cs-CZ" dirty="0"/>
          </a:p>
        </p:txBody>
      </p:sp>
      <p:sp>
        <p:nvSpPr>
          <p:cNvPr id="4" name="Zástupný symbol pro číslo snímku 3"/>
          <p:cNvSpPr>
            <a:spLocks noGrp="1"/>
          </p:cNvSpPr>
          <p:nvPr>
            <p:ph type="sldNum" sz="quarter" idx="10"/>
          </p:nvPr>
        </p:nvSpPr>
        <p:spPr/>
        <p:txBody>
          <a:bodyPr/>
          <a:lstStyle/>
          <a:p>
            <a:fld id="{B354B3DD-0D72-4DF2-831C-1E2A0D5FD4B9}" type="slidenum">
              <a:rPr lang="cs-CZ" smtClean="0"/>
              <a:t>23</a:t>
            </a:fld>
            <a:endParaRPr lang="cs-CZ"/>
          </a:p>
        </p:txBody>
      </p:sp>
    </p:spTree>
    <p:extLst>
      <p:ext uri="{BB962C8B-B14F-4D97-AF65-F5344CB8AC3E}">
        <p14:creationId xmlns:p14="http://schemas.microsoft.com/office/powerpoint/2010/main" val="304896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Hlavním zdrojem bílkovin v potravě (u nás) je </a:t>
            </a:r>
            <a:r>
              <a:rPr lang="cs-CZ" sz="1200" b="1" i="0" u="none" strike="noStrike" kern="1200" baseline="0" dirty="0">
                <a:solidFill>
                  <a:schemeClr val="tx1"/>
                </a:solidFill>
                <a:latin typeface="+mn-lt"/>
                <a:ea typeface="+mn-ea"/>
                <a:cs typeface="+mn-cs"/>
              </a:rPr>
              <a:t>maso</a:t>
            </a:r>
            <a:r>
              <a:rPr lang="cs-CZ" sz="1200" b="0" i="0" u="none" strike="noStrike" kern="1200" baseline="0" dirty="0">
                <a:solidFill>
                  <a:schemeClr val="tx1"/>
                </a:solidFill>
                <a:latin typeface="+mn-lt"/>
                <a:ea typeface="+mn-ea"/>
                <a:cs typeface="+mn-cs"/>
              </a:rPr>
              <a:t>, obsahující 20% proteinů; zbytek – 80% – je tvořen především vodou. To je také hlavní rozdíl mezi masem </a:t>
            </a:r>
            <a:r>
              <a:rPr lang="cs-CZ" sz="1200" b="0" i="0" u="none" strike="noStrike" kern="1200" baseline="0" dirty="0" err="1">
                <a:solidFill>
                  <a:schemeClr val="tx1"/>
                </a:solidFill>
                <a:latin typeface="+mn-lt"/>
                <a:ea typeface="+mn-ea"/>
                <a:cs typeface="+mn-cs"/>
              </a:rPr>
              <a:t>sojovým</a:t>
            </a:r>
            <a:r>
              <a:rPr lang="cs-CZ" sz="1200" b="0" i="0" u="none" strike="noStrike" kern="1200" baseline="0" dirty="0">
                <a:solidFill>
                  <a:schemeClr val="tx1"/>
                </a:solidFill>
                <a:latin typeface="+mn-lt"/>
                <a:ea typeface="+mn-ea"/>
                <a:cs typeface="+mn-cs"/>
              </a:rPr>
              <a:t> a „normálním“ – </a:t>
            </a:r>
            <a:r>
              <a:rPr lang="cs-CZ" sz="1200" b="0" i="0" u="none" strike="noStrike" kern="1200" baseline="0" dirty="0" err="1">
                <a:solidFill>
                  <a:schemeClr val="tx1"/>
                </a:solidFill>
                <a:latin typeface="+mn-lt"/>
                <a:ea typeface="+mn-ea"/>
                <a:cs typeface="+mn-cs"/>
              </a:rPr>
              <a:t>sojové</a:t>
            </a:r>
            <a:r>
              <a:rPr lang="cs-CZ" sz="1200" b="0" i="0" u="none" strike="noStrike" kern="1200" baseline="0" dirty="0">
                <a:solidFill>
                  <a:schemeClr val="tx1"/>
                </a:solidFill>
                <a:latin typeface="+mn-lt"/>
                <a:ea typeface="+mn-ea"/>
                <a:cs typeface="+mn-cs"/>
              </a:rPr>
              <a:t> maso již neobsahuje vodu (proto je možné je jen těžko srovnávat…). </a:t>
            </a:r>
          </a:p>
          <a:p>
            <a:r>
              <a:rPr lang="cs-CZ" sz="1200" b="0" i="0" u="none" strike="noStrike" kern="1200" baseline="0" dirty="0">
                <a:solidFill>
                  <a:schemeClr val="tx1"/>
                </a:solidFill>
                <a:latin typeface="+mn-lt"/>
                <a:ea typeface="+mn-ea"/>
                <a:cs typeface="+mn-cs"/>
              </a:rPr>
              <a:t>Dalšími zdroji bílkovin v naší potravě jsou vejce, mléčné výrobky a brambory. Brambory obsahují (bohužel) jen málo proteinů, avšak </a:t>
            </a:r>
            <a:r>
              <a:rPr lang="cs-CZ" sz="1200" b="0" i="0" u="none" strike="noStrike" kern="1200" baseline="0" dirty="0" err="1">
                <a:solidFill>
                  <a:schemeClr val="tx1"/>
                </a:solidFill>
                <a:latin typeface="+mn-lt"/>
                <a:ea typeface="+mn-ea"/>
                <a:cs typeface="+mn-cs"/>
              </a:rPr>
              <a:t>jejcih</a:t>
            </a:r>
            <a:r>
              <a:rPr lang="cs-CZ" sz="1200" b="0" i="0" u="none" strike="noStrike" kern="1200" baseline="0" dirty="0">
                <a:solidFill>
                  <a:schemeClr val="tx1"/>
                </a:solidFill>
                <a:latin typeface="+mn-lt"/>
                <a:ea typeface="+mn-ea"/>
                <a:cs typeface="+mn-cs"/>
              </a:rPr>
              <a:t> proteiny jsou velmi kvalitní. </a:t>
            </a:r>
            <a:endParaRPr lang="cs-CZ" dirty="0"/>
          </a:p>
          <a:p>
            <a:endParaRPr lang="cs-CZ" dirty="0"/>
          </a:p>
        </p:txBody>
      </p:sp>
      <p:sp>
        <p:nvSpPr>
          <p:cNvPr id="4" name="Zástupný symbol pro číslo snímku 3"/>
          <p:cNvSpPr>
            <a:spLocks noGrp="1"/>
          </p:cNvSpPr>
          <p:nvPr>
            <p:ph type="sldNum" sz="quarter" idx="10"/>
          </p:nvPr>
        </p:nvSpPr>
        <p:spPr/>
        <p:txBody>
          <a:bodyPr/>
          <a:lstStyle/>
          <a:p>
            <a:fld id="{B354B3DD-0D72-4DF2-831C-1E2A0D5FD4B9}" type="slidenum">
              <a:rPr lang="cs-CZ" smtClean="0"/>
              <a:t>27</a:t>
            </a:fld>
            <a:endParaRPr lang="cs-CZ"/>
          </a:p>
        </p:txBody>
      </p:sp>
    </p:spTree>
    <p:extLst>
      <p:ext uri="{BB962C8B-B14F-4D97-AF65-F5344CB8AC3E}">
        <p14:creationId xmlns:p14="http://schemas.microsoft.com/office/powerpoint/2010/main" val="907862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Hlavně v neplnohodnotných proteinech rostlinného </a:t>
            </a:r>
            <a:r>
              <a:rPr lang="cs-CZ" dirty="0" err="1"/>
              <a:t>puvodu</a:t>
            </a:r>
            <a:r>
              <a:rPr lang="cs-CZ" dirty="0"/>
              <a:t> </a:t>
            </a:r>
            <a:r>
              <a:rPr lang="cs-CZ" dirty="0" err="1"/>
              <a:t>ma</a:t>
            </a:r>
            <a:r>
              <a:rPr lang="cs-CZ" baseline="0" dirty="0"/>
              <a:t> význam pojem </a:t>
            </a:r>
            <a:r>
              <a:rPr lang="cs-CZ" baseline="0" dirty="0" err="1"/>
              <a:t>limitujici</a:t>
            </a:r>
            <a:r>
              <a:rPr lang="cs-CZ" baseline="0" dirty="0"/>
              <a:t> aminokyselina </a:t>
            </a:r>
            <a:endParaRPr lang="cs-CZ" dirty="0"/>
          </a:p>
        </p:txBody>
      </p:sp>
      <p:sp>
        <p:nvSpPr>
          <p:cNvPr id="4" name="Zástupný symbol pro číslo snímku 3"/>
          <p:cNvSpPr>
            <a:spLocks noGrp="1"/>
          </p:cNvSpPr>
          <p:nvPr>
            <p:ph type="sldNum" sz="quarter" idx="10"/>
          </p:nvPr>
        </p:nvSpPr>
        <p:spPr/>
        <p:txBody>
          <a:bodyPr/>
          <a:lstStyle/>
          <a:p>
            <a:fld id="{B354B3DD-0D72-4DF2-831C-1E2A0D5FD4B9}" type="slidenum">
              <a:rPr lang="cs-CZ" smtClean="0"/>
              <a:t>30</a:t>
            </a:fld>
            <a:endParaRPr lang="cs-CZ"/>
          </a:p>
        </p:txBody>
      </p:sp>
    </p:spTree>
    <p:extLst>
      <p:ext uri="{BB962C8B-B14F-4D97-AF65-F5344CB8AC3E}">
        <p14:creationId xmlns:p14="http://schemas.microsoft.com/office/powerpoint/2010/main" val="201000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t>Oboje</a:t>
            </a:r>
            <a:r>
              <a:rPr lang="en-US" dirty="0"/>
              <a:t>, </a:t>
            </a:r>
            <a:r>
              <a:rPr lang="en-US" dirty="0" err="1"/>
              <a:t>nedostate</a:t>
            </a:r>
            <a:r>
              <a:rPr lang="cs-CZ" dirty="0"/>
              <a:t>k, ale i přebytek proteinu jsou </a:t>
            </a:r>
            <a:r>
              <a:rPr lang="cs-CZ" dirty="0" err="1"/>
              <a:t>škodlive</a:t>
            </a:r>
            <a:r>
              <a:rPr lang="cs-CZ" dirty="0"/>
              <a:t> pro zdrávi člověka </a:t>
            </a:r>
          </a:p>
        </p:txBody>
      </p:sp>
      <p:sp>
        <p:nvSpPr>
          <p:cNvPr id="4" name="Zástupný symbol pro číslo snímku 3"/>
          <p:cNvSpPr>
            <a:spLocks noGrp="1"/>
          </p:cNvSpPr>
          <p:nvPr>
            <p:ph type="sldNum" sz="quarter" idx="10"/>
          </p:nvPr>
        </p:nvSpPr>
        <p:spPr/>
        <p:txBody>
          <a:bodyPr/>
          <a:lstStyle/>
          <a:p>
            <a:fld id="{B354B3DD-0D72-4DF2-831C-1E2A0D5FD4B9}" type="slidenum">
              <a:rPr lang="cs-CZ" smtClean="0"/>
              <a:t>34</a:t>
            </a:fld>
            <a:endParaRPr lang="cs-CZ"/>
          </a:p>
        </p:txBody>
      </p:sp>
    </p:spTree>
    <p:extLst>
      <p:ext uri="{BB962C8B-B14F-4D97-AF65-F5344CB8AC3E}">
        <p14:creationId xmlns:p14="http://schemas.microsoft.com/office/powerpoint/2010/main" val="331045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A55AF885-DFB0-49FF-9471-EDBDD11D7A82}" type="datetimeFigureOut">
              <a:rPr lang="cs-CZ" smtClean="0"/>
              <a:t>4.1.2018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9816ECE-347B-40A5-9608-738A07993EB8}" type="slidenum">
              <a:rPr lang="cs-CZ" smtClean="0"/>
              <a:t>‹#›</a:t>
            </a:fld>
            <a:endParaRPr lang="cs-CZ"/>
          </a:p>
        </p:txBody>
      </p:sp>
    </p:spTree>
    <p:extLst>
      <p:ext uri="{BB962C8B-B14F-4D97-AF65-F5344CB8AC3E}">
        <p14:creationId xmlns:p14="http://schemas.microsoft.com/office/powerpoint/2010/main" val="235851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55AF885-DFB0-49FF-9471-EDBDD11D7A82}" type="datetimeFigureOut">
              <a:rPr lang="cs-CZ" smtClean="0"/>
              <a:t>4.1.2018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9816ECE-347B-40A5-9608-738A07993EB8}" type="slidenum">
              <a:rPr lang="cs-CZ" smtClean="0"/>
              <a:t>‹#›</a:t>
            </a:fld>
            <a:endParaRPr lang="cs-CZ"/>
          </a:p>
        </p:txBody>
      </p:sp>
    </p:spTree>
    <p:extLst>
      <p:ext uri="{BB962C8B-B14F-4D97-AF65-F5344CB8AC3E}">
        <p14:creationId xmlns:p14="http://schemas.microsoft.com/office/powerpoint/2010/main" val="387391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55AF885-DFB0-49FF-9471-EDBDD11D7A82}" type="datetimeFigureOut">
              <a:rPr lang="cs-CZ" smtClean="0"/>
              <a:t>4.1.2018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9816ECE-347B-40A5-9608-738A07993EB8}" type="slidenum">
              <a:rPr lang="cs-CZ" smtClean="0"/>
              <a:t>‹#›</a:t>
            </a:fld>
            <a:endParaRPr lang="cs-CZ"/>
          </a:p>
        </p:txBody>
      </p:sp>
    </p:spTree>
    <p:extLst>
      <p:ext uri="{BB962C8B-B14F-4D97-AF65-F5344CB8AC3E}">
        <p14:creationId xmlns:p14="http://schemas.microsoft.com/office/powerpoint/2010/main" val="90731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55AF885-DFB0-49FF-9471-EDBDD11D7A82}" type="datetimeFigureOut">
              <a:rPr lang="cs-CZ" smtClean="0"/>
              <a:t>4.1.2018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9816ECE-347B-40A5-9608-738A07993EB8}" type="slidenum">
              <a:rPr lang="cs-CZ" smtClean="0"/>
              <a:t>‹#›</a:t>
            </a:fld>
            <a:endParaRPr lang="cs-CZ"/>
          </a:p>
        </p:txBody>
      </p:sp>
    </p:spTree>
    <p:extLst>
      <p:ext uri="{BB962C8B-B14F-4D97-AF65-F5344CB8AC3E}">
        <p14:creationId xmlns:p14="http://schemas.microsoft.com/office/powerpoint/2010/main" val="14022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A55AF885-DFB0-49FF-9471-EDBDD11D7A82}" type="datetimeFigureOut">
              <a:rPr lang="cs-CZ" smtClean="0"/>
              <a:t>4.1.2018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9816ECE-347B-40A5-9608-738A07993EB8}" type="slidenum">
              <a:rPr lang="cs-CZ" smtClean="0"/>
              <a:t>‹#›</a:t>
            </a:fld>
            <a:endParaRPr lang="cs-CZ"/>
          </a:p>
        </p:txBody>
      </p:sp>
    </p:spTree>
    <p:extLst>
      <p:ext uri="{BB962C8B-B14F-4D97-AF65-F5344CB8AC3E}">
        <p14:creationId xmlns:p14="http://schemas.microsoft.com/office/powerpoint/2010/main" val="14304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55AF885-DFB0-49FF-9471-EDBDD11D7A82}" type="datetimeFigureOut">
              <a:rPr lang="cs-CZ" smtClean="0"/>
              <a:t>4.1.2018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9816ECE-347B-40A5-9608-738A07993EB8}" type="slidenum">
              <a:rPr lang="cs-CZ" smtClean="0"/>
              <a:t>‹#›</a:t>
            </a:fld>
            <a:endParaRPr lang="cs-CZ"/>
          </a:p>
        </p:txBody>
      </p:sp>
    </p:spTree>
    <p:extLst>
      <p:ext uri="{BB962C8B-B14F-4D97-AF65-F5344CB8AC3E}">
        <p14:creationId xmlns:p14="http://schemas.microsoft.com/office/powerpoint/2010/main" val="114569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55AF885-DFB0-49FF-9471-EDBDD11D7A82}" type="datetimeFigureOut">
              <a:rPr lang="cs-CZ" smtClean="0"/>
              <a:t>4.1.2018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9816ECE-347B-40A5-9608-738A07993EB8}" type="slidenum">
              <a:rPr lang="cs-CZ" smtClean="0"/>
              <a:t>‹#›</a:t>
            </a:fld>
            <a:endParaRPr lang="cs-CZ"/>
          </a:p>
        </p:txBody>
      </p:sp>
    </p:spTree>
    <p:extLst>
      <p:ext uri="{BB962C8B-B14F-4D97-AF65-F5344CB8AC3E}">
        <p14:creationId xmlns:p14="http://schemas.microsoft.com/office/powerpoint/2010/main" val="123338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55AF885-DFB0-49FF-9471-EDBDD11D7A82}" type="datetimeFigureOut">
              <a:rPr lang="cs-CZ" smtClean="0"/>
              <a:t>4.1.2018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9816ECE-347B-40A5-9608-738A07993EB8}" type="slidenum">
              <a:rPr lang="cs-CZ" smtClean="0"/>
              <a:t>‹#›</a:t>
            </a:fld>
            <a:endParaRPr lang="cs-CZ"/>
          </a:p>
        </p:txBody>
      </p:sp>
    </p:spTree>
    <p:extLst>
      <p:ext uri="{BB962C8B-B14F-4D97-AF65-F5344CB8AC3E}">
        <p14:creationId xmlns:p14="http://schemas.microsoft.com/office/powerpoint/2010/main" val="401530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55AF885-DFB0-49FF-9471-EDBDD11D7A82}" type="datetimeFigureOut">
              <a:rPr lang="cs-CZ" smtClean="0"/>
              <a:t>4.1.2018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9816ECE-347B-40A5-9608-738A07993EB8}" type="slidenum">
              <a:rPr lang="cs-CZ" smtClean="0"/>
              <a:t>‹#›</a:t>
            </a:fld>
            <a:endParaRPr lang="cs-CZ"/>
          </a:p>
        </p:txBody>
      </p:sp>
    </p:spTree>
    <p:extLst>
      <p:ext uri="{BB962C8B-B14F-4D97-AF65-F5344CB8AC3E}">
        <p14:creationId xmlns:p14="http://schemas.microsoft.com/office/powerpoint/2010/main" val="97230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A55AF885-DFB0-49FF-9471-EDBDD11D7A82}" type="datetimeFigureOut">
              <a:rPr lang="cs-CZ" smtClean="0"/>
              <a:t>4.1.2018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9816ECE-347B-40A5-9608-738A07993EB8}" type="slidenum">
              <a:rPr lang="cs-CZ" smtClean="0"/>
              <a:t>‹#›</a:t>
            </a:fld>
            <a:endParaRPr lang="cs-CZ"/>
          </a:p>
        </p:txBody>
      </p:sp>
    </p:spTree>
    <p:extLst>
      <p:ext uri="{BB962C8B-B14F-4D97-AF65-F5344CB8AC3E}">
        <p14:creationId xmlns:p14="http://schemas.microsoft.com/office/powerpoint/2010/main" val="53637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A55AF885-DFB0-49FF-9471-EDBDD11D7A82}" type="datetimeFigureOut">
              <a:rPr lang="cs-CZ" smtClean="0"/>
              <a:t>4.1.2018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9816ECE-347B-40A5-9608-738A07993EB8}" type="slidenum">
              <a:rPr lang="cs-CZ" smtClean="0"/>
              <a:t>‹#›</a:t>
            </a:fld>
            <a:endParaRPr lang="cs-CZ"/>
          </a:p>
        </p:txBody>
      </p:sp>
    </p:spTree>
    <p:extLst>
      <p:ext uri="{BB962C8B-B14F-4D97-AF65-F5344CB8AC3E}">
        <p14:creationId xmlns:p14="http://schemas.microsoft.com/office/powerpoint/2010/main" val="4166386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AF885-DFB0-49FF-9471-EDBDD11D7A82}" type="datetimeFigureOut">
              <a:rPr lang="cs-CZ" smtClean="0"/>
              <a:t>4.1.2018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16ECE-347B-40A5-9608-738A07993EB8}" type="slidenum">
              <a:rPr lang="cs-CZ" smtClean="0"/>
              <a:t>‹#›</a:t>
            </a:fld>
            <a:endParaRPr lang="cs-CZ"/>
          </a:p>
        </p:txBody>
      </p:sp>
    </p:spTree>
    <p:extLst>
      <p:ext uri="{BB962C8B-B14F-4D97-AF65-F5344CB8AC3E}">
        <p14:creationId xmlns:p14="http://schemas.microsoft.com/office/powerpoint/2010/main" val="2836462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e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610061" y="1488123"/>
            <a:ext cx="9144000" cy="2387600"/>
          </a:xfrm>
        </p:spPr>
        <p:txBody>
          <a:bodyPr/>
          <a:lstStyle/>
          <a:p>
            <a:r>
              <a:rPr lang="cs-CZ" dirty="0">
                <a:latin typeface="Times New Roman" panose="02020603050405020304" pitchFamily="18" charset="0"/>
                <a:cs typeface="Times New Roman" panose="02020603050405020304" pitchFamily="18" charset="0"/>
              </a:rPr>
              <a:t>Bílkoviny </a:t>
            </a:r>
          </a:p>
        </p:txBody>
      </p:sp>
      <p:sp>
        <p:nvSpPr>
          <p:cNvPr id="4" name="Podnadpis 3"/>
          <p:cNvSpPr>
            <a:spLocks noGrp="1"/>
          </p:cNvSpPr>
          <p:nvPr>
            <p:ph type="subTitle" idx="1"/>
          </p:nvPr>
        </p:nvSpPr>
        <p:spPr>
          <a:xfrm>
            <a:off x="8968292" y="6078071"/>
            <a:ext cx="3026485" cy="621254"/>
          </a:xfrm>
        </p:spPr>
        <p:txBody>
          <a:bodyPr/>
          <a:lstStyle/>
          <a:p>
            <a:r>
              <a:rPr lang="cs-CZ" dirty="0">
                <a:latin typeface="Times New Roman" panose="02020603050405020304" pitchFamily="18" charset="0"/>
                <a:cs typeface="Times New Roman" panose="02020603050405020304" pitchFamily="18" charset="0"/>
              </a:rPr>
              <a:t>Bc. Iuliia Pavlovska </a:t>
            </a:r>
          </a:p>
        </p:txBody>
      </p:sp>
    </p:spTree>
    <p:extLst>
      <p:ext uri="{BB962C8B-B14F-4D97-AF65-F5344CB8AC3E}">
        <p14:creationId xmlns:p14="http://schemas.microsoft.com/office/powerpoint/2010/main" val="2709136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normAutofit/>
          </a:bodyPr>
          <a:lstStyle/>
          <a:p>
            <a:r>
              <a:rPr lang="cs-CZ" sz="4000" dirty="0">
                <a:latin typeface="Times New Roman" panose="02020603050405020304" pitchFamily="18" charset="0"/>
                <a:cs typeface="Times New Roman" panose="02020603050405020304" pitchFamily="18" charset="0"/>
              </a:rPr>
              <a:t>Rozvětvené AK BCAA – (</a:t>
            </a:r>
            <a:r>
              <a:rPr lang="cs-CZ" sz="4000" dirty="0" err="1">
                <a:latin typeface="Times New Roman" panose="02020603050405020304" pitchFamily="18" charset="0"/>
                <a:cs typeface="Times New Roman" panose="02020603050405020304" pitchFamily="18" charset="0"/>
              </a:rPr>
              <a:t>branched</a:t>
            </a:r>
            <a:r>
              <a:rPr lang="cs-CZ" sz="4000" dirty="0">
                <a:latin typeface="Times New Roman" panose="02020603050405020304" pitchFamily="18" charset="0"/>
                <a:cs typeface="Times New Roman" panose="02020603050405020304" pitchFamily="18" charset="0"/>
              </a:rPr>
              <a:t> </a:t>
            </a:r>
            <a:r>
              <a:rPr lang="cs-CZ" sz="4000" dirty="0" err="1">
                <a:latin typeface="Times New Roman" panose="02020603050405020304" pitchFamily="18" charset="0"/>
                <a:cs typeface="Times New Roman" panose="02020603050405020304" pitchFamily="18" charset="0"/>
              </a:rPr>
              <a:t>chain</a:t>
            </a:r>
            <a:r>
              <a:rPr lang="cs-CZ" sz="4000" dirty="0">
                <a:latin typeface="Times New Roman" panose="02020603050405020304" pitchFamily="18" charset="0"/>
                <a:cs typeface="Times New Roman" panose="02020603050405020304" pitchFamily="18" charset="0"/>
              </a:rPr>
              <a:t> </a:t>
            </a:r>
            <a:r>
              <a:rPr lang="cs-CZ" sz="4000" dirty="0" err="1">
                <a:latin typeface="Times New Roman" panose="02020603050405020304" pitchFamily="18" charset="0"/>
                <a:cs typeface="Times New Roman" panose="02020603050405020304" pitchFamily="18" charset="0"/>
              </a:rPr>
              <a:t>amino</a:t>
            </a:r>
            <a:r>
              <a:rPr lang="cs-CZ" sz="4000" dirty="0">
                <a:latin typeface="Times New Roman" panose="02020603050405020304" pitchFamily="18" charset="0"/>
                <a:cs typeface="Times New Roman" panose="02020603050405020304" pitchFamily="18" charset="0"/>
              </a:rPr>
              <a:t> </a:t>
            </a:r>
            <a:r>
              <a:rPr lang="cs-CZ" sz="4000" dirty="0" err="1">
                <a:latin typeface="Times New Roman" panose="02020603050405020304" pitchFamily="18" charset="0"/>
                <a:cs typeface="Times New Roman" panose="02020603050405020304" pitchFamily="18" charset="0"/>
              </a:rPr>
              <a:t>acids</a:t>
            </a:r>
            <a:r>
              <a:rPr lang="cs-CZ" sz="4000" dirty="0">
                <a:latin typeface="Times New Roman" panose="02020603050405020304" pitchFamily="18" charset="0"/>
                <a:cs typeface="Times New Roman" panose="02020603050405020304" pitchFamily="18" charset="0"/>
              </a:rPr>
              <a:t>)</a:t>
            </a:r>
          </a:p>
        </p:txBody>
      </p:sp>
      <p:sp>
        <p:nvSpPr>
          <p:cNvPr id="3" name="Zástupný symbol pro obsah 2"/>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Leucin, izoleucin, valin </a:t>
            </a:r>
          </a:p>
          <a:p>
            <a:r>
              <a:rPr lang="cs-CZ" dirty="0">
                <a:latin typeface="Times New Roman" panose="02020603050405020304" pitchFamily="18" charset="0"/>
                <a:cs typeface="Times New Roman" panose="02020603050405020304" pitchFamily="18" charset="0"/>
              </a:rPr>
              <a:t>Esenciální </a:t>
            </a:r>
          </a:p>
          <a:p>
            <a:r>
              <a:rPr lang="cs-CZ" dirty="0">
                <a:latin typeface="Times New Roman" panose="02020603050405020304" pitchFamily="18" charset="0"/>
                <a:cs typeface="Times New Roman" panose="02020603050405020304" pitchFamily="18" charset="0"/>
              </a:rPr>
              <a:t>Nejsou využívány játry</a:t>
            </a:r>
          </a:p>
          <a:p>
            <a:r>
              <a:rPr lang="cs-CZ" dirty="0">
                <a:latin typeface="Times New Roman" panose="02020603050405020304" pitchFamily="18" charset="0"/>
                <a:cs typeface="Times New Roman" panose="02020603050405020304" pitchFamily="18" charset="0"/>
              </a:rPr>
              <a:t>Nejvíce využívány ve svalech a centrální nervové soustavě (CNS)</a:t>
            </a:r>
          </a:p>
          <a:p>
            <a:r>
              <a:rPr lang="cs-CZ" dirty="0">
                <a:latin typeface="Times New Roman" panose="02020603050405020304" pitchFamily="18" charset="0"/>
                <a:cs typeface="Times New Roman" panose="02020603050405020304" pitchFamily="18" charset="0"/>
              </a:rPr>
              <a:t>Stimulační účinek na proteosyntézu ve svalové tkáni, podporují anabolismus.</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061" y="4355839"/>
            <a:ext cx="4235709" cy="2144663"/>
          </a:xfrm>
          <a:prstGeom prst="rect">
            <a:avLst/>
          </a:prstGeom>
        </p:spPr>
      </p:pic>
    </p:spTree>
    <p:extLst>
      <p:ext uri="{BB962C8B-B14F-4D97-AF65-F5344CB8AC3E}">
        <p14:creationId xmlns:p14="http://schemas.microsoft.com/office/powerpoint/2010/main" val="62025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0282" y="3302358"/>
            <a:ext cx="3896047" cy="3429619"/>
          </a:xfrm>
          <a:prstGeom prst="rect">
            <a:avLst/>
          </a:prstGeom>
        </p:spPr>
      </p:pic>
      <p:sp>
        <p:nvSpPr>
          <p:cNvPr id="2" name="Nadpis 1"/>
          <p:cNvSpPr>
            <a:spLocks noGrp="1"/>
          </p:cNvSpPr>
          <p:nvPr>
            <p:ph type="title"/>
          </p:nvPr>
        </p:nvSpPr>
        <p:spPr>
          <a:xfrm>
            <a:off x="838200" y="0"/>
            <a:ext cx="10515600" cy="1325563"/>
          </a:xfrm>
        </p:spPr>
        <p:txBody>
          <a:bodyPr/>
          <a:lstStyle/>
          <a:p>
            <a:r>
              <a:rPr lang="cs-CZ" dirty="0">
                <a:latin typeface="Times New Roman" panose="02020603050405020304" pitchFamily="18" charset="0"/>
                <a:cs typeface="Times New Roman" panose="02020603050405020304" pitchFamily="18" charset="0"/>
              </a:rPr>
              <a:t>Aromatické aminokyseliny </a:t>
            </a:r>
          </a:p>
        </p:txBody>
      </p:sp>
      <p:sp>
        <p:nvSpPr>
          <p:cNvPr id="3" name="Zástupný symbol pro obsah 2"/>
          <p:cNvSpPr>
            <a:spLocks noGrp="1"/>
          </p:cNvSpPr>
          <p:nvPr>
            <p:ph idx="1"/>
          </p:nvPr>
        </p:nvSpPr>
        <p:spPr>
          <a:xfrm>
            <a:off x="0" y="1325563"/>
            <a:ext cx="10515600" cy="4351338"/>
          </a:xfrm>
        </p:spPr>
        <p:txBody>
          <a:bodyPr/>
          <a:lstStyle/>
          <a:p>
            <a:r>
              <a:rPr lang="cs-CZ" b="1" dirty="0">
                <a:latin typeface="Times New Roman" panose="02020603050405020304" pitchFamily="18" charset="0"/>
                <a:cs typeface="Times New Roman" panose="02020603050405020304" pitchFamily="18" charset="0"/>
              </a:rPr>
              <a:t>Fenylalanin, tryptofan, tyrosin</a:t>
            </a:r>
          </a:p>
          <a:p>
            <a:r>
              <a:rPr lang="cs-CZ" dirty="0">
                <a:latin typeface="Times New Roman" panose="02020603050405020304" pitchFamily="18" charset="0"/>
                <a:cs typeface="Times New Roman" panose="02020603050405020304" pitchFamily="18" charset="0"/>
              </a:rPr>
              <a:t>Obsahují aromatický kruh</a:t>
            </a:r>
          </a:p>
          <a:p>
            <a:r>
              <a:rPr lang="cs-CZ" dirty="0">
                <a:latin typeface="Times New Roman" panose="02020603050405020304" pitchFamily="18" charset="0"/>
                <a:cs typeface="Times New Roman" panose="02020603050405020304" pitchFamily="18" charset="0"/>
              </a:rPr>
              <a:t> Fenylalanin – hormony - neurotransmitery </a:t>
            </a:r>
          </a:p>
          <a:p>
            <a:r>
              <a:rPr lang="cs-CZ" dirty="0">
                <a:latin typeface="Times New Roman" panose="02020603050405020304" pitchFamily="18" charset="0"/>
                <a:cs typeface="Times New Roman" panose="02020603050405020304" pitchFamily="18" charset="0"/>
              </a:rPr>
              <a:t>Tyrosin – hormony – katecholaminy (adrenalin, noradrenalin), hormony štítné žlázy (tyroxin T4) </a:t>
            </a:r>
          </a:p>
          <a:p>
            <a:r>
              <a:rPr lang="cs-CZ" dirty="0">
                <a:latin typeface="Times New Roman" panose="02020603050405020304" pitchFamily="18" charset="0"/>
                <a:cs typeface="Times New Roman" panose="02020603050405020304" pitchFamily="18" charset="0"/>
              </a:rPr>
              <a:t> Tryptofan prekurzor hormonů : serotonin, melatonin</a:t>
            </a:r>
          </a:p>
        </p:txBody>
      </p:sp>
    </p:spTree>
    <p:extLst>
      <p:ext uri="{BB962C8B-B14F-4D97-AF65-F5344CB8AC3E}">
        <p14:creationId xmlns:p14="http://schemas.microsoft.com/office/powerpoint/2010/main" val="4165851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6738" y="3002134"/>
            <a:ext cx="4203342" cy="3700126"/>
          </a:xfrm>
          <a:prstGeom prst="rect">
            <a:avLst/>
          </a:prstGeom>
        </p:spPr>
      </p:pic>
      <p:sp>
        <p:nvSpPr>
          <p:cNvPr id="2" name="Nadpis 1"/>
          <p:cNvSpPr>
            <a:spLocks noGrp="1"/>
          </p:cNvSpPr>
          <p:nvPr>
            <p:ph type="title"/>
          </p:nvPr>
        </p:nvSpPr>
        <p:spPr>
          <a:xfrm>
            <a:off x="844051" y="160033"/>
            <a:ext cx="10515600" cy="1325563"/>
          </a:xfrm>
        </p:spPr>
        <p:txBody>
          <a:bodyPr/>
          <a:lstStyle/>
          <a:p>
            <a:r>
              <a:rPr lang="cs-CZ" dirty="0">
                <a:latin typeface="Times New Roman" panose="02020603050405020304" pitchFamily="18" charset="0"/>
                <a:cs typeface="Times New Roman" panose="02020603050405020304" pitchFamily="18" charset="0"/>
              </a:rPr>
              <a:t>Sirné </a:t>
            </a:r>
          </a:p>
        </p:txBody>
      </p:sp>
      <p:sp>
        <p:nvSpPr>
          <p:cNvPr id="3" name="Zástupný symbol pro obsah 2"/>
          <p:cNvSpPr>
            <a:spLocks noGrp="1"/>
          </p:cNvSpPr>
          <p:nvPr>
            <p:ph idx="1"/>
          </p:nvPr>
        </p:nvSpPr>
        <p:spPr>
          <a:xfrm>
            <a:off x="119270" y="1485596"/>
            <a:ext cx="10515600" cy="4351338"/>
          </a:xfrm>
        </p:spPr>
        <p:txBody>
          <a:bodyPr>
            <a:normAutofit lnSpcReduction="10000"/>
          </a:bodyPr>
          <a:lstStyle/>
          <a:p>
            <a:r>
              <a:rPr lang="cs-CZ" b="1" dirty="0" err="1">
                <a:latin typeface="Times New Roman" panose="02020603050405020304" pitchFamily="18" charset="0"/>
                <a:cs typeface="Times New Roman" panose="02020603050405020304" pitchFamily="18" charset="0"/>
              </a:rPr>
              <a:t>Methionin</a:t>
            </a:r>
            <a:r>
              <a:rPr lang="cs-CZ" b="1" dirty="0">
                <a:latin typeface="Times New Roman" panose="02020603050405020304" pitchFamily="18" charset="0"/>
                <a:cs typeface="Times New Roman" panose="02020603050405020304" pitchFamily="18" charset="0"/>
              </a:rPr>
              <a:t>, cystein </a:t>
            </a:r>
          </a:p>
          <a:p>
            <a:r>
              <a:rPr lang="cs-CZ" dirty="0" err="1">
                <a:latin typeface="Times New Roman" panose="02020603050405020304" pitchFamily="18" charset="0"/>
                <a:cs typeface="Times New Roman" panose="02020603050405020304" pitchFamily="18" charset="0"/>
              </a:rPr>
              <a:t>Methionin</a:t>
            </a:r>
            <a:r>
              <a:rPr lang="cs-CZ" dirty="0">
                <a:latin typeface="Times New Roman" panose="02020603050405020304" pitchFamily="18" charset="0"/>
                <a:cs typeface="Times New Roman" panose="02020603050405020304" pitchFamily="18" charset="0"/>
              </a:rPr>
              <a:t> – esenciální. Zdroj síry</a:t>
            </a:r>
          </a:p>
          <a:p>
            <a:r>
              <a:rPr lang="cs-CZ" dirty="0">
                <a:latin typeface="Times New Roman" panose="02020603050405020304" pitchFamily="18" charset="0"/>
                <a:cs typeface="Times New Roman" panose="02020603050405020304" pitchFamily="18" charset="0"/>
              </a:rPr>
              <a:t>Cystein – prekurzor </a:t>
            </a:r>
            <a:r>
              <a:rPr lang="cs-CZ" dirty="0" err="1">
                <a:latin typeface="Times New Roman" panose="02020603050405020304" pitchFamily="18" charset="0"/>
                <a:cs typeface="Times New Roman" panose="02020603050405020304" pitchFamily="18" charset="0"/>
              </a:rPr>
              <a:t>taurinu</a:t>
            </a:r>
            <a:r>
              <a:rPr lang="cs-CZ" dirty="0">
                <a:latin typeface="Times New Roman" panose="02020603050405020304" pitchFamily="18" charset="0"/>
                <a:cs typeface="Times New Roman" panose="02020603050405020304" pitchFamily="18" charset="0"/>
              </a:rPr>
              <a:t> (významná složka žluči) </a:t>
            </a:r>
          </a:p>
          <a:p>
            <a:r>
              <a:rPr lang="cs-CZ" dirty="0">
                <a:latin typeface="Times New Roman" panose="02020603050405020304" pitchFamily="18" charset="0"/>
                <a:cs typeface="Times New Roman" panose="02020603050405020304" pitchFamily="18" charset="0"/>
              </a:rPr>
              <a:t>Tvorba disulfidických můstků </a:t>
            </a:r>
          </a:p>
          <a:p>
            <a:r>
              <a:rPr lang="cs-CZ" dirty="0">
                <a:latin typeface="Times New Roman" panose="02020603050405020304" pitchFamily="18" charset="0"/>
                <a:cs typeface="Times New Roman" panose="02020603050405020304" pitchFamily="18" charset="0"/>
              </a:rPr>
              <a:t>Je obsažen v </a:t>
            </a:r>
            <a:r>
              <a:rPr lang="cs-CZ" dirty="0" err="1">
                <a:latin typeface="Times New Roman" panose="02020603050405020304" pitchFamily="18" charset="0"/>
                <a:cs typeface="Times New Roman" panose="02020603050405020304" pitchFamily="18" charset="0"/>
              </a:rPr>
              <a:t>Glutathionu</a:t>
            </a:r>
            <a:r>
              <a:rPr lang="cs-CZ" dirty="0">
                <a:latin typeface="Times New Roman" panose="02020603050405020304" pitchFamily="18" charset="0"/>
                <a:cs typeface="Times New Roman" panose="02020603050405020304" pitchFamily="18" charset="0"/>
              </a:rPr>
              <a:t> (GSH) - antioxidant </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(omezení aktivity kyslíkových radikálů)</a:t>
            </a:r>
          </a:p>
          <a:p>
            <a:r>
              <a:rPr lang="cs-CZ" dirty="0" err="1">
                <a:latin typeface="Times New Roman" panose="02020603050405020304" pitchFamily="18" charset="0"/>
                <a:cs typeface="Times New Roman" panose="02020603050405020304" pitchFamily="18" charset="0"/>
              </a:rPr>
              <a:t>Homocystein</a:t>
            </a:r>
            <a:r>
              <a:rPr lang="cs-CZ"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vzniká</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lidí</a:t>
            </a:r>
            <a:r>
              <a:rPr lang="en-US" dirty="0">
                <a:latin typeface="Times New Roman" panose="02020603050405020304" pitchFamily="18" charset="0"/>
                <a:cs typeface="Times New Roman" panose="02020603050405020304" pitchFamily="18" charset="0"/>
              </a:rPr>
              <a:t> z </a:t>
            </a:r>
            <a:r>
              <a:rPr lang="en-US" dirty="0" err="1">
                <a:latin typeface="Times New Roman" panose="02020603050405020304" pitchFamily="18" charset="0"/>
                <a:cs typeface="Times New Roman" panose="02020603050405020304" pitchFamily="18" charset="0"/>
              </a:rPr>
              <a:t>aminokyseliny</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methioninu</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Odbourává</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cystein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pomoci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vitamínů</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zvláště</a:t>
            </a:r>
            <a:r>
              <a:rPr lang="en-US" dirty="0">
                <a:latin typeface="Times New Roman" panose="02020603050405020304" pitchFamily="18" charset="0"/>
                <a:cs typeface="Times New Roman" panose="02020603050405020304" pitchFamily="18" charset="0"/>
              </a:rPr>
              <a:t> B</a:t>
            </a:r>
            <a:r>
              <a:rPr lang="en-US" baseline="-25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B</a:t>
            </a:r>
            <a:r>
              <a:rPr lang="en-US" baseline="-25000" dirty="0">
                <a:latin typeface="Times New Roman" panose="02020603050405020304" pitchFamily="18" charset="0"/>
                <a:cs typeface="Times New Roman" panose="02020603050405020304" pitchFamily="18" charset="0"/>
              </a:rPr>
              <a:t>12</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kyseliny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listové</a:t>
            </a:r>
            <a:r>
              <a:rPr lang="en-US"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a:t>
            </a:r>
            <a:endParaRPr lang="cs-CZ"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05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9298"/>
            <a:ext cx="10515600" cy="1325563"/>
          </a:xfrm>
        </p:spPr>
        <p:txBody>
          <a:bodyPr/>
          <a:lstStyle/>
          <a:p>
            <a:r>
              <a:rPr lang="cs-CZ" dirty="0" err="1">
                <a:latin typeface="Times New Roman" panose="02020603050405020304" pitchFamily="18" charset="0"/>
                <a:cs typeface="Times New Roman" panose="02020603050405020304" pitchFamily="18" charset="0"/>
              </a:rPr>
              <a:t>Glutamin</a:t>
            </a:r>
            <a:r>
              <a:rPr lang="cs-CZ" dirty="0">
                <a:latin typeface="Times New Roman" panose="02020603050405020304" pitchFamily="18" charset="0"/>
                <a:cs typeface="Times New Roman" panose="02020603050405020304" pitchFamily="18" charset="0"/>
              </a:rPr>
              <a:t> a arginin </a:t>
            </a:r>
          </a:p>
        </p:txBody>
      </p:sp>
      <p:sp>
        <p:nvSpPr>
          <p:cNvPr id="3" name="Zástupný symbol pro obsah 2"/>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Potřeba výrazně vzrůstá při stresových a katabolických stavech – hrají tedy významnou úlohu u kriticky nemocných pacientů</a:t>
            </a:r>
          </a:p>
          <a:p>
            <a:r>
              <a:rPr lang="cs-CZ" dirty="0" err="1">
                <a:latin typeface="Times New Roman" panose="02020603050405020304" pitchFamily="18" charset="0"/>
                <a:cs typeface="Times New Roman" panose="02020603050405020304" pitchFamily="18" charset="0"/>
              </a:rPr>
              <a:t>Suplementace</a:t>
            </a:r>
            <a:endParaRPr lang="cs-CZ" dirty="0">
              <a:latin typeface="Times New Roman" panose="02020603050405020304" pitchFamily="18" charset="0"/>
              <a:cs typeface="Times New Roman" panose="02020603050405020304" pitchFamily="18"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4493" y="2944724"/>
            <a:ext cx="5049307" cy="3367176"/>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96" y="3439788"/>
            <a:ext cx="2143125" cy="2143125"/>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04" y="3304851"/>
            <a:ext cx="1436056" cy="2872112"/>
          </a:xfrm>
          <a:prstGeom prst="rect">
            <a:avLst/>
          </a:prstGeom>
        </p:spPr>
      </p:pic>
    </p:spTree>
    <p:extLst>
      <p:ext uri="{BB962C8B-B14F-4D97-AF65-F5344CB8AC3E}">
        <p14:creationId xmlns:p14="http://schemas.microsoft.com/office/powerpoint/2010/main" val="65064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222069" y="1290149"/>
            <a:ext cx="5627914" cy="5837329"/>
          </a:xfrm>
        </p:spPr>
        <p:txBody>
          <a:bodyPr>
            <a:normAutofit/>
          </a:bodyPr>
          <a:lstStyle/>
          <a:p>
            <a:r>
              <a:rPr lang="cs-CZ" dirty="0">
                <a:latin typeface="Times New Roman" panose="02020603050405020304" pitchFamily="18" charset="0"/>
                <a:cs typeface="Times New Roman" panose="02020603050405020304" pitchFamily="18" charset="0"/>
              </a:rPr>
              <a:t>Aminokyseliny jsou na sebe </a:t>
            </a:r>
            <a:r>
              <a:rPr lang="cs-CZ" altLang="cs-CZ" dirty="0" err="1">
                <a:latin typeface="Times New Roman" panose="02020603050405020304" pitchFamily="18" charset="0"/>
                <a:cs typeface="Times New Roman" panose="02020603050405020304" pitchFamily="18" charset="0"/>
              </a:rPr>
              <a:t>sebe</a:t>
            </a:r>
            <a:r>
              <a:rPr lang="cs-CZ" altLang="cs-CZ" dirty="0">
                <a:latin typeface="Times New Roman" panose="02020603050405020304" pitchFamily="18" charset="0"/>
                <a:cs typeface="Times New Roman" panose="02020603050405020304" pitchFamily="18" charset="0"/>
              </a:rPr>
              <a:t> vzájemně vázány tzv. peptidovou vazbou.</a:t>
            </a:r>
            <a:endParaRPr lang="cs-CZ" dirty="0">
              <a:latin typeface="Times New Roman" panose="02020603050405020304" pitchFamily="18" charset="0"/>
              <a:cs typeface="Times New Roman" panose="02020603050405020304" pitchFamily="18" charset="0"/>
            </a:endParaRPr>
          </a:p>
          <a:p>
            <a:r>
              <a:rPr lang="cs-CZ" dirty="0" err="1">
                <a:latin typeface="Times New Roman" panose="02020603050405020304" pitchFamily="18" charset="0"/>
                <a:cs typeface="Times New Roman" panose="02020603050405020304" pitchFamily="18" charset="0"/>
              </a:rPr>
              <a:t>Dipeptidy</a:t>
            </a:r>
            <a:r>
              <a:rPr lang="cs-CZ" dirty="0">
                <a:latin typeface="Times New Roman" panose="02020603050405020304" pitchFamily="18" charset="0"/>
                <a:cs typeface="Times New Roman" panose="02020603050405020304" pitchFamily="18" charset="0"/>
              </a:rPr>
              <a:t> - dvě aminokyseliny spojené dohromady.</a:t>
            </a:r>
          </a:p>
          <a:p>
            <a:r>
              <a:rPr lang="cs-CZ" dirty="0" err="1">
                <a:latin typeface="Times New Roman" panose="02020603050405020304" pitchFamily="18" charset="0"/>
                <a:cs typeface="Times New Roman" panose="02020603050405020304" pitchFamily="18" charset="0"/>
              </a:rPr>
              <a:t>Tripeptidy</a:t>
            </a:r>
            <a:r>
              <a:rPr lang="cs-CZ" dirty="0">
                <a:latin typeface="Times New Roman" panose="02020603050405020304" pitchFamily="18" charset="0"/>
                <a:cs typeface="Times New Roman" panose="02020603050405020304" pitchFamily="18" charset="0"/>
              </a:rPr>
              <a:t> - tři aminokyseliny spojené dohromady.</a:t>
            </a:r>
          </a:p>
          <a:p>
            <a:r>
              <a:rPr lang="cs-CZ" dirty="0" err="1">
                <a:latin typeface="Times New Roman" panose="02020603050405020304" pitchFamily="18" charset="0"/>
                <a:cs typeface="Times New Roman" panose="02020603050405020304" pitchFamily="18" charset="0"/>
              </a:rPr>
              <a:t>Oligopeptidy</a:t>
            </a:r>
            <a:r>
              <a:rPr lang="cs-CZ" dirty="0">
                <a:latin typeface="Times New Roman" panose="02020603050405020304" pitchFamily="18" charset="0"/>
                <a:cs typeface="Times New Roman" panose="02020603050405020304" pitchFamily="18" charset="0"/>
              </a:rPr>
              <a:t> – 2 až 10 aminokyselin </a:t>
            </a:r>
          </a:p>
          <a:p>
            <a:r>
              <a:rPr lang="cs-CZ" dirty="0">
                <a:latin typeface="Times New Roman" panose="02020603050405020304" pitchFamily="18" charset="0"/>
                <a:cs typeface="Times New Roman" panose="02020603050405020304" pitchFamily="18" charset="0"/>
              </a:rPr>
              <a:t>Polypeptidy spojují dohromady více než </a:t>
            </a:r>
            <a:r>
              <a:rPr lang="ru-RU" dirty="0">
                <a:latin typeface="Times New Roman" panose="02020603050405020304" pitchFamily="18" charset="0"/>
                <a:cs typeface="Times New Roman" panose="02020603050405020304" pitchFamily="18" charset="0"/>
              </a:rPr>
              <a:t>10</a:t>
            </a:r>
            <a:r>
              <a:rPr lang="cs-CZ" dirty="0">
                <a:latin typeface="Times New Roman" panose="02020603050405020304" pitchFamily="18" charset="0"/>
                <a:cs typeface="Times New Roman" panose="02020603050405020304" pitchFamily="18" charset="0"/>
              </a:rPr>
              <a:t> aminokyselin.</a:t>
            </a:r>
          </a:p>
          <a:p>
            <a:endParaRPr lang="cs-CZ" dirty="0"/>
          </a:p>
        </p:txBody>
      </p:sp>
      <p:pic>
        <p:nvPicPr>
          <p:cNvPr id="6" name="Zástupný symbol pro obsah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35823" y="1518285"/>
            <a:ext cx="6523449" cy="2249465"/>
          </a:xfrm>
        </p:spPr>
      </p:pic>
    </p:spTree>
    <p:extLst>
      <p:ext uri="{BB962C8B-B14F-4D97-AF65-F5344CB8AC3E}">
        <p14:creationId xmlns:p14="http://schemas.microsoft.com/office/powerpoint/2010/main" val="155874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50326" y="234497"/>
            <a:ext cx="10515600" cy="1325563"/>
          </a:xfrm>
        </p:spPr>
        <p:txBody>
          <a:bodyPr/>
          <a:lstStyle/>
          <a:p>
            <a:r>
              <a:rPr lang="cs-CZ" dirty="0">
                <a:latin typeface="Times New Roman" panose="02020603050405020304" pitchFamily="18" charset="0"/>
                <a:cs typeface="Times New Roman" panose="02020603050405020304" pitchFamily="18" charset="0"/>
              </a:rPr>
              <a:t>Struktura bílkovin</a:t>
            </a:r>
            <a:r>
              <a:rPr lang="cs-CZ" dirty="0"/>
              <a:t/>
            </a:r>
            <a:br>
              <a:rPr lang="cs-CZ" dirty="0"/>
            </a:br>
            <a:endParaRPr lang="cs-CZ" dirty="0"/>
          </a:p>
        </p:txBody>
      </p:sp>
      <p:sp>
        <p:nvSpPr>
          <p:cNvPr id="3" name="Zástupný symbol pro obsah 2"/>
          <p:cNvSpPr>
            <a:spLocks noGrp="1"/>
          </p:cNvSpPr>
          <p:nvPr>
            <p:ph idx="1"/>
          </p:nvPr>
        </p:nvSpPr>
        <p:spPr>
          <a:xfrm>
            <a:off x="0" y="1560060"/>
            <a:ext cx="12192000" cy="4351338"/>
          </a:xfrm>
        </p:spPr>
        <p:txBody>
          <a:bodyPr/>
          <a:lstStyle/>
          <a:p>
            <a:r>
              <a:rPr lang="en-US" b="1" dirty="0"/>
              <a:t>      </a:t>
            </a:r>
            <a:r>
              <a:rPr lang="cs-CZ" b="1" dirty="0"/>
              <a:t>Primární </a:t>
            </a:r>
            <a:r>
              <a:rPr lang="en-US" b="1" dirty="0"/>
              <a:t>                  </a:t>
            </a:r>
            <a:r>
              <a:rPr lang="cs-CZ" b="1" dirty="0"/>
              <a:t>Sekundární </a:t>
            </a:r>
            <a:r>
              <a:rPr lang="en-US" b="1" dirty="0"/>
              <a:t>                </a:t>
            </a:r>
            <a:r>
              <a:rPr lang="cs-CZ" b="1" dirty="0"/>
              <a:t>Terciární </a:t>
            </a:r>
            <a:r>
              <a:rPr lang="en-US" b="1" dirty="0"/>
              <a:t>            </a:t>
            </a:r>
            <a:r>
              <a:rPr lang="cs-CZ" b="1" dirty="0"/>
              <a:t>Kvartérní</a:t>
            </a:r>
            <a:endParaRPr lang="cs-CZ" dirty="0"/>
          </a:p>
          <a:p>
            <a:endParaRPr lang="cs-CZ" b="1"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012" y="2527864"/>
            <a:ext cx="10058400" cy="3938250"/>
          </a:xfrm>
          <a:prstGeom prst="rect">
            <a:avLst/>
          </a:prstGeom>
        </p:spPr>
      </p:pic>
    </p:spTree>
    <p:extLst>
      <p:ext uri="{BB962C8B-B14F-4D97-AF65-F5344CB8AC3E}">
        <p14:creationId xmlns:p14="http://schemas.microsoft.com/office/powerpoint/2010/main" val="2725849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Bílkoviny v těle člověka </a:t>
            </a:r>
          </a:p>
        </p:txBody>
      </p:sp>
      <p:sp>
        <p:nvSpPr>
          <p:cNvPr id="3" name="Zástupný symbol pro obsah 2"/>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Bílkoviny jsou součástí všech živých organismů, ale pouze rostliny jsou schopny je vytvořit z anorganických látek. </a:t>
            </a:r>
          </a:p>
          <a:p>
            <a:r>
              <a:rPr lang="cs-CZ" dirty="0">
                <a:latin typeface="Times New Roman" panose="02020603050405020304" pitchFamily="18" charset="0"/>
                <a:cs typeface="Times New Roman" panose="02020603050405020304" pitchFamily="18" charset="0"/>
              </a:rPr>
              <a:t> Při trávení lidský organismus nejprve bílkoviny přijaté potravou rozloží na jednodušší látky a z nich potom vytváří bílkoviny jiného,  vlastního složení.</a:t>
            </a:r>
          </a:p>
          <a:p>
            <a:r>
              <a:rPr lang="cs-CZ" dirty="0">
                <a:latin typeface="Times New Roman" panose="02020603050405020304" pitchFamily="18" charset="0"/>
                <a:cs typeface="Times New Roman" panose="02020603050405020304" pitchFamily="18" charset="0"/>
              </a:rPr>
              <a:t>V těle jsou nejméně 10 000 různých bílkovin</a:t>
            </a:r>
          </a:p>
          <a:p>
            <a:endParaRPr lang="cs-CZ" dirty="0"/>
          </a:p>
        </p:txBody>
      </p:sp>
    </p:spTree>
    <p:extLst>
      <p:ext uri="{BB962C8B-B14F-4D97-AF65-F5344CB8AC3E}">
        <p14:creationId xmlns:p14="http://schemas.microsoft.com/office/powerpoint/2010/main" val="250767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61703" y="1825625"/>
            <a:ext cx="10792097" cy="4351338"/>
          </a:xfrm>
        </p:spPr>
        <p:txBody>
          <a:bodyPr/>
          <a:lstStyle/>
          <a:p>
            <a:r>
              <a:rPr lang="cs-CZ" dirty="0">
                <a:latin typeface="Times New Roman" panose="02020603050405020304" pitchFamily="18" charset="0"/>
                <a:cs typeface="Times New Roman" panose="02020603050405020304" pitchFamily="18" charset="0"/>
              </a:rPr>
              <a:t>Bílkoviny v těle každého člověka jsou jedinečné. Syntéza bílkovin je určena genetickou informací.</a:t>
            </a:r>
          </a:p>
          <a:p>
            <a:r>
              <a:rPr lang="cs-CZ" dirty="0">
                <a:latin typeface="Times New Roman" panose="02020603050405020304" pitchFamily="18" charset="0"/>
                <a:cs typeface="Times New Roman" panose="02020603050405020304" pitchFamily="18" charset="0"/>
              </a:rPr>
              <a:t>Polypeptidy se neustále rozkládají  a syntetizují v těle.</a:t>
            </a:r>
          </a:p>
          <a:p>
            <a:r>
              <a:rPr lang="cs-CZ" dirty="0">
                <a:latin typeface="Times New Roman" panose="02020603050405020304" pitchFamily="18" charset="0"/>
                <a:cs typeface="Times New Roman" panose="02020603050405020304" pitchFamily="18" charset="0"/>
              </a:rPr>
              <a:t>Za den se v našem těle odbourá (a znovuobnoví) cca 250-300 gramů </a:t>
            </a:r>
            <a:r>
              <a:rPr lang="cs-CZ" b="1" dirty="0">
                <a:latin typeface="Times New Roman" panose="02020603050405020304" pitchFamily="18" charset="0"/>
                <a:cs typeface="Times New Roman" panose="02020603050405020304" pitchFamily="18" charset="0"/>
              </a:rPr>
              <a:t>endo</a:t>
            </a:r>
            <a:r>
              <a:rPr lang="cs-CZ" dirty="0">
                <a:latin typeface="Times New Roman" panose="02020603050405020304" pitchFamily="18" charset="0"/>
                <a:cs typeface="Times New Roman" panose="02020603050405020304" pitchFamily="18" charset="0"/>
              </a:rPr>
              <a:t>genních proteinů. </a:t>
            </a:r>
          </a:p>
          <a:p>
            <a:r>
              <a:rPr lang="cs-CZ" dirty="0">
                <a:latin typeface="Times New Roman" panose="02020603050405020304" pitchFamily="18" charset="0"/>
                <a:cs typeface="Times New Roman" panose="02020603050405020304" pitchFamily="18" charset="0"/>
              </a:rPr>
              <a:t>Pro zkoumáni syntézy, degradace a vylučováni bílkovin se používá </a:t>
            </a:r>
            <a:r>
              <a:rPr lang="cs-CZ" b="1" dirty="0">
                <a:latin typeface="Times New Roman" panose="02020603050405020304" pitchFamily="18" charset="0"/>
                <a:cs typeface="Times New Roman" panose="02020603050405020304" pitchFamily="18" charset="0"/>
              </a:rPr>
              <a:t>dusíková bilance </a:t>
            </a:r>
          </a:p>
          <a:p>
            <a:endParaRPr lang="cs-CZ" dirty="0"/>
          </a:p>
        </p:txBody>
      </p:sp>
    </p:spTree>
    <p:extLst>
      <p:ext uri="{BB962C8B-B14F-4D97-AF65-F5344CB8AC3E}">
        <p14:creationId xmlns:p14="http://schemas.microsoft.com/office/powerpoint/2010/main" val="3961563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Dusíková bilance</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Ukazatel nutričního st</a:t>
            </a:r>
            <a:r>
              <a:rPr lang="en-US" dirty="0">
                <a:latin typeface="Times New Roman" panose="02020603050405020304" pitchFamily="18" charset="0"/>
                <a:cs typeface="Times New Roman" panose="02020603050405020304" pitchFamily="18" charset="0"/>
              </a:rPr>
              <a:t>a</a:t>
            </a:r>
            <a:r>
              <a:rPr lang="cs-CZ" dirty="0" err="1">
                <a:latin typeface="Times New Roman" panose="02020603050405020304" pitchFamily="18" charset="0"/>
                <a:cs typeface="Times New Roman" panose="02020603050405020304" pitchFamily="18" charset="0"/>
              </a:rPr>
              <a:t>vu</a:t>
            </a:r>
            <a:r>
              <a:rPr lang="cs-CZ"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a:t>
            </a:r>
            <a:r>
              <a:rPr lang="cs-CZ" dirty="0" err="1">
                <a:latin typeface="Times New Roman" panose="02020603050405020304" pitchFamily="18" charset="0"/>
                <a:cs typeface="Times New Roman" panose="02020603050405020304" pitchFamily="18" charset="0"/>
              </a:rPr>
              <a:t>ozdíl</a:t>
            </a:r>
            <a:r>
              <a:rPr lang="cs-CZ" dirty="0">
                <a:latin typeface="Times New Roman" panose="02020603050405020304" pitchFamily="18" charset="0"/>
                <a:cs typeface="Times New Roman" panose="02020603050405020304" pitchFamily="18" charset="0"/>
              </a:rPr>
              <a:t> mezi množstvím dusíku přijatého potravou v bílkovinách a vyloučeného močí a stolicí především ve formě močoviny.</a:t>
            </a:r>
            <a:endParaRPr lang="en-US"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1g dusíku (N) = cca 6,25 g bílkovin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Z</a:t>
            </a:r>
            <a:r>
              <a:rPr lang="cs-CZ" dirty="0">
                <a:latin typeface="Times New Roman" panose="02020603050405020304" pitchFamily="18" charset="0"/>
                <a:cs typeface="Times New Roman" panose="02020603050405020304" pitchFamily="18" charset="0"/>
              </a:rPr>
              <a:t> hodnoty močoviny vyloučené za 24 hodin lze vypočítat ztrátu dusíku, resp. bílkovin</a:t>
            </a:r>
          </a:p>
        </p:txBody>
      </p:sp>
    </p:spTree>
    <p:extLst>
      <p:ext uri="{BB962C8B-B14F-4D97-AF65-F5344CB8AC3E}">
        <p14:creationId xmlns:p14="http://schemas.microsoft.com/office/powerpoint/2010/main" val="3696115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Dusíková bilance </a:t>
            </a:r>
            <a:r>
              <a:rPr lang="cs-CZ" b="1" dirty="0"/>
              <a:t/>
            </a:r>
            <a:br>
              <a:rPr lang="cs-CZ" b="1" dirty="0"/>
            </a:br>
            <a:endParaRPr lang="cs-CZ" dirty="0"/>
          </a:p>
        </p:txBody>
      </p:sp>
      <p:sp>
        <p:nvSpPr>
          <p:cNvPr id="3" name="Zástupný symbol pro obsah 2"/>
          <p:cNvSpPr>
            <a:spLocks noGrp="1"/>
          </p:cNvSpPr>
          <p:nvPr>
            <p:ph idx="1"/>
          </p:nvPr>
        </p:nvSpPr>
        <p:spPr>
          <a:xfrm>
            <a:off x="600891" y="1489166"/>
            <a:ext cx="10752909" cy="4687797"/>
          </a:xfrm>
        </p:spPr>
        <p:txBody>
          <a:bodyPr>
            <a:normAutofit fontScale="92500" lnSpcReduction="10000"/>
          </a:bodyPr>
          <a:lstStyle/>
          <a:p>
            <a:r>
              <a:rPr lang="cs-CZ" b="1" dirty="0">
                <a:latin typeface="Times New Roman" panose="02020603050405020304" pitchFamily="18" charset="0"/>
                <a:cs typeface="Times New Roman" panose="02020603050405020304" pitchFamily="18" charset="0"/>
              </a:rPr>
              <a:t>vyrovnaná</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D. B. </a:t>
            </a:r>
            <a:r>
              <a:rPr lang="cs-CZ" dirty="0">
                <a:latin typeface="Times New Roman" panose="02020603050405020304" pitchFamily="18" charset="0"/>
                <a:cs typeface="Times New Roman" panose="02020603050405020304" pitchFamily="18" charset="0"/>
              </a:rPr>
              <a:t>- příjem = výdej</a:t>
            </a:r>
            <a:br>
              <a:rPr lang="cs-CZ" dirty="0">
                <a:latin typeface="Times New Roman" panose="02020603050405020304" pitchFamily="18" charset="0"/>
                <a:cs typeface="Times New Roman" panose="02020603050405020304" pitchFamily="18" charset="0"/>
              </a:rPr>
            </a:br>
            <a:r>
              <a:rPr lang="cs-CZ" dirty="0" err="1">
                <a:latin typeface="Times New Roman" panose="02020603050405020304" pitchFamily="18" charset="0"/>
                <a:cs typeface="Times New Roman" panose="02020603050405020304" pitchFamily="18" charset="0"/>
              </a:rPr>
              <a:t>výdej</a:t>
            </a:r>
            <a:r>
              <a:rPr lang="cs-CZ" dirty="0">
                <a:latin typeface="Times New Roman" panose="02020603050405020304" pitchFamily="18" charset="0"/>
                <a:cs typeface="Times New Roman" panose="02020603050405020304" pitchFamily="18" charset="0"/>
              </a:rPr>
              <a:t> N moči - 90%</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stolice méně než 10%</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pot</a:t>
            </a:r>
            <a:r>
              <a:rPr lang="cs-CZ"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olupování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kůže</a:t>
            </a:r>
            <a:r>
              <a:rPr lang="cs-CZ" sz="3000" dirty="0">
                <a:latin typeface="Times New Roman" panose="02020603050405020304" pitchFamily="18" charset="0"/>
                <a:cs typeface="Times New Roman" panose="02020603050405020304" pitchFamily="18" charset="0"/>
              </a:rPr>
              <a:t> (deskvamace), menstruace</a:t>
            </a:r>
          </a:p>
          <a:p>
            <a:r>
              <a:rPr lang="cs-CZ" b="1" dirty="0">
                <a:latin typeface="Times New Roman" panose="02020603050405020304" pitchFamily="18" charset="0"/>
                <a:cs typeface="Times New Roman" panose="02020603050405020304" pitchFamily="18" charset="0"/>
              </a:rPr>
              <a:t>pozitivní D.B. </a:t>
            </a:r>
            <a:r>
              <a:rPr lang="cs-CZ" dirty="0">
                <a:latin typeface="Times New Roman" panose="02020603050405020304" pitchFamily="18" charset="0"/>
                <a:cs typeface="Times New Roman" panose="02020603050405020304" pitchFamily="18" charset="0"/>
              </a:rPr>
              <a:t>- příjem je vyšší výdej</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Anabolismus ( těhotenství, období růstu, nárůst svalové hmoty)</a:t>
            </a:r>
          </a:p>
          <a:p>
            <a:r>
              <a:rPr lang="cs-CZ" b="1" dirty="0">
                <a:latin typeface="Times New Roman" panose="02020603050405020304" pitchFamily="18" charset="0"/>
                <a:cs typeface="Times New Roman" panose="02020603050405020304" pitchFamily="18" charset="0"/>
              </a:rPr>
              <a:t>negativní D. B. </a:t>
            </a:r>
            <a:r>
              <a:rPr lang="cs-CZ" dirty="0">
                <a:latin typeface="Times New Roman" panose="02020603050405020304" pitchFamily="18" charset="0"/>
                <a:cs typeface="Times New Roman" panose="02020603050405020304" pitchFamily="18" charset="0"/>
              </a:rPr>
              <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nezměněný příjem N , ale zvýšený výdej (katabolické stavy) – horečnatá onemocnění, operace, popáleniny, u chirurgických pacientů</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Snížený příjem N a nezměněný výdej</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hladovění</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těžké průjmy</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nevhodné diety</a:t>
            </a:r>
          </a:p>
        </p:txBody>
      </p:sp>
    </p:spTree>
    <p:extLst>
      <p:ext uri="{BB962C8B-B14F-4D97-AF65-F5344CB8AC3E}">
        <p14:creationId xmlns:p14="http://schemas.microsoft.com/office/powerpoint/2010/main" val="275157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9866" y="160729"/>
            <a:ext cx="10515600" cy="1325563"/>
          </a:xfrm>
        </p:spPr>
        <p:txBody>
          <a:bodyPr/>
          <a:lstStyle/>
          <a:p>
            <a:r>
              <a:rPr lang="cs-CZ" dirty="0">
                <a:latin typeface="Times New Roman" panose="02020603050405020304" pitchFamily="18" charset="0"/>
                <a:cs typeface="Times New Roman" panose="02020603050405020304" pitchFamily="18" charset="0"/>
              </a:rPr>
              <a:t>Živiny </a:t>
            </a:r>
          </a:p>
        </p:txBody>
      </p:sp>
      <p:sp>
        <p:nvSpPr>
          <p:cNvPr id="3" name="Zástupný symbol pro obsah 2"/>
          <p:cNvSpPr>
            <a:spLocks noGrp="1"/>
          </p:cNvSpPr>
          <p:nvPr>
            <p:ph idx="1"/>
          </p:nvPr>
        </p:nvSpPr>
        <p:spPr>
          <a:xfrm>
            <a:off x="424962" y="1690688"/>
            <a:ext cx="10515600" cy="4351338"/>
          </a:xfrm>
        </p:spPr>
        <p:txBody>
          <a:bodyPr>
            <a:normAutofit lnSpcReduction="10000"/>
          </a:bodyPr>
          <a:lstStyle/>
          <a:p>
            <a:pPr>
              <a:buFont typeface="Wingdings" panose="05000000000000000000" pitchFamily="2" charset="2"/>
              <a:buChar char="q"/>
            </a:pPr>
            <a:r>
              <a:rPr lang="cs-CZ" dirty="0">
                <a:latin typeface="Times New Roman" panose="02020603050405020304" pitchFamily="18" charset="0"/>
                <a:cs typeface="Times New Roman" panose="02020603050405020304" pitchFamily="18" charset="0"/>
              </a:rPr>
              <a:t>MAKRONUTRIENTY </a:t>
            </a:r>
          </a:p>
          <a:p>
            <a:r>
              <a:rPr lang="cs-CZ" dirty="0">
                <a:latin typeface="Times New Roman" panose="02020603050405020304" pitchFamily="18" charset="0"/>
                <a:cs typeface="Times New Roman" panose="02020603050405020304" pitchFamily="18" charset="0"/>
              </a:rPr>
              <a:t>Sacharidy </a:t>
            </a:r>
          </a:p>
          <a:p>
            <a:r>
              <a:rPr lang="cs-CZ" dirty="0">
                <a:latin typeface="Times New Roman" panose="02020603050405020304" pitchFamily="18" charset="0"/>
                <a:cs typeface="Times New Roman" panose="02020603050405020304" pitchFamily="18" charset="0"/>
              </a:rPr>
              <a:t>Bílkoviny</a:t>
            </a:r>
          </a:p>
          <a:p>
            <a:r>
              <a:rPr lang="cs-CZ" dirty="0">
                <a:latin typeface="Times New Roman" panose="02020603050405020304" pitchFamily="18" charset="0"/>
                <a:cs typeface="Times New Roman" panose="02020603050405020304" pitchFamily="18" charset="0"/>
              </a:rPr>
              <a:t>Tuky </a:t>
            </a:r>
          </a:p>
          <a:p>
            <a:pPr>
              <a:buFont typeface="Wingdings" panose="05000000000000000000" pitchFamily="2" charset="2"/>
              <a:buChar char="q"/>
            </a:pPr>
            <a:r>
              <a:rPr lang="cs-CZ" dirty="0">
                <a:latin typeface="Times New Roman" panose="02020603050405020304" pitchFamily="18" charset="0"/>
                <a:cs typeface="Times New Roman" panose="02020603050405020304" pitchFamily="18" charset="0"/>
              </a:rPr>
              <a:t>MIKRONUTRIENTY </a:t>
            </a:r>
          </a:p>
          <a:p>
            <a:r>
              <a:rPr lang="cs-CZ" dirty="0">
                <a:latin typeface="Times New Roman" panose="02020603050405020304" pitchFamily="18" charset="0"/>
                <a:cs typeface="Times New Roman" panose="02020603050405020304" pitchFamily="18" charset="0"/>
              </a:rPr>
              <a:t>Vitaminy </a:t>
            </a:r>
          </a:p>
          <a:p>
            <a:pPr>
              <a:buFont typeface="Wingdings" panose="05000000000000000000" pitchFamily="2" charset="2"/>
              <a:buChar char="Ø"/>
            </a:pPr>
            <a:r>
              <a:rPr lang="cs-CZ" dirty="0">
                <a:latin typeface="Times New Roman" panose="02020603050405020304" pitchFamily="18" charset="0"/>
                <a:cs typeface="Times New Roman" panose="02020603050405020304" pitchFamily="18" charset="0"/>
              </a:rPr>
              <a:t> Rozpustné ve vodě</a:t>
            </a:r>
          </a:p>
          <a:p>
            <a:pPr>
              <a:buFont typeface="Wingdings" panose="05000000000000000000" pitchFamily="2" charset="2"/>
              <a:buChar char="Ø"/>
            </a:pPr>
            <a:r>
              <a:rPr lang="cs-CZ" dirty="0">
                <a:latin typeface="Times New Roman" panose="02020603050405020304" pitchFamily="18" charset="0"/>
                <a:cs typeface="Times New Roman" panose="02020603050405020304" pitchFamily="18" charset="0"/>
              </a:rPr>
              <a:t> Rozpustné v tucích </a:t>
            </a:r>
          </a:p>
          <a:p>
            <a:r>
              <a:rPr lang="cs-CZ" dirty="0">
                <a:latin typeface="Times New Roman" panose="02020603050405020304" pitchFamily="18" charset="0"/>
                <a:cs typeface="Times New Roman" panose="02020603050405020304" pitchFamily="18" charset="0"/>
              </a:rPr>
              <a:t>Minerální látky </a:t>
            </a:r>
          </a:p>
        </p:txBody>
      </p:sp>
    </p:spTree>
    <p:extLst>
      <p:ext uri="{BB962C8B-B14F-4D97-AF65-F5344CB8AC3E}">
        <p14:creationId xmlns:p14="http://schemas.microsoft.com/office/powerpoint/2010/main" val="2789915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06941"/>
            <a:ext cx="10515600" cy="1325563"/>
          </a:xfrm>
        </p:spPr>
        <p:txBody>
          <a:bodyPr/>
          <a:lstStyle/>
          <a:p>
            <a:r>
              <a:rPr lang="cs-CZ" dirty="0">
                <a:latin typeface="Times New Roman" panose="02020603050405020304" pitchFamily="18" charset="0"/>
                <a:cs typeface="Times New Roman" panose="02020603050405020304" pitchFamily="18" charset="0"/>
              </a:rPr>
              <a:t>Fyziologická potřeba bílkovin</a:t>
            </a:r>
          </a:p>
        </p:txBody>
      </p:sp>
      <p:sp>
        <p:nvSpPr>
          <p:cNvPr id="3" name="Zástupný symbol pro obsah 2"/>
          <p:cNvSpPr>
            <a:spLocks noGrp="1"/>
          </p:cNvSpPr>
          <p:nvPr>
            <p:ph idx="1"/>
          </p:nvPr>
        </p:nvSpPr>
        <p:spPr>
          <a:xfrm>
            <a:off x="623596" y="1690688"/>
            <a:ext cx="10515600" cy="4351338"/>
          </a:xfrm>
        </p:spPr>
        <p:txBody>
          <a:bodyPr>
            <a:normAutofit/>
          </a:bodyPr>
          <a:lstStyle/>
          <a:p>
            <a:r>
              <a:rPr lang="cs-CZ" dirty="0">
                <a:latin typeface="Times New Roman" panose="02020603050405020304" pitchFamily="18" charset="0"/>
                <a:cs typeface="Times New Roman" panose="02020603050405020304" pitchFamily="18" charset="0"/>
              </a:rPr>
              <a:t>Dospělá zdravá populace </a:t>
            </a:r>
            <a:r>
              <a:rPr lang="cs-CZ" b="1" dirty="0">
                <a:latin typeface="Times New Roman" panose="02020603050405020304" pitchFamily="18" charset="0"/>
                <a:cs typeface="Times New Roman" panose="02020603050405020304" pitchFamily="18" charset="0"/>
              </a:rPr>
              <a:t>0,83 g </a:t>
            </a:r>
            <a:r>
              <a:rPr lang="cs-CZ" dirty="0">
                <a:latin typeface="Times New Roman" panose="02020603050405020304" pitchFamily="18" charset="0"/>
                <a:cs typeface="Times New Roman" panose="02020603050405020304" pitchFamily="18" charset="0"/>
              </a:rPr>
              <a:t>/kg/den</a:t>
            </a:r>
          </a:p>
          <a:p>
            <a:r>
              <a:rPr lang="cs-CZ" dirty="0">
                <a:latin typeface="Times New Roman" panose="02020603050405020304" pitchFamily="18" charset="0"/>
                <a:cs typeface="Times New Roman" panose="02020603050405020304" pitchFamily="18" charset="0"/>
              </a:rPr>
              <a:t>Novorozenci, děti a adolescenti – </a:t>
            </a:r>
            <a:r>
              <a:rPr lang="cs-CZ" b="1" dirty="0">
                <a:latin typeface="Times New Roman" panose="02020603050405020304" pitchFamily="18" charset="0"/>
                <a:cs typeface="Times New Roman" panose="02020603050405020304" pitchFamily="18" charset="0"/>
              </a:rPr>
              <a:t>0,83 – 1,31 </a:t>
            </a:r>
            <a:r>
              <a:rPr lang="cs-CZ" dirty="0">
                <a:latin typeface="Times New Roman" panose="02020603050405020304" pitchFamily="18" charset="0"/>
                <a:cs typeface="Times New Roman" panose="02020603050405020304" pitchFamily="18" charset="0"/>
              </a:rPr>
              <a:t>g/kg/den, zaleží na věku </a:t>
            </a:r>
          </a:p>
          <a:p>
            <a:r>
              <a:rPr lang="cs-CZ" dirty="0">
                <a:latin typeface="Times New Roman" panose="02020603050405020304" pitchFamily="18" charset="0"/>
                <a:cs typeface="Times New Roman" panose="02020603050405020304" pitchFamily="18" charset="0"/>
              </a:rPr>
              <a:t>Těhotenství - navýšit </a:t>
            </a:r>
            <a:r>
              <a:rPr lang="cs-CZ" b="1" dirty="0">
                <a:latin typeface="Times New Roman" panose="02020603050405020304" pitchFamily="18" charset="0"/>
                <a:cs typeface="Times New Roman" panose="02020603050405020304" pitchFamily="18" charset="0"/>
              </a:rPr>
              <a:t>o 1 g, 9 g a 28 g </a:t>
            </a:r>
            <a:r>
              <a:rPr lang="cs-CZ" dirty="0">
                <a:latin typeface="Times New Roman" panose="02020603050405020304" pitchFamily="18" charset="0"/>
                <a:cs typeface="Times New Roman" panose="02020603050405020304" pitchFamily="18" charset="0"/>
              </a:rPr>
              <a:t>v prvním, druhém a třetím trimestru </a:t>
            </a:r>
          </a:p>
          <a:p>
            <a:r>
              <a:rPr lang="cs-CZ" dirty="0">
                <a:latin typeface="Times New Roman" panose="02020603050405020304" pitchFamily="18" charset="0"/>
                <a:cs typeface="Times New Roman" panose="02020603050405020304" pitchFamily="18" charset="0"/>
              </a:rPr>
              <a:t>Kojení - navýšit </a:t>
            </a:r>
            <a:r>
              <a:rPr lang="cs-CZ" b="1" dirty="0">
                <a:latin typeface="Times New Roman" panose="02020603050405020304" pitchFamily="18" charset="0"/>
                <a:cs typeface="Times New Roman" panose="02020603050405020304" pitchFamily="18" charset="0"/>
              </a:rPr>
              <a:t>o 19 g </a:t>
            </a:r>
            <a:r>
              <a:rPr lang="cs-CZ" dirty="0">
                <a:latin typeface="Times New Roman" panose="02020603050405020304" pitchFamily="18" charset="0"/>
                <a:cs typeface="Times New Roman" panose="02020603050405020304" pitchFamily="18" charset="0"/>
              </a:rPr>
              <a:t>denně pro první 6 měsíců kojeni, a </a:t>
            </a:r>
            <a:r>
              <a:rPr lang="cs-CZ" b="1" dirty="0">
                <a:latin typeface="Times New Roman" panose="02020603050405020304" pitchFamily="18" charset="0"/>
                <a:cs typeface="Times New Roman" panose="02020603050405020304" pitchFamily="18" charset="0"/>
              </a:rPr>
              <a:t>o 13 g </a:t>
            </a:r>
            <a:r>
              <a:rPr lang="cs-CZ" dirty="0">
                <a:latin typeface="Times New Roman" panose="02020603050405020304" pitchFamily="18" charset="0"/>
                <a:cs typeface="Times New Roman" panose="02020603050405020304" pitchFamily="18" charset="0"/>
              </a:rPr>
              <a:t>denně </a:t>
            </a:r>
            <a:r>
              <a:rPr lang="cs-CZ" dirty="0" err="1">
                <a:latin typeface="Times New Roman" panose="02020603050405020304" pitchFamily="18" charset="0"/>
                <a:cs typeface="Times New Roman" panose="02020603050405020304" pitchFamily="18" charset="0"/>
              </a:rPr>
              <a:t>dalé</a:t>
            </a:r>
            <a:r>
              <a:rPr lang="cs-CZ" dirty="0">
                <a:latin typeface="Times New Roman" panose="02020603050405020304" pitchFamily="18" charset="0"/>
                <a:cs typeface="Times New Roman" panose="02020603050405020304" pitchFamily="18" charset="0"/>
              </a:rPr>
              <a:t> </a:t>
            </a:r>
          </a:p>
        </p:txBody>
      </p:sp>
      <p:sp>
        <p:nvSpPr>
          <p:cNvPr id="4" name="Obdélník 3">
            <a:extLst>
              <a:ext uri="{FF2B5EF4-FFF2-40B4-BE49-F238E27FC236}">
                <a16:creationId xmlns:a16="http://schemas.microsoft.com/office/drawing/2014/main" xmlns="" id="{D98715CE-F9B0-4514-ADE1-D7F9CAF41344}"/>
              </a:ext>
            </a:extLst>
          </p:cNvPr>
          <p:cNvSpPr/>
          <p:nvPr/>
        </p:nvSpPr>
        <p:spPr>
          <a:xfrm>
            <a:off x="838200" y="6115544"/>
            <a:ext cx="6416052" cy="369332"/>
          </a:xfrm>
          <a:prstGeom prst="rect">
            <a:avLst/>
          </a:prstGeom>
        </p:spPr>
        <p:txBody>
          <a:bodyPr wrap="none">
            <a:spAutoFit/>
          </a:bodyPr>
          <a:lstStyle/>
          <a:p>
            <a:r>
              <a:rPr lang="cs-CZ" dirty="0"/>
              <a:t>Zdroj: EFSA </a:t>
            </a:r>
            <a:r>
              <a:rPr lang="en-US" dirty="0"/>
              <a:t>https://www.efsa.europa.eu/en/efsajournal/pub/2557</a:t>
            </a:r>
            <a:endParaRPr lang="uk-UA" dirty="0"/>
          </a:p>
        </p:txBody>
      </p:sp>
    </p:spTree>
    <p:extLst>
      <p:ext uri="{BB962C8B-B14F-4D97-AF65-F5344CB8AC3E}">
        <p14:creationId xmlns:p14="http://schemas.microsoft.com/office/powerpoint/2010/main" val="2365099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2480" y="0"/>
            <a:ext cx="10515600" cy="1325563"/>
          </a:xfrm>
        </p:spPr>
        <p:txBody>
          <a:bodyPr/>
          <a:lstStyle/>
          <a:p>
            <a:r>
              <a:rPr lang="cs-CZ" dirty="0">
                <a:latin typeface="Times New Roman" panose="02020603050405020304" pitchFamily="18" charset="0"/>
                <a:cs typeface="Times New Roman" panose="02020603050405020304" pitchFamily="18" charset="0"/>
              </a:rPr>
              <a:t>Fyziologická potřeba bílkovin</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428776282"/>
              </p:ext>
            </p:extLst>
          </p:nvPr>
        </p:nvGraphicFramePr>
        <p:xfrm>
          <a:off x="792480" y="1325563"/>
          <a:ext cx="10143620" cy="4663440"/>
        </p:xfrm>
        <a:graphic>
          <a:graphicData uri="http://schemas.openxmlformats.org/drawingml/2006/table">
            <a:tbl>
              <a:tblPr firstRow="1" bandRow="1">
                <a:tableStyleId>{5C22544A-7EE6-4342-B048-85BDC9FD1C3A}</a:tableStyleId>
              </a:tblPr>
              <a:tblGrid>
                <a:gridCol w="5071810">
                  <a:extLst>
                    <a:ext uri="{9D8B030D-6E8A-4147-A177-3AD203B41FA5}">
                      <a16:colId xmlns:a16="http://schemas.microsoft.com/office/drawing/2014/main" xmlns="" val="2507265601"/>
                    </a:ext>
                  </a:extLst>
                </a:gridCol>
                <a:gridCol w="2535905">
                  <a:extLst>
                    <a:ext uri="{9D8B030D-6E8A-4147-A177-3AD203B41FA5}">
                      <a16:colId xmlns:a16="http://schemas.microsoft.com/office/drawing/2014/main" xmlns="" val="2800473351"/>
                    </a:ext>
                  </a:extLst>
                </a:gridCol>
                <a:gridCol w="2535905">
                  <a:extLst>
                    <a:ext uri="{9D8B030D-6E8A-4147-A177-3AD203B41FA5}">
                      <a16:colId xmlns:a16="http://schemas.microsoft.com/office/drawing/2014/main" xmlns="" val="3386956066"/>
                    </a:ext>
                  </a:extLst>
                </a:gridCol>
              </a:tblGrid>
              <a:tr h="324373">
                <a:tc>
                  <a:txBody>
                    <a:bodyPr/>
                    <a:lstStyle/>
                    <a:p>
                      <a:r>
                        <a:rPr lang="cs-CZ" dirty="0">
                          <a:latin typeface="Times New Roman" panose="02020603050405020304" pitchFamily="18" charset="0"/>
                          <a:cs typeface="Times New Roman" panose="02020603050405020304" pitchFamily="18" charset="0"/>
                        </a:rPr>
                        <a:t>Věk </a:t>
                      </a:r>
                    </a:p>
                  </a:txBody>
                  <a:tcPr/>
                </a:tc>
                <a:tc gridSpan="2">
                  <a:txBody>
                    <a:bodyPr/>
                    <a:lstStyle/>
                    <a:p>
                      <a:r>
                        <a:rPr lang="cs-CZ" dirty="0">
                          <a:latin typeface="Times New Roman" panose="02020603050405020304" pitchFamily="18" charset="0"/>
                          <a:cs typeface="Times New Roman" panose="02020603050405020304" pitchFamily="18" charset="0"/>
                        </a:rPr>
                        <a:t>Bílkoviny (g/kg/den) </a:t>
                      </a:r>
                    </a:p>
                  </a:txBody>
                  <a:tcPr/>
                </a:tc>
                <a:tc hMerge="1">
                  <a:txBody>
                    <a:bodyPr/>
                    <a:lstStyle/>
                    <a:p>
                      <a:endParaRPr lang="cs-CZ"/>
                    </a:p>
                  </a:txBody>
                  <a:tcPr/>
                </a:tc>
                <a:extLst>
                  <a:ext uri="{0D108BD9-81ED-4DB2-BD59-A6C34878D82A}">
                    <a16:rowId xmlns:a16="http://schemas.microsoft.com/office/drawing/2014/main" xmlns="" val="143347496"/>
                  </a:ext>
                </a:extLst>
              </a:tr>
              <a:tr h="567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latin typeface="Times New Roman" panose="02020603050405020304" pitchFamily="18" charset="0"/>
                          <a:cs typeface="Times New Roman" panose="02020603050405020304" pitchFamily="18" charset="0"/>
                        </a:rPr>
                        <a:t>0 - </a:t>
                      </a:r>
                      <a:r>
                        <a:rPr lang="en-US" dirty="0">
                          <a:latin typeface="Times New Roman" panose="02020603050405020304" pitchFamily="18" charset="0"/>
                          <a:cs typeface="Times New Roman" panose="02020603050405020304" pitchFamily="18" charset="0"/>
                        </a:rPr>
                        <a:t>&lt;1 </a:t>
                      </a:r>
                      <a:r>
                        <a:rPr lang="cs-CZ" dirty="0">
                          <a:latin typeface="Times New Roman" panose="02020603050405020304" pitchFamily="18" charset="0"/>
                          <a:cs typeface="Times New Roman" panose="02020603050405020304" pitchFamily="18" charset="0"/>
                        </a:rPr>
                        <a:t>měsíc (novorozenec)</a:t>
                      </a:r>
                      <a:r>
                        <a:rPr lang="cs-CZ" baseline="0" dirty="0">
                          <a:latin typeface="Times New Roman" panose="02020603050405020304" pitchFamily="18" charset="0"/>
                          <a:cs typeface="Times New Roman" panose="02020603050405020304" pitchFamily="18" charset="0"/>
                        </a:rPr>
                        <a:t> </a:t>
                      </a:r>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txBody>
                  <a:tcPr/>
                </a:tc>
                <a:tc gridSpan="2">
                  <a:txBody>
                    <a:bodyPr/>
                    <a:lstStyle/>
                    <a:p>
                      <a:r>
                        <a:rPr lang="cs-CZ" dirty="0">
                          <a:latin typeface="Times New Roman" panose="02020603050405020304" pitchFamily="18" charset="0"/>
                          <a:cs typeface="Times New Roman" panose="02020603050405020304" pitchFamily="18" charset="0"/>
                        </a:rPr>
                        <a:t>2,7 </a:t>
                      </a:r>
                    </a:p>
                  </a:txBody>
                  <a:tcPr/>
                </a:tc>
                <a:tc hMerge="1">
                  <a:txBody>
                    <a:bodyPr/>
                    <a:lstStyle/>
                    <a:p>
                      <a:endParaRPr lang="cs-CZ"/>
                    </a:p>
                  </a:txBody>
                  <a:tcPr/>
                </a:tc>
                <a:extLst>
                  <a:ext uri="{0D108BD9-81ED-4DB2-BD59-A6C34878D82A}">
                    <a16:rowId xmlns:a16="http://schemas.microsoft.com/office/drawing/2014/main" xmlns="" val="1043881894"/>
                  </a:ext>
                </a:extLst>
              </a:tr>
              <a:tr h="328878">
                <a:tc>
                  <a:txBody>
                    <a:bodyPr/>
                    <a:lstStyle/>
                    <a:p>
                      <a:r>
                        <a:rPr lang="cs-CZ" b="1" dirty="0">
                          <a:latin typeface="Times New Roman" panose="02020603050405020304" pitchFamily="18" charset="0"/>
                          <a:cs typeface="Times New Roman" panose="02020603050405020304" pitchFamily="18" charset="0"/>
                        </a:rPr>
                        <a:t>Kojenci </a:t>
                      </a:r>
                    </a:p>
                  </a:txBody>
                  <a:tcPr/>
                </a:tc>
                <a:tc gridSpan="2">
                  <a:txBody>
                    <a:bodyPr/>
                    <a:lstStyle/>
                    <a:p>
                      <a:endParaRPr lang="cs-CZ" dirty="0">
                        <a:latin typeface="Times New Roman" panose="02020603050405020304" pitchFamily="18" charset="0"/>
                        <a:cs typeface="Times New Roman" panose="02020603050405020304" pitchFamily="18" charset="0"/>
                      </a:endParaRPr>
                    </a:p>
                  </a:txBody>
                  <a:tcPr/>
                </a:tc>
                <a:tc hMerge="1">
                  <a:txBody>
                    <a:bodyPr/>
                    <a:lstStyle/>
                    <a:p>
                      <a:endParaRPr lang="cs-CZ"/>
                    </a:p>
                  </a:txBody>
                  <a:tcPr/>
                </a:tc>
                <a:extLst>
                  <a:ext uri="{0D108BD9-81ED-4DB2-BD59-A6C34878D82A}">
                    <a16:rowId xmlns:a16="http://schemas.microsoft.com/office/drawing/2014/main" xmlns="" val="3702748778"/>
                  </a:ext>
                </a:extLst>
              </a:tr>
              <a:tr h="328878">
                <a:tc>
                  <a:txBody>
                    <a:bodyPr/>
                    <a:lstStyle/>
                    <a:p>
                      <a:r>
                        <a:rPr lang="cs-CZ" dirty="0">
                          <a:latin typeface="Times New Roman" panose="02020603050405020304" pitchFamily="18" charset="0"/>
                          <a:cs typeface="Times New Roman" panose="02020603050405020304" pitchFamily="18" charset="0"/>
                        </a:rPr>
                        <a:t>1 měsíc</a:t>
                      </a:r>
                    </a:p>
                  </a:txBody>
                  <a:tcPr/>
                </a:tc>
                <a:tc gridSpan="2">
                  <a:txBody>
                    <a:bodyPr/>
                    <a:lstStyle/>
                    <a:p>
                      <a:r>
                        <a:rPr lang="cs-CZ" dirty="0">
                          <a:latin typeface="Times New Roman" panose="02020603050405020304" pitchFamily="18" charset="0"/>
                          <a:cs typeface="Times New Roman" panose="02020603050405020304" pitchFamily="18" charset="0"/>
                        </a:rPr>
                        <a:t>2,0</a:t>
                      </a:r>
                    </a:p>
                  </a:txBody>
                  <a:tcPr/>
                </a:tc>
                <a:tc hMerge="1">
                  <a:txBody>
                    <a:bodyPr/>
                    <a:lstStyle/>
                    <a:p>
                      <a:endParaRPr lang="cs-CZ"/>
                    </a:p>
                  </a:txBody>
                  <a:tcPr/>
                </a:tc>
                <a:extLst>
                  <a:ext uri="{0D108BD9-81ED-4DB2-BD59-A6C34878D82A}">
                    <a16:rowId xmlns:a16="http://schemas.microsoft.com/office/drawing/2014/main" xmlns="" val="267368693"/>
                  </a:ext>
                </a:extLst>
              </a:tr>
              <a:tr h="328878">
                <a:tc>
                  <a:txBody>
                    <a:bodyPr/>
                    <a:lstStyle/>
                    <a:p>
                      <a:r>
                        <a:rPr lang="cs-CZ" dirty="0">
                          <a:latin typeface="Times New Roman" panose="02020603050405020304" pitchFamily="18" charset="0"/>
                          <a:cs typeface="Times New Roman" panose="02020603050405020304" pitchFamily="18" charset="0"/>
                        </a:rPr>
                        <a:t>2 – 11 měsíců </a:t>
                      </a:r>
                    </a:p>
                  </a:txBody>
                  <a:tcPr/>
                </a:tc>
                <a:tc gridSpan="2">
                  <a:txBody>
                    <a:bodyPr/>
                    <a:lstStyle/>
                    <a:p>
                      <a:r>
                        <a:rPr lang="cs-CZ" dirty="0">
                          <a:latin typeface="Times New Roman" panose="02020603050405020304" pitchFamily="18" charset="0"/>
                          <a:cs typeface="Times New Roman" panose="02020603050405020304" pitchFamily="18" charset="0"/>
                        </a:rPr>
                        <a:t>1,1 – 1,5</a:t>
                      </a:r>
                    </a:p>
                  </a:txBody>
                  <a:tcPr/>
                </a:tc>
                <a:tc hMerge="1">
                  <a:txBody>
                    <a:bodyPr/>
                    <a:lstStyle/>
                    <a:p>
                      <a:endParaRPr lang="cs-CZ"/>
                    </a:p>
                  </a:txBody>
                  <a:tcPr/>
                </a:tc>
                <a:extLst>
                  <a:ext uri="{0D108BD9-81ED-4DB2-BD59-A6C34878D82A}">
                    <a16:rowId xmlns:a16="http://schemas.microsoft.com/office/drawing/2014/main" xmlns="" val="574584359"/>
                  </a:ext>
                </a:extLst>
              </a:tr>
              <a:tr h="328878">
                <a:tc>
                  <a:txBody>
                    <a:bodyPr/>
                    <a:lstStyle/>
                    <a:p>
                      <a:r>
                        <a:rPr lang="cs-CZ" b="1" dirty="0">
                          <a:latin typeface="Times New Roman" panose="02020603050405020304" pitchFamily="18" charset="0"/>
                          <a:cs typeface="Times New Roman" panose="02020603050405020304" pitchFamily="18" charset="0"/>
                        </a:rPr>
                        <a:t>Děti </a:t>
                      </a:r>
                    </a:p>
                  </a:txBody>
                  <a:tcPr/>
                </a:tc>
                <a:tc gridSpan="2">
                  <a:txBody>
                    <a:bodyPr/>
                    <a:lstStyle/>
                    <a:p>
                      <a:endParaRPr lang="cs-CZ" dirty="0">
                        <a:latin typeface="Times New Roman" panose="02020603050405020304" pitchFamily="18" charset="0"/>
                        <a:cs typeface="Times New Roman" panose="02020603050405020304" pitchFamily="18" charset="0"/>
                      </a:endParaRPr>
                    </a:p>
                  </a:txBody>
                  <a:tcPr/>
                </a:tc>
                <a:tc hMerge="1">
                  <a:txBody>
                    <a:bodyPr/>
                    <a:lstStyle/>
                    <a:p>
                      <a:endParaRPr lang="cs-CZ"/>
                    </a:p>
                  </a:txBody>
                  <a:tcPr/>
                </a:tc>
                <a:extLst>
                  <a:ext uri="{0D108BD9-81ED-4DB2-BD59-A6C34878D82A}">
                    <a16:rowId xmlns:a16="http://schemas.microsoft.com/office/drawing/2014/main" xmlns="" val="3011083930"/>
                  </a:ext>
                </a:extLst>
              </a:tr>
              <a:tr h="328878">
                <a:tc>
                  <a:txBody>
                    <a:bodyPr/>
                    <a:lstStyle/>
                    <a:p>
                      <a:r>
                        <a:rPr lang="cs-CZ" dirty="0">
                          <a:latin typeface="Times New Roman" panose="02020603050405020304" pitchFamily="18" charset="0"/>
                          <a:cs typeface="Times New Roman" panose="02020603050405020304" pitchFamily="18" charset="0"/>
                        </a:rPr>
                        <a:t>1 – 3 roky</a:t>
                      </a:r>
                    </a:p>
                  </a:txBody>
                  <a:tcPr/>
                </a:tc>
                <a:tc gridSpan="2">
                  <a:txBody>
                    <a:bodyPr/>
                    <a:lstStyle/>
                    <a:p>
                      <a:r>
                        <a:rPr lang="cs-CZ" dirty="0">
                          <a:latin typeface="Times New Roman" panose="02020603050405020304" pitchFamily="18" charset="0"/>
                          <a:cs typeface="Times New Roman" panose="02020603050405020304" pitchFamily="18" charset="0"/>
                        </a:rPr>
                        <a:t>1,0</a:t>
                      </a:r>
                      <a:r>
                        <a:rPr lang="cs-CZ" baseline="0" dirty="0">
                          <a:latin typeface="Times New Roman" panose="02020603050405020304" pitchFamily="18" charset="0"/>
                          <a:cs typeface="Times New Roman" panose="02020603050405020304" pitchFamily="18" charset="0"/>
                        </a:rPr>
                        <a:t> </a:t>
                      </a:r>
                      <a:endParaRPr lang="cs-CZ" dirty="0">
                        <a:latin typeface="Times New Roman" panose="02020603050405020304" pitchFamily="18" charset="0"/>
                        <a:cs typeface="Times New Roman" panose="02020603050405020304" pitchFamily="18" charset="0"/>
                      </a:endParaRPr>
                    </a:p>
                  </a:txBody>
                  <a:tcPr/>
                </a:tc>
                <a:tc hMerge="1">
                  <a:txBody>
                    <a:bodyPr/>
                    <a:lstStyle/>
                    <a:p>
                      <a:endParaRPr lang="cs-CZ"/>
                    </a:p>
                  </a:txBody>
                  <a:tcPr/>
                </a:tc>
                <a:extLst>
                  <a:ext uri="{0D108BD9-81ED-4DB2-BD59-A6C34878D82A}">
                    <a16:rowId xmlns:a16="http://schemas.microsoft.com/office/drawing/2014/main" xmlns="" val="2249424587"/>
                  </a:ext>
                </a:extLst>
              </a:tr>
              <a:tr h="328878">
                <a:tc>
                  <a:txBody>
                    <a:bodyPr/>
                    <a:lstStyle/>
                    <a:p>
                      <a:r>
                        <a:rPr lang="cs-CZ" dirty="0">
                          <a:latin typeface="Times New Roman" panose="02020603050405020304" pitchFamily="18" charset="0"/>
                          <a:cs typeface="Times New Roman" panose="02020603050405020304" pitchFamily="18" charset="0"/>
                        </a:rPr>
                        <a:t>4 – 14 let </a:t>
                      </a:r>
                    </a:p>
                  </a:txBody>
                  <a:tcPr/>
                </a:tc>
                <a:tc gridSpan="2">
                  <a:txBody>
                    <a:bodyPr/>
                    <a:lstStyle/>
                    <a:p>
                      <a:r>
                        <a:rPr lang="cs-CZ" dirty="0">
                          <a:latin typeface="Times New Roman" panose="02020603050405020304" pitchFamily="18" charset="0"/>
                          <a:cs typeface="Times New Roman" panose="02020603050405020304" pitchFamily="18" charset="0"/>
                        </a:rPr>
                        <a:t>0,8 </a:t>
                      </a:r>
                    </a:p>
                  </a:txBody>
                  <a:tcPr/>
                </a:tc>
                <a:tc hMerge="1">
                  <a:txBody>
                    <a:bodyPr/>
                    <a:lstStyle/>
                    <a:p>
                      <a:endParaRPr lang="cs-CZ"/>
                    </a:p>
                  </a:txBody>
                  <a:tcPr/>
                </a:tc>
                <a:extLst>
                  <a:ext uri="{0D108BD9-81ED-4DB2-BD59-A6C34878D82A}">
                    <a16:rowId xmlns:a16="http://schemas.microsoft.com/office/drawing/2014/main" xmlns="" val="3164676053"/>
                  </a:ext>
                </a:extLst>
              </a:tr>
              <a:tr h="328878">
                <a:tc>
                  <a:txBody>
                    <a:bodyPr/>
                    <a:lstStyle/>
                    <a:p>
                      <a:r>
                        <a:rPr lang="cs-CZ" b="1" dirty="0">
                          <a:latin typeface="Times New Roman" panose="02020603050405020304" pitchFamily="18" charset="0"/>
                          <a:cs typeface="Times New Roman" panose="02020603050405020304" pitchFamily="18" charset="0"/>
                        </a:rPr>
                        <a:t>Dospívající </a:t>
                      </a:r>
                    </a:p>
                  </a:txBody>
                  <a:tcPr/>
                </a:tc>
                <a:tc gridSpan="2">
                  <a:txBody>
                    <a:bodyPr/>
                    <a:lstStyle/>
                    <a:p>
                      <a:endParaRPr lang="cs-CZ" dirty="0">
                        <a:latin typeface="Times New Roman" panose="02020603050405020304" pitchFamily="18" charset="0"/>
                        <a:cs typeface="Times New Roman" panose="02020603050405020304" pitchFamily="18" charset="0"/>
                      </a:endParaRPr>
                    </a:p>
                  </a:txBody>
                  <a:tcPr/>
                </a:tc>
                <a:tc hMerge="1">
                  <a:txBody>
                    <a:bodyPr/>
                    <a:lstStyle/>
                    <a:p>
                      <a:endParaRPr lang="cs-CZ"/>
                    </a:p>
                  </a:txBody>
                  <a:tcPr/>
                </a:tc>
                <a:extLst>
                  <a:ext uri="{0D108BD9-81ED-4DB2-BD59-A6C34878D82A}">
                    <a16:rowId xmlns:a16="http://schemas.microsoft.com/office/drawing/2014/main" xmlns="" val="158894772"/>
                  </a:ext>
                </a:extLst>
              </a:tr>
              <a:tr h="328878">
                <a:tc>
                  <a:txBody>
                    <a:bodyPr/>
                    <a:lstStyle/>
                    <a:p>
                      <a:r>
                        <a:rPr lang="cs-CZ" dirty="0">
                          <a:latin typeface="Times New Roman" panose="02020603050405020304" pitchFamily="18" charset="0"/>
                          <a:cs typeface="Times New Roman" panose="02020603050405020304" pitchFamily="18" charset="0"/>
                        </a:rPr>
                        <a:t>15 – 18 let</a:t>
                      </a:r>
                    </a:p>
                  </a:txBody>
                  <a:tcPr/>
                </a:tc>
                <a:tc>
                  <a:txBody>
                    <a:bodyPr/>
                    <a:lstStyle/>
                    <a:p>
                      <a:r>
                        <a:rPr lang="cs-CZ" dirty="0">
                          <a:latin typeface="Times New Roman" panose="02020603050405020304" pitchFamily="18" charset="0"/>
                          <a:cs typeface="Times New Roman" panose="02020603050405020304" pitchFamily="18" charset="0"/>
                        </a:rPr>
                        <a:t>M</a:t>
                      </a:r>
                      <a:r>
                        <a:rPr lang="cs-CZ" baseline="0" dirty="0">
                          <a:latin typeface="Times New Roman" panose="02020603050405020304" pitchFamily="18" charset="0"/>
                          <a:cs typeface="Times New Roman" panose="02020603050405020304" pitchFamily="18" charset="0"/>
                        </a:rPr>
                        <a:t> – 0,9</a:t>
                      </a:r>
                      <a:endParaRPr lang="cs-CZ" dirty="0">
                        <a:latin typeface="Times New Roman" panose="02020603050405020304" pitchFamily="18" charset="0"/>
                        <a:cs typeface="Times New Roman" panose="02020603050405020304" pitchFamily="18" charset="0"/>
                      </a:endParaRPr>
                    </a:p>
                  </a:txBody>
                  <a:tcPr/>
                </a:tc>
                <a:tc>
                  <a:txBody>
                    <a:bodyPr/>
                    <a:lstStyle/>
                    <a:p>
                      <a:r>
                        <a:rPr lang="cs-CZ" dirty="0">
                          <a:latin typeface="Times New Roman" panose="02020603050405020304" pitchFamily="18" charset="0"/>
                          <a:cs typeface="Times New Roman" panose="02020603050405020304" pitchFamily="18" charset="0"/>
                        </a:rPr>
                        <a:t>Ž – 0,8  </a:t>
                      </a:r>
                    </a:p>
                  </a:txBody>
                  <a:tcPr/>
                </a:tc>
                <a:extLst>
                  <a:ext uri="{0D108BD9-81ED-4DB2-BD59-A6C34878D82A}">
                    <a16:rowId xmlns:a16="http://schemas.microsoft.com/office/drawing/2014/main" xmlns="" val="61661048"/>
                  </a:ext>
                </a:extLst>
              </a:tr>
              <a:tr h="328878">
                <a:tc>
                  <a:txBody>
                    <a:bodyPr/>
                    <a:lstStyle/>
                    <a:p>
                      <a:r>
                        <a:rPr lang="cs-CZ" b="1" dirty="0">
                          <a:latin typeface="Times New Roman" panose="02020603050405020304" pitchFamily="18" charset="0"/>
                          <a:cs typeface="Times New Roman" panose="02020603050405020304" pitchFamily="18" charset="0"/>
                        </a:rPr>
                        <a:t>Dospělí </a:t>
                      </a:r>
                    </a:p>
                  </a:txBody>
                  <a:tcPr/>
                </a:tc>
                <a:tc gridSpan="2">
                  <a:txBody>
                    <a:bodyPr/>
                    <a:lstStyle/>
                    <a:p>
                      <a:endParaRPr lang="cs-CZ" dirty="0">
                        <a:latin typeface="Times New Roman" panose="02020603050405020304" pitchFamily="18" charset="0"/>
                        <a:cs typeface="Times New Roman" panose="02020603050405020304" pitchFamily="18" charset="0"/>
                      </a:endParaRPr>
                    </a:p>
                  </a:txBody>
                  <a:tcPr/>
                </a:tc>
                <a:tc hMerge="1">
                  <a:txBody>
                    <a:bodyPr/>
                    <a:lstStyle/>
                    <a:p>
                      <a:endParaRPr lang="cs-CZ"/>
                    </a:p>
                  </a:txBody>
                  <a:tcPr/>
                </a:tc>
                <a:extLst>
                  <a:ext uri="{0D108BD9-81ED-4DB2-BD59-A6C34878D82A}">
                    <a16:rowId xmlns:a16="http://schemas.microsoft.com/office/drawing/2014/main" xmlns="" val="773301352"/>
                  </a:ext>
                </a:extLst>
              </a:tr>
              <a:tr h="328878">
                <a:tc>
                  <a:txBody>
                    <a:bodyPr/>
                    <a:lstStyle/>
                    <a:p>
                      <a:r>
                        <a:rPr lang="cs-CZ" dirty="0">
                          <a:latin typeface="Times New Roman" panose="02020603050405020304" pitchFamily="18" charset="0"/>
                          <a:cs typeface="Times New Roman" panose="02020603050405020304" pitchFamily="18" charset="0"/>
                        </a:rPr>
                        <a:t>19 – 65 let</a:t>
                      </a:r>
                    </a:p>
                  </a:txBody>
                  <a:tcPr/>
                </a:tc>
                <a:tc gridSpan="2">
                  <a:txBody>
                    <a:bodyPr/>
                    <a:lstStyle/>
                    <a:p>
                      <a:r>
                        <a:rPr lang="cs-CZ" dirty="0">
                          <a:latin typeface="Times New Roman" panose="02020603050405020304" pitchFamily="18" charset="0"/>
                          <a:cs typeface="Times New Roman" panose="02020603050405020304" pitchFamily="18" charset="0"/>
                        </a:rPr>
                        <a:t>0,8</a:t>
                      </a:r>
                    </a:p>
                  </a:txBody>
                  <a:tcPr/>
                </a:tc>
                <a:tc hMerge="1">
                  <a:txBody>
                    <a:bodyPr/>
                    <a:lstStyle/>
                    <a:p>
                      <a:endParaRPr lang="cs-CZ"/>
                    </a:p>
                  </a:txBody>
                  <a:tcPr/>
                </a:tc>
                <a:extLst>
                  <a:ext uri="{0D108BD9-81ED-4DB2-BD59-A6C34878D82A}">
                    <a16:rowId xmlns:a16="http://schemas.microsoft.com/office/drawing/2014/main" xmlns="" val="1726957417"/>
                  </a:ext>
                </a:extLst>
              </a:tr>
            </a:tbl>
          </a:graphicData>
        </a:graphic>
      </p:graphicFrame>
      <p:sp>
        <p:nvSpPr>
          <p:cNvPr id="3" name="Obdélník 2">
            <a:extLst>
              <a:ext uri="{FF2B5EF4-FFF2-40B4-BE49-F238E27FC236}">
                <a16:creationId xmlns:a16="http://schemas.microsoft.com/office/drawing/2014/main" xmlns="" id="{0A81F3D9-EA75-4351-B12A-0B527F149B52}"/>
              </a:ext>
            </a:extLst>
          </p:cNvPr>
          <p:cNvSpPr/>
          <p:nvPr/>
        </p:nvSpPr>
        <p:spPr>
          <a:xfrm>
            <a:off x="172150" y="6211669"/>
            <a:ext cx="11756260" cy="646331"/>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rPr>
              <a:t>Zdroj</a:t>
            </a:r>
            <a:r>
              <a:rPr lang="en-US"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DACH </a:t>
            </a:r>
            <a:r>
              <a:rPr lang="en-US" dirty="0" err="1">
                <a:latin typeface="Times New Roman" panose="02020603050405020304" pitchFamily="18" charset="0"/>
                <a:cs typeface="Times New Roman" panose="02020603050405020304" pitchFamily="18" charset="0"/>
              </a:rPr>
              <a:t>Referenční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hodnoty</a:t>
            </a:r>
            <a:r>
              <a:rPr lang="en-US" dirty="0">
                <a:latin typeface="Times New Roman" panose="02020603050405020304" pitchFamily="18" charset="0"/>
                <a:cs typeface="Times New Roman" panose="02020603050405020304" pitchFamily="18" charset="0"/>
              </a:rPr>
              <a:t> pro </a:t>
            </a:r>
            <a:r>
              <a:rPr lang="en-US" dirty="0" err="1">
                <a:latin typeface="Times New Roman" panose="02020603050405020304" pitchFamily="18" charset="0"/>
                <a:cs typeface="Times New Roman" panose="02020603050405020304" pitchFamily="18" charset="0"/>
              </a:rPr>
              <a:t>příjem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živin</a:t>
            </a:r>
            <a:r>
              <a:rPr lang="en-US" dirty="0">
                <a:latin typeface="Times New Roman" panose="02020603050405020304" pitchFamily="18" charset="0"/>
                <a:cs typeface="Times New Roman" panose="02020603050405020304" pitchFamily="18" charset="0"/>
              </a:rPr>
              <a:t>. V ČR 1. </a:t>
            </a:r>
            <a:r>
              <a:rPr lang="en-US" dirty="0" err="1">
                <a:latin typeface="Times New Roman" panose="02020603050405020304" pitchFamily="18" charset="0"/>
                <a:cs typeface="Times New Roman" panose="02020603050405020304" pitchFamily="18" charset="0"/>
              </a:rPr>
              <a:t>vyd</a:t>
            </a:r>
            <a:r>
              <a:rPr lang="en-US" dirty="0">
                <a:latin typeface="Times New Roman" panose="02020603050405020304" pitchFamily="18" charset="0"/>
                <a:cs typeface="Times New Roman" panose="02020603050405020304" pitchFamily="18" charset="0"/>
              </a:rPr>
              <a:t>. Praha: </a:t>
            </a:r>
            <a:r>
              <a:rPr lang="en-US" dirty="0" err="1">
                <a:latin typeface="Times New Roman" panose="02020603050405020304" pitchFamily="18" charset="0"/>
                <a:cs typeface="Times New Roman" panose="02020603050405020304" pitchFamily="18" charset="0"/>
              </a:rPr>
              <a:t>Společnost</a:t>
            </a:r>
            <a:r>
              <a:rPr lang="en-US" dirty="0">
                <a:latin typeface="Times New Roman" panose="02020603050405020304" pitchFamily="18" charset="0"/>
                <a:cs typeface="Times New Roman" panose="02020603050405020304" pitchFamily="18" charset="0"/>
              </a:rPr>
              <a:t> pro </a:t>
            </a:r>
            <a:r>
              <a:rPr lang="en-US" dirty="0" err="1">
                <a:latin typeface="Times New Roman" panose="02020603050405020304" pitchFamily="18" charset="0"/>
                <a:cs typeface="Times New Roman" panose="02020603050405020304" pitchFamily="18" charset="0"/>
              </a:rPr>
              <a:t>výživu</a:t>
            </a:r>
            <a:r>
              <a:rPr lang="en-US" dirty="0">
                <a:latin typeface="Times New Roman" panose="02020603050405020304" pitchFamily="18" charset="0"/>
                <a:cs typeface="Times New Roman" panose="02020603050405020304" pitchFamily="18" charset="0"/>
              </a:rPr>
              <a:t>, 2011. ISBN 978-80-254-6987-3</a:t>
            </a:r>
            <a:r>
              <a:rPr lang="en-US" dirty="0"/>
              <a:t>.</a:t>
            </a:r>
            <a:endParaRPr lang="uk-UA" dirty="0"/>
          </a:p>
        </p:txBody>
      </p:sp>
    </p:spTree>
    <p:extLst>
      <p:ext uri="{BB962C8B-B14F-4D97-AF65-F5344CB8AC3E}">
        <p14:creationId xmlns:p14="http://schemas.microsoft.com/office/powerpoint/2010/main" val="2403011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U koho je na místě snížit příjem bílkovin? </a:t>
            </a:r>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2850397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Sníženi příjmu bílkovin </a:t>
            </a:r>
          </a:p>
        </p:txBody>
      </p:sp>
      <p:sp>
        <p:nvSpPr>
          <p:cNvPr id="3" name="Zástupný symbol pro obsah 2"/>
          <p:cNvSpPr>
            <a:spLocks noGrp="1"/>
          </p:cNvSpPr>
          <p:nvPr>
            <p:ph idx="1"/>
          </p:nvPr>
        </p:nvSpPr>
        <p:spPr/>
        <p:txBody>
          <a:bodyPr/>
          <a:lstStyle/>
          <a:p>
            <a:r>
              <a:rPr lang="cs-CZ" b="1" dirty="0">
                <a:latin typeface="Times New Roman" panose="02020603050405020304" pitchFamily="18" charset="0"/>
                <a:cs typeface="Times New Roman" panose="02020603050405020304" pitchFamily="18" charset="0"/>
              </a:rPr>
              <a:t>Onemocnění ledvin </a:t>
            </a:r>
          </a:p>
          <a:p>
            <a:pPr marL="0" indent="0">
              <a:buNone/>
            </a:pPr>
            <a:r>
              <a:rPr lang="cs-CZ" dirty="0">
                <a:latin typeface="Times New Roman" panose="02020603050405020304" pitchFamily="18" charset="0"/>
                <a:cs typeface="Times New Roman" panose="02020603050405020304" pitchFamily="18" charset="0"/>
              </a:rPr>
              <a:t>Před hemodialýzou, mírné sníženi obsahu bílkovin ve stravě </a:t>
            </a:r>
          </a:p>
          <a:p>
            <a:r>
              <a:rPr lang="cs-CZ" b="1" dirty="0">
                <a:latin typeface="Times New Roman" panose="02020603050405020304" pitchFamily="18" charset="0"/>
                <a:cs typeface="Times New Roman" panose="02020603050405020304" pitchFamily="18" charset="0"/>
              </a:rPr>
              <a:t>Fenylketonurie (PKU) </a:t>
            </a:r>
          </a:p>
          <a:p>
            <a:pPr marL="0" indent="0">
              <a:buNone/>
            </a:pPr>
            <a:r>
              <a:rPr lang="cs-CZ" dirty="0">
                <a:latin typeface="Times New Roman" panose="02020603050405020304" pitchFamily="18" charset="0"/>
                <a:cs typeface="Times New Roman" panose="02020603050405020304" pitchFamily="18" charset="0"/>
              </a:rPr>
              <a:t>Vrozená porucha odbourávání fenylalaninu</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Maximální sníženi přijmu fenylalaninu </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Při nedodržováni diety – poruchy CNS</a:t>
            </a:r>
          </a:p>
          <a:p>
            <a:pPr marL="0" indent="0">
              <a:buNone/>
            </a:pPr>
            <a:endParaRPr lang="cs-CZ" dirty="0">
              <a:latin typeface="Times New Roman" panose="02020603050405020304" pitchFamily="18"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837347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99564" y="106941"/>
            <a:ext cx="10515600" cy="1325563"/>
          </a:xfrm>
        </p:spPr>
        <p:txBody>
          <a:bodyPr/>
          <a:lstStyle/>
          <a:p>
            <a:r>
              <a:rPr lang="cs-CZ" b="1" dirty="0">
                <a:latin typeface="Times New Roman" panose="02020603050405020304" pitchFamily="18" charset="0"/>
                <a:cs typeface="Times New Roman" panose="02020603050405020304" pitchFamily="18" charset="0"/>
              </a:rPr>
              <a:t>Zdroje bílkovin v potravině </a:t>
            </a:r>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693979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9" y="889897"/>
            <a:ext cx="8270207" cy="4904233"/>
          </a:xfrm>
          <a:prstGeom prst="rect">
            <a:avLst/>
          </a:prstGeom>
        </p:spPr>
      </p:pic>
    </p:spTree>
    <p:extLst>
      <p:ext uri="{BB962C8B-B14F-4D97-AF65-F5344CB8AC3E}">
        <p14:creationId xmlns:p14="http://schemas.microsoft.com/office/powerpoint/2010/main" val="277430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Obrázek 23">
            <a:extLst>
              <a:ext uri="{FF2B5EF4-FFF2-40B4-BE49-F238E27FC236}">
                <a16:creationId xmlns:a16="http://schemas.microsoft.com/office/drawing/2014/main" xmlns="" id="{68F410FB-6EFD-48FF-B3B2-074225DD4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528" y="4174092"/>
            <a:ext cx="3345579" cy="2509184"/>
          </a:xfrm>
          <a:prstGeom prst="rect">
            <a:avLst/>
          </a:prstGeom>
        </p:spPr>
      </p:pic>
      <p:pic>
        <p:nvPicPr>
          <p:cNvPr id="18" name="Obrázek 17">
            <a:extLst>
              <a:ext uri="{FF2B5EF4-FFF2-40B4-BE49-F238E27FC236}">
                <a16:creationId xmlns:a16="http://schemas.microsoft.com/office/drawing/2014/main" xmlns="" id="{F1DAD5BD-3508-4070-9D04-E00460748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935" y="3914409"/>
            <a:ext cx="2804160" cy="2804160"/>
          </a:xfrm>
          <a:prstGeom prst="rect">
            <a:avLst/>
          </a:prstGeom>
        </p:spPr>
      </p:pic>
      <p:sp>
        <p:nvSpPr>
          <p:cNvPr id="2" name="Nadpis 1"/>
          <p:cNvSpPr>
            <a:spLocks noGrp="1"/>
          </p:cNvSpPr>
          <p:nvPr>
            <p:ph type="title"/>
          </p:nvPr>
        </p:nvSpPr>
        <p:spPr>
          <a:xfrm>
            <a:off x="407376" y="69849"/>
            <a:ext cx="10515600" cy="1325563"/>
          </a:xfrm>
        </p:spPr>
        <p:txBody>
          <a:bodyPr/>
          <a:lstStyle/>
          <a:p>
            <a:r>
              <a:rPr lang="cs-CZ" dirty="0"/>
              <a:t>Seřadit podle obsahu bílkovin </a:t>
            </a:r>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8869" y="772501"/>
            <a:ext cx="2168258" cy="1985108"/>
          </a:xfrm>
          <a:prstGeom prst="rect">
            <a:avLst/>
          </a:prstGeom>
        </p:spPr>
      </p:pic>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899" y="3788099"/>
            <a:ext cx="1145432" cy="1837592"/>
          </a:xfrm>
          <a:prstGeom prst="rect">
            <a:avLst/>
          </a:prstGeom>
        </p:spPr>
      </p:pic>
      <p:pic>
        <p:nvPicPr>
          <p:cNvPr id="9" name="Obráze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2484" y="3910542"/>
            <a:ext cx="1940169" cy="2910254"/>
          </a:xfrm>
          <a:prstGeom prst="rect">
            <a:avLst/>
          </a:prstGeom>
        </p:spPr>
      </p:pic>
      <p:pic>
        <p:nvPicPr>
          <p:cNvPr id="10" name="Obráze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335" y="1246431"/>
            <a:ext cx="3012377" cy="2400300"/>
          </a:xfrm>
          <a:prstGeom prst="rect">
            <a:avLst/>
          </a:prstGeom>
        </p:spPr>
      </p:pic>
      <p:pic>
        <p:nvPicPr>
          <p:cNvPr id="4" name="Obrázek 3">
            <a:extLst>
              <a:ext uri="{FF2B5EF4-FFF2-40B4-BE49-F238E27FC236}">
                <a16:creationId xmlns:a16="http://schemas.microsoft.com/office/drawing/2014/main" xmlns="" id="{FAFD534C-B2A2-429E-9630-C01E6DE9D8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7503" y="4201854"/>
            <a:ext cx="2453661" cy="2453661"/>
          </a:xfrm>
          <a:prstGeom prst="rect">
            <a:avLst/>
          </a:prstGeom>
        </p:spPr>
      </p:pic>
      <p:pic>
        <p:nvPicPr>
          <p:cNvPr id="12" name="Obrázek 11">
            <a:extLst>
              <a:ext uri="{FF2B5EF4-FFF2-40B4-BE49-F238E27FC236}">
                <a16:creationId xmlns:a16="http://schemas.microsoft.com/office/drawing/2014/main" xmlns="" id="{9AC09EA8-963D-4DF8-8879-39382B867A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7492" y="2615289"/>
            <a:ext cx="3927729" cy="1931670"/>
          </a:xfrm>
          <a:prstGeom prst="rect">
            <a:avLst/>
          </a:prstGeom>
        </p:spPr>
      </p:pic>
      <p:pic>
        <p:nvPicPr>
          <p:cNvPr id="22" name="Zástupný symbol pro obsah 21">
            <a:extLst>
              <a:ext uri="{FF2B5EF4-FFF2-40B4-BE49-F238E27FC236}">
                <a16:creationId xmlns:a16="http://schemas.microsoft.com/office/drawing/2014/main" xmlns="" id="{03995344-0C90-4582-AA90-5E6309B32448}"/>
              </a:ext>
            </a:extLst>
          </p:cNvPr>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3366549" y="1442479"/>
            <a:ext cx="3184209" cy="2345620"/>
          </a:xfrm>
        </p:spPr>
      </p:pic>
      <p:pic>
        <p:nvPicPr>
          <p:cNvPr id="26" name="Obrázek 25">
            <a:extLst>
              <a:ext uri="{FF2B5EF4-FFF2-40B4-BE49-F238E27FC236}">
                <a16:creationId xmlns:a16="http://schemas.microsoft.com/office/drawing/2014/main" xmlns="" id="{496DA39A-BDD1-4EC4-9ACB-0E40AB882E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39935" y="1037182"/>
            <a:ext cx="2762250" cy="1657350"/>
          </a:xfrm>
          <a:prstGeom prst="rect">
            <a:avLst/>
          </a:prstGeom>
        </p:spPr>
      </p:pic>
    </p:spTree>
    <p:extLst>
      <p:ext uri="{BB962C8B-B14F-4D97-AF65-F5344CB8AC3E}">
        <p14:creationId xmlns:p14="http://schemas.microsoft.com/office/powerpoint/2010/main" val="1964152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9716" y="83640"/>
            <a:ext cx="10515600" cy="1325563"/>
          </a:xfrm>
        </p:spPr>
        <p:txBody>
          <a:bodyPr/>
          <a:lstStyle/>
          <a:p>
            <a:r>
              <a:rPr lang="cs-CZ" b="1" dirty="0">
                <a:latin typeface="Times New Roman" panose="02020603050405020304" pitchFamily="18" charset="0"/>
                <a:cs typeface="Times New Roman" panose="02020603050405020304" pitchFamily="18" charset="0"/>
              </a:rPr>
              <a:t>Obsah bílkovin v potravinách </a:t>
            </a:r>
          </a:p>
        </p:txBody>
      </p:sp>
      <p:graphicFrame>
        <p:nvGraphicFramePr>
          <p:cNvPr id="12" name="Zástupný symbol pro obsah 11"/>
          <p:cNvGraphicFramePr>
            <a:graphicFrameLocks noGrp="1"/>
          </p:cNvGraphicFramePr>
          <p:nvPr>
            <p:ph idx="1"/>
            <p:extLst>
              <p:ext uri="{D42A27DB-BD31-4B8C-83A1-F6EECF244321}">
                <p14:modId xmlns:p14="http://schemas.microsoft.com/office/powerpoint/2010/main" val="1311480582"/>
              </p:ext>
            </p:extLst>
          </p:nvPr>
        </p:nvGraphicFramePr>
        <p:xfrm>
          <a:off x="1144615" y="1786688"/>
          <a:ext cx="8667262" cy="4606864"/>
        </p:xfrm>
        <a:graphic>
          <a:graphicData uri="http://schemas.openxmlformats.org/drawingml/2006/table">
            <a:tbl>
              <a:tblPr firstRow="1" bandRow="1">
                <a:tableStyleId>{5C22544A-7EE6-4342-B048-85BDC9FD1C3A}</a:tableStyleId>
              </a:tblPr>
              <a:tblGrid>
                <a:gridCol w="4333631">
                  <a:extLst>
                    <a:ext uri="{9D8B030D-6E8A-4147-A177-3AD203B41FA5}">
                      <a16:colId xmlns:a16="http://schemas.microsoft.com/office/drawing/2014/main" xmlns="" val="3143071301"/>
                    </a:ext>
                  </a:extLst>
                </a:gridCol>
                <a:gridCol w="4333631">
                  <a:extLst>
                    <a:ext uri="{9D8B030D-6E8A-4147-A177-3AD203B41FA5}">
                      <a16:colId xmlns:a16="http://schemas.microsoft.com/office/drawing/2014/main" xmlns="" val="339051922"/>
                    </a:ext>
                  </a:extLst>
                </a:gridCol>
              </a:tblGrid>
              <a:tr h="427268">
                <a:tc>
                  <a:txBody>
                    <a:bodyPr/>
                    <a:lstStyle/>
                    <a:p>
                      <a:r>
                        <a:rPr lang="cs-CZ" sz="2000" dirty="0">
                          <a:latin typeface="Times New Roman" panose="02020603050405020304" pitchFamily="18" charset="0"/>
                          <a:cs typeface="Times New Roman" panose="02020603050405020304" pitchFamily="18" charset="0"/>
                        </a:rPr>
                        <a:t>Potravina </a:t>
                      </a:r>
                    </a:p>
                  </a:txBody>
                  <a:tcPr/>
                </a:tc>
                <a:tc>
                  <a:txBody>
                    <a:bodyPr/>
                    <a:lstStyle/>
                    <a:p>
                      <a:r>
                        <a:rPr lang="cs-CZ" sz="2000" dirty="0">
                          <a:latin typeface="Times New Roman" panose="02020603050405020304" pitchFamily="18" charset="0"/>
                          <a:cs typeface="Times New Roman" panose="02020603050405020304" pitchFamily="18" charset="0"/>
                        </a:rPr>
                        <a:t>Obsah bílkovin ve 100 g potraviny </a:t>
                      </a:r>
                    </a:p>
                  </a:txBody>
                  <a:tcPr/>
                </a:tc>
                <a:extLst>
                  <a:ext uri="{0D108BD9-81ED-4DB2-BD59-A6C34878D82A}">
                    <a16:rowId xmlns:a16="http://schemas.microsoft.com/office/drawing/2014/main" xmlns="" val="2174350086"/>
                  </a:ext>
                </a:extLst>
              </a:tr>
              <a:tr h="427268">
                <a:tc>
                  <a:txBody>
                    <a:bodyPr/>
                    <a:lstStyle/>
                    <a:p>
                      <a:r>
                        <a:rPr lang="cs-CZ" sz="2000" dirty="0">
                          <a:latin typeface="Times New Roman" panose="02020603050405020304" pitchFamily="18" charset="0"/>
                          <a:cs typeface="Times New Roman" panose="02020603050405020304" pitchFamily="18" charset="0"/>
                        </a:rPr>
                        <a:t>Tvrdé sýry </a:t>
                      </a:r>
                    </a:p>
                  </a:txBody>
                  <a:tcPr/>
                </a:tc>
                <a:tc>
                  <a:txBody>
                    <a:bodyPr/>
                    <a:lstStyle/>
                    <a:p>
                      <a:r>
                        <a:rPr lang="cs-CZ" sz="2000" dirty="0">
                          <a:latin typeface="Times New Roman" panose="02020603050405020304" pitchFamily="18" charset="0"/>
                          <a:cs typeface="Times New Roman" panose="02020603050405020304" pitchFamily="18" charset="0"/>
                        </a:rPr>
                        <a:t>28 g</a:t>
                      </a:r>
                    </a:p>
                  </a:txBody>
                  <a:tcPr/>
                </a:tc>
                <a:extLst>
                  <a:ext uri="{0D108BD9-81ED-4DB2-BD59-A6C34878D82A}">
                    <a16:rowId xmlns:a16="http://schemas.microsoft.com/office/drawing/2014/main" xmlns="" val="1052029352"/>
                  </a:ext>
                </a:extLst>
              </a:tr>
              <a:tr h="427268">
                <a:tc>
                  <a:txBody>
                    <a:bodyPr/>
                    <a:lstStyle/>
                    <a:p>
                      <a:r>
                        <a:rPr lang="cs-CZ" sz="2000" dirty="0">
                          <a:latin typeface="Times New Roman" panose="02020603050405020304" pitchFamily="18" charset="0"/>
                          <a:cs typeface="Times New Roman" panose="02020603050405020304" pitchFamily="18" charset="0"/>
                        </a:rPr>
                        <a:t>Maso vařené průměr </a:t>
                      </a:r>
                    </a:p>
                  </a:txBody>
                  <a:tcPr/>
                </a:tc>
                <a:tc>
                  <a:txBody>
                    <a:bodyPr/>
                    <a:lstStyle/>
                    <a:p>
                      <a:r>
                        <a:rPr lang="cs-CZ" sz="2000" dirty="0">
                          <a:latin typeface="Times New Roman" panose="02020603050405020304" pitchFamily="18" charset="0"/>
                          <a:cs typeface="Times New Roman" panose="02020603050405020304" pitchFamily="18" charset="0"/>
                        </a:rPr>
                        <a:t>26</a:t>
                      </a:r>
                      <a:r>
                        <a:rPr lang="cs-CZ" sz="2000" baseline="0" dirty="0">
                          <a:latin typeface="Times New Roman" panose="02020603050405020304" pitchFamily="18" charset="0"/>
                          <a:cs typeface="Times New Roman" panose="02020603050405020304" pitchFamily="18" charset="0"/>
                        </a:rPr>
                        <a:t> g</a:t>
                      </a:r>
                      <a:endParaRPr lang="cs-CZ"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835326558"/>
                  </a:ext>
                </a:extLst>
              </a:tr>
              <a:tr h="0">
                <a:tc>
                  <a:txBody>
                    <a:bodyPr/>
                    <a:lstStyle/>
                    <a:p>
                      <a:r>
                        <a:rPr lang="cs-CZ" sz="2000" dirty="0">
                          <a:latin typeface="Times New Roman" panose="02020603050405020304" pitchFamily="18" charset="0"/>
                          <a:cs typeface="Times New Roman" panose="02020603050405020304" pitchFamily="18" charset="0"/>
                        </a:rPr>
                        <a:t>Ořechy vlašské </a:t>
                      </a:r>
                    </a:p>
                  </a:txBody>
                  <a:tcPr/>
                </a:tc>
                <a:tc>
                  <a:txBody>
                    <a:bodyPr/>
                    <a:lstStyle/>
                    <a:p>
                      <a:r>
                        <a:rPr lang="cs-CZ" sz="2000" dirty="0">
                          <a:latin typeface="Times New Roman" panose="02020603050405020304" pitchFamily="18" charset="0"/>
                          <a:cs typeface="Times New Roman" panose="02020603050405020304" pitchFamily="18" charset="0"/>
                        </a:rPr>
                        <a:t>16,3 g </a:t>
                      </a:r>
                    </a:p>
                  </a:txBody>
                  <a:tcPr/>
                </a:tc>
                <a:extLst>
                  <a:ext uri="{0D108BD9-81ED-4DB2-BD59-A6C34878D82A}">
                    <a16:rowId xmlns:a16="http://schemas.microsoft.com/office/drawing/2014/main" xmlns="" val="4267537896"/>
                  </a:ext>
                </a:extLst>
              </a:tr>
              <a:tr h="0">
                <a:tc>
                  <a:txBody>
                    <a:bodyPr/>
                    <a:lstStyle/>
                    <a:p>
                      <a:r>
                        <a:rPr lang="cs-CZ" sz="2000" dirty="0">
                          <a:latin typeface="Times New Roman" panose="02020603050405020304" pitchFamily="18" charset="0"/>
                          <a:cs typeface="Times New Roman" panose="02020603050405020304" pitchFamily="18" charset="0"/>
                        </a:rPr>
                        <a:t>Tvaroh polotučný </a:t>
                      </a:r>
                    </a:p>
                  </a:txBody>
                  <a:tcPr/>
                </a:tc>
                <a:tc>
                  <a:txBody>
                    <a:bodyPr/>
                    <a:lstStyle/>
                    <a:p>
                      <a:r>
                        <a:rPr lang="cs-CZ" sz="2000" dirty="0">
                          <a:latin typeface="Times New Roman" panose="02020603050405020304" pitchFamily="18" charset="0"/>
                          <a:cs typeface="Times New Roman" panose="02020603050405020304" pitchFamily="18" charset="0"/>
                        </a:rPr>
                        <a:t>13 g</a:t>
                      </a:r>
                    </a:p>
                  </a:txBody>
                  <a:tcPr/>
                </a:tc>
                <a:extLst>
                  <a:ext uri="{0D108BD9-81ED-4DB2-BD59-A6C34878D82A}">
                    <a16:rowId xmlns:a16="http://schemas.microsoft.com/office/drawing/2014/main" xmlns="" val="596822537"/>
                  </a:ext>
                </a:extLst>
              </a:tr>
              <a:tr h="427268">
                <a:tc>
                  <a:txBody>
                    <a:bodyPr/>
                    <a:lstStyle/>
                    <a:p>
                      <a:r>
                        <a:rPr lang="cs-CZ" sz="2000" dirty="0">
                          <a:latin typeface="Times New Roman" panose="02020603050405020304" pitchFamily="18" charset="0"/>
                          <a:cs typeface="Times New Roman" panose="02020603050405020304" pitchFamily="18" charset="0"/>
                        </a:rPr>
                        <a:t>Vejce </a:t>
                      </a:r>
                    </a:p>
                  </a:txBody>
                  <a:tcPr/>
                </a:tc>
                <a:tc>
                  <a:txBody>
                    <a:bodyPr/>
                    <a:lstStyle/>
                    <a:p>
                      <a:r>
                        <a:rPr lang="cs-CZ" sz="2000" dirty="0">
                          <a:latin typeface="Times New Roman" panose="02020603050405020304" pitchFamily="18" charset="0"/>
                          <a:cs typeface="Times New Roman" panose="02020603050405020304" pitchFamily="18" charset="0"/>
                        </a:rPr>
                        <a:t>12,5 g</a:t>
                      </a:r>
                    </a:p>
                  </a:txBody>
                  <a:tcPr/>
                </a:tc>
                <a:extLst>
                  <a:ext uri="{0D108BD9-81ED-4DB2-BD59-A6C34878D82A}">
                    <a16:rowId xmlns:a16="http://schemas.microsoft.com/office/drawing/2014/main" xmlns="" val="3814290887"/>
                  </a:ext>
                </a:extLst>
              </a:tr>
              <a:tr h="427268">
                <a:tc>
                  <a:txBody>
                    <a:bodyPr/>
                    <a:lstStyle/>
                    <a:p>
                      <a:r>
                        <a:rPr lang="cs-CZ" sz="2000" dirty="0">
                          <a:latin typeface="Times New Roman" panose="02020603050405020304" pitchFamily="18" charset="0"/>
                          <a:cs typeface="Times New Roman" panose="02020603050405020304" pitchFamily="18" charset="0"/>
                        </a:rPr>
                        <a:t>Čočka</a:t>
                      </a:r>
                    </a:p>
                  </a:txBody>
                  <a:tcPr/>
                </a:tc>
                <a:tc>
                  <a:txBody>
                    <a:bodyPr/>
                    <a:lstStyle/>
                    <a:p>
                      <a:r>
                        <a:rPr lang="cs-CZ" sz="2000" baseline="0" dirty="0">
                          <a:latin typeface="Times New Roman" panose="02020603050405020304" pitchFamily="18" charset="0"/>
                          <a:cs typeface="Times New Roman" panose="02020603050405020304" pitchFamily="18" charset="0"/>
                        </a:rPr>
                        <a:t>7,9 g</a:t>
                      </a:r>
                      <a:endParaRPr lang="cs-CZ"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0690730"/>
                  </a:ext>
                </a:extLst>
              </a:tr>
              <a:tr h="427268">
                <a:tc>
                  <a:txBody>
                    <a:bodyPr/>
                    <a:lstStyle/>
                    <a:p>
                      <a:r>
                        <a:rPr lang="cs-CZ" sz="2000" dirty="0">
                          <a:latin typeface="Times New Roman" panose="02020603050405020304" pitchFamily="18" charset="0"/>
                          <a:cs typeface="Times New Roman" panose="02020603050405020304" pitchFamily="18" charset="0"/>
                        </a:rPr>
                        <a:t>Jogurt selský bílý </a:t>
                      </a:r>
                    </a:p>
                  </a:txBody>
                  <a:tcPr/>
                </a:tc>
                <a:tc>
                  <a:txBody>
                    <a:bodyPr/>
                    <a:lstStyle/>
                    <a:p>
                      <a:r>
                        <a:rPr lang="cs-CZ" sz="2000" dirty="0">
                          <a:latin typeface="Times New Roman" panose="02020603050405020304" pitchFamily="18" charset="0"/>
                          <a:cs typeface="Times New Roman" panose="02020603050405020304" pitchFamily="18" charset="0"/>
                        </a:rPr>
                        <a:t>3,4 g</a:t>
                      </a:r>
                    </a:p>
                  </a:txBody>
                  <a:tcPr/>
                </a:tc>
                <a:extLst>
                  <a:ext uri="{0D108BD9-81ED-4DB2-BD59-A6C34878D82A}">
                    <a16:rowId xmlns:a16="http://schemas.microsoft.com/office/drawing/2014/main" xmlns="" val="1133215063"/>
                  </a:ext>
                </a:extLst>
              </a:tr>
              <a:tr h="427268">
                <a:tc>
                  <a:txBody>
                    <a:bodyPr/>
                    <a:lstStyle/>
                    <a:p>
                      <a:r>
                        <a:rPr lang="cs-CZ" sz="2000" dirty="0">
                          <a:latin typeface="Times New Roman" panose="02020603050405020304" pitchFamily="18" charset="0"/>
                          <a:cs typeface="Times New Roman" panose="02020603050405020304" pitchFamily="18" charset="0"/>
                        </a:rPr>
                        <a:t>Mléko polotučné </a:t>
                      </a:r>
                    </a:p>
                  </a:txBody>
                  <a:tcPr/>
                </a:tc>
                <a:tc>
                  <a:txBody>
                    <a:bodyPr/>
                    <a:lstStyle/>
                    <a:p>
                      <a:r>
                        <a:rPr lang="cs-CZ" sz="2000" dirty="0">
                          <a:latin typeface="Times New Roman" panose="02020603050405020304" pitchFamily="18" charset="0"/>
                          <a:cs typeface="Times New Roman" panose="02020603050405020304" pitchFamily="18" charset="0"/>
                        </a:rPr>
                        <a:t>3,2 g</a:t>
                      </a:r>
                    </a:p>
                  </a:txBody>
                  <a:tcPr/>
                </a:tc>
                <a:extLst>
                  <a:ext uri="{0D108BD9-81ED-4DB2-BD59-A6C34878D82A}">
                    <a16:rowId xmlns:a16="http://schemas.microsoft.com/office/drawing/2014/main" xmlns="" val="131742727"/>
                  </a:ext>
                </a:extLst>
              </a:tr>
              <a:tr h="427268">
                <a:tc>
                  <a:txBody>
                    <a:bodyPr/>
                    <a:lstStyle/>
                    <a:p>
                      <a:r>
                        <a:rPr lang="cs-CZ" sz="2000" dirty="0">
                          <a:latin typeface="Times New Roman" panose="02020603050405020304" pitchFamily="18" charset="0"/>
                          <a:cs typeface="Times New Roman" panose="02020603050405020304" pitchFamily="18" charset="0"/>
                        </a:rPr>
                        <a:t>Brambory </a:t>
                      </a:r>
                    </a:p>
                  </a:txBody>
                  <a:tcPr/>
                </a:tc>
                <a:tc>
                  <a:txBody>
                    <a:bodyPr/>
                    <a:lstStyle/>
                    <a:p>
                      <a:r>
                        <a:rPr lang="cs-CZ" sz="2000" dirty="0">
                          <a:latin typeface="Times New Roman" panose="02020603050405020304" pitchFamily="18" charset="0"/>
                          <a:cs typeface="Times New Roman" panose="02020603050405020304" pitchFamily="18" charset="0"/>
                        </a:rPr>
                        <a:t>2 g</a:t>
                      </a:r>
                    </a:p>
                  </a:txBody>
                  <a:tcPr/>
                </a:tc>
                <a:extLst>
                  <a:ext uri="{0D108BD9-81ED-4DB2-BD59-A6C34878D82A}">
                    <a16:rowId xmlns:a16="http://schemas.microsoft.com/office/drawing/2014/main" xmlns="" val="107657062"/>
                  </a:ext>
                </a:extLst>
              </a:tr>
              <a:tr h="296260">
                <a:tc>
                  <a:txBody>
                    <a:bodyPr/>
                    <a:lstStyle/>
                    <a:p>
                      <a:r>
                        <a:rPr lang="cs-CZ" sz="2000" dirty="0" err="1">
                          <a:latin typeface="Times New Roman" panose="02020603050405020304" pitchFamily="18" charset="0"/>
                          <a:cs typeface="Times New Roman" panose="02020603050405020304" pitchFamily="18" charset="0"/>
                        </a:rPr>
                        <a:t>Alpro</a:t>
                      </a:r>
                      <a:r>
                        <a:rPr lang="cs-CZ" sz="2000" dirty="0">
                          <a:latin typeface="Times New Roman" panose="02020603050405020304" pitchFamily="18" charset="0"/>
                          <a:cs typeface="Times New Roman" panose="02020603050405020304" pitchFamily="18" charset="0"/>
                        </a:rPr>
                        <a:t> kokosový nápoj </a:t>
                      </a:r>
                    </a:p>
                  </a:txBody>
                  <a:tcPr/>
                </a:tc>
                <a:tc>
                  <a:txBody>
                    <a:bodyPr/>
                    <a:lstStyle/>
                    <a:p>
                      <a:r>
                        <a:rPr lang="cs-CZ" sz="2000" dirty="0">
                          <a:latin typeface="Times New Roman" panose="02020603050405020304" pitchFamily="18" charset="0"/>
                          <a:cs typeface="Times New Roman" panose="02020603050405020304" pitchFamily="18" charset="0"/>
                        </a:rPr>
                        <a:t>0,1 g </a:t>
                      </a:r>
                    </a:p>
                  </a:txBody>
                  <a:tcPr/>
                </a:tc>
                <a:extLst>
                  <a:ext uri="{0D108BD9-81ED-4DB2-BD59-A6C34878D82A}">
                    <a16:rowId xmlns:a16="http://schemas.microsoft.com/office/drawing/2014/main" xmlns="" val="1994655547"/>
                  </a:ext>
                </a:extLst>
              </a:tr>
            </a:tbl>
          </a:graphicData>
        </a:graphic>
      </p:graphicFrame>
      <p:sp>
        <p:nvSpPr>
          <p:cNvPr id="13" name="Obdélník 12"/>
          <p:cNvSpPr/>
          <p:nvPr/>
        </p:nvSpPr>
        <p:spPr>
          <a:xfrm>
            <a:off x="965585" y="1321356"/>
            <a:ext cx="2322431" cy="369332"/>
          </a:xfrm>
          <a:prstGeom prst="rect">
            <a:avLst/>
          </a:prstGeom>
        </p:spPr>
        <p:txBody>
          <a:bodyPr wrap="none">
            <a:spAutoFit/>
          </a:bodyPr>
          <a:lstStyle/>
          <a:p>
            <a:r>
              <a:rPr lang="cs-CZ" b="1" i="1" dirty="0">
                <a:latin typeface="Times New Roman" panose="02020603050405020304" pitchFamily="18" charset="0"/>
                <a:cs typeface="Times New Roman" panose="02020603050405020304" pitchFamily="18" charset="0"/>
              </a:rPr>
              <a:t>Kvantitativní ukazatel </a:t>
            </a:r>
          </a:p>
        </p:txBody>
      </p:sp>
    </p:spTree>
    <p:extLst>
      <p:ext uri="{BB962C8B-B14F-4D97-AF65-F5344CB8AC3E}">
        <p14:creationId xmlns:p14="http://schemas.microsoft.com/office/powerpoint/2010/main" val="3799850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96184"/>
            <a:ext cx="10515600" cy="1325563"/>
          </a:xfrm>
        </p:spPr>
        <p:txBody>
          <a:bodyPr/>
          <a:lstStyle/>
          <a:p>
            <a:r>
              <a:rPr lang="en-US" b="1" dirty="0" err="1">
                <a:latin typeface="Times New Roman" panose="02020603050405020304" pitchFamily="18" charset="0"/>
                <a:cs typeface="Times New Roman" panose="02020603050405020304" pitchFamily="18" charset="0"/>
              </a:rPr>
              <a:t>Biologi</a:t>
            </a:r>
            <a:r>
              <a:rPr lang="cs-CZ" b="1" dirty="0" err="1">
                <a:latin typeface="Times New Roman" panose="02020603050405020304" pitchFamily="18" charset="0"/>
                <a:cs typeface="Times New Roman" panose="02020603050405020304" pitchFamily="18" charset="0"/>
              </a:rPr>
              <a:t>cká</a:t>
            </a:r>
            <a:r>
              <a:rPr lang="cs-CZ" b="1" dirty="0">
                <a:latin typeface="Times New Roman" panose="02020603050405020304" pitchFamily="18" charset="0"/>
                <a:cs typeface="Times New Roman" panose="02020603050405020304" pitchFamily="18" charset="0"/>
              </a:rPr>
              <a:t> hodnota bílkovin </a:t>
            </a:r>
          </a:p>
        </p:txBody>
      </p:sp>
      <p:sp>
        <p:nvSpPr>
          <p:cNvPr id="3" name="Zástupný symbol pro obsah 2"/>
          <p:cNvSpPr>
            <a:spLocks noGrp="1"/>
          </p:cNvSpPr>
          <p:nvPr>
            <p:ph idx="1"/>
          </p:nvPr>
        </p:nvSpPr>
        <p:spPr/>
        <p:txBody>
          <a:bodyPr/>
          <a:lstStyle/>
          <a:p>
            <a:r>
              <a:rPr lang="cs-CZ" b="1" dirty="0">
                <a:latin typeface="Times New Roman" panose="02020603050405020304" pitchFamily="18" charset="0"/>
                <a:cs typeface="Times New Roman" panose="02020603050405020304" pitchFamily="18" charset="0"/>
              </a:rPr>
              <a:t>Ukazatel kvality proteinu </a:t>
            </a:r>
          </a:p>
          <a:p>
            <a:r>
              <a:rPr lang="cs-CZ" b="1" dirty="0">
                <a:latin typeface="Times New Roman" panose="02020603050405020304" pitchFamily="18" charset="0"/>
                <a:cs typeface="Times New Roman" panose="02020603050405020304" pitchFamily="18" charset="0"/>
              </a:rPr>
              <a:t>B</a:t>
            </a:r>
            <a:r>
              <a:rPr lang="en-US" b="1" dirty="0">
                <a:latin typeface="Times New Roman" panose="02020603050405020304" pitchFamily="18" charset="0"/>
                <a:cs typeface="Times New Roman" panose="02020603050405020304" pitchFamily="18" charset="0"/>
              </a:rPr>
              <a:t>H</a:t>
            </a:r>
            <a:r>
              <a:rPr lang="cs-CZ" b="1" dirty="0">
                <a:latin typeface="Times New Roman" panose="02020603050405020304" pitchFamily="18" charset="0"/>
                <a:cs typeface="Times New Roman" panose="02020603050405020304" pitchFamily="18" charset="0"/>
              </a:rPr>
              <a:t> udává jaké množství endogenních proteinů (v gramech) vznikne ze 100 g proteinů exogenních. Vyjadřuje se v procentech. </a:t>
            </a:r>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Výsledná hodnota závisí na </a:t>
            </a:r>
            <a:r>
              <a:rPr lang="cs-CZ" b="1" dirty="0">
                <a:latin typeface="Times New Roman" panose="02020603050405020304" pitchFamily="18" charset="0"/>
                <a:cs typeface="Times New Roman" panose="02020603050405020304" pitchFamily="18" charset="0"/>
              </a:rPr>
              <a:t>obsahu esenciálních AK</a:t>
            </a:r>
            <a:r>
              <a:rPr lang="cs-CZ"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jejich vzájemném poměru </a:t>
            </a:r>
            <a:r>
              <a:rPr lang="cs-CZ" dirty="0">
                <a:latin typeface="Times New Roman" panose="02020603050405020304" pitchFamily="18" charset="0"/>
                <a:cs typeface="Times New Roman" panose="02020603050405020304" pitchFamily="18" charset="0"/>
              </a:rPr>
              <a:t>a souvisí též se </a:t>
            </a:r>
            <a:r>
              <a:rPr lang="cs-CZ" b="1" dirty="0">
                <a:latin typeface="Times New Roman" panose="02020603050405020304" pitchFamily="18" charset="0"/>
                <a:cs typeface="Times New Roman" panose="02020603050405020304" pitchFamily="18" charset="0"/>
              </a:rPr>
              <a:t>stravitelností</a:t>
            </a:r>
            <a:r>
              <a:rPr lang="cs-CZ"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415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827442" y="106941"/>
            <a:ext cx="10515600" cy="1325563"/>
          </a:xfrm>
        </p:spPr>
        <p:txBody>
          <a:bodyPr/>
          <a:lstStyle/>
          <a:p>
            <a:r>
              <a:rPr lang="en-US" b="1" dirty="0" err="1">
                <a:latin typeface="Times New Roman" panose="02020603050405020304" pitchFamily="18" charset="0"/>
                <a:cs typeface="Times New Roman" panose="02020603050405020304" pitchFamily="18" charset="0"/>
              </a:rPr>
              <a:t>Biologi</a:t>
            </a:r>
            <a:r>
              <a:rPr lang="cs-CZ" b="1" dirty="0" err="1">
                <a:latin typeface="Times New Roman" panose="02020603050405020304" pitchFamily="18" charset="0"/>
                <a:cs typeface="Times New Roman" panose="02020603050405020304" pitchFamily="18" charset="0"/>
              </a:rPr>
              <a:t>cká</a:t>
            </a:r>
            <a:r>
              <a:rPr lang="cs-CZ" b="1" dirty="0">
                <a:latin typeface="Times New Roman" panose="02020603050405020304" pitchFamily="18" charset="0"/>
                <a:cs typeface="Times New Roman" panose="02020603050405020304" pitchFamily="18" charset="0"/>
              </a:rPr>
              <a:t> hodnota</a:t>
            </a:r>
          </a:p>
        </p:txBody>
      </p:sp>
      <p:sp>
        <p:nvSpPr>
          <p:cNvPr id="6" name="Zástupný symbol pro obsah 5"/>
          <p:cNvSpPr>
            <a:spLocks noGrp="1"/>
          </p:cNvSpPr>
          <p:nvPr>
            <p:ph sz="half" idx="2"/>
          </p:nvPr>
        </p:nvSpPr>
        <p:spPr>
          <a:xfrm>
            <a:off x="6529122" y="1432504"/>
            <a:ext cx="5227320" cy="4896803"/>
          </a:xfrm>
        </p:spPr>
        <p:txBody>
          <a:bodyPr>
            <a:normAutofit fontScale="92500" lnSpcReduction="20000"/>
          </a:bodyPr>
          <a:lstStyle/>
          <a:p>
            <a:r>
              <a:rPr lang="cs-CZ" dirty="0">
                <a:latin typeface="Times New Roman" panose="02020603050405020304" pitchFamily="18" charset="0"/>
                <a:cs typeface="Times New Roman" panose="02020603050405020304" pitchFamily="18" charset="0"/>
              </a:rPr>
              <a:t>Živočišné proteiny mají vyšší BH než proteiny rostlinné </a:t>
            </a:r>
          </a:p>
          <a:p>
            <a:r>
              <a:rPr lang="cs-CZ" altLang="cs-CZ" b="1" dirty="0">
                <a:latin typeface="Times New Roman" panose="02020603050405020304" pitchFamily="18" charset="0"/>
                <a:cs typeface="Times New Roman" panose="02020603050405020304" pitchFamily="18" charset="0"/>
              </a:rPr>
              <a:t>Biologicky kompletní (plnohodnotné) – </a:t>
            </a:r>
            <a:r>
              <a:rPr lang="cs-CZ" altLang="cs-CZ" dirty="0">
                <a:latin typeface="Times New Roman" panose="02020603050405020304" pitchFamily="18" charset="0"/>
                <a:cs typeface="Times New Roman" panose="02020603050405020304" pitchFamily="18" charset="0"/>
              </a:rPr>
              <a:t>živočišného původu </a:t>
            </a:r>
          </a:p>
          <a:p>
            <a:r>
              <a:rPr lang="cs-CZ" altLang="cs-CZ" b="1" dirty="0">
                <a:latin typeface="Times New Roman" panose="02020603050405020304" pitchFamily="18" charset="0"/>
                <a:cs typeface="Times New Roman" panose="02020603050405020304" pitchFamily="18" charset="0"/>
              </a:rPr>
              <a:t>Biologicky nekompletní (neplnohodnotné) – </a:t>
            </a:r>
            <a:r>
              <a:rPr lang="cs-CZ" altLang="cs-CZ" dirty="0">
                <a:latin typeface="Times New Roman" panose="02020603050405020304" pitchFamily="18" charset="0"/>
                <a:cs typeface="Times New Roman" panose="02020603050405020304" pitchFamily="18" charset="0"/>
              </a:rPr>
              <a:t>neplnohodnotné bílkoviny nemají všechny EAK nebo v nesprávném poměru. Rostlinného původu</a:t>
            </a:r>
          </a:p>
          <a:p>
            <a:r>
              <a:rPr lang="cs-CZ" dirty="0">
                <a:latin typeface="Times New Roman" panose="02020603050405020304" pitchFamily="18" charset="0"/>
                <a:cs typeface="Times New Roman" panose="02020603050405020304" pitchFamily="18" charset="0"/>
              </a:rPr>
              <a:t>Jako ideální bílkovina je uvažován </a:t>
            </a:r>
            <a:r>
              <a:rPr lang="cs-CZ" b="1" dirty="0">
                <a:latin typeface="Times New Roman" panose="02020603050405020304" pitchFamily="18" charset="0"/>
                <a:cs typeface="Times New Roman" panose="02020603050405020304" pitchFamily="18" charset="0"/>
              </a:rPr>
              <a:t>lidský sérový albumin </a:t>
            </a:r>
            <a:r>
              <a:rPr lang="cs-CZ" dirty="0">
                <a:latin typeface="Times New Roman" panose="02020603050405020304" pitchFamily="18" charset="0"/>
                <a:cs typeface="Times New Roman" panose="02020603050405020304" pitchFamily="18" charset="0"/>
              </a:rPr>
              <a:t>(slouží jako srovnávací protein; proteiny, které mají podobnou strukturu mají vysokou BV). </a:t>
            </a:r>
            <a:endParaRPr lang="cs-CZ" alt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graphicFrame>
        <p:nvGraphicFramePr>
          <p:cNvPr id="3" name="Zástupný symbol pro obsah 2">
            <a:extLst>
              <a:ext uri="{FF2B5EF4-FFF2-40B4-BE49-F238E27FC236}">
                <a16:creationId xmlns:a16="http://schemas.microsoft.com/office/drawing/2014/main" xmlns="" id="{559B8F70-617C-4303-8E93-7836FF4E8DD1}"/>
              </a:ext>
            </a:extLst>
          </p:cNvPr>
          <p:cNvGraphicFramePr>
            <a:graphicFrameLocks noGrp="1"/>
          </p:cNvGraphicFramePr>
          <p:nvPr>
            <p:ph sz="half" idx="1"/>
            <p:extLst>
              <p:ext uri="{D42A27DB-BD31-4B8C-83A1-F6EECF244321}">
                <p14:modId xmlns:p14="http://schemas.microsoft.com/office/powerpoint/2010/main" val="618593189"/>
              </p:ext>
            </p:extLst>
          </p:nvPr>
        </p:nvGraphicFramePr>
        <p:xfrm>
          <a:off x="838200" y="1825625"/>
          <a:ext cx="5181600" cy="4503686"/>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xmlns="" val="3589635457"/>
                    </a:ext>
                  </a:extLst>
                </a:gridCol>
                <a:gridCol w="1727200">
                  <a:extLst>
                    <a:ext uri="{9D8B030D-6E8A-4147-A177-3AD203B41FA5}">
                      <a16:colId xmlns:a16="http://schemas.microsoft.com/office/drawing/2014/main" xmlns="" val="761219564"/>
                    </a:ext>
                  </a:extLst>
                </a:gridCol>
                <a:gridCol w="1727200">
                  <a:extLst>
                    <a:ext uri="{9D8B030D-6E8A-4147-A177-3AD203B41FA5}">
                      <a16:colId xmlns:a16="http://schemas.microsoft.com/office/drawing/2014/main" xmlns="" val="3512595201"/>
                    </a:ext>
                  </a:extLst>
                </a:gridCol>
              </a:tblGrid>
              <a:tr h="409426">
                <a:tc>
                  <a:txBody>
                    <a:bodyPr/>
                    <a:lstStyle/>
                    <a:p>
                      <a:endParaRPr lang="uk-UA" dirty="0"/>
                    </a:p>
                  </a:txBody>
                  <a:tcPr/>
                </a:tc>
                <a:tc>
                  <a:txBody>
                    <a:bodyPr/>
                    <a:lstStyle/>
                    <a:p>
                      <a:r>
                        <a:rPr lang="cs-CZ" dirty="0"/>
                        <a:t>Protein</a:t>
                      </a:r>
                      <a:endParaRPr lang="uk-UA" dirty="0"/>
                    </a:p>
                  </a:txBody>
                  <a:tcPr/>
                </a:tc>
                <a:tc>
                  <a:txBody>
                    <a:bodyPr/>
                    <a:lstStyle/>
                    <a:p>
                      <a:r>
                        <a:rPr lang="cs-CZ" dirty="0"/>
                        <a:t>BH (</a:t>
                      </a:r>
                      <a:r>
                        <a:rPr lang="en-US" dirty="0"/>
                        <a:t>%)</a:t>
                      </a:r>
                      <a:endParaRPr lang="uk-UA" dirty="0"/>
                    </a:p>
                  </a:txBody>
                  <a:tcPr/>
                </a:tc>
                <a:extLst>
                  <a:ext uri="{0D108BD9-81ED-4DB2-BD59-A6C34878D82A}">
                    <a16:rowId xmlns:a16="http://schemas.microsoft.com/office/drawing/2014/main" xmlns="" val="2364406709"/>
                  </a:ext>
                </a:extLst>
              </a:tr>
              <a:tr h="409426">
                <a:tc rowSpan="6">
                  <a:txBody>
                    <a:bodyPr/>
                    <a:lstStyle/>
                    <a:p>
                      <a:r>
                        <a:rPr lang="cs-CZ" dirty="0"/>
                        <a:t>ŽIVOČIŠNÉ </a:t>
                      </a:r>
                      <a:endParaRPr lang="uk-UA" dirty="0"/>
                    </a:p>
                  </a:txBody>
                  <a:tcPr/>
                </a:tc>
                <a:tc>
                  <a:txBody>
                    <a:bodyPr/>
                    <a:lstStyle/>
                    <a:p>
                      <a:r>
                        <a:rPr lang="cs-CZ" dirty="0"/>
                        <a:t>Vaječný bílek</a:t>
                      </a:r>
                      <a:endParaRPr lang="uk-UA" dirty="0"/>
                    </a:p>
                  </a:txBody>
                  <a:tcPr/>
                </a:tc>
                <a:tc>
                  <a:txBody>
                    <a:bodyPr/>
                    <a:lstStyle/>
                    <a:p>
                      <a:r>
                        <a:rPr lang="cs-CZ" dirty="0"/>
                        <a:t>100 </a:t>
                      </a:r>
                      <a:endParaRPr lang="uk-UA" dirty="0"/>
                    </a:p>
                  </a:txBody>
                  <a:tcPr/>
                </a:tc>
                <a:extLst>
                  <a:ext uri="{0D108BD9-81ED-4DB2-BD59-A6C34878D82A}">
                    <a16:rowId xmlns:a16="http://schemas.microsoft.com/office/drawing/2014/main" xmlns="" val="2138628402"/>
                  </a:ext>
                </a:extLst>
              </a:tr>
              <a:tr h="409426">
                <a:tc vMerge="1">
                  <a:txBody>
                    <a:bodyPr/>
                    <a:lstStyle/>
                    <a:p>
                      <a:endParaRPr lang="uk-UA"/>
                    </a:p>
                  </a:txBody>
                  <a:tcPr/>
                </a:tc>
                <a:tc>
                  <a:txBody>
                    <a:bodyPr/>
                    <a:lstStyle/>
                    <a:p>
                      <a:r>
                        <a:rPr lang="cs-CZ" dirty="0"/>
                        <a:t>Syrovátka </a:t>
                      </a:r>
                      <a:endParaRPr lang="uk-UA" dirty="0"/>
                    </a:p>
                  </a:txBody>
                  <a:tcPr/>
                </a:tc>
                <a:tc>
                  <a:txBody>
                    <a:bodyPr/>
                    <a:lstStyle/>
                    <a:p>
                      <a:r>
                        <a:rPr lang="cs-CZ" dirty="0"/>
                        <a:t>100</a:t>
                      </a:r>
                      <a:endParaRPr lang="uk-UA" dirty="0"/>
                    </a:p>
                  </a:txBody>
                  <a:tcPr/>
                </a:tc>
                <a:extLst>
                  <a:ext uri="{0D108BD9-81ED-4DB2-BD59-A6C34878D82A}">
                    <a16:rowId xmlns:a16="http://schemas.microsoft.com/office/drawing/2014/main" xmlns="" val="3869898115"/>
                  </a:ext>
                </a:extLst>
              </a:tr>
              <a:tr h="409426">
                <a:tc vMerge="1">
                  <a:txBody>
                    <a:bodyPr/>
                    <a:lstStyle/>
                    <a:p>
                      <a:endParaRPr lang="uk-UA" dirty="0"/>
                    </a:p>
                  </a:txBody>
                  <a:tcPr/>
                </a:tc>
                <a:tc>
                  <a:txBody>
                    <a:bodyPr/>
                    <a:lstStyle/>
                    <a:p>
                      <a:r>
                        <a:rPr lang="cs-CZ" dirty="0"/>
                        <a:t>Vejce</a:t>
                      </a:r>
                      <a:endParaRPr lang="uk-UA" dirty="0"/>
                    </a:p>
                  </a:txBody>
                  <a:tcPr/>
                </a:tc>
                <a:tc>
                  <a:txBody>
                    <a:bodyPr/>
                    <a:lstStyle/>
                    <a:p>
                      <a:r>
                        <a:rPr lang="cs-CZ" dirty="0"/>
                        <a:t>96</a:t>
                      </a:r>
                      <a:endParaRPr lang="uk-UA" dirty="0"/>
                    </a:p>
                  </a:txBody>
                  <a:tcPr/>
                </a:tc>
                <a:extLst>
                  <a:ext uri="{0D108BD9-81ED-4DB2-BD59-A6C34878D82A}">
                    <a16:rowId xmlns:a16="http://schemas.microsoft.com/office/drawing/2014/main" xmlns="" val="3133871687"/>
                  </a:ext>
                </a:extLst>
              </a:tr>
              <a:tr h="409426">
                <a:tc vMerge="1">
                  <a:txBody>
                    <a:bodyPr/>
                    <a:lstStyle/>
                    <a:p>
                      <a:endParaRPr lang="uk-UA"/>
                    </a:p>
                  </a:txBody>
                  <a:tcPr/>
                </a:tc>
                <a:tc>
                  <a:txBody>
                    <a:bodyPr/>
                    <a:lstStyle/>
                    <a:p>
                      <a:r>
                        <a:rPr lang="cs-CZ" dirty="0"/>
                        <a:t>Kasein</a:t>
                      </a:r>
                      <a:endParaRPr lang="uk-UA" dirty="0"/>
                    </a:p>
                  </a:txBody>
                  <a:tcPr/>
                </a:tc>
                <a:tc>
                  <a:txBody>
                    <a:bodyPr/>
                    <a:lstStyle/>
                    <a:p>
                      <a:r>
                        <a:rPr lang="cs-CZ" dirty="0"/>
                        <a:t>80</a:t>
                      </a:r>
                      <a:endParaRPr lang="uk-UA" dirty="0"/>
                    </a:p>
                  </a:txBody>
                  <a:tcPr/>
                </a:tc>
                <a:extLst>
                  <a:ext uri="{0D108BD9-81ED-4DB2-BD59-A6C34878D82A}">
                    <a16:rowId xmlns:a16="http://schemas.microsoft.com/office/drawing/2014/main" xmlns="" val="230609656"/>
                  </a:ext>
                </a:extLst>
              </a:tr>
              <a:tr h="409426">
                <a:tc vMerge="1">
                  <a:txBody>
                    <a:bodyPr/>
                    <a:lstStyle/>
                    <a:p>
                      <a:endParaRPr lang="uk-UA"/>
                    </a:p>
                  </a:txBody>
                  <a:tcPr/>
                </a:tc>
                <a:tc>
                  <a:txBody>
                    <a:bodyPr/>
                    <a:lstStyle/>
                    <a:p>
                      <a:r>
                        <a:rPr lang="cs-CZ" dirty="0"/>
                        <a:t>Hovězí maso </a:t>
                      </a:r>
                      <a:endParaRPr lang="uk-UA" dirty="0"/>
                    </a:p>
                  </a:txBody>
                  <a:tcPr/>
                </a:tc>
                <a:tc>
                  <a:txBody>
                    <a:bodyPr/>
                    <a:lstStyle/>
                    <a:p>
                      <a:r>
                        <a:rPr lang="cs-CZ" dirty="0"/>
                        <a:t>80</a:t>
                      </a:r>
                      <a:endParaRPr lang="uk-UA" dirty="0"/>
                    </a:p>
                  </a:txBody>
                  <a:tcPr/>
                </a:tc>
                <a:extLst>
                  <a:ext uri="{0D108BD9-81ED-4DB2-BD59-A6C34878D82A}">
                    <a16:rowId xmlns:a16="http://schemas.microsoft.com/office/drawing/2014/main" xmlns="" val="1393544155"/>
                  </a:ext>
                </a:extLst>
              </a:tr>
              <a:tr h="409426">
                <a:tc vMerge="1">
                  <a:txBody>
                    <a:bodyPr/>
                    <a:lstStyle/>
                    <a:p>
                      <a:endParaRPr lang="uk-UA" dirty="0"/>
                    </a:p>
                  </a:txBody>
                  <a:tcPr/>
                </a:tc>
                <a:tc>
                  <a:txBody>
                    <a:bodyPr/>
                    <a:lstStyle/>
                    <a:p>
                      <a:r>
                        <a:rPr lang="cs-CZ" dirty="0"/>
                        <a:t>Vepřové maso </a:t>
                      </a:r>
                      <a:endParaRPr lang="uk-UA" dirty="0"/>
                    </a:p>
                  </a:txBody>
                  <a:tcPr/>
                </a:tc>
                <a:tc>
                  <a:txBody>
                    <a:bodyPr/>
                    <a:lstStyle/>
                    <a:p>
                      <a:r>
                        <a:rPr lang="cs-CZ" dirty="0"/>
                        <a:t>70</a:t>
                      </a:r>
                      <a:endParaRPr lang="uk-UA" dirty="0"/>
                    </a:p>
                  </a:txBody>
                  <a:tcPr/>
                </a:tc>
                <a:extLst>
                  <a:ext uri="{0D108BD9-81ED-4DB2-BD59-A6C34878D82A}">
                    <a16:rowId xmlns:a16="http://schemas.microsoft.com/office/drawing/2014/main" xmlns="" val="3122047367"/>
                  </a:ext>
                </a:extLst>
              </a:tr>
              <a:tr h="409426">
                <a:tc rowSpan="4">
                  <a:txBody>
                    <a:bodyPr/>
                    <a:lstStyle/>
                    <a:p>
                      <a:r>
                        <a:rPr lang="cs-CZ" dirty="0"/>
                        <a:t>ROSTLINNÉ</a:t>
                      </a:r>
                      <a:endParaRPr lang="uk-UA" dirty="0"/>
                    </a:p>
                  </a:txBody>
                  <a:tcPr/>
                </a:tc>
                <a:tc>
                  <a:txBody>
                    <a:bodyPr/>
                    <a:lstStyle/>
                    <a:p>
                      <a:r>
                        <a:rPr lang="cs-CZ" dirty="0"/>
                        <a:t>Brambory </a:t>
                      </a:r>
                      <a:endParaRPr lang="uk-UA" dirty="0"/>
                    </a:p>
                  </a:txBody>
                  <a:tcPr/>
                </a:tc>
                <a:tc>
                  <a:txBody>
                    <a:bodyPr/>
                    <a:lstStyle/>
                    <a:p>
                      <a:r>
                        <a:rPr lang="cs-CZ" dirty="0"/>
                        <a:t>70 </a:t>
                      </a:r>
                      <a:endParaRPr lang="uk-UA" dirty="0"/>
                    </a:p>
                  </a:txBody>
                  <a:tcPr/>
                </a:tc>
                <a:extLst>
                  <a:ext uri="{0D108BD9-81ED-4DB2-BD59-A6C34878D82A}">
                    <a16:rowId xmlns:a16="http://schemas.microsoft.com/office/drawing/2014/main" xmlns="" val="2959726114"/>
                  </a:ext>
                </a:extLst>
              </a:tr>
              <a:tr h="409426">
                <a:tc vMerge="1">
                  <a:txBody>
                    <a:bodyPr/>
                    <a:lstStyle/>
                    <a:p>
                      <a:endParaRPr lang="uk-UA" dirty="0"/>
                    </a:p>
                  </a:txBody>
                  <a:tcPr/>
                </a:tc>
                <a:tc>
                  <a:txBody>
                    <a:bodyPr/>
                    <a:lstStyle/>
                    <a:p>
                      <a:r>
                        <a:rPr lang="cs-CZ" dirty="0"/>
                        <a:t>Ovesné vločky </a:t>
                      </a:r>
                      <a:endParaRPr lang="uk-UA" dirty="0"/>
                    </a:p>
                  </a:txBody>
                  <a:tcPr/>
                </a:tc>
                <a:tc>
                  <a:txBody>
                    <a:bodyPr/>
                    <a:lstStyle/>
                    <a:p>
                      <a:r>
                        <a:rPr lang="cs-CZ" dirty="0"/>
                        <a:t>60</a:t>
                      </a:r>
                      <a:endParaRPr lang="uk-UA" dirty="0"/>
                    </a:p>
                  </a:txBody>
                  <a:tcPr/>
                </a:tc>
                <a:extLst>
                  <a:ext uri="{0D108BD9-81ED-4DB2-BD59-A6C34878D82A}">
                    <a16:rowId xmlns:a16="http://schemas.microsoft.com/office/drawing/2014/main" xmlns="" val="2899050521"/>
                  </a:ext>
                </a:extLst>
              </a:tr>
              <a:tr h="409426">
                <a:tc vMerge="1">
                  <a:txBody>
                    <a:bodyPr/>
                    <a:lstStyle/>
                    <a:p>
                      <a:endParaRPr lang="uk-UA" dirty="0"/>
                    </a:p>
                  </a:txBody>
                  <a:tcPr/>
                </a:tc>
                <a:tc>
                  <a:txBody>
                    <a:bodyPr/>
                    <a:lstStyle/>
                    <a:p>
                      <a:r>
                        <a:rPr lang="cs-CZ" dirty="0"/>
                        <a:t>Pšeničná mouka </a:t>
                      </a:r>
                      <a:endParaRPr lang="uk-UA" dirty="0"/>
                    </a:p>
                  </a:txBody>
                  <a:tcPr/>
                </a:tc>
                <a:tc>
                  <a:txBody>
                    <a:bodyPr/>
                    <a:lstStyle/>
                    <a:p>
                      <a:r>
                        <a:rPr lang="cs-CZ" dirty="0"/>
                        <a:t>53</a:t>
                      </a:r>
                      <a:endParaRPr lang="uk-UA" dirty="0"/>
                    </a:p>
                  </a:txBody>
                  <a:tcPr/>
                </a:tc>
                <a:extLst>
                  <a:ext uri="{0D108BD9-81ED-4DB2-BD59-A6C34878D82A}">
                    <a16:rowId xmlns:a16="http://schemas.microsoft.com/office/drawing/2014/main" xmlns="" val="2326464848"/>
                  </a:ext>
                </a:extLst>
              </a:tr>
              <a:tr h="409426">
                <a:tc vMerge="1">
                  <a:txBody>
                    <a:bodyPr/>
                    <a:lstStyle/>
                    <a:p>
                      <a:endParaRPr lang="uk-UA" dirty="0"/>
                    </a:p>
                  </a:txBody>
                  <a:tcPr/>
                </a:tc>
                <a:tc>
                  <a:txBody>
                    <a:bodyPr/>
                    <a:lstStyle/>
                    <a:p>
                      <a:r>
                        <a:rPr lang="cs-CZ" dirty="0"/>
                        <a:t>Luštěniny </a:t>
                      </a:r>
                      <a:endParaRPr lang="uk-UA" dirty="0"/>
                    </a:p>
                  </a:txBody>
                  <a:tcPr/>
                </a:tc>
                <a:tc>
                  <a:txBody>
                    <a:bodyPr/>
                    <a:lstStyle/>
                    <a:p>
                      <a:r>
                        <a:rPr lang="cs-CZ" dirty="0"/>
                        <a:t>46</a:t>
                      </a:r>
                      <a:endParaRPr lang="uk-UA" dirty="0"/>
                    </a:p>
                  </a:txBody>
                  <a:tcPr/>
                </a:tc>
                <a:extLst>
                  <a:ext uri="{0D108BD9-81ED-4DB2-BD59-A6C34878D82A}">
                    <a16:rowId xmlns:a16="http://schemas.microsoft.com/office/drawing/2014/main" xmlns="" val="2217017255"/>
                  </a:ext>
                </a:extLst>
              </a:tr>
            </a:tbl>
          </a:graphicData>
        </a:graphic>
      </p:graphicFrame>
    </p:spTree>
    <p:extLst>
      <p:ext uri="{BB962C8B-B14F-4D97-AF65-F5344CB8AC3E}">
        <p14:creationId xmlns:p14="http://schemas.microsoft.com/office/powerpoint/2010/main" val="1368323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59905" y="365125"/>
            <a:ext cx="10435814" cy="1325563"/>
          </a:xfrm>
        </p:spPr>
        <p:txBody>
          <a:bodyPr>
            <a:normAutofit fontScale="90000"/>
          </a:bodyPr>
          <a:lstStyle/>
          <a:p>
            <a:r>
              <a:rPr lang="en-US" altLang="cs-CZ" b="1" dirty="0">
                <a:latin typeface="Times New Roman" panose="02020603050405020304" pitchFamily="18" charset="0"/>
                <a:cs typeface="Times New Roman" panose="02020603050405020304" pitchFamily="18" charset="0"/>
              </a:rPr>
              <a:t>Ja</a:t>
            </a:r>
            <a:r>
              <a:rPr lang="cs-CZ" altLang="cs-CZ" b="1" dirty="0" err="1">
                <a:latin typeface="Times New Roman" panose="02020603050405020304" pitchFamily="18" charset="0"/>
                <a:cs typeface="Times New Roman" panose="02020603050405020304" pitchFamily="18" charset="0"/>
              </a:rPr>
              <a:t>ký</a:t>
            </a:r>
            <a:r>
              <a:rPr lang="cs-CZ" altLang="cs-CZ" b="1" dirty="0">
                <a:latin typeface="Times New Roman" panose="02020603050405020304" pitchFamily="18" charset="0"/>
                <a:cs typeface="Times New Roman" panose="02020603050405020304" pitchFamily="18" charset="0"/>
              </a:rPr>
              <a:t> je doporučovaný energetický </a:t>
            </a:r>
            <a:r>
              <a:rPr lang="cs-CZ" altLang="cs-CZ" b="1" dirty="0" err="1">
                <a:latin typeface="Times New Roman" panose="02020603050405020304" pitchFamily="18" charset="0"/>
                <a:cs typeface="Times New Roman" panose="02020603050405020304" pitchFamily="18" charset="0"/>
              </a:rPr>
              <a:t>trojpoměr</a:t>
            </a:r>
            <a:r>
              <a:rPr lang="cs-CZ" altLang="cs-CZ" b="1" dirty="0">
                <a:latin typeface="Times New Roman" panose="02020603050405020304" pitchFamily="18" charset="0"/>
                <a:cs typeface="Times New Roman" panose="02020603050405020304" pitchFamily="18" charset="0"/>
              </a:rPr>
              <a:t>:</a:t>
            </a:r>
            <a:r>
              <a:rPr lang="cs-CZ" altLang="cs-CZ" b="1" dirty="0"/>
              <a:t/>
            </a:r>
            <a:br>
              <a:rPr lang="cs-CZ" altLang="cs-CZ" b="1" dirty="0"/>
            </a:br>
            <a:r>
              <a:rPr lang="cs-CZ" altLang="cs-CZ" b="1" dirty="0"/>
              <a:t/>
            </a:r>
            <a:br>
              <a:rPr lang="cs-CZ" altLang="cs-CZ" b="1" dirty="0"/>
            </a:br>
            <a:endParaRPr lang="cs-CZ"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270" y="2281138"/>
            <a:ext cx="4457083" cy="3440311"/>
          </a:xfrm>
          <a:prstGeom prst="rect">
            <a:avLst/>
          </a:prstGeom>
        </p:spPr>
      </p:pic>
      <p:sp>
        <p:nvSpPr>
          <p:cNvPr id="3" name="Obdélník 2"/>
          <p:cNvSpPr/>
          <p:nvPr/>
        </p:nvSpPr>
        <p:spPr>
          <a:xfrm>
            <a:off x="838200" y="843241"/>
            <a:ext cx="4594206" cy="369332"/>
          </a:xfrm>
          <a:prstGeom prst="rect">
            <a:avLst/>
          </a:prstGeom>
        </p:spPr>
        <p:txBody>
          <a:bodyPr wrap="none">
            <a:spAutoFit/>
          </a:bodyPr>
          <a:lstStyle/>
          <a:p>
            <a:r>
              <a:rPr lang="cs-CZ" i="1" dirty="0">
                <a:latin typeface="Times New Roman" panose="02020603050405020304" pitchFamily="18" charset="0"/>
                <a:cs typeface="Times New Roman" panose="02020603050405020304" pitchFamily="18" charset="0"/>
              </a:rPr>
              <a:t>Zdravý dospělý jedinec s běžnou fyzickou zátěží</a:t>
            </a:r>
          </a:p>
        </p:txBody>
      </p:sp>
      <p:sp>
        <p:nvSpPr>
          <p:cNvPr id="6" name="Zástupný symbol pro obsah 5">
            <a:extLst>
              <a:ext uri="{FF2B5EF4-FFF2-40B4-BE49-F238E27FC236}">
                <a16:creationId xmlns:a16="http://schemas.microsoft.com/office/drawing/2014/main" xmlns="" id="{F636CD87-224A-4963-BA1E-DE61C35353EF}"/>
              </a:ext>
            </a:extLst>
          </p:cNvPr>
          <p:cNvSpPr>
            <a:spLocks noGrp="1"/>
          </p:cNvSpPr>
          <p:nvPr>
            <p:ph idx="1"/>
          </p:nvPr>
        </p:nvSpPr>
        <p:spPr/>
        <p:txBody>
          <a:bodyPr/>
          <a:lstStyle/>
          <a:p>
            <a:endParaRPr lang="uk-UA"/>
          </a:p>
        </p:txBody>
      </p:sp>
    </p:spTree>
    <p:extLst>
      <p:ext uri="{BB962C8B-B14F-4D97-AF65-F5344CB8AC3E}">
        <p14:creationId xmlns:p14="http://schemas.microsoft.com/office/powerpoint/2010/main" val="12265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a:latin typeface="Times New Roman" panose="02020603050405020304" pitchFamily="18" charset="0"/>
                <a:cs typeface="Times New Roman" panose="02020603050405020304" pitchFamily="18" charset="0"/>
              </a:rPr>
              <a:t>Limitující aminokyselina</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sz="half" idx="1"/>
          </p:nvPr>
        </p:nvSpPr>
        <p:spPr>
          <a:xfrm>
            <a:off x="515470" y="1943959"/>
            <a:ext cx="5181600" cy="4351338"/>
          </a:xfrm>
        </p:spPr>
        <p:txBody>
          <a:bodyPr/>
          <a:lstStyle/>
          <a:p>
            <a:r>
              <a:rPr lang="cs-CZ" altLang="cs-CZ" dirty="0">
                <a:latin typeface="Times New Roman" panose="02020603050405020304" pitchFamily="18" charset="0"/>
                <a:cs typeface="Times New Roman" panose="02020603050405020304" pitchFamily="18" charset="0"/>
              </a:rPr>
              <a:t>Esenciální aminokyselina,</a:t>
            </a:r>
            <a:r>
              <a:rPr lang="en-US" altLang="cs-CZ"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které je v bílkovině</a:t>
            </a:r>
            <a:r>
              <a:rPr lang="en-US" altLang="cs-CZ"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nejméně</a:t>
            </a:r>
          </a:p>
          <a:p>
            <a:r>
              <a:rPr lang="cs-CZ" altLang="cs-CZ" dirty="0">
                <a:latin typeface="Times New Roman" panose="02020603050405020304" pitchFamily="18" charset="0"/>
                <a:cs typeface="Times New Roman" panose="02020603050405020304" pitchFamily="18" charset="0"/>
              </a:rPr>
              <a:t>Luštěniny - </a:t>
            </a:r>
            <a:r>
              <a:rPr lang="cs-CZ" altLang="cs-CZ" dirty="0" err="1">
                <a:latin typeface="Times New Roman" panose="02020603050405020304" pitchFamily="18" charset="0"/>
                <a:cs typeface="Times New Roman" panose="02020603050405020304" pitchFamily="18" charset="0"/>
              </a:rPr>
              <a:t>methionin</a:t>
            </a:r>
            <a:endParaRPr lang="cs-CZ" altLang="cs-CZ" dirty="0">
              <a:latin typeface="Times New Roman" panose="02020603050405020304" pitchFamily="18" charset="0"/>
              <a:cs typeface="Times New Roman" panose="02020603050405020304" pitchFamily="18" charset="0"/>
            </a:endParaRPr>
          </a:p>
          <a:p>
            <a:r>
              <a:rPr lang="cs-CZ" altLang="cs-CZ" dirty="0">
                <a:latin typeface="Times New Roman" panose="02020603050405020304" pitchFamily="18" charset="0"/>
                <a:cs typeface="Times New Roman" panose="02020603050405020304" pitchFamily="18" charset="0"/>
              </a:rPr>
              <a:t>Pšenice-lysin (obiloviny- tryptofan, </a:t>
            </a:r>
            <a:r>
              <a:rPr lang="cs-CZ" altLang="cs-CZ" dirty="0" err="1">
                <a:latin typeface="Times New Roman" panose="02020603050405020304" pitchFamily="18" charset="0"/>
                <a:cs typeface="Times New Roman" panose="02020603050405020304" pitchFamily="18" charset="0"/>
              </a:rPr>
              <a:t>threonin</a:t>
            </a:r>
            <a:r>
              <a:rPr lang="cs-CZ" altLang="cs-CZ" dirty="0">
                <a:latin typeface="Times New Roman" panose="02020603050405020304" pitchFamily="18" charset="0"/>
                <a:cs typeface="Times New Roman" panose="02020603050405020304" pitchFamily="18" charset="0"/>
              </a:rPr>
              <a:t>)</a:t>
            </a:r>
          </a:p>
          <a:p>
            <a:r>
              <a:rPr lang="cs-CZ" altLang="cs-CZ" dirty="0">
                <a:latin typeface="Times New Roman" panose="02020603050405020304" pitchFamily="18" charset="0"/>
                <a:cs typeface="Times New Roman" panose="02020603050405020304" pitchFamily="18" charset="0"/>
              </a:rPr>
              <a:t>Kukuřice – tryptofan</a:t>
            </a:r>
            <a:endParaRPr lang="en-US" altLang="cs-CZ" dirty="0">
              <a:latin typeface="Times New Roman" panose="02020603050405020304" pitchFamily="18" charset="0"/>
              <a:cs typeface="Times New Roman" panose="02020603050405020304" pitchFamily="18" charset="0"/>
            </a:endParaRPr>
          </a:p>
          <a:p>
            <a:r>
              <a:rPr lang="cs-CZ" altLang="cs-CZ" dirty="0">
                <a:latin typeface="Times New Roman" panose="02020603050405020304" pitchFamily="18" charset="0"/>
                <a:cs typeface="Times New Roman" panose="02020603050405020304" pitchFamily="18" charset="0"/>
              </a:rPr>
              <a:t>Rýže – lysin , </a:t>
            </a:r>
            <a:r>
              <a:rPr lang="cs-CZ" altLang="cs-CZ" dirty="0" err="1">
                <a:latin typeface="Times New Roman" panose="02020603050405020304" pitchFamily="18" charset="0"/>
                <a:cs typeface="Times New Roman" panose="02020603050405020304" pitchFamily="18" charset="0"/>
              </a:rPr>
              <a:t>threonin</a:t>
            </a:r>
            <a:endParaRPr lang="cs-CZ" altLang="cs-CZ" dirty="0">
              <a:latin typeface="Times New Roman" panose="02020603050405020304" pitchFamily="18" charset="0"/>
              <a:cs typeface="Times New Roman" panose="02020603050405020304" pitchFamily="18" charset="0"/>
            </a:endParaRPr>
          </a:p>
          <a:p>
            <a:endParaRPr lang="cs-CZ" dirty="0"/>
          </a:p>
        </p:txBody>
      </p:sp>
      <p:pic>
        <p:nvPicPr>
          <p:cNvPr id="9" name="Zástupný symbol pro obsah 8">
            <a:extLst>
              <a:ext uri="{FF2B5EF4-FFF2-40B4-BE49-F238E27FC236}">
                <a16:creationId xmlns:a16="http://schemas.microsoft.com/office/drawing/2014/main" xmlns="" id="{82F1FAD7-D0A9-448D-9148-B7F21B3CA19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06640" y="1497145"/>
            <a:ext cx="3513313" cy="4798152"/>
          </a:xfrm>
        </p:spPr>
      </p:pic>
    </p:spTree>
    <p:extLst>
      <p:ext uri="{BB962C8B-B14F-4D97-AF65-F5344CB8AC3E}">
        <p14:creationId xmlns:p14="http://schemas.microsoft.com/office/powerpoint/2010/main" val="3109902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1819275"/>
            <a:ext cx="6524625" cy="4351338"/>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991" y="1819275"/>
            <a:ext cx="6219009" cy="4351338"/>
          </a:xfrm>
          <a:prstGeom prst="rect">
            <a:avLst/>
          </a:prstGeom>
        </p:spPr>
      </p:pic>
    </p:spTree>
    <p:extLst>
      <p:ext uri="{BB962C8B-B14F-4D97-AF65-F5344CB8AC3E}">
        <p14:creationId xmlns:p14="http://schemas.microsoft.com/office/powerpoint/2010/main" val="2679135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Aminokyselinové skóre</a:t>
            </a:r>
          </a:p>
        </p:txBody>
      </p:sp>
      <p:sp>
        <p:nvSpPr>
          <p:cNvPr id="3" name="Zástupný symbol pro obsah 2"/>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zhodnocení kvality proteinu</a:t>
            </a:r>
          </a:p>
          <a:p>
            <a:endParaRPr lang="cs-CZ" dirty="0">
              <a:latin typeface="Times New Roman" panose="02020603050405020304" pitchFamily="18" charset="0"/>
              <a:cs typeface="Times New Roman" panose="02020603050405020304" pitchFamily="18" charset="0"/>
            </a:endParaRPr>
          </a:p>
          <a:p>
            <a:r>
              <a:rPr lang="cs-CZ" b="1" u="sng" dirty="0">
                <a:latin typeface="Times New Roman" panose="02020603050405020304" pitchFamily="18" charset="0"/>
                <a:cs typeface="Times New Roman" panose="02020603050405020304" pitchFamily="18" charset="0"/>
              </a:rPr>
              <a:t>X/Y * 100 = Z</a:t>
            </a:r>
          </a:p>
          <a:p>
            <a:r>
              <a:rPr lang="cs-CZ" dirty="0">
                <a:latin typeface="Times New Roman" panose="02020603050405020304" pitchFamily="18" charset="0"/>
                <a:cs typeface="Times New Roman" panose="02020603050405020304" pitchFamily="18" charset="0"/>
              </a:rPr>
              <a:t>X ... množství konkrétní aminokyseliny v testované bílkovině v g / 100 g čisté bílkoviny</a:t>
            </a:r>
          </a:p>
          <a:p>
            <a:r>
              <a:rPr lang="cs-CZ" dirty="0">
                <a:latin typeface="Times New Roman" panose="02020603050405020304" pitchFamily="18" charset="0"/>
                <a:cs typeface="Times New Roman" panose="02020603050405020304" pitchFamily="18" charset="0"/>
              </a:rPr>
              <a:t>Y ... množství stejné aminokyseliny v referenční bílkovině v g / 100 g čisté bílkoviny</a:t>
            </a:r>
          </a:p>
          <a:p>
            <a:r>
              <a:rPr lang="cs-CZ" dirty="0">
                <a:latin typeface="Times New Roman" panose="02020603050405020304" pitchFamily="18" charset="0"/>
                <a:cs typeface="Times New Roman" panose="02020603050405020304" pitchFamily="18" charset="0"/>
              </a:rPr>
              <a:t>Z ... aminokyselinové skóre</a:t>
            </a:r>
          </a:p>
          <a:p>
            <a:endParaRPr lang="cs-CZ" dirty="0"/>
          </a:p>
          <a:p>
            <a:endParaRPr lang="cs-CZ" dirty="0"/>
          </a:p>
          <a:p>
            <a:endParaRPr lang="cs-CZ" dirty="0"/>
          </a:p>
        </p:txBody>
      </p:sp>
    </p:spTree>
    <p:extLst>
      <p:ext uri="{BB962C8B-B14F-4D97-AF65-F5344CB8AC3E}">
        <p14:creationId xmlns:p14="http://schemas.microsoft.com/office/powerpoint/2010/main" val="1852170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8807" y="96184"/>
            <a:ext cx="10515600" cy="1325563"/>
          </a:xfrm>
        </p:spPr>
        <p:txBody>
          <a:bodyPr/>
          <a:lstStyle/>
          <a:p>
            <a:r>
              <a:rPr lang="cs-CZ" b="1" dirty="0">
                <a:latin typeface="Times New Roman" panose="02020603050405020304" pitchFamily="18" charset="0"/>
                <a:cs typeface="Times New Roman" panose="02020603050405020304" pitchFamily="18" charset="0"/>
              </a:rPr>
              <a:t>Nedostatek bílkovin</a:t>
            </a:r>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2287622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a:latin typeface="Times New Roman" panose="02020603050405020304" pitchFamily="18" charset="0"/>
                <a:cs typeface="Times New Roman" panose="02020603050405020304" pitchFamily="18" charset="0"/>
              </a:rPr>
              <a:t>Nedostatek bílkovin</a:t>
            </a:r>
            <a:r>
              <a:rPr lang="cs-CZ" dirty="0"/>
              <a:t/>
            </a:r>
            <a:br>
              <a:rPr lang="cs-CZ" dirty="0"/>
            </a:br>
            <a:endParaRPr lang="cs-CZ" dirty="0"/>
          </a:p>
        </p:txBody>
      </p:sp>
      <p:sp>
        <p:nvSpPr>
          <p:cNvPr id="3" name="Zástupný symbol pro obsah 2"/>
          <p:cNvSpPr>
            <a:spLocks noGrp="1"/>
          </p:cNvSpPr>
          <p:nvPr>
            <p:ph idx="1"/>
          </p:nvPr>
        </p:nvSpPr>
        <p:spPr>
          <a:xfrm>
            <a:off x="838200" y="1459865"/>
            <a:ext cx="10515600" cy="4351338"/>
          </a:xfrm>
        </p:spPr>
        <p:txBody>
          <a:bodyPr/>
          <a:lstStyle/>
          <a:p>
            <a:r>
              <a:rPr lang="cs-CZ" dirty="0">
                <a:latin typeface="Times New Roman" panose="02020603050405020304" pitchFamily="18" charset="0"/>
                <a:cs typeface="Times New Roman" panose="02020603050405020304" pitchFamily="18" charset="0"/>
              </a:rPr>
              <a:t>KWASHIORKOR </a:t>
            </a:r>
          </a:p>
          <a:p>
            <a:r>
              <a:rPr lang="cs-CZ" dirty="0">
                <a:latin typeface="Times New Roman" panose="02020603050405020304" pitchFamily="18" charset="0"/>
                <a:cs typeface="Times New Roman" panose="02020603050405020304" pitchFamily="18" charset="0"/>
              </a:rPr>
              <a:t>Dostatečný příjem energie, při nedostatečném příjmu bílkovin</a:t>
            </a:r>
          </a:p>
          <a:p>
            <a:r>
              <a:rPr lang="cs-CZ" dirty="0">
                <a:latin typeface="Times New Roman" panose="02020603050405020304" pitchFamily="18" charset="0"/>
                <a:cs typeface="Times New Roman" panose="02020603050405020304" pitchFamily="18" charset="0"/>
              </a:rPr>
              <a:t>Starší kojence, děti od 18 měsíců do 2 let věku (země třetího světa) </a:t>
            </a:r>
          </a:p>
          <a:p>
            <a:r>
              <a:rPr lang="cs-CZ" dirty="0">
                <a:latin typeface="Times New Roman" panose="02020603050405020304" pitchFamily="18" charset="0"/>
                <a:cs typeface="Times New Roman" panose="02020603050405020304" pitchFamily="18" charset="0"/>
              </a:rPr>
              <a:t>Ochabnuti svalstva, zadržováni v těle vody, steatóza jater, změna pigmentaci </a:t>
            </a:r>
          </a:p>
          <a:p>
            <a:r>
              <a:rPr lang="cs-CZ" dirty="0">
                <a:latin typeface="Times New Roman" panose="02020603050405020304" pitchFamily="18" charset="0"/>
                <a:cs typeface="Times New Roman" panose="02020603050405020304" pitchFamily="18" charset="0"/>
              </a:rPr>
              <a:t>U děti 60-80 </a:t>
            </a:r>
            <a:r>
              <a:rPr lang="en-US"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normální hmotnosti </a:t>
            </a:r>
          </a:p>
          <a:p>
            <a:r>
              <a:rPr lang="cs-CZ" altLang="cs-CZ" b="1" dirty="0">
                <a:latin typeface="Times New Roman" panose="02020603050405020304" pitchFamily="18" charset="0"/>
                <a:cs typeface="Times New Roman" panose="02020603050405020304" pitchFamily="18" charset="0"/>
              </a:rPr>
              <a:t>nízká kvalita bílkovin po odstavení dítěte (zanechání kojení),              „antialergické diety“</a:t>
            </a:r>
          </a:p>
          <a:p>
            <a:r>
              <a:rPr lang="cs-CZ" altLang="cs-CZ" b="1" i="1" dirty="0" err="1">
                <a:latin typeface="Times New Roman" panose="02020603050405020304" pitchFamily="18" charset="0"/>
                <a:cs typeface="Times New Roman" panose="02020603050405020304" pitchFamily="18" charset="0"/>
              </a:rPr>
              <a:t>Evil</a:t>
            </a:r>
            <a:r>
              <a:rPr lang="cs-CZ" altLang="cs-CZ" b="1" i="1" dirty="0">
                <a:latin typeface="Times New Roman" panose="02020603050405020304" pitchFamily="18" charset="0"/>
                <a:cs typeface="Times New Roman" panose="02020603050405020304" pitchFamily="18" charset="0"/>
              </a:rPr>
              <a:t> </a:t>
            </a:r>
            <a:r>
              <a:rPr lang="cs-CZ" altLang="cs-CZ" b="1" i="1" dirty="0" err="1">
                <a:latin typeface="Times New Roman" panose="02020603050405020304" pitchFamily="18" charset="0"/>
                <a:cs typeface="Times New Roman" panose="02020603050405020304" pitchFamily="18" charset="0"/>
              </a:rPr>
              <a:t>spirit</a:t>
            </a:r>
            <a:r>
              <a:rPr lang="cs-CZ" altLang="cs-CZ" b="1" i="1" dirty="0">
                <a:latin typeface="Times New Roman" panose="02020603050405020304" pitchFamily="18" charset="0"/>
                <a:cs typeface="Times New Roman" panose="02020603050405020304" pitchFamily="18" charset="0"/>
              </a:rPr>
              <a:t> </a:t>
            </a:r>
            <a:r>
              <a:rPr lang="cs-CZ" altLang="cs-CZ" b="1" i="1" dirty="0" err="1">
                <a:latin typeface="Times New Roman" panose="02020603050405020304" pitchFamily="18" charset="0"/>
                <a:cs typeface="Times New Roman" panose="02020603050405020304" pitchFamily="18" charset="0"/>
              </a:rPr>
              <a:t>that</a:t>
            </a:r>
            <a:r>
              <a:rPr lang="cs-CZ" altLang="cs-CZ" b="1" i="1" dirty="0">
                <a:latin typeface="Times New Roman" panose="02020603050405020304" pitchFamily="18" charset="0"/>
                <a:cs typeface="Times New Roman" panose="02020603050405020304" pitchFamily="18" charset="0"/>
              </a:rPr>
              <a:t> </a:t>
            </a:r>
            <a:r>
              <a:rPr lang="cs-CZ" altLang="cs-CZ" b="1" i="1" dirty="0" err="1">
                <a:latin typeface="Times New Roman" panose="02020603050405020304" pitchFamily="18" charset="0"/>
                <a:cs typeface="Times New Roman" panose="02020603050405020304" pitchFamily="18" charset="0"/>
              </a:rPr>
              <a:t>infects</a:t>
            </a:r>
            <a:r>
              <a:rPr lang="cs-CZ" altLang="cs-CZ" b="1" i="1" dirty="0">
                <a:latin typeface="Times New Roman" panose="02020603050405020304" pitchFamily="18" charset="0"/>
                <a:cs typeface="Times New Roman" panose="02020603050405020304" pitchFamily="18" charset="0"/>
              </a:rPr>
              <a:t> </a:t>
            </a:r>
            <a:r>
              <a:rPr lang="cs-CZ" altLang="cs-CZ" b="1" i="1" dirty="0" err="1">
                <a:latin typeface="Times New Roman" panose="02020603050405020304" pitchFamily="18" charset="0"/>
                <a:cs typeface="Times New Roman" panose="02020603050405020304" pitchFamily="18" charset="0"/>
              </a:rPr>
              <a:t>the</a:t>
            </a:r>
            <a:r>
              <a:rPr lang="cs-CZ" altLang="cs-CZ" b="1" i="1" dirty="0">
                <a:latin typeface="Times New Roman" panose="02020603050405020304" pitchFamily="18" charset="0"/>
                <a:cs typeface="Times New Roman" panose="02020603050405020304" pitchFamily="18" charset="0"/>
              </a:rPr>
              <a:t> </a:t>
            </a:r>
            <a:r>
              <a:rPr lang="cs-CZ" altLang="cs-CZ" b="1" i="1" dirty="0" err="1">
                <a:latin typeface="Times New Roman" panose="02020603050405020304" pitchFamily="18" charset="0"/>
                <a:cs typeface="Times New Roman" panose="02020603050405020304" pitchFamily="18" charset="0"/>
              </a:rPr>
              <a:t>first</a:t>
            </a:r>
            <a:r>
              <a:rPr lang="cs-CZ" altLang="cs-CZ" b="1" i="1" dirty="0">
                <a:latin typeface="Times New Roman" panose="02020603050405020304" pitchFamily="18" charset="0"/>
                <a:cs typeface="Times New Roman" panose="02020603050405020304" pitchFamily="18" charset="0"/>
              </a:rPr>
              <a:t> </a:t>
            </a:r>
            <a:r>
              <a:rPr lang="cs-CZ" altLang="cs-CZ" b="1" i="1" dirty="0" err="1">
                <a:latin typeface="Times New Roman" panose="02020603050405020304" pitchFamily="18" charset="0"/>
                <a:cs typeface="Times New Roman" panose="02020603050405020304" pitchFamily="18" charset="0"/>
              </a:rPr>
              <a:t>child</a:t>
            </a:r>
            <a:r>
              <a:rPr lang="cs-CZ" altLang="cs-CZ" b="1" i="1" dirty="0">
                <a:latin typeface="Times New Roman" panose="02020603050405020304" pitchFamily="18" charset="0"/>
                <a:cs typeface="Times New Roman" panose="02020603050405020304" pitchFamily="18" charset="0"/>
              </a:rPr>
              <a:t> </a:t>
            </a:r>
            <a:r>
              <a:rPr lang="cs-CZ" altLang="cs-CZ" b="1" i="1" dirty="0" err="1">
                <a:latin typeface="Times New Roman" panose="02020603050405020304" pitchFamily="18" charset="0"/>
                <a:cs typeface="Times New Roman" panose="02020603050405020304" pitchFamily="18" charset="0"/>
              </a:rPr>
              <a:t>when</a:t>
            </a:r>
            <a:r>
              <a:rPr lang="cs-CZ" altLang="cs-CZ" b="1" i="1" dirty="0">
                <a:latin typeface="Times New Roman" panose="02020603050405020304" pitchFamily="18" charset="0"/>
                <a:cs typeface="Times New Roman" panose="02020603050405020304" pitchFamily="18" charset="0"/>
              </a:rPr>
              <a:t> </a:t>
            </a:r>
            <a:r>
              <a:rPr lang="cs-CZ" altLang="cs-CZ" b="1" i="1" dirty="0" err="1">
                <a:latin typeface="Times New Roman" panose="02020603050405020304" pitchFamily="18" charset="0"/>
                <a:cs typeface="Times New Roman" panose="02020603050405020304" pitchFamily="18" charset="0"/>
              </a:rPr>
              <a:t>the</a:t>
            </a:r>
            <a:r>
              <a:rPr lang="cs-CZ" altLang="cs-CZ" b="1" i="1" dirty="0">
                <a:latin typeface="Times New Roman" panose="02020603050405020304" pitchFamily="18" charset="0"/>
                <a:cs typeface="Times New Roman" panose="02020603050405020304" pitchFamily="18" charset="0"/>
              </a:rPr>
              <a:t> second </a:t>
            </a:r>
            <a:r>
              <a:rPr lang="cs-CZ" altLang="cs-CZ" b="1" i="1" dirty="0" err="1">
                <a:latin typeface="Times New Roman" panose="02020603050405020304" pitchFamily="18" charset="0"/>
                <a:cs typeface="Times New Roman" panose="02020603050405020304" pitchFamily="18" charset="0"/>
              </a:rPr>
              <a:t>child</a:t>
            </a:r>
            <a:r>
              <a:rPr lang="cs-CZ" altLang="cs-CZ" b="1" i="1" dirty="0">
                <a:latin typeface="Times New Roman" panose="02020603050405020304" pitchFamily="18" charset="0"/>
                <a:cs typeface="Times New Roman" panose="02020603050405020304" pitchFamily="18" charset="0"/>
              </a:rPr>
              <a:t> </a:t>
            </a:r>
            <a:r>
              <a:rPr lang="cs-CZ" altLang="cs-CZ" b="1" i="1" dirty="0" err="1">
                <a:latin typeface="Times New Roman" panose="02020603050405020304" pitchFamily="18" charset="0"/>
                <a:cs typeface="Times New Roman" panose="02020603050405020304" pitchFamily="18" charset="0"/>
              </a:rPr>
              <a:t>is</a:t>
            </a:r>
            <a:r>
              <a:rPr lang="cs-CZ" altLang="cs-CZ" b="1" i="1" dirty="0">
                <a:latin typeface="Times New Roman" panose="02020603050405020304" pitchFamily="18" charset="0"/>
                <a:cs typeface="Times New Roman" panose="02020603050405020304" pitchFamily="18" charset="0"/>
              </a:rPr>
              <a:t> </a:t>
            </a:r>
            <a:r>
              <a:rPr lang="cs-CZ" altLang="cs-CZ" b="1" i="1" dirty="0" err="1">
                <a:latin typeface="Times New Roman" panose="02020603050405020304" pitchFamily="18" charset="0"/>
                <a:cs typeface="Times New Roman" panose="02020603050405020304" pitchFamily="18" charset="0"/>
              </a:rPr>
              <a:t>born</a:t>
            </a:r>
            <a:endParaRPr lang="cs-CZ" altLang="cs-CZ" b="1" i="1"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528495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24261" y="0"/>
            <a:ext cx="10515600" cy="1325563"/>
          </a:xfrm>
        </p:spPr>
        <p:txBody>
          <a:bodyPr/>
          <a:lstStyle/>
          <a:p>
            <a:r>
              <a:rPr lang="cs-CZ" altLang="cs-CZ" b="1" dirty="0">
                <a:latin typeface="Times New Roman" panose="02020603050405020304" pitchFamily="18" charset="0"/>
                <a:cs typeface="Times New Roman" panose="02020603050405020304" pitchFamily="18" charset="0"/>
              </a:rPr>
              <a:t>Nedostatek bílkovin</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normAutofit lnSpcReduction="10000"/>
          </a:bodyPr>
          <a:lstStyle/>
          <a:p>
            <a:r>
              <a:rPr lang="cs-CZ" dirty="0">
                <a:latin typeface="Times New Roman" panose="02020603050405020304" pitchFamily="18" charset="0"/>
                <a:cs typeface="Times New Roman" panose="02020603050405020304" pitchFamily="18" charset="0"/>
              </a:rPr>
              <a:t>MARASMUS</a:t>
            </a:r>
          </a:p>
          <a:p>
            <a:r>
              <a:rPr lang="cs-CZ" dirty="0">
                <a:latin typeface="Times New Roman" panose="02020603050405020304" pitchFamily="18" charset="0"/>
                <a:cs typeface="Times New Roman" panose="02020603050405020304" pitchFamily="18" charset="0"/>
              </a:rPr>
              <a:t>PEM – </a:t>
            </a:r>
            <a:r>
              <a:rPr lang="cs-CZ" dirty="0" err="1">
                <a:latin typeface="Times New Roman" panose="02020603050405020304" pitchFamily="18" charset="0"/>
                <a:cs typeface="Times New Roman" panose="02020603050405020304" pitchFamily="18" charset="0"/>
              </a:rPr>
              <a:t>proteino</a:t>
            </a:r>
            <a:r>
              <a:rPr lang="cs-CZ" dirty="0">
                <a:latin typeface="Times New Roman" panose="02020603050405020304" pitchFamily="18" charset="0"/>
                <a:cs typeface="Times New Roman" panose="02020603050405020304" pitchFamily="18" charset="0"/>
              </a:rPr>
              <a:t>-energetická malnutrice </a:t>
            </a:r>
          </a:p>
          <a:p>
            <a:r>
              <a:rPr lang="cs-CZ" dirty="0">
                <a:latin typeface="Times New Roman" panose="02020603050405020304" pitchFamily="18" charset="0"/>
                <a:cs typeface="Times New Roman" panose="02020603050405020304" pitchFamily="18" charset="0"/>
              </a:rPr>
              <a:t>Nízký příjem bílkovin současně s nedostatečným příjmem energie</a:t>
            </a:r>
          </a:p>
          <a:p>
            <a:r>
              <a:rPr lang="cs-CZ" dirty="0">
                <a:latin typeface="Times New Roman" panose="02020603050405020304" pitchFamily="18" charset="0"/>
                <a:cs typeface="Times New Roman" panose="02020603050405020304" pitchFamily="18" charset="0"/>
              </a:rPr>
              <a:t>Staří, nádory a jiná chronická onemocněni, AIDS</a:t>
            </a:r>
          </a:p>
          <a:p>
            <a:r>
              <a:rPr lang="cs-CZ" dirty="0">
                <a:latin typeface="Times New Roman" panose="02020603050405020304" pitchFamily="18" charset="0"/>
                <a:cs typeface="Times New Roman" panose="02020603050405020304" pitchFamily="18" charset="0"/>
              </a:rPr>
              <a:t>U děti </a:t>
            </a:r>
            <a:r>
              <a:rPr lang="en-US" dirty="0">
                <a:latin typeface="Times New Roman" panose="02020603050405020304" pitchFamily="18" charset="0"/>
                <a:cs typeface="Times New Roman" panose="02020603050405020304" pitchFamily="18" charset="0"/>
              </a:rPr>
              <a:t>&lt;60 % </a:t>
            </a:r>
            <a:r>
              <a:rPr lang="cs-CZ" dirty="0">
                <a:latin typeface="Times New Roman" panose="02020603050405020304" pitchFamily="18" charset="0"/>
                <a:cs typeface="Times New Roman" panose="02020603050405020304" pitchFamily="18" charset="0"/>
              </a:rPr>
              <a:t>normální hmotnosti </a:t>
            </a:r>
          </a:p>
          <a:p>
            <a:r>
              <a:rPr lang="cs-CZ" dirty="0">
                <a:latin typeface="Times New Roman" panose="02020603050405020304" pitchFamily="18" charset="0"/>
                <a:cs typeface="Times New Roman" panose="02020603050405020304" pitchFamily="18" charset="0"/>
              </a:rPr>
              <a:t>MARASMUS</a:t>
            </a:r>
          </a:p>
          <a:p>
            <a:r>
              <a:rPr lang="cs-CZ" altLang="cs-CZ" b="1" dirty="0" err="1">
                <a:latin typeface="Times New Roman" panose="02020603050405020304" pitchFamily="18" charset="0"/>
                <a:cs typeface="Times New Roman" panose="02020603050405020304" pitchFamily="18" charset="0"/>
              </a:rPr>
              <a:t>autokanibalismus</a:t>
            </a:r>
            <a:r>
              <a:rPr lang="cs-CZ" altLang="cs-CZ" b="1" dirty="0">
                <a:latin typeface="Times New Roman" panose="02020603050405020304" pitchFamily="18" charset="0"/>
                <a:cs typeface="Times New Roman" panose="02020603050405020304" pitchFamily="18" charset="0"/>
              </a:rPr>
              <a:t>, nízká hmotnost, ztráta podkožního tuku, průjmy</a:t>
            </a:r>
          </a:p>
          <a:p>
            <a:pPr>
              <a:buFontTx/>
              <a:buNone/>
            </a:pPr>
            <a:r>
              <a:rPr lang="cs-CZ" altLang="cs-CZ" b="1" dirty="0">
                <a:latin typeface="Times New Roman" panose="02020603050405020304" pitchFamily="18" charset="0"/>
                <a:cs typeface="Times New Roman" panose="02020603050405020304" pitchFamily="18" charset="0"/>
              </a:rPr>
              <a:t>   hladovění, odmítání stravy</a:t>
            </a:r>
          </a:p>
          <a:p>
            <a:endParaRPr lang="cs-CZ" dirty="0"/>
          </a:p>
        </p:txBody>
      </p:sp>
    </p:spTree>
    <p:extLst>
      <p:ext uri="{BB962C8B-B14F-4D97-AF65-F5344CB8AC3E}">
        <p14:creationId xmlns:p14="http://schemas.microsoft.com/office/powerpoint/2010/main" val="3654026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02610" y="1656231"/>
            <a:ext cx="3732663" cy="3580070"/>
          </a:xfr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01" y="824461"/>
            <a:ext cx="3623856" cy="2621805"/>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3326" y="1384200"/>
            <a:ext cx="3190237" cy="4124131"/>
          </a:xfrm>
          <a:prstGeom prst="rect">
            <a:avLst/>
          </a:prstGeom>
        </p:spPr>
      </p:pic>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901" y="3900197"/>
            <a:ext cx="3618379" cy="2114490"/>
          </a:xfrm>
          <a:prstGeom prst="rect">
            <a:avLst/>
          </a:prstGeom>
        </p:spPr>
      </p:pic>
    </p:spTree>
    <p:extLst>
      <p:ext uri="{BB962C8B-B14F-4D97-AF65-F5344CB8AC3E}">
        <p14:creationId xmlns:p14="http://schemas.microsoft.com/office/powerpoint/2010/main" val="3243498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1988" y="83124"/>
            <a:ext cx="10515600" cy="1325563"/>
          </a:xfrm>
        </p:spPr>
        <p:txBody>
          <a:bodyPr/>
          <a:lstStyle/>
          <a:p>
            <a:r>
              <a:rPr lang="cs-CZ" altLang="cs-CZ" b="1" dirty="0">
                <a:latin typeface="Times New Roman" panose="02020603050405020304" pitchFamily="18" charset="0"/>
                <a:cs typeface="Times New Roman" panose="02020603050405020304" pitchFamily="18" charset="0"/>
              </a:rPr>
              <a:t>Nadměrný přívod bílkovin ve stravě</a:t>
            </a:r>
            <a:endParaRPr lang="cs-CZ" b="1"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147734" y="1408687"/>
            <a:ext cx="10515600" cy="4351338"/>
          </a:xfrm>
        </p:spPr>
        <p:txBody>
          <a:bodyPr/>
          <a:lstStyle/>
          <a:p>
            <a:r>
              <a:rPr lang="cs-CZ" altLang="cs-CZ" dirty="0">
                <a:latin typeface="Times New Roman" panose="02020603050405020304" pitchFamily="18" charset="0"/>
                <a:cs typeface="Times New Roman" panose="02020603050405020304" pitchFamily="18" charset="0"/>
              </a:rPr>
              <a:t>Nadbytek bílkovin ( nad 2,0 g/kg/ den, pro sílové sportovce muže byt 2,4 g/kg/den)</a:t>
            </a:r>
          </a:p>
          <a:p>
            <a:pPr>
              <a:buFontTx/>
              <a:buNone/>
            </a:pPr>
            <a:r>
              <a:rPr lang="cs-CZ" altLang="cs-CZ" dirty="0">
                <a:latin typeface="Times New Roman" panose="02020603050405020304" pitchFamily="18" charset="0"/>
                <a:cs typeface="Times New Roman" panose="02020603050405020304" pitchFamily="18" charset="0"/>
              </a:rPr>
              <a:t>- Nárůst hmotnosti, ateroskleróza (bílkoviny +  tuky) </a:t>
            </a:r>
          </a:p>
          <a:p>
            <a:pPr>
              <a:buFontTx/>
              <a:buNone/>
            </a:pPr>
            <a:r>
              <a:rPr lang="cs-CZ" altLang="cs-CZ" dirty="0">
                <a:latin typeface="Times New Roman" panose="02020603050405020304" pitchFamily="18" charset="0"/>
                <a:cs typeface="Times New Roman" panose="02020603050405020304" pitchFamily="18" charset="0"/>
              </a:rPr>
              <a:t>- Porucha funkce ledvin- ledvinové kameny</a:t>
            </a:r>
          </a:p>
          <a:p>
            <a:pPr>
              <a:buFontTx/>
              <a:buNone/>
            </a:pPr>
            <a:r>
              <a:rPr lang="cs-CZ" altLang="cs-CZ" dirty="0">
                <a:latin typeface="Times New Roman" panose="02020603050405020304" pitchFamily="18" charset="0"/>
                <a:cs typeface="Times New Roman" panose="02020603050405020304" pitchFamily="18" charset="0"/>
              </a:rPr>
              <a:t>- Porucha funkce jater</a:t>
            </a:r>
          </a:p>
          <a:p>
            <a:pPr>
              <a:buFontTx/>
              <a:buNone/>
            </a:pPr>
            <a:r>
              <a:rPr lang="cs-CZ" altLang="cs-CZ" dirty="0">
                <a:latin typeface="Times New Roman" panose="02020603050405020304" pitchFamily="18" charset="0"/>
                <a:cs typeface="Times New Roman" panose="02020603050405020304" pitchFamily="18" charset="0"/>
              </a:rPr>
              <a:t>- Zvýšený příjem ž</a:t>
            </a:r>
            <a:r>
              <a:rPr lang="en-US" altLang="cs-CZ" dirty="0" err="1">
                <a:latin typeface="Times New Roman" panose="02020603050405020304" pitchFamily="18" charset="0"/>
                <a:cs typeface="Times New Roman" panose="02020603050405020304" pitchFamily="18" charset="0"/>
              </a:rPr>
              <a:t>i</a:t>
            </a:r>
            <a:r>
              <a:rPr lang="cs-CZ" altLang="cs-CZ" dirty="0" err="1">
                <a:latin typeface="Times New Roman" panose="02020603050405020304" pitchFamily="18" charset="0"/>
                <a:cs typeface="Times New Roman" panose="02020603050405020304" pitchFamily="18" charset="0"/>
              </a:rPr>
              <a:t>vočišných</a:t>
            </a:r>
            <a:r>
              <a:rPr lang="cs-CZ" altLang="cs-CZ" dirty="0">
                <a:latin typeface="Times New Roman" panose="02020603050405020304" pitchFamily="18" charset="0"/>
                <a:cs typeface="Times New Roman" panose="02020603050405020304" pitchFamily="18" charset="0"/>
              </a:rPr>
              <a:t> proteinu – vyšší riziko některých karcinomů  </a:t>
            </a:r>
          </a:p>
          <a:p>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3133" y="2820647"/>
            <a:ext cx="2500402" cy="3757435"/>
          </a:xfrm>
          <a:prstGeom prst="rect">
            <a:avLst/>
          </a:prstGeom>
        </p:spPr>
      </p:pic>
    </p:spTree>
    <p:extLst>
      <p:ext uri="{BB962C8B-B14F-4D97-AF65-F5344CB8AC3E}">
        <p14:creationId xmlns:p14="http://schemas.microsoft.com/office/powerpoint/2010/main" val="1297822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75009"/>
            <a:ext cx="10515600" cy="1325563"/>
          </a:xfrm>
        </p:spPr>
        <p:txBody>
          <a:bodyPr/>
          <a:lstStyle/>
          <a:p>
            <a:r>
              <a:rPr lang="cs-CZ" b="1" dirty="0">
                <a:latin typeface="Times New Roman" panose="02020603050405020304" pitchFamily="18" charset="0"/>
                <a:cs typeface="Times New Roman" panose="02020603050405020304" pitchFamily="18" charset="0"/>
              </a:rPr>
              <a:t> Bílkoviny a kontrola hmotnosti </a:t>
            </a:r>
          </a:p>
        </p:txBody>
      </p:sp>
      <p:sp>
        <p:nvSpPr>
          <p:cNvPr id="3" name="Zástupný symbol pro obsah 2"/>
          <p:cNvSpPr>
            <a:spLocks noGrp="1"/>
          </p:cNvSpPr>
          <p:nvPr>
            <p:ph idx="1"/>
          </p:nvPr>
        </p:nvSpPr>
        <p:spPr>
          <a:xfrm>
            <a:off x="461682" y="1750321"/>
            <a:ext cx="10515600" cy="4351338"/>
          </a:xfrm>
        </p:spPr>
        <p:txBody>
          <a:bodyPr/>
          <a:lstStyle/>
          <a:p>
            <a:r>
              <a:rPr lang="cs-CZ" dirty="0">
                <a:latin typeface="Times New Roman" panose="02020603050405020304" pitchFamily="18" charset="0"/>
                <a:cs typeface="Times New Roman" panose="02020603050405020304" pitchFamily="18" charset="0"/>
              </a:rPr>
              <a:t>Často vysoký obsah tuku </a:t>
            </a:r>
          </a:p>
          <a:p>
            <a:r>
              <a:rPr lang="cs-CZ" dirty="0">
                <a:latin typeface="Times New Roman" panose="02020603050405020304" pitchFamily="18" charset="0"/>
                <a:cs typeface="Times New Roman" panose="02020603050405020304" pitchFamily="18" charset="0"/>
              </a:rPr>
              <a:t>Bílkoviny v pokrmech poskytuji sytost (časnější nástup sytosti) </a:t>
            </a:r>
            <a:endParaRPr lang="en-US"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Pomalejší vyprázdnění žaludku </a:t>
            </a:r>
          </a:p>
          <a:p>
            <a:r>
              <a:rPr lang="cs-CZ" dirty="0">
                <a:latin typeface="Times New Roman" panose="02020603050405020304" pitchFamily="18" charset="0"/>
                <a:cs typeface="Times New Roman" panose="02020603050405020304" pitchFamily="18" charset="0"/>
              </a:rPr>
              <a:t>Zabraňuje rychlému nárůstu hladiny cukru v krvi, ke kterému dochází po jídle rychle stravitelného sacharidu</a:t>
            </a:r>
          </a:p>
          <a:p>
            <a:r>
              <a:rPr lang="cs-CZ" dirty="0">
                <a:latin typeface="Times New Roman" panose="02020603050405020304" pitchFamily="18" charset="0"/>
                <a:cs typeface="Times New Roman" panose="02020603050405020304" pitchFamily="18" charset="0"/>
              </a:rPr>
              <a:t>Tělo potřebuje více energii pro trávení bílkovin </a:t>
            </a:r>
          </a:p>
          <a:p>
            <a:r>
              <a:rPr lang="cs-CZ" dirty="0">
                <a:latin typeface="Times New Roman" panose="02020603050405020304" pitchFamily="18" charset="0"/>
                <a:cs typeface="Times New Roman" panose="02020603050405020304" pitchFamily="18" charset="0"/>
              </a:rPr>
              <a:t>Ovlivněni hormonální rovnováhy </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996" y="4001294"/>
            <a:ext cx="2621513" cy="2740673"/>
          </a:xfrm>
          <a:prstGeom prst="rect">
            <a:avLst/>
          </a:prstGeom>
        </p:spPr>
      </p:pic>
    </p:spTree>
    <p:extLst>
      <p:ext uri="{BB962C8B-B14F-4D97-AF65-F5344CB8AC3E}">
        <p14:creationId xmlns:p14="http://schemas.microsoft.com/office/powerpoint/2010/main" val="1660730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63E371E-90FE-4E58-BF5F-D6CF836DBD1F}"/>
              </a:ext>
            </a:extLst>
          </p:cNvPr>
          <p:cNvSpPr>
            <a:spLocks noGrp="1"/>
          </p:cNvSpPr>
          <p:nvPr>
            <p:ph type="title"/>
          </p:nvPr>
        </p:nvSpPr>
        <p:spPr>
          <a:xfrm>
            <a:off x="4693920" y="2620645"/>
            <a:ext cx="7498080" cy="1325563"/>
          </a:xfrm>
        </p:spPr>
        <p:txBody>
          <a:bodyPr>
            <a:normAutofit/>
          </a:bodyPr>
          <a:lstStyle/>
          <a:p>
            <a:r>
              <a:rPr lang="en-US" sz="6000" b="1" dirty="0" err="1">
                <a:latin typeface="Times New Roman" panose="02020603050405020304" pitchFamily="18" charset="0"/>
                <a:cs typeface="Times New Roman" panose="02020603050405020304" pitchFamily="18" charset="0"/>
              </a:rPr>
              <a:t>Děkuji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za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pozornost</a:t>
            </a:r>
            <a:endParaRPr lang="en-US" sz="6000" b="1" dirty="0">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xmlns="" id="{AA08AD24-C0CD-4C56-8FA8-317C6FFFC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191" y="4497124"/>
            <a:ext cx="6838122" cy="1880484"/>
          </a:xfrm>
          <a:prstGeom prst="rect">
            <a:avLst/>
          </a:prstGeom>
        </p:spPr>
      </p:pic>
    </p:spTree>
    <p:extLst>
      <p:ext uri="{BB962C8B-B14F-4D97-AF65-F5344CB8AC3E}">
        <p14:creationId xmlns:p14="http://schemas.microsoft.com/office/powerpoint/2010/main" val="491150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a:extLst>
              <a:ext uri="{FF2B5EF4-FFF2-40B4-BE49-F238E27FC236}">
                <a16:creationId xmlns:a16="http://schemas.microsoft.com/office/drawing/2014/main" xmlns="" id="{AA431C8A-6640-4E05-BF8F-F9B754E7E052}"/>
              </a:ext>
            </a:extLst>
          </p:cNvPr>
          <p:cNvGraphicFramePr>
            <a:graphicFrameLocks/>
          </p:cNvGraphicFramePr>
          <p:nvPr>
            <p:extLst>
              <p:ext uri="{D42A27DB-BD31-4B8C-83A1-F6EECF244321}">
                <p14:modId xmlns:p14="http://schemas.microsoft.com/office/powerpoint/2010/main" val="166512836"/>
              </p:ext>
            </p:extLst>
          </p:nvPr>
        </p:nvGraphicFramePr>
        <p:xfrm>
          <a:off x="1889149" y="487184"/>
          <a:ext cx="7651092" cy="2033175"/>
        </p:xfrm>
        <a:graphic>
          <a:graphicData uri="http://schemas.openxmlformats.org/drawingml/2006/table">
            <a:tbl>
              <a:tblPr firstRow="1" bandRow="1">
                <a:tableStyleId>{5C22544A-7EE6-4342-B048-85BDC9FD1C3A}</a:tableStyleId>
              </a:tblPr>
              <a:tblGrid>
                <a:gridCol w="3825546">
                  <a:extLst>
                    <a:ext uri="{9D8B030D-6E8A-4147-A177-3AD203B41FA5}">
                      <a16:colId xmlns:a16="http://schemas.microsoft.com/office/drawing/2014/main" xmlns="" val="826998496"/>
                    </a:ext>
                  </a:extLst>
                </a:gridCol>
                <a:gridCol w="3825546">
                  <a:extLst>
                    <a:ext uri="{9D8B030D-6E8A-4147-A177-3AD203B41FA5}">
                      <a16:colId xmlns:a16="http://schemas.microsoft.com/office/drawing/2014/main" xmlns="" val="572989164"/>
                    </a:ext>
                  </a:extLst>
                </a:gridCol>
              </a:tblGrid>
              <a:tr h="677725">
                <a:tc>
                  <a:txBody>
                    <a:bodyPr/>
                    <a:lstStyle/>
                    <a:p>
                      <a:r>
                        <a:rPr lang="cs-CZ" b="1" dirty="0">
                          <a:latin typeface="Times New Roman" panose="02020603050405020304" pitchFamily="18" charset="0"/>
                          <a:cs typeface="Times New Roman" panose="02020603050405020304" pitchFamily="18" charset="0"/>
                        </a:rPr>
                        <a:t>Bílkoviny</a:t>
                      </a:r>
                    </a:p>
                  </a:txBody>
                  <a:tcPr/>
                </a:tc>
                <a:tc>
                  <a:txBody>
                    <a:bodyPr/>
                    <a:lstStyle/>
                    <a:p>
                      <a:r>
                        <a:rPr lang="cs-CZ" b="1" dirty="0">
                          <a:latin typeface="Times New Roman" panose="02020603050405020304" pitchFamily="18" charset="0"/>
                          <a:cs typeface="Times New Roman" panose="02020603050405020304" pitchFamily="18" charset="0"/>
                        </a:rPr>
                        <a:t>10</a:t>
                      </a:r>
                      <a:r>
                        <a:rPr lang="en-US" b="1"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cs-CZ" b="1" dirty="0">
                          <a:latin typeface="Times New Roman" panose="02020603050405020304" pitchFamily="18" charset="0"/>
                          <a:cs typeface="Times New Roman" panose="02020603050405020304" pitchFamily="18" charset="0"/>
                        </a:rPr>
                        <a:t>15 </a:t>
                      </a:r>
                      <a:r>
                        <a:rPr lang="en-US" b="1" dirty="0">
                          <a:latin typeface="Times New Roman" panose="02020603050405020304" pitchFamily="18" charset="0"/>
                          <a:cs typeface="Times New Roman" panose="02020603050405020304" pitchFamily="18" charset="0"/>
                        </a:rPr>
                        <a:t>%</a:t>
                      </a:r>
                      <a:endParaRPr lang="cs-CZ"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526857078"/>
                  </a:ext>
                </a:extLst>
              </a:tr>
              <a:tr h="677725">
                <a:tc>
                  <a:txBody>
                    <a:bodyPr/>
                    <a:lstStyle/>
                    <a:p>
                      <a:r>
                        <a:rPr lang="cs-CZ" b="1" dirty="0">
                          <a:latin typeface="Times New Roman" panose="02020603050405020304" pitchFamily="18" charset="0"/>
                          <a:cs typeface="Times New Roman" panose="02020603050405020304" pitchFamily="18" charset="0"/>
                        </a:rPr>
                        <a:t>Tuky </a:t>
                      </a:r>
                    </a:p>
                  </a:txBody>
                  <a:tcPr/>
                </a:tc>
                <a:tc>
                  <a:txBody>
                    <a:bodyPr/>
                    <a:lstStyle/>
                    <a:p>
                      <a:r>
                        <a:rPr lang="en-US" b="1" dirty="0">
                          <a:latin typeface="Times New Roman" panose="02020603050405020304" pitchFamily="18" charset="0"/>
                          <a:cs typeface="Times New Roman" panose="02020603050405020304" pitchFamily="18" charset="0"/>
                        </a:rPr>
                        <a:t>30 %</a:t>
                      </a:r>
                      <a:endParaRPr lang="cs-CZ"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2971503"/>
                  </a:ext>
                </a:extLst>
              </a:tr>
              <a:tr h="677725">
                <a:tc>
                  <a:txBody>
                    <a:bodyPr/>
                    <a:lstStyle/>
                    <a:p>
                      <a:r>
                        <a:rPr lang="cs-CZ" b="1" dirty="0">
                          <a:latin typeface="Times New Roman" panose="02020603050405020304" pitchFamily="18" charset="0"/>
                          <a:cs typeface="Times New Roman" panose="02020603050405020304" pitchFamily="18" charset="0"/>
                        </a:rPr>
                        <a:t>Sacharidy</a:t>
                      </a:r>
                      <a:r>
                        <a:rPr lang="cs-CZ" b="1" baseline="0" dirty="0">
                          <a:latin typeface="Times New Roman" panose="02020603050405020304" pitchFamily="18" charset="0"/>
                          <a:cs typeface="Times New Roman" panose="02020603050405020304" pitchFamily="18" charset="0"/>
                        </a:rPr>
                        <a:t> </a:t>
                      </a:r>
                      <a:endParaRPr lang="cs-CZ"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55 – 60 %</a:t>
                      </a:r>
                      <a:endParaRPr lang="cs-CZ"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48577284"/>
                  </a:ext>
                </a:extLst>
              </a:tr>
            </a:tbl>
          </a:graphicData>
        </a:graphic>
      </p:graphicFrame>
      <p:pic>
        <p:nvPicPr>
          <p:cNvPr id="6" name="Obrázek 5">
            <a:extLst>
              <a:ext uri="{FF2B5EF4-FFF2-40B4-BE49-F238E27FC236}">
                <a16:creationId xmlns:a16="http://schemas.microsoft.com/office/drawing/2014/main" xmlns="" id="{D57FF454-FD8B-4194-9937-03845780E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285" y="2859983"/>
            <a:ext cx="6306820" cy="3548536"/>
          </a:xfrm>
          <a:prstGeom prst="rect">
            <a:avLst/>
          </a:prstGeom>
        </p:spPr>
      </p:pic>
    </p:spTree>
    <p:extLst>
      <p:ext uri="{BB962C8B-B14F-4D97-AF65-F5344CB8AC3E}">
        <p14:creationId xmlns:p14="http://schemas.microsoft.com/office/powerpoint/2010/main" val="2319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Bílkoviny </a:t>
            </a:r>
          </a:p>
        </p:txBody>
      </p:sp>
      <p:sp>
        <p:nvSpPr>
          <p:cNvPr id="3" name="Zástupný symbol pro obsah 2"/>
          <p:cNvSpPr>
            <a:spLocks noGrp="1"/>
          </p:cNvSpPr>
          <p:nvPr>
            <p:ph idx="1"/>
          </p:nvPr>
        </p:nvSpPr>
        <p:spPr/>
        <p:txBody>
          <a:bodyPr/>
          <a:lstStyle/>
          <a:p>
            <a:r>
              <a:rPr lang="cs-CZ" dirty="0" err="1">
                <a:latin typeface="Times New Roman" panose="02020603050405020304" pitchFamily="18" charset="0"/>
                <a:cs typeface="Times New Roman" panose="02020603050405020304" pitchFamily="18" charset="0"/>
              </a:rPr>
              <a:t>Makronutrienty</a:t>
            </a:r>
            <a:r>
              <a:rPr lang="cs-CZ" dirty="0">
                <a:latin typeface="Times New Roman" panose="02020603050405020304" pitchFamily="18" charset="0"/>
                <a:cs typeface="Times New Roman" panose="02020603050405020304" pitchFamily="18" charset="0"/>
              </a:rPr>
              <a:t> (nosiči energie) </a:t>
            </a:r>
          </a:p>
          <a:p>
            <a:r>
              <a:rPr lang="cs-CZ" dirty="0">
                <a:latin typeface="Times New Roman" panose="02020603050405020304" pitchFamily="18" charset="0"/>
                <a:cs typeface="Times New Roman" panose="02020603050405020304" pitchFamily="18" charset="0"/>
              </a:rPr>
              <a:t>Vysokomolekulární přírodní látky (biopolymery) složené z aminokyselin</a:t>
            </a:r>
          </a:p>
          <a:p>
            <a:r>
              <a:rPr lang="cs-CZ" dirty="0">
                <a:latin typeface="Times New Roman" panose="02020603050405020304" pitchFamily="18" charset="0"/>
                <a:cs typeface="Times New Roman" panose="02020603050405020304" pitchFamily="18" charset="0"/>
              </a:rPr>
              <a:t>Obsahují vázané atomy uhlíku, vodíku, dusíku popř. síry a fosforu. Jsou základními látkami všech organismů. </a:t>
            </a:r>
          </a:p>
          <a:p>
            <a:r>
              <a:rPr lang="cs-CZ" dirty="0">
                <a:latin typeface="Times New Roman" panose="02020603050405020304" pitchFamily="18" charset="0"/>
                <a:cs typeface="Times New Roman" panose="02020603050405020304" pitchFamily="18" charset="0"/>
              </a:rPr>
              <a:t>Počet, druh a pořadí vázaných aminokyselin určuje vlastnosti bílkovin</a:t>
            </a:r>
          </a:p>
          <a:p>
            <a:r>
              <a:rPr lang="cs-CZ" dirty="0">
                <a:latin typeface="Times New Roman" panose="02020603050405020304" pitchFamily="18" charset="0"/>
                <a:cs typeface="Times New Roman" panose="02020603050405020304" pitchFamily="18" charset="0"/>
              </a:rPr>
              <a:t>Energetická hodnota: 1 g B = 17,2 </a:t>
            </a:r>
            <a:r>
              <a:rPr lang="cs-CZ" dirty="0" err="1">
                <a:latin typeface="Times New Roman" panose="02020603050405020304" pitchFamily="18" charset="0"/>
                <a:cs typeface="Times New Roman" panose="02020603050405020304" pitchFamily="18" charset="0"/>
              </a:rPr>
              <a:t>kJ</a:t>
            </a:r>
            <a:r>
              <a:rPr lang="cs-CZ" dirty="0">
                <a:latin typeface="Times New Roman" panose="02020603050405020304" pitchFamily="18" charset="0"/>
                <a:cs typeface="Times New Roman" panose="02020603050405020304" pitchFamily="18" charset="0"/>
              </a:rPr>
              <a:t> (4,1 kcal)  </a:t>
            </a:r>
          </a:p>
        </p:txBody>
      </p:sp>
    </p:spTree>
    <p:extLst>
      <p:ext uri="{BB962C8B-B14F-4D97-AF65-F5344CB8AC3E}">
        <p14:creationId xmlns:p14="http://schemas.microsoft.com/office/powerpoint/2010/main" val="85459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EBF51AD-BF3E-43B8-9F5B-9D537DA99196}"/>
              </a:ext>
            </a:extLst>
          </p:cNvPr>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Jaké jsou funkce bílkovin v těle člověka?</a:t>
            </a:r>
            <a:endParaRPr lang="uk-UA" b="1" dirty="0">
              <a:latin typeface="Times New Roman" panose="02020603050405020304" pitchFamily="18" charset="0"/>
              <a:cs typeface="Times New Roman" panose="02020603050405020304" pitchFamily="18" charset="0"/>
            </a:endParaRPr>
          </a:p>
        </p:txBody>
      </p:sp>
      <p:pic>
        <p:nvPicPr>
          <p:cNvPr id="5" name="Zástupný symbol pro obsah 4">
            <a:extLst>
              <a:ext uri="{FF2B5EF4-FFF2-40B4-BE49-F238E27FC236}">
                <a16:creationId xmlns:a16="http://schemas.microsoft.com/office/drawing/2014/main" xmlns="" id="{630FE90E-63FA-440F-B90E-269243BFDE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3187" y="2353469"/>
            <a:ext cx="6905625" cy="3295650"/>
          </a:xfrm>
        </p:spPr>
      </p:pic>
    </p:spTree>
    <p:extLst>
      <p:ext uri="{BB962C8B-B14F-4D97-AF65-F5344CB8AC3E}">
        <p14:creationId xmlns:p14="http://schemas.microsoft.com/office/powerpoint/2010/main" val="2544926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71488"/>
            <a:ext cx="10515600" cy="1325563"/>
          </a:xfrm>
        </p:spPr>
        <p:txBody>
          <a:bodyPr/>
          <a:lstStyle/>
          <a:p>
            <a:r>
              <a:rPr lang="cs-CZ" dirty="0">
                <a:latin typeface="Times New Roman" panose="02020603050405020304" pitchFamily="18" charset="0"/>
                <a:cs typeface="Times New Roman" panose="02020603050405020304" pitchFamily="18" charset="0"/>
              </a:rPr>
              <a:t>Funkce bílkovin v těle </a:t>
            </a:r>
          </a:p>
        </p:txBody>
      </p:sp>
      <p:sp>
        <p:nvSpPr>
          <p:cNvPr id="3" name="Zástupný symbol pro obsah 2"/>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Stavební – kolagen, elastin, keratin </a:t>
            </a:r>
          </a:p>
          <a:p>
            <a:r>
              <a:rPr lang="cs-CZ" dirty="0">
                <a:latin typeface="Times New Roman" panose="02020603050405020304" pitchFamily="18" charset="0"/>
                <a:cs typeface="Times New Roman" panose="02020603050405020304" pitchFamily="18" charset="0"/>
              </a:rPr>
              <a:t>Transportní a skladovací – hemoglobin </a:t>
            </a:r>
          </a:p>
          <a:p>
            <a:r>
              <a:rPr lang="cs-CZ" dirty="0">
                <a:latin typeface="Times New Roman" panose="02020603050405020304" pitchFamily="18" charset="0"/>
                <a:cs typeface="Times New Roman" panose="02020603050405020304" pitchFamily="18" charset="0"/>
              </a:rPr>
              <a:t>Zajišťující pohyb – aktin, </a:t>
            </a:r>
            <a:r>
              <a:rPr lang="cs-CZ" dirty="0" err="1">
                <a:latin typeface="Times New Roman" panose="02020603050405020304" pitchFamily="18" charset="0"/>
                <a:cs typeface="Times New Roman" panose="02020603050405020304" pitchFamily="18" charset="0"/>
              </a:rPr>
              <a:t>myosin</a:t>
            </a:r>
            <a:r>
              <a:rPr lang="cs-CZ" dirty="0">
                <a:latin typeface="Times New Roman" panose="02020603050405020304" pitchFamily="18" charset="0"/>
                <a:cs typeface="Times New Roman" panose="02020603050405020304" pitchFamily="18" charset="0"/>
              </a:rPr>
              <a:t> </a:t>
            </a:r>
          </a:p>
          <a:p>
            <a:r>
              <a:rPr lang="cs-CZ" dirty="0" err="1">
                <a:latin typeface="Times New Roman" panose="02020603050405020304" pitchFamily="18" charset="0"/>
                <a:cs typeface="Times New Roman" panose="02020603050405020304" pitchFamily="18" charset="0"/>
              </a:rPr>
              <a:t>Katalitické</a:t>
            </a:r>
            <a:r>
              <a:rPr lang="cs-CZ" dirty="0">
                <a:latin typeface="Times New Roman" panose="02020603050405020304" pitchFamily="18" charset="0"/>
                <a:cs typeface="Times New Roman" panose="02020603050405020304" pitchFamily="18" charset="0"/>
              </a:rPr>
              <a:t>, řídící a regulační – enzymy, hormony </a:t>
            </a:r>
          </a:p>
          <a:p>
            <a:r>
              <a:rPr lang="cs-CZ" dirty="0">
                <a:latin typeface="Times New Roman" panose="02020603050405020304" pitchFamily="18" charset="0"/>
                <a:cs typeface="Times New Roman" panose="02020603050405020304" pitchFamily="18" charset="0"/>
              </a:rPr>
              <a:t>Ochranné a obranné – imunoglobulin, fibrin </a:t>
            </a:r>
            <a:endParaRPr lang="en-US"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Zajištuji optimální hladinu osmotického tlaku – albumin</a:t>
            </a:r>
          </a:p>
          <a:p>
            <a:r>
              <a:rPr lang="cs-CZ" dirty="0">
                <a:latin typeface="Times New Roman" panose="02020603050405020304" pitchFamily="18" charset="0"/>
                <a:cs typeface="Times New Roman" panose="02020603050405020304" pitchFamily="18" charset="0"/>
              </a:rPr>
              <a:t>Sraženi krve </a:t>
            </a:r>
          </a:p>
          <a:p>
            <a:r>
              <a:rPr lang="cs-CZ" dirty="0">
                <a:latin typeface="Times New Roman" panose="02020603050405020304" pitchFamily="18" charset="0"/>
                <a:cs typeface="Times New Roman" panose="02020603050405020304" pitchFamily="18" charset="0"/>
              </a:rPr>
              <a:t>Při hladověni – zdroj energie </a:t>
            </a:r>
          </a:p>
        </p:txBody>
      </p:sp>
    </p:spTree>
    <p:extLst>
      <p:ext uri="{BB962C8B-B14F-4D97-AF65-F5344CB8AC3E}">
        <p14:creationId xmlns:p14="http://schemas.microsoft.com/office/powerpoint/2010/main" val="13339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2263" y="1466850"/>
            <a:ext cx="5734050" cy="3914775"/>
          </a:xfrm>
        </p:spPr>
      </p:pic>
      <p:sp>
        <p:nvSpPr>
          <p:cNvPr id="7" name="Zástupný symbol pro text 6"/>
          <p:cNvSpPr>
            <a:spLocks noGrp="1"/>
          </p:cNvSpPr>
          <p:nvPr>
            <p:ph type="body" sz="half" idx="2"/>
          </p:nvPr>
        </p:nvSpPr>
        <p:spPr>
          <a:xfrm>
            <a:off x="722222" y="1665515"/>
            <a:ext cx="3932237" cy="3811588"/>
          </a:xfrm>
        </p:spPr>
        <p:txBody>
          <a:bodyPr/>
          <a:lstStyle/>
          <a:p>
            <a:r>
              <a:rPr lang="cs-CZ" sz="3600" dirty="0">
                <a:latin typeface="Times New Roman" panose="02020603050405020304" pitchFamily="18" charset="0"/>
                <a:cs typeface="Times New Roman" panose="02020603050405020304" pitchFamily="18" charset="0"/>
              </a:rPr>
              <a:t>Rozdílné vedlejší skupiny vedou k rozdílům ve velikosti, tvaru a elektrickém náboji aminokyseliny</a:t>
            </a:r>
          </a:p>
          <a:p>
            <a:endParaRPr lang="cs-CZ" dirty="0"/>
          </a:p>
        </p:txBody>
      </p:sp>
    </p:spTree>
    <p:extLst>
      <p:ext uri="{BB962C8B-B14F-4D97-AF65-F5344CB8AC3E}">
        <p14:creationId xmlns:p14="http://schemas.microsoft.com/office/powerpoint/2010/main" val="403347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latin typeface="Times New Roman" panose="02020603050405020304" pitchFamily="18" charset="0"/>
                <a:cs typeface="Times New Roman" panose="02020603050405020304" pitchFamily="18" charset="0"/>
              </a:rPr>
              <a:t>Aminokyseliny </a:t>
            </a:r>
            <a:r>
              <a:rPr lang="cs-CZ" dirty="0"/>
              <a:t/>
            </a:r>
            <a:br>
              <a:rPr lang="cs-CZ" dirty="0"/>
            </a:br>
            <a:r>
              <a:rPr lang="cs-CZ" dirty="0"/>
              <a:t/>
            </a:r>
            <a:br>
              <a:rPr lang="cs-CZ" dirty="0"/>
            </a:br>
            <a:endParaRPr lang="cs-CZ" dirty="0"/>
          </a:p>
        </p:txBody>
      </p:sp>
      <p:sp>
        <p:nvSpPr>
          <p:cNvPr id="3" name="Zástupný symbol pro obsah 2"/>
          <p:cNvSpPr>
            <a:spLocks noGrp="1"/>
          </p:cNvSpPr>
          <p:nvPr>
            <p:ph idx="1"/>
          </p:nvPr>
        </p:nvSpPr>
        <p:spPr>
          <a:xfrm>
            <a:off x="444137" y="1564367"/>
            <a:ext cx="10909663" cy="5032375"/>
          </a:xfrm>
        </p:spPr>
        <p:txBody>
          <a:bodyPr>
            <a:normAutofit/>
          </a:bodyPr>
          <a:lstStyle/>
          <a:p>
            <a:r>
              <a:rPr lang="cs-CZ" b="1" dirty="0">
                <a:latin typeface="Times New Roman" panose="02020603050405020304" pitchFamily="18" charset="0"/>
                <a:cs typeface="Times New Roman" panose="02020603050405020304" pitchFamily="18" charset="0"/>
              </a:rPr>
              <a:t>20  základných aminokyselin </a:t>
            </a:r>
          </a:p>
          <a:p>
            <a:r>
              <a:rPr lang="en-US" u="sng" dirty="0">
                <a:latin typeface="Times New Roman" panose="02020603050405020304" pitchFamily="18" charset="0"/>
                <a:cs typeface="Times New Roman" panose="02020603050405020304" pitchFamily="18" charset="0"/>
              </a:rPr>
              <a:t>9</a:t>
            </a:r>
            <a:r>
              <a:rPr lang="cs-CZ" u="sng">
                <a:latin typeface="Times New Roman" panose="02020603050405020304" pitchFamily="18" charset="0"/>
                <a:cs typeface="Times New Roman" panose="02020603050405020304" pitchFamily="18" charset="0"/>
              </a:rPr>
              <a:t> </a:t>
            </a:r>
            <a:r>
              <a:rPr lang="cs-CZ" u="sng" dirty="0">
                <a:latin typeface="Times New Roman" panose="02020603050405020304" pitchFamily="18" charset="0"/>
                <a:cs typeface="Times New Roman" panose="02020603050405020304" pitchFamily="18" charset="0"/>
              </a:rPr>
              <a:t>esenciálních </a:t>
            </a:r>
            <a:r>
              <a:rPr lang="cs-CZ" dirty="0">
                <a:latin typeface="Times New Roman" panose="02020603050405020304" pitchFamily="18" charset="0"/>
                <a:cs typeface="Times New Roman" panose="02020603050405020304" pitchFamily="18" charset="0"/>
              </a:rPr>
              <a:t>– valin, leucin, izoleucin, fenylalanin, threonin, methionin, tryptofan, lysin, histidin.</a:t>
            </a:r>
          </a:p>
          <a:p>
            <a:r>
              <a:rPr lang="cs-CZ" u="sng" dirty="0" err="1">
                <a:latin typeface="Times New Roman" panose="02020603050405020304" pitchFamily="18" charset="0"/>
                <a:cs typeface="Times New Roman" panose="02020603050405020304" pitchFamily="18" charset="0"/>
              </a:rPr>
              <a:t>Semiesenciální</a:t>
            </a:r>
            <a:r>
              <a:rPr lang="cs-CZ" u="sng"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 arginin </a:t>
            </a:r>
          </a:p>
          <a:p>
            <a:r>
              <a:rPr lang="cs-CZ" u="sng" dirty="0">
                <a:latin typeface="Times New Roman" panose="02020603050405020304" pitchFamily="18" charset="0"/>
                <a:cs typeface="Times New Roman" panose="02020603050405020304" pitchFamily="18" charset="0"/>
              </a:rPr>
              <a:t>Podmíněně esenciální </a:t>
            </a:r>
            <a:r>
              <a:rPr lang="cs-CZ" dirty="0">
                <a:latin typeface="Times New Roman" panose="02020603050405020304" pitchFamily="18" charset="0"/>
                <a:cs typeface="Times New Roman" panose="02020603050405020304" pitchFamily="18" charset="0"/>
              </a:rPr>
              <a:t>–  tyrosin ( při fenylketonurii – porucha konverze z fenylalaninu - </a:t>
            </a:r>
            <a:r>
              <a:rPr lang="cs-CZ" dirty="0" err="1">
                <a:latin typeface="Times New Roman" panose="02020603050405020304" pitchFamily="18" charset="0"/>
                <a:cs typeface="Times New Roman" panose="02020603050405020304" pitchFamily="18" charset="0"/>
              </a:rPr>
              <a:t>fenylalaninhydroxyláza</a:t>
            </a:r>
            <a:r>
              <a:rPr lang="cs-CZ" dirty="0">
                <a:latin typeface="Times New Roman" panose="02020603050405020304" pitchFamily="18" charset="0"/>
                <a:cs typeface="Times New Roman" panose="02020603050405020304" pitchFamily="18" charset="0"/>
              </a:rPr>
              <a:t>)</a:t>
            </a:r>
          </a:p>
          <a:p>
            <a:r>
              <a:rPr lang="cs-CZ" u="sng" dirty="0">
                <a:latin typeface="Times New Roman" panose="02020603050405020304" pitchFamily="18" charset="0"/>
                <a:cs typeface="Times New Roman" panose="02020603050405020304" pitchFamily="18" charset="0"/>
              </a:rPr>
              <a:t>Neesenciální </a:t>
            </a:r>
            <a:r>
              <a:rPr lang="cs-CZ" dirty="0">
                <a:latin typeface="Times New Roman" panose="02020603050405020304" pitchFamily="18" charset="0"/>
                <a:cs typeface="Times New Roman" panose="02020603050405020304" pitchFamily="18" charset="0"/>
              </a:rPr>
              <a:t>– glycin, alanin, cystein, serin, prolin, </a:t>
            </a:r>
            <a:r>
              <a:rPr lang="cs-CZ" dirty="0" err="1">
                <a:latin typeface="Times New Roman" panose="02020603050405020304" pitchFamily="18" charset="0"/>
                <a:cs typeface="Times New Roman" panose="02020603050405020304" pitchFamily="18" charset="0"/>
              </a:rPr>
              <a:t>k.asparagová</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k.glutamová</a:t>
            </a:r>
            <a:r>
              <a:rPr lang="cs-CZ" dirty="0">
                <a:latin typeface="Times New Roman" panose="02020603050405020304" pitchFamily="18" charset="0"/>
                <a:cs typeface="Times New Roman" panose="02020603050405020304" pitchFamily="18" charset="0"/>
              </a:rPr>
              <a:t>, asparagin, </a:t>
            </a:r>
            <a:r>
              <a:rPr lang="cs-CZ" dirty="0" err="1">
                <a:latin typeface="Times New Roman" panose="02020603050405020304" pitchFamily="18" charset="0"/>
                <a:cs typeface="Times New Roman" panose="02020603050405020304" pitchFamily="18" charset="0"/>
              </a:rPr>
              <a:t>glutamin</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69156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1304</Words>
  <Application>Microsoft Office PowerPoint</Application>
  <PresentationFormat>Širokoúhlá obrazovka</PresentationFormat>
  <Paragraphs>256</Paragraphs>
  <Slides>39</Slides>
  <Notes>12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39</vt:i4>
      </vt:variant>
    </vt:vector>
  </HeadingPairs>
  <TitlesOfParts>
    <vt:vector size="45" baseType="lpstr">
      <vt:lpstr>Arial</vt:lpstr>
      <vt:lpstr>Calibri</vt:lpstr>
      <vt:lpstr>Calibri Light</vt:lpstr>
      <vt:lpstr>Times New Roman</vt:lpstr>
      <vt:lpstr>Wingdings</vt:lpstr>
      <vt:lpstr>Motiv Office</vt:lpstr>
      <vt:lpstr>Bílkoviny </vt:lpstr>
      <vt:lpstr>Živiny </vt:lpstr>
      <vt:lpstr>Jaký je doporučovaný energetický trojpoměr:  </vt:lpstr>
      <vt:lpstr>Prezentace aplikace PowerPoint</vt:lpstr>
      <vt:lpstr>Bílkoviny </vt:lpstr>
      <vt:lpstr>Jaké jsou funkce bílkovin v těle člověka?</vt:lpstr>
      <vt:lpstr>Funkce bílkovin v těle </vt:lpstr>
      <vt:lpstr>Prezentace aplikace PowerPoint</vt:lpstr>
      <vt:lpstr>Aminokyseliny   </vt:lpstr>
      <vt:lpstr>Rozvětvené AK BCAA – (branched chain amino acids)</vt:lpstr>
      <vt:lpstr>Aromatické aminokyseliny </vt:lpstr>
      <vt:lpstr>Sirné </vt:lpstr>
      <vt:lpstr>Glutamin a arginin </vt:lpstr>
      <vt:lpstr>Prezentace aplikace PowerPoint</vt:lpstr>
      <vt:lpstr>Struktura bílkovin </vt:lpstr>
      <vt:lpstr>Bílkoviny v těle člověka </vt:lpstr>
      <vt:lpstr>Prezentace aplikace PowerPoint</vt:lpstr>
      <vt:lpstr>Dusíková bilance</vt:lpstr>
      <vt:lpstr>Dusíková bilance  </vt:lpstr>
      <vt:lpstr>Fyziologická potřeba bílkovin</vt:lpstr>
      <vt:lpstr>Fyziologická potřeba bílkovin</vt:lpstr>
      <vt:lpstr>U koho je na místě snížit příjem bílkovin? </vt:lpstr>
      <vt:lpstr>Sníženi příjmu bílkovin </vt:lpstr>
      <vt:lpstr>Zdroje bílkovin v potravině </vt:lpstr>
      <vt:lpstr>Prezentace aplikace PowerPoint</vt:lpstr>
      <vt:lpstr>Seřadit podle obsahu bílkovin </vt:lpstr>
      <vt:lpstr>Obsah bílkovin v potravinách </vt:lpstr>
      <vt:lpstr>Biologická hodnota bílkovin </vt:lpstr>
      <vt:lpstr>Biologická hodnota</vt:lpstr>
      <vt:lpstr>Limitující aminokyselina</vt:lpstr>
      <vt:lpstr>Prezentace aplikace PowerPoint</vt:lpstr>
      <vt:lpstr>Aminokyselinové skóre</vt:lpstr>
      <vt:lpstr>Nedostatek bílkovin</vt:lpstr>
      <vt:lpstr>Nedostatek bílkovin </vt:lpstr>
      <vt:lpstr>Nedostatek bílkovin</vt:lpstr>
      <vt:lpstr>Prezentace aplikace PowerPoint</vt:lpstr>
      <vt:lpstr>Nadměrný přívod bílkovin ve stravě</vt:lpstr>
      <vt:lpstr> Bílkoviny a kontrola hmotnosti </vt:lpstr>
      <vt:lpstr>Děkuji za pozornost</vt:lpstr>
    </vt:vector>
  </TitlesOfParts>
  <Company>Masarykova univerzita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Bílkoviny</dc:title>
  <dc:creator>Iuliia Pavlovska</dc:creator>
  <cp:lastModifiedBy>Halina Matějová</cp:lastModifiedBy>
  <cp:revision>60</cp:revision>
  <dcterms:created xsi:type="dcterms:W3CDTF">2017-09-13T12:47:22Z</dcterms:created>
  <dcterms:modified xsi:type="dcterms:W3CDTF">2018-01-04T09:17:51Z</dcterms:modified>
</cp:coreProperties>
</file>