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3" r:id="rId6"/>
    <p:sldId id="282" r:id="rId7"/>
    <p:sldId id="261" r:id="rId8"/>
    <p:sldId id="262" r:id="rId9"/>
    <p:sldId id="266" r:id="rId10"/>
    <p:sldId id="264" r:id="rId11"/>
    <p:sldId id="267" r:id="rId12"/>
    <p:sldId id="268" r:id="rId13"/>
    <p:sldId id="269" r:id="rId14"/>
    <p:sldId id="278" r:id="rId15"/>
    <p:sldId id="279" r:id="rId16"/>
    <p:sldId id="280" r:id="rId17"/>
    <p:sldId id="281" r:id="rId18"/>
    <p:sldId id="272" r:id="rId19"/>
    <p:sldId id="270" r:id="rId20"/>
    <p:sldId id="271" r:id="rId21"/>
    <p:sldId id="273" r:id="rId22"/>
    <p:sldId id="274" r:id="rId23"/>
    <p:sldId id="275" r:id="rId24"/>
    <p:sldId id="283" r:id="rId25"/>
    <p:sldId id="284" r:id="rId26"/>
    <p:sldId id="276" r:id="rId27"/>
    <p:sldId id="277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94242-2EF6-439F-98FC-6E2D86689466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C92BD-B29B-4971-B57E-427E89BBAE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56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Chemická </a:t>
            </a:r>
            <a:r>
              <a:rPr lang="cs-CZ" dirty="0" err="1"/>
              <a:t>štruktúra</a:t>
            </a:r>
            <a:endParaRPr lang="cs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92BD-B29B-4971-B57E-427E89BBAE9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65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Zníženie</a:t>
            </a:r>
            <a:r>
              <a:rPr lang="cs-CZ" dirty="0"/>
              <a:t> rizika vzniku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92BD-B29B-4971-B57E-427E89BBAE9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4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92BD-B29B-4971-B57E-427E89BBAE9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74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C92BD-B29B-4971-B57E-427E89BBAE9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1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24334C-DE1B-4722-B1A7-908182B1D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3578393-06DA-4B70-A484-E542EEED8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7DCED8C-A2F0-4CF0-8546-7D6F4DD8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960BA67-8347-4B10-87FE-0AD2FEDA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5EFC9BA-E921-4FF8-9A99-2C94EDEE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79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B21688-341C-47B0-B715-35CE8D0C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E44BA7D5-DEB4-4EDD-BF06-4499ACE6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07340F3-4A30-40E9-8D89-0B63319B7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203FF424-F19B-4292-88CF-3EF50D84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B852E5C7-CD42-46E7-8383-E446CE96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09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99C08051-098C-4FD4-8E1D-E7D92F16A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6949BA92-6F9F-4AA9-BED2-95849E4E2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6FC187F0-0D10-402C-B5BC-630F71A0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E17625C-FCB9-4917-9607-A9BC6D5F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6EED6D7-524A-4CA9-86B9-76DBAA2A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93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90656B-4C25-44C2-A41A-35EE4FBC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5E25669-3396-4274-B6D7-D76A6550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B3A037D-4582-4CBE-BC6F-1CA4CEDAF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AD89970-46ED-4AE0-A5FA-9E7FC885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8D93515D-4451-4C82-8840-88EB1B64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72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1B30299-8AD2-4628-9879-B452772F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33F6AAD1-9A5F-47ED-B353-7FBD454A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80DA303F-D276-46CB-846E-EF0CFE85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F617F70-C381-4E21-A1C4-2426C17E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82D94E1F-8AFC-4091-A9BB-DD8FB713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6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51C753-51A4-4652-899D-803AB3DD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34D1D60-3BC5-426B-8A99-4E07537C3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042D6718-2D71-45CD-95AA-325518B76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85F195F6-8B63-4FF1-BF41-8D37D866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9D2289C4-7E51-4C9E-A8AE-DD0EC881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6169101E-119C-4AD7-9441-C32F327E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09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28E5CC-626F-44E4-B3B0-EA8F40916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BE1F443F-21CC-415B-AF5E-9120AF430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B030BDF6-C9C5-43FB-A205-8B39DA4C6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0B6B6EB4-DE2B-4951-8FAD-E8672BEF3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E189B9EC-9B9E-4393-A5AA-A7DDA26B4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6EA4A9FE-6261-44EF-8B47-BC1255AF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83B85773-33AB-4434-A6A7-C8B1FDAC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45341250-3F37-4100-8CC9-506B01E4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87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3FB1E8-B740-47D1-8595-7CAB324B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6056D4DE-4BDB-4F6F-978C-4D31808EE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C62FD29D-07C5-4A53-8322-4B72A97F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7915CCD2-A856-4854-AB7F-195C86FB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67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294E9A84-4FA1-46AD-845B-FC5579C3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5C9B9481-87F7-46E9-AB0F-CB3B22B8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A6F01B4E-07D6-4A13-8D66-FD2B6BE6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93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61241E-619A-49A3-9A57-E252CBB8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F5D3157-1671-4C63-8869-434B66291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B901650A-3734-4460-9F34-022056F86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91F9AC56-DCF1-4A2C-9475-3553A2CF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BBF92393-A455-444E-B9D6-6408A289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25DA5669-C56A-4568-B01D-C2C31536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00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2F5DBE8-5198-4157-AB27-355E655F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BE2617F3-A44E-4AB7-B3AD-CD04AB511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9B6E1B78-1914-496F-A2C3-DDCC60EE9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8AE40733-3CE0-46B2-8302-62EE722D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D435AD83-A974-4B16-9585-0224C02B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02CC1124-F959-43B7-B366-7D5C8EF2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79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F78BFFCF-E6C7-4F01-A880-333D06F3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F3C6A4C7-34B0-4114-8364-FEAA8F08E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716A669-815A-49F7-AE57-2827D5478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38D0A-1F39-4E44-A981-6FD69261A743}" type="datetimeFigureOut">
              <a:rPr lang="cs-CZ" smtClean="0"/>
              <a:t>4.1.2018</a:t>
            </a:fld>
            <a:endParaRPr lang="cs-CZ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0FDE235-25F7-4D0C-9283-B5E5E26EA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3621CAB-9B06-451A-A074-DAD08CD73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A763-36E8-4C1E-B0E8-3194A4535D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9FEEFB-C535-4CE8-B7A0-F71284151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30" y="3246783"/>
            <a:ext cx="9144000" cy="1103624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</a:rPr>
              <a:t>VLÁKNINA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1CFDC9A-8EF7-45C1-B3B1-2C4E89964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8138" y="4762549"/>
            <a:ext cx="2637183" cy="492037"/>
          </a:xfrm>
        </p:spPr>
        <p:txBody>
          <a:bodyPr>
            <a:normAutofit fontScale="92500"/>
          </a:bodyPr>
          <a:lstStyle/>
          <a:p>
            <a:r>
              <a:rPr lang="sk-SK" sz="2800" b="1" dirty="0"/>
              <a:t>Petra </a:t>
            </a:r>
            <a:r>
              <a:rPr lang="sk-SK" sz="2800" b="1" dirty="0" err="1"/>
              <a:t>Lörincziová</a:t>
            </a:r>
            <a:endParaRPr lang="cs-CZ" sz="2800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22B356D5-0F5E-4BE6-A298-BFFE0D186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67"/>
          <a:stretch/>
        </p:blipFill>
        <p:spPr>
          <a:xfrm rot="10800000">
            <a:off x="0" y="0"/>
            <a:ext cx="121920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0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E70C48B-09E9-4B83-BC43-7DC9BF500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255" y="2138289"/>
            <a:ext cx="6983438" cy="886265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b="1" dirty="0">
                <a:solidFill>
                  <a:schemeClr val="bg1"/>
                </a:solidFill>
              </a:rPr>
              <a:t>Jaké funkce má vláknina?</a:t>
            </a:r>
          </a:p>
        </p:txBody>
      </p:sp>
      <p:pic>
        <p:nvPicPr>
          <p:cNvPr id="4" name="Grafický objekt 3" descr="Hlava s ozubenými kolieskami">
            <a:extLst>
              <a:ext uri="{FF2B5EF4-FFF2-40B4-BE49-F238E27FC236}">
                <a16:creationId xmlns:a16="http://schemas.microsoft.com/office/drawing/2014/main" xmlns="" id="{BFAC9ACD-249C-4995-9B6E-6C7AA805A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3323" y="3249638"/>
            <a:ext cx="1621302" cy="162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2C07388-6FFB-4430-925F-BE6F7050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1" y="365760"/>
            <a:ext cx="11394831" cy="628825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Dutina ústní</a:t>
            </a:r>
          </a:p>
          <a:p>
            <a:pPr lvl="1"/>
            <a:r>
              <a:rPr lang="cs-CZ" dirty="0"/>
              <a:t>Prevence zubního kazu – intenzívní kousání, žvýkání a zvýšená tvorba slin</a:t>
            </a:r>
          </a:p>
          <a:p>
            <a:r>
              <a:rPr lang="cs-CZ" b="1" dirty="0"/>
              <a:t>Žaludek</a:t>
            </a:r>
          </a:p>
          <a:p>
            <a:pPr lvl="1"/>
            <a:r>
              <a:rPr lang="cs-CZ" dirty="0"/>
              <a:t>Pocit sytosti</a:t>
            </a:r>
          </a:p>
          <a:p>
            <a:pPr lvl="1"/>
            <a:r>
              <a:rPr lang="cs-CZ" dirty="0"/>
              <a:t>Zpomalení vyprazdňování</a:t>
            </a:r>
            <a:endParaRPr lang="cs-CZ" b="1" dirty="0"/>
          </a:p>
          <a:p>
            <a:r>
              <a:rPr lang="cs-CZ" b="1" dirty="0"/>
              <a:t>Tenké střevo</a:t>
            </a:r>
          </a:p>
          <a:p>
            <a:pPr lvl="1"/>
            <a:r>
              <a:rPr lang="cs-CZ" dirty="0"/>
              <a:t>Vliv na metabolismus sacharidů</a:t>
            </a:r>
          </a:p>
          <a:p>
            <a:pPr lvl="2"/>
            <a:r>
              <a:rPr lang="cs-CZ" dirty="0"/>
              <a:t>Zpomalení pasáže, resorpce, trávení</a:t>
            </a:r>
          </a:p>
          <a:p>
            <a:pPr lvl="1"/>
            <a:r>
              <a:rPr lang="cs-CZ" dirty="0"/>
              <a:t>Vliv na snižování hl. cholesterolu a lipidů</a:t>
            </a:r>
          </a:p>
          <a:p>
            <a:pPr lvl="1"/>
            <a:r>
              <a:rPr lang="cs-CZ" dirty="0"/>
              <a:t>Vliv na snižování hmotnosti</a:t>
            </a:r>
            <a:endParaRPr lang="cs-CZ" b="1" dirty="0"/>
          </a:p>
          <a:p>
            <a:r>
              <a:rPr lang="cs-CZ" b="1" dirty="0"/>
              <a:t>Tlusté střevo</a:t>
            </a:r>
          </a:p>
          <a:p>
            <a:pPr lvl="1"/>
            <a:r>
              <a:rPr lang="cs-CZ" dirty="0"/>
              <a:t>Zkrácení tranzit </a:t>
            </a:r>
            <a:r>
              <a:rPr lang="cs-CZ" dirty="0" err="1"/>
              <a:t>time</a:t>
            </a:r>
            <a:endParaRPr lang="cs-CZ" dirty="0"/>
          </a:p>
          <a:p>
            <a:pPr lvl="1"/>
            <a:r>
              <a:rPr lang="cs-CZ" dirty="0"/>
              <a:t>Prevence zácpy</a:t>
            </a:r>
          </a:p>
          <a:p>
            <a:pPr lvl="1"/>
            <a:r>
              <a:rPr lang="cs-CZ" dirty="0"/>
              <a:t>Prevence karcinogeneze </a:t>
            </a:r>
          </a:p>
          <a:p>
            <a:pPr lvl="2"/>
            <a:r>
              <a:rPr lang="cs-CZ" dirty="0"/>
              <a:t>nižší pH, sekundární žlučové </a:t>
            </a:r>
            <a:r>
              <a:rPr lang="cs-CZ" dirty="0" err="1"/>
              <a:t>kys</a:t>
            </a:r>
            <a:r>
              <a:rPr lang="cs-CZ" dirty="0"/>
              <a:t>., zvětšení střevního obsahu (vazba vody) →zředění toxických látek, vazba toxických látek</a:t>
            </a:r>
          </a:p>
          <a:p>
            <a:pPr lvl="1"/>
            <a:r>
              <a:rPr lang="cs-CZ" dirty="0"/>
              <a:t>Vliv na vstřebávání (</a:t>
            </a:r>
            <a:r>
              <a:rPr lang="cs-CZ" dirty="0" err="1"/>
              <a:t>Fe</a:t>
            </a:r>
            <a:r>
              <a:rPr lang="cs-CZ" dirty="0"/>
              <a:t>, Zn...) – pozor na obsah </a:t>
            </a:r>
            <a:r>
              <a:rPr lang="cs-CZ" b="1" dirty="0" err="1"/>
              <a:t>kys</a:t>
            </a:r>
            <a:r>
              <a:rPr lang="cs-CZ" b="1" dirty="0"/>
              <a:t>. </a:t>
            </a:r>
            <a:r>
              <a:rPr lang="cs-CZ" b="1" dirty="0" err="1"/>
              <a:t>fytové</a:t>
            </a:r>
            <a:r>
              <a:rPr lang="cs-CZ" b="1" dirty="0"/>
              <a:t> (</a:t>
            </a:r>
            <a:r>
              <a:rPr lang="cs-CZ" b="1" dirty="0" err="1"/>
              <a:t>antinutriční</a:t>
            </a:r>
            <a:r>
              <a:rPr lang="cs-CZ" b="1" dirty="0"/>
              <a:t> látka)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3419A68-E29E-4C7E-8005-1492D8570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312471"/>
            <a:ext cx="2592265" cy="40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3557A7-CE38-44F2-B5AE-54621378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697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Preventivní účinky vlákniny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187F6D2-FD9D-477B-86B8-CAC6388B9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Zácpa </a:t>
            </a:r>
          </a:p>
          <a:p>
            <a:r>
              <a:rPr lang="cs-CZ" dirty="0"/>
              <a:t>Divertikulóza tlustého střeva (výchlipky na sliznici)</a:t>
            </a:r>
          </a:p>
          <a:p>
            <a:r>
              <a:rPr lang="cs-CZ" dirty="0"/>
              <a:t>Rakovina tlustého střeva a konečníku</a:t>
            </a:r>
          </a:p>
          <a:p>
            <a:r>
              <a:rPr lang="cs-CZ" dirty="0"/>
              <a:t>Žlučové kameny</a:t>
            </a:r>
          </a:p>
          <a:p>
            <a:r>
              <a:rPr lang="cs-CZ" dirty="0"/>
              <a:t>Nadváha a obezita</a:t>
            </a:r>
          </a:p>
          <a:p>
            <a:pPr lvl="1"/>
            <a:r>
              <a:rPr lang="cs-CZ" dirty="0"/>
              <a:t>Snižuje se příjem E rychlým navozením pocitu sytosti</a:t>
            </a:r>
          </a:p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  <a:p>
            <a:pPr lvl="1"/>
            <a:r>
              <a:rPr lang="cs-CZ" dirty="0"/>
              <a:t>zpomalení trávení a vstřebávaní sacharidů  →  snížení vzestupu hladiny glukózy v krvi po konzumaci potraviny bohaté na sacharidy, menší výkyvy glykémie</a:t>
            </a:r>
          </a:p>
          <a:p>
            <a:r>
              <a:rPr lang="cs-CZ" dirty="0"/>
              <a:t>Kardiovaskulární onemocnění a </a:t>
            </a:r>
            <a:r>
              <a:rPr lang="cs-CZ" dirty="0" err="1"/>
              <a:t>hypercholesterolemie</a:t>
            </a:r>
            <a:endParaRPr lang="cs-CZ" dirty="0"/>
          </a:p>
          <a:p>
            <a:pPr lvl="1"/>
            <a:r>
              <a:rPr lang="cs-CZ" dirty="0"/>
              <a:t>některé složky vlákniny na sebe vážou cholesterol a žlučové kyseliny → ↑exkrece vede k ↑ syntéze ŽK z CH v játrech → normalizace hladiny cholesterolu a LDL v krvi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069C0418-F4F1-43D5-B6C2-D7FD5535E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578" y="2552520"/>
            <a:ext cx="2223868" cy="14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049909-D9C1-4524-9FBA-E2059996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Zdravotní tvrzení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F18F316F-20C4-4A8D-883A-6D81E5D13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375587"/>
              </p:ext>
            </p:extLst>
          </p:nvPr>
        </p:nvGraphicFramePr>
        <p:xfrm>
          <a:off x="838200" y="1878038"/>
          <a:ext cx="10515600" cy="41004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827386412"/>
                    </a:ext>
                  </a:extLst>
                </a:gridCol>
                <a:gridCol w="2368110">
                  <a:extLst>
                    <a:ext uri="{9D8B030D-6E8A-4147-A177-3AD203B41FA5}">
                      <a16:colId xmlns:a16="http://schemas.microsoft.com/office/drawing/2014/main" xmlns="" val="410935734"/>
                    </a:ext>
                  </a:extLst>
                </a:gridCol>
                <a:gridCol w="4642290">
                  <a:extLst>
                    <a:ext uri="{9D8B030D-6E8A-4147-A177-3AD203B41FA5}">
                      <a16:colId xmlns:a16="http://schemas.microsoft.com/office/drawing/2014/main" xmlns="" val="3138197620"/>
                    </a:ext>
                  </a:extLst>
                </a:gridCol>
              </a:tblGrid>
              <a:tr h="619595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ŽIVINA, LÁTKA, KAT. POTRAVIN</a:t>
                      </a:r>
                      <a:endParaRPr lang="cs-CZ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TVRZENÍ</a:t>
                      </a:r>
                      <a:endParaRPr lang="cs-CZ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/>
                        <a:t>PODMÍNKY POUŽÍVÁNÍ TVRZENÍ</a:t>
                      </a:r>
                      <a:endParaRPr lang="cs-CZ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9323757"/>
                  </a:ext>
                </a:extLst>
              </a:tr>
              <a:tr h="3277473">
                <a:tc>
                  <a:txBody>
                    <a:bodyPr/>
                    <a:lstStyle/>
                    <a:p>
                      <a:r>
                        <a:rPr lang="sk-SK" sz="2000" dirty="0"/>
                        <a:t>Vláknina z pšeničných </a:t>
                      </a:r>
                      <a:r>
                        <a:rPr lang="sk-SK" sz="2000" dirty="0" err="1"/>
                        <a:t>otrub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Vláknina z pšeničných otrub </a:t>
                      </a:r>
                    </a:p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přispívá k urychlení </a:t>
                      </a:r>
                    </a:p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střevního tranzitu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000" dirty="0"/>
                        <a:t>T</a:t>
                      </a:r>
                      <a:r>
                        <a:rPr lang="cs-CZ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vrzení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smí být použito pouze u potravin s </a:t>
                      </a:r>
                    </a:p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vysokým obsahem této vlákniny podle vymezení v tvrzení S VYSOKÝM OBSAHEM VLÁKNINY na seznamu v příloze (ES) č. 1924/2006. Aby bylo možné tvrzení použít, musí být spotřebitel informován, že uváděného účinku se dosáhne při </a:t>
                      </a:r>
                    </a:p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přívodu nejméně 10 g vlákniny z pšeničných otrub denně.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457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99D08117-996F-428A-95BC-79AEAF636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346171"/>
              </p:ext>
            </p:extLst>
          </p:nvPr>
        </p:nvGraphicFramePr>
        <p:xfrm>
          <a:off x="407964" y="1091003"/>
          <a:ext cx="11310423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0141">
                  <a:extLst>
                    <a:ext uri="{9D8B030D-6E8A-4147-A177-3AD203B41FA5}">
                      <a16:colId xmlns:a16="http://schemas.microsoft.com/office/drawing/2014/main" xmlns="" val="2029952900"/>
                    </a:ext>
                  </a:extLst>
                </a:gridCol>
                <a:gridCol w="3770141">
                  <a:extLst>
                    <a:ext uri="{9D8B030D-6E8A-4147-A177-3AD203B41FA5}">
                      <a16:colId xmlns:a16="http://schemas.microsoft.com/office/drawing/2014/main" xmlns="" val="2321560664"/>
                    </a:ext>
                  </a:extLst>
                </a:gridCol>
                <a:gridCol w="3770141">
                  <a:extLst>
                    <a:ext uri="{9D8B030D-6E8A-4147-A177-3AD203B41FA5}">
                      <a16:colId xmlns:a16="http://schemas.microsoft.com/office/drawing/2014/main" xmlns="" val="224954481"/>
                    </a:ext>
                  </a:extLst>
                </a:gridCol>
              </a:tblGrid>
              <a:tr h="1440351">
                <a:tc>
                  <a:txBody>
                    <a:bodyPr/>
                    <a:lstStyle/>
                    <a:p>
                      <a:pPr algn="l"/>
                      <a:r>
                        <a:rPr lang="sk-SK" sz="2000" dirty="0"/>
                        <a:t>Vláknina z pšeničných </a:t>
                      </a:r>
                      <a:r>
                        <a:rPr lang="sk-SK" sz="2000" dirty="0" err="1"/>
                        <a:t>otrub</a:t>
                      </a:r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Vláknina</a:t>
                      </a:r>
                    </a:p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pšeničných otrub </a:t>
                      </a:r>
                    </a:p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přispívá ke zvýšení objemu </a:t>
                      </a:r>
                    </a:p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stolice</a:t>
                      </a:r>
                    </a:p>
                    <a:p>
                      <a:pPr algn="l"/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Tvrzení smí být použito pouze u </a:t>
                      </a:r>
                    </a:p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potravin s vysokým obsahem této </a:t>
                      </a:r>
                    </a:p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vlákniny podle vymezení v tvrzení S VYSOKÝM OBSAHEM VLÁKNINY </a:t>
                      </a:r>
                    </a:p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seznamu v příloze nařízení (ES)</a:t>
                      </a:r>
                    </a:p>
                    <a:p>
                      <a:pPr algn="l"/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č. 1924/2006</a:t>
                      </a:r>
                    </a:p>
                    <a:p>
                      <a:pPr algn="l"/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4046923"/>
                  </a:ext>
                </a:extLst>
              </a:tr>
              <a:tr h="1471662">
                <a:tc>
                  <a:txBody>
                    <a:bodyPr/>
                    <a:lstStyle/>
                    <a:p>
                      <a:pPr algn="l"/>
                      <a:r>
                        <a:rPr lang="sk-SK" sz="2000" dirty="0"/>
                        <a:t>Vláknina </a:t>
                      </a:r>
                      <a:r>
                        <a:rPr lang="sk-SK" sz="2000" dirty="0" err="1"/>
                        <a:t>ze</a:t>
                      </a:r>
                      <a:r>
                        <a:rPr lang="sk-SK" sz="2000" dirty="0"/>
                        <a:t> </a:t>
                      </a:r>
                      <a:r>
                        <a:rPr lang="sk-SK" sz="2000" dirty="0" err="1"/>
                        <a:t>zrn</a:t>
                      </a:r>
                      <a:r>
                        <a:rPr lang="sk-SK" sz="2000" dirty="0"/>
                        <a:t> </a:t>
                      </a:r>
                      <a:r>
                        <a:rPr lang="sk-SK" sz="2000" dirty="0" err="1"/>
                        <a:t>ječmene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Vláknina ze zrn ječmene přispívá </a:t>
                      </a:r>
                    </a:p>
                    <a:p>
                      <a:pPr algn="l"/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 zvýšení objemu stolice.</a:t>
                      </a:r>
                    </a:p>
                    <a:p>
                      <a:pPr algn="l"/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Tvrzení smí být použito pouze u </a:t>
                      </a:r>
                    </a:p>
                    <a:p>
                      <a:pPr algn="l"/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potravin s vysokým obsahem </a:t>
                      </a:r>
                    </a:p>
                    <a:p>
                      <a:pPr algn="l"/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vlákniny podle vymezení v tvrzení S VYSOKÝM OBSAHEM VLÁKNINY </a:t>
                      </a:r>
                    </a:p>
                    <a:p>
                      <a:pPr algn="l"/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seznamu v příloze nařízení (ES)</a:t>
                      </a:r>
                    </a:p>
                    <a:p>
                      <a:pPr algn="l"/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č. 1924/2006.</a:t>
                      </a:r>
                    </a:p>
                    <a:p>
                      <a:pPr algn="l"/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4430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8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B69DF26A-F3D0-406E-A42A-03AA4FF02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519405"/>
              </p:ext>
            </p:extLst>
          </p:nvPr>
        </p:nvGraphicFramePr>
        <p:xfrm>
          <a:off x="584982" y="925294"/>
          <a:ext cx="11049000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xmlns="" val="1114235562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xmlns="" val="3911561345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xmlns="" val="3448169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000" dirty="0"/>
                        <a:t>Vláknina </a:t>
                      </a:r>
                      <a:r>
                        <a:rPr lang="sk-SK" sz="2000" dirty="0" err="1"/>
                        <a:t>ze</a:t>
                      </a:r>
                      <a:r>
                        <a:rPr lang="sk-SK" sz="2000" dirty="0"/>
                        <a:t> </a:t>
                      </a:r>
                      <a:r>
                        <a:rPr lang="sk-SK" sz="2000" dirty="0" err="1"/>
                        <a:t>zrn</a:t>
                      </a:r>
                      <a:r>
                        <a:rPr lang="sk-SK" sz="2000" dirty="0"/>
                        <a:t> ovsa</a:t>
                      </a:r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Vláknina ze zrn ječmene </a:t>
                      </a:r>
                    </a:p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přispívá ke zvýšení objemu </a:t>
                      </a:r>
                    </a:p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stolice.</a:t>
                      </a:r>
                    </a:p>
                    <a:p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Tvrzení smí být použito pouze u </a:t>
                      </a:r>
                    </a:p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potravin s vysokým obsahem </a:t>
                      </a:r>
                    </a:p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vlákniny podle vymezení v tvrzení S VYSOKÝM OBSAHEM </a:t>
                      </a:r>
                    </a:p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VLÁKNINY na seznamu v příloze nařízení (ES) č. 1924/2006.</a:t>
                      </a:r>
                    </a:p>
                    <a:p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114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/>
                        <a:t>Žitná vláknina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Žitná vláknina přispívá k </a:t>
                      </a:r>
                    </a:p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normální činnosti střev.</a:t>
                      </a:r>
                    </a:p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Tvrzení smí být použito pouze u </a:t>
                      </a:r>
                    </a:p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potravin s vysokým obsahem </a:t>
                      </a:r>
                    </a:p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vlákniny podle vymezení v tvrzení S VYSOKÝM OBSAHEM </a:t>
                      </a:r>
                    </a:p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VLÁKNINY na seznamu v příloze </a:t>
                      </a:r>
                    </a:p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nařízení (ES) č. 1924/2006.</a:t>
                      </a:r>
                    </a:p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6955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9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245A9DBF-66F0-451F-835D-6BADBF6690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059980"/>
              </p:ext>
            </p:extLst>
          </p:nvPr>
        </p:nvGraphicFramePr>
        <p:xfrm>
          <a:off x="464235" y="450166"/>
          <a:ext cx="11211950" cy="5974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2977">
                  <a:extLst>
                    <a:ext uri="{9D8B030D-6E8A-4147-A177-3AD203B41FA5}">
                      <a16:colId xmlns:a16="http://schemas.microsoft.com/office/drawing/2014/main" xmlns="" val="1780163157"/>
                    </a:ext>
                  </a:extLst>
                </a:gridCol>
                <a:gridCol w="2826318">
                  <a:extLst>
                    <a:ext uri="{9D8B030D-6E8A-4147-A177-3AD203B41FA5}">
                      <a16:colId xmlns:a16="http://schemas.microsoft.com/office/drawing/2014/main" xmlns="" val="1956352758"/>
                    </a:ext>
                  </a:extLst>
                </a:gridCol>
                <a:gridCol w="5492655">
                  <a:extLst>
                    <a:ext uri="{9D8B030D-6E8A-4147-A177-3AD203B41FA5}">
                      <a16:colId xmlns:a16="http://schemas.microsoft.com/office/drawing/2014/main" xmlns="" val="2140451765"/>
                    </a:ext>
                  </a:extLst>
                </a:gridCol>
              </a:tblGrid>
              <a:tr h="2785403">
                <a:tc>
                  <a:txBody>
                    <a:bodyPr/>
                    <a:lstStyle/>
                    <a:p>
                      <a:r>
                        <a:rPr lang="sk-SK" sz="2000" dirty="0"/>
                        <a:t>Beta-</a:t>
                      </a:r>
                      <a:r>
                        <a:rPr lang="sk-SK" sz="2000" dirty="0" err="1"/>
                        <a:t>glukany</a:t>
                      </a:r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Beta-</a:t>
                      </a:r>
                      <a:r>
                        <a:rPr lang="cs-CZ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glukany</a:t>
                      </a: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přispívají k udržení normální hladiny cholesterolu v krvi.</a:t>
                      </a:r>
                    </a:p>
                    <a:p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Tvrzení smí být použito pouze u potravin, které obsahují nejméně 1 g beta-</a:t>
                      </a:r>
                      <a:r>
                        <a:rPr lang="cs-CZ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glukanů</a:t>
                      </a: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ovsa, ovesných otrub, ječmene, ječných otrub nebo ze směsí těchto zdrojů v kvantifikované porci. Aby bylo možné tvrzení použít, musí být spotřebitel informován, že příznivého účinku se dosáhne při přívodu 3 g beta –</a:t>
                      </a:r>
                      <a:r>
                        <a:rPr lang="cs-CZ" sz="20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glukanů</a:t>
                      </a:r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ovsa, ovesných otrub, ječmene, ječných otrub nebo ze směsí těchto zdrojů denně.</a:t>
                      </a:r>
                    </a:p>
                    <a:p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3297628"/>
                  </a:ext>
                </a:extLst>
              </a:tr>
              <a:tr h="2578950">
                <a:tc>
                  <a:txBody>
                    <a:bodyPr/>
                    <a:lstStyle/>
                    <a:p>
                      <a:r>
                        <a:rPr lang="sk-SK" sz="2000" dirty="0"/>
                        <a:t>Beta-</a:t>
                      </a:r>
                      <a:r>
                        <a:rPr lang="sk-SK" sz="2000" dirty="0" err="1"/>
                        <a:t>glukany</a:t>
                      </a:r>
                      <a:r>
                        <a:rPr lang="sk-SK" sz="2000" dirty="0"/>
                        <a:t> z ovsa a </a:t>
                      </a:r>
                      <a:r>
                        <a:rPr lang="sk-SK" sz="2000" dirty="0" err="1"/>
                        <a:t>ječmene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Konzumace beta-</a:t>
                      </a:r>
                      <a:r>
                        <a:rPr lang="cs-CZ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glukanů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ovsa nebo ječmene jakožto součásti jídla přispívá k omezení nárůstu hladiny glukózy v krvi po tomto jídle.</a:t>
                      </a:r>
                    </a:p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Tvrzení smí být použito pouze u potravin, které obsahují nejméně 4 g beta-</a:t>
                      </a:r>
                      <a:r>
                        <a:rPr lang="cs-CZ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glukanů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ovsa nebo ječmene na každých 30 g využitelných sacharidů v kvantifikované porci jakožto součásti jídla. Aby bylo možné tvrzení použít, musí být spotřebitel informován, že příznivého účinku se dosáhne konzumací beta-</a:t>
                      </a:r>
                      <a:r>
                        <a:rPr lang="cs-CZ" sz="2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glukanů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ovsa, nebo ječmene jakožto součásti jídla.</a:t>
                      </a:r>
                    </a:p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93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19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F36CC380-8E8C-47CE-9CFD-E20E97134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797413"/>
              </p:ext>
            </p:extLst>
          </p:nvPr>
        </p:nvGraphicFramePr>
        <p:xfrm>
          <a:off x="464234" y="601735"/>
          <a:ext cx="11310423" cy="536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70141">
                  <a:extLst>
                    <a:ext uri="{9D8B030D-6E8A-4147-A177-3AD203B41FA5}">
                      <a16:colId xmlns:a16="http://schemas.microsoft.com/office/drawing/2014/main" xmlns="" val="3440143245"/>
                    </a:ext>
                  </a:extLst>
                </a:gridCol>
                <a:gridCol w="3770141">
                  <a:extLst>
                    <a:ext uri="{9D8B030D-6E8A-4147-A177-3AD203B41FA5}">
                      <a16:colId xmlns:a16="http://schemas.microsoft.com/office/drawing/2014/main" xmlns="" val="1529211829"/>
                    </a:ext>
                  </a:extLst>
                </a:gridCol>
                <a:gridCol w="3770141">
                  <a:extLst>
                    <a:ext uri="{9D8B030D-6E8A-4147-A177-3AD203B41FA5}">
                      <a16:colId xmlns:a16="http://schemas.microsoft.com/office/drawing/2014/main" xmlns="" val="1449346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000" dirty="0" err="1"/>
                        <a:t>Pektiny</a:t>
                      </a:r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Pektiny přispívají k udržení </a:t>
                      </a:r>
                    </a:p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normální hladiny cholesterolu v krvi.</a:t>
                      </a:r>
                    </a:p>
                    <a:p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Tvrzení smí být použito pouze u </a:t>
                      </a:r>
                    </a:p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potravin, které poskytují přívod 6 g pektinů denně. Aby bylo možné </a:t>
                      </a:r>
                    </a:p>
                    <a:p>
                      <a:r>
                        <a:rPr lang="cs-CZ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tvrzení použít, musí být spotřebitel informován, že příznivého účinku se dosáhne při přívodu 6 g pektinů denně.</a:t>
                      </a:r>
                    </a:p>
                    <a:p>
                      <a:endParaRPr lang="cs-CZ" sz="20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2168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sz="2000" dirty="0" err="1"/>
                        <a:t>Pektiny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Konzumace pektinů s jídlem přispívá k omezení nárůstu hladiny glukózy v krvi po tomto jídle.</a:t>
                      </a:r>
                    </a:p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Tvrzení smí být použito pouze u </a:t>
                      </a:r>
                    </a:p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potravin, které obsahují 10 g pektinů v kvantifikované porci. Aby bylo možné tvrzení použít, musí být spotřebitel informován, že příznivého účinku se dosáhne </a:t>
                      </a:r>
                    </a:p>
                    <a:p>
                      <a:r>
                        <a:rPr lang="cs-CZ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konzumací 10 g pektinů jako součásti jídla.</a:t>
                      </a:r>
                    </a:p>
                    <a:p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268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80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5148DBF-275B-4E51-8CC1-B8842791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467" y="2106979"/>
            <a:ext cx="4690403" cy="903507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b="1" dirty="0">
                <a:solidFill>
                  <a:schemeClr val="bg1"/>
                </a:solidFill>
              </a:rPr>
              <a:t>Zdroje vlákniny?</a:t>
            </a:r>
          </a:p>
        </p:txBody>
      </p:sp>
      <p:pic>
        <p:nvPicPr>
          <p:cNvPr id="4" name="Grafický objekt 3" descr="Hlava s ozubenými kolieskami">
            <a:extLst>
              <a:ext uri="{FF2B5EF4-FFF2-40B4-BE49-F238E27FC236}">
                <a16:creationId xmlns:a16="http://schemas.microsoft.com/office/drawing/2014/main" xmlns="" id="{3E2C70C9-2912-49A8-A38F-1018C428D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8915" y="3277772"/>
            <a:ext cx="1663505" cy="16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72F52B-1322-4B1A-BC8B-3351750C36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Zdroje vlákniny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C1458A88-F202-4D72-B43A-D16EC7723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289"/>
            <a:ext cx="10515600" cy="4403187"/>
          </a:xfrm>
        </p:spPr>
        <p:txBody>
          <a:bodyPr>
            <a:normAutofit/>
          </a:bodyPr>
          <a:lstStyle/>
          <a:p>
            <a:r>
              <a:rPr lang="cs-CZ" dirty="0"/>
              <a:t>Obiloviny a výrobky z nich</a:t>
            </a:r>
          </a:p>
          <a:p>
            <a:r>
              <a:rPr lang="cs-CZ" dirty="0"/>
              <a:t>Luštěniny  </a:t>
            </a:r>
          </a:p>
          <a:p>
            <a:r>
              <a:rPr lang="cs-CZ" dirty="0"/>
              <a:t>Ovoce</a:t>
            </a:r>
          </a:p>
          <a:p>
            <a:r>
              <a:rPr lang="cs-CZ" dirty="0"/>
              <a:t>Zelenina</a:t>
            </a:r>
          </a:p>
          <a:p>
            <a:r>
              <a:rPr lang="cs-CZ" dirty="0"/>
              <a:t>Ořechy </a:t>
            </a:r>
          </a:p>
          <a:p>
            <a:r>
              <a:rPr lang="cs-CZ" dirty="0"/>
              <a:t>Semena </a:t>
            </a:r>
          </a:p>
          <a:p>
            <a:r>
              <a:rPr lang="cs-CZ" dirty="0"/>
              <a:t>Houby </a:t>
            </a:r>
          </a:p>
          <a:p>
            <a:r>
              <a:rPr lang="cs-CZ" dirty="0"/>
              <a:t>…ale také otruby, </a:t>
            </a:r>
            <a:r>
              <a:rPr lang="cs-CZ" dirty="0" err="1"/>
              <a:t>Psyllium</a:t>
            </a:r>
            <a:r>
              <a:rPr lang="cs-CZ" dirty="0"/>
              <a:t>, </a:t>
            </a:r>
            <a:r>
              <a:rPr lang="cs-CZ" dirty="0" err="1"/>
              <a:t>chitosan</a:t>
            </a:r>
            <a:r>
              <a:rPr lang="cs-CZ" dirty="0"/>
              <a:t>, chondroitin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9046689F-A47F-4BE5-AFD9-3DAC0EE3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334" y="2011680"/>
            <a:ext cx="3319075" cy="221628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9439B7EA-8AE9-4F7B-AC0C-0C378B243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302" y="3578218"/>
            <a:ext cx="3310032" cy="21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9359A3-3205-4DBC-8DED-C6EA57CF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8" y="438047"/>
            <a:ext cx="10515600" cy="920336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Americká </a:t>
            </a:r>
            <a:r>
              <a:rPr lang="sk-SK" b="1" dirty="0" err="1">
                <a:solidFill>
                  <a:schemeClr val="bg1"/>
                </a:solidFill>
              </a:rPr>
              <a:t>asociace</a:t>
            </a:r>
            <a:r>
              <a:rPr lang="sk-SK" b="1" dirty="0">
                <a:solidFill>
                  <a:schemeClr val="bg1"/>
                </a:solidFill>
              </a:rPr>
              <a:t> </a:t>
            </a:r>
            <a:r>
              <a:rPr lang="sk-SK" b="1" dirty="0" err="1">
                <a:solidFill>
                  <a:schemeClr val="bg1"/>
                </a:solidFill>
              </a:rPr>
              <a:t>cereálních</a:t>
            </a:r>
            <a:r>
              <a:rPr lang="sk-SK" b="1" dirty="0">
                <a:solidFill>
                  <a:schemeClr val="bg1"/>
                </a:solidFill>
              </a:rPr>
              <a:t> chemik</a:t>
            </a:r>
            <a:r>
              <a:rPr lang="cs-CZ" b="1" dirty="0">
                <a:solidFill>
                  <a:schemeClr val="bg1"/>
                </a:solidFill>
              </a:rPr>
              <a:t>ů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23FA8A2-D0AA-44D7-BA22-E8E1B1CB0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052"/>
            <a:ext cx="10515600" cy="4334911"/>
          </a:xfrm>
        </p:spPr>
        <p:txBody>
          <a:bodyPr>
            <a:normAutofit/>
          </a:bodyPr>
          <a:lstStyle/>
          <a:p>
            <a:r>
              <a:rPr lang="cs-CZ" dirty="0"/>
              <a:t>Vlákninu tvoří </a:t>
            </a:r>
            <a:r>
              <a:rPr lang="cs-CZ" b="1" dirty="0"/>
              <a:t>jedlé části rostlin </a:t>
            </a:r>
            <a:r>
              <a:rPr lang="cs-CZ" dirty="0"/>
              <a:t>nebo </a:t>
            </a:r>
            <a:r>
              <a:rPr lang="cs-CZ" b="1" dirty="0"/>
              <a:t>analogické sacharidy</a:t>
            </a:r>
            <a:r>
              <a:rPr lang="cs-CZ" dirty="0"/>
              <a:t>, které jsou </a:t>
            </a:r>
            <a:r>
              <a:rPr lang="cs-CZ" b="1" dirty="0"/>
              <a:t>odolné vůči trávení a absorpci </a:t>
            </a:r>
            <a:r>
              <a:rPr lang="cs-CZ" dirty="0"/>
              <a:t>v lidském tenkém střevě a jsou </a:t>
            </a:r>
            <a:r>
              <a:rPr lang="cs-CZ" b="1" dirty="0"/>
              <a:t>zcela nebo částečně fermentovány </a:t>
            </a:r>
            <a:r>
              <a:rPr lang="cs-CZ" dirty="0"/>
              <a:t>v tlustém střevě. </a:t>
            </a:r>
          </a:p>
          <a:p>
            <a:r>
              <a:rPr lang="cs-CZ" dirty="0"/>
              <a:t>Vláknina zahrnuje </a:t>
            </a:r>
            <a:r>
              <a:rPr lang="cs-CZ" b="1" dirty="0"/>
              <a:t>polysacharidy, oligosacharidy, lignin, a přidružené rostlinné složky</a:t>
            </a:r>
            <a:r>
              <a:rPr lang="cs-CZ" dirty="0"/>
              <a:t>. </a:t>
            </a:r>
          </a:p>
          <a:p>
            <a:r>
              <a:rPr lang="cs-CZ" dirty="0"/>
              <a:t>Vláknina vykazuje </a:t>
            </a:r>
            <a:r>
              <a:rPr lang="cs-CZ" b="1" dirty="0"/>
              <a:t>prospěšné fyziologické účinky</a:t>
            </a:r>
            <a:r>
              <a:rPr lang="cs-CZ" dirty="0"/>
              <a:t>: laxativní a/nebo upravující hladinu cholesterolu v krvi a/nebo upravující hladinu glukózy v krvi, a další vlastnosti.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6E46EDFB-7487-45F0-B316-1E7385C9ED23}"/>
              </a:ext>
            </a:extLst>
          </p:cNvPr>
          <p:cNvSpPr txBox="1"/>
          <p:nvPr/>
        </p:nvSpPr>
        <p:spPr>
          <a:xfrm>
            <a:off x="9528313" y="5936974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(AACC 2001)</a:t>
            </a:r>
          </a:p>
        </p:txBody>
      </p:sp>
    </p:spTree>
    <p:extLst>
      <p:ext uri="{BB962C8B-B14F-4D97-AF65-F5344CB8AC3E}">
        <p14:creationId xmlns:p14="http://schemas.microsoft.com/office/powerpoint/2010/main" val="20204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56AEC3-556C-44EA-AD9B-537A1A2E3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509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Značení potravin a výživové tvrzení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0D414D6-0530-4A27-B987-8B5E3710D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80492"/>
            <a:ext cx="11020865" cy="199761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Zdroj vlákniny</a:t>
            </a:r>
            <a:endParaRPr lang="cs-CZ" b="1" dirty="0"/>
          </a:p>
          <a:p>
            <a:pPr lvl="1"/>
            <a:r>
              <a:rPr lang="cs-CZ" sz="2600" dirty="0">
                <a:solidFill>
                  <a:srgbClr val="FF0000"/>
                </a:solidFill>
              </a:rPr>
              <a:t>Obsah vlákniny ve výrobku nejméně  3 g /100 g nebo &gt; 1,5 g/100 kcal</a:t>
            </a: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r>
              <a:rPr lang="cs-CZ" b="1" dirty="0"/>
              <a:t>S vysokým obsahem vlákniny</a:t>
            </a:r>
          </a:p>
          <a:p>
            <a:pPr lvl="1"/>
            <a:r>
              <a:rPr lang="cs-CZ" sz="2600" dirty="0">
                <a:solidFill>
                  <a:srgbClr val="FF0000"/>
                </a:solidFill>
              </a:rPr>
              <a:t>Obsah vlákniny ve výrobku nejméně  6 g /100 g nebo &gt; 3 g/100 kcal</a:t>
            </a:r>
          </a:p>
          <a:p>
            <a:endParaRPr 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F248C72D-D138-4644-8937-867BA86C6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08" b="21069"/>
          <a:stretch/>
        </p:blipFill>
        <p:spPr>
          <a:xfrm>
            <a:off x="8927122" y="4197219"/>
            <a:ext cx="2645818" cy="159867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1C603574-1F3A-4B54-8AE0-C7704CF78662}"/>
              </a:ext>
            </a:extLst>
          </p:cNvPr>
          <p:cNvSpPr txBox="1"/>
          <p:nvPr/>
        </p:nvSpPr>
        <p:spPr>
          <a:xfrm>
            <a:off x="838200" y="5795889"/>
            <a:ext cx="8088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NAŘÍZENÍ EVROPSKÉHO PARLAMENTU A RADY (ES) č. 1924/2006 ze dne 20. prosince 2006 o výživových a zdravotních tvrzeních při označování potravin.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52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3777D1-E360-417B-8B02-68A725042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0117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Doporučený denní příjem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82FCA59-B255-44DE-A6AF-D5E10F63B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408" y="2307101"/>
            <a:ext cx="5379720" cy="2630659"/>
          </a:xfrm>
        </p:spPr>
        <p:txBody>
          <a:bodyPr>
            <a:normAutofit/>
          </a:bodyPr>
          <a:lstStyle/>
          <a:p>
            <a:r>
              <a:rPr lang="cs-CZ" b="1" dirty="0"/>
              <a:t>DACH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Dospělí: 30 g/den </a:t>
            </a:r>
          </a:p>
          <a:p>
            <a:pPr lvl="2"/>
            <a:r>
              <a:rPr lang="cs-CZ" dirty="0"/>
              <a:t>Ženy: 3,8 g/MJ nebo 16 g/1000 kcal</a:t>
            </a:r>
          </a:p>
          <a:p>
            <a:pPr lvl="2"/>
            <a:r>
              <a:rPr lang="cs-CZ" dirty="0"/>
              <a:t>Muži: 2,9 g/MJ nebo 12,5 g/1000 kcal</a:t>
            </a:r>
          </a:p>
          <a:p>
            <a:pPr lvl="1"/>
            <a:r>
              <a:rPr lang="cs-CZ" dirty="0"/>
              <a:t>Děti:</a:t>
            </a:r>
          </a:p>
          <a:p>
            <a:pPr lvl="2"/>
            <a:r>
              <a:rPr lang="cs-CZ" dirty="0"/>
              <a:t>Od 5. měsíce 4 g/1000 kcal </a:t>
            </a:r>
          </a:p>
          <a:p>
            <a:pPr lvl="2"/>
            <a:r>
              <a:rPr lang="cs-CZ" dirty="0"/>
              <a:t>V 1 roce 10 g/den</a:t>
            </a:r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/>
          </a:p>
        </p:txBody>
      </p:sp>
      <p:graphicFrame>
        <p:nvGraphicFramePr>
          <p:cNvPr id="5" name="Zástupný objekt pre obsah 4">
            <a:extLst>
              <a:ext uri="{FF2B5EF4-FFF2-40B4-BE49-F238E27FC236}">
                <a16:creationId xmlns:a16="http://schemas.microsoft.com/office/drawing/2014/main" xmlns="" id="{6D959F00-260E-4052-8ADA-AC2C8D5561A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1778270"/>
              </p:ext>
            </p:extLst>
          </p:nvPr>
        </p:nvGraphicFramePr>
        <p:xfrm>
          <a:off x="6481690" y="2740025"/>
          <a:ext cx="51816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119530370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883918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Věk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DDD (g/den)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065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0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614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789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09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4124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Dospělí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8239907"/>
                  </a:ext>
                </a:extLst>
              </a:tr>
            </a:tbl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4B3ECBCF-9C61-4042-ABFB-867A9545292D}"/>
              </a:ext>
            </a:extLst>
          </p:cNvPr>
          <p:cNvSpPr txBox="1"/>
          <p:nvPr/>
        </p:nvSpPr>
        <p:spPr>
          <a:xfrm>
            <a:off x="6481690" y="2166425"/>
            <a:ext cx="533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/>
              <a:t>EFSA – </a:t>
            </a:r>
            <a:r>
              <a:rPr lang="cs-CZ" sz="2800" dirty="0" err="1"/>
              <a:t>Dietary</a:t>
            </a:r>
            <a:r>
              <a:rPr lang="cs-CZ" sz="2800" dirty="0"/>
              <a:t> reference </a:t>
            </a:r>
            <a:r>
              <a:rPr lang="cs-CZ" sz="2800" dirty="0" err="1"/>
              <a:t>values</a:t>
            </a:r>
            <a:endParaRPr lang="cs-CZ" sz="28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8FE68F3B-66BA-4DA0-81E3-2D853FDE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331" y="5841680"/>
            <a:ext cx="1547959" cy="729008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4A3F5369-4E91-4049-B182-729A7CD5A114}"/>
              </a:ext>
            </a:extLst>
          </p:cNvPr>
          <p:cNvSpPr txBox="1"/>
          <p:nvPr/>
        </p:nvSpPr>
        <p:spPr>
          <a:xfrm>
            <a:off x="838200" y="5162843"/>
            <a:ext cx="50983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Společnost pro výživu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</a:rPr>
              <a:t>Do 2 let → 5 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FF0000"/>
                </a:solidFill>
              </a:rPr>
              <a:t>Nad 2 roky → věk dítěte + 5 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200" dirty="0"/>
              <a:t>D</a:t>
            </a:r>
            <a:r>
              <a:rPr lang="cs-CZ" sz="2200" dirty="0" err="1"/>
              <a:t>ospělí</a:t>
            </a:r>
            <a:r>
              <a:rPr lang="cs-CZ" sz="2200" dirty="0"/>
              <a:t> → 30 g/den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0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111754D2-7BAE-4AE3-A24C-F39A82A7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441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Jídelníček plný vlákniny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D5402A09-2082-4AD4-BC93-4E2975171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Snídaně: Ovesné vločky (50 g) s bílím jogurtem, hrst vlašských ořechů, maliny</a:t>
            </a:r>
          </a:p>
          <a:p>
            <a:r>
              <a:rPr lang="cs-CZ" dirty="0"/>
              <a:t>Svačina: Celozrnný chléb – krajíc (40 g) se šunkou a sýrem, jablko</a:t>
            </a:r>
          </a:p>
          <a:p>
            <a:r>
              <a:rPr lang="cs-CZ" dirty="0"/>
              <a:t>Oběd: Brambory (150 g), pečený candát, fazolky</a:t>
            </a:r>
          </a:p>
          <a:p>
            <a:r>
              <a:rPr lang="cs-CZ" dirty="0"/>
              <a:t>Svačina: Kefír, banán</a:t>
            </a:r>
          </a:p>
          <a:p>
            <a:r>
              <a:rPr lang="cs-CZ" dirty="0"/>
              <a:t>Večeře: Luštěninový salát (zelená čočka, tarhoňa, rajče, cibule, vejce)</a:t>
            </a:r>
          </a:p>
        </p:txBody>
      </p:sp>
    </p:spTree>
    <p:extLst>
      <p:ext uri="{BB962C8B-B14F-4D97-AF65-F5344CB8AC3E}">
        <p14:creationId xmlns:p14="http://schemas.microsoft.com/office/powerpoint/2010/main" val="33769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B06AE17-9839-4D50-8709-A3EA26F9F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Snídaně: </a:t>
            </a:r>
            <a:r>
              <a:rPr lang="cs-CZ" b="1" dirty="0"/>
              <a:t>Ovesné vločky </a:t>
            </a:r>
            <a:r>
              <a:rPr lang="cs-CZ" dirty="0"/>
              <a:t>(50 g) s bílím jogurtem, hrst </a:t>
            </a:r>
            <a:r>
              <a:rPr lang="cs-CZ" b="1" dirty="0"/>
              <a:t>vlašských ořechů, maliny</a:t>
            </a:r>
          </a:p>
          <a:p>
            <a:r>
              <a:rPr lang="cs-CZ" dirty="0"/>
              <a:t>Svačina: </a:t>
            </a:r>
            <a:r>
              <a:rPr lang="cs-CZ" b="1" dirty="0"/>
              <a:t>Celozrnný chléb </a:t>
            </a:r>
            <a:r>
              <a:rPr lang="cs-CZ" dirty="0"/>
              <a:t>– krajíc (40 g) se šunkou a sýrem, </a:t>
            </a:r>
            <a:r>
              <a:rPr lang="cs-CZ" b="1" dirty="0"/>
              <a:t>jablko</a:t>
            </a:r>
          </a:p>
          <a:p>
            <a:r>
              <a:rPr lang="cs-CZ" dirty="0"/>
              <a:t>Oběd: </a:t>
            </a:r>
            <a:r>
              <a:rPr lang="cs-CZ" b="1" dirty="0"/>
              <a:t>Brambory</a:t>
            </a:r>
            <a:r>
              <a:rPr lang="cs-CZ" dirty="0"/>
              <a:t> (150 g), pečený candát, </a:t>
            </a:r>
            <a:r>
              <a:rPr lang="cs-CZ" b="1" dirty="0"/>
              <a:t>fazolky </a:t>
            </a:r>
          </a:p>
          <a:p>
            <a:r>
              <a:rPr lang="cs-CZ" dirty="0"/>
              <a:t>Svačina: Kefír, </a:t>
            </a:r>
            <a:r>
              <a:rPr lang="cs-CZ" b="1" dirty="0"/>
              <a:t>banán</a:t>
            </a:r>
          </a:p>
          <a:p>
            <a:r>
              <a:rPr lang="cs-CZ" dirty="0"/>
              <a:t>Večeře: Luštěninový salát (</a:t>
            </a:r>
            <a:r>
              <a:rPr lang="cs-CZ" b="1" dirty="0"/>
              <a:t>zelená čočka</a:t>
            </a:r>
            <a:r>
              <a:rPr lang="cs-CZ" dirty="0"/>
              <a:t>, tarhoňa, </a:t>
            </a:r>
            <a:r>
              <a:rPr lang="cs-CZ" b="1" dirty="0"/>
              <a:t>rajče</a:t>
            </a:r>
            <a:r>
              <a:rPr lang="cs-CZ" dirty="0"/>
              <a:t>, </a:t>
            </a:r>
            <a:r>
              <a:rPr lang="cs-CZ" b="1" dirty="0"/>
              <a:t>cibule</a:t>
            </a:r>
            <a:r>
              <a:rPr lang="cs-CZ" dirty="0"/>
              <a:t>, vejce)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4">
            <a:extLst>
              <a:ext uri="{FF2B5EF4-FFF2-40B4-BE49-F238E27FC236}">
                <a16:creationId xmlns:a16="http://schemas.microsoft.com/office/drawing/2014/main" xmlns="" id="{4B19D321-97E0-48AA-881B-9994ECC7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441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Jídelníček plný vlákniny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E25AD45E-36A5-468D-B14A-47B49D5C8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26654" y="5494402"/>
            <a:ext cx="1240447" cy="124044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B1D9F043-D1B3-4C11-BD26-8323E1FEA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120" y="5455092"/>
            <a:ext cx="1693217" cy="127975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AB12C0F7-4BF1-4774-8699-A9B9EA92A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527" y="5619077"/>
            <a:ext cx="1924870" cy="1115772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DEC59EA8-15A8-4F0A-A05E-BD66A3CDA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443" y="5323164"/>
            <a:ext cx="1997019" cy="1498529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663C83CE-44A0-4C8B-B41D-66ED82476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89" y="5593608"/>
            <a:ext cx="1721684" cy="116670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C318E75E-7905-4DD2-A606-40EE1AC55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544" y="5415782"/>
            <a:ext cx="2133249" cy="138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xmlns="" id="{358D7398-089F-43DF-BD5C-276E0B12A970}"/>
              </a:ext>
            </a:extLst>
          </p:cNvPr>
          <p:cNvSpPr txBox="1">
            <a:spLocks/>
          </p:cNvSpPr>
          <p:nvPr/>
        </p:nvSpPr>
        <p:spPr>
          <a:xfrm>
            <a:off x="2466534" y="2088440"/>
            <a:ext cx="7202659" cy="90350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 anchorCtr="1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4800" b="1" dirty="0">
                <a:solidFill>
                  <a:schemeClr val="bg1"/>
                </a:solidFill>
              </a:rPr>
              <a:t>Kolik g vlákniny obsahuje jídelníček?</a:t>
            </a:r>
          </a:p>
        </p:txBody>
      </p:sp>
      <p:pic>
        <p:nvPicPr>
          <p:cNvPr id="5" name="Grafický objekt 4" descr="Hlava s ozubenými kolieskami">
            <a:extLst>
              <a:ext uri="{FF2B5EF4-FFF2-40B4-BE49-F238E27FC236}">
                <a16:creationId xmlns:a16="http://schemas.microsoft.com/office/drawing/2014/main" xmlns="" id="{5F076F33-9C30-4D5D-BF86-862C61944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212" y="3179300"/>
            <a:ext cx="1621302" cy="162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629AE71-4099-4938-88B4-673C1DF1A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518" y="2785403"/>
            <a:ext cx="5641143" cy="984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b="1" dirty="0"/>
              <a:t>cca 35 g </a:t>
            </a:r>
            <a:r>
              <a:rPr lang="sk-SK" sz="2400" dirty="0" err="1"/>
              <a:t>dle</a:t>
            </a:r>
            <a:r>
              <a:rPr lang="sk-SK" sz="2400" dirty="0"/>
              <a:t> kalorických </a:t>
            </a:r>
            <a:r>
              <a:rPr lang="sk-SK" sz="2400" dirty="0" err="1"/>
              <a:t>tabulek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1155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4D9335-06CA-45D7-8BE7-80ED85FE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Nadměrný příjem vlákniny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77C5B38-9835-46A6-B0B7-DD2DC0A45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Bolesti břicha, průjem, nadýmaní</a:t>
            </a:r>
          </a:p>
          <a:p>
            <a:r>
              <a:rPr lang="cs-CZ" b="1" dirty="0"/>
              <a:t>Snížené vstřebávaní minerálních látek</a:t>
            </a:r>
            <a:r>
              <a:rPr lang="cs-CZ" dirty="0"/>
              <a:t>, např. </a:t>
            </a:r>
            <a:r>
              <a:rPr lang="cs-CZ" dirty="0" err="1"/>
              <a:t>Fe</a:t>
            </a:r>
            <a:r>
              <a:rPr lang="cs-CZ" dirty="0"/>
              <a:t>, </a:t>
            </a:r>
            <a:r>
              <a:rPr lang="cs-CZ" dirty="0" err="1"/>
              <a:t>Zn</a:t>
            </a:r>
            <a:r>
              <a:rPr lang="cs-CZ" dirty="0"/>
              <a:t>, Ca, Mg – deficit minerálních látek (zejména vysoký obsah </a:t>
            </a:r>
            <a:r>
              <a:rPr lang="cs-CZ" dirty="0" err="1"/>
              <a:t>vláknina+fytáty</a:t>
            </a:r>
            <a:r>
              <a:rPr lang="cs-CZ" dirty="0"/>
              <a:t>)</a:t>
            </a:r>
          </a:p>
          <a:p>
            <a:r>
              <a:rPr lang="cs-CZ" dirty="0"/>
              <a:t>Snížený transit-</a:t>
            </a:r>
            <a:r>
              <a:rPr lang="cs-CZ" dirty="0" err="1"/>
              <a:t>time</a:t>
            </a:r>
            <a:r>
              <a:rPr lang="cs-CZ" dirty="0"/>
              <a:t> s následným </a:t>
            </a:r>
            <a:r>
              <a:rPr lang="cs-CZ" b="1" dirty="0"/>
              <a:t>poklesem vstřebávaní živin</a:t>
            </a:r>
          </a:p>
          <a:p>
            <a:r>
              <a:rPr lang="cs-CZ" b="1" dirty="0"/>
              <a:t>Pokles účinnosti léčiv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6B9BB792-1557-4702-B450-15E4A84C1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047" y="4719490"/>
            <a:ext cx="2143125" cy="214312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F87B6BC-6F8C-47FC-8D15-62E0782FB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234" y="4473062"/>
            <a:ext cx="2179026" cy="217902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DFACA136-42EC-48A5-843C-0FEAD0539B45}"/>
              </a:ext>
            </a:extLst>
          </p:cNvPr>
          <p:cNvSpPr txBox="1"/>
          <p:nvPr/>
        </p:nvSpPr>
        <p:spPr>
          <a:xfrm>
            <a:off x="838200" y="6045193"/>
            <a:ext cx="4831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Nutnost dodržování pitného režimu!!!</a:t>
            </a:r>
          </a:p>
        </p:txBody>
      </p:sp>
    </p:spTree>
    <p:extLst>
      <p:ext uri="{BB962C8B-B14F-4D97-AF65-F5344CB8AC3E}">
        <p14:creationId xmlns:p14="http://schemas.microsoft.com/office/powerpoint/2010/main" val="8182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80CD58-2E9D-4598-8222-A73F9D9C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12244BB-F2B5-4AF6-A542-2032DF969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375" y="3199767"/>
            <a:ext cx="7785295" cy="1140729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000" b="1" dirty="0">
                <a:solidFill>
                  <a:schemeClr val="bg1"/>
                </a:solidFill>
              </a:rPr>
              <a:t>Děkuji za pozornost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4DF8BD1D-8D89-46AB-9639-A5B184E8A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67"/>
          <a:stretch/>
        </p:blipFill>
        <p:spPr>
          <a:xfrm rot="10800000">
            <a:off x="0" y="0"/>
            <a:ext cx="12192000" cy="2834640"/>
          </a:xfrm>
          <a:prstGeom prst="rect">
            <a:avLst/>
          </a:prstGeom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xmlns="" id="{4A2980AA-A302-43CC-94B2-0634A96E5046}"/>
              </a:ext>
            </a:extLst>
          </p:cNvPr>
          <p:cNvSpPr txBox="1">
            <a:spLocks/>
          </p:cNvSpPr>
          <p:nvPr/>
        </p:nvSpPr>
        <p:spPr>
          <a:xfrm>
            <a:off x="9005056" y="6113048"/>
            <a:ext cx="2811806" cy="492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/>
              <a:t>…a hodně štěstí u zkoušek </a:t>
            </a:r>
            <a:r>
              <a:rPr lang="cs-CZ" sz="1800" b="1" dirty="0">
                <a:sym typeface="Wingdings" panose="05000000000000000000" pitchFamily="2" charset="2"/>
              </a:rPr>
              <a:t>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655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CF1F77C-BBFD-409A-A0DB-D1411812FD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Nařízení Evropského parlamentu a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Rady (EU) č. 1169/2011, Příloha 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606A16D-76A4-49E5-8B7E-3CC844814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077"/>
            <a:ext cx="10515600" cy="4479235"/>
          </a:xfrm>
        </p:spPr>
        <p:txBody>
          <a:bodyPr>
            <a:normAutofit/>
          </a:bodyPr>
          <a:lstStyle/>
          <a:p>
            <a:r>
              <a:rPr lang="cs-CZ" dirty="0"/>
              <a:t>Vlákninou se rozumějí </a:t>
            </a:r>
            <a:r>
              <a:rPr lang="cs-CZ" b="1" dirty="0"/>
              <a:t>uhlovodíkové polymery s třemi nebo více monomerními jednotkami</a:t>
            </a:r>
            <a:r>
              <a:rPr lang="cs-CZ" dirty="0"/>
              <a:t>, které nejsou tráveny ani vstřebávány v tenkém střevě lidského organismu a náleží do těchto kategorií:</a:t>
            </a:r>
          </a:p>
          <a:p>
            <a:pPr lvl="1"/>
            <a:r>
              <a:rPr lang="cs-CZ" dirty="0"/>
              <a:t>jedlé uhlovodíkové polymery </a:t>
            </a:r>
            <a:r>
              <a:rPr lang="cs-CZ" b="1" dirty="0"/>
              <a:t>přirozeně se vyskytující v přijímané potravě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jedlé uhlovodíkové polymery, </a:t>
            </a:r>
            <a:r>
              <a:rPr lang="cs-CZ" b="1" dirty="0"/>
              <a:t>které byly získány z potravinových surovin fyzikálními, enzymatickými nebo chemickými prostředky </a:t>
            </a:r>
            <a:r>
              <a:rPr lang="cs-CZ" dirty="0"/>
              <a:t>a které mají prospěšný fyziologický účinek prokázaný obecně uznávanými vědeckými poznatky,</a:t>
            </a:r>
          </a:p>
          <a:p>
            <a:pPr lvl="1"/>
            <a:r>
              <a:rPr lang="cs-CZ" b="1" dirty="0"/>
              <a:t>jedlé syntetické uhlovodíkové polymery</a:t>
            </a:r>
            <a:r>
              <a:rPr lang="cs-CZ" dirty="0"/>
              <a:t>, které mají prospěšný fyziologický účinek prokázaný obecně uznávanými vědeckými poznatky.</a:t>
            </a:r>
          </a:p>
        </p:txBody>
      </p:sp>
    </p:spTree>
    <p:extLst>
      <p:ext uri="{BB962C8B-B14F-4D97-AF65-F5344CB8AC3E}">
        <p14:creationId xmlns:p14="http://schemas.microsoft.com/office/powerpoint/2010/main" val="2229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006B5E-F230-442A-9451-7BF33505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Hlavní složky vlákniny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05E4734-AD8C-4A8D-AF81-7FAD9F35E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4664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Neškrobové polysacharidy</a:t>
            </a:r>
          </a:p>
          <a:p>
            <a:pPr lvl="1"/>
            <a:r>
              <a:rPr lang="cs-CZ" dirty="0"/>
              <a:t>Celulóza, hemicelulóza, pektiny a tzv. </a:t>
            </a:r>
            <a:r>
              <a:rPr lang="cs-CZ" dirty="0" err="1"/>
              <a:t>hydrokoloidy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/>
              <a:t>   (gumy, slizy či </a:t>
            </a:r>
            <a:r>
              <a:rPr lang="cs-CZ" dirty="0" err="1"/>
              <a:t>betaglukany</a:t>
            </a:r>
            <a:r>
              <a:rPr lang="cs-CZ" dirty="0"/>
              <a:t>)</a:t>
            </a:r>
          </a:p>
          <a:p>
            <a:r>
              <a:rPr lang="cs-CZ" b="1" dirty="0"/>
              <a:t>Rezistentní oligosacharidy</a:t>
            </a:r>
          </a:p>
          <a:p>
            <a:pPr lvl="1"/>
            <a:r>
              <a:rPr lang="cs-CZ" dirty="0" err="1"/>
              <a:t>Oligofruktóza</a:t>
            </a:r>
            <a:r>
              <a:rPr lang="cs-CZ" dirty="0"/>
              <a:t>, rafinózy</a:t>
            </a:r>
          </a:p>
          <a:p>
            <a:r>
              <a:rPr lang="cs-CZ" b="1" dirty="0"/>
              <a:t>Analoga sacharidů </a:t>
            </a:r>
          </a:p>
          <a:p>
            <a:pPr lvl="1"/>
            <a:r>
              <a:rPr lang="cs-CZ" dirty="0"/>
              <a:t>Rezistentní škroby (modifikované škroby), dextriny</a:t>
            </a:r>
          </a:p>
          <a:p>
            <a:r>
              <a:rPr lang="cs-CZ" b="1" dirty="0"/>
              <a:t>Lignin</a:t>
            </a:r>
          </a:p>
          <a:p>
            <a:r>
              <a:rPr lang="cs-CZ" b="1" dirty="0"/>
              <a:t>Látky asociované s neškrob. polysacharidy a ligninem</a:t>
            </a:r>
          </a:p>
          <a:p>
            <a:pPr lvl="1"/>
            <a:r>
              <a:rPr lang="cs-CZ" dirty="0"/>
              <a:t>Vosky, taniny, saponiny</a:t>
            </a:r>
          </a:p>
          <a:p>
            <a:r>
              <a:rPr lang="cs-CZ" b="1" dirty="0"/>
              <a:t>Látky živočišného a syntetického původu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E502825D-EF5B-4A1A-836A-9E166582D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479" y="5259143"/>
            <a:ext cx="2567310" cy="109752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3580A3D-9406-434A-8CF9-7F7CA2A06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054" y="1825625"/>
            <a:ext cx="3818735" cy="26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5C3101-3236-4EC4-A0AF-8133453C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Dělení vlákniny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3B9E9F0-B9ED-4570-9D7B-96ABE1E7B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718"/>
            <a:ext cx="10515600" cy="4783830"/>
          </a:xfrm>
        </p:spPr>
        <p:txBody>
          <a:bodyPr>
            <a:normAutofit/>
          </a:bodyPr>
          <a:lstStyle/>
          <a:p>
            <a:r>
              <a:rPr lang="cs-CZ" dirty="0"/>
              <a:t>1980 – dělení na rozpustnou a nerozpustnou vlákninu</a:t>
            </a:r>
          </a:p>
          <a:p>
            <a:pPr lvl="1"/>
            <a:r>
              <a:rPr lang="cs-CZ" b="1" dirty="0"/>
              <a:t>Rozpustná</a:t>
            </a:r>
            <a:r>
              <a:rPr lang="cs-CZ" dirty="0"/>
              <a:t> -část hemicelulóz, pektin, rozpustné slizy, </a:t>
            </a:r>
            <a:r>
              <a:rPr lang="cs-CZ" dirty="0" err="1"/>
              <a:t>guar</a:t>
            </a:r>
            <a:r>
              <a:rPr lang="cs-CZ" dirty="0"/>
              <a:t>, agar, inulin</a:t>
            </a:r>
          </a:p>
          <a:p>
            <a:pPr lvl="2"/>
            <a:r>
              <a:rPr lang="cs-CZ" dirty="0"/>
              <a:t>Tvoří </a:t>
            </a:r>
            <a:r>
              <a:rPr lang="cs-CZ" dirty="0" err="1"/>
              <a:t>gélovité</a:t>
            </a:r>
            <a:r>
              <a:rPr lang="cs-CZ" dirty="0"/>
              <a:t> prostředí v tenkém střevě→ snížení vstřebávání glukózy a MK</a:t>
            </a:r>
          </a:p>
          <a:p>
            <a:pPr lvl="1"/>
            <a:r>
              <a:rPr lang="cs-CZ" b="1" dirty="0"/>
              <a:t>Nerozpustná</a:t>
            </a:r>
            <a:r>
              <a:rPr lang="cs-CZ" dirty="0"/>
              <a:t> -některé hemicelulózy, celulóza, lignin</a:t>
            </a:r>
          </a:p>
          <a:p>
            <a:pPr lvl="2"/>
            <a:r>
              <a:rPr lang="cs-CZ" dirty="0"/>
              <a:t>Podpora peristaltiky, urychlení průchodu tráveniny a zvětšení objemu stolice</a:t>
            </a:r>
          </a:p>
          <a:p>
            <a:r>
              <a:rPr lang="cs-CZ" dirty="0"/>
              <a:t>1998 – </a:t>
            </a:r>
            <a:r>
              <a:rPr lang="cs-CZ" b="1" dirty="0">
                <a:solidFill>
                  <a:srgbClr val="FF0000"/>
                </a:solidFill>
              </a:rPr>
              <a:t>WHO nedoporučuje členit </a:t>
            </a:r>
          </a:p>
          <a:p>
            <a:pPr lvl="1"/>
            <a:r>
              <a:rPr lang="cs-CZ" dirty="0"/>
              <a:t>rozdělení platí jen pro některé ze složek obou skupin</a:t>
            </a:r>
          </a:p>
          <a:p>
            <a:pPr lvl="1"/>
            <a:r>
              <a:rPr lang="cs-CZ" dirty="0"/>
              <a:t>v potravinách se vyskytuje směs rozpustné a nerozpustné vlákniny</a:t>
            </a:r>
          </a:p>
          <a:p>
            <a:pPr lvl="1"/>
            <a:r>
              <a:rPr lang="cs-CZ" dirty="0"/>
              <a:t>rozpustnost ve vodě neurčuje fyziologický efekt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20F2AEE-FB5A-45AB-8832-25A97BF4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1" y="1336431"/>
            <a:ext cx="10564837" cy="3263704"/>
          </a:xfrm>
        </p:spPr>
        <p:txBody>
          <a:bodyPr>
            <a:normAutofit/>
          </a:bodyPr>
          <a:lstStyle/>
          <a:p>
            <a:r>
              <a:rPr lang="cs-CZ" dirty="0"/>
              <a:t>Poměr rozpustné: nerozpustné vlákniny je 3:1 (VÚP, Bratislava) </a:t>
            </a:r>
          </a:p>
          <a:p>
            <a:pPr lvl="1"/>
            <a:r>
              <a:rPr lang="cs-CZ" dirty="0"/>
              <a:t>často uváděno chybně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Existují také pojmy </a:t>
            </a:r>
            <a:r>
              <a:rPr lang="cs-CZ" b="1" dirty="0" err="1"/>
              <a:t>fermentovatelná</a:t>
            </a:r>
            <a:r>
              <a:rPr lang="cs-CZ" dirty="0"/>
              <a:t> a </a:t>
            </a:r>
            <a:r>
              <a:rPr lang="cs-CZ" b="1" dirty="0" err="1"/>
              <a:t>nefermentovatelná</a:t>
            </a:r>
            <a:r>
              <a:rPr lang="cs-CZ" dirty="0"/>
              <a:t> vláknina</a:t>
            </a:r>
          </a:p>
          <a:p>
            <a:pPr lvl="1"/>
            <a:r>
              <a:rPr lang="cs-CZ" dirty="0"/>
              <a:t>Není totéž co rozpustná </a:t>
            </a:r>
            <a:r>
              <a:rPr lang="cs-CZ" dirty="0" err="1"/>
              <a:t>vs</a:t>
            </a:r>
            <a:r>
              <a:rPr lang="cs-CZ" dirty="0"/>
              <a:t> nerozpustná</a:t>
            </a:r>
          </a:p>
          <a:p>
            <a:pPr lvl="1"/>
            <a:r>
              <a:rPr lang="sk-SK" dirty="0"/>
              <a:t>N</a:t>
            </a:r>
            <a:r>
              <a:rPr lang="cs-CZ" dirty="0" err="1"/>
              <a:t>apř</a:t>
            </a:r>
            <a:r>
              <a:rPr lang="cs-CZ" dirty="0"/>
              <a:t>. až 20 % celulózy se ve střevě fermentuje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xmlns="" id="{7C3CDF70-CA76-4AF2-BF9A-E71EF539EC45}"/>
              </a:ext>
            </a:extLst>
          </p:cNvPr>
          <p:cNvSpPr/>
          <p:nvPr/>
        </p:nvSpPr>
        <p:spPr>
          <a:xfrm>
            <a:off x="6563585" y="6184481"/>
            <a:ext cx="5057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http://www.fao.org/docrep/w8079e/w8079e0l.htm</a:t>
            </a:r>
          </a:p>
        </p:txBody>
      </p:sp>
    </p:spTree>
    <p:extLst>
      <p:ext uri="{BB962C8B-B14F-4D97-AF65-F5344CB8AC3E}">
        <p14:creationId xmlns:p14="http://schemas.microsoft.com/office/powerpoint/2010/main" val="15450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6A1944-8DB2-4D02-8A37-13284005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0578"/>
          </a:xfr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Základní charakteristiky vlákniny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77B65AA-B131-4608-9C4C-8CFDA852A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Neštěpitelná enzymy tenkého střeva</a:t>
            </a:r>
          </a:p>
          <a:p>
            <a:pPr lvl="1"/>
            <a:r>
              <a:rPr lang="cs-CZ" dirty="0"/>
              <a:t>Prochází gastrointestinálním traktem (GIT) v takřka nezměněné podobě</a:t>
            </a:r>
          </a:p>
          <a:p>
            <a:r>
              <a:rPr lang="cs-CZ" altLang="cs-CZ" dirty="0"/>
              <a:t>Není přímo využitelná jako zdroj energie, ale až po její fermentaci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Energetická hodnota vlákniny: 8 </a:t>
            </a:r>
            <a:r>
              <a:rPr lang="cs-CZ" b="1" dirty="0" err="1">
                <a:solidFill>
                  <a:srgbClr val="FF0000"/>
                </a:solidFill>
              </a:rPr>
              <a:t>kJ</a:t>
            </a:r>
            <a:r>
              <a:rPr lang="cs-CZ" b="1" dirty="0">
                <a:solidFill>
                  <a:srgbClr val="FF0000"/>
                </a:solidFill>
              </a:rPr>
              <a:t>/g (2 kcal/g) </a:t>
            </a:r>
            <a:endParaRPr lang="cs-CZ" sz="2000" b="1" dirty="0">
              <a:solidFill>
                <a:srgbClr val="FF0000"/>
              </a:solidFill>
            </a:endParaRPr>
          </a:p>
          <a:p>
            <a:pPr lvl="2"/>
            <a:r>
              <a:rPr lang="cs-CZ" b="1" dirty="0" err="1"/>
              <a:t>započítava</a:t>
            </a:r>
            <a:r>
              <a:rPr lang="cs-CZ" b="1" dirty="0"/>
              <a:t> </a:t>
            </a:r>
            <a:r>
              <a:rPr lang="cs-CZ" b="1" dirty="0" err="1"/>
              <a:t>sa</a:t>
            </a:r>
            <a:r>
              <a:rPr lang="cs-CZ" b="1" dirty="0"/>
              <a:t> do celkového energetického příjmu (CEP)!</a:t>
            </a:r>
          </a:p>
          <a:p>
            <a:pPr lvl="2"/>
            <a:r>
              <a:rPr lang="cs-CZ" dirty="0"/>
              <a:t>(Nařízení Evropského parlamentu a Rady (EU) č. 1169/2011, Příloha XIV: Převodní faktory pro výpočet energetické hodnoty)</a:t>
            </a:r>
          </a:p>
          <a:p>
            <a:r>
              <a:rPr lang="cs-CZ" b="1" dirty="0"/>
              <a:t>Fermentována účinkem enzymů mikrobioty tlustého střeva</a:t>
            </a:r>
            <a:r>
              <a:rPr lang="cs-CZ" dirty="0"/>
              <a:t>→ vznik MK s krátkým řetězcem (C1-C7) – </a:t>
            </a:r>
            <a:r>
              <a:rPr lang="cs-CZ" dirty="0" err="1"/>
              <a:t>kys</a:t>
            </a:r>
            <a:r>
              <a:rPr lang="cs-CZ" dirty="0"/>
              <a:t>. propionová, </a:t>
            </a:r>
            <a:r>
              <a:rPr lang="cs-CZ" u="sng" dirty="0"/>
              <a:t>máselná</a:t>
            </a:r>
            <a:r>
              <a:rPr lang="cs-CZ" dirty="0"/>
              <a:t> a octová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3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EB5181C-E893-4E2E-812E-FC99A5F1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739" y="2936973"/>
            <a:ext cx="6022144" cy="94571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Mastné kyseliny s krátkým řetězcem(</a:t>
            </a:r>
            <a:r>
              <a:rPr lang="cs-CZ" dirty="0" err="1"/>
              <a:t>SCFAs</a:t>
            </a:r>
            <a:r>
              <a:rPr lang="cs-CZ" dirty="0"/>
              <a:t>) mají mnoho funkcí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3F1C920F-4316-4FBC-A808-EF50B191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250422"/>
            <a:ext cx="4543865" cy="631881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xmlns="" id="{36E624D8-017E-4418-B265-42E4C73ECFC7}"/>
              </a:ext>
            </a:extLst>
          </p:cNvPr>
          <p:cNvSpPr/>
          <p:nvPr/>
        </p:nvSpPr>
        <p:spPr>
          <a:xfrm rot="21323864">
            <a:off x="3207434" y="661182"/>
            <a:ext cx="1055077" cy="59084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3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DEAE68-94D7-4B9B-9250-67221666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990"/>
            <a:ext cx="10515600" cy="718086"/>
          </a:xfrm>
        </p:spPr>
        <p:txBody>
          <a:bodyPr/>
          <a:lstStyle/>
          <a:p>
            <a:pPr algn="ctr"/>
            <a:r>
              <a:rPr lang="cs-CZ" b="1" dirty="0"/>
              <a:t>Funkce butyrátu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82A993D-87E9-4828-8A19-6CEAA8158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445"/>
            <a:ext cx="10515600" cy="4629517"/>
          </a:xfrm>
        </p:spPr>
        <p:txBody>
          <a:bodyPr>
            <a:normAutofit/>
          </a:bodyPr>
          <a:lstStyle/>
          <a:p>
            <a:r>
              <a:rPr lang="cs-CZ" b="1" dirty="0"/>
              <a:t>Trofický efekt na střevo</a:t>
            </a:r>
          </a:p>
          <a:p>
            <a:pPr lvl="1"/>
            <a:r>
              <a:rPr lang="cs-CZ" dirty="0"/>
              <a:t>butyrát stimuluje proliferaci, diferenciaci a snižuje apoptózu</a:t>
            </a:r>
          </a:p>
          <a:p>
            <a:pPr lvl="1"/>
            <a:r>
              <a:rPr lang="cs-CZ" dirty="0"/>
              <a:t>v nepřítomnosti butyrátu je narušená morfologická stavba (krypty, klky ....)</a:t>
            </a:r>
          </a:p>
          <a:p>
            <a:pPr lvl="1"/>
            <a:r>
              <a:rPr lang="pl-PL" dirty="0"/>
              <a:t>stimuluje proliferaci buněk mukózy střeva (slouží jako </a:t>
            </a:r>
            <a:r>
              <a:rPr lang="pl-PL" b="1" dirty="0"/>
              <a:t>zdroj energie</a:t>
            </a:r>
            <a:r>
              <a:rPr lang="pl-PL" dirty="0"/>
              <a:t> pro kolonocyty)</a:t>
            </a:r>
            <a:endParaRPr lang="cs-CZ" dirty="0"/>
          </a:p>
          <a:p>
            <a:r>
              <a:rPr lang="cs-CZ" b="1" dirty="0"/>
              <a:t>Protizánětlivý efekt a ochrana proti </a:t>
            </a:r>
            <a:r>
              <a:rPr lang="cs-CZ" b="1" dirty="0" err="1"/>
              <a:t>patogénům</a:t>
            </a:r>
            <a:endParaRPr lang="cs-CZ" b="1" dirty="0"/>
          </a:p>
          <a:p>
            <a:pPr lvl="1"/>
            <a:r>
              <a:rPr lang="cs-CZ" dirty="0"/>
              <a:t>stimuluje tvorbu mucinu v tlustém střevě</a:t>
            </a:r>
          </a:p>
          <a:p>
            <a:pPr lvl="1"/>
            <a:r>
              <a:rPr lang="cs-CZ" dirty="0"/>
              <a:t>Butyrát, propionát a laktát – slabé baktericidní a bakteriostatické účinky (acidifikace vnitřního prostředí)</a:t>
            </a:r>
          </a:p>
          <a:p>
            <a:r>
              <a:rPr lang="cs-CZ" b="1" dirty="0" err="1"/>
              <a:t>Antikarcinogénní</a:t>
            </a:r>
            <a:r>
              <a:rPr lang="cs-CZ" b="1" dirty="0"/>
              <a:t> efekt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8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1631</Words>
  <Application>Microsoft Office PowerPoint</Application>
  <PresentationFormat>Širokoúhlá obrazovka</PresentationFormat>
  <Paragraphs>221</Paragraphs>
  <Slides>27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Motív balíka Office</vt:lpstr>
      <vt:lpstr>VLÁKNINA</vt:lpstr>
      <vt:lpstr>Americká asociace cereálních chemiků</vt:lpstr>
      <vt:lpstr>Nařízení Evropského parlamentu a  Rady (EU) č. 1169/2011, Příloha I</vt:lpstr>
      <vt:lpstr>Hlavní složky vlákniny</vt:lpstr>
      <vt:lpstr>Dělení vlákniny</vt:lpstr>
      <vt:lpstr>Prezentace aplikace PowerPoint</vt:lpstr>
      <vt:lpstr>Základní charakteristiky vlákniny</vt:lpstr>
      <vt:lpstr>Prezentace aplikace PowerPoint</vt:lpstr>
      <vt:lpstr>Funkce butyrátu</vt:lpstr>
      <vt:lpstr>Prezentace aplikace PowerPoint</vt:lpstr>
      <vt:lpstr>Prezentace aplikace PowerPoint</vt:lpstr>
      <vt:lpstr>Preventivní účinky vlákniny</vt:lpstr>
      <vt:lpstr>Zdravotní tvrzení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 vlákniny</vt:lpstr>
      <vt:lpstr>Značení potravin a výživové tvrzení</vt:lpstr>
      <vt:lpstr>Doporučený denní příjem</vt:lpstr>
      <vt:lpstr>Jídelníček plný vlákniny</vt:lpstr>
      <vt:lpstr>Jídelníček plný vlákniny</vt:lpstr>
      <vt:lpstr>Prezentace aplikace PowerPoint</vt:lpstr>
      <vt:lpstr>Prezentace aplikace PowerPoint</vt:lpstr>
      <vt:lpstr>Nadměrný příjem vlákniny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VLÁKNINA</dc:title>
  <dc:creator>uživatel</dc:creator>
  <cp:lastModifiedBy>Halina Matějová</cp:lastModifiedBy>
  <cp:revision>56</cp:revision>
  <dcterms:created xsi:type="dcterms:W3CDTF">2017-09-27T06:33:01Z</dcterms:created>
  <dcterms:modified xsi:type="dcterms:W3CDTF">2018-01-04T11:39:42Z</dcterms:modified>
</cp:coreProperties>
</file>