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67" r:id="rId3"/>
    <p:sldId id="279" r:id="rId4"/>
    <p:sldId id="261" r:id="rId5"/>
    <p:sldId id="258" r:id="rId6"/>
    <p:sldId id="269" r:id="rId7"/>
    <p:sldId id="309" r:id="rId8"/>
    <p:sldId id="302" r:id="rId9"/>
    <p:sldId id="263" r:id="rId10"/>
    <p:sldId id="262" r:id="rId11"/>
    <p:sldId id="259" r:id="rId12"/>
    <p:sldId id="273" r:id="rId13"/>
    <p:sldId id="264" r:id="rId14"/>
    <p:sldId id="265" r:id="rId15"/>
    <p:sldId id="296" r:id="rId16"/>
    <p:sldId id="300" r:id="rId17"/>
    <p:sldId id="272" r:id="rId18"/>
    <p:sldId id="274" r:id="rId19"/>
    <p:sldId id="275" r:id="rId20"/>
    <p:sldId id="278" r:id="rId21"/>
    <p:sldId id="310" r:id="rId22"/>
    <p:sldId id="280" r:id="rId23"/>
    <p:sldId id="303" r:id="rId24"/>
    <p:sldId id="284" r:id="rId25"/>
    <p:sldId id="286" r:id="rId26"/>
    <p:sldId id="287" r:id="rId27"/>
    <p:sldId id="308" r:id="rId28"/>
    <p:sldId id="289" r:id="rId29"/>
    <p:sldId id="288" r:id="rId30"/>
    <p:sldId id="301" r:id="rId31"/>
    <p:sldId id="290" r:id="rId32"/>
    <p:sldId id="292" r:id="rId33"/>
    <p:sldId id="294" r:id="rId34"/>
    <p:sldId id="304" r:id="rId35"/>
    <p:sldId id="295" r:id="rId36"/>
    <p:sldId id="305" r:id="rId37"/>
    <p:sldId id="307" r:id="rId38"/>
    <p:sldId id="306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91DACD1-D5DA-47EA-B4A1-618328549472}">
          <p14:sldIdLst>
            <p14:sldId id="256"/>
            <p14:sldId id="267"/>
            <p14:sldId id="279"/>
            <p14:sldId id="261"/>
            <p14:sldId id="258"/>
            <p14:sldId id="269"/>
            <p14:sldId id="309"/>
            <p14:sldId id="302"/>
            <p14:sldId id="263"/>
          </p14:sldIdLst>
        </p14:section>
        <p14:section name="Oddíl bez názvu" id="{BB962C73-E419-4868-AAD2-0C1AAB39ADCF}">
          <p14:sldIdLst>
            <p14:sldId id="262"/>
            <p14:sldId id="259"/>
            <p14:sldId id="273"/>
            <p14:sldId id="264"/>
            <p14:sldId id="265"/>
            <p14:sldId id="296"/>
            <p14:sldId id="300"/>
            <p14:sldId id="272"/>
            <p14:sldId id="274"/>
            <p14:sldId id="275"/>
            <p14:sldId id="278"/>
            <p14:sldId id="310"/>
            <p14:sldId id="280"/>
            <p14:sldId id="303"/>
            <p14:sldId id="284"/>
            <p14:sldId id="286"/>
            <p14:sldId id="287"/>
            <p14:sldId id="308"/>
            <p14:sldId id="289"/>
            <p14:sldId id="288"/>
            <p14:sldId id="301"/>
            <p14:sldId id="290"/>
            <p14:sldId id="292"/>
            <p14:sldId id="294"/>
            <p14:sldId id="304"/>
            <p14:sldId id="295"/>
            <p14:sldId id="305"/>
            <p14:sldId id="307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4660"/>
  </p:normalViewPr>
  <p:slideViewPr>
    <p:cSldViewPr>
      <p:cViewPr varScale="1">
        <p:scale>
          <a:sx n="110" d="100"/>
          <a:sy n="110" d="100"/>
        </p:scale>
        <p:origin x="16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DF669-86C5-4317-B868-8F622BB77809}" type="datetimeFigureOut">
              <a:rPr lang="cs-CZ" smtClean="0"/>
              <a:pPr/>
              <a:t>15.12.2017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9CDD6-1AF7-4F99-86B3-CE4BAFFE507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878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9CDD6-1AF7-4F99-86B3-CE4BAFFE5072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84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01" y="1449148"/>
            <a:ext cx="7929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501" y="5280847"/>
            <a:ext cx="7929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8144-CFB7-4A77-9EA1-3404BEA4653A}" type="datetimeFigureOut">
              <a:rPr lang="cs-CZ" smtClean="0"/>
              <a:pPr/>
              <a:t>15.12.2017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43A2-6052-4E2B-87D6-5B5E67C7F5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800600"/>
            <a:ext cx="792106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7500" y="5367338"/>
            <a:ext cx="7921064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8144-CFB7-4A77-9EA1-3404BEA4653A}" type="datetimeFigureOut">
              <a:rPr lang="cs-CZ" smtClean="0"/>
              <a:pPr/>
              <a:t>15.12.2017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43A2-6052-4E2B-87D6-5B5E67C7F5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73773" y="1081456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39" y="1238502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893" y="4443681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680982" y="1081457"/>
            <a:ext cx="28575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8144-CFB7-4A77-9EA1-3404BEA4653A}" type="datetimeFigureOut">
              <a:rPr lang="cs-CZ" smtClean="0"/>
              <a:pPr/>
              <a:t>15.12.2017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43A2-6052-4E2B-87D6-5B5E67C7F5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4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7" y="2435958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7000" y="2286001"/>
            <a:ext cx="3660225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8144-CFB7-4A77-9EA1-3404BEA4653A}" type="datetimeFigureOut">
              <a:rPr lang="cs-CZ" smtClean="0"/>
              <a:pPr/>
              <a:t>15.12.2017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43A2-6052-4E2B-87D6-5B5E67C7F5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8144-CFB7-4A77-9EA1-3404BEA4653A}" type="datetimeFigureOut">
              <a:rPr lang="cs-CZ" smtClean="0"/>
              <a:pPr/>
              <a:t>15.12.2017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43A2-6052-4E2B-87D6-5B5E67C7F5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9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6" y="586171"/>
            <a:ext cx="1871093" cy="513479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501" y="446089"/>
            <a:ext cx="4958655" cy="5414962"/>
          </a:xfrm>
        </p:spPr>
        <p:txBody>
          <a:bodyPr vert="eaVert" anchor="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8144-CFB7-4A77-9EA1-3404BEA4653A}" type="datetimeFigureOut">
              <a:rPr lang="cs-CZ" smtClean="0"/>
              <a:pPr/>
              <a:t>15.12.2017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43A2-6052-4E2B-87D6-5B5E67C7F5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9" cy="97045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4" y="2222287"/>
            <a:ext cx="7915931" cy="36365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8144-CFB7-4A77-9EA1-3404BEA4653A}" type="datetimeFigureOut">
              <a:rPr lang="cs-CZ" smtClean="0"/>
              <a:pPr/>
              <a:t>15.12.2017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43A2-6052-4E2B-87D6-5B5E67C7F5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2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2951396"/>
            <a:ext cx="7921064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5281202"/>
            <a:ext cx="7921064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8144-CFB7-4A77-9EA1-3404BEA4653A}" type="datetimeFigureOut">
              <a:rPr lang="cs-CZ" smtClean="0"/>
              <a:pPr/>
              <a:t>15.12.2017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43A2-6052-4E2B-87D6-5B5E67C7F5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4" y="2222288"/>
            <a:ext cx="3889405" cy="363876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2" y="2222287"/>
            <a:ext cx="3895937" cy="363876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8144-CFB7-4A77-9EA1-3404BEA4653A}" type="datetimeFigureOut">
              <a:rPr lang="cs-CZ" smtClean="0"/>
              <a:pPr/>
              <a:t>15.12.2017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43A2-6052-4E2B-87D6-5B5E67C7F5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046" y="2174875"/>
            <a:ext cx="389239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751139"/>
            <a:ext cx="3892392" cy="3109913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62" y="2174875"/>
            <a:ext cx="389593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2" y="2751139"/>
            <a:ext cx="3895937" cy="3109913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8144-CFB7-4A77-9EA1-3404BEA4653A}" type="datetimeFigureOut">
              <a:rPr lang="cs-CZ" smtClean="0"/>
              <a:pPr/>
              <a:t>15.12.2017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43A2-6052-4E2B-87D6-5B5E67C7F5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8144-CFB7-4A77-9EA1-3404BEA4653A}" type="datetimeFigureOut">
              <a:rPr lang="cs-CZ" smtClean="0"/>
              <a:pPr/>
              <a:t>15.12.2017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43A2-6052-4E2B-87D6-5B5E67C7F5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8144-CFB7-4A77-9EA1-3404BEA4653A}" type="datetimeFigureOut">
              <a:rPr lang="cs-CZ" smtClean="0"/>
              <a:pPr/>
              <a:t>15.12.2017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43A2-6052-4E2B-87D6-5B5E67C7F5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4" y="446088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4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446089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4" y="2260739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8144-CFB7-4A77-9EA1-3404BEA4653A}" type="datetimeFigureOut">
              <a:rPr lang="cs-CZ" smtClean="0"/>
              <a:pPr/>
              <a:t>15.12.2017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43A2-6052-4E2B-87D6-5B5E67C7F5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46" y="727523"/>
            <a:ext cx="3639741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046" y="2344684"/>
            <a:ext cx="3639741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8" y="6041363"/>
            <a:ext cx="732659" cy="365125"/>
          </a:xfrm>
        </p:spPr>
        <p:txBody>
          <a:bodyPr/>
          <a:lstStyle/>
          <a:p>
            <a:fld id="{73518144-CFB7-4A77-9EA1-3404BEA4653A}" type="datetimeFigureOut">
              <a:rPr lang="cs-CZ" smtClean="0"/>
              <a:pPr/>
              <a:t>15.12.2017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3"/>
            <a:ext cx="247156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9"/>
            <a:ext cx="796616" cy="490599"/>
          </a:xfrm>
        </p:spPr>
        <p:txBody>
          <a:bodyPr/>
          <a:lstStyle/>
          <a:p>
            <a:fld id="{124143A2-6052-4E2B-87D6-5B5E67C7F5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9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2184402"/>
            <a:ext cx="7922464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636" y="6041363"/>
            <a:ext cx="648324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0969" y="6041363"/>
            <a:ext cx="100778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3518144-CFB7-4A77-9EA1-3404BEA4653A}" type="datetimeFigureOut">
              <a:rPr lang="cs-CZ" smtClean="0"/>
              <a:pPr/>
              <a:t>15.12.2017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8749" y="5915889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124143A2-6052-4E2B-87D6-5B5E67C7F5E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mAMtPEv-0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antioxidanty a radika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475656" y="260648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Radikály vs. antioxidanty</a:t>
            </a:r>
            <a:endParaRPr lang="cs-CZ" sz="4400" dirty="0"/>
          </a:p>
        </p:txBody>
      </p:sp>
      <p:sp>
        <p:nvSpPr>
          <p:cNvPr id="7" name="TextovéPole 6"/>
          <p:cNvSpPr txBox="1"/>
          <p:nvPr/>
        </p:nvSpPr>
        <p:spPr>
          <a:xfrm flipH="1">
            <a:off x="5148065" y="6488668"/>
            <a:ext cx="399593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Vypracovala: Eliška </a:t>
            </a:r>
            <a:r>
              <a:rPr lang="cs-CZ" b="1" dirty="0" err="1" smtClean="0">
                <a:solidFill>
                  <a:schemeClr val="bg1"/>
                </a:solidFill>
              </a:rPr>
              <a:t>Švachová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x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1698" y="1"/>
            <a:ext cx="3022301" cy="2492896"/>
          </a:xfrm>
          <a:prstGeom prst="flowChartAlternateProcess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Oxidační stres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4034" y="2222287"/>
            <a:ext cx="7915931" cy="4231049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smtClean="0"/>
              <a:t>= nadprodukce kyslíkových radikálů</a:t>
            </a:r>
          </a:p>
          <a:p>
            <a:r>
              <a:rPr lang="cs-CZ" sz="2400" dirty="0"/>
              <a:t>Poškození </a:t>
            </a:r>
            <a:r>
              <a:rPr lang="cs-CZ" sz="2400" dirty="0" smtClean="0"/>
              <a:t>molekul</a:t>
            </a:r>
            <a:r>
              <a:rPr lang="cs-CZ" dirty="0" smtClean="0"/>
              <a:t>:</a:t>
            </a:r>
          </a:p>
          <a:p>
            <a:pPr lvl="2"/>
            <a:r>
              <a:rPr lang="cs-CZ" sz="1900" dirty="0" smtClean="0"/>
              <a:t>poškození polynenasycených MK v membránách: </a:t>
            </a:r>
            <a:r>
              <a:rPr lang="cs-CZ" sz="1900" dirty="0" err="1" smtClean="0"/>
              <a:t>lipoperoxidace</a:t>
            </a:r>
            <a:endParaRPr lang="cs-CZ" sz="1900" dirty="0" smtClean="0"/>
          </a:p>
          <a:p>
            <a:pPr lvl="2"/>
            <a:r>
              <a:rPr lang="cs-CZ" sz="1900" dirty="0" smtClean="0"/>
              <a:t>poškození proteinů a DNA: mutageneze, karcinogeneze</a:t>
            </a:r>
          </a:p>
          <a:p>
            <a:r>
              <a:rPr lang="cs-CZ" sz="2400" dirty="0" smtClean="0"/>
              <a:t>Klíčová role v procesech stárnutí </a:t>
            </a:r>
          </a:p>
          <a:p>
            <a:r>
              <a:rPr lang="cs-CZ" sz="2400" dirty="0" smtClean="0"/>
              <a:t>Vliv na vznik a progresi některých chronických zánětlivých onemocnění a degenerativních onemocnění (Alzheimerova choroba, kardiovaskulární onemocnění, nádorová onemocnění, DM)</a:t>
            </a:r>
          </a:p>
          <a:p>
            <a:r>
              <a:rPr lang="cs-CZ" sz="2400" dirty="0" smtClean="0"/>
              <a:t> Převaha antioxidantů je také riziková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Nebezpečí, ale i </a:t>
            </a:r>
            <a:r>
              <a:rPr lang="cs-CZ" dirty="0"/>
              <a:t>f</a:t>
            </a:r>
            <a:r>
              <a:rPr lang="cs-CZ" dirty="0" smtClean="0"/>
              <a:t>yziologie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Proti bakteriím při </a:t>
            </a:r>
            <a:r>
              <a:rPr lang="cs-CZ" sz="2400" b="1" dirty="0" smtClean="0"/>
              <a:t>zánětu</a:t>
            </a:r>
            <a:r>
              <a:rPr lang="cs-CZ" sz="2400" dirty="0" smtClean="0"/>
              <a:t>: aktivovaný </a:t>
            </a:r>
            <a:r>
              <a:rPr lang="cs-CZ" sz="2400" b="1" dirty="0" smtClean="0"/>
              <a:t>fagocyt </a:t>
            </a:r>
            <a:r>
              <a:rPr lang="cs-CZ" sz="2400" dirty="0" smtClean="0"/>
              <a:t>produkuje </a:t>
            </a:r>
            <a:r>
              <a:rPr lang="cs-CZ" sz="2400" dirty="0" err="1" smtClean="0"/>
              <a:t>superoxid</a:t>
            </a:r>
            <a:endParaRPr lang="cs-CZ" sz="2400" dirty="0" smtClean="0"/>
          </a:p>
          <a:p>
            <a:r>
              <a:rPr lang="cs-CZ" sz="2400" dirty="0" smtClean="0"/>
              <a:t>Kyselina chlorná (* z Cl a </a:t>
            </a:r>
            <a:r>
              <a:rPr lang="cs-CZ" sz="2400" dirty="0" err="1" smtClean="0"/>
              <a:t>superoxidu</a:t>
            </a:r>
            <a:r>
              <a:rPr lang="cs-CZ" sz="2400" dirty="0" smtClean="0"/>
              <a:t>): </a:t>
            </a:r>
            <a:r>
              <a:rPr lang="cs-CZ" sz="2400" b="1" dirty="0" smtClean="0"/>
              <a:t>zabíjení</a:t>
            </a:r>
            <a:r>
              <a:rPr lang="cs-CZ" sz="2400" dirty="0" smtClean="0"/>
              <a:t> fagocytovaných </a:t>
            </a:r>
            <a:r>
              <a:rPr lang="cs-CZ" sz="2400" b="1" dirty="0" smtClean="0"/>
              <a:t>mikroorganismů</a:t>
            </a:r>
          </a:p>
          <a:p>
            <a:r>
              <a:rPr lang="cs-CZ" sz="2400" dirty="0" smtClean="0"/>
              <a:t>Oxid dusnatý: </a:t>
            </a:r>
            <a:r>
              <a:rPr lang="cs-CZ" sz="2400" b="1" dirty="0" err="1" smtClean="0"/>
              <a:t>vazodilatace</a:t>
            </a:r>
            <a:endParaRPr lang="cs-CZ" sz="2400" b="1" dirty="0" smtClean="0"/>
          </a:p>
          <a:p>
            <a:r>
              <a:rPr lang="cs-CZ" sz="2400" b="1" dirty="0" smtClean="0"/>
              <a:t>Spermie</a:t>
            </a:r>
            <a:r>
              <a:rPr lang="cs-CZ" sz="2400" dirty="0" smtClean="0"/>
              <a:t> potřebují </a:t>
            </a:r>
            <a:r>
              <a:rPr lang="cs-CZ" sz="2400" dirty="0" err="1" smtClean="0"/>
              <a:t>superoxid</a:t>
            </a:r>
            <a:r>
              <a:rPr lang="cs-CZ" sz="2400" dirty="0" smtClean="0"/>
              <a:t>: k porušení vajíčka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>
                <a:hlinkClick r:id="rId2"/>
              </a:rPr>
              <a:t>https://www.youtube.com/watch?v=bmAMtPEv-0M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41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Existuje řešení?</a:t>
            </a:r>
            <a:endParaRPr lang="cs-CZ" dirty="0"/>
          </a:p>
        </p:txBody>
      </p:sp>
      <p:pic>
        <p:nvPicPr>
          <p:cNvPr id="1030" name="Picture 6" descr="Výsledek obrázku pro hvezdne valk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037" y="1700808"/>
            <a:ext cx="6411925" cy="364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voce.jpeg"/>
          <p:cNvPicPr>
            <a:picLocks noChangeAspect="1"/>
          </p:cNvPicPr>
          <p:nvPr/>
        </p:nvPicPr>
        <p:blipFill>
          <a:blip r:embed="rId2" cstate="print"/>
          <a:srcRect l="10408" r="13831"/>
          <a:stretch>
            <a:fillRect/>
          </a:stretch>
        </p:blipFill>
        <p:spPr>
          <a:xfrm>
            <a:off x="5913485" y="4077072"/>
            <a:ext cx="3230515" cy="2780928"/>
          </a:xfrm>
          <a:prstGeom prst="ellipse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928999" cy="970450"/>
          </a:xfrm>
        </p:spPr>
        <p:txBody>
          <a:bodyPr/>
          <a:lstStyle/>
          <a:p>
            <a:r>
              <a:rPr lang="cs-CZ" dirty="0"/>
              <a:t>E</a:t>
            </a:r>
            <a:r>
              <a:rPr lang="cs-CZ" dirty="0" smtClean="0"/>
              <a:t>xistuje ochrana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043608" y="2924944"/>
            <a:ext cx="6912768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600" dirty="0" smtClean="0">
                <a:solidFill>
                  <a:schemeClr val="bg1"/>
                </a:solidFill>
              </a:rPr>
              <a:t>Antioxidanty</a:t>
            </a:r>
            <a:endParaRPr lang="cs-CZ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Antioxidanty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= látky tvořící chemickou ochranu proti toxickým účinkům reaktivních metabolitů kyslíku a dusíku </a:t>
            </a:r>
          </a:p>
          <a:p>
            <a:r>
              <a:rPr lang="cs-CZ" sz="2400" dirty="0" smtClean="0"/>
              <a:t>chrání naše buňky, tkáně a jednotlivé orgány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Funkce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4034" y="2222287"/>
            <a:ext cx="7915931" cy="3943017"/>
          </a:xfrm>
        </p:spPr>
        <p:txBody>
          <a:bodyPr>
            <a:normAutofit lnSpcReduction="10000"/>
          </a:bodyPr>
          <a:lstStyle/>
          <a:p>
            <a:pPr lvl="0"/>
            <a:r>
              <a:rPr lang="cs-CZ" sz="2400" dirty="0" smtClean="0"/>
              <a:t>Eliminace toxických metabolitů kyslíku: ochrana mitochondrií, lipidů, proteinů, sacharidů, nukleových kyselin</a:t>
            </a:r>
          </a:p>
          <a:p>
            <a:pPr lvl="0"/>
            <a:r>
              <a:rPr lang="cs-CZ" sz="2400" dirty="0" smtClean="0"/>
              <a:t>Aktivace antioxidačních enzymů</a:t>
            </a:r>
          </a:p>
          <a:p>
            <a:pPr lvl="0"/>
            <a:r>
              <a:rPr lang="cs-CZ" sz="2400" dirty="0" smtClean="0"/>
              <a:t>Ochrana membrán</a:t>
            </a:r>
          </a:p>
          <a:p>
            <a:pPr lvl="0"/>
            <a:r>
              <a:rPr lang="cs-CZ" sz="2400" dirty="0" smtClean="0"/>
              <a:t>Zháší </a:t>
            </a:r>
            <a:r>
              <a:rPr lang="cs-CZ" sz="2400" dirty="0" err="1" smtClean="0"/>
              <a:t>singletový</a:t>
            </a:r>
            <a:r>
              <a:rPr lang="cs-CZ" sz="2400" dirty="0" smtClean="0"/>
              <a:t> kyslík </a:t>
            </a:r>
          </a:p>
          <a:p>
            <a:pPr lvl="0"/>
            <a:r>
              <a:rPr lang="cs-CZ" sz="2400" dirty="0" smtClean="0"/>
              <a:t>Regulace některých transkripčních faktorů</a:t>
            </a:r>
          </a:p>
          <a:p>
            <a:pPr lvl="0"/>
            <a:r>
              <a:rPr lang="cs-CZ" sz="2400" dirty="0" smtClean="0"/>
              <a:t>Vychytávání katalyzátorů radikálových reakcí (</a:t>
            </a:r>
            <a:r>
              <a:rPr lang="cs-CZ" sz="2400" dirty="0" err="1" smtClean="0"/>
              <a:t>chelatace</a:t>
            </a:r>
            <a:r>
              <a:rPr lang="cs-CZ" sz="2400" dirty="0" smtClean="0"/>
              <a:t> těžkých kovů)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Mechanismus působení antioxidantů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4034" y="2222287"/>
            <a:ext cx="7915931" cy="4015025"/>
          </a:xfrm>
        </p:spPr>
        <p:txBody>
          <a:bodyPr>
            <a:normAutofit/>
          </a:bodyPr>
          <a:lstStyle/>
          <a:p>
            <a:r>
              <a:rPr lang="cs-CZ" sz="2400" dirty="0" smtClean="0"/>
              <a:t>1.) Zabránění tvorbě volných radikálů (VR)</a:t>
            </a:r>
          </a:p>
          <a:p>
            <a:r>
              <a:rPr lang="cs-CZ" sz="2400" dirty="0" smtClean="0"/>
              <a:t>2.) Odstranění vzniklých VR (zametače a lapače)</a:t>
            </a:r>
          </a:p>
          <a:p>
            <a:r>
              <a:rPr lang="cs-CZ" sz="2400" dirty="0" smtClean="0"/>
              <a:t>3.) Reparační systémy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1682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1.) Mechanismy zabraňující tvorbě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4034" y="2222287"/>
            <a:ext cx="7915931" cy="3943017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/>
              <a:t>Transportní a zásobní bílkoviny: vazba iontů přechodných kovů (</a:t>
            </a:r>
            <a:r>
              <a:rPr lang="cs-CZ" sz="2400" dirty="0"/>
              <a:t>Fe</a:t>
            </a:r>
            <a:r>
              <a:rPr lang="cs-CZ" sz="2400" baseline="30000" dirty="0"/>
              <a:t>2+</a:t>
            </a:r>
            <a:r>
              <a:rPr lang="cs-CZ" sz="2400" dirty="0"/>
              <a:t>, </a:t>
            </a:r>
            <a:r>
              <a:rPr lang="cs-CZ" sz="2400" dirty="0" err="1"/>
              <a:t>Cu</a:t>
            </a:r>
            <a:r>
              <a:rPr lang="cs-CZ" sz="2400" baseline="30000" dirty="0" smtClean="0"/>
              <a:t>+ </a:t>
            </a:r>
            <a:r>
              <a:rPr lang="cs-CZ" sz="2400" dirty="0" smtClean="0"/>
              <a:t>…)</a:t>
            </a:r>
          </a:p>
          <a:p>
            <a:pPr lvl="4"/>
            <a:r>
              <a:rPr lang="cs-CZ" sz="1800" dirty="0" smtClean="0"/>
              <a:t>Transferin, </a:t>
            </a:r>
            <a:r>
              <a:rPr lang="cs-CZ" sz="1800" dirty="0" err="1" smtClean="0"/>
              <a:t>ferritin</a:t>
            </a:r>
            <a:r>
              <a:rPr lang="cs-CZ" sz="1800" dirty="0" smtClean="0"/>
              <a:t>, </a:t>
            </a:r>
            <a:r>
              <a:rPr lang="cs-CZ" sz="1800" dirty="0" err="1" smtClean="0"/>
              <a:t>laktoferin</a:t>
            </a:r>
            <a:endParaRPr lang="cs-CZ" sz="1800" dirty="0" smtClean="0"/>
          </a:p>
          <a:p>
            <a:pPr lvl="4"/>
            <a:r>
              <a:rPr lang="cs-CZ" sz="1800" dirty="0" err="1" smtClean="0"/>
              <a:t>Haptoglobin</a:t>
            </a:r>
            <a:r>
              <a:rPr lang="cs-CZ" sz="1800" dirty="0" smtClean="0"/>
              <a:t>, </a:t>
            </a:r>
            <a:r>
              <a:rPr lang="cs-CZ" sz="1800" dirty="0" err="1" smtClean="0"/>
              <a:t>hemopexin</a:t>
            </a:r>
            <a:endParaRPr lang="cs-CZ" sz="1800" dirty="0" smtClean="0"/>
          </a:p>
          <a:p>
            <a:pPr lvl="4"/>
            <a:r>
              <a:rPr lang="cs-CZ" sz="1800" dirty="0" err="1" smtClean="0"/>
              <a:t>Ceruloplazmin</a:t>
            </a:r>
            <a:r>
              <a:rPr lang="cs-CZ" sz="1800" dirty="0" smtClean="0"/>
              <a:t> </a:t>
            </a:r>
          </a:p>
          <a:p>
            <a:pPr lvl="4"/>
            <a:endParaRPr lang="cs-CZ" dirty="0" smtClean="0"/>
          </a:p>
          <a:p>
            <a:r>
              <a:rPr lang="cs-CZ" sz="2400" dirty="0" smtClean="0"/>
              <a:t>Inhibice enzymů katalyzujících tvorbu volných radikálů</a:t>
            </a:r>
          </a:p>
          <a:p>
            <a:r>
              <a:rPr lang="cs-CZ" sz="2400" dirty="0" smtClean="0"/>
              <a:t>Odstranění peroxidu vodíku katalázou či peroxidázami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005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2.) Mechanismy odstraňující již vzniklé VR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 err="1" smtClean="0"/>
              <a:t>Superoxiddismutáza</a:t>
            </a:r>
            <a:r>
              <a:rPr lang="cs-CZ" sz="2400" dirty="0" smtClean="0"/>
              <a:t>: katalyzuje přeměnu </a:t>
            </a:r>
            <a:r>
              <a:rPr lang="cs-CZ" sz="2400" dirty="0" err="1" smtClean="0"/>
              <a:t>superoxidu</a:t>
            </a:r>
            <a:r>
              <a:rPr lang="cs-CZ" sz="2400" dirty="0" smtClean="0"/>
              <a:t> na peroxid vodíku, součást každé buňky</a:t>
            </a:r>
          </a:p>
          <a:p>
            <a:r>
              <a:rPr lang="cs-CZ" sz="2400" dirty="0" smtClean="0"/>
              <a:t>Látky s redukčním účinkem: poskytnou elektron, změní se na radikál, ale jsou stabilnějšími radikály  (</a:t>
            </a:r>
            <a:r>
              <a:rPr lang="cs-CZ" sz="2400" b="1" dirty="0" smtClean="0"/>
              <a:t>vitamin C, vitamin E, koenzym Q, </a:t>
            </a:r>
            <a:r>
              <a:rPr lang="cs-CZ" sz="2400" b="1" dirty="0" err="1" smtClean="0"/>
              <a:t>glutathion</a:t>
            </a:r>
            <a:r>
              <a:rPr lang="cs-CZ" sz="2400" dirty="0" smtClean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5199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Volné radikály</a:t>
            </a:r>
          </a:p>
          <a:p>
            <a:r>
              <a:rPr lang="cs-CZ" sz="2800" dirty="0" smtClean="0"/>
              <a:t>Oxidativní stres </a:t>
            </a:r>
          </a:p>
          <a:p>
            <a:r>
              <a:rPr lang="cs-CZ" sz="2800" dirty="0" smtClean="0"/>
              <a:t>Antioxidanty</a:t>
            </a:r>
          </a:p>
          <a:p>
            <a:r>
              <a:rPr lang="cs-CZ" sz="2800" dirty="0" smtClean="0"/>
              <a:t>Shrnutí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3.) Mechanismy odstraňující již poškozené molekuly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Reparační endonukleázy v DNA</a:t>
            </a:r>
          </a:p>
          <a:p>
            <a:r>
              <a:rPr lang="cs-CZ" sz="2400" dirty="0" smtClean="0"/>
              <a:t>Proteolytická degradace proteinů</a:t>
            </a:r>
          </a:p>
          <a:p>
            <a:r>
              <a:rPr lang="cs-CZ" sz="2400" dirty="0" smtClean="0"/>
              <a:t>Fosfolipázy odštěpují oxidované MK z fosfolipidů</a:t>
            </a:r>
          </a:p>
          <a:p>
            <a:r>
              <a:rPr lang="cs-CZ" sz="2400" dirty="0" err="1" smtClean="0"/>
              <a:t>Glutathionperoxidáza</a:t>
            </a:r>
            <a:r>
              <a:rPr lang="cs-CZ" sz="2400" dirty="0" smtClean="0"/>
              <a:t>: štěpí peroxid vodíku a lipidové hydroperoxidy</a:t>
            </a:r>
          </a:p>
        </p:txBody>
      </p:sp>
    </p:spTree>
    <p:extLst>
      <p:ext uri="{BB962C8B-B14F-4D97-AF65-F5344CB8AC3E}">
        <p14:creationId xmlns:p14="http://schemas.microsoft.com/office/powerpoint/2010/main" val="1213978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https://www.youtube.com/watch?v=KCF6prDSrHE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Enzymové antioxidační systémy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Superoxiddizmutáza</a:t>
            </a:r>
            <a:r>
              <a:rPr lang="cs-CZ" dirty="0" smtClean="0"/>
              <a:t>, </a:t>
            </a:r>
            <a:r>
              <a:rPr lang="cs-CZ" dirty="0" err="1" smtClean="0"/>
              <a:t>glutathionperoxidázy</a:t>
            </a:r>
            <a:r>
              <a:rPr lang="cs-CZ" dirty="0" smtClean="0"/>
              <a:t>, </a:t>
            </a:r>
            <a:r>
              <a:rPr lang="cs-CZ" dirty="0" err="1" smtClean="0"/>
              <a:t>glutathiontransferázy</a:t>
            </a:r>
            <a:r>
              <a:rPr lang="cs-CZ" dirty="0" smtClean="0"/>
              <a:t>, kataláza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306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 hlavní roli selen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700808"/>
            <a:ext cx="7915931" cy="3636511"/>
          </a:xfrm>
        </p:spPr>
        <p:txBody>
          <a:bodyPr>
            <a:normAutofit/>
          </a:bodyPr>
          <a:lstStyle/>
          <a:p>
            <a:r>
              <a:rPr lang="cs-CZ" sz="2400" dirty="0" smtClean="0"/>
              <a:t>GSH- peroxidázy: detoxikace hydroperoxidů</a:t>
            </a:r>
          </a:p>
          <a:p>
            <a:r>
              <a:rPr lang="cs-CZ" sz="2400" dirty="0" err="1" smtClean="0"/>
              <a:t>Selenoprotein</a:t>
            </a:r>
            <a:r>
              <a:rPr lang="cs-CZ" sz="2400" dirty="0" smtClean="0"/>
              <a:t> P: skladování a transport selenu, ochrana endotelu – vychytává reaktivní produkty dusíku</a:t>
            </a:r>
          </a:p>
          <a:p>
            <a:r>
              <a:rPr lang="cs-CZ" sz="2400" dirty="0" smtClean="0"/>
              <a:t>Spolupráce s vitaminem E : detoxikace olova a rtuti</a:t>
            </a:r>
          </a:p>
          <a:p>
            <a:pPr>
              <a:buNone/>
            </a:pPr>
            <a:endParaRPr lang="cs-CZ" sz="2400" dirty="0"/>
          </a:p>
        </p:txBody>
      </p:sp>
      <p:sp>
        <p:nvSpPr>
          <p:cNvPr id="6" name="Obdélník 5"/>
          <p:cNvSpPr/>
          <p:nvPr/>
        </p:nvSpPr>
        <p:spPr>
          <a:xfrm>
            <a:off x="2303240" y="0"/>
            <a:ext cx="6840760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Selen přispívá k ochraně buněk před oxidativním stresem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7" name="Obrázek 6" descr="sel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7696" y="4341977"/>
            <a:ext cx="2736304" cy="2516023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Nízkomolekulární endogenní antioxidanty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Vitamin </a:t>
            </a:r>
            <a:r>
              <a:rPr lang="cs-CZ" dirty="0" err="1" smtClean="0"/>
              <a:t>C,alfa</a:t>
            </a:r>
            <a:r>
              <a:rPr lang="cs-CZ" dirty="0" smtClean="0"/>
              <a:t>-tokoferol a vitamin E, koenzym Q, karotenoidy,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-karoten a vitamin A,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thioly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disulfidy,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glutathion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kyselina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lipoová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melatonin, kyselina močová, bilirubin,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flavonoidy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730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Vitamin 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72816"/>
            <a:ext cx="7915931" cy="3636511"/>
          </a:xfrm>
        </p:spPr>
        <p:txBody>
          <a:bodyPr/>
          <a:lstStyle/>
          <a:p>
            <a:r>
              <a:rPr lang="cs-CZ" sz="2400" dirty="0" smtClean="0"/>
              <a:t>Redukuje anorganické i organické radikály: ochrana buněčných membrán</a:t>
            </a:r>
          </a:p>
          <a:p>
            <a:r>
              <a:rPr lang="cs-CZ" sz="2400" dirty="0" smtClean="0"/>
              <a:t>Podporuje účinek vitaminu E:  regeneruje </a:t>
            </a:r>
            <a:r>
              <a:rPr lang="cs-CZ" sz="2400" dirty="0"/>
              <a:t>t</a:t>
            </a:r>
            <a:r>
              <a:rPr lang="cs-CZ" sz="2400" dirty="0" smtClean="0"/>
              <a:t>okoferolový radikál</a:t>
            </a:r>
          </a:p>
          <a:p>
            <a:r>
              <a:rPr lang="cs-CZ" sz="2400" dirty="0" err="1" smtClean="0"/>
              <a:t>Suplementace</a:t>
            </a:r>
            <a:r>
              <a:rPr lang="cs-CZ" sz="2400" dirty="0" smtClean="0"/>
              <a:t> u zdravých, normálně živených lidí neprokázala žádné měřitelné změny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735288" y="0"/>
            <a:ext cx="6408712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bg1"/>
                </a:solidFill>
              </a:rPr>
              <a:t>Vitamin C přispívá k ochraně buněk před oxidativním stresem 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Obrázek 4" descr="paprika cervena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969" y="4293096"/>
            <a:ext cx="2971031" cy="237626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9641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Vitamin 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Ochrana  lipidů v membránách a lipoproteinových částic plazmy</a:t>
            </a:r>
          </a:p>
          <a:p>
            <a:r>
              <a:rPr lang="cs-CZ" sz="2400" dirty="0" smtClean="0"/>
              <a:t>Reakce s volným radikálem: </a:t>
            </a:r>
          </a:p>
          <a:p>
            <a:pPr lvl="3"/>
            <a:r>
              <a:rPr lang="cs-CZ" sz="1800" dirty="0" smtClean="0"/>
              <a:t>vznikne tokoferolový radikál</a:t>
            </a:r>
          </a:p>
          <a:p>
            <a:pPr lvl="3"/>
            <a:r>
              <a:rPr lang="cs-CZ" sz="1800" dirty="0" smtClean="0"/>
              <a:t>Inaktivace antioxidační schopnosti – může působit i jako oxidant</a:t>
            </a:r>
          </a:p>
          <a:p>
            <a:pPr lvl="3"/>
            <a:r>
              <a:rPr lang="cs-CZ" sz="1800" dirty="0" smtClean="0"/>
              <a:t>Regenerace: vitamin C</a:t>
            </a:r>
          </a:p>
        </p:txBody>
      </p:sp>
      <p:sp>
        <p:nvSpPr>
          <p:cNvPr id="4" name="Obdélník 3"/>
          <p:cNvSpPr/>
          <p:nvPr/>
        </p:nvSpPr>
        <p:spPr>
          <a:xfrm>
            <a:off x="2591272" y="0"/>
            <a:ext cx="6552728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bg1"/>
                </a:solidFill>
              </a:rPr>
              <a:t>Vitamin E přispívá k ochraně buněk před oxidativním stresem 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49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Karotenoidy</a:t>
            </a:r>
            <a:endParaRPr lang="cs-CZ" dirty="0"/>
          </a:p>
        </p:txBody>
      </p:sp>
      <p:pic>
        <p:nvPicPr>
          <p:cNvPr id="4" name="Zástupný symbol pro obsah 3" descr="Lutein-and-Zeaxanthin1-1024x6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445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Karotenoidy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Pigmenty rostlinného původu</a:t>
            </a:r>
          </a:p>
          <a:p>
            <a:r>
              <a:rPr lang="cs-CZ" sz="2400" dirty="0" smtClean="0"/>
              <a:t>Nejdůležitější:, alfa-karoten, lykopen, lutein, </a:t>
            </a:r>
            <a:r>
              <a:rPr lang="cs-CZ" sz="2400" dirty="0" err="1" smtClean="0"/>
              <a:t>zeaxantin</a:t>
            </a:r>
            <a:endParaRPr lang="cs-CZ" sz="2400" dirty="0" smtClean="0"/>
          </a:p>
          <a:p>
            <a:r>
              <a:rPr lang="cs-CZ" sz="2400" dirty="0" smtClean="0"/>
              <a:t> Odstranění volných radikálů</a:t>
            </a:r>
          </a:p>
          <a:p>
            <a:r>
              <a:rPr lang="cs-CZ" sz="2400" dirty="0" smtClean="0"/>
              <a:t>Zháší singletový kyslík </a:t>
            </a:r>
          </a:p>
          <a:p>
            <a:r>
              <a:rPr lang="el-GR" sz="2400" dirty="0" smtClean="0"/>
              <a:t>Β</a:t>
            </a:r>
            <a:r>
              <a:rPr lang="cs-CZ" sz="2400" dirty="0" smtClean="0"/>
              <a:t>-karoten: při </a:t>
            </a:r>
            <a:r>
              <a:rPr lang="cs-CZ" sz="2400" dirty="0" err="1" smtClean="0"/>
              <a:t>suplementaci</a:t>
            </a:r>
            <a:r>
              <a:rPr lang="cs-CZ" sz="2400" dirty="0" smtClean="0"/>
              <a:t> nárůst karcinomu plic u kuřáků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3796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Koenzym Q = </a:t>
            </a:r>
            <a:r>
              <a:rPr lang="cs-CZ" dirty="0" err="1" smtClean="0"/>
              <a:t>ubichinol</a:t>
            </a:r>
            <a:r>
              <a:rPr lang="cs-CZ" dirty="0" smtClean="0"/>
              <a:t>/</a:t>
            </a:r>
            <a:r>
              <a:rPr lang="cs-CZ" dirty="0" err="1" smtClean="0"/>
              <a:t>ubichinon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Přenašeč elektronů v dýchacím řetězci v mitochondriích (energie)</a:t>
            </a:r>
          </a:p>
          <a:p>
            <a:r>
              <a:rPr lang="cs-CZ" sz="2400" dirty="0" smtClean="0"/>
              <a:t>Ve všech membránách: ochrana před </a:t>
            </a:r>
            <a:r>
              <a:rPr lang="cs-CZ" sz="2400" dirty="0" err="1" smtClean="0"/>
              <a:t>peroxidací</a:t>
            </a:r>
            <a:r>
              <a:rPr lang="cs-CZ" sz="2400" dirty="0" smtClean="0"/>
              <a:t> lipidů (spolupráce s tokoferolem)</a:t>
            </a:r>
          </a:p>
          <a:p>
            <a:r>
              <a:rPr lang="cs-CZ" sz="2400" dirty="0" smtClean="0"/>
              <a:t>Regenerace tokoferolu</a:t>
            </a:r>
          </a:p>
        </p:txBody>
      </p:sp>
    </p:spTree>
    <p:extLst>
      <p:ext uri="{BB962C8B-B14F-4D97-AF65-F5344CB8AC3E}">
        <p14:creationId xmlns:p14="http://schemas.microsoft.com/office/powerpoint/2010/main" val="4195710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079104" y="2924944"/>
            <a:ext cx="8064896" cy="15121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bg1"/>
                </a:solidFill>
              </a:rPr>
              <a:t>Jaká je vaše představa ?</a:t>
            </a: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5" name="Obláček 4"/>
          <p:cNvSpPr/>
          <p:nvPr/>
        </p:nvSpPr>
        <p:spPr>
          <a:xfrm>
            <a:off x="683568" y="260648"/>
            <a:ext cx="3240360" cy="144016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solidFill>
                  <a:schemeClr val="bg1"/>
                </a:solidFill>
              </a:rPr>
              <a:t>?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4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Koenzym Q = </a:t>
            </a:r>
            <a:r>
              <a:rPr lang="cs-CZ" dirty="0" err="1" smtClean="0"/>
              <a:t>ubichinol</a:t>
            </a:r>
            <a:r>
              <a:rPr lang="cs-CZ" dirty="0" smtClean="0"/>
              <a:t>/</a:t>
            </a:r>
            <a:r>
              <a:rPr lang="cs-CZ" dirty="0" err="1" smtClean="0"/>
              <a:t>ubichinon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Zvýšená potřeba: stárnutí, dlouhodobý stres, kardiovaskulární onemocnění, zánětlivá onemocnění</a:t>
            </a:r>
          </a:p>
          <a:p>
            <a:r>
              <a:rPr lang="cs-CZ" sz="2400" dirty="0" smtClean="0"/>
              <a:t>Deficit: svalová slabost, únava…</a:t>
            </a:r>
          </a:p>
          <a:p>
            <a:pPr>
              <a:buNone/>
            </a:pPr>
            <a:endParaRPr lang="cs-CZ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Glutathion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852936"/>
            <a:ext cx="7558365" cy="3149878"/>
          </a:xfrm>
        </p:spPr>
        <p:txBody>
          <a:bodyPr>
            <a:noAutofit/>
          </a:bodyPr>
          <a:lstStyle/>
          <a:p>
            <a:r>
              <a:rPr lang="cs-CZ" sz="2400" dirty="0" smtClean="0"/>
              <a:t>Nejvýznamnější intracelulární antioxidant</a:t>
            </a:r>
          </a:p>
          <a:p>
            <a:r>
              <a:rPr lang="cs-CZ" sz="2400" dirty="0" smtClean="0"/>
              <a:t>Ochrana DNA v jádře</a:t>
            </a:r>
          </a:p>
          <a:p>
            <a:r>
              <a:rPr lang="cs-CZ" sz="2400" dirty="0" smtClean="0"/>
              <a:t>Gama-</a:t>
            </a:r>
            <a:r>
              <a:rPr lang="cs-CZ" sz="2400" dirty="0" err="1" smtClean="0"/>
              <a:t>glutamylcysteinylglycin</a:t>
            </a:r>
            <a:endParaRPr lang="cs-CZ" sz="2400" dirty="0" smtClean="0"/>
          </a:p>
          <a:p>
            <a:r>
              <a:rPr lang="cs-CZ" sz="2400" dirty="0" smtClean="0"/>
              <a:t>Forma: redukovaná GSH (</a:t>
            </a:r>
            <a:r>
              <a:rPr lang="cs-CZ" sz="2400" dirty="0" err="1" smtClean="0"/>
              <a:t>thiol</a:t>
            </a:r>
            <a:r>
              <a:rPr lang="cs-CZ" sz="2400" dirty="0" smtClean="0"/>
              <a:t>), oxidovaná GSSH (sulfid)</a:t>
            </a:r>
          </a:p>
          <a:p>
            <a:r>
              <a:rPr lang="cs-CZ" sz="2400" dirty="0" smtClean="0"/>
              <a:t>Snaha udržet stabilní poměr GSH/GSSH</a:t>
            </a:r>
          </a:p>
          <a:p>
            <a:r>
              <a:rPr lang="cs-CZ" sz="2400" dirty="0" smtClean="0"/>
              <a:t>Regenerace tokoferolu a </a:t>
            </a:r>
            <a:r>
              <a:rPr lang="cs-CZ" sz="2400" dirty="0" err="1" smtClean="0"/>
              <a:t>askorbátu</a:t>
            </a:r>
            <a:endParaRPr lang="cs-CZ" sz="2400" dirty="0" smtClean="0"/>
          </a:p>
          <a:p>
            <a:r>
              <a:rPr lang="cs-CZ" sz="2400" dirty="0" smtClean="0"/>
              <a:t>Pokles koncentrace: u stavů, kde je prokázána vyšší produkce volných radikálů (kouření, Parkinsonova choroba, infarkt myokardu)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895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Kyselina močová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Konečný produkt odbourávání purinů</a:t>
            </a:r>
          </a:p>
          <a:p>
            <a:r>
              <a:rPr lang="cs-CZ" sz="2400" dirty="0" smtClean="0"/>
              <a:t>Vzniká pomocí enzymu </a:t>
            </a:r>
            <a:r>
              <a:rPr lang="cs-CZ" sz="2400" dirty="0" err="1" smtClean="0"/>
              <a:t>xantinoxidáza</a:t>
            </a:r>
            <a:endParaRPr lang="cs-CZ" sz="2400" dirty="0" smtClean="0"/>
          </a:p>
          <a:p>
            <a:r>
              <a:rPr lang="cs-CZ" sz="2400" dirty="0" smtClean="0"/>
              <a:t>Nejhojnější antioxidant plazmy</a:t>
            </a:r>
          </a:p>
          <a:p>
            <a:r>
              <a:rPr lang="cs-CZ" sz="2400" dirty="0" smtClean="0"/>
              <a:t>Vychytávání radikálu a vazba železa a mědi do formy, která nepodporuje radikálové reakce</a:t>
            </a:r>
          </a:p>
          <a:p>
            <a:pPr lvl="2"/>
            <a:r>
              <a:rPr lang="cs-CZ" sz="1800" dirty="0" smtClean="0"/>
              <a:t>Vazbou </a:t>
            </a:r>
            <a:r>
              <a:rPr lang="cs-CZ" sz="1800" dirty="0" err="1" smtClean="0"/>
              <a:t>Fe</a:t>
            </a:r>
            <a:r>
              <a:rPr lang="cs-CZ" sz="1800" dirty="0" smtClean="0"/>
              <a:t> chrání kyselinu askorbovou a alfa-tokoferol</a:t>
            </a:r>
          </a:p>
        </p:txBody>
      </p:sp>
    </p:spTree>
    <p:extLst>
      <p:ext uri="{BB962C8B-B14F-4D97-AF65-F5344CB8AC3E}">
        <p14:creationId xmlns:p14="http://schemas.microsoft.com/office/powerpoint/2010/main" val="3615313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Flavonoidy</a:t>
            </a:r>
            <a:r>
              <a:rPr lang="cs-CZ" dirty="0" smtClean="0"/>
              <a:t>- kvercetin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4034" y="2222287"/>
            <a:ext cx="7915931" cy="3799001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 smtClean="0"/>
              <a:t>Rostlinný pigment: barevnost ovoce, květů a zeleniny</a:t>
            </a:r>
          </a:p>
          <a:p>
            <a:r>
              <a:rPr lang="cs-CZ" sz="2400" dirty="0" smtClean="0"/>
              <a:t>Účinky:</a:t>
            </a:r>
          </a:p>
          <a:p>
            <a:pPr lvl="1"/>
            <a:r>
              <a:rPr lang="cs-CZ" sz="1800" dirty="0" smtClean="0"/>
              <a:t>Protizánětlivé a </a:t>
            </a:r>
            <a:r>
              <a:rPr lang="cs-CZ" sz="1800" dirty="0" err="1" smtClean="0"/>
              <a:t>imunomodulační</a:t>
            </a:r>
            <a:r>
              <a:rPr lang="cs-CZ" sz="1800" dirty="0" smtClean="0"/>
              <a:t> účinky (stimulace imunitního systému)</a:t>
            </a:r>
          </a:p>
          <a:p>
            <a:pPr lvl="1"/>
            <a:r>
              <a:rPr lang="cs-CZ" sz="1800" dirty="0" err="1" smtClean="0"/>
              <a:t>Antikancerogenní</a:t>
            </a:r>
            <a:r>
              <a:rPr lang="cs-CZ" sz="1800" dirty="0" smtClean="0"/>
              <a:t> (regulace buněčného cyklu)</a:t>
            </a:r>
          </a:p>
          <a:p>
            <a:pPr lvl="1"/>
            <a:r>
              <a:rPr lang="cs-CZ" sz="1800" dirty="0" smtClean="0"/>
              <a:t>Antioxidační (vychytávání ROS, ochrana vitaminu C, </a:t>
            </a:r>
            <a:r>
              <a:rPr lang="cs-CZ" sz="1800" dirty="0" err="1" smtClean="0"/>
              <a:t>chelatace</a:t>
            </a:r>
            <a:r>
              <a:rPr lang="cs-CZ" sz="1800" dirty="0" smtClean="0"/>
              <a:t> </a:t>
            </a:r>
            <a:r>
              <a:rPr lang="cs-CZ" sz="1800" dirty="0" err="1" smtClean="0"/>
              <a:t>Fe</a:t>
            </a:r>
            <a:r>
              <a:rPr lang="cs-CZ" sz="1800" dirty="0" smtClean="0"/>
              <a:t>)</a:t>
            </a:r>
          </a:p>
          <a:p>
            <a:r>
              <a:rPr lang="cs-CZ" sz="2400" dirty="0" smtClean="0"/>
              <a:t>Zdroje: ovoce a zelenina (citrusy, jablka, cibule, petržel, zelený čaj</a:t>
            </a:r>
          </a:p>
          <a:p>
            <a:r>
              <a:rPr lang="cs-CZ" sz="2400" dirty="0" smtClean="0"/>
              <a:t>Studie: příznivý účinek při prevenci a léčbě onemocnění vyvolaných oxidačním stresem </a:t>
            </a:r>
          </a:p>
        </p:txBody>
      </p:sp>
    </p:spTree>
    <p:extLst>
      <p:ext uri="{BB962C8B-B14F-4D97-AF65-F5344CB8AC3E}">
        <p14:creationId xmlns:p14="http://schemas.microsoft.com/office/powerpoint/2010/main" val="32363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Flavonoidy</a:t>
            </a:r>
            <a:r>
              <a:rPr lang="cs-CZ" dirty="0" smtClean="0"/>
              <a:t>-</a:t>
            </a:r>
            <a:r>
              <a:rPr lang="cs-CZ" dirty="0" err="1" smtClean="0"/>
              <a:t>resveratrol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4034" y="2222287"/>
            <a:ext cx="7915931" cy="408703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V rostlinách proti vzniku plísní</a:t>
            </a:r>
          </a:p>
          <a:p>
            <a:r>
              <a:rPr lang="cs-CZ" sz="2400" dirty="0" smtClean="0"/>
              <a:t>Účinky: </a:t>
            </a:r>
          </a:p>
          <a:p>
            <a:pPr lvl="1"/>
            <a:r>
              <a:rPr lang="cs-CZ" sz="1800" dirty="0" smtClean="0"/>
              <a:t>Antioxidační: ochrana endotelu</a:t>
            </a:r>
          </a:p>
          <a:p>
            <a:pPr lvl="1"/>
            <a:r>
              <a:rPr lang="cs-CZ" sz="1800" dirty="0" err="1" smtClean="0"/>
              <a:t>Imunomodulačí</a:t>
            </a:r>
            <a:r>
              <a:rPr lang="cs-CZ" sz="1800" dirty="0" smtClean="0"/>
              <a:t>: regulace zánětlivých </a:t>
            </a:r>
            <a:r>
              <a:rPr lang="cs-CZ" sz="1800" dirty="0" err="1" smtClean="0"/>
              <a:t>cytokinů</a:t>
            </a:r>
            <a:endParaRPr lang="cs-CZ" sz="1800" dirty="0" smtClean="0"/>
          </a:p>
          <a:p>
            <a:pPr lvl="1"/>
            <a:r>
              <a:rPr lang="cs-CZ" sz="1800" dirty="0" err="1" smtClean="0"/>
              <a:t>Antikancerogenní</a:t>
            </a:r>
            <a:r>
              <a:rPr lang="cs-CZ" sz="1800" dirty="0" smtClean="0"/>
              <a:t>: </a:t>
            </a:r>
            <a:r>
              <a:rPr lang="cs-CZ" sz="1800" dirty="0" err="1" smtClean="0"/>
              <a:t>suprese</a:t>
            </a:r>
            <a:r>
              <a:rPr lang="cs-CZ" sz="1800" dirty="0" smtClean="0"/>
              <a:t> buněčné proliferace</a:t>
            </a:r>
          </a:p>
          <a:p>
            <a:r>
              <a:rPr lang="cs-CZ" sz="2400" dirty="0" smtClean="0"/>
              <a:t>Zdroje: hroznové víno – červené víno (</a:t>
            </a:r>
            <a:r>
              <a:rPr lang="cs-CZ" sz="2400" dirty="0" err="1" smtClean="0"/>
              <a:t>Cabernet</a:t>
            </a:r>
            <a:r>
              <a:rPr lang="cs-CZ" sz="2400" dirty="0" smtClean="0"/>
              <a:t> </a:t>
            </a:r>
            <a:r>
              <a:rPr lang="cs-CZ" sz="2400" dirty="0" err="1" smtClean="0"/>
              <a:t>Sauvignon</a:t>
            </a:r>
            <a:r>
              <a:rPr lang="cs-CZ" sz="2400" dirty="0" smtClean="0"/>
              <a:t>, </a:t>
            </a:r>
            <a:r>
              <a:rPr lang="cs-CZ" sz="2400" dirty="0" err="1" smtClean="0"/>
              <a:t>Pinot</a:t>
            </a:r>
            <a:r>
              <a:rPr lang="cs-CZ" sz="2400" dirty="0" smtClean="0"/>
              <a:t> </a:t>
            </a:r>
            <a:r>
              <a:rPr lang="cs-CZ" sz="2400" dirty="0" err="1" smtClean="0"/>
              <a:t>noir</a:t>
            </a:r>
            <a:r>
              <a:rPr lang="cs-CZ" sz="2400" dirty="0" smtClean="0"/>
              <a:t>), maliny, moruše</a:t>
            </a:r>
          </a:p>
          <a:p>
            <a:r>
              <a:rPr lang="cs-CZ" sz="2400" dirty="0" smtClean="0"/>
              <a:t>Studie: příznivý účinek při prevenci a léčbě onemocnění vyvolaných oxidačním stresem 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7056784" cy="645333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344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Co je volný radikál</a:t>
            </a:r>
          </a:p>
          <a:p>
            <a:r>
              <a:rPr lang="cs-CZ" sz="2400" dirty="0" smtClean="0"/>
              <a:t>Exogenní a endogenní příčiny</a:t>
            </a:r>
          </a:p>
          <a:p>
            <a:r>
              <a:rPr lang="cs-CZ" sz="2400" dirty="0" smtClean="0"/>
              <a:t>Co způsobuje oxidační stres</a:t>
            </a:r>
          </a:p>
          <a:p>
            <a:r>
              <a:rPr lang="cs-CZ" sz="2400" dirty="0" smtClean="0"/>
              <a:t>Funkce antioxidantů</a:t>
            </a:r>
          </a:p>
          <a:p>
            <a:r>
              <a:rPr lang="cs-CZ" sz="2400" dirty="0" smtClean="0"/>
              <a:t>Nejvýznamnější antioxidanty a jejich zdroje</a:t>
            </a:r>
          </a:p>
          <a:p>
            <a:endParaRPr lang="cs-CZ" sz="2400" dirty="0" smtClean="0"/>
          </a:p>
          <a:p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Oxidační stres a možnosti jeho ovlivnění, Racek J.</a:t>
            </a:r>
          </a:p>
          <a:p>
            <a:r>
              <a:rPr lang="cs-CZ" sz="2400" dirty="0" smtClean="0"/>
              <a:t>Antioxidanty a radikály ve zdraví a v nemoci, Štípek a kol.</a:t>
            </a:r>
          </a:p>
          <a:p>
            <a:r>
              <a:rPr lang="cs-CZ" sz="2400" dirty="0" err="1" smtClean="0"/>
              <a:t>Mikronutrienty</a:t>
            </a:r>
            <a:r>
              <a:rPr lang="cs-CZ" sz="2400" dirty="0" smtClean="0"/>
              <a:t>, </a:t>
            </a:r>
            <a:r>
              <a:rPr lang="cs-CZ" sz="2400" dirty="0" err="1" smtClean="0"/>
              <a:t>Gröber</a:t>
            </a:r>
            <a:r>
              <a:rPr lang="cs-CZ" sz="2400" dirty="0" smtClean="0"/>
              <a:t> 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Obrázek 2" descr="vano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83568" y="4653136"/>
            <a:ext cx="78213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0" b="1" dirty="0" smtClean="0"/>
              <a:t>Krásné Vánoce</a:t>
            </a:r>
            <a:endParaRPr lang="cs-CZ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olne-radika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941997"/>
            <a:ext cx="6444208" cy="291600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Volné radikály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7915931" cy="3636511"/>
          </a:xfrm>
        </p:spPr>
        <p:txBody>
          <a:bodyPr/>
          <a:lstStyle/>
          <a:p>
            <a:r>
              <a:rPr lang="cs-CZ" sz="2400" dirty="0" smtClean="0"/>
              <a:t>= látky (atomy, molekuly, ionty) schopné samostatné existence</a:t>
            </a:r>
          </a:p>
          <a:p>
            <a:r>
              <a:rPr lang="cs-CZ" sz="2400" dirty="0" smtClean="0"/>
              <a:t>V obalu 1 a více</a:t>
            </a:r>
            <a:r>
              <a:rPr lang="cs-CZ" sz="2400" dirty="0" smtClean="0">
                <a:cs typeface="Calibri"/>
              </a:rPr>
              <a:t> nepárových elektronů</a:t>
            </a:r>
          </a:p>
          <a:p>
            <a:r>
              <a:rPr lang="cs-CZ" sz="2400" dirty="0" smtClean="0">
                <a:cs typeface="Calibri"/>
              </a:rPr>
              <a:t>Vznikají z normální částice ztrátou nebo přijetím elektronu</a:t>
            </a:r>
          </a:p>
          <a:p>
            <a:endParaRPr lang="cs-CZ" dirty="0" smtClean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Volné radikály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67544" y="2276872"/>
            <a:ext cx="8062421" cy="3797950"/>
          </a:xfrm>
        </p:spPr>
        <p:txBody>
          <a:bodyPr>
            <a:noAutofit/>
          </a:bodyPr>
          <a:lstStyle/>
          <a:p>
            <a:r>
              <a:rPr lang="cs-CZ" sz="2400" dirty="0"/>
              <a:t>V</a:t>
            </a:r>
            <a:r>
              <a:rPr lang="cs-CZ" sz="2400" dirty="0" smtClean="0"/>
              <a:t>ysoce reaktivní: snaha doplnit chybějící párový elektron</a:t>
            </a:r>
          </a:p>
          <a:p>
            <a:r>
              <a:rPr lang="cs-CZ" sz="2400" dirty="0" smtClean="0"/>
              <a:t>Zisk elektronu: setkání s jinou molekulou, ( z té se pak stává také radikál), setkáním s radikálem končí řetězová reakce</a:t>
            </a:r>
          </a:p>
          <a:p>
            <a:r>
              <a:rPr lang="cs-CZ" sz="2400" dirty="0" smtClean="0"/>
              <a:t>Typy:</a:t>
            </a:r>
          </a:p>
          <a:p>
            <a:pPr lvl="5"/>
            <a:r>
              <a:rPr lang="cs-CZ" sz="1800" dirty="0" smtClean="0"/>
              <a:t>volné radikály kyslíku= reaktivní formy kyslíku(superoxidový radikál, hydroxylový radikál)</a:t>
            </a:r>
          </a:p>
          <a:p>
            <a:pPr lvl="5"/>
            <a:r>
              <a:rPr lang="cs-CZ" sz="1800" dirty="0" smtClean="0"/>
              <a:t>Reaktivní formy dusíku</a:t>
            </a:r>
          </a:p>
          <a:p>
            <a:pPr marL="2171400" lvl="5" indent="0">
              <a:buNone/>
            </a:pPr>
            <a:endParaRPr 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reaktivních forem kyslíku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9253457"/>
              </p:ext>
            </p:extLst>
          </p:nvPr>
        </p:nvGraphicFramePr>
        <p:xfrm>
          <a:off x="611560" y="2582539"/>
          <a:ext cx="8064896" cy="3366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0963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latin typeface="Times New Roman"/>
                          <a:ea typeface="Calibri"/>
                          <a:cs typeface="Times New Roman"/>
                        </a:rPr>
                        <a:t>ROS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Vzorec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0963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Hydroxylový radikál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 baseline="3000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OH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0963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 err="1">
                          <a:latin typeface="Times New Roman"/>
                          <a:ea typeface="Calibri"/>
                          <a:cs typeface="Times New Roman"/>
                        </a:rPr>
                        <a:t>Alkoxylový</a:t>
                      </a:r>
                      <a:r>
                        <a:rPr lang="cs-CZ" sz="1600" dirty="0">
                          <a:latin typeface="Times New Roman"/>
                          <a:ea typeface="Calibri"/>
                          <a:cs typeface="Times New Roman"/>
                        </a:rPr>
                        <a:t> radikál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RO</a:t>
                      </a:r>
                      <a:r>
                        <a:rPr lang="cs-CZ" sz="1600" baseline="3000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0963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 err="1">
                          <a:latin typeface="Times New Roman"/>
                          <a:ea typeface="Calibri"/>
                          <a:cs typeface="Times New Roman"/>
                        </a:rPr>
                        <a:t>Singletový</a:t>
                      </a:r>
                      <a:r>
                        <a:rPr lang="cs-CZ" sz="1600" dirty="0">
                          <a:latin typeface="Times New Roman"/>
                          <a:ea typeface="Calibri"/>
                          <a:cs typeface="Times New Roman"/>
                        </a:rPr>
                        <a:t> kyslík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cs-CZ" sz="1600" baseline="-25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0963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Alkylperoxylový radikál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latin typeface="Times New Roman"/>
                          <a:ea typeface="Calibri"/>
                          <a:cs typeface="Times New Roman"/>
                        </a:rPr>
                        <a:t>ROO</a:t>
                      </a:r>
                      <a:r>
                        <a:rPr lang="cs-CZ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0963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Peroxid vodíku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cs-CZ" sz="1600" baseline="-25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cs-CZ" sz="1600" dirty="0"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cs-CZ" sz="1600" baseline="-25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0963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>
                          <a:latin typeface="Times New Roman"/>
                          <a:ea typeface="Calibri"/>
                          <a:cs typeface="Times New Roman"/>
                        </a:rPr>
                        <a:t>Superoxidový radikál</a:t>
                      </a:r>
                      <a:endParaRPr lang="cs-CZ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cs-CZ" sz="1600" dirty="0"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cs-CZ" sz="1600" baseline="-25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cs-CZ" sz="1600" baseline="30000" dirty="0">
                          <a:latin typeface="Times New Roman"/>
                          <a:ea typeface="Calibri"/>
                          <a:cs typeface="Times New Roman"/>
                        </a:rPr>
                        <a:t>.-</a:t>
                      </a:r>
                      <a:endParaRPr lang="cs-CZ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27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1043608" y="3573016"/>
            <a:ext cx="7560840" cy="1368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Vznik volných radikálů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9" name="Mrak 8"/>
          <p:cNvSpPr/>
          <p:nvPr/>
        </p:nvSpPr>
        <p:spPr>
          <a:xfrm>
            <a:off x="971600" y="260648"/>
            <a:ext cx="2880320" cy="144016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solidFill>
                  <a:schemeClr val="bg1"/>
                </a:solidFill>
              </a:rPr>
              <a:t>?</a:t>
            </a:r>
            <a:endParaRPr lang="cs-CZ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volných radikálů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sz="2400" dirty="0" smtClean="0"/>
              <a:t>Endogenní příčiny        </a:t>
            </a:r>
            <a:endParaRPr lang="cs-CZ" sz="24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sz="half" idx="2"/>
          </p:nvPr>
        </p:nvSpPr>
        <p:spPr>
          <a:xfrm>
            <a:off x="611046" y="2751139"/>
            <a:ext cx="3960953" cy="3270149"/>
          </a:xfrm>
        </p:spPr>
        <p:txBody>
          <a:bodyPr>
            <a:normAutofit fontScale="70000" lnSpcReduction="20000"/>
          </a:bodyPr>
          <a:lstStyle/>
          <a:p>
            <a:pPr marL="342900" lvl="7" indent="-342900"/>
            <a:r>
              <a:rPr lang="cs-CZ" sz="2300" dirty="0" smtClean="0"/>
              <a:t>Dýchání</a:t>
            </a:r>
          </a:p>
          <a:p>
            <a:pPr marL="342900" lvl="7" indent="-342900"/>
            <a:r>
              <a:rPr lang="cs-CZ" sz="2300" dirty="0" smtClean="0"/>
              <a:t>Vznik kyseliny močové (</a:t>
            </a:r>
            <a:r>
              <a:rPr lang="cs-CZ" sz="2300" dirty="0" err="1" smtClean="0"/>
              <a:t>xantinoxidáza</a:t>
            </a:r>
            <a:r>
              <a:rPr lang="cs-CZ" sz="2300" dirty="0" smtClean="0"/>
              <a:t>- úrazy, nekrózy, pooperační stavy)</a:t>
            </a:r>
          </a:p>
          <a:p>
            <a:pPr marL="342900" lvl="7" indent="-342900"/>
            <a:r>
              <a:rPr lang="cs-CZ" sz="2300" dirty="0" smtClean="0"/>
              <a:t>Rozpad fagocytů a makrofágů (zánět, popáleniny…)</a:t>
            </a:r>
          </a:p>
          <a:p>
            <a:pPr marL="342900" lvl="7" indent="-342900"/>
            <a:r>
              <a:rPr lang="cs-CZ" sz="2300" dirty="0" smtClean="0"/>
              <a:t>Vznik </a:t>
            </a:r>
            <a:r>
              <a:rPr lang="cs-CZ" sz="2300" dirty="0" err="1" smtClean="0"/>
              <a:t>methemoglobinu</a:t>
            </a:r>
            <a:endParaRPr lang="cs-CZ" sz="2300" dirty="0" smtClean="0"/>
          </a:p>
          <a:p>
            <a:pPr marL="342900" lvl="7" indent="-342900"/>
            <a:r>
              <a:rPr lang="cs-CZ" sz="2300" dirty="0" smtClean="0"/>
              <a:t>Syntéza prostaglandinů</a:t>
            </a:r>
          </a:p>
          <a:p>
            <a:pPr marL="342900" lvl="7" indent="-342900"/>
            <a:r>
              <a:rPr lang="cs-CZ" sz="2300" smtClean="0"/>
              <a:t>Hyperglykemie</a:t>
            </a:r>
            <a:endParaRPr lang="cs-CZ" sz="2300" dirty="0" smtClean="0"/>
          </a:p>
          <a:p>
            <a:pPr marL="342900" lvl="7" indent="-342900"/>
            <a:r>
              <a:rPr lang="cs-CZ" sz="2300" dirty="0" err="1" smtClean="0"/>
              <a:t>Reperfuze</a:t>
            </a:r>
            <a:r>
              <a:rPr lang="cs-CZ" sz="2300" dirty="0" smtClean="0"/>
              <a:t> po předchozí ischemii: svalový výkon</a:t>
            </a:r>
          </a:p>
          <a:p>
            <a:pPr marL="342900" lvl="7" indent="-342900"/>
            <a:endParaRPr lang="cs-CZ" sz="1800" dirty="0" smtClean="0"/>
          </a:p>
          <a:p>
            <a:pPr marL="342900" lvl="7" indent="-342900"/>
            <a:endParaRPr lang="cs-CZ" sz="1800" dirty="0" smtClean="0"/>
          </a:p>
          <a:p>
            <a:pPr marL="342900" lvl="7" indent="-342900"/>
            <a:endParaRPr lang="cs-CZ" sz="1800" dirty="0" smtClean="0"/>
          </a:p>
          <a:p>
            <a:pPr marL="342900" lvl="7" indent="-342900"/>
            <a:endParaRPr lang="cs-CZ" sz="1800" dirty="0" smtClean="0"/>
          </a:p>
          <a:p>
            <a:endParaRPr lang="cs-CZ" dirty="0" smtClean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>
          <a:xfrm>
            <a:off x="4640562" y="2132856"/>
            <a:ext cx="3895937" cy="618281"/>
          </a:xfrm>
        </p:spPr>
        <p:txBody>
          <a:bodyPr/>
          <a:lstStyle/>
          <a:p>
            <a:endParaRPr lang="cs-CZ" dirty="0" smtClean="0"/>
          </a:p>
          <a:p>
            <a:r>
              <a:rPr lang="cs-CZ" sz="2400" dirty="0" smtClean="0"/>
              <a:t>Exogenní příčiny</a:t>
            </a:r>
            <a:endParaRPr lang="cs-CZ" sz="24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Ionizující záření</a:t>
            </a:r>
          </a:p>
          <a:p>
            <a:r>
              <a:rPr lang="cs-CZ" dirty="0" smtClean="0"/>
              <a:t>UV záření</a:t>
            </a:r>
          </a:p>
          <a:p>
            <a:r>
              <a:rPr lang="cs-CZ" dirty="0" smtClean="0"/>
              <a:t>Toxické látky ze vzduchu</a:t>
            </a:r>
          </a:p>
          <a:p>
            <a:r>
              <a:rPr lang="cs-CZ" dirty="0" smtClean="0"/>
              <a:t>Kouření</a:t>
            </a:r>
          </a:p>
          <a:p>
            <a:r>
              <a:rPr lang="cs-CZ" dirty="0" smtClean="0"/>
              <a:t>Intoxikace (alkohol)</a:t>
            </a:r>
          </a:p>
          <a:p>
            <a:r>
              <a:rPr lang="cs-CZ" dirty="0" smtClean="0"/>
              <a:t>Potrava (tepelná úprava, vliv světla)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volných radikálů</a:t>
            </a:r>
            <a:endParaRPr lang="cs-CZ" dirty="0"/>
          </a:p>
        </p:txBody>
      </p:sp>
      <p:pic>
        <p:nvPicPr>
          <p:cNvPr id="4" name="Zástupný symbol pro obsah 3" descr="radical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844824"/>
            <a:ext cx="6835950" cy="50131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888</TotalTime>
  <Words>1018</Words>
  <Application>Microsoft Office PowerPoint</Application>
  <PresentationFormat>Předvádění na obrazovce (4:3)</PresentationFormat>
  <Paragraphs>186</Paragraphs>
  <Slides>38</Slides>
  <Notes>1</Notes>
  <HiddenSlides>7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3" baseType="lpstr">
      <vt:lpstr>Calibri</vt:lpstr>
      <vt:lpstr>Century Gothic</vt:lpstr>
      <vt:lpstr>Times New Roman</vt:lpstr>
      <vt:lpstr>Wingdings 2</vt:lpstr>
      <vt:lpstr>Quotable</vt:lpstr>
      <vt:lpstr>Prezentace aplikace PowerPoint</vt:lpstr>
      <vt:lpstr>Obsah</vt:lpstr>
      <vt:lpstr>Prezentace aplikace PowerPoint</vt:lpstr>
      <vt:lpstr>Volné radikály</vt:lpstr>
      <vt:lpstr>Volné radikály</vt:lpstr>
      <vt:lpstr>Příklady reaktivních forem kyslíku</vt:lpstr>
      <vt:lpstr>Prezentace aplikace PowerPoint</vt:lpstr>
      <vt:lpstr>Vznik volných radikálů</vt:lpstr>
      <vt:lpstr>Vznik volných radikálů</vt:lpstr>
      <vt:lpstr>Oxidační stres </vt:lpstr>
      <vt:lpstr>Nebezpečí, ale i fyziologie </vt:lpstr>
      <vt:lpstr>Video</vt:lpstr>
      <vt:lpstr>Existuje řešení?</vt:lpstr>
      <vt:lpstr>Existuje ochrana </vt:lpstr>
      <vt:lpstr>Antioxidanty</vt:lpstr>
      <vt:lpstr>Funkce</vt:lpstr>
      <vt:lpstr>Mechanismus působení antioxidantů</vt:lpstr>
      <vt:lpstr>1.) Mechanismy zabraňující tvorbě</vt:lpstr>
      <vt:lpstr>2.) Mechanismy odstraňující již vzniklé VR</vt:lpstr>
      <vt:lpstr>3.) Mechanismy odstraňující již poškozené molekuly</vt:lpstr>
      <vt:lpstr>Video</vt:lpstr>
      <vt:lpstr>Enzymové antioxidační systémy</vt:lpstr>
      <vt:lpstr>V hlavní roli selen</vt:lpstr>
      <vt:lpstr>Nízkomolekulární endogenní antioxidanty </vt:lpstr>
      <vt:lpstr>Vitamin C</vt:lpstr>
      <vt:lpstr>Vitamin E</vt:lpstr>
      <vt:lpstr>Karotenoidy</vt:lpstr>
      <vt:lpstr>Karotenoidy</vt:lpstr>
      <vt:lpstr>Koenzym Q = ubichinol/ubichinon</vt:lpstr>
      <vt:lpstr>Koenzym Q = ubichinol/ubichinon</vt:lpstr>
      <vt:lpstr>Glutathion</vt:lpstr>
      <vt:lpstr>Kyselina močová</vt:lpstr>
      <vt:lpstr>Flavonoidy- kvercetin</vt:lpstr>
      <vt:lpstr>Flavonoidy-resveratrol</vt:lpstr>
      <vt:lpstr>Prezentace aplikace PowerPoint</vt:lpstr>
      <vt:lpstr>Shrnutí</vt:lpstr>
      <vt:lpstr>Zdroje</vt:lpstr>
      <vt:lpstr>Prezentace aplikace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Eliška</dc:creator>
  <cp:lastModifiedBy>Halina Matějová</cp:lastModifiedBy>
  <cp:revision>60</cp:revision>
  <dcterms:created xsi:type="dcterms:W3CDTF">2017-09-29T14:35:23Z</dcterms:created>
  <dcterms:modified xsi:type="dcterms:W3CDTF">2017-12-15T14:29:45Z</dcterms:modified>
</cp:coreProperties>
</file>