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8" r:id="rId2"/>
    <p:sldId id="259" r:id="rId3"/>
    <p:sldId id="257" r:id="rId4"/>
    <p:sldId id="256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0DD9CA36-52A2-45B5-8822-BDE0CB620895}" type="datetimeFigureOut">
              <a:rPr lang="sk-SK" smtClean="0"/>
              <a:t>23. 10. 2017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82627EB1-88BD-46F5-A665-97B06C665AA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63066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9CA36-52A2-45B5-8822-BDE0CB620895}" type="datetimeFigureOut">
              <a:rPr lang="sk-SK" smtClean="0"/>
              <a:t>23. 10. 2017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7EB1-88BD-46F5-A665-97B06C665AA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60616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9CA36-52A2-45B5-8822-BDE0CB620895}" type="datetimeFigureOut">
              <a:rPr lang="sk-SK" smtClean="0"/>
              <a:t>23. 10. 2017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7EB1-88BD-46F5-A665-97B06C665AA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75956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9CA36-52A2-45B5-8822-BDE0CB620895}" type="datetimeFigureOut">
              <a:rPr lang="sk-SK" smtClean="0"/>
              <a:t>23. 10. 2017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7EB1-88BD-46F5-A665-97B06C665AA2}" type="slidenum">
              <a:rPr lang="sk-SK" smtClean="0"/>
              <a:t>‹#›</a:t>
            </a:fld>
            <a:endParaRPr lang="sk-SK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43697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9CA36-52A2-45B5-8822-BDE0CB620895}" type="datetimeFigureOut">
              <a:rPr lang="sk-SK" smtClean="0"/>
              <a:t>23. 10. 2017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7EB1-88BD-46F5-A665-97B06C665AA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88783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9CA36-52A2-45B5-8822-BDE0CB620895}" type="datetimeFigureOut">
              <a:rPr lang="sk-SK" smtClean="0"/>
              <a:t>23. 10. 2017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7EB1-88BD-46F5-A665-97B06C665AA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76782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9CA36-52A2-45B5-8822-BDE0CB620895}" type="datetimeFigureOut">
              <a:rPr lang="sk-SK" smtClean="0"/>
              <a:t>23. 10. 2017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7EB1-88BD-46F5-A665-97B06C665AA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330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9CA36-52A2-45B5-8822-BDE0CB620895}" type="datetimeFigureOut">
              <a:rPr lang="sk-SK" smtClean="0"/>
              <a:t>23. 10. 2017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7EB1-88BD-46F5-A665-97B06C665AA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335930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9CA36-52A2-45B5-8822-BDE0CB620895}" type="datetimeFigureOut">
              <a:rPr lang="sk-SK" smtClean="0"/>
              <a:t>23. 10. 2017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7EB1-88BD-46F5-A665-97B06C665AA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73343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9CA36-52A2-45B5-8822-BDE0CB620895}" type="datetimeFigureOut">
              <a:rPr lang="sk-SK" smtClean="0"/>
              <a:t>23. 10. 2017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7EB1-88BD-46F5-A665-97B06C665AA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03527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9CA36-52A2-45B5-8822-BDE0CB620895}" type="datetimeFigureOut">
              <a:rPr lang="sk-SK" smtClean="0"/>
              <a:t>23. 10. 2017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7EB1-88BD-46F5-A665-97B06C665AA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68443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9CA36-52A2-45B5-8822-BDE0CB620895}" type="datetimeFigureOut">
              <a:rPr lang="sk-SK" smtClean="0"/>
              <a:t>23. 10. 2017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7EB1-88BD-46F5-A665-97B06C665AA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70949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9CA36-52A2-45B5-8822-BDE0CB620895}" type="datetimeFigureOut">
              <a:rPr lang="sk-SK" smtClean="0"/>
              <a:t>23. 10. 2017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7EB1-88BD-46F5-A665-97B06C665AA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13389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9CA36-52A2-45B5-8822-BDE0CB620895}" type="datetimeFigureOut">
              <a:rPr lang="sk-SK" smtClean="0"/>
              <a:t>23. 10. 2017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7EB1-88BD-46F5-A665-97B06C665AA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1749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9CA36-52A2-45B5-8822-BDE0CB620895}" type="datetimeFigureOut">
              <a:rPr lang="sk-SK" smtClean="0"/>
              <a:t>23. 10. 2017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7EB1-88BD-46F5-A665-97B06C665AA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13814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9CA36-52A2-45B5-8822-BDE0CB620895}" type="datetimeFigureOut">
              <a:rPr lang="sk-SK" smtClean="0"/>
              <a:t>23. 10. 2017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7EB1-88BD-46F5-A665-97B06C665AA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19724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9CA36-52A2-45B5-8822-BDE0CB620895}" type="datetimeFigureOut">
              <a:rPr lang="sk-SK" smtClean="0"/>
              <a:t>23. 10. 2017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7EB1-88BD-46F5-A665-97B06C665AA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68597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9CA36-52A2-45B5-8822-BDE0CB620895}" type="datetimeFigureOut">
              <a:rPr lang="sk-SK" smtClean="0"/>
              <a:t>23. 10. 2017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27EB1-88BD-46F5-A665-97B06C665AA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938589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lideplayer.com/slide/5720757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175934" y="341843"/>
            <a:ext cx="8695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smtClean="0"/>
              <a:t>Velký krevní oběh – systémový - Krevní tlak</a:t>
            </a:r>
            <a:endParaRPr lang="cs-CZ" sz="3600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250" y="1495301"/>
            <a:ext cx="3534270" cy="4267697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444837" y="5762998"/>
            <a:ext cx="21932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>
                <a:solidFill>
                  <a:schemeClr val="bg1"/>
                </a:solidFill>
              </a:rPr>
              <a:t>http://www.imagequiz.co.uk/quizzes/52529003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4979107" y="1318660"/>
            <a:ext cx="675640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– </a:t>
            </a:r>
            <a:r>
              <a:rPr lang="cs-CZ" sz="2400" dirty="0" err="1">
                <a:solidFill>
                  <a:schemeClr val="bg1"/>
                </a:solidFill>
              </a:rPr>
              <a:t>perfuze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dirty="0" smtClean="0">
                <a:solidFill>
                  <a:schemeClr val="bg1"/>
                </a:solidFill>
              </a:rPr>
              <a:t>tkání – sympatikus (přímý efekt) na cévní tonus</a:t>
            </a:r>
          </a:p>
          <a:p>
            <a:r>
              <a:rPr lang="cs-CZ" sz="2400" dirty="0" smtClean="0">
                <a:solidFill>
                  <a:schemeClr val="bg1"/>
                </a:solidFill>
              </a:rPr>
              <a:t>- vysokotlaké řečiště</a:t>
            </a:r>
            <a:endParaRPr lang="cs-CZ" sz="2400" dirty="0">
              <a:solidFill>
                <a:schemeClr val="bg1"/>
              </a:solidFill>
            </a:endParaRPr>
          </a:p>
          <a:p>
            <a:endParaRPr lang="cs-CZ" sz="2400" dirty="0" smtClean="0">
              <a:solidFill>
                <a:schemeClr val="bg1"/>
              </a:solidFill>
            </a:endParaRPr>
          </a:p>
          <a:p>
            <a:r>
              <a:rPr lang="cs-CZ" sz="2400" dirty="0" smtClean="0">
                <a:solidFill>
                  <a:schemeClr val="bg1"/>
                </a:solidFill>
              </a:rPr>
              <a:t>P = </a:t>
            </a:r>
            <a:r>
              <a:rPr lang="cs-CZ" sz="2400" u="sng" dirty="0" err="1" smtClean="0">
                <a:solidFill>
                  <a:schemeClr val="bg1"/>
                </a:solidFill>
              </a:rPr>
              <a:t>SVx</a:t>
            </a:r>
            <a:r>
              <a:rPr lang="cs-CZ" sz="2400" u="sng" dirty="0" smtClean="0">
                <a:solidFill>
                  <a:schemeClr val="bg1"/>
                </a:solidFill>
              </a:rPr>
              <a:t> HR x TPR </a:t>
            </a:r>
            <a:r>
              <a:rPr lang="cs-CZ" sz="2400" dirty="0" smtClean="0">
                <a:solidFill>
                  <a:schemeClr val="bg1"/>
                </a:solidFill>
              </a:rPr>
              <a:t>            SV- tepový objem</a:t>
            </a:r>
          </a:p>
          <a:p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dirty="0" smtClean="0">
                <a:solidFill>
                  <a:schemeClr val="bg1"/>
                </a:solidFill>
              </a:rPr>
              <a:t>              C                      HR- srdeční frekvence</a:t>
            </a:r>
          </a:p>
          <a:p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dirty="0" smtClean="0">
                <a:solidFill>
                  <a:schemeClr val="bg1"/>
                </a:solidFill>
              </a:rPr>
              <a:t>                                      C - poddajnost aorty</a:t>
            </a:r>
          </a:p>
          <a:p>
            <a:r>
              <a:rPr lang="cs-CZ" sz="2400" dirty="0">
                <a:solidFill>
                  <a:schemeClr val="bg1"/>
                </a:solidFill>
              </a:rPr>
              <a:t>	</a:t>
            </a:r>
            <a:r>
              <a:rPr lang="cs-CZ" sz="2400" dirty="0" smtClean="0">
                <a:solidFill>
                  <a:schemeClr val="bg1"/>
                </a:solidFill>
              </a:rPr>
              <a:t>	                 TPR – celková periferní </a:t>
            </a:r>
          </a:p>
          <a:p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dirty="0" smtClean="0">
                <a:solidFill>
                  <a:schemeClr val="bg1"/>
                </a:solidFill>
              </a:rPr>
              <a:t>                                      rezistence = poměr vazodilatace/</a:t>
            </a:r>
            <a:r>
              <a:rPr lang="cs-CZ" sz="2400" dirty="0" err="1" smtClean="0">
                <a:solidFill>
                  <a:schemeClr val="bg1"/>
                </a:solidFill>
              </a:rPr>
              <a:t>vazokontrikce</a:t>
            </a:r>
            <a:r>
              <a:rPr lang="cs-CZ" sz="2400" dirty="0" smtClean="0">
                <a:solidFill>
                  <a:schemeClr val="bg1"/>
                </a:solidFill>
              </a:rPr>
              <a:t> malých cév a cévek</a:t>
            </a:r>
          </a:p>
          <a:p>
            <a:endParaRPr lang="cs-CZ" sz="2400" dirty="0" smtClean="0">
              <a:solidFill>
                <a:schemeClr val="bg1"/>
              </a:solidFill>
            </a:endParaRPr>
          </a:p>
          <a:p>
            <a:r>
              <a:rPr lang="cs-CZ" sz="2400" dirty="0" smtClean="0">
                <a:solidFill>
                  <a:schemeClr val="bg1"/>
                </a:solidFill>
              </a:rPr>
              <a:t>SYSTOLICKÝ/DIASTOLICKÝ – </a:t>
            </a:r>
            <a:r>
              <a:rPr lang="cs-CZ" sz="2400" dirty="0" err="1" smtClean="0">
                <a:solidFill>
                  <a:schemeClr val="bg1"/>
                </a:solidFill>
              </a:rPr>
              <a:t>perfuze</a:t>
            </a:r>
            <a:r>
              <a:rPr lang="cs-CZ" sz="2400" dirty="0" smtClean="0">
                <a:solidFill>
                  <a:schemeClr val="bg1"/>
                </a:solidFill>
              </a:rPr>
              <a:t> tkání</a:t>
            </a:r>
          </a:p>
          <a:p>
            <a:r>
              <a:rPr lang="cs-CZ" sz="2400" dirty="0" smtClean="0">
                <a:solidFill>
                  <a:schemeClr val="bg1"/>
                </a:solidFill>
              </a:rPr>
              <a:t>Systolický - 120 – závislý hlavně na HR, SV, C </a:t>
            </a:r>
          </a:p>
          <a:p>
            <a:r>
              <a:rPr lang="cs-CZ" sz="2400" dirty="0" smtClean="0">
                <a:solidFill>
                  <a:schemeClr val="bg1"/>
                </a:solidFill>
              </a:rPr>
              <a:t>Diastolický – 80 – závislý hlavně na TPR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43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851805" y="285750"/>
            <a:ext cx="4988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smtClean="0"/>
              <a:t>Malý krevní oběh - plicní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450" y="1373263"/>
            <a:ext cx="3534270" cy="4267697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172971" y="5869472"/>
            <a:ext cx="21932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>
                <a:solidFill>
                  <a:schemeClr val="bg1"/>
                </a:solidFill>
              </a:rPr>
              <a:t>http://www.imagequiz.co.uk/quizzes/52529003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212346" y="1373263"/>
            <a:ext cx="6827254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3200" dirty="0" err="1" smtClean="0">
                <a:solidFill>
                  <a:schemeClr val="bg1"/>
                </a:solidFill>
              </a:rPr>
              <a:t>Oxygenace</a:t>
            </a:r>
            <a:r>
              <a:rPr lang="cs-CZ" sz="3200" dirty="0" smtClean="0">
                <a:solidFill>
                  <a:schemeClr val="bg1"/>
                </a:solidFill>
              </a:rPr>
              <a:t> krve, vyloučení CO2 </a:t>
            </a:r>
          </a:p>
          <a:p>
            <a:pPr marL="342900" indent="-342900">
              <a:buFontTx/>
              <a:buChar char="-"/>
            </a:pPr>
            <a:endParaRPr lang="cs-CZ" sz="3200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cs-CZ" sz="3200" dirty="0" smtClean="0">
                <a:solidFill>
                  <a:schemeClr val="bg1"/>
                </a:solidFill>
              </a:rPr>
              <a:t>Nízkotlaké řečiště – nízká filtrace – </a:t>
            </a:r>
          </a:p>
          <a:p>
            <a:r>
              <a:rPr lang="cs-CZ" sz="3200" dirty="0" smtClean="0">
                <a:solidFill>
                  <a:schemeClr val="bg1"/>
                </a:solidFill>
              </a:rPr>
              <a:t>ochrana proti edému plic</a:t>
            </a:r>
          </a:p>
          <a:p>
            <a:endParaRPr lang="cs-CZ" sz="3200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cs-CZ" sz="3200" dirty="0" smtClean="0">
                <a:solidFill>
                  <a:schemeClr val="bg1"/>
                </a:solidFill>
              </a:rPr>
              <a:t>Fyziologický </a:t>
            </a:r>
            <a:r>
              <a:rPr lang="cs-CZ" sz="3200" dirty="0" err="1" smtClean="0">
                <a:solidFill>
                  <a:schemeClr val="bg1"/>
                </a:solidFill>
              </a:rPr>
              <a:t>shunt</a:t>
            </a:r>
            <a:r>
              <a:rPr lang="cs-CZ" sz="3200" dirty="0" smtClean="0">
                <a:solidFill>
                  <a:schemeClr val="bg1"/>
                </a:solidFill>
              </a:rPr>
              <a:t> – bronchiální řečiště</a:t>
            </a:r>
          </a:p>
          <a:p>
            <a:pPr marL="285750" indent="-285750">
              <a:buFontTx/>
              <a:buChar char="-"/>
            </a:pPr>
            <a:endParaRPr lang="cs-CZ" sz="3200" dirty="0" smtClean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cs-CZ" sz="3200" dirty="0" smtClean="0">
                <a:solidFill>
                  <a:schemeClr val="bg1"/>
                </a:solidFill>
              </a:rPr>
              <a:t>Hypoxická vazokonstrikce – prokrvení </a:t>
            </a:r>
          </a:p>
          <a:p>
            <a:r>
              <a:rPr lang="cs-CZ" sz="3200" dirty="0" smtClean="0">
                <a:solidFill>
                  <a:schemeClr val="bg1"/>
                </a:solidFill>
              </a:rPr>
              <a:t>ventilovaných alveolů</a:t>
            </a:r>
            <a:endParaRPr lang="cs-CZ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9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4148666" y="58926"/>
            <a:ext cx="3877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smtClean="0"/>
              <a:t>Fetální krevní oběh</a:t>
            </a:r>
            <a:endParaRPr lang="cs-CZ" sz="3600" b="1" dirty="0"/>
          </a:p>
        </p:txBody>
      </p:sp>
      <p:pic>
        <p:nvPicPr>
          <p:cNvPr id="4" name="Obrázok 4">
            <a:extLst>
              <a:ext uri="{FF2B5EF4-FFF2-40B4-BE49-F238E27FC236}">
                <a16:creationId xmlns:a16="http://schemas.microsoft.com/office/drawing/2014/main" xmlns="" id="{CD5EBC7F-023C-4FF6-B8CF-C275363F7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391" y="847889"/>
            <a:ext cx="7348458" cy="5511343"/>
          </a:xfrm>
          <a:prstGeom prst="rect">
            <a:avLst/>
          </a:prstGeom>
        </p:spPr>
      </p:pic>
      <p:sp>
        <p:nvSpPr>
          <p:cNvPr id="5" name="BlokTextu 5">
            <a:extLst>
              <a:ext uri="{FF2B5EF4-FFF2-40B4-BE49-F238E27FC236}">
                <a16:creationId xmlns:a16="http://schemas.microsoft.com/office/drawing/2014/main" xmlns="" id="{D3D209A1-29E6-4D6F-BE32-02E8087BC52E}"/>
              </a:ext>
            </a:extLst>
          </p:cNvPr>
          <p:cNvSpPr txBox="1"/>
          <p:nvPr/>
        </p:nvSpPr>
        <p:spPr>
          <a:xfrm>
            <a:off x="3055929" y="6482893"/>
            <a:ext cx="51593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800" dirty="0">
                <a:hlinkClick r:id="rId3"/>
              </a:rPr>
              <a:t>http://slideplayer.com/slide/5720757</a:t>
            </a:r>
            <a:r>
              <a:rPr lang="sk-SK" sz="800" dirty="0" smtClean="0">
                <a:hlinkClick r:id="rId3"/>
              </a:rPr>
              <a:t>/</a:t>
            </a:r>
            <a:r>
              <a:rPr lang="sk-SK" sz="800" dirty="0" smtClean="0"/>
              <a:t>    By </a:t>
            </a:r>
            <a:r>
              <a:rPr lang="sk-SK" sz="800" dirty="0" err="1"/>
              <a:t>Brittany</a:t>
            </a:r>
            <a:r>
              <a:rPr lang="sk-SK" sz="800" dirty="0"/>
              <a:t> </a:t>
            </a:r>
            <a:r>
              <a:rPr lang="sk-SK" sz="800" dirty="0" err="1"/>
              <a:t>Greene</a:t>
            </a:r>
            <a:endParaRPr lang="sk-SK" sz="800" dirty="0"/>
          </a:p>
        </p:txBody>
      </p:sp>
      <p:sp>
        <p:nvSpPr>
          <p:cNvPr id="2" name="Obdélník 1"/>
          <p:cNvSpPr/>
          <p:nvPr/>
        </p:nvSpPr>
        <p:spPr>
          <a:xfrm>
            <a:off x="4784651" y="1014414"/>
            <a:ext cx="4525198" cy="64293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6384650" y="1985963"/>
            <a:ext cx="27449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5738" indent="-185738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Pupeční arterie a </a:t>
            </a:r>
          </a:p>
          <a:p>
            <a:r>
              <a:rPr lang="cs-C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 žíla</a:t>
            </a:r>
            <a:endParaRPr lang="cs-CZ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384650" y="4218764"/>
            <a:ext cx="36134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Placenta +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vysokotlaké plicní řečiště</a:t>
            </a:r>
            <a:endParaRPr lang="cs-CZ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32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xmlns="" id="{70BF91DA-286B-4DA6-8EFB-8C1E9433B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958" y="985838"/>
            <a:ext cx="6501063" cy="5389411"/>
          </a:xfrm>
          <a:prstGeom prst="rect">
            <a:avLst/>
          </a:prstGeom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xmlns="" id="{83641629-1931-4622-8B91-75FC17C1A243}"/>
              </a:ext>
            </a:extLst>
          </p:cNvPr>
          <p:cNvSpPr txBox="1"/>
          <p:nvPr/>
        </p:nvSpPr>
        <p:spPr>
          <a:xfrm>
            <a:off x="4566868" y="6531280"/>
            <a:ext cx="15327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800" dirty="0"/>
              <a:t>http://www.pted.org/?id=fetal2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424889" y="229642"/>
            <a:ext cx="53495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smtClean="0"/>
              <a:t>Fetální krevní oběh – srdce</a:t>
            </a:r>
          </a:p>
          <a:p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242247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4">
            <a:extLst>
              <a:ext uri="{FF2B5EF4-FFF2-40B4-BE49-F238E27FC236}">
                <a16:creationId xmlns:a16="http://schemas.microsoft.com/office/drawing/2014/main" xmlns="" id="{CD5EBC7F-023C-4FF6-B8CF-C275363F7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1349234"/>
            <a:ext cx="4545967" cy="3814763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392483" y="210823"/>
            <a:ext cx="6647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smtClean="0"/>
              <a:t>Fetální krevní oběh – po narození</a:t>
            </a:r>
            <a:endParaRPr lang="cs-CZ" sz="3600" b="1" dirty="0"/>
          </a:p>
        </p:txBody>
      </p:sp>
      <p:sp>
        <p:nvSpPr>
          <p:cNvPr id="4" name="BlokTextu 5">
            <a:extLst>
              <a:ext uri="{FF2B5EF4-FFF2-40B4-BE49-F238E27FC236}">
                <a16:creationId xmlns:a16="http://schemas.microsoft.com/office/drawing/2014/main" xmlns="" id="{D3D209A1-29E6-4D6F-BE32-02E8087BC52E}"/>
              </a:ext>
            </a:extLst>
          </p:cNvPr>
          <p:cNvSpPr txBox="1"/>
          <p:nvPr/>
        </p:nvSpPr>
        <p:spPr>
          <a:xfrm>
            <a:off x="812792" y="5282743"/>
            <a:ext cx="51593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800" dirty="0">
                <a:solidFill>
                  <a:schemeClr val="bg1"/>
                </a:solidFill>
              </a:rPr>
              <a:t>http://slideplayer.com/slide/5720757</a:t>
            </a:r>
            <a:r>
              <a:rPr lang="sk-SK" sz="800" dirty="0" smtClean="0">
                <a:solidFill>
                  <a:schemeClr val="bg1"/>
                </a:solidFill>
              </a:rPr>
              <a:t>/    By </a:t>
            </a:r>
            <a:r>
              <a:rPr lang="sk-SK" sz="800" dirty="0" err="1">
                <a:solidFill>
                  <a:schemeClr val="bg1"/>
                </a:solidFill>
              </a:rPr>
              <a:t>Brittany</a:t>
            </a:r>
            <a:r>
              <a:rPr lang="sk-SK" sz="800" dirty="0">
                <a:solidFill>
                  <a:schemeClr val="bg1"/>
                </a:solidFill>
              </a:rPr>
              <a:t> </a:t>
            </a:r>
            <a:r>
              <a:rPr lang="sk-SK" sz="800" dirty="0" err="1">
                <a:solidFill>
                  <a:schemeClr val="bg1"/>
                </a:solidFill>
              </a:rPr>
              <a:t>Greene</a:t>
            </a:r>
            <a:endParaRPr lang="sk-SK" sz="800" dirty="0">
              <a:solidFill>
                <a:schemeClr val="bg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8983" y="1122768"/>
            <a:ext cx="3534270" cy="4267697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9419443" y="5498187"/>
            <a:ext cx="21932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>
                <a:solidFill>
                  <a:schemeClr val="bg1"/>
                </a:solidFill>
              </a:rPr>
              <a:t>http://www.imagequiz.co.uk/quizzes/52529003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831717" y="1653995"/>
            <a:ext cx="5487592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chemeClr val="bg1"/>
                </a:solidFill>
              </a:rPr>
              <a:t>- Minuty - dny – rok</a:t>
            </a:r>
          </a:p>
          <a:p>
            <a:r>
              <a:rPr lang="cs-CZ" sz="2400" dirty="0" smtClean="0">
                <a:solidFill>
                  <a:schemeClr val="bg1"/>
                </a:solidFill>
              </a:rPr>
              <a:t>- Podvaz pupečníku + </a:t>
            </a:r>
          </a:p>
          <a:p>
            <a:r>
              <a:rPr lang="cs-CZ" sz="2400" dirty="0" smtClean="0">
                <a:solidFill>
                  <a:schemeClr val="bg1"/>
                </a:solidFill>
              </a:rPr>
              <a:t>první nádech </a:t>
            </a:r>
            <a:r>
              <a:rPr lang="cs-CZ" sz="2400" dirty="0">
                <a:solidFill>
                  <a:schemeClr val="bg1"/>
                </a:solidFill>
              </a:rPr>
              <a:t>- Nízkotlaké </a:t>
            </a:r>
            <a:endParaRPr lang="cs-CZ" sz="2400" dirty="0" smtClean="0">
              <a:solidFill>
                <a:schemeClr val="bg1"/>
              </a:solidFill>
            </a:endParaRPr>
          </a:p>
          <a:p>
            <a:r>
              <a:rPr lang="cs-CZ" sz="2400" dirty="0" smtClean="0">
                <a:solidFill>
                  <a:schemeClr val="bg1"/>
                </a:solidFill>
              </a:rPr>
              <a:t>plicní </a:t>
            </a:r>
            <a:r>
              <a:rPr lang="cs-CZ" sz="2400" dirty="0">
                <a:solidFill>
                  <a:schemeClr val="bg1"/>
                </a:solidFill>
              </a:rPr>
              <a:t>řečiště</a:t>
            </a:r>
          </a:p>
          <a:p>
            <a:pPr marL="342900" indent="-342900">
              <a:buFontTx/>
              <a:buChar char="-"/>
            </a:pPr>
            <a:r>
              <a:rPr lang="cs-CZ" sz="2400" dirty="0" smtClean="0">
                <a:solidFill>
                  <a:schemeClr val="bg1"/>
                </a:solidFill>
              </a:rPr>
              <a:t>Kontrakce a obliterace </a:t>
            </a:r>
          </a:p>
          <a:p>
            <a:r>
              <a:rPr lang="cs-CZ" sz="2400" dirty="0" smtClean="0">
                <a:solidFill>
                  <a:schemeClr val="bg1"/>
                </a:solidFill>
              </a:rPr>
              <a:t>pupečníkových cév</a:t>
            </a:r>
          </a:p>
          <a:p>
            <a:r>
              <a:rPr lang="cs-CZ" sz="2400" dirty="0" smtClean="0">
                <a:solidFill>
                  <a:schemeClr val="bg1"/>
                </a:solidFill>
              </a:rPr>
              <a:t>a </a:t>
            </a:r>
            <a:r>
              <a:rPr lang="cs-CZ" sz="2400" dirty="0" err="1" smtClean="0">
                <a:solidFill>
                  <a:schemeClr val="bg1"/>
                </a:solidFill>
              </a:rPr>
              <a:t>ductus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venosus</a:t>
            </a:r>
            <a:r>
              <a:rPr lang="cs-CZ" sz="2400" dirty="0" smtClean="0">
                <a:solidFill>
                  <a:schemeClr val="bg1"/>
                </a:solidFill>
              </a:rPr>
              <a:t> (1. den-</a:t>
            </a:r>
          </a:p>
          <a:p>
            <a:r>
              <a:rPr lang="cs-CZ" sz="2400" dirty="0" smtClean="0">
                <a:solidFill>
                  <a:schemeClr val="bg1"/>
                </a:solidFill>
              </a:rPr>
              <a:t>3měsíc anatomický) </a:t>
            </a:r>
          </a:p>
          <a:p>
            <a:pPr marL="342900" indent="-342900">
              <a:buFontTx/>
              <a:buChar char="-"/>
            </a:pPr>
            <a:r>
              <a:rPr lang="cs-CZ" sz="2400" dirty="0" smtClean="0">
                <a:solidFill>
                  <a:schemeClr val="bg1"/>
                </a:solidFill>
              </a:rPr>
              <a:t>Uzávěr </a:t>
            </a:r>
            <a:r>
              <a:rPr lang="cs-CZ" sz="2400" dirty="0" err="1" smtClean="0">
                <a:solidFill>
                  <a:schemeClr val="bg1"/>
                </a:solidFill>
              </a:rPr>
              <a:t>ductus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arteriosus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</a:p>
          <a:p>
            <a:r>
              <a:rPr lang="cs-CZ" sz="2400" dirty="0" smtClean="0">
                <a:solidFill>
                  <a:schemeClr val="bg1"/>
                </a:solidFill>
              </a:rPr>
              <a:t>(1.den, definitivně 3. měsíc) </a:t>
            </a:r>
          </a:p>
          <a:p>
            <a:r>
              <a:rPr lang="cs-CZ" sz="2400" dirty="0" smtClean="0">
                <a:solidFill>
                  <a:schemeClr val="bg1"/>
                </a:solidFill>
              </a:rPr>
              <a:t>a </a:t>
            </a:r>
            <a:r>
              <a:rPr lang="cs-CZ" sz="2400" dirty="0" err="1" smtClean="0">
                <a:solidFill>
                  <a:schemeClr val="bg1"/>
                </a:solidFill>
              </a:rPr>
              <a:t>foramen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ovale</a:t>
            </a:r>
            <a:endParaRPr lang="cs-CZ" sz="2400" dirty="0" smtClean="0">
              <a:solidFill>
                <a:schemeClr val="bg1"/>
              </a:solidFill>
            </a:endParaRPr>
          </a:p>
          <a:p>
            <a:r>
              <a:rPr lang="cs-CZ" sz="2400" dirty="0" smtClean="0">
                <a:solidFill>
                  <a:schemeClr val="bg1"/>
                </a:solidFill>
              </a:rPr>
              <a:t>(funkční a anatomický později- do půl roku)</a:t>
            </a:r>
          </a:p>
          <a:p>
            <a:endParaRPr lang="cs-CZ" sz="24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cxnSp>
        <p:nvCxnSpPr>
          <p:cNvPr id="8" name="Přímá spojnice se šipkou 7"/>
          <p:cNvCxnSpPr/>
          <p:nvPr/>
        </p:nvCxnSpPr>
        <p:spPr>
          <a:xfrm>
            <a:off x="4614863" y="1349234"/>
            <a:ext cx="4156604" cy="0"/>
          </a:xfrm>
          <a:prstGeom prst="straightConnector1">
            <a:avLst/>
          </a:prstGeom>
          <a:ln w="2698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6306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2">
            <a:extLst>
              <a:ext uri="{FF2B5EF4-FFF2-40B4-BE49-F238E27FC236}">
                <a16:creationId xmlns:a16="http://schemas.microsoft.com/office/drawing/2014/main" xmlns="" id="{70BF91DA-286B-4DA6-8EFB-8C1E9433B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037" y="1428749"/>
            <a:ext cx="4369742" cy="4086225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2341264" y="168420"/>
            <a:ext cx="81185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smtClean="0"/>
              <a:t>Fetální krevní oběh – srdce – po narození</a:t>
            </a: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xmlns="" id="{83641629-1931-4622-8B91-75FC17C1A243}"/>
              </a:ext>
            </a:extLst>
          </p:cNvPr>
          <p:cNvSpPr txBox="1"/>
          <p:nvPr/>
        </p:nvSpPr>
        <p:spPr>
          <a:xfrm>
            <a:off x="1028116" y="5645455"/>
            <a:ext cx="15327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800" dirty="0"/>
              <a:t>http://www.pted.org/?id=fetal2</a:t>
            </a:r>
          </a:p>
        </p:txBody>
      </p:sp>
      <p:pic>
        <p:nvPicPr>
          <p:cNvPr id="1026" name="Picture 2" descr="Výsledek obrázku pro ligamentum arterios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39" b="5547"/>
          <a:stretch/>
        </p:blipFill>
        <p:spPr bwMode="auto">
          <a:xfrm>
            <a:off x="6651524" y="1193006"/>
            <a:ext cx="4151294" cy="455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8966476" y="5860899"/>
            <a:ext cx="298671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>
                <a:solidFill>
                  <a:schemeClr val="bg1"/>
                </a:solidFill>
              </a:rPr>
              <a:t>http://slideplayer.com/slide/5022511</a:t>
            </a:r>
            <a:r>
              <a:rPr lang="cs-CZ" sz="800" dirty="0" smtClean="0">
                <a:solidFill>
                  <a:schemeClr val="bg1"/>
                </a:solidFill>
              </a:rPr>
              <a:t>/ </a:t>
            </a:r>
            <a:r>
              <a:rPr lang="cs-CZ" sz="800" dirty="0" err="1" smtClean="0">
                <a:solidFill>
                  <a:schemeClr val="bg1"/>
                </a:solidFill>
              </a:rPr>
              <a:t>protland</a:t>
            </a:r>
            <a:r>
              <a:rPr lang="cs-CZ" sz="800" dirty="0" smtClean="0">
                <a:solidFill>
                  <a:schemeClr val="bg1"/>
                </a:solidFill>
              </a:rPr>
              <a:t> </a:t>
            </a:r>
            <a:r>
              <a:rPr lang="cs-CZ" sz="800" dirty="0" err="1" smtClean="0">
                <a:solidFill>
                  <a:schemeClr val="bg1"/>
                </a:solidFill>
              </a:rPr>
              <a:t>community</a:t>
            </a:r>
            <a:r>
              <a:rPr lang="cs-CZ" sz="800" dirty="0" smtClean="0">
                <a:solidFill>
                  <a:schemeClr val="bg1"/>
                </a:solidFill>
              </a:rPr>
              <a:t> </a:t>
            </a:r>
            <a:r>
              <a:rPr lang="cs-CZ" sz="800" dirty="0" err="1" smtClean="0">
                <a:solidFill>
                  <a:schemeClr val="bg1"/>
                </a:solidFill>
              </a:rPr>
              <a:t>college</a:t>
            </a:r>
            <a:endParaRPr lang="cs-CZ" sz="800" dirty="0">
              <a:solidFill>
                <a:schemeClr val="bg1"/>
              </a:solidFill>
            </a:endParaRPr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4157663" y="3471861"/>
            <a:ext cx="3073441" cy="0"/>
          </a:xfrm>
          <a:prstGeom prst="straightConnector1">
            <a:avLst/>
          </a:prstGeom>
          <a:ln w="2698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4192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131734" y="2658533"/>
            <a:ext cx="44436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smtClean="0"/>
              <a:t>Děkuji za pozornost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17181435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vod">
  <a:themeElements>
    <a:clrScheme name="Obvod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Obvod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bvod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TM04033919[[fn=Obvod]]</Template>
  <TotalTime>447</TotalTime>
  <Words>204</Words>
  <Application>Microsoft Office PowerPoint</Application>
  <PresentationFormat>Širokoúhlá obrazovka</PresentationFormat>
  <Paragraphs>52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2" baseType="lpstr">
      <vt:lpstr>Arial</vt:lpstr>
      <vt:lpstr>Times New Roman</vt:lpstr>
      <vt:lpstr>Trebuchet MS</vt:lpstr>
      <vt:lpstr>Tw Cen MT</vt:lpstr>
      <vt:lpstr>Obvod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Ivuško</dc:creator>
  <cp:lastModifiedBy>Zuzana Nováková</cp:lastModifiedBy>
  <cp:revision>18</cp:revision>
  <dcterms:created xsi:type="dcterms:W3CDTF">2017-10-16T17:39:08Z</dcterms:created>
  <dcterms:modified xsi:type="dcterms:W3CDTF">2017-10-23T10:41:34Z</dcterms:modified>
</cp:coreProperties>
</file>