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tags/tag17.xml" ContentType="application/vnd.openxmlformats-officedocument.presentationml.tags+xml"/>
  <Override PartName="/ppt/notesSlides/notesSlide10.xml" ContentType="application/vnd.openxmlformats-officedocument.presentationml.notesSlide+xml"/>
  <Override PartName="/ppt/tags/tag18.xml" ContentType="application/vnd.openxmlformats-officedocument.presentationml.tags+xml"/>
  <Override PartName="/ppt/notesSlides/notesSlide11.xml" ContentType="application/vnd.openxmlformats-officedocument.presentationml.notesSlide+xml"/>
  <Override PartName="/ppt/tags/tag19.xml" ContentType="application/vnd.openxmlformats-officedocument.presentationml.tags+xml"/>
  <Override PartName="/ppt/notesSlides/notesSlide12.xml" ContentType="application/vnd.openxmlformats-officedocument.presentationml.notesSlide+xml"/>
  <Override PartName="/ppt/tags/tag20.xml" ContentType="application/vnd.openxmlformats-officedocument.presentationml.tags+xml"/>
  <Override PartName="/ppt/notesSlides/notesSlide13.xml" ContentType="application/vnd.openxmlformats-officedocument.presentationml.notesSlide+xml"/>
  <Override PartName="/ppt/tags/tag21.xml" ContentType="application/vnd.openxmlformats-officedocument.presentationml.tags+xml"/>
  <Override PartName="/ppt/notesSlides/notesSlide14.xml" ContentType="application/vnd.openxmlformats-officedocument.presentationml.notesSlide+xml"/>
  <Override PartName="/ppt/tags/tag22.xml" ContentType="application/vnd.openxmlformats-officedocument.presentationml.tags+xml"/>
  <Override PartName="/ppt/notesSlides/notesSlide15.xml" ContentType="application/vnd.openxmlformats-officedocument.presentationml.notesSlide+xml"/>
  <Override PartName="/ppt/tags/tag23.xml" ContentType="application/vnd.openxmlformats-officedocument.presentationml.tags+xml"/>
  <Override PartName="/ppt/notesSlides/notesSlide16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7.xml" ContentType="application/vnd.openxmlformats-officedocument.presentationml.notesSlide+xml"/>
  <Override PartName="/ppt/tags/tag29.xml" ContentType="application/vnd.openxmlformats-officedocument.presentationml.tags+xml"/>
  <Override PartName="/ppt/notesSlides/notesSlide18.xml" ContentType="application/vnd.openxmlformats-officedocument.presentationml.notesSlide+xml"/>
  <Override PartName="/ppt/tags/tag30.xml" ContentType="application/vnd.openxmlformats-officedocument.presentationml.tags+xml"/>
  <Override PartName="/ppt/notesSlides/notesSlide19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20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21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22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3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24.xml" ContentType="application/vnd.openxmlformats-officedocument.presentationml.notesSlide+xml"/>
  <Override PartName="/ppt/tags/tag44.xml" ContentType="application/vnd.openxmlformats-officedocument.presentationml.tags+xml"/>
  <Override PartName="/ppt/notesSlides/notesSlide25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324" r:id="rId2"/>
    <p:sldId id="366" r:id="rId3"/>
    <p:sldId id="257" r:id="rId4"/>
    <p:sldId id="258" r:id="rId5"/>
    <p:sldId id="261" r:id="rId6"/>
    <p:sldId id="259" r:id="rId7"/>
    <p:sldId id="325" r:id="rId8"/>
    <p:sldId id="336" r:id="rId9"/>
    <p:sldId id="334" r:id="rId10"/>
    <p:sldId id="335" r:id="rId11"/>
    <p:sldId id="338" r:id="rId12"/>
    <p:sldId id="272" r:id="rId13"/>
    <p:sldId id="342" r:id="rId14"/>
    <p:sldId id="275" r:id="rId15"/>
    <p:sldId id="266" r:id="rId16"/>
    <p:sldId id="280" r:id="rId17"/>
    <p:sldId id="276" r:id="rId18"/>
    <p:sldId id="344" r:id="rId19"/>
    <p:sldId id="288" r:id="rId20"/>
    <p:sldId id="290" r:id="rId21"/>
    <p:sldId id="291" r:id="rId22"/>
    <p:sldId id="345" r:id="rId23"/>
    <p:sldId id="346" r:id="rId24"/>
    <p:sldId id="348" r:id="rId25"/>
    <p:sldId id="303" r:id="rId26"/>
    <p:sldId id="354" r:id="rId27"/>
    <p:sldId id="305" r:id="rId28"/>
    <p:sldId id="355" r:id="rId29"/>
    <p:sldId id="307" r:id="rId30"/>
    <p:sldId id="308" r:id="rId31"/>
    <p:sldId id="357" r:id="rId32"/>
    <p:sldId id="311" r:id="rId33"/>
    <p:sldId id="367" r:id="rId34"/>
    <p:sldId id="368" r:id="rId35"/>
    <p:sldId id="369" r:id="rId36"/>
    <p:sldId id="372" r:id="rId37"/>
    <p:sldId id="374" r:id="rId38"/>
    <p:sldId id="375" r:id="rId39"/>
    <p:sldId id="376" r:id="rId40"/>
  </p:sldIdLst>
  <p:sldSz cx="9144000" cy="6858000" type="screen4x3"/>
  <p:notesSz cx="6858000" cy="9144000"/>
  <p:custDataLst>
    <p:tags r:id="rId42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76923" autoAdjust="0"/>
  </p:normalViewPr>
  <p:slideViewPr>
    <p:cSldViewPr snapToGrid="0">
      <p:cViewPr varScale="1">
        <p:scale>
          <a:sx n="86" d="100"/>
          <a:sy n="86" d="100"/>
        </p:scale>
        <p:origin x="16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F5312-CCC1-47B5-9282-668EB3204690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BAE23-CADC-4328-A32F-6FB4F84B3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559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132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414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6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0701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576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1968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9115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Vysvětleno na přednášce, lze se zeptat.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449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209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6691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46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6834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9995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3111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9023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1B4160-C678-45E9-9D76-DB2571657CCB}" type="slidenum">
              <a:rPr lang="cs-CZ" altLang="cs-CZ" sz="1200" smtClean="0"/>
              <a:pPr/>
              <a:t>33</a:t>
            </a:fld>
            <a:endParaRPr lang="cs-CZ" altLang="cs-CZ" sz="1200" smtClean="0"/>
          </a:p>
        </p:txBody>
      </p:sp>
    </p:spTree>
    <p:extLst>
      <p:ext uri="{BB962C8B-B14F-4D97-AF65-F5344CB8AC3E}">
        <p14:creationId xmlns:p14="http://schemas.microsoft.com/office/powerpoint/2010/main" val="36097124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927D45-FD23-48CF-91E4-7D0B2FD709C4}" type="slidenum">
              <a:rPr lang="cs-CZ" altLang="cs-CZ" sz="1200" smtClean="0"/>
              <a:pPr/>
              <a:t>35</a:t>
            </a:fld>
            <a:endParaRPr lang="cs-CZ" altLang="cs-CZ" sz="1200" smtClean="0"/>
          </a:p>
        </p:txBody>
      </p:sp>
    </p:spTree>
    <p:extLst>
      <p:ext uri="{BB962C8B-B14F-4D97-AF65-F5344CB8AC3E}">
        <p14:creationId xmlns:p14="http://schemas.microsoft.com/office/powerpoint/2010/main" val="10259383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F0357E-1913-4389-81CC-5F18A7E87D98}" type="slidenum">
              <a:rPr lang="cs-CZ" altLang="cs-CZ" sz="1200" smtClean="0"/>
              <a:pPr/>
              <a:t>36</a:t>
            </a:fld>
            <a:endParaRPr lang="cs-CZ" altLang="cs-CZ" sz="1200" smtClean="0"/>
          </a:p>
        </p:txBody>
      </p:sp>
    </p:spTree>
    <p:extLst>
      <p:ext uri="{BB962C8B-B14F-4D97-AF65-F5344CB8AC3E}">
        <p14:creationId xmlns:p14="http://schemas.microsoft.com/office/powerpoint/2010/main" val="37809019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2A9D1F-D223-468E-AB0D-4039924CFEF0}" type="slidenum">
              <a:rPr lang="cs-CZ" altLang="cs-CZ" sz="1200" smtClean="0"/>
              <a:pPr/>
              <a:t>39</a:t>
            </a:fld>
            <a:endParaRPr lang="cs-CZ" altLang="cs-CZ" sz="1200" smtClean="0"/>
          </a:p>
        </p:txBody>
      </p:sp>
    </p:spTree>
    <p:extLst>
      <p:ext uri="{BB962C8B-B14F-4D97-AF65-F5344CB8AC3E}">
        <p14:creationId xmlns:p14="http://schemas.microsoft.com/office/powerpoint/2010/main" val="3569517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256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65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246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49509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82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977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-25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BAE23-CADC-4328-A32F-6FB4F84B32F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59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58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782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57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75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2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52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57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72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95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82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56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F8207-CA85-4581-9FA9-E7A0115D3DD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CFE04-B8B9-4009-90A2-92F791A3F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05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Relationship Id="rId4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notesSlide" Target="../notesSlides/notesSlide2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692057"/>
            <a:ext cx="7772400" cy="23876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ÚVOD DO </a:t>
            </a: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FARMAKOKINETIKY</a:t>
            </a:r>
            <a:endParaRPr lang="cs-CZ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844412"/>
            <a:ext cx="6858000" cy="1655762"/>
          </a:xfrm>
        </p:spPr>
        <p:txBody>
          <a:bodyPr>
            <a:normAutofit/>
          </a:bodyPr>
          <a:lstStyle/>
          <a:p>
            <a:endParaRPr lang="cs-CZ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992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Faktory ovlivňující absorpci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Cesta podání </a:t>
            </a:r>
          </a:p>
          <a:p>
            <a:r>
              <a:rPr lang="cs-CZ" dirty="0" smtClean="0"/>
              <a:t>Patofyziologický </a:t>
            </a:r>
            <a:r>
              <a:rPr lang="cs-CZ" dirty="0"/>
              <a:t>stav (průjem, zvracení</a:t>
            </a:r>
            <a:r>
              <a:rPr lang="cs-CZ" dirty="0" smtClean="0"/>
              <a:t>, IBD </a:t>
            </a:r>
            <a:r>
              <a:rPr lang="cs-CZ" dirty="0"/>
              <a:t>…)</a:t>
            </a:r>
          </a:p>
          <a:p>
            <a:r>
              <a:rPr lang="cs-CZ" dirty="0" smtClean="0"/>
              <a:t>Plocha absorpce</a:t>
            </a:r>
          </a:p>
          <a:p>
            <a:r>
              <a:rPr lang="cs-CZ" dirty="0" smtClean="0"/>
              <a:t>Rozpustnost léčiva</a:t>
            </a:r>
          </a:p>
          <a:p>
            <a:r>
              <a:rPr lang="cs-CZ" dirty="0" smtClean="0"/>
              <a:t>Koncentrační spád</a:t>
            </a:r>
          </a:p>
          <a:p>
            <a:r>
              <a:rPr lang="cs-CZ" dirty="0" smtClean="0"/>
              <a:t>Prokrvení v místě podání</a:t>
            </a:r>
          </a:p>
          <a:p>
            <a:r>
              <a:rPr lang="cs-CZ" dirty="0" smtClean="0"/>
              <a:t>Současná aplikace více léčiv</a:t>
            </a:r>
          </a:p>
          <a:p>
            <a:r>
              <a:rPr lang="cs-CZ" dirty="0"/>
              <a:t>Věk</a:t>
            </a:r>
          </a:p>
          <a:p>
            <a:r>
              <a:rPr lang="cs-CZ" dirty="0" smtClean="0"/>
              <a:t>Pohlaví</a:t>
            </a:r>
          </a:p>
          <a:p>
            <a:r>
              <a:rPr lang="cs-CZ" dirty="0" smtClean="0"/>
              <a:t>Tělesná konstituce (BW/LBM)</a:t>
            </a:r>
            <a:endParaRPr lang="cs-CZ" dirty="0"/>
          </a:p>
          <a:p>
            <a:endParaRPr lang="cs-CZ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62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Distribuce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498294"/>
            <a:ext cx="8398358" cy="5166911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ct val="50000"/>
              </a:spcBef>
            </a:pPr>
            <a:r>
              <a:rPr lang="cs-CZ" altLang="cs-CZ" dirty="0">
                <a:latin typeface="Calibri" panose="020F0502020204030204" pitchFamily="34" charset="0"/>
              </a:rPr>
              <a:t>dynamický děj, kde nás </a:t>
            </a:r>
            <a:r>
              <a:rPr lang="cs-CZ" altLang="cs-CZ" dirty="0" smtClean="0">
                <a:latin typeface="Calibri" panose="020F0502020204030204" pitchFamily="34" charset="0"/>
              </a:rPr>
              <a:t>zajímá: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rychlost distribuce </a:t>
            </a:r>
            <a:r>
              <a:rPr lang="cs-CZ" altLang="cs-CZ" dirty="0" smtClean="0">
                <a:latin typeface="Calibri" panose="020F0502020204030204" pitchFamily="34" charset="0"/>
              </a:rPr>
              <a:t> </a:t>
            </a:r>
            <a:r>
              <a:rPr lang="cs-CZ" altLang="cs-CZ" dirty="0">
                <a:latin typeface="Calibri" panose="020F0502020204030204" pitchFamily="34" charset="0"/>
              </a:rPr>
              <a:t>- </a:t>
            </a:r>
            <a:r>
              <a:rPr lang="cs-CZ" altLang="cs-CZ" dirty="0" smtClean="0">
                <a:latin typeface="Calibri" panose="020F0502020204030204" pitchFamily="34" charset="0"/>
              </a:rPr>
              <a:t>závisí na: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>
                <a:latin typeface="Calibri" panose="020F0502020204030204" pitchFamily="34" charset="0"/>
              </a:rPr>
              <a:t>	</a:t>
            </a:r>
            <a:r>
              <a:rPr lang="cs-CZ" altLang="cs-CZ" dirty="0" smtClean="0">
                <a:latin typeface="Calibri" panose="020F0502020204030204" pitchFamily="34" charset="0"/>
              </a:rPr>
              <a:t>	vazbě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>
                <a:latin typeface="Calibri" panose="020F0502020204030204" pitchFamily="34" charset="0"/>
              </a:rPr>
              <a:t>	</a:t>
            </a:r>
            <a:r>
              <a:rPr lang="cs-CZ" altLang="cs-CZ" dirty="0" smtClean="0">
                <a:latin typeface="Calibri" panose="020F0502020204030204" pitchFamily="34" charset="0"/>
              </a:rPr>
              <a:t>	průniku </a:t>
            </a:r>
            <a:r>
              <a:rPr lang="cs-CZ" altLang="cs-CZ" dirty="0">
                <a:latin typeface="Calibri" panose="020F0502020204030204" pitchFamily="34" charset="0"/>
              </a:rPr>
              <a:t>přes </a:t>
            </a:r>
            <a:r>
              <a:rPr lang="cs-CZ" altLang="cs-CZ" dirty="0" smtClean="0">
                <a:latin typeface="Calibri" panose="020F0502020204030204" pitchFamily="34" charset="0"/>
              </a:rPr>
              <a:t>biomembránu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>
                <a:latin typeface="Calibri" panose="020F0502020204030204" pitchFamily="34" charset="0"/>
              </a:rPr>
              <a:t>	</a:t>
            </a:r>
            <a:r>
              <a:rPr lang="cs-CZ" altLang="cs-CZ" dirty="0" smtClean="0">
                <a:latin typeface="Calibri" panose="020F0502020204030204" pitchFamily="34" charset="0"/>
              </a:rPr>
              <a:t>	průtoku </a:t>
            </a:r>
            <a:r>
              <a:rPr lang="cs-CZ" altLang="cs-CZ" dirty="0">
                <a:latin typeface="Calibri" panose="020F0502020204030204" pitchFamily="34" charset="0"/>
              </a:rPr>
              <a:t>krve orgánem 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distribuční </a:t>
            </a:r>
            <a:r>
              <a:rPr lang="cs-CZ" altLang="cs-CZ" b="1" dirty="0">
                <a:solidFill>
                  <a:srgbClr val="C00000"/>
                </a:solidFill>
                <a:latin typeface="Calibri" panose="020F0502020204030204" pitchFamily="34" charset="0"/>
              </a:rPr>
              <a:t>rovnováha </a:t>
            </a:r>
            <a:r>
              <a:rPr lang="cs-CZ" altLang="cs-CZ" b="1" dirty="0" smtClean="0">
                <a:latin typeface="Calibri" panose="020F0502020204030204" pitchFamily="34" charset="0"/>
              </a:rPr>
              <a:t>-</a:t>
            </a:r>
            <a:r>
              <a:rPr lang="cs-CZ" altLang="cs-CZ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dirty="0">
                <a:latin typeface="Calibri" panose="020F0502020204030204" pitchFamily="34" charset="0"/>
              </a:rPr>
              <a:t>okamžik, kdy se vyrovnají  podíly </a:t>
            </a:r>
            <a:r>
              <a:rPr lang="cs-CZ" altLang="cs-CZ" dirty="0" smtClean="0">
                <a:latin typeface="Calibri" panose="020F0502020204030204" pitchFamily="34" charset="0"/>
              </a:rPr>
              <a:t>volných </a:t>
            </a:r>
            <a:r>
              <a:rPr lang="cs-CZ" altLang="cs-CZ" dirty="0">
                <a:latin typeface="Calibri" panose="020F0502020204030204" pitchFamily="34" charset="0"/>
              </a:rPr>
              <a:t>frakcí léčiva v plazmě a ve tkáních</a:t>
            </a:r>
          </a:p>
          <a:p>
            <a:pPr>
              <a:spcBef>
                <a:spcPct val="50000"/>
              </a:spcBef>
              <a:buNone/>
            </a:pPr>
            <a:endParaRPr lang="cs-CZ" altLang="cs-CZ" b="1" dirty="0" smtClean="0">
              <a:solidFill>
                <a:srgbClr val="0066CC"/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sz="34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Distribuční objem </a:t>
            </a:r>
            <a:r>
              <a:rPr lang="cs-CZ" altLang="cs-CZ" sz="3400" b="1" dirty="0" err="1" smtClean="0">
                <a:solidFill>
                  <a:srgbClr val="0066CC"/>
                </a:solidFill>
                <a:latin typeface="Calibri" panose="020F0502020204030204" pitchFamily="34" charset="0"/>
              </a:rPr>
              <a:t>V</a:t>
            </a:r>
            <a:r>
              <a:rPr lang="cs-CZ" altLang="cs-CZ" sz="3400" b="1" baseline="-25000" dirty="0" err="1" smtClean="0">
                <a:solidFill>
                  <a:srgbClr val="0066CC"/>
                </a:solidFill>
                <a:latin typeface="Calibri" panose="020F0502020204030204" pitchFamily="34" charset="0"/>
              </a:rPr>
              <a:t>d</a:t>
            </a:r>
            <a:r>
              <a:rPr lang="cs-CZ" altLang="cs-CZ" sz="3400" b="1" dirty="0" smtClean="0">
                <a:latin typeface="Calibri" panose="020F050202020403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hypotetický</a:t>
            </a:r>
            <a:r>
              <a:rPr lang="cs-CZ" altLang="cs-CZ" dirty="0">
                <a:latin typeface="Calibri" panose="020F0502020204030204" pitchFamily="34" charset="0"/>
              </a:rPr>
              <a:t>, </a:t>
            </a:r>
            <a:r>
              <a:rPr lang="cs-CZ" altLang="cs-CZ" dirty="0" smtClean="0">
                <a:latin typeface="Calibri" panose="020F0502020204030204" pitchFamily="34" charset="0"/>
              </a:rPr>
              <a:t>zdánlivý – může dosahovat i „nereálných“ hodnot (0,05 x 1000 l)</a:t>
            </a:r>
          </a:p>
          <a:p>
            <a:pPr>
              <a:spcBef>
                <a:spcPct val="500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je </a:t>
            </a:r>
            <a:r>
              <a:rPr lang="cs-CZ" altLang="cs-CZ" dirty="0">
                <a:latin typeface="Calibri" panose="020F0502020204030204" pitchFamily="34" charset="0"/>
              </a:rPr>
              <a:t>to objem, ve kterém by se muselo léčivo přítomné v těle homogenně rozptýlit (rozpustit), aby bylo dosaženo stejné koncentrace, jako je koncentrace v </a:t>
            </a:r>
            <a:r>
              <a:rPr lang="cs-CZ" altLang="cs-CZ" dirty="0" smtClean="0">
                <a:latin typeface="Calibri" panose="020F0502020204030204" pitchFamily="34" charset="0"/>
              </a:rPr>
              <a:t>plasmě</a:t>
            </a:r>
          </a:p>
          <a:p>
            <a:pPr>
              <a:spcBef>
                <a:spcPct val="500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poměr </a:t>
            </a:r>
            <a:r>
              <a:rPr lang="cs-CZ" altLang="cs-CZ" dirty="0">
                <a:latin typeface="Calibri" panose="020F0502020204030204" pitchFamily="34" charset="0"/>
              </a:rPr>
              <a:t>mezi množstvím léčiva v organizmu </a:t>
            </a:r>
            <a:r>
              <a:rPr lang="cs-CZ" altLang="cs-CZ" dirty="0" smtClean="0">
                <a:latin typeface="Calibri" panose="020F0502020204030204" pitchFamily="34" charset="0"/>
              </a:rPr>
              <a:t>a </a:t>
            </a:r>
            <a:r>
              <a:rPr lang="cs-CZ" altLang="cs-CZ" dirty="0">
                <a:latin typeface="Calibri" panose="020F0502020204030204" pitchFamily="34" charset="0"/>
              </a:rPr>
              <a:t>dosaženou plazmatickou </a:t>
            </a:r>
            <a:r>
              <a:rPr lang="cs-CZ" altLang="cs-CZ" dirty="0" smtClean="0">
                <a:latin typeface="Calibri" panose="020F0502020204030204" pitchFamily="34" charset="0"/>
              </a:rPr>
              <a:t>koncentrací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81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Eliminace léčiv z organismu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25603" name="Rectangle 8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Kinetika eliminace podle 1. řádu</a:t>
            </a:r>
          </a:p>
          <a:p>
            <a:pPr lvl="1"/>
            <a:r>
              <a:rPr lang="cs-CZ" altLang="cs-CZ" sz="2400" dirty="0" smtClean="0">
                <a:latin typeface="Calibri" panose="020F0502020204030204" pitchFamily="34" charset="0"/>
              </a:rPr>
              <a:t>rychlost eliminace klesá s klesající koncentrací LČ v plazmě </a:t>
            </a:r>
          </a:p>
          <a:p>
            <a:pPr lvl="1"/>
            <a:r>
              <a:rPr lang="cs-CZ" altLang="cs-CZ" sz="2400" dirty="0" smtClean="0">
                <a:latin typeface="Calibri" panose="020F0502020204030204" pitchFamily="34" charset="0"/>
              </a:rPr>
              <a:t>„lineární kinetika“</a:t>
            </a:r>
            <a:endParaRPr lang="cs-CZ" altLang="cs-CZ" sz="28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Kinetika eliminace podle 0. řádu</a:t>
            </a:r>
          </a:p>
          <a:p>
            <a:pPr lvl="1"/>
            <a:r>
              <a:rPr lang="cs-CZ" altLang="cs-CZ" sz="2400" dirty="0" smtClean="0">
                <a:latin typeface="Calibri" panose="020F0502020204030204" pitchFamily="34" charset="0"/>
              </a:rPr>
              <a:t>rychlost eliminace se s koncentrací LČ v plazmě nemění </a:t>
            </a:r>
          </a:p>
          <a:p>
            <a:pPr lvl="1"/>
            <a:r>
              <a:rPr lang="cs-CZ" altLang="cs-CZ" sz="2400" dirty="0" smtClean="0">
                <a:latin typeface="Calibri" panose="020F0502020204030204" pitchFamily="34" charset="0"/>
              </a:rPr>
              <a:t>„nelineární kinetika“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849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00050" y="549275"/>
            <a:ext cx="874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dirty="0">
                <a:solidFill>
                  <a:schemeClr val="accent5"/>
                </a:solidFill>
                <a:latin typeface="Calibri" panose="020F0502020204030204" pitchFamily="34" charset="0"/>
              </a:rPr>
              <a:t>Kinetika eliminace 0-tého a 1. řádu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5181600" y="2133600"/>
            <a:ext cx="4343400" cy="3948113"/>
            <a:chOff x="432" y="1344"/>
            <a:chExt cx="2736" cy="2487"/>
          </a:xfrm>
        </p:grpSpPr>
        <p:sp>
          <p:nvSpPr>
            <p:cNvPr id="26672" name="Line 4"/>
            <p:cNvSpPr>
              <a:spLocks noChangeShapeType="1"/>
            </p:cNvSpPr>
            <p:nvPr/>
          </p:nvSpPr>
          <p:spPr bwMode="auto">
            <a:xfrm>
              <a:off x="489" y="1344"/>
              <a:ext cx="0" cy="20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73" name="Line 5"/>
            <p:cNvSpPr>
              <a:spLocks noChangeShapeType="1"/>
            </p:cNvSpPr>
            <p:nvPr/>
          </p:nvSpPr>
          <p:spPr bwMode="auto">
            <a:xfrm>
              <a:off x="480" y="3360"/>
              <a:ext cx="2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74" name="Text Box 6"/>
            <p:cNvSpPr txBox="1">
              <a:spLocks noChangeArrowheads="1"/>
            </p:cNvSpPr>
            <p:nvPr/>
          </p:nvSpPr>
          <p:spPr bwMode="auto">
            <a:xfrm>
              <a:off x="624" y="1392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cs-CZ" altLang="cs-CZ" sz="2800">
                <a:latin typeface="Calibri" panose="020F0502020204030204" pitchFamily="34" charset="0"/>
              </a:endParaRPr>
            </a:p>
          </p:txBody>
        </p:sp>
        <p:sp>
          <p:nvSpPr>
            <p:cNvPr id="26675" name="Text Box 7"/>
            <p:cNvSpPr txBox="1">
              <a:spLocks noChangeArrowheads="1"/>
            </p:cNvSpPr>
            <p:nvPr/>
          </p:nvSpPr>
          <p:spPr bwMode="auto">
            <a:xfrm>
              <a:off x="2448" y="3504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800" i="1">
                  <a:latin typeface="Calibri" panose="020F0502020204030204" pitchFamily="34" charset="0"/>
                </a:rPr>
                <a:t>čas</a:t>
              </a:r>
            </a:p>
          </p:txBody>
        </p:sp>
        <p:sp>
          <p:nvSpPr>
            <p:cNvPr id="26676" name="Line 8"/>
            <p:cNvSpPr>
              <a:spLocks noChangeShapeType="1"/>
            </p:cNvSpPr>
            <p:nvPr/>
          </p:nvSpPr>
          <p:spPr bwMode="auto">
            <a:xfrm>
              <a:off x="432" y="30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77" name="Line 9"/>
            <p:cNvSpPr>
              <a:spLocks noChangeShapeType="1"/>
            </p:cNvSpPr>
            <p:nvPr/>
          </p:nvSpPr>
          <p:spPr bwMode="auto">
            <a:xfrm>
              <a:off x="432" y="268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78" name="Line 10"/>
            <p:cNvSpPr>
              <a:spLocks noChangeShapeType="1"/>
            </p:cNvSpPr>
            <p:nvPr/>
          </p:nvSpPr>
          <p:spPr bwMode="auto">
            <a:xfrm>
              <a:off x="432" y="230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79" name="Line 11"/>
            <p:cNvSpPr>
              <a:spLocks noChangeShapeType="1"/>
            </p:cNvSpPr>
            <p:nvPr/>
          </p:nvSpPr>
          <p:spPr bwMode="auto">
            <a:xfrm>
              <a:off x="432" y="196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80" name="Line 12"/>
            <p:cNvSpPr>
              <a:spLocks noChangeShapeType="1"/>
            </p:cNvSpPr>
            <p:nvPr/>
          </p:nvSpPr>
          <p:spPr bwMode="auto">
            <a:xfrm>
              <a:off x="432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81" name="Line 13"/>
            <p:cNvSpPr>
              <a:spLocks noChangeShapeType="1"/>
            </p:cNvSpPr>
            <p:nvPr/>
          </p:nvSpPr>
          <p:spPr bwMode="auto">
            <a:xfrm>
              <a:off x="816" y="331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82" name="Line 14"/>
            <p:cNvSpPr>
              <a:spLocks noChangeShapeType="1"/>
            </p:cNvSpPr>
            <p:nvPr/>
          </p:nvSpPr>
          <p:spPr bwMode="auto">
            <a:xfrm>
              <a:off x="1152" y="331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83" name="Line 15"/>
            <p:cNvSpPr>
              <a:spLocks noChangeShapeType="1"/>
            </p:cNvSpPr>
            <p:nvPr/>
          </p:nvSpPr>
          <p:spPr bwMode="auto">
            <a:xfrm>
              <a:off x="1488" y="331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84" name="Line 16"/>
            <p:cNvSpPr>
              <a:spLocks noChangeShapeType="1"/>
            </p:cNvSpPr>
            <p:nvPr/>
          </p:nvSpPr>
          <p:spPr bwMode="auto">
            <a:xfrm>
              <a:off x="1872" y="331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85" name="Line 17"/>
            <p:cNvSpPr>
              <a:spLocks noChangeShapeType="1"/>
            </p:cNvSpPr>
            <p:nvPr/>
          </p:nvSpPr>
          <p:spPr bwMode="auto">
            <a:xfrm>
              <a:off x="2256" y="331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26686" name="Text Box 18"/>
            <p:cNvSpPr txBox="1">
              <a:spLocks noChangeArrowheads="1"/>
            </p:cNvSpPr>
            <p:nvPr/>
          </p:nvSpPr>
          <p:spPr bwMode="auto">
            <a:xfrm>
              <a:off x="720" y="3456"/>
              <a:ext cx="177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800">
                  <a:latin typeface="Calibri" panose="020F0502020204030204" pitchFamily="34" charset="0"/>
                </a:rPr>
                <a:t>1    2    3    4     5</a:t>
              </a:r>
            </a:p>
          </p:txBody>
        </p:sp>
      </p:grpSp>
      <p:sp>
        <p:nvSpPr>
          <p:cNvPr id="26628" name="Text Box 19"/>
          <p:cNvSpPr txBox="1">
            <a:spLocks noChangeArrowheads="1"/>
          </p:cNvSpPr>
          <p:nvPr/>
        </p:nvSpPr>
        <p:spPr bwMode="auto">
          <a:xfrm>
            <a:off x="4648200" y="22860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Calibri" panose="020F0502020204030204" pitchFamily="34" charset="0"/>
              </a:rPr>
              <a:t>10</a:t>
            </a:r>
            <a:endParaRPr lang="cs-CZ" altLang="cs-CZ" sz="2800">
              <a:latin typeface="Calibri" panose="020F0502020204030204" pitchFamily="34" charset="0"/>
            </a:endParaRPr>
          </a:p>
        </p:txBody>
      </p:sp>
      <p:sp>
        <p:nvSpPr>
          <p:cNvPr id="26629" name="Text Box 20"/>
          <p:cNvSpPr txBox="1">
            <a:spLocks noChangeArrowheads="1"/>
          </p:cNvSpPr>
          <p:nvPr/>
        </p:nvSpPr>
        <p:spPr bwMode="auto">
          <a:xfrm>
            <a:off x="4724400" y="28194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6630" name="Text Box 21"/>
          <p:cNvSpPr txBox="1">
            <a:spLocks noChangeArrowheads="1"/>
          </p:cNvSpPr>
          <p:nvPr/>
        </p:nvSpPr>
        <p:spPr bwMode="auto">
          <a:xfrm>
            <a:off x="4724400" y="342900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6631" name="Text Box 22"/>
          <p:cNvSpPr txBox="1">
            <a:spLocks noChangeArrowheads="1"/>
          </p:cNvSpPr>
          <p:nvPr/>
        </p:nvSpPr>
        <p:spPr bwMode="auto">
          <a:xfrm>
            <a:off x="4724400" y="40386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6632" name="Text Box 23"/>
          <p:cNvSpPr txBox="1">
            <a:spLocks noChangeArrowheads="1"/>
          </p:cNvSpPr>
          <p:nvPr/>
        </p:nvSpPr>
        <p:spPr bwMode="auto">
          <a:xfrm>
            <a:off x="4724400" y="457200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6633" name="Oval 24"/>
          <p:cNvSpPr>
            <a:spLocks noChangeArrowheads="1"/>
          </p:cNvSpPr>
          <p:nvPr/>
        </p:nvSpPr>
        <p:spPr bwMode="auto">
          <a:xfrm>
            <a:off x="1066800" y="3048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34" name="Oval 25"/>
          <p:cNvSpPr>
            <a:spLocks noChangeArrowheads="1"/>
          </p:cNvSpPr>
          <p:nvPr/>
        </p:nvSpPr>
        <p:spPr bwMode="auto">
          <a:xfrm>
            <a:off x="1600200" y="3657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35" name="Oval 26"/>
          <p:cNvSpPr>
            <a:spLocks noChangeArrowheads="1"/>
          </p:cNvSpPr>
          <p:nvPr/>
        </p:nvSpPr>
        <p:spPr bwMode="auto">
          <a:xfrm>
            <a:off x="2133600" y="4267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36" name="Oval 27"/>
          <p:cNvSpPr>
            <a:spLocks noChangeArrowheads="1"/>
          </p:cNvSpPr>
          <p:nvPr/>
        </p:nvSpPr>
        <p:spPr bwMode="auto">
          <a:xfrm>
            <a:off x="28194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37" name="Line 28"/>
          <p:cNvSpPr>
            <a:spLocks noChangeShapeType="1"/>
          </p:cNvSpPr>
          <p:nvPr/>
        </p:nvSpPr>
        <p:spPr bwMode="auto">
          <a:xfrm>
            <a:off x="685800" y="2590800"/>
            <a:ext cx="220980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8" name="Oval 29"/>
          <p:cNvSpPr>
            <a:spLocks noChangeArrowheads="1"/>
          </p:cNvSpPr>
          <p:nvPr/>
        </p:nvSpPr>
        <p:spPr bwMode="auto">
          <a:xfrm>
            <a:off x="5257800" y="2514600"/>
            <a:ext cx="76200" cy="762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39" name="Oval 30"/>
          <p:cNvSpPr>
            <a:spLocks noChangeArrowheads="1"/>
          </p:cNvSpPr>
          <p:nvPr/>
        </p:nvSpPr>
        <p:spPr bwMode="auto">
          <a:xfrm>
            <a:off x="5638800" y="3886200"/>
            <a:ext cx="76200" cy="762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40" name="Oval 31"/>
          <p:cNvSpPr>
            <a:spLocks noChangeArrowheads="1"/>
          </p:cNvSpPr>
          <p:nvPr/>
        </p:nvSpPr>
        <p:spPr bwMode="auto">
          <a:xfrm>
            <a:off x="6172200" y="4572000"/>
            <a:ext cx="76200" cy="762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41" name="Oval 32"/>
          <p:cNvSpPr>
            <a:spLocks noChangeArrowheads="1"/>
          </p:cNvSpPr>
          <p:nvPr/>
        </p:nvSpPr>
        <p:spPr bwMode="auto">
          <a:xfrm>
            <a:off x="6781800" y="4953000"/>
            <a:ext cx="76200" cy="762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42" name="Oval 33"/>
          <p:cNvSpPr>
            <a:spLocks noChangeArrowheads="1"/>
          </p:cNvSpPr>
          <p:nvPr/>
        </p:nvSpPr>
        <p:spPr bwMode="auto">
          <a:xfrm>
            <a:off x="7391400" y="5105400"/>
            <a:ext cx="76200" cy="762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43" name="Oval 34"/>
          <p:cNvSpPr>
            <a:spLocks noChangeArrowheads="1"/>
          </p:cNvSpPr>
          <p:nvPr/>
        </p:nvSpPr>
        <p:spPr bwMode="auto">
          <a:xfrm>
            <a:off x="609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</p:txBody>
      </p:sp>
      <p:sp>
        <p:nvSpPr>
          <p:cNvPr id="26644" name="Freeform 35"/>
          <p:cNvSpPr>
            <a:spLocks/>
          </p:cNvSpPr>
          <p:nvPr/>
        </p:nvSpPr>
        <p:spPr bwMode="auto">
          <a:xfrm>
            <a:off x="5257800" y="2590800"/>
            <a:ext cx="2590800" cy="2590800"/>
          </a:xfrm>
          <a:custGeom>
            <a:avLst/>
            <a:gdLst>
              <a:gd name="T0" fmla="*/ 0 w 1632"/>
              <a:gd name="T1" fmla="*/ 0 h 1632"/>
              <a:gd name="T2" fmla="*/ 2147483646 w 1632"/>
              <a:gd name="T3" fmla="*/ 2147483646 h 1632"/>
              <a:gd name="T4" fmla="*/ 2147483646 w 1632"/>
              <a:gd name="T5" fmla="*/ 2147483646 h 1632"/>
              <a:gd name="T6" fmla="*/ 2147483646 w 1632"/>
              <a:gd name="T7" fmla="*/ 2147483646 h 1632"/>
              <a:gd name="T8" fmla="*/ 2147483646 w 1632"/>
              <a:gd name="T9" fmla="*/ 2147483646 h 1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32"/>
              <a:gd name="T16" fmla="*/ 0 h 1632"/>
              <a:gd name="T17" fmla="*/ 1632 w 1632"/>
              <a:gd name="T18" fmla="*/ 1632 h 16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32" h="1632">
                <a:moveTo>
                  <a:pt x="0" y="0"/>
                </a:moveTo>
                <a:cubicBezTo>
                  <a:pt x="40" y="272"/>
                  <a:pt x="80" y="544"/>
                  <a:pt x="192" y="768"/>
                </a:cubicBezTo>
                <a:cubicBezTo>
                  <a:pt x="304" y="992"/>
                  <a:pt x="512" y="1216"/>
                  <a:pt x="672" y="1344"/>
                </a:cubicBezTo>
                <a:cubicBezTo>
                  <a:pt x="832" y="1472"/>
                  <a:pt x="992" y="1488"/>
                  <a:pt x="1152" y="1536"/>
                </a:cubicBezTo>
                <a:cubicBezTo>
                  <a:pt x="1312" y="1584"/>
                  <a:pt x="1472" y="1608"/>
                  <a:pt x="1632" y="16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45" name="Line 36"/>
          <p:cNvSpPr>
            <a:spLocks noChangeShapeType="1"/>
          </p:cNvSpPr>
          <p:nvPr/>
        </p:nvSpPr>
        <p:spPr bwMode="auto">
          <a:xfrm>
            <a:off x="623888" y="2133600"/>
            <a:ext cx="1587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46" name="Line 37"/>
          <p:cNvSpPr>
            <a:spLocks noChangeShapeType="1"/>
          </p:cNvSpPr>
          <p:nvPr/>
        </p:nvSpPr>
        <p:spPr bwMode="auto">
          <a:xfrm>
            <a:off x="609600" y="5334000"/>
            <a:ext cx="426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47" name="Text Box 38"/>
          <p:cNvSpPr txBox="1">
            <a:spLocks noChangeArrowheads="1"/>
          </p:cNvSpPr>
          <p:nvPr/>
        </p:nvSpPr>
        <p:spPr bwMode="auto">
          <a:xfrm>
            <a:off x="838200" y="22098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 i="1">
                <a:latin typeface="Calibri" panose="020F0502020204030204" pitchFamily="34" charset="0"/>
              </a:rPr>
              <a:t>konc.</a:t>
            </a:r>
            <a:endParaRPr lang="cs-CZ" altLang="cs-CZ" sz="2800">
              <a:latin typeface="Calibri" panose="020F0502020204030204" pitchFamily="34" charset="0"/>
            </a:endParaRPr>
          </a:p>
        </p:txBody>
      </p:sp>
      <p:sp>
        <p:nvSpPr>
          <p:cNvPr id="26648" name="Text Box 39"/>
          <p:cNvSpPr txBox="1">
            <a:spLocks noChangeArrowheads="1"/>
          </p:cNvSpPr>
          <p:nvPr/>
        </p:nvSpPr>
        <p:spPr bwMode="auto">
          <a:xfrm>
            <a:off x="3733800" y="55626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 i="1">
                <a:latin typeface="Calibri" panose="020F0502020204030204" pitchFamily="34" charset="0"/>
              </a:rPr>
              <a:t>čas</a:t>
            </a:r>
            <a:endParaRPr lang="cs-CZ" altLang="cs-CZ" sz="2800">
              <a:latin typeface="Calibri" panose="020F0502020204030204" pitchFamily="34" charset="0"/>
            </a:endParaRPr>
          </a:p>
        </p:txBody>
      </p:sp>
      <p:sp>
        <p:nvSpPr>
          <p:cNvPr id="26649" name="Line 40"/>
          <p:cNvSpPr>
            <a:spLocks noChangeShapeType="1"/>
          </p:cNvSpPr>
          <p:nvPr/>
        </p:nvSpPr>
        <p:spPr bwMode="auto">
          <a:xfrm>
            <a:off x="533400" y="4800600"/>
            <a:ext cx="228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0" name="Line 41"/>
          <p:cNvSpPr>
            <a:spLocks noChangeShapeType="1"/>
          </p:cNvSpPr>
          <p:nvPr/>
        </p:nvSpPr>
        <p:spPr bwMode="auto">
          <a:xfrm>
            <a:off x="533400" y="4267200"/>
            <a:ext cx="228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1" name="Line 42"/>
          <p:cNvSpPr>
            <a:spLocks noChangeShapeType="1"/>
          </p:cNvSpPr>
          <p:nvPr/>
        </p:nvSpPr>
        <p:spPr bwMode="auto">
          <a:xfrm>
            <a:off x="533400" y="3657600"/>
            <a:ext cx="228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2" name="Line 43"/>
          <p:cNvSpPr>
            <a:spLocks noChangeShapeType="1"/>
          </p:cNvSpPr>
          <p:nvPr/>
        </p:nvSpPr>
        <p:spPr bwMode="auto">
          <a:xfrm>
            <a:off x="533400" y="3124200"/>
            <a:ext cx="228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3" name="Line 44"/>
          <p:cNvSpPr>
            <a:spLocks noChangeShapeType="1"/>
          </p:cNvSpPr>
          <p:nvPr/>
        </p:nvSpPr>
        <p:spPr bwMode="auto">
          <a:xfrm>
            <a:off x="533400" y="2514600"/>
            <a:ext cx="228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4" name="Line 45"/>
          <p:cNvSpPr>
            <a:spLocks noChangeShapeType="1"/>
          </p:cNvSpPr>
          <p:nvPr/>
        </p:nvSpPr>
        <p:spPr bwMode="auto">
          <a:xfrm>
            <a:off x="1143000" y="5257800"/>
            <a:ext cx="1588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5" name="Line 46"/>
          <p:cNvSpPr>
            <a:spLocks noChangeShapeType="1"/>
          </p:cNvSpPr>
          <p:nvPr/>
        </p:nvSpPr>
        <p:spPr bwMode="auto">
          <a:xfrm>
            <a:off x="1676400" y="5257800"/>
            <a:ext cx="1588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6" name="Line 47"/>
          <p:cNvSpPr>
            <a:spLocks noChangeShapeType="1"/>
          </p:cNvSpPr>
          <p:nvPr/>
        </p:nvSpPr>
        <p:spPr bwMode="auto">
          <a:xfrm>
            <a:off x="2209800" y="5257800"/>
            <a:ext cx="1588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7" name="Line 48"/>
          <p:cNvSpPr>
            <a:spLocks noChangeShapeType="1"/>
          </p:cNvSpPr>
          <p:nvPr/>
        </p:nvSpPr>
        <p:spPr bwMode="auto">
          <a:xfrm>
            <a:off x="2819400" y="5257800"/>
            <a:ext cx="1588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8" name="Line 49"/>
          <p:cNvSpPr>
            <a:spLocks noChangeShapeType="1"/>
          </p:cNvSpPr>
          <p:nvPr/>
        </p:nvSpPr>
        <p:spPr bwMode="auto">
          <a:xfrm>
            <a:off x="3429000" y="5257800"/>
            <a:ext cx="1588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59" name="Text Box 50"/>
          <p:cNvSpPr txBox="1">
            <a:spLocks noChangeArrowheads="1"/>
          </p:cNvSpPr>
          <p:nvPr/>
        </p:nvSpPr>
        <p:spPr bwMode="auto">
          <a:xfrm>
            <a:off x="990600" y="548640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1    2    3    4     5</a:t>
            </a:r>
          </a:p>
        </p:txBody>
      </p:sp>
      <p:sp>
        <p:nvSpPr>
          <p:cNvPr id="26660" name="Text Box 51"/>
          <p:cNvSpPr txBox="1">
            <a:spLocks noChangeArrowheads="1"/>
          </p:cNvSpPr>
          <p:nvPr/>
        </p:nvSpPr>
        <p:spPr bwMode="auto">
          <a:xfrm>
            <a:off x="0" y="22860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Calibri" panose="020F0502020204030204" pitchFamily="34" charset="0"/>
              </a:rPr>
              <a:t>10</a:t>
            </a:r>
            <a:endParaRPr lang="cs-CZ" altLang="cs-CZ" sz="2800">
              <a:latin typeface="Calibri" panose="020F0502020204030204" pitchFamily="34" charset="0"/>
            </a:endParaRPr>
          </a:p>
        </p:txBody>
      </p:sp>
      <p:sp>
        <p:nvSpPr>
          <p:cNvPr id="26661" name="Text Box 52"/>
          <p:cNvSpPr txBox="1">
            <a:spLocks noChangeArrowheads="1"/>
          </p:cNvSpPr>
          <p:nvPr/>
        </p:nvSpPr>
        <p:spPr bwMode="auto">
          <a:xfrm>
            <a:off x="76200" y="28194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6662" name="Text Box 53"/>
          <p:cNvSpPr txBox="1">
            <a:spLocks noChangeArrowheads="1"/>
          </p:cNvSpPr>
          <p:nvPr/>
        </p:nvSpPr>
        <p:spPr bwMode="auto">
          <a:xfrm>
            <a:off x="76200" y="342900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6663" name="Text Box 54"/>
          <p:cNvSpPr txBox="1">
            <a:spLocks noChangeArrowheads="1"/>
          </p:cNvSpPr>
          <p:nvPr/>
        </p:nvSpPr>
        <p:spPr bwMode="auto">
          <a:xfrm>
            <a:off x="76200" y="40386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6664" name="Text Box 55"/>
          <p:cNvSpPr txBox="1">
            <a:spLocks noChangeArrowheads="1"/>
          </p:cNvSpPr>
          <p:nvPr/>
        </p:nvSpPr>
        <p:spPr bwMode="auto">
          <a:xfrm>
            <a:off x="76200" y="457200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6665" name="Text Box 56"/>
          <p:cNvSpPr txBox="1">
            <a:spLocks noChangeArrowheads="1"/>
          </p:cNvSpPr>
          <p:nvPr/>
        </p:nvSpPr>
        <p:spPr bwMode="auto">
          <a:xfrm>
            <a:off x="5486400" y="31242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6666" name="Text Box 57"/>
          <p:cNvSpPr txBox="1">
            <a:spLocks noChangeArrowheads="1"/>
          </p:cNvSpPr>
          <p:nvPr/>
        </p:nvSpPr>
        <p:spPr bwMode="auto">
          <a:xfrm>
            <a:off x="5943600" y="388620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2.5</a:t>
            </a:r>
          </a:p>
        </p:txBody>
      </p:sp>
      <p:sp>
        <p:nvSpPr>
          <p:cNvPr id="26667" name="Text Box 58"/>
          <p:cNvSpPr txBox="1">
            <a:spLocks noChangeArrowheads="1"/>
          </p:cNvSpPr>
          <p:nvPr/>
        </p:nvSpPr>
        <p:spPr bwMode="auto">
          <a:xfrm>
            <a:off x="6629400" y="4419600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1.25</a:t>
            </a:r>
          </a:p>
        </p:txBody>
      </p:sp>
      <p:sp>
        <p:nvSpPr>
          <p:cNvPr id="26668" name="Text Box 59"/>
          <p:cNvSpPr txBox="1">
            <a:spLocks noChangeArrowheads="1"/>
          </p:cNvSpPr>
          <p:nvPr/>
        </p:nvSpPr>
        <p:spPr bwMode="auto">
          <a:xfrm>
            <a:off x="1295400" y="25908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6669" name="Text Box 60"/>
          <p:cNvSpPr txBox="1">
            <a:spLocks noChangeArrowheads="1"/>
          </p:cNvSpPr>
          <p:nvPr/>
        </p:nvSpPr>
        <p:spPr bwMode="auto">
          <a:xfrm>
            <a:off x="1676400" y="3124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6670" name="Text Box 61"/>
          <p:cNvSpPr txBox="1">
            <a:spLocks noChangeArrowheads="1"/>
          </p:cNvSpPr>
          <p:nvPr/>
        </p:nvSpPr>
        <p:spPr bwMode="auto">
          <a:xfrm>
            <a:off x="2133600" y="35814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6671" name="Text Box 62"/>
          <p:cNvSpPr txBox="1">
            <a:spLocks noChangeArrowheads="1"/>
          </p:cNvSpPr>
          <p:nvPr/>
        </p:nvSpPr>
        <p:spPr bwMode="auto">
          <a:xfrm>
            <a:off x="533400" y="62484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i="1" dirty="0">
                <a:latin typeface="Calibri" panose="020F0502020204030204" pitchFamily="34" charset="0"/>
              </a:rPr>
              <a:t>v</a:t>
            </a:r>
            <a:r>
              <a:rPr lang="cs-CZ" altLang="cs-CZ" sz="2400" dirty="0">
                <a:latin typeface="Calibri" panose="020F0502020204030204" pitchFamily="34" charset="0"/>
              </a:rPr>
              <a:t> = k</a:t>
            </a:r>
            <a:r>
              <a:rPr lang="cs-CZ" altLang="cs-CZ" sz="2400" baseline="-25000" dirty="0">
                <a:latin typeface="Calibri" panose="020F0502020204030204" pitchFamily="34" charset="0"/>
              </a:rPr>
              <a:t>0				</a:t>
            </a:r>
            <a:r>
              <a:rPr lang="cs-CZ" altLang="cs-CZ" sz="2400" i="1" dirty="0">
                <a:latin typeface="Calibri" panose="020F0502020204030204" pitchFamily="34" charset="0"/>
              </a:rPr>
              <a:t>v =</a:t>
            </a:r>
            <a:r>
              <a:rPr lang="cs-CZ" altLang="cs-CZ" sz="2400" dirty="0">
                <a:latin typeface="Calibri" panose="020F0502020204030204" pitchFamily="34" charset="0"/>
              </a:rPr>
              <a:t> k</a:t>
            </a:r>
            <a:r>
              <a:rPr lang="cs-CZ" altLang="cs-CZ" sz="2400" baseline="-25000" dirty="0">
                <a:latin typeface="Calibri" panose="020F0502020204030204" pitchFamily="34" charset="0"/>
              </a:rPr>
              <a:t>e</a:t>
            </a:r>
            <a:r>
              <a:rPr lang="cs-CZ" altLang="cs-CZ" sz="2400" i="1" dirty="0">
                <a:latin typeface="Calibri" panose="020F0502020204030204" pitchFamily="34" charset="0"/>
              </a:rPr>
              <a:t> * </a:t>
            </a:r>
            <a:r>
              <a:rPr lang="cs-CZ" altLang="cs-CZ" sz="2400" dirty="0" err="1" smtClean="0">
                <a:latin typeface="Calibri" panose="020F0502020204030204" pitchFamily="34" charset="0"/>
              </a:rPr>
              <a:t>c</a:t>
            </a:r>
            <a:r>
              <a:rPr lang="cs-CZ" altLang="cs-CZ" sz="2400" baseline="-25000" dirty="0" err="1" smtClean="0">
                <a:latin typeface="Calibri" panose="020F0502020204030204" pitchFamily="34" charset="0"/>
              </a:rPr>
              <a:t>pl</a:t>
            </a:r>
            <a:endParaRPr lang="cs-CZ" altLang="cs-CZ" sz="2400" baseline="-25000" dirty="0">
              <a:latin typeface="Calibri" panose="020F050202020403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316955" y="18404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nelineární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13500" y="1840468"/>
            <a:ext cx="2467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lineární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81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cs-CZ" altLang="cs-CZ" sz="28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80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Biotransformace – metabolismus 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  <a:defRPr/>
            </a:pPr>
            <a:r>
              <a:rPr lang="cs-CZ" dirty="0"/>
              <a:t>p</a:t>
            </a:r>
            <a:r>
              <a:rPr lang="cs-CZ" dirty="0" smtClean="0"/>
              <a:t>rocesy </a:t>
            </a:r>
            <a:r>
              <a:rPr lang="cs-CZ" dirty="0"/>
              <a:t>probíhající převážně v játrech, ale i v ledvinách a jiných tkáních </a:t>
            </a:r>
            <a:r>
              <a:rPr lang="cs-CZ" dirty="0" smtClean="0"/>
              <a:t>těla</a:t>
            </a:r>
            <a:endParaRPr lang="cs-CZ" dirty="0"/>
          </a:p>
          <a:p>
            <a:pPr marL="0" indent="0">
              <a:spcBef>
                <a:spcPct val="50000"/>
              </a:spcBef>
              <a:buNone/>
              <a:defRPr/>
            </a:pPr>
            <a:endParaRPr lang="cs-CZ" b="1" dirty="0" smtClean="0">
              <a:solidFill>
                <a:srgbClr val="CC0000"/>
              </a:solidFill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cs-CZ" b="1" dirty="0" smtClean="0">
                <a:solidFill>
                  <a:srgbClr val="CC0000"/>
                </a:solidFill>
              </a:rPr>
              <a:t>Enzymatické </a:t>
            </a:r>
            <a:r>
              <a:rPr lang="cs-CZ" b="1" dirty="0">
                <a:solidFill>
                  <a:srgbClr val="CC0000"/>
                </a:solidFill>
              </a:rPr>
              <a:t>procesy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cs-CZ" b="1" dirty="0" err="1"/>
              <a:t>bioaktivace</a:t>
            </a:r>
            <a:r>
              <a:rPr lang="cs-CZ" b="1" dirty="0"/>
              <a:t> (</a:t>
            </a:r>
            <a:r>
              <a:rPr lang="cs-CZ" b="1" dirty="0" err="1"/>
              <a:t>prodrug</a:t>
            </a:r>
            <a:r>
              <a:rPr lang="cs-CZ" dirty="0"/>
              <a:t>)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cs-CZ" dirty="0" smtClean="0"/>
              <a:t>	</a:t>
            </a:r>
            <a:r>
              <a:rPr lang="cs-CZ" dirty="0"/>
              <a:t>tamoxifen – </a:t>
            </a:r>
            <a:r>
              <a:rPr lang="cs-CZ" dirty="0" err="1"/>
              <a:t>endoxifen</a:t>
            </a:r>
            <a:endParaRPr lang="cs-CZ" dirty="0"/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cs-CZ" dirty="0"/>
              <a:t>	</a:t>
            </a:r>
            <a:r>
              <a:rPr lang="cs-CZ" dirty="0" err="1"/>
              <a:t>enalapril</a:t>
            </a:r>
            <a:r>
              <a:rPr lang="cs-CZ" dirty="0"/>
              <a:t> – </a:t>
            </a:r>
            <a:r>
              <a:rPr lang="cs-CZ" dirty="0" err="1"/>
              <a:t>enalaprilát</a:t>
            </a:r>
            <a:r>
              <a:rPr lang="cs-CZ" dirty="0"/>
              <a:t> 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cs-CZ" dirty="0"/>
              <a:t>	cyklofosfamid – fosforamid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cs-CZ" b="1" dirty="0" smtClean="0"/>
              <a:t>biodegradace</a:t>
            </a:r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214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cs-CZ" altLang="cs-CZ" sz="2400" b="1" dirty="0">
                <a:solidFill>
                  <a:srgbClr val="CC0000"/>
                </a:solidFill>
                <a:latin typeface="Calibri" panose="020F0502020204030204" pitchFamily="34" charset="0"/>
              </a:rPr>
              <a:t>Fáze: </a:t>
            </a:r>
          </a:p>
          <a:p>
            <a:pPr marL="1200150" lvl="1" indent="-457200">
              <a:spcBef>
                <a:spcPct val="500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oxidace, hydrolýza </a:t>
            </a:r>
            <a:r>
              <a:rPr lang="cs-CZ" altLang="cs-CZ" sz="2200" dirty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 sz="2200" dirty="0">
                <a:latin typeface="Calibri" panose="020F0502020204030204" pitchFamily="34" charset="0"/>
              </a:rPr>
              <a:t>je zachována určitá </a:t>
            </a:r>
            <a:r>
              <a:rPr lang="cs-CZ" altLang="cs-CZ" sz="2200" dirty="0" err="1">
                <a:latin typeface="Calibri" panose="020F0502020204030204" pitchFamily="34" charset="0"/>
              </a:rPr>
              <a:t>liposolubilita</a:t>
            </a:r>
            <a:endParaRPr lang="cs-CZ" altLang="cs-CZ" sz="2200" dirty="0">
              <a:latin typeface="Calibri" panose="020F0502020204030204" pitchFamily="34" charset="0"/>
            </a:endParaRPr>
          </a:p>
          <a:p>
            <a:pPr marL="1200150" lvl="1" indent="-457200">
              <a:spcBef>
                <a:spcPct val="500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cytochromy P450,  dehydrogenázy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cs-CZ" altLang="cs-CZ" sz="2400" b="1" dirty="0">
                <a:solidFill>
                  <a:srgbClr val="CC0000"/>
                </a:solidFill>
                <a:latin typeface="Calibri" panose="020F0502020204030204" pitchFamily="34" charset="0"/>
              </a:rPr>
              <a:t>Fáze: </a:t>
            </a:r>
          </a:p>
          <a:p>
            <a:pPr marL="1085850" lvl="1" indent="-342900">
              <a:spcBef>
                <a:spcPct val="50000"/>
              </a:spcBef>
            </a:pPr>
            <a:r>
              <a:rPr lang="cs-CZ" altLang="cs-CZ" sz="2200" dirty="0">
                <a:latin typeface="Calibri" panose="020F0502020204030204" pitchFamily="34" charset="0"/>
              </a:rPr>
              <a:t>konjugace </a:t>
            </a:r>
            <a:r>
              <a:rPr lang="cs-CZ" altLang="cs-CZ" sz="2200" dirty="0"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sz="2200" dirty="0">
                <a:latin typeface="Calibri" panose="020F0502020204030204" pitchFamily="34" charset="0"/>
              </a:rPr>
              <a:t> látky se stávají rozpustné ve vodě</a:t>
            </a:r>
          </a:p>
          <a:p>
            <a:pPr>
              <a:spcBef>
                <a:spcPct val="50000"/>
              </a:spcBef>
              <a:buNone/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Metabolit</a:t>
            </a:r>
            <a:r>
              <a:rPr lang="cs-CZ" altLang="cs-CZ" sz="2400" dirty="0">
                <a:latin typeface="Calibri" panose="020F0502020204030204" pitchFamily="34" charset="0"/>
              </a:rPr>
              <a:t> 	</a:t>
            </a:r>
            <a:endParaRPr lang="cs-CZ" altLang="cs-CZ" sz="2400" dirty="0" smtClean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</a:rPr>
              <a:t>	- </a:t>
            </a:r>
            <a:r>
              <a:rPr lang="cs-CZ" altLang="cs-CZ" sz="2400" dirty="0">
                <a:latin typeface="Calibri" panose="020F0502020204030204" pitchFamily="34" charset="0"/>
              </a:rPr>
              <a:t>účinný („více/méně“)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		- neúčinný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		- toxický (změněné biologické vlastnosti)</a:t>
            </a:r>
          </a:p>
          <a:p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Biotransformace – metabolismus </a:t>
            </a:r>
            <a:endParaRPr lang="cs-CZ" b="1" dirty="0">
              <a:solidFill>
                <a:schemeClr val="accent5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269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Exkrece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97209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cs-CZ" altLang="cs-CZ" b="1" dirty="0">
                <a:solidFill>
                  <a:srgbClr val="CC0000"/>
                </a:solidFill>
                <a:latin typeface="Calibri" panose="020F0502020204030204" pitchFamily="34" charset="0"/>
              </a:rPr>
              <a:t>ledvinami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b="1" dirty="0">
                <a:solidFill>
                  <a:srgbClr val="CC0000"/>
                </a:solidFill>
                <a:latin typeface="Calibri" panose="020F0502020204030204" pitchFamily="34" charset="0"/>
              </a:rPr>
              <a:t>játry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b="1" dirty="0">
                <a:solidFill>
                  <a:srgbClr val="CC0000"/>
                </a:solidFill>
                <a:latin typeface="Calibri" panose="020F0502020204030204" pitchFamily="34" charset="0"/>
              </a:rPr>
              <a:t>plícemi</a:t>
            </a:r>
          </a:p>
          <a:p>
            <a:pPr>
              <a:spcBef>
                <a:spcPct val="0"/>
              </a:spcBef>
              <a:buNone/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latin typeface="Calibri" panose="020F0502020204030204" pitchFamily="34" charset="0"/>
              </a:rPr>
              <a:t>sliny, kůže, vlasy, mateřské mléko</a:t>
            </a:r>
            <a:r>
              <a:rPr lang="cs-CZ" altLang="cs-CZ" dirty="0" smtClean="0">
                <a:latin typeface="Calibri" panose="020F0502020204030204" pitchFamily="34" charset="0"/>
              </a:rPr>
              <a:t>...</a:t>
            </a:r>
          </a:p>
          <a:p>
            <a:pPr>
              <a:spcBef>
                <a:spcPct val="0"/>
              </a:spcBef>
              <a:buNone/>
            </a:pPr>
            <a:endParaRPr lang="cs-CZ" altLang="cs-CZ" b="1" dirty="0">
              <a:solidFill>
                <a:srgbClr val="CC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cs-CZ" altLang="cs-CZ" b="1" dirty="0">
              <a:solidFill>
                <a:srgbClr val="CC0000"/>
              </a:solidFill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384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Ledviny - hlavní exkreční cesta 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499350" cy="4351338"/>
          </a:xfrm>
        </p:spPr>
        <p:txBody>
          <a:bodyPr>
            <a:normAutofit/>
          </a:bodyPr>
          <a:lstStyle/>
          <a:p>
            <a:r>
              <a:rPr lang="cs-CZ" altLang="cs-CZ" sz="2700" dirty="0">
                <a:latin typeface="Calibri" panose="020F0502020204030204" pitchFamily="34" charset="0"/>
              </a:rPr>
              <a:t>MW </a:t>
            </a:r>
            <a:r>
              <a:rPr lang="en-US" altLang="cs-CZ" sz="2700" dirty="0">
                <a:latin typeface="Calibri" panose="020F0502020204030204" pitchFamily="34" charset="0"/>
              </a:rPr>
              <a:t>&lt;</a:t>
            </a:r>
            <a:r>
              <a:rPr lang="cs-CZ" altLang="cs-CZ" sz="2700" dirty="0">
                <a:latin typeface="Calibri" panose="020F0502020204030204" pitchFamily="34" charset="0"/>
              </a:rPr>
              <a:t> 60.000 D (MW albuminu = 68.000 D</a:t>
            </a:r>
            <a:r>
              <a:rPr lang="cs-CZ" altLang="cs-CZ" sz="2700" dirty="0" smtClean="0">
                <a:latin typeface="Calibri" panose="020F0502020204030204" pitchFamily="34" charset="0"/>
              </a:rPr>
              <a:t>)</a:t>
            </a:r>
          </a:p>
          <a:p>
            <a:r>
              <a:rPr lang="cs-CZ" altLang="cs-CZ" sz="2700" dirty="0">
                <a:solidFill>
                  <a:schemeClr val="accent1"/>
                </a:solidFill>
                <a:latin typeface="Calibri" panose="020F0502020204030204" pitchFamily="34" charset="0"/>
              </a:rPr>
              <a:t>glomerulární filtrace</a:t>
            </a:r>
          </a:p>
          <a:p>
            <a:r>
              <a:rPr lang="cs-CZ" altLang="cs-CZ" sz="2700" dirty="0">
                <a:solidFill>
                  <a:schemeClr val="accent1"/>
                </a:solidFill>
                <a:latin typeface="Calibri" panose="020F0502020204030204" pitchFamily="34" charset="0"/>
              </a:rPr>
              <a:t>tubulární sekrece</a:t>
            </a:r>
          </a:p>
          <a:p>
            <a:r>
              <a:rPr lang="cs-CZ" altLang="cs-CZ" sz="27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tubulární </a:t>
            </a:r>
            <a:r>
              <a:rPr lang="cs-CZ" altLang="cs-CZ" sz="27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reabsorpce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436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Exkrece játry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252632"/>
            <a:ext cx="7886700" cy="435133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Látka prostupuje 2 membránami </a:t>
            </a:r>
            <a:r>
              <a:rPr lang="cs-CZ" sz="2400" dirty="0" err="1" smtClean="0"/>
              <a:t>hepatocytu</a:t>
            </a:r>
            <a:r>
              <a:rPr lang="cs-CZ" sz="2400" dirty="0" smtClean="0"/>
              <a:t> – </a:t>
            </a:r>
            <a:r>
              <a:rPr lang="cs-CZ" sz="2400" dirty="0" err="1" smtClean="0"/>
              <a:t>basolaterální</a:t>
            </a:r>
            <a:r>
              <a:rPr lang="cs-CZ" sz="2400" dirty="0" smtClean="0"/>
              <a:t>, apikální (</a:t>
            </a:r>
            <a:r>
              <a:rPr lang="cs-CZ" sz="2400" dirty="0" err="1" smtClean="0"/>
              <a:t>kanalikulární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etabolity LČ se vylučují hlavně </a:t>
            </a:r>
            <a:r>
              <a:rPr lang="cs-CZ" sz="2400" b="1" dirty="0" smtClean="0"/>
              <a:t>pasivní difuzí</a:t>
            </a:r>
            <a:r>
              <a:rPr lang="cs-CZ" sz="2400" dirty="0"/>
              <a:t>,</a:t>
            </a:r>
            <a:r>
              <a:rPr lang="cs-CZ" sz="2400" dirty="0" smtClean="0"/>
              <a:t> dále </a:t>
            </a:r>
            <a:r>
              <a:rPr lang="cs-CZ" sz="2400" b="1" dirty="0" smtClean="0"/>
              <a:t>aktivním transportem </a:t>
            </a:r>
            <a:r>
              <a:rPr lang="cs-CZ" sz="2400" dirty="0" smtClean="0"/>
              <a:t>(</a:t>
            </a:r>
            <a:r>
              <a:rPr lang="cs-CZ" sz="2400" dirty="0" err="1" smtClean="0"/>
              <a:t>glukuronidy</a:t>
            </a:r>
            <a:r>
              <a:rPr lang="cs-CZ" sz="2400" dirty="0" smtClean="0"/>
              <a:t>, žlučové kyseliny, peniciliny, tetracykliny atd.)</a:t>
            </a:r>
          </a:p>
          <a:p>
            <a:pPr>
              <a:spcBef>
                <a:spcPts val="3000"/>
              </a:spcBef>
            </a:pPr>
            <a:r>
              <a:rPr lang="cs-CZ" sz="2400" dirty="0" smtClean="0"/>
              <a:t>Metabolity ve střevě mohou podléhat enzymatické hydrolýze (bakteriální enzymy) </a:t>
            </a:r>
            <a:r>
              <a:rPr lang="cs-CZ" sz="2400" dirty="0" smtClean="0">
                <a:sym typeface="Wingdings" panose="05000000000000000000" pitchFamily="2" charset="2"/>
              </a:rPr>
              <a:t> uvolnění lipofilní molekuly  opětovné vstřebávání</a:t>
            </a:r>
          </a:p>
          <a:p>
            <a:pPr marL="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	</a:t>
            </a:r>
            <a:r>
              <a:rPr lang="cs-CZ" sz="2400" dirty="0" smtClean="0"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= ENTEROHEPATÁLNÍ OBĚH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770" y="4162973"/>
            <a:ext cx="2693096" cy="25253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2119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/>
                </a:solidFill>
              </a:rPr>
              <a:t>Farmakokinetické parametry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atematický popis farmakokinetických dějů a jeho využití při dávkování léčiv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55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POJMY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2886" y="1850834"/>
            <a:ext cx="7886700" cy="616944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FARMAKO</a:t>
            </a:r>
            <a:r>
              <a:rPr lang="cs-CZ" dirty="0"/>
              <a:t>DYNAMIKA</a:t>
            </a:r>
            <a:r>
              <a:rPr lang="cs-CZ" dirty="0" smtClean="0"/>
              <a:t> x FARMAKOKINETIKA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144877" y="3198568"/>
            <a:ext cx="42408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zabývá se matematickým popisem osudu léčiva po jeho podání do organismu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„co dělá organismus s léčivem“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5095" y="3198568"/>
            <a:ext cx="39433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studuje mechanismy účinku léčiv, jejich biochemické a fyziologické působení na organismus</a:t>
            </a:r>
          </a:p>
          <a:p>
            <a:endParaRPr lang="cs-CZ" dirty="0"/>
          </a:p>
          <a:p>
            <a:r>
              <a:rPr lang="cs-CZ" dirty="0" smtClean="0"/>
              <a:t>„co dělá léčivo s organismem“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236770" y="2379643"/>
            <a:ext cx="308126" cy="67202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037243" y="2353753"/>
            <a:ext cx="352540" cy="5695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8869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opakovan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90800"/>
            <a:ext cx="4343400" cy="326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80772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Vodítkem pro hodnocení farmakokinetiky v klinické praxi je změření </a:t>
            </a:r>
            <a:r>
              <a:rPr lang="cs-CZ" altLang="cs-CZ" b="1">
                <a:solidFill>
                  <a:srgbClr val="CC0000"/>
                </a:solidFill>
                <a:latin typeface="Calibri" panose="020F0502020204030204" pitchFamily="34" charset="0"/>
              </a:rPr>
              <a:t>časového průběhu plazmatických koncentrací léčiva</a:t>
            </a:r>
            <a:r>
              <a:rPr lang="cs-CZ" altLang="cs-CZ" sz="2800">
                <a:latin typeface="Calibri" panose="020F0502020204030204" pitchFamily="34" charset="0"/>
              </a:rPr>
              <a:t> – obtíže při měření konkrétních procesů </a:t>
            </a:r>
            <a:r>
              <a:rPr lang="cs-CZ" altLang="cs-CZ" sz="2800" i="1">
                <a:latin typeface="Calibri" panose="020F0502020204030204" pitchFamily="34" charset="0"/>
              </a:rPr>
              <a:t>in vivo.</a:t>
            </a:r>
          </a:p>
        </p:txBody>
      </p:sp>
      <p:pic>
        <p:nvPicPr>
          <p:cNvPr id="38916" name="Picture 4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24200"/>
            <a:ext cx="4152900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2749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28600" y="457200"/>
            <a:ext cx="8610600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cs-CZ" altLang="cs-CZ" dirty="0">
                <a:latin typeface="Calibri" panose="020F0502020204030204" pitchFamily="34" charset="0"/>
              </a:rPr>
              <a:t>S ohledem na průběhy plazmatických koncentrací jsou v klinické praxi používány </a:t>
            </a:r>
            <a:r>
              <a:rPr lang="cs-CZ" altLang="cs-CZ" b="1" dirty="0">
                <a:solidFill>
                  <a:srgbClr val="CC0000"/>
                </a:solidFill>
                <a:latin typeface="Calibri" panose="020F0502020204030204" pitchFamily="34" charset="0"/>
              </a:rPr>
              <a:t>tři způsoby podání:		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cs-CZ" altLang="cs-CZ" b="1" dirty="0">
                <a:solidFill>
                  <a:srgbClr val="CC0000"/>
                </a:solidFill>
                <a:latin typeface="Calibri" panose="020F0502020204030204" pitchFamily="34" charset="0"/>
              </a:rPr>
              <a:t>		</a:t>
            </a:r>
            <a:r>
              <a:rPr lang="cs-CZ" altLang="cs-CZ" dirty="0">
                <a:solidFill>
                  <a:srgbClr val="CC0000"/>
                </a:solidFill>
                <a:latin typeface="Calibri" panose="020F0502020204030204" pitchFamily="34" charset="0"/>
              </a:rPr>
              <a:t>jednorázové podání </a:t>
            </a:r>
            <a:r>
              <a:rPr lang="cs-CZ" altLang="cs-CZ" dirty="0" smtClean="0">
                <a:solidFill>
                  <a:srgbClr val="CC0000"/>
                </a:solidFill>
                <a:latin typeface="Calibri" panose="020F0502020204030204" pitchFamily="34" charset="0"/>
              </a:rPr>
              <a:t>léčiva</a:t>
            </a:r>
            <a:endParaRPr lang="cs-CZ" altLang="cs-CZ" dirty="0">
              <a:solidFill>
                <a:srgbClr val="CC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cs-CZ" altLang="cs-CZ" dirty="0">
                <a:solidFill>
                  <a:srgbClr val="CC0000"/>
                </a:solidFill>
                <a:latin typeface="Calibri" panose="020F0502020204030204" pitchFamily="34" charset="0"/>
              </a:rPr>
              <a:t>		kontinuální </a:t>
            </a:r>
            <a:r>
              <a:rPr lang="cs-CZ" altLang="cs-CZ" dirty="0" smtClean="0">
                <a:solidFill>
                  <a:srgbClr val="CC0000"/>
                </a:solidFill>
                <a:latin typeface="Calibri" panose="020F0502020204030204" pitchFamily="34" charset="0"/>
              </a:rPr>
              <a:t>podání léčiva</a:t>
            </a:r>
            <a:endParaRPr lang="cs-CZ" altLang="cs-CZ" dirty="0">
              <a:solidFill>
                <a:srgbClr val="CC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cs-CZ" altLang="cs-CZ" dirty="0">
                <a:solidFill>
                  <a:srgbClr val="CC0000"/>
                </a:solidFill>
                <a:latin typeface="Calibri" panose="020F0502020204030204" pitchFamily="34" charset="0"/>
              </a:rPr>
              <a:t>	    	opakované </a:t>
            </a:r>
            <a:r>
              <a:rPr lang="cs-CZ" altLang="cs-CZ" dirty="0" smtClean="0">
                <a:solidFill>
                  <a:srgbClr val="CC0000"/>
                </a:solidFill>
                <a:latin typeface="Calibri" panose="020F0502020204030204" pitchFamily="34" charset="0"/>
              </a:rPr>
              <a:t>podání léčiva</a:t>
            </a:r>
            <a:endParaRPr lang="cs-CZ" altLang="cs-CZ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98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8647" y="12307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 smtClean="0">
                <a:solidFill>
                  <a:schemeClr val="accent5"/>
                </a:solidFill>
              </a:rPr>
              <a:t>FARMAKOKINETICKÉ PARAMETRY</a:t>
            </a:r>
            <a:br>
              <a:rPr lang="cs-CZ" altLang="cs-CZ" sz="4000" b="1" dirty="0" smtClean="0">
                <a:solidFill>
                  <a:schemeClr val="accent5"/>
                </a:solidFill>
              </a:rPr>
            </a:br>
            <a:r>
              <a:rPr lang="cs-CZ" altLang="cs-CZ" sz="3600" b="1" dirty="0" smtClean="0">
                <a:solidFill>
                  <a:schemeClr val="accent5"/>
                </a:solidFill>
              </a:rPr>
              <a:t>Jednorázové </a:t>
            </a:r>
            <a:r>
              <a:rPr lang="cs-CZ" altLang="cs-CZ" sz="3600" b="1" dirty="0">
                <a:solidFill>
                  <a:schemeClr val="accent5"/>
                </a:solidFill>
              </a:rPr>
              <a:t>podání </a:t>
            </a:r>
            <a:r>
              <a:rPr lang="cs-CZ" altLang="cs-CZ" sz="3600" b="1" dirty="0" smtClean="0">
                <a:solidFill>
                  <a:schemeClr val="accent5"/>
                </a:solidFill>
              </a:rPr>
              <a:t>léčiv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7" y="1646987"/>
            <a:ext cx="7886700" cy="4667652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cs-CZ" altLang="cs-CZ" b="1" dirty="0" smtClean="0">
                <a:solidFill>
                  <a:srgbClr val="FF0000"/>
                </a:solidFill>
              </a:rPr>
              <a:t>C </a:t>
            </a:r>
            <a:r>
              <a:rPr lang="cs-CZ" altLang="cs-CZ" b="1" baseline="-25000" dirty="0" err="1" smtClean="0">
                <a:solidFill>
                  <a:srgbClr val="FF0000"/>
                </a:solidFill>
              </a:rPr>
              <a:t>max</a:t>
            </a:r>
            <a:endParaRPr lang="cs-CZ" altLang="cs-CZ" b="1" baseline="-250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cs-CZ" altLang="cs-CZ" b="1" baseline="-25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b="1" dirty="0" smtClean="0">
                <a:solidFill>
                  <a:srgbClr val="FF0000"/>
                </a:solidFill>
              </a:rPr>
              <a:t>T </a:t>
            </a:r>
            <a:r>
              <a:rPr lang="cs-CZ" altLang="cs-CZ" b="1" baseline="-25000" dirty="0" err="1" smtClean="0">
                <a:solidFill>
                  <a:srgbClr val="FF0000"/>
                </a:solidFill>
              </a:rPr>
              <a:t>max</a:t>
            </a:r>
            <a:endParaRPr lang="cs-CZ" altLang="cs-CZ" b="1" baseline="-25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cs-CZ" altLang="cs-CZ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b="1" dirty="0" smtClean="0">
                <a:solidFill>
                  <a:srgbClr val="FF0000"/>
                </a:solidFill>
              </a:rPr>
              <a:t>Biologická </a:t>
            </a:r>
            <a:r>
              <a:rPr lang="cs-CZ" altLang="cs-CZ" b="1" dirty="0">
                <a:solidFill>
                  <a:srgbClr val="FF0000"/>
                </a:solidFill>
              </a:rPr>
              <a:t>dostupnost </a:t>
            </a:r>
            <a:r>
              <a:rPr lang="cs-CZ" altLang="cs-CZ" b="1" dirty="0" smtClean="0">
                <a:solidFill>
                  <a:srgbClr val="FF0000"/>
                </a:solidFill>
              </a:rPr>
              <a:t>– F</a:t>
            </a:r>
          </a:p>
          <a:p>
            <a:pPr>
              <a:spcBef>
                <a:spcPct val="0"/>
              </a:spcBef>
              <a:buNone/>
            </a:pPr>
            <a:endParaRPr lang="cs-CZ" altLang="cs-CZ" b="1" dirty="0" smtClean="0">
              <a:solidFill>
                <a:srgbClr val="0066CC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b="1" dirty="0" smtClean="0">
                <a:solidFill>
                  <a:srgbClr val="FF0000"/>
                </a:solidFill>
              </a:rPr>
              <a:t>Distribuční </a:t>
            </a:r>
            <a:r>
              <a:rPr lang="cs-CZ" altLang="cs-CZ" b="1" dirty="0">
                <a:solidFill>
                  <a:srgbClr val="FF0000"/>
                </a:solidFill>
              </a:rPr>
              <a:t>objem </a:t>
            </a:r>
            <a:r>
              <a:rPr lang="cs-CZ" altLang="cs-CZ" b="1" dirty="0" smtClean="0">
                <a:solidFill>
                  <a:srgbClr val="FF0000"/>
                </a:solidFill>
              </a:rPr>
              <a:t>– </a:t>
            </a:r>
            <a:r>
              <a:rPr lang="cs-CZ" altLang="cs-CZ" b="1" dirty="0" err="1" smtClean="0">
                <a:solidFill>
                  <a:srgbClr val="FF0000"/>
                </a:solidFill>
              </a:rPr>
              <a:t>Vd</a:t>
            </a:r>
            <a:r>
              <a:rPr lang="cs-CZ" altLang="cs-CZ" b="1" dirty="0" smtClean="0">
                <a:solidFill>
                  <a:srgbClr val="FF0000"/>
                </a:solidFill>
              </a:rPr>
              <a:t>		</a:t>
            </a:r>
            <a:r>
              <a:rPr lang="cs-CZ" altLang="cs-CZ" dirty="0" smtClean="0">
                <a:solidFill>
                  <a:schemeClr val="accent1"/>
                </a:solidFill>
              </a:rPr>
              <a:t>-</a:t>
            </a:r>
            <a:endParaRPr lang="cs-CZ" alt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sp>
        <p:nvSpPr>
          <p:cNvPr id="8" name="Pravá složená závorka 7"/>
          <p:cNvSpPr/>
          <p:nvPr/>
        </p:nvSpPr>
        <p:spPr>
          <a:xfrm>
            <a:off x="4935071" y="1680882"/>
            <a:ext cx="779929" cy="1828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70494" y="2410616"/>
            <a:ext cx="3671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ABSORPCE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70494" y="3876876"/>
            <a:ext cx="3671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DISTRIBUCE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771775" y="-936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86019" name="AutoShape 3"/>
          <p:cNvSpPr>
            <a:spLocks noChangeAspect="1" noChangeArrowheads="1" noTextEdit="1"/>
          </p:cNvSpPr>
          <p:nvPr/>
        </p:nvSpPr>
        <p:spPr bwMode="auto">
          <a:xfrm>
            <a:off x="755650" y="765175"/>
            <a:ext cx="8064500" cy="572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 flipV="1">
            <a:off x="684213" y="5724525"/>
            <a:ext cx="7491412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2" name="Freeform 6"/>
          <p:cNvSpPr>
            <a:spLocks/>
          </p:cNvSpPr>
          <p:nvPr/>
        </p:nvSpPr>
        <p:spPr bwMode="auto">
          <a:xfrm>
            <a:off x="1077913" y="5153025"/>
            <a:ext cx="646112" cy="571500"/>
          </a:xfrm>
          <a:custGeom>
            <a:avLst/>
            <a:gdLst>
              <a:gd name="T0" fmla="*/ 0 w 720"/>
              <a:gd name="T1" fmla="*/ 2147483646 h 540"/>
              <a:gd name="T2" fmla="*/ 2147483646 w 720"/>
              <a:gd name="T3" fmla="*/ 2147483646 h 540"/>
              <a:gd name="T4" fmla="*/ 2147483646 w 720"/>
              <a:gd name="T5" fmla="*/ 0 h 540"/>
              <a:gd name="T6" fmla="*/ 0 60000 65536"/>
              <a:gd name="T7" fmla="*/ 0 60000 65536"/>
              <a:gd name="T8" fmla="*/ 0 60000 65536"/>
              <a:gd name="T9" fmla="*/ 0 w 720"/>
              <a:gd name="T10" fmla="*/ 0 h 540"/>
              <a:gd name="T11" fmla="*/ 720 w 720"/>
              <a:gd name="T12" fmla="*/ 540 h 5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540">
                <a:moveTo>
                  <a:pt x="0" y="540"/>
                </a:moveTo>
                <a:cubicBezTo>
                  <a:pt x="210" y="495"/>
                  <a:pt x="420" y="450"/>
                  <a:pt x="540" y="360"/>
                </a:cubicBezTo>
                <a:cubicBezTo>
                  <a:pt x="660" y="270"/>
                  <a:pt x="690" y="135"/>
                  <a:pt x="72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3" name="Freeform 7"/>
          <p:cNvSpPr>
            <a:spLocks/>
          </p:cNvSpPr>
          <p:nvPr/>
        </p:nvSpPr>
        <p:spPr bwMode="auto">
          <a:xfrm>
            <a:off x="1724025" y="2195513"/>
            <a:ext cx="1289050" cy="2957512"/>
          </a:xfrm>
          <a:custGeom>
            <a:avLst/>
            <a:gdLst>
              <a:gd name="T0" fmla="*/ 0 w 1440"/>
              <a:gd name="T1" fmla="*/ 2147483646 h 2790"/>
              <a:gd name="T2" fmla="*/ 2147483646 w 1440"/>
              <a:gd name="T3" fmla="*/ 2147483646 h 2790"/>
              <a:gd name="T4" fmla="*/ 2147483646 w 1440"/>
              <a:gd name="T5" fmla="*/ 2147483646 h 2790"/>
              <a:gd name="T6" fmla="*/ 0 60000 65536"/>
              <a:gd name="T7" fmla="*/ 0 60000 65536"/>
              <a:gd name="T8" fmla="*/ 0 60000 65536"/>
              <a:gd name="T9" fmla="*/ 0 w 1440"/>
              <a:gd name="T10" fmla="*/ 0 h 2790"/>
              <a:gd name="T11" fmla="*/ 1440 w 1440"/>
              <a:gd name="T12" fmla="*/ 2790 h 27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790">
                <a:moveTo>
                  <a:pt x="0" y="2790"/>
                </a:moveTo>
                <a:cubicBezTo>
                  <a:pt x="240" y="1665"/>
                  <a:pt x="480" y="540"/>
                  <a:pt x="720" y="270"/>
                </a:cubicBezTo>
                <a:cubicBezTo>
                  <a:pt x="960" y="0"/>
                  <a:pt x="1320" y="1020"/>
                  <a:pt x="1440" y="117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4" name="Freeform 8"/>
          <p:cNvSpPr>
            <a:spLocks/>
          </p:cNvSpPr>
          <p:nvPr/>
        </p:nvSpPr>
        <p:spPr bwMode="auto">
          <a:xfrm>
            <a:off x="3013075" y="3435350"/>
            <a:ext cx="5484813" cy="2289175"/>
          </a:xfrm>
          <a:custGeom>
            <a:avLst/>
            <a:gdLst>
              <a:gd name="T0" fmla="*/ 0 w 6120"/>
              <a:gd name="T1" fmla="*/ 0 h 2160"/>
              <a:gd name="T2" fmla="*/ 2147483646 w 6120"/>
              <a:gd name="T3" fmla="*/ 2147483646 h 2160"/>
              <a:gd name="T4" fmla="*/ 2147483646 w 6120"/>
              <a:gd name="T5" fmla="*/ 2147483646 h 2160"/>
              <a:gd name="T6" fmla="*/ 2147483646 w 6120"/>
              <a:gd name="T7" fmla="*/ 2147483646 h 2160"/>
              <a:gd name="T8" fmla="*/ 2147483646 w 6120"/>
              <a:gd name="T9" fmla="*/ 2147483646 h 2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120"/>
              <a:gd name="T16" fmla="*/ 0 h 2160"/>
              <a:gd name="T17" fmla="*/ 6120 w 6120"/>
              <a:gd name="T18" fmla="*/ 2160 h 2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120" h="2160">
                <a:moveTo>
                  <a:pt x="0" y="0"/>
                </a:moveTo>
                <a:cubicBezTo>
                  <a:pt x="150" y="315"/>
                  <a:pt x="300" y="630"/>
                  <a:pt x="540" y="900"/>
                </a:cubicBezTo>
                <a:cubicBezTo>
                  <a:pt x="780" y="1170"/>
                  <a:pt x="960" y="1440"/>
                  <a:pt x="1440" y="1620"/>
                </a:cubicBezTo>
                <a:cubicBezTo>
                  <a:pt x="1920" y="1800"/>
                  <a:pt x="2640" y="1890"/>
                  <a:pt x="3420" y="1980"/>
                </a:cubicBezTo>
                <a:cubicBezTo>
                  <a:pt x="4200" y="2070"/>
                  <a:pt x="5640" y="2130"/>
                  <a:pt x="6120" y="21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37" name="Rectangle 21"/>
          <p:cNvSpPr>
            <a:spLocks noChangeArrowheads="1"/>
          </p:cNvSpPr>
          <p:nvPr/>
        </p:nvSpPr>
        <p:spPr bwMode="auto">
          <a:xfrm>
            <a:off x="2771775" y="-936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86038" name="Text Box 22"/>
          <p:cNvSpPr txBox="1">
            <a:spLocks noChangeArrowheads="1"/>
          </p:cNvSpPr>
          <p:nvPr/>
        </p:nvSpPr>
        <p:spPr bwMode="auto">
          <a:xfrm>
            <a:off x="755650" y="110233"/>
            <a:ext cx="799147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Závislost plazmatické koncentrace na čase po extravaskulárním podání</a:t>
            </a: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84213" y="1342185"/>
            <a:ext cx="0" cy="4386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2454571" y="1339010"/>
            <a:ext cx="0" cy="438626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2165856" y="5750687"/>
            <a:ext cx="128905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>
                <a:latin typeface="+mn-lt"/>
                <a:cs typeface="Times New Roman" panose="02020603050405020304" pitchFamily="18" charset="0"/>
              </a:rPr>
              <a:t>Tmax</a:t>
            </a:r>
            <a:endParaRPr lang="cs-CZ" altLang="cs-CZ" sz="2400" dirty="0">
              <a:latin typeface="+mn-lt"/>
            </a:endParaRPr>
          </a:p>
        </p:txBody>
      </p:sp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672036" y="5764090"/>
            <a:ext cx="1290637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>
                <a:latin typeface="+mn-lt"/>
                <a:cs typeface="Times New Roman" panose="02020603050405020304" pitchFamily="18" charset="0"/>
              </a:rPr>
              <a:t>l</a:t>
            </a:r>
            <a:r>
              <a:rPr lang="cs-CZ" altLang="cs-CZ" sz="2400" dirty="0" err="1" smtClean="0">
                <a:latin typeface="+mn-lt"/>
                <a:cs typeface="Times New Roman" panose="02020603050405020304" pitchFamily="18" charset="0"/>
              </a:rPr>
              <a:t>ag</a:t>
            </a:r>
            <a:r>
              <a:rPr lang="cs-CZ" altLang="cs-CZ" sz="2400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+mn-lt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latin typeface="+mn-lt"/>
                <a:cs typeface="Times New Roman" panose="02020603050405020304" pitchFamily="18" charset="0"/>
              </a:rPr>
              <a:t> </a:t>
            </a:r>
            <a:endParaRPr lang="cs-CZ" altLang="cs-CZ" sz="2400" dirty="0">
              <a:latin typeface="+mn-lt"/>
            </a:endParaRPr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H="1">
            <a:off x="1722437" y="5254132"/>
            <a:ext cx="1587" cy="47590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 flipH="1">
            <a:off x="909097" y="1529510"/>
            <a:ext cx="4354512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5404969" y="4729106"/>
            <a:ext cx="1290637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 smtClean="0">
                <a:latin typeface="+mn-lt"/>
                <a:cs typeface="Times New Roman" panose="02020603050405020304" pitchFamily="18" charset="0"/>
              </a:rPr>
              <a:t>Cmin</a:t>
            </a:r>
            <a:r>
              <a:rPr lang="cs-CZ" altLang="cs-CZ" sz="2400" baseline="-25000" dirty="0" err="1" smtClean="0">
                <a:latin typeface="+mn-lt"/>
                <a:cs typeface="Times New Roman" panose="02020603050405020304" pitchFamily="18" charset="0"/>
              </a:rPr>
              <a:t>ter</a:t>
            </a:r>
            <a:endParaRPr lang="cs-CZ" altLang="cs-CZ" sz="2400" baseline="-25000" dirty="0">
              <a:latin typeface="+mn-lt"/>
            </a:endParaRP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5267793" y="1246214"/>
            <a:ext cx="12906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 smtClean="0">
                <a:latin typeface="+mn-lt"/>
                <a:cs typeface="Times New Roman" panose="02020603050405020304" pitchFamily="18" charset="0"/>
              </a:rPr>
              <a:t>Cmax</a:t>
            </a:r>
            <a:r>
              <a:rPr lang="cs-CZ" altLang="cs-CZ" sz="2400" baseline="-25000" dirty="0" err="1" smtClean="0">
                <a:latin typeface="+mn-lt"/>
                <a:cs typeface="Times New Roman" panose="02020603050405020304" pitchFamily="18" charset="0"/>
              </a:rPr>
              <a:t>ter</a:t>
            </a:r>
            <a:endParaRPr lang="cs-CZ" altLang="cs-CZ" sz="2400" baseline="-25000" dirty="0">
              <a:latin typeface="+mn-lt"/>
            </a:endParaRPr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 flipH="1">
            <a:off x="827088" y="5017595"/>
            <a:ext cx="4354512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35" name="Text Box 19"/>
          <p:cNvSpPr txBox="1">
            <a:spLocks noChangeArrowheads="1"/>
          </p:cNvSpPr>
          <p:nvPr/>
        </p:nvSpPr>
        <p:spPr bwMode="auto">
          <a:xfrm>
            <a:off x="7529513" y="5725272"/>
            <a:ext cx="1290637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  <a:cs typeface="Times New Roman" panose="02020603050405020304" pitchFamily="18" charset="0"/>
              </a:rPr>
              <a:t>T </a:t>
            </a:r>
            <a:r>
              <a:rPr lang="en-US" altLang="cs-CZ" sz="2400" dirty="0">
                <a:latin typeface="+mn-lt"/>
                <a:cs typeface="Times New Roman" panose="02020603050405020304" pitchFamily="18" charset="0"/>
              </a:rPr>
              <a:t>[min]</a:t>
            </a:r>
            <a:endParaRPr lang="en-US" altLang="cs-CZ" sz="2400" dirty="0">
              <a:latin typeface="+mn-lt"/>
            </a:endParaRPr>
          </a:p>
        </p:txBody>
      </p:sp>
      <p:sp>
        <p:nvSpPr>
          <p:cNvPr id="86036" name="Text Box 20"/>
          <p:cNvSpPr txBox="1">
            <a:spLocks noChangeArrowheads="1"/>
          </p:cNvSpPr>
          <p:nvPr/>
        </p:nvSpPr>
        <p:spPr bwMode="auto">
          <a:xfrm>
            <a:off x="115275" y="1229852"/>
            <a:ext cx="1672756" cy="161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400" dirty="0">
                <a:latin typeface="+mn-lt"/>
                <a:cs typeface="Times New Roman" panose="02020603050405020304" pitchFamily="18" charset="0"/>
              </a:rPr>
              <a:t>C </a:t>
            </a:r>
            <a:r>
              <a:rPr lang="en-US" altLang="cs-CZ" sz="2400" dirty="0">
                <a:cs typeface="Times New Roman" panose="02020603050405020304" pitchFamily="18" charset="0"/>
              </a:rPr>
              <a:t>[</a:t>
            </a:r>
            <a:r>
              <a:rPr lang="en-US" altLang="cs-CZ" sz="2400" dirty="0">
                <a:latin typeface="+mn-lt"/>
                <a:cs typeface="Times New Roman" panose="02020603050405020304" pitchFamily="18" charset="0"/>
              </a:rPr>
              <a:t>mg/ml</a:t>
            </a:r>
            <a:r>
              <a:rPr lang="en-US" altLang="cs-CZ" sz="2400" dirty="0">
                <a:cs typeface="Times New Roman" panose="02020603050405020304" pitchFamily="18" charset="0"/>
              </a:rPr>
              <a:t>]</a:t>
            </a:r>
            <a:endParaRPr lang="en-US" altLang="cs-CZ" sz="2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latin typeface="+mn-lt"/>
            </a:endParaRPr>
          </a:p>
        </p:txBody>
      </p:sp>
      <p:sp>
        <p:nvSpPr>
          <p:cNvPr id="86039" name="AutoShape 23"/>
          <p:cNvSpPr>
            <a:spLocks/>
          </p:cNvSpPr>
          <p:nvPr/>
        </p:nvSpPr>
        <p:spPr bwMode="auto">
          <a:xfrm>
            <a:off x="6540174" y="1496063"/>
            <a:ext cx="358775" cy="3459510"/>
          </a:xfrm>
          <a:prstGeom prst="rightBrace">
            <a:avLst>
              <a:gd name="adj1" fmla="val 852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86040" name="Text Box 24"/>
          <p:cNvSpPr txBox="1">
            <a:spLocks noChangeArrowheads="1"/>
          </p:cNvSpPr>
          <p:nvPr/>
        </p:nvSpPr>
        <p:spPr bwMode="auto">
          <a:xfrm>
            <a:off x="6891337" y="2810319"/>
            <a:ext cx="20899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 smtClean="0">
                <a:solidFill>
                  <a:srgbClr val="FF0000"/>
                </a:solidFill>
                <a:latin typeface="+mn-lt"/>
              </a:rPr>
              <a:t>TERAPEUTICKÉ ROZMEZÍ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-832970" y="6227754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invaze</a:t>
            </a:r>
            <a:r>
              <a:rPr lang="cs-CZ" altLang="cs-CZ" sz="2400" dirty="0">
                <a:solidFill>
                  <a:srgbClr val="CC0000"/>
                </a:solidFill>
                <a:latin typeface="+mn-lt"/>
              </a:rPr>
              <a:t>		</a:t>
            </a: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eliminace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54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1174" y="25033"/>
            <a:ext cx="7886700" cy="132556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chemeClr val="accent5"/>
                </a:solidFill>
              </a:rPr>
              <a:t>Jednorázové podání léčiv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24" y="1084942"/>
            <a:ext cx="8686799" cy="534275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3300" b="1" dirty="0" smtClean="0">
                <a:solidFill>
                  <a:schemeClr val="accent5"/>
                </a:solidFill>
              </a:rPr>
              <a:t>Fáze eliminace</a:t>
            </a:r>
          </a:p>
          <a:p>
            <a:pPr>
              <a:spcBef>
                <a:spcPct val="500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ve </a:t>
            </a:r>
            <a:r>
              <a:rPr lang="cs-CZ" altLang="cs-CZ" dirty="0">
                <a:latin typeface="Calibri" panose="020F0502020204030204" pitchFamily="34" charset="0"/>
              </a:rPr>
              <a:t>fázi eliminace je léčivo podobně jako po </a:t>
            </a:r>
            <a:r>
              <a:rPr lang="cs-CZ" altLang="cs-CZ" dirty="0" smtClean="0">
                <a:latin typeface="Calibri" panose="020F0502020204030204" pitchFamily="34" charset="0"/>
              </a:rPr>
              <a:t>zastavení kontinuální </a:t>
            </a:r>
            <a:r>
              <a:rPr lang="cs-CZ" altLang="cs-CZ" dirty="0" err="1">
                <a:latin typeface="Calibri" panose="020F0502020204030204" pitchFamily="34" charset="0"/>
              </a:rPr>
              <a:t>i.v</a:t>
            </a:r>
            <a:r>
              <a:rPr lang="cs-CZ" altLang="cs-CZ" dirty="0">
                <a:latin typeface="Calibri" panose="020F0502020204030204" pitchFamily="34" charset="0"/>
              </a:rPr>
              <a:t>. infuze, eliminováno rychlostí, která je určená </a:t>
            </a:r>
          </a:p>
          <a:p>
            <a:pPr>
              <a:spcBef>
                <a:spcPct val="50000"/>
              </a:spcBef>
              <a:buNone/>
            </a:pPr>
            <a:endParaRPr lang="cs-CZ" altLang="cs-CZ" b="1" dirty="0" smtClean="0">
              <a:solidFill>
                <a:srgbClr val="CC0000"/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eliminační konstantou </a:t>
            </a:r>
            <a:r>
              <a:rPr lang="cs-CZ" altLang="cs-CZ" sz="2700" dirty="0">
                <a:latin typeface="Calibri" panose="020F0502020204030204" pitchFamily="34" charset="0"/>
              </a:rPr>
              <a:t>– míra rychlosti eliminace léčiva z organismu</a:t>
            </a:r>
          </a:p>
          <a:p>
            <a:pPr>
              <a:spcBef>
                <a:spcPct val="50000"/>
              </a:spcBef>
              <a:buNone/>
            </a:pPr>
            <a:endParaRPr lang="cs-CZ" altLang="cs-CZ" b="1" dirty="0" smtClean="0">
              <a:solidFill>
                <a:srgbClr val="CC0000"/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biologickým </a:t>
            </a:r>
            <a:r>
              <a:rPr lang="cs-CZ" altLang="cs-CZ" b="1" dirty="0">
                <a:solidFill>
                  <a:srgbClr val="CC0000"/>
                </a:solidFill>
                <a:latin typeface="Calibri" panose="020F0502020204030204" pitchFamily="34" charset="0"/>
              </a:rPr>
              <a:t>poločasem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sz="2700" dirty="0">
                <a:latin typeface="Calibri" panose="020F0502020204030204" pitchFamily="34" charset="0"/>
              </a:rPr>
              <a:t>– </a:t>
            </a:r>
            <a:r>
              <a:rPr lang="cs-CZ" altLang="cs-CZ" sz="2700" dirty="0" smtClean="0">
                <a:latin typeface="Calibri" panose="020F0502020204030204" pitchFamily="34" charset="0"/>
              </a:rPr>
              <a:t>čas potřebný k tomu, aby se plasmatická koncentrace léčiva snížila na polovinu své počáteční hodnoty</a:t>
            </a:r>
          </a:p>
          <a:p>
            <a:pPr marL="538163">
              <a:spcBef>
                <a:spcPct val="50000"/>
              </a:spcBef>
            </a:pPr>
            <a:r>
              <a:rPr lang="cs-CZ" altLang="cs-CZ" sz="2700" dirty="0" smtClean="0">
                <a:latin typeface="Calibri" panose="020F0502020204030204" pitchFamily="34" charset="0"/>
              </a:rPr>
              <a:t>léčivo </a:t>
            </a:r>
            <a:r>
              <a:rPr lang="cs-CZ" altLang="cs-CZ" sz="2700" dirty="0">
                <a:latin typeface="Calibri" panose="020F0502020204030204" pitchFamily="34" charset="0"/>
              </a:rPr>
              <a:t>je úplně odstraněno za 4-5 biologických </a:t>
            </a:r>
            <a:r>
              <a:rPr lang="cs-CZ" altLang="cs-CZ" sz="2700" dirty="0" smtClean="0">
                <a:latin typeface="Calibri" panose="020F0502020204030204" pitchFamily="34" charset="0"/>
              </a:rPr>
              <a:t>poločasů</a:t>
            </a:r>
            <a:endParaRPr lang="cs-CZ" altLang="cs-CZ" sz="2700" dirty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b="1" dirty="0">
                <a:solidFill>
                  <a:srgbClr val="0066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cs-CZ" altLang="cs-CZ" b="1" dirty="0">
              <a:solidFill>
                <a:srgbClr val="CC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b="1" dirty="0" err="1">
                <a:solidFill>
                  <a:srgbClr val="CC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clearance</a:t>
            </a:r>
            <a:r>
              <a:rPr lang="cs-CZ" alt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700" dirty="0">
                <a:latin typeface="Calibri" panose="020F0502020204030204" pitchFamily="34" charset="0"/>
              </a:rPr>
              <a:t>– </a:t>
            </a:r>
            <a:r>
              <a:rPr lang="cs-CZ" altLang="cs-CZ" sz="27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objem </a:t>
            </a:r>
            <a:r>
              <a:rPr lang="cs-CZ" altLang="cs-CZ" sz="2700" dirty="0">
                <a:latin typeface="Calibri" panose="020F0502020204030204" pitchFamily="34" charset="0"/>
                <a:cs typeface="Times New Roman" panose="02020603050405020304" pitchFamily="18" charset="0"/>
              </a:rPr>
              <a:t>plazmy, </a:t>
            </a:r>
            <a:r>
              <a:rPr lang="cs-CZ" altLang="cs-CZ" sz="27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která </a:t>
            </a:r>
            <a:r>
              <a:rPr lang="cs-CZ" altLang="cs-CZ" sz="2700" dirty="0">
                <a:latin typeface="Calibri" panose="020F0502020204030204" pitchFamily="34" charset="0"/>
                <a:cs typeface="Times New Roman" panose="02020603050405020304" pitchFamily="18" charset="0"/>
              </a:rPr>
              <a:t>se zcela očistí od léčiva za jednotku času </a:t>
            </a:r>
            <a:r>
              <a:rPr lang="en-US" altLang="cs-CZ" sz="2700" dirty="0">
                <a:latin typeface="Calibri" panose="020F0502020204030204" pitchFamily="34" charset="0"/>
                <a:cs typeface="Times New Roman" panose="02020603050405020304" pitchFamily="18" charset="0"/>
              </a:rPr>
              <a:t>[l . h</a:t>
            </a:r>
            <a:r>
              <a:rPr lang="en-US" altLang="cs-CZ" sz="2700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altLang="cs-CZ" sz="2700" dirty="0">
                <a:latin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altLang="cs-CZ" sz="27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135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34" y="510986"/>
            <a:ext cx="630555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4" name="Picture 1027" descr="opakovan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584" y="1347598"/>
            <a:ext cx="4343400" cy="326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416135" y="421461"/>
            <a:ext cx="849457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 smtClean="0">
                <a:solidFill>
                  <a:srgbClr val="339933"/>
                </a:solidFill>
                <a:latin typeface="Calibri" panose="020F0502020204030204" pitchFamily="34" charset="0"/>
              </a:rPr>
              <a:t>Kontinuální (nepřetržité) a opakované (přerušované) </a:t>
            </a:r>
            <a:r>
              <a:rPr lang="cs-CZ" altLang="cs-CZ" sz="2400" b="1" dirty="0">
                <a:solidFill>
                  <a:srgbClr val="339933"/>
                </a:solidFill>
                <a:latin typeface="Calibri" panose="020F0502020204030204" pitchFamily="34" charset="0"/>
              </a:rPr>
              <a:t>podání </a:t>
            </a:r>
            <a:r>
              <a:rPr lang="cs-CZ" altLang="cs-CZ" sz="2400" b="1" dirty="0" smtClean="0">
                <a:solidFill>
                  <a:srgbClr val="339933"/>
                </a:solidFill>
                <a:latin typeface="Calibri" panose="020F0502020204030204" pitchFamily="34" charset="0"/>
              </a:rPr>
              <a:t>léčiv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cs-CZ" altLang="cs-CZ" sz="2400" b="1" dirty="0">
              <a:solidFill>
                <a:srgbClr val="339933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70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424544" y="1528591"/>
            <a:ext cx="8567056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</a:pPr>
            <a:r>
              <a:rPr lang="cs-CZ" altLang="cs-CZ" sz="28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nitrožilně </a:t>
            </a:r>
            <a:r>
              <a:rPr lang="cs-CZ" altLang="cs-CZ" sz="2800" dirty="0" smtClean="0">
                <a:latin typeface="Calibri" panose="020F0502020204030204" pitchFamily="34" charset="0"/>
              </a:rPr>
              <a:t>(např</a:t>
            </a:r>
            <a:r>
              <a:rPr lang="cs-CZ" altLang="cs-CZ" sz="2800" dirty="0">
                <a:latin typeface="Calibri" panose="020F0502020204030204" pitchFamily="34" charset="0"/>
              </a:rPr>
              <a:t>. infuzní pumpou</a:t>
            </a:r>
            <a:r>
              <a:rPr lang="cs-CZ" altLang="cs-CZ" sz="2800" dirty="0" smtClean="0">
                <a:latin typeface="Calibri" panose="020F0502020204030204" pitchFamily="34" charset="0"/>
              </a:rPr>
              <a:t>), </a:t>
            </a:r>
            <a:r>
              <a:rPr lang="cs-CZ" altLang="cs-CZ" sz="28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transdermálně</a:t>
            </a:r>
            <a:r>
              <a:rPr lang="cs-CZ" altLang="cs-CZ" sz="2800" dirty="0" smtClean="0">
                <a:latin typeface="Calibri" panose="020F0502020204030204" pitchFamily="34" charset="0"/>
              </a:rPr>
              <a:t>, </a:t>
            </a:r>
            <a:r>
              <a:rPr lang="cs-CZ" altLang="cs-CZ" sz="2800" b="1" dirty="0">
                <a:solidFill>
                  <a:srgbClr val="CC0000"/>
                </a:solidFill>
                <a:latin typeface="Calibri" panose="020F0502020204030204" pitchFamily="34" charset="0"/>
              </a:rPr>
              <a:t>implantát </a:t>
            </a:r>
            <a:r>
              <a:rPr lang="cs-CZ" altLang="cs-CZ" sz="2800" dirty="0"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sz="2800" dirty="0">
                <a:latin typeface="Calibri" panose="020F0502020204030204" pitchFamily="34" charset="0"/>
              </a:rPr>
              <a:t> přívod léčiva </a:t>
            </a:r>
            <a:r>
              <a:rPr lang="cs-CZ" altLang="cs-CZ" sz="2800" dirty="0" smtClean="0">
                <a:latin typeface="Calibri" panose="020F0502020204030204" pitchFamily="34" charset="0"/>
              </a:rPr>
              <a:t>stejnou </a:t>
            </a:r>
            <a:r>
              <a:rPr lang="cs-CZ" altLang="cs-CZ" sz="2800" dirty="0">
                <a:latin typeface="Calibri" panose="020F0502020204030204" pitchFamily="34" charset="0"/>
              </a:rPr>
              <a:t>rychlostí (</a:t>
            </a:r>
            <a:r>
              <a:rPr lang="cs-CZ" altLang="cs-CZ" sz="2800" dirty="0" smtClean="0">
                <a:latin typeface="Calibri" panose="020F0502020204030204" pitchFamily="34" charset="0"/>
              </a:rPr>
              <a:t>mg/min) 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cs-CZ" altLang="cs-CZ" sz="2800" dirty="0" smtClean="0">
                <a:latin typeface="Calibri" panose="020F0502020204030204" pitchFamily="34" charset="0"/>
              </a:rPr>
              <a:t>pokud </a:t>
            </a:r>
            <a:r>
              <a:rPr lang="cs-CZ" altLang="cs-CZ" sz="2800" dirty="0">
                <a:latin typeface="Calibri" panose="020F0502020204030204" pitchFamily="34" charset="0"/>
              </a:rPr>
              <a:t>je trvání </a:t>
            </a:r>
            <a:r>
              <a:rPr lang="cs-CZ" altLang="cs-CZ" sz="2800" dirty="0" smtClean="0">
                <a:latin typeface="Calibri" panose="020F0502020204030204" pitchFamily="34" charset="0"/>
              </a:rPr>
              <a:t>dostatečně </a:t>
            </a:r>
            <a:r>
              <a:rPr lang="cs-CZ" altLang="cs-CZ" sz="2800" dirty="0">
                <a:latin typeface="Calibri" panose="020F0502020204030204" pitchFamily="34" charset="0"/>
              </a:rPr>
              <a:t>dlouhé, koncentrace stoupají až do doby, kdy se rychlost eliminace vyrovná rychlosti přívodu - plazmatické koncentrace se ustálí - je </a:t>
            </a:r>
            <a:r>
              <a:rPr lang="cs-CZ" altLang="cs-CZ" sz="2800" b="1" dirty="0">
                <a:solidFill>
                  <a:srgbClr val="CC0000"/>
                </a:solidFill>
                <a:latin typeface="Calibri" panose="020F0502020204030204" pitchFamily="34" charset="0"/>
              </a:rPr>
              <a:t>dosaženo ustáleného stavu - plato</a:t>
            </a:r>
            <a:r>
              <a:rPr lang="cs-CZ" altLang="cs-CZ" sz="2800" dirty="0">
                <a:latin typeface="Calibri" panose="020F0502020204030204" pitchFamily="34" charset="0"/>
              </a:rPr>
              <a:t> (koncentrace v ustáleném stavu jsou označovány </a:t>
            </a:r>
            <a:r>
              <a:rPr lang="cs-CZ" altLang="cs-CZ" sz="2800" dirty="0" err="1">
                <a:latin typeface="Calibri" panose="020F0502020204030204" pitchFamily="34" charset="0"/>
              </a:rPr>
              <a:t>Css</a:t>
            </a:r>
            <a:r>
              <a:rPr lang="cs-CZ" altLang="cs-CZ" sz="2800" dirty="0">
                <a:latin typeface="Calibri" panose="020F0502020204030204" pitchFamily="34" charset="0"/>
              </a:rPr>
              <a:t>).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371438" y="240776"/>
            <a:ext cx="46732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 smtClean="0">
                <a:solidFill>
                  <a:srgbClr val="339933"/>
                </a:solidFill>
                <a:latin typeface="Calibri" panose="020F0502020204030204" pitchFamily="34" charset="0"/>
              </a:rPr>
              <a:t>Kontinuální podávání léčiv</a:t>
            </a:r>
            <a:endParaRPr lang="cs-CZ" altLang="cs-CZ" b="1" dirty="0">
              <a:solidFill>
                <a:srgbClr val="339933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2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infuz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6" y="2012414"/>
            <a:ext cx="8081963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684272" y="188969"/>
            <a:ext cx="17780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 err="1" smtClean="0">
                <a:solidFill>
                  <a:srgbClr val="339933"/>
                </a:solidFill>
                <a:latin typeface="Calibri" panose="020F0502020204030204" pitchFamily="34" charset="0"/>
              </a:rPr>
              <a:t>i.v</a:t>
            </a:r>
            <a:r>
              <a:rPr lang="cs-CZ" altLang="cs-CZ" b="1" dirty="0">
                <a:solidFill>
                  <a:srgbClr val="339933"/>
                </a:solidFill>
                <a:latin typeface="Calibri" panose="020F0502020204030204" pitchFamily="34" charset="0"/>
              </a:rPr>
              <a:t>. infuze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401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174696" y="1571548"/>
            <a:ext cx="9103607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700" dirty="0">
                <a:latin typeface="Calibri" panose="020F0502020204030204" pitchFamily="34" charset="0"/>
              </a:rPr>
              <a:t>V ustáleném stavu platí:</a:t>
            </a:r>
          </a:p>
          <a:p>
            <a:pPr marL="457200" indent="-457200">
              <a:spcBef>
                <a:spcPct val="50000"/>
              </a:spcBef>
            </a:pPr>
            <a:r>
              <a:rPr lang="cs-CZ" altLang="cs-CZ" sz="2700" dirty="0">
                <a:latin typeface="Calibri" panose="020F0502020204030204" pitchFamily="34" charset="0"/>
              </a:rPr>
              <a:t>léčivo se navázalo na všechna vazebná místa, která je při </a:t>
            </a:r>
            <a:r>
              <a:rPr lang="cs-CZ" altLang="cs-CZ" sz="2700" dirty="0" err="1">
                <a:latin typeface="Calibri" panose="020F0502020204030204" pitchFamily="34" charset="0"/>
              </a:rPr>
              <a:t>Css</a:t>
            </a:r>
            <a:r>
              <a:rPr lang="cs-CZ" altLang="cs-CZ" sz="2700" dirty="0">
                <a:latin typeface="Calibri" panose="020F0502020204030204" pitchFamily="34" charset="0"/>
              </a:rPr>
              <a:t> schopno obsadit (tj. ukončena distribuce) </a:t>
            </a:r>
          </a:p>
          <a:p>
            <a:pPr marL="457200" indent="-457200">
              <a:spcBef>
                <a:spcPct val="50000"/>
              </a:spcBef>
            </a:pPr>
            <a:r>
              <a:rPr lang="cs-CZ" altLang="cs-CZ" sz="2700" dirty="0">
                <a:latin typeface="Calibri" panose="020F0502020204030204" pitchFamily="34" charset="0"/>
              </a:rPr>
              <a:t>konstantní rychlost </a:t>
            </a:r>
            <a:r>
              <a:rPr lang="cs-CZ" altLang="cs-CZ" sz="2700" dirty="0" smtClean="0">
                <a:latin typeface="Calibri" panose="020F0502020204030204" pitchFamily="34" charset="0"/>
              </a:rPr>
              <a:t>přívodu </a:t>
            </a:r>
            <a:r>
              <a:rPr lang="cs-CZ" altLang="cs-CZ" sz="27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už </a:t>
            </a:r>
            <a:r>
              <a:rPr lang="cs-CZ" altLang="cs-CZ" sz="2700" b="1" dirty="0">
                <a:solidFill>
                  <a:srgbClr val="CC0000"/>
                </a:solidFill>
                <a:latin typeface="Calibri" panose="020F0502020204030204" pitchFamily="34" charset="0"/>
              </a:rPr>
              <a:t>pouze</a:t>
            </a:r>
            <a:r>
              <a:rPr lang="cs-CZ" altLang="cs-CZ" sz="2700" dirty="0">
                <a:latin typeface="Calibri" panose="020F0502020204030204" pitchFamily="34" charset="0"/>
              </a:rPr>
              <a:t> </a:t>
            </a:r>
            <a:r>
              <a:rPr lang="cs-CZ" altLang="cs-CZ" sz="2700" b="1" dirty="0">
                <a:solidFill>
                  <a:srgbClr val="CC0000"/>
                </a:solidFill>
                <a:latin typeface="Calibri" panose="020F0502020204030204" pitchFamily="34" charset="0"/>
              </a:rPr>
              <a:t>doplňuje množství, které je za stejný čas z organizmu vyloučeno</a:t>
            </a:r>
            <a:endParaRPr lang="cs-CZ" altLang="cs-CZ" sz="2700" dirty="0">
              <a:latin typeface="Calibri" panose="020F0502020204030204" pitchFamily="34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cs-CZ" altLang="cs-CZ" sz="2700" b="1" dirty="0">
                <a:solidFill>
                  <a:srgbClr val="0066CC"/>
                </a:solidFill>
                <a:latin typeface="Calibri" panose="020F0502020204030204" pitchFamily="34" charset="0"/>
              </a:rPr>
              <a:t>rychlost přívodu [mg/hod] = rychlost eliminace [mg/hod]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700" b="1" dirty="0">
              <a:solidFill>
                <a:srgbClr val="0066CC"/>
              </a:solidFill>
              <a:latin typeface="Calibri" panose="020F0502020204030204" pitchFamily="34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389867" y="189232"/>
            <a:ext cx="46732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 smtClean="0">
                <a:solidFill>
                  <a:srgbClr val="339933"/>
                </a:solidFill>
                <a:latin typeface="Calibri" panose="020F0502020204030204" pitchFamily="34" charset="0"/>
              </a:rPr>
              <a:t>Kontinuální podávání léčiv</a:t>
            </a:r>
            <a:endParaRPr lang="cs-CZ" altLang="cs-CZ" b="1" dirty="0">
              <a:solidFill>
                <a:srgbClr val="339933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857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infuz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839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817143" y="227529"/>
            <a:ext cx="18145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 err="1">
                <a:solidFill>
                  <a:srgbClr val="339933"/>
                </a:solidFill>
                <a:latin typeface="Calibri" panose="020F0502020204030204" pitchFamily="34" charset="0"/>
              </a:rPr>
              <a:t>i.v</a:t>
            </a:r>
            <a:r>
              <a:rPr lang="cs-CZ" altLang="cs-CZ" b="1" dirty="0">
                <a:solidFill>
                  <a:srgbClr val="339933"/>
                </a:solidFill>
                <a:latin typeface="Calibri" panose="020F0502020204030204" pitchFamily="34" charset="0"/>
              </a:rPr>
              <a:t>. infuze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719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Farmakokinetika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8184046" cy="435133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zabývá se studiem osudu léčiva v organismu, zaměřeným na časový průběh koncentrací léčiv a jejich metabolitů v biologických tekutinách a tkáních</a:t>
            </a:r>
          </a:p>
          <a:p>
            <a:r>
              <a:rPr lang="cs-CZ" sz="3100" b="1" dirty="0"/>
              <a:t>f</a:t>
            </a:r>
            <a:r>
              <a:rPr lang="cs-CZ" sz="3100" b="1" dirty="0" smtClean="0"/>
              <a:t>armakokinetické děje: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ABSORPCE</a:t>
            </a:r>
            <a:r>
              <a:rPr lang="cs-CZ" sz="3300" b="1" dirty="0" smtClean="0"/>
              <a:t>			</a:t>
            </a:r>
            <a:r>
              <a:rPr lang="cs-CZ" sz="3300" b="1" dirty="0" smtClean="0">
                <a:solidFill>
                  <a:srgbClr val="FF0000"/>
                </a:solidFill>
              </a:rPr>
              <a:t>A</a:t>
            </a:r>
          </a:p>
          <a:p>
            <a:pPr marL="457200" lvl="1" indent="0"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DISTRIBUCE		D</a:t>
            </a:r>
          </a:p>
          <a:p>
            <a:pPr marL="457200" lvl="1" indent="0"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METABOLISMUS		M</a:t>
            </a:r>
          </a:p>
          <a:p>
            <a:pPr marL="457200" lvl="1" indent="0"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EXKRECE</a:t>
            </a:r>
            <a:r>
              <a:rPr lang="cs-CZ" sz="3300" b="1" dirty="0" smtClean="0"/>
              <a:t>			</a:t>
            </a:r>
            <a:r>
              <a:rPr lang="cs-CZ" sz="3300" b="1" dirty="0" smtClean="0">
                <a:solidFill>
                  <a:srgbClr val="FF0000"/>
                </a:solidFill>
              </a:rPr>
              <a:t>E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+ vztah těchto dějů k farmakologickému (terapeutickému, toxickému) účinku léčiv</a:t>
            </a:r>
            <a:endParaRPr lang="cs-CZ" dirty="0"/>
          </a:p>
          <a:p>
            <a:pPr marL="457200" lvl="1" indent="0" algn="ctr">
              <a:spcBef>
                <a:spcPts val="2400"/>
              </a:spcBef>
              <a:buNone/>
            </a:pPr>
            <a:r>
              <a:rPr lang="cs-CZ" sz="3100" b="1" dirty="0" smtClean="0">
                <a:solidFill>
                  <a:srgbClr val="0070C0"/>
                </a:solidFill>
              </a:rPr>
              <a:t>„CO DĚLÁ ORGANISMUS S LÉČIVEM“</a:t>
            </a:r>
          </a:p>
          <a:p>
            <a:pPr marL="228600" lvl="1">
              <a:spcBef>
                <a:spcPts val="2400"/>
              </a:spcBef>
            </a:pPr>
            <a:r>
              <a:rPr lang="cs-CZ" sz="3100" b="1" dirty="0"/>
              <a:t>farmakokinetické parametry </a:t>
            </a:r>
            <a:r>
              <a:rPr lang="cs-CZ" sz="3100" dirty="0"/>
              <a:t>– matematický popis jednotlivých dějů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4912242" y="2873045"/>
            <a:ext cx="180753" cy="5277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á složená závorka 4"/>
          <p:cNvSpPr/>
          <p:nvPr/>
        </p:nvSpPr>
        <p:spPr>
          <a:xfrm>
            <a:off x="4912242" y="3495375"/>
            <a:ext cx="180753" cy="5741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0015870" y="24242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188687" y="2906079"/>
            <a:ext cx="2147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invaze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188687" y="3551621"/>
            <a:ext cx="2147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eliminace</a:t>
            </a:r>
            <a:endParaRPr lang="cs-CZ" sz="2400" dirty="0"/>
          </a:p>
        </p:txBody>
      </p:sp>
      <p:sp>
        <p:nvSpPr>
          <p:cNvPr id="10" name="Pravá složená závorka 9"/>
          <p:cNvSpPr/>
          <p:nvPr/>
        </p:nvSpPr>
        <p:spPr>
          <a:xfrm>
            <a:off x="6922150" y="3020572"/>
            <a:ext cx="414313" cy="113441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537154" y="3393426"/>
            <a:ext cx="2147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„ADME“</a:t>
            </a:r>
            <a:endParaRPr lang="cs-CZ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846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9" grpId="0"/>
      <p:bldP spid="10" grpId="0" animBg="1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468313" y="908050"/>
            <a:ext cx="8382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0066CC"/>
                </a:solidFill>
                <a:latin typeface="Calibri" panose="020F0502020204030204" pitchFamily="34" charset="0"/>
              </a:rPr>
              <a:t>intra-</a:t>
            </a:r>
            <a:r>
              <a:rPr lang="cs-CZ" altLang="cs-CZ" sz="2400">
                <a:latin typeface="Calibri" panose="020F0502020204030204" pitchFamily="34" charset="0"/>
              </a:rPr>
              <a:t> (opakované i.v. injekce) i </a:t>
            </a:r>
            <a:r>
              <a:rPr lang="cs-CZ" altLang="cs-CZ" sz="2400" b="1">
                <a:solidFill>
                  <a:srgbClr val="0066CC"/>
                </a:solidFill>
                <a:latin typeface="Calibri" panose="020F0502020204030204" pitchFamily="34" charset="0"/>
              </a:rPr>
              <a:t>extravaskulární</a:t>
            </a:r>
            <a:r>
              <a:rPr lang="cs-CZ" altLang="cs-CZ" sz="2400">
                <a:latin typeface="Calibri" panose="020F0502020204030204" pitchFamily="34" charset="0"/>
              </a:rPr>
              <a:t> (např. per os).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0066CC"/>
                </a:solidFill>
                <a:latin typeface="Calibri" panose="020F0502020204030204" pitchFamily="34" charset="0"/>
              </a:rPr>
              <a:t>		rychlost přívodu [mg/min] = Cl x Css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b="1">
              <a:solidFill>
                <a:srgbClr val="0066CC"/>
              </a:solidFill>
              <a:latin typeface="Calibri" panose="020F0502020204030204" pitchFamily="34" charset="0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069305" y="114300"/>
            <a:ext cx="42275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>
                <a:solidFill>
                  <a:srgbClr val="339933"/>
                </a:solidFill>
                <a:latin typeface="Calibri" panose="020F0502020204030204" pitchFamily="34" charset="0"/>
              </a:rPr>
              <a:t>Opakované podání léčiv</a:t>
            </a:r>
          </a:p>
        </p:txBody>
      </p:sp>
      <p:pic>
        <p:nvPicPr>
          <p:cNvPr id="5939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4292600"/>
            <a:ext cx="7546975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916113"/>
            <a:ext cx="8259762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4765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304261" y="1350499"/>
            <a:ext cx="8642791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288000">
              <a:spcBef>
                <a:spcPct val="50000"/>
              </a:spcBef>
              <a:defRPr/>
            </a:pPr>
            <a:r>
              <a:rPr lang="cs-CZ" altLang="cs-CZ" sz="2800" dirty="0" smtClean="0">
                <a:latin typeface="+mn-lt"/>
              </a:rPr>
              <a:t>Může být </a:t>
            </a:r>
            <a:r>
              <a:rPr lang="cs-CZ" altLang="cs-CZ" sz="2800" b="1" dirty="0" smtClean="0">
                <a:solidFill>
                  <a:srgbClr val="0066CC"/>
                </a:solidFill>
                <a:latin typeface="+mn-lt"/>
              </a:rPr>
              <a:t>intra-</a:t>
            </a:r>
            <a:r>
              <a:rPr lang="cs-CZ" altLang="cs-CZ" sz="2800" dirty="0" smtClean="0">
                <a:latin typeface="+mn-lt"/>
              </a:rPr>
              <a:t> (opakované </a:t>
            </a:r>
            <a:r>
              <a:rPr lang="cs-CZ" altLang="cs-CZ" sz="2800" dirty="0" err="1" smtClean="0">
                <a:latin typeface="+mn-lt"/>
              </a:rPr>
              <a:t>i.v</a:t>
            </a:r>
            <a:r>
              <a:rPr lang="cs-CZ" altLang="cs-CZ" sz="2800" dirty="0" smtClean="0">
                <a:latin typeface="+mn-lt"/>
              </a:rPr>
              <a:t>. injekce) i </a:t>
            </a:r>
            <a:r>
              <a:rPr lang="cs-CZ" altLang="cs-CZ" sz="2800" b="1" dirty="0" smtClean="0">
                <a:solidFill>
                  <a:srgbClr val="0066CC"/>
                </a:solidFill>
                <a:latin typeface="+mn-lt"/>
              </a:rPr>
              <a:t>extravaskulární</a:t>
            </a:r>
            <a:r>
              <a:rPr lang="cs-CZ" altLang="cs-CZ" sz="2800" dirty="0" smtClean="0">
                <a:latin typeface="+mn-lt"/>
              </a:rPr>
              <a:t> (per os)</a:t>
            </a:r>
          </a:p>
          <a:p>
            <a:pPr marL="342900" indent="-288000">
              <a:spcBef>
                <a:spcPct val="50000"/>
              </a:spcBef>
              <a:defRPr/>
            </a:pPr>
            <a:r>
              <a:rPr lang="cs-CZ" altLang="cs-CZ" sz="2800" dirty="0" smtClean="0">
                <a:latin typeface="+mn-lt"/>
              </a:rPr>
              <a:t>pokud jsou dávky po sobě podávány tak, že předešlá se nestihne úplně vyloučit z organizmu, dochází ke </a:t>
            </a:r>
            <a:r>
              <a:rPr lang="cs-CZ" altLang="cs-CZ" sz="2800" b="1" dirty="0" smtClean="0">
                <a:solidFill>
                  <a:srgbClr val="CC0000"/>
                </a:solidFill>
                <a:latin typeface="+mn-lt"/>
              </a:rPr>
              <a:t>kumulaci</a:t>
            </a:r>
            <a:r>
              <a:rPr lang="cs-CZ" altLang="cs-CZ" sz="2800" dirty="0" smtClean="0">
                <a:latin typeface="+mn-lt"/>
              </a:rPr>
              <a:t> </a:t>
            </a:r>
          </a:p>
          <a:p>
            <a:pPr marL="342900" indent="-288000" eaLnBrk="1" hangingPunct="1">
              <a:spcBef>
                <a:spcPct val="50000"/>
              </a:spcBef>
              <a:defRPr/>
            </a:pPr>
            <a:r>
              <a:rPr lang="cs-CZ" altLang="cs-CZ" sz="2800" dirty="0" smtClean="0">
                <a:latin typeface="+mn-lt"/>
              </a:rPr>
              <a:t>nebo je dosaženo </a:t>
            </a:r>
            <a:r>
              <a:rPr lang="cs-CZ" altLang="cs-CZ" sz="2800" b="1" dirty="0" smtClean="0">
                <a:solidFill>
                  <a:srgbClr val="CC0000"/>
                </a:solidFill>
                <a:latin typeface="+mn-lt"/>
              </a:rPr>
              <a:t>setrvalého stavu</a:t>
            </a:r>
            <a:r>
              <a:rPr lang="cs-CZ" altLang="cs-CZ" sz="2800" dirty="0" smtClean="0">
                <a:latin typeface="+mn-lt"/>
              </a:rPr>
              <a:t> </a:t>
            </a:r>
          </a:p>
          <a:p>
            <a:pPr marL="342900" indent="-288000" eaLnBrk="1" hangingPunct="1">
              <a:spcBef>
                <a:spcPct val="50000"/>
              </a:spcBef>
              <a:defRPr/>
            </a:pPr>
            <a:r>
              <a:rPr lang="cs-CZ" altLang="cs-CZ" sz="2800" dirty="0" smtClean="0">
                <a:latin typeface="+mn-lt"/>
              </a:rPr>
              <a:t>místo </a:t>
            </a:r>
            <a:r>
              <a:rPr lang="cs-CZ" altLang="cs-CZ" sz="2800" dirty="0" err="1" smtClean="0">
                <a:latin typeface="+mn-lt"/>
              </a:rPr>
              <a:t>css</a:t>
            </a:r>
            <a:r>
              <a:rPr lang="cs-CZ" altLang="cs-CZ" sz="2800" dirty="0" smtClean="0">
                <a:latin typeface="+mn-lt"/>
              </a:rPr>
              <a:t> je zde ale popisována střední koncentrace v setrvalém stavu (</a:t>
            </a:r>
            <a:r>
              <a:rPr lang="cs-CZ" altLang="cs-CZ" sz="2800" b="1" dirty="0" err="1" smtClean="0">
                <a:solidFill>
                  <a:srgbClr val="0066CC"/>
                </a:solidFill>
                <a:latin typeface="+mn-lt"/>
              </a:rPr>
              <a:t>Css</a:t>
            </a:r>
            <a:r>
              <a:rPr lang="cs-CZ" altLang="cs-CZ" sz="2800" b="1" baseline="-25000" dirty="0" err="1" smtClean="0">
                <a:solidFill>
                  <a:srgbClr val="0066CC"/>
                </a:solidFill>
                <a:latin typeface="+mn-lt"/>
              </a:rPr>
              <a:t>plato</a:t>
            </a:r>
            <a:r>
              <a:rPr lang="cs-CZ" altLang="cs-CZ" sz="2800" dirty="0" smtClean="0">
                <a:latin typeface="+mn-lt"/>
              </a:rPr>
              <a:t>), což je </a:t>
            </a:r>
            <a:r>
              <a:rPr lang="cs-CZ" altLang="cs-CZ" sz="2800" b="1" dirty="0" smtClean="0">
                <a:solidFill>
                  <a:srgbClr val="CC0000"/>
                </a:solidFill>
                <a:latin typeface="+mn-lt"/>
              </a:rPr>
              <a:t>průměrná koncentrace všech koncentrací naměřených během jednoho dávkovacího intervalu</a:t>
            </a:r>
            <a:endParaRPr lang="cs-CZ" altLang="cs-CZ" sz="2800" b="1" dirty="0" smtClean="0">
              <a:solidFill>
                <a:srgbClr val="0066CC"/>
              </a:solidFill>
              <a:latin typeface="+mn-lt"/>
            </a:endParaRP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2179637" y="289999"/>
            <a:ext cx="43592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>
                <a:solidFill>
                  <a:srgbClr val="339933"/>
                </a:solidFill>
                <a:latin typeface="+mn-lt"/>
              </a:rPr>
              <a:t>Opakované podání léčiv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426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narazova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22" y="1375938"/>
            <a:ext cx="6410612" cy="503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2281371" y="222020"/>
            <a:ext cx="42275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>
                <a:solidFill>
                  <a:srgbClr val="339933"/>
                </a:solidFill>
                <a:latin typeface="Calibri" panose="020F0502020204030204" pitchFamily="34" charset="0"/>
              </a:rPr>
              <a:t>Opakované podání léčiv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467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403350" y="1052513"/>
            <a:ext cx="6697663" cy="327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4200" b="1" u="sng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Klinická farmakokinetika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cs-CZ" altLang="cs-CZ" sz="50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3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Terapeutické monitorování léčiv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(„Therapeutic drug monitoring“, TDM)</a:t>
            </a:r>
            <a:endParaRPr lang="cs-CZ" altLang="cs-CZ" sz="3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866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84213" y="333375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 altLang="cs-CZ" sz="4000" smtClean="0">
                <a:latin typeface="Calibri" panose="020F0502020204030204" pitchFamily="34" charset="0"/>
              </a:rPr>
              <a:t>Co je to TDM a co obnáší klinická farmakokinetika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114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ts val="3600"/>
              </a:lnSpc>
              <a:buFontTx/>
              <a:buNone/>
            </a:pPr>
            <a:r>
              <a:rPr lang="cs-CZ" altLang="cs-CZ" sz="2800" b="1" dirty="0" smtClean="0">
                <a:latin typeface="Calibri" panose="020F0502020204030204" pitchFamily="34" charset="0"/>
              </a:rPr>
              <a:t>TDM</a:t>
            </a:r>
            <a:r>
              <a:rPr lang="cs-CZ" altLang="cs-CZ" sz="2800" dirty="0" smtClean="0">
                <a:latin typeface="Calibri" panose="020F0502020204030204" pitchFamily="34" charset="0"/>
              </a:rPr>
              <a:t> = </a:t>
            </a:r>
            <a:r>
              <a:rPr lang="cs-CZ" altLang="cs-CZ" sz="2800" b="1" dirty="0" err="1" smtClean="0">
                <a:latin typeface="Calibri" panose="020F0502020204030204" pitchFamily="34" charset="0"/>
              </a:rPr>
              <a:t>T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herapeutic</a:t>
            </a:r>
            <a:r>
              <a:rPr lang="cs-CZ" altLang="cs-CZ" sz="2800" dirty="0" smtClean="0">
                <a:latin typeface="Calibri" panose="020F0502020204030204" pitchFamily="34" charset="0"/>
              </a:rPr>
              <a:t> </a:t>
            </a:r>
            <a:r>
              <a:rPr lang="cs-CZ" altLang="cs-CZ" sz="2800" b="1" dirty="0" err="1" smtClean="0">
                <a:latin typeface="Calibri" panose="020F0502020204030204" pitchFamily="34" charset="0"/>
              </a:rPr>
              <a:t>D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rug</a:t>
            </a:r>
            <a:r>
              <a:rPr lang="cs-CZ" altLang="cs-CZ" sz="2800" dirty="0" smtClean="0">
                <a:latin typeface="Calibri" panose="020F0502020204030204" pitchFamily="34" charset="0"/>
              </a:rPr>
              <a:t> </a:t>
            </a:r>
            <a:r>
              <a:rPr lang="cs-CZ" altLang="cs-CZ" sz="2800" b="1" dirty="0" smtClean="0">
                <a:latin typeface="Calibri" panose="020F0502020204030204" pitchFamily="34" charset="0"/>
              </a:rPr>
              <a:t>M</a:t>
            </a:r>
            <a:r>
              <a:rPr lang="cs-CZ" altLang="cs-CZ" sz="2800" dirty="0" smtClean="0">
                <a:latin typeface="Calibri" panose="020F0502020204030204" pitchFamily="34" charset="0"/>
              </a:rPr>
              <a:t>onitoring</a:t>
            </a:r>
          </a:p>
          <a:p>
            <a:pPr marL="542925">
              <a:lnSpc>
                <a:spcPts val="3600"/>
              </a:lnSpc>
            </a:pPr>
            <a:r>
              <a:rPr lang="cs-CZ" altLang="cs-CZ" sz="2800" dirty="0" smtClean="0">
                <a:latin typeface="Calibri" panose="020F0502020204030204" pitchFamily="34" charset="0"/>
              </a:rPr>
              <a:t>stanovení koncentrací vybraných léčiv v biologickém materiálu (především v krvi)</a:t>
            </a:r>
          </a:p>
          <a:p>
            <a:pPr marL="542925">
              <a:lnSpc>
                <a:spcPts val="3600"/>
              </a:lnSpc>
            </a:pPr>
            <a:r>
              <a:rPr lang="cs-CZ" altLang="cs-CZ" sz="2800" dirty="0" smtClean="0">
                <a:latin typeface="Calibri" panose="020F0502020204030204" pitchFamily="34" charset="0"/>
              </a:rPr>
              <a:t>farmakokinetická analýza</a:t>
            </a:r>
          </a:p>
          <a:p>
            <a:pPr marL="542925">
              <a:lnSpc>
                <a:spcPts val="3600"/>
              </a:lnSpc>
            </a:pPr>
            <a:r>
              <a:rPr lang="cs-CZ" altLang="cs-CZ" sz="2800" dirty="0" smtClean="0">
                <a:latin typeface="Calibri" panose="020F0502020204030204" pitchFamily="34" charset="0"/>
              </a:rPr>
              <a:t>interpretace stanovených koncentrací léků </a:t>
            </a:r>
          </a:p>
          <a:p>
            <a:pPr marL="542925">
              <a:lnSpc>
                <a:spcPts val="3600"/>
              </a:lnSpc>
            </a:pPr>
            <a:r>
              <a:rPr lang="cs-CZ" altLang="cs-CZ" sz="2800" dirty="0" smtClean="0">
                <a:latin typeface="Calibri" panose="020F0502020204030204" pitchFamily="34" charset="0"/>
              </a:rPr>
              <a:t>doporučení individuální úpravy dávky léku potřebné k dosažení terapeutického optima v krvi </a:t>
            </a:r>
          </a:p>
          <a:p>
            <a:pPr marL="542925">
              <a:lnSpc>
                <a:spcPts val="3600"/>
              </a:lnSpc>
            </a:pPr>
            <a:r>
              <a:rPr lang="cs-CZ" altLang="cs-CZ" sz="2800" dirty="0" smtClean="0">
                <a:latin typeface="Calibri" panose="020F0502020204030204" pitchFamily="34" charset="0"/>
              </a:rPr>
              <a:t>s využitím PK softwaru (např. MW 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Pharm</a:t>
            </a:r>
            <a:r>
              <a:rPr lang="cs-CZ" altLang="cs-CZ" sz="2800" dirty="0" smtClean="0">
                <a:latin typeface="Calibri" panose="020F0502020204030204" pitchFamily="34" charset="0"/>
              </a:rPr>
              <a:t> 3.30)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56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57708" y="53975"/>
            <a:ext cx="7772400" cy="1143000"/>
          </a:xfrm>
        </p:spPr>
        <p:txBody>
          <a:bodyPr/>
          <a:lstStyle/>
          <a:p>
            <a:r>
              <a:rPr lang="cs-CZ" altLang="cs-CZ" sz="4000" dirty="0" smtClean="0">
                <a:latin typeface="Calibri" panose="020F0502020204030204" pitchFamily="34" charset="0"/>
              </a:rPr>
              <a:t>Kdy uvažujeme o TDM?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477" y="1196975"/>
            <a:ext cx="8424862" cy="5582966"/>
          </a:xfrm>
        </p:spPr>
        <p:txBody>
          <a:bodyPr>
            <a:noAutofit/>
          </a:bodyPr>
          <a:lstStyle/>
          <a:p>
            <a:pPr marL="542925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absence </a:t>
            </a:r>
            <a:r>
              <a:rPr lang="cs-CZ" sz="2000" dirty="0">
                <a:latin typeface="Calibri" panose="020F0502020204030204" pitchFamily="34" charset="0"/>
              </a:rPr>
              <a:t>snadno měřitelného, </a:t>
            </a:r>
            <a:r>
              <a:rPr lang="cs-CZ" sz="2000" dirty="0" smtClean="0">
                <a:latin typeface="Calibri" panose="020F0502020204030204" pitchFamily="34" charset="0"/>
              </a:rPr>
              <a:t>bezpečného a </a:t>
            </a:r>
            <a:r>
              <a:rPr lang="cs-CZ" sz="2000" dirty="0">
                <a:latin typeface="Calibri" panose="020F0502020204030204" pitchFamily="34" charset="0"/>
              </a:rPr>
              <a:t>validního ukazatele </a:t>
            </a:r>
            <a:r>
              <a:rPr lang="cs-CZ" sz="2000" dirty="0" smtClean="0">
                <a:latin typeface="Calibri" panose="020F0502020204030204" pitchFamily="34" charset="0"/>
              </a:rPr>
              <a:t>efektu léčby</a:t>
            </a:r>
          </a:p>
          <a:p>
            <a:pPr marL="542925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pokud vysoká koncentrace (toxicita) </a:t>
            </a:r>
            <a:r>
              <a:rPr lang="cs-CZ" sz="2000" dirty="0">
                <a:latin typeface="Calibri" panose="020F0502020204030204" pitchFamily="34" charset="0"/>
              </a:rPr>
              <a:t>či </a:t>
            </a:r>
            <a:r>
              <a:rPr lang="cs-CZ" sz="2000" dirty="0" smtClean="0">
                <a:latin typeface="Calibri" panose="020F0502020204030204" pitchFamily="34" charset="0"/>
              </a:rPr>
              <a:t>nízká koncentrace (neúčinnost) </a:t>
            </a:r>
            <a:r>
              <a:rPr lang="cs-CZ" sz="2000" dirty="0">
                <a:latin typeface="Calibri" panose="020F0502020204030204" pitchFamily="34" charset="0"/>
              </a:rPr>
              <a:t>léčiva </a:t>
            </a:r>
            <a:r>
              <a:rPr lang="cs-CZ" sz="2000" dirty="0" smtClean="0">
                <a:latin typeface="Calibri" panose="020F0502020204030204" pitchFamily="34" charset="0"/>
              </a:rPr>
              <a:t>může </a:t>
            </a:r>
            <a:r>
              <a:rPr lang="it-IT" sz="2000" dirty="0" smtClean="0">
                <a:latin typeface="Calibri" panose="020F0502020204030204" pitchFamily="34" charset="0"/>
              </a:rPr>
              <a:t>přímo </a:t>
            </a:r>
            <a:r>
              <a:rPr lang="it-IT" sz="2000" dirty="0">
                <a:latin typeface="Calibri" panose="020F0502020204030204" pitchFamily="34" charset="0"/>
              </a:rPr>
              <a:t>ohrozit stav </a:t>
            </a:r>
            <a:r>
              <a:rPr lang="it-IT" sz="2000" dirty="0" smtClean="0">
                <a:latin typeface="Calibri" panose="020F0502020204030204" pitchFamily="34" charset="0"/>
              </a:rPr>
              <a:t>pacienta</a:t>
            </a:r>
            <a:endParaRPr lang="it-IT" sz="2000" dirty="0">
              <a:latin typeface="Calibri" panose="020F0502020204030204" pitchFamily="34" charset="0"/>
            </a:endParaRPr>
          </a:p>
          <a:p>
            <a:pPr marL="542925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absence </a:t>
            </a:r>
            <a:r>
              <a:rPr lang="cs-CZ" sz="2000" dirty="0">
                <a:latin typeface="Calibri" panose="020F0502020204030204" pitchFamily="34" charset="0"/>
              </a:rPr>
              <a:t>či slabá korelace </a:t>
            </a:r>
            <a:r>
              <a:rPr lang="cs-CZ" sz="2000" dirty="0" smtClean="0">
                <a:latin typeface="Calibri" panose="020F0502020204030204" pitchFamily="34" charset="0"/>
              </a:rPr>
              <a:t>„dávka </a:t>
            </a:r>
            <a:r>
              <a:rPr lang="cs-CZ" sz="2000" dirty="0">
                <a:latin typeface="Calibri" panose="020F0502020204030204" pitchFamily="34" charset="0"/>
              </a:rPr>
              <a:t>– </a:t>
            </a:r>
            <a:r>
              <a:rPr lang="cs-CZ" sz="2000" dirty="0" smtClean="0">
                <a:latin typeface="Calibri" panose="020F0502020204030204" pitchFamily="34" charset="0"/>
              </a:rPr>
              <a:t>klinická odpověď“</a:t>
            </a:r>
            <a:endParaRPr lang="cs-CZ" sz="2000" dirty="0">
              <a:latin typeface="Calibri" panose="020F0502020204030204" pitchFamily="34" charset="0"/>
            </a:endParaRPr>
          </a:p>
          <a:p>
            <a:pPr marL="542925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úzké terapeutické rozmezí</a:t>
            </a:r>
          </a:p>
          <a:p>
            <a:pPr marL="542925" lvl="4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u léčiv s </a:t>
            </a:r>
            <a:r>
              <a:rPr lang="cs-CZ" altLang="cs-CZ" sz="2000" dirty="0">
                <a:latin typeface="Calibri" panose="020F0502020204030204" pitchFamily="34" charset="0"/>
              </a:rPr>
              <a:t>obtížně definovatelnými klin. projevy předávkování</a:t>
            </a:r>
            <a:br>
              <a:rPr lang="cs-CZ" altLang="cs-CZ" sz="2000" dirty="0">
                <a:latin typeface="Calibri" panose="020F0502020204030204" pitchFamily="34" charset="0"/>
              </a:rPr>
            </a:br>
            <a:r>
              <a:rPr lang="cs-CZ" altLang="cs-CZ" sz="2000" dirty="0">
                <a:latin typeface="Calibri" panose="020F0502020204030204" pitchFamily="34" charset="0"/>
              </a:rPr>
              <a:t>nebo intoxikace</a:t>
            </a:r>
          </a:p>
          <a:p>
            <a:pPr marL="542925" lvl="4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u dlouhodobě </a:t>
            </a:r>
            <a:r>
              <a:rPr lang="cs-CZ" altLang="cs-CZ" sz="2000" dirty="0">
                <a:latin typeface="Calibri" panose="020F0502020204030204" pitchFamily="34" charset="0"/>
              </a:rPr>
              <a:t>léčebně </a:t>
            </a:r>
            <a:r>
              <a:rPr lang="cs-CZ" altLang="cs-CZ" sz="2000" dirty="0" smtClean="0">
                <a:latin typeface="Calibri" panose="020F0502020204030204" pitchFamily="34" charset="0"/>
              </a:rPr>
              <a:t>podávaných</a:t>
            </a:r>
          </a:p>
          <a:p>
            <a:pPr marL="542925" lvl="4">
              <a:lnSpc>
                <a:spcPct val="100000"/>
              </a:lnSpc>
              <a:spcBef>
                <a:spcPts val="600"/>
              </a:spcBef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542925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je vhodné, aby u daného léčiva byla korelace </a:t>
            </a:r>
            <a:r>
              <a:rPr lang="cs-CZ" sz="2000" dirty="0">
                <a:latin typeface="Calibri" panose="020F0502020204030204" pitchFamily="34" charset="0"/>
              </a:rPr>
              <a:t>plazmatickou </a:t>
            </a:r>
            <a:r>
              <a:rPr lang="cs-CZ" sz="2000" dirty="0" smtClean="0">
                <a:latin typeface="Calibri" panose="020F0502020204030204" pitchFamily="34" charset="0"/>
              </a:rPr>
              <a:t>koncentrací </a:t>
            </a:r>
            <a:r>
              <a:rPr lang="pl-PL" sz="2000" dirty="0" smtClean="0">
                <a:latin typeface="Calibri" panose="020F0502020204030204" pitchFamily="34" charset="0"/>
              </a:rPr>
              <a:t>a </a:t>
            </a:r>
            <a:r>
              <a:rPr lang="pl-PL" sz="2000" dirty="0">
                <a:latin typeface="Calibri" panose="020F0502020204030204" pitchFamily="34" charset="0"/>
              </a:rPr>
              <a:t>klinickým efektem a/ </a:t>
            </a:r>
            <a:r>
              <a:rPr lang="pl-PL" sz="2000" dirty="0" smtClean="0">
                <a:latin typeface="Calibri" panose="020F0502020204030204" pitchFamily="34" charset="0"/>
              </a:rPr>
              <a:t>nebo </a:t>
            </a:r>
            <a:r>
              <a:rPr lang="cs-CZ" sz="2000" dirty="0" smtClean="0">
                <a:latin typeface="Calibri" panose="020F0502020204030204" pitchFamily="34" charset="0"/>
              </a:rPr>
              <a:t>toxicitou</a:t>
            </a:r>
            <a:endParaRPr lang="cs-CZ" sz="2000" dirty="0">
              <a:latin typeface="Calibri" panose="020F0502020204030204" pitchFamily="34" charset="0"/>
            </a:endParaRPr>
          </a:p>
          <a:p>
            <a:pPr marL="542925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je nutné, aby existovala dostupná </a:t>
            </a:r>
            <a:r>
              <a:rPr lang="cs-CZ" sz="2000" dirty="0">
                <a:latin typeface="Calibri" panose="020F0502020204030204" pitchFamily="34" charset="0"/>
              </a:rPr>
              <a:t>validovaná, dostatečně </a:t>
            </a:r>
            <a:r>
              <a:rPr lang="cs-CZ" sz="2000" dirty="0" smtClean="0">
                <a:latin typeface="Calibri" panose="020F0502020204030204" pitchFamily="34" charset="0"/>
              </a:rPr>
              <a:t>citlivá a </a:t>
            </a:r>
            <a:r>
              <a:rPr lang="cs-CZ" sz="2000" dirty="0">
                <a:latin typeface="Calibri" panose="020F0502020204030204" pitchFamily="34" charset="0"/>
              </a:rPr>
              <a:t>ekonomicky </a:t>
            </a:r>
            <a:r>
              <a:rPr lang="cs-CZ" sz="2000" dirty="0" smtClean="0">
                <a:latin typeface="Calibri" panose="020F0502020204030204" pitchFamily="34" charset="0"/>
              </a:rPr>
              <a:t>přijatelná </a:t>
            </a:r>
            <a:r>
              <a:rPr lang="cs-CZ" sz="2000" b="1" dirty="0" smtClean="0">
                <a:latin typeface="Calibri" panose="020F0502020204030204" pitchFamily="34" charset="0"/>
              </a:rPr>
              <a:t>analytická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b="1" dirty="0" smtClean="0">
                <a:latin typeface="Calibri" panose="020F0502020204030204" pitchFamily="34" charset="0"/>
              </a:rPr>
              <a:t>metoda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dirty="0">
                <a:latin typeface="Calibri" panose="020F0502020204030204" pitchFamily="34" charset="0"/>
              </a:rPr>
              <a:t>pro stanovení </a:t>
            </a:r>
            <a:r>
              <a:rPr lang="cs-CZ" sz="2000" dirty="0" smtClean="0">
                <a:latin typeface="Calibri" panose="020F0502020204030204" pitchFamily="34" charset="0"/>
              </a:rPr>
              <a:t>koncentrací</a:t>
            </a:r>
          </a:p>
          <a:p>
            <a:pPr marL="542925"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je známé referenční rozmezí účinných koncentrací </a:t>
            </a:r>
            <a:r>
              <a:rPr lang="cs-CZ" altLang="cs-CZ" sz="2000" dirty="0" smtClean="0">
                <a:latin typeface="Calibri" panose="020F0502020204030204" pitchFamily="34" charset="0"/>
              </a:rPr>
              <a:t>léčiva</a:t>
            </a:r>
            <a:endParaRPr lang="cs-CZ" altLang="cs-CZ" sz="20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292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35044" y="323385"/>
            <a:ext cx="8313737" cy="615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 algn="ctr">
              <a:spcBef>
                <a:spcPct val="0"/>
              </a:spcBef>
              <a:spcAft>
                <a:spcPts val="1800"/>
              </a:spcAft>
              <a:buFontTx/>
              <a:buNone/>
              <a:defRPr/>
            </a:pPr>
            <a:r>
              <a:rPr lang="cs-CZ" altLang="cs-CZ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Situace, kdy je užitečné TDM</a:t>
            </a:r>
            <a:endParaRPr lang="cs-CZ" altLang="cs-CZ" sz="2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40000" lvl="2" indent="-342900">
              <a:spcBef>
                <a:spcPts val="600"/>
              </a:spcBef>
              <a:defRPr/>
            </a:pPr>
            <a:r>
              <a:rPr lang="cs-CZ" altLang="cs-CZ" sz="1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potvrzení efektivních koncentrací </a:t>
            </a:r>
            <a:r>
              <a:rPr lang="cs-CZ" altLang="cs-CZ" sz="1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(referenční hodnota pro další průběh léčby)</a:t>
            </a:r>
          </a:p>
          <a:p>
            <a:pPr marL="540000" lvl="2" indent="-342900">
              <a:spcBef>
                <a:spcPts val="600"/>
              </a:spcBef>
              <a:defRPr/>
            </a:pPr>
            <a:r>
              <a:rPr lang="cs-CZ" altLang="cs-CZ" sz="1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optimalizaci dávky na podkladě dosažení terapeutického referenčního rozmezí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(např. pokud je efekt stávající léčby částečný/ neuspokojivý a zároveň naměříme plazmatické koncentrace pod dolní hranicí referenčního rozmezí)</a:t>
            </a:r>
          </a:p>
          <a:p>
            <a:pPr marL="540000" lvl="2" indent="-342900">
              <a:spcBef>
                <a:spcPts val="600"/>
              </a:spcBef>
              <a:defRPr/>
            </a:pP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potvrzení suspektní toxicity (jsou přítomny známky toxicity daného </a:t>
            </a:r>
            <a:r>
              <a:rPr lang="cs-CZ" altLang="cs-CZ" sz="1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léčiva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a zároveň naměříme výrazně vysoké plazmatické </a:t>
            </a:r>
            <a:r>
              <a:rPr lang="cs-CZ" altLang="cs-CZ" sz="1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koncentrace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cs-CZ" altLang="cs-CZ" sz="17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40000" lvl="2" indent="-342900">
              <a:spcBef>
                <a:spcPts val="600"/>
              </a:spcBef>
              <a:defRPr/>
            </a:pPr>
            <a:r>
              <a:rPr lang="cs-CZ" altLang="cs-CZ" sz="1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podezření na nedodržování či selhávání léčby z různých důvodů </a:t>
            </a:r>
            <a:r>
              <a:rPr lang="cs-CZ" sz="1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plazmatické koncentrace pod limitem detekce či </a:t>
            </a:r>
            <a:r>
              <a:rPr 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výrazně </a:t>
            </a:r>
            <a:r>
              <a:rPr lang="cs-CZ" sz="1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neodpovídající </a:t>
            </a:r>
            <a:r>
              <a:rPr 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danému dávkování, neobvyklý poměr </a:t>
            </a:r>
            <a:r>
              <a:rPr lang="cs-CZ" sz="1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plazmatických koncentrací </a:t>
            </a:r>
            <a:r>
              <a:rPr 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mateřské látky a metabolitu, </a:t>
            </a:r>
            <a:r>
              <a:rPr 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velmi vysoké/nízké </a:t>
            </a:r>
            <a:r>
              <a:rPr lang="cs-CZ" sz="1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plazmatické </a:t>
            </a:r>
            <a:r>
              <a:rPr 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koncentrace </a:t>
            </a:r>
            <a:r>
              <a:rPr 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při běžném dávkování a dobré adherenci)</a:t>
            </a:r>
          </a:p>
          <a:p>
            <a:pPr marL="540000" lvl="2" indent="-342900">
              <a:spcBef>
                <a:spcPct val="0"/>
              </a:spcBef>
              <a:defRPr/>
            </a:pPr>
            <a:r>
              <a:rPr lang="cs-CZ" sz="1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korekce dávkování při změnách ledvinných funkcí </a:t>
            </a:r>
            <a:endParaRPr lang="cs-CZ" altLang="cs-CZ" sz="19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40000" lvl="2" indent="-342900">
              <a:spcBef>
                <a:spcPts val="600"/>
              </a:spcBef>
              <a:defRPr/>
            </a:pPr>
            <a:r>
              <a:rPr lang="cs-CZ" altLang="cs-CZ" sz="1900" b="1" dirty="0">
                <a:solidFill>
                  <a:srgbClr val="000000"/>
                </a:solidFill>
                <a:latin typeface="Calibri" panose="020F0502020204030204" pitchFamily="34" charset="0"/>
              </a:rPr>
              <a:t>posouzení vlivu </a:t>
            </a:r>
            <a:r>
              <a:rPr lang="cs-CZ" altLang="cs-CZ" sz="19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komedikace</a:t>
            </a:r>
            <a:r>
              <a:rPr lang="cs-CZ" altLang="cs-CZ" sz="19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(aktuálně nasazena/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vysazena/ změněna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dávka medikace, která může snížit/ zvýšit plazmatickou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koncentraci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sledovaného léčiva a potažmo jeho efekt, vliv zanechání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kouření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atd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.);</a:t>
            </a:r>
            <a:endParaRPr lang="cs-CZ" altLang="cs-CZ" sz="17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40000" lvl="2" indent="-342900">
              <a:spcBef>
                <a:spcPts val="600"/>
              </a:spcBef>
              <a:defRPr/>
            </a:pPr>
            <a:r>
              <a:rPr lang="cs-CZ" altLang="cs-CZ" sz="1900" b="1" dirty="0">
                <a:solidFill>
                  <a:srgbClr val="000000"/>
                </a:solidFill>
                <a:latin typeface="Calibri" panose="020F0502020204030204" pitchFamily="34" charset="0"/>
              </a:rPr>
              <a:t>posouzení vlivu stavů, kdy lze předpokládat významné změny v distribuci léčiva 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(gravidita, ascites, edémy, kritické stavy, některá onemocnění, věkové a hmotnostní extrémy atd</a:t>
            </a:r>
            <a:r>
              <a:rPr lang="cs-CZ" altLang="cs-CZ" sz="1700" dirty="0">
                <a:solidFill>
                  <a:srgbClr val="000000"/>
                </a:solidFill>
                <a:latin typeface="Calibri" panose="020F0502020204030204" pitchFamily="34" charset="0"/>
              </a:rPr>
              <a:t>.)</a:t>
            </a:r>
            <a:endParaRPr lang="cs-CZ" altLang="cs-CZ" sz="17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40000" lvl="2" indent="-342900">
              <a:spcBef>
                <a:spcPct val="0"/>
              </a:spcBef>
              <a:defRPr/>
            </a:pPr>
            <a:endParaRPr lang="cs-CZ" altLang="cs-CZ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480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ěticípá hvězda 1"/>
          <p:cNvSpPr/>
          <p:nvPr/>
        </p:nvSpPr>
        <p:spPr bwMode="auto">
          <a:xfrm>
            <a:off x="6948488" y="2205038"/>
            <a:ext cx="409575" cy="338137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Pěticípá hvězda 3"/>
          <p:cNvSpPr/>
          <p:nvPr/>
        </p:nvSpPr>
        <p:spPr bwMode="auto">
          <a:xfrm>
            <a:off x="7100888" y="2357438"/>
            <a:ext cx="409575" cy="338137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5364" name="Skupina 9"/>
          <p:cNvGrpSpPr>
            <a:grpSpLocks/>
          </p:cNvGrpSpPr>
          <p:nvPr/>
        </p:nvGrpSpPr>
        <p:grpSpPr bwMode="auto">
          <a:xfrm>
            <a:off x="1042988" y="1268413"/>
            <a:ext cx="7429500" cy="4681537"/>
            <a:chOff x="1042988" y="1268413"/>
            <a:chExt cx="7429500" cy="4681537"/>
          </a:xfrm>
        </p:grpSpPr>
        <p:grpSp>
          <p:nvGrpSpPr>
            <p:cNvPr id="15374" name="Skupina 7"/>
            <p:cNvGrpSpPr>
              <a:grpSpLocks/>
            </p:cNvGrpSpPr>
            <p:nvPr/>
          </p:nvGrpSpPr>
          <p:grpSpPr bwMode="auto">
            <a:xfrm>
              <a:off x="1042988" y="1268413"/>
              <a:ext cx="7429500" cy="4681537"/>
              <a:chOff x="1042988" y="1268413"/>
              <a:chExt cx="7429500" cy="4681537"/>
            </a:xfrm>
          </p:grpSpPr>
          <p:pic>
            <p:nvPicPr>
              <p:cNvPr id="15376" name="obrázek 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2988" y="1268413"/>
                <a:ext cx="7429500" cy="4681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377" name="Obdélník 6"/>
              <p:cNvSpPr>
                <a:spLocks noChangeArrowheads="1"/>
              </p:cNvSpPr>
              <p:nvPr/>
            </p:nvSpPr>
            <p:spPr bwMode="auto">
              <a:xfrm>
                <a:off x="2843808" y="4617132"/>
                <a:ext cx="2520280" cy="3539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cs-CZ" altLang="cs-CZ" sz="2400"/>
              </a:p>
            </p:txBody>
          </p:sp>
        </p:grpSp>
        <p:sp>
          <p:nvSpPr>
            <p:cNvPr id="15375" name="Obdélník 8"/>
            <p:cNvSpPr>
              <a:spLocks noChangeArrowheads="1"/>
            </p:cNvSpPr>
            <p:nvPr/>
          </p:nvSpPr>
          <p:spPr bwMode="auto">
            <a:xfrm>
              <a:off x="2843808" y="1484784"/>
              <a:ext cx="2304256" cy="648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</p:grp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2555875" y="4273550"/>
            <a:ext cx="2262188" cy="706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 sz="2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nonadherence</a:t>
            </a:r>
          </a:p>
          <a:p>
            <a:pPr>
              <a:spcBef>
                <a:spcPct val="0"/>
              </a:spcBef>
            </a:pPr>
            <a:r>
              <a:rPr lang="cs-CZ" altLang="cs-CZ" sz="2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rychlá eliminace</a:t>
            </a:r>
          </a:p>
        </p:txBody>
      </p:sp>
      <p:sp>
        <p:nvSpPr>
          <p:cNvPr id="6" name="Ovál 5"/>
          <p:cNvSpPr>
            <a:spLocks noChangeArrowheads="1"/>
          </p:cNvSpPr>
          <p:nvPr/>
        </p:nvSpPr>
        <p:spPr bwMode="auto">
          <a:xfrm>
            <a:off x="2195513" y="4508500"/>
            <a:ext cx="215900" cy="2159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5367" name="TextovéPole 11"/>
          <p:cNvSpPr txBox="1">
            <a:spLocks noChangeArrowheads="1"/>
          </p:cNvSpPr>
          <p:nvPr/>
        </p:nvSpPr>
        <p:spPr bwMode="auto">
          <a:xfrm>
            <a:off x="6708775" y="4724400"/>
            <a:ext cx="1300163" cy="401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 efektu</a:t>
            </a:r>
          </a:p>
        </p:txBody>
      </p:sp>
      <p:sp>
        <p:nvSpPr>
          <p:cNvPr id="15368" name="TextovéPole 12"/>
          <p:cNvSpPr txBox="1">
            <a:spLocks noChangeArrowheads="1"/>
          </p:cNvSpPr>
          <p:nvPr/>
        </p:nvSpPr>
        <p:spPr bwMode="auto">
          <a:xfrm>
            <a:off x="6656388" y="2005013"/>
            <a:ext cx="98425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Toxicita</a:t>
            </a:r>
          </a:p>
        </p:txBody>
      </p:sp>
      <p:sp>
        <p:nvSpPr>
          <p:cNvPr id="14" name="Ovál 13"/>
          <p:cNvSpPr>
            <a:spLocks noChangeArrowheads="1"/>
          </p:cNvSpPr>
          <p:nvPr/>
        </p:nvSpPr>
        <p:spPr bwMode="auto">
          <a:xfrm>
            <a:off x="2195513" y="3716338"/>
            <a:ext cx="215900" cy="21748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606675" y="3660775"/>
            <a:ext cx="1816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 sz="2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rezistence?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2606675" y="2133600"/>
            <a:ext cx="275748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 sz="2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pomalá eliminace</a:t>
            </a:r>
          </a:p>
        </p:txBody>
      </p:sp>
      <p:sp>
        <p:nvSpPr>
          <p:cNvPr id="17" name="Ovál 16"/>
          <p:cNvSpPr>
            <a:spLocks noChangeArrowheads="1"/>
          </p:cNvSpPr>
          <p:nvPr/>
        </p:nvSpPr>
        <p:spPr bwMode="auto">
          <a:xfrm>
            <a:off x="2195513" y="3357563"/>
            <a:ext cx="215900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8" name="Ovál 17"/>
          <p:cNvSpPr>
            <a:spLocks noChangeArrowheads="1"/>
          </p:cNvSpPr>
          <p:nvPr/>
        </p:nvSpPr>
        <p:spPr bwMode="auto">
          <a:xfrm>
            <a:off x="2195513" y="2235200"/>
            <a:ext cx="215900" cy="215900"/>
          </a:xfrm>
          <a:prstGeom prst="ellipse">
            <a:avLst/>
          </a:prstGeom>
          <a:gradFill rotWithShape="0">
            <a:gsLst>
              <a:gs pos="0">
                <a:srgbClr val="92D050"/>
              </a:gs>
              <a:gs pos="98000">
                <a:srgbClr val="FF0000"/>
              </a:gs>
              <a:gs pos="100000">
                <a:srgbClr val="D9D9D9"/>
              </a:gs>
            </a:gsLst>
            <a:lin ang="16200000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253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8348" y="0"/>
            <a:ext cx="8828087" cy="857408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81000" indent="3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57250" indent="5143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>
              <a:lnSpc>
                <a:spcPct val="144000"/>
              </a:lnSpc>
              <a:spcBef>
                <a:spcPts val="2725"/>
              </a:spcBef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Správná klinická interpretace koncentrace léčiva v krvi:</a:t>
            </a:r>
          </a:p>
          <a:p>
            <a:pPr lvl="2">
              <a:lnSpc>
                <a:spcPct val="144000"/>
              </a:lnSpc>
              <a:spcBef>
                <a:spcPts val="2725"/>
              </a:spcBef>
              <a:defRPr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Podmínky monitorování:</a:t>
            </a:r>
          </a:p>
          <a:p>
            <a:pPr marL="1166813" indent="-265113">
              <a:lnSpc>
                <a:spcPct val="263000"/>
              </a:lnSpc>
              <a:defRPr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1/ znát skutečnou podanou dávku</a:t>
            </a:r>
          </a:p>
          <a:p>
            <a:pPr marL="1166813" indent="-265113">
              <a:lnSpc>
                <a:spcPct val="123000"/>
              </a:lnSpc>
              <a:tabLst>
                <a:tab pos="357188" algn="l"/>
              </a:tabLst>
              <a:defRPr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2/ posuzovat se zřetelem k požadovanému terapeutickému účinku a závažnosti </a:t>
            </a:r>
            <a:r>
              <a:rPr lang="cs-CZ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patoIogického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 stavu</a:t>
            </a:r>
          </a:p>
          <a:p>
            <a:pPr marL="1166813" indent="-265113">
              <a:lnSpc>
                <a:spcPct val="123000"/>
              </a:lnSpc>
              <a:defRPr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3/ volba časového faktoru pro odběr vzorku</a:t>
            </a:r>
          </a:p>
          <a:p>
            <a:pPr marL="1166813" lvl="3" indent="-265113">
              <a:lnSpc>
                <a:spcPct val="111000"/>
              </a:lnSpc>
              <a:defRPr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- v období ustáleného stavu</a:t>
            </a:r>
          </a:p>
          <a:p>
            <a:pPr marL="1166813" lvl="3" indent="-265113">
              <a:lnSpc>
                <a:spcPct val="111000"/>
              </a:lnSpc>
              <a:defRPr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- vhodný časový odstup od poslední dávky</a:t>
            </a:r>
          </a:p>
          <a:p>
            <a:pPr marL="1166813" indent="-265113">
              <a:spcBef>
                <a:spcPts val="1550"/>
              </a:spcBef>
              <a:defRPr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4/ kvalita analytické metody</a:t>
            </a:r>
          </a:p>
          <a:p>
            <a:pPr marL="1166813" lvl="2" indent="-265113">
              <a:spcBef>
                <a:spcPts val="1550"/>
              </a:spcBef>
              <a:defRPr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5/ léčivo vhodné svými farmakokinetickými parametry k TDM</a:t>
            </a:r>
          </a:p>
          <a:p>
            <a:pPr marL="1166813" lvl="2" indent="-265113">
              <a:spcBef>
                <a:spcPts val="1550"/>
              </a:spcBef>
              <a:defRPr/>
            </a:pPr>
            <a:r>
              <a:rPr lang="cs-CZ" alt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6/ Klinický 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farmakolog - interpretace výsledků TDM</a:t>
            </a:r>
          </a:p>
          <a:p>
            <a:pPr marL="0" lvl="2" indent="0">
              <a:spcBef>
                <a:spcPts val="1550"/>
              </a:spcBef>
              <a:defRPr/>
            </a:pPr>
            <a:endParaRPr lang="cs-CZ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1550"/>
              </a:spcBef>
              <a:defRPr/>
            </a:pPr>
            <a:endParaRPr lang="cs-CZ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4">
              <a:lnSpc>
                <a:spcPct val="109000"/>
              </a:lnSpc>
              <a:defRPr/>
            </a:pPr>
            <a:endParaRPr lang="cs-CZ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cs-CZ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812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6106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Optimalizace terapeutického režimu </a:t>
            </a:r>
          </a:p>
          <a:p>
            <a:pPr lvl="2"/>
            <a:endParaRPr lang="cs-CZ" alt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2">
              <a:lnSpc>
                <a:spcPct val="130000"/>
              </a:lnSpc>
              <a:spcBef>
                <a:spcPts val="738"/>
              </a:spcBef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     	</a:t>
            </a:r>
            <a:r>
              <a:rPr lang="cs-CZ" alt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- aplikační </a:t>
            </a:r>
            <a:r>
              <a:rPr lang="cs-CZ" altLang="cs-CZ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způsob</a:t>
            </a:r>
            <a:endParaRPr lang="cs-CZ" altLang="cs-CZ" dirty="0">
              <a:latin typeface="Calibri" panose="020F0502020204030204" pitchFamily="34" charset="0"/>
            </a:endParaRPr>
          </a:p>
          <a:p>
            <a:pPr lvl="4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cs-CZ" alt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- jednotlivá dávka </a:t>
            </a:r>
          </a:p>
          <a:p>
            <a:pPr lvl="4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cs-CZ" alt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- dávkovací </a:t>
            </a:r>
            <a:r>
              <a:rPr lang="cs-CZ" altLang="cs-CZ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interval</a:t>
            </a:r>
            <a:endParaRPr lang="el-GR" alt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4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cs-CZ" alt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- celková délka léčby</a:t>
            </a:r>
          </a:p>
          <a:p>
            <a:pPr lvl="3">
              <a:lnSpc>
                <a:spcPct val="130000"/>
              </a:lnSpc>
              <a:buFont typeface="Arial" panose="020B0604020202020204" pitchFamily="34" charset="0"/>
              <a:buChar char="-"/>
            </a:pPr>
            <a:endParaRPr lang="cs-CZ" alt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3">
              <a:lnSpc>
                <a:spcPct val="92000"/>
              </a:lnSpc>
              <a:buFont typeface="Arial" panose="020B0604020202020204" pitchFamily="34" charset="0"/>
              <a:buChar char="-"/>
            </a:pPr>
            <a:endParaRPr lang="cs-CZ" alt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2">
              <a:lnSpc>
                <a:spcPct val="96000"/>
              </a:lnSpc>
              <a:spcBef>
                <a:spcPts val="650"/>
              </a:spcBef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ZVÁŽIT:</a:t>
            </a:r>
            <a:endParaRPr lang="cs-CZ" altLang="cs-CZ" dirty="0">
              <a:latin typeface="Calibri" panose="020F0502020204030204" pitchFamily="34" charset="0"/>
            </a:endParaRPr>
          </a:p>
          <a:p>
            <a:pPr lvl="4">
              <a:lnSpc>
                <a:spcPct val="96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cost</a:t>
            </a:r>
            <a:r>
              <a:rPr lang="cs-CZ" alt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 - 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benefit</a:t>
            </a:r>
          </a:p>
          <a:p>
            <a:pPr lvl="4">
              <a:lnSpc>
                <a:spcPct val="96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 zda bude přínosem pro zlepšení výsledku terapie</a:t>
            </a:r>
          </a:p>
          <a:p>
            <a:pPr>
              <a:spcBef>
                <a:spcPct val="50000"/>
              </a:spcBef>
            </a:pPr>
            <a:endParaRPr lang="cs-CZ" altLang="cs-CZ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05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6" descr="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3" b="-2025"/>
          <a:stretch>
            <a:fillRect/>
          </a:stretch>
        </p:blipFill>
        <p:spPr bwMode="auto">
          <a:xfrm>
            <a:off x="1013638" y="601914"/>
            <a:ext cx="7396716" cy="625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79722" y="292990"/>
            <a:ext cx="3317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Podání léčiva</a:t>
            </a:r>
            <a:endParaRPr lang="cs-CZ" sz="2000" b="1" dirty="0">
              <a:solidFill>
                <a:srgbClr val="0070C0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360428" y="493045"/>
            <a:ext cx="2062716" cy="389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9791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accent5"/>
                </a:solidFill>
              </a:rPr>
              <a:t>Obecné zákonitosti pohybu léčiva v organismu</a:t>
            </a:r>
            <a:endParaRPr lang="cs-CZ" sz="3200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</a:rPr>
              <a:t>Fyzikálně - chemické vlastnosti léčiva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lipofilní vs. hydrofilní, velikost, náboj, </a:t>
            </a:r>
            <a:r>
              <a:rPr lang="cs-CZ" dirty="0" err="1" smtClean="0"/>
              <a:t>pKa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</a:rPr>
              <a:t>Prostup léčiva biologickými membránami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lipofilní- pasivní difuze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hydrofilní- prostup přes póry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aktivní transport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</a:rPr>
              <a:t>Vazba léčiva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plazmatické bílkoviny</a:t>
            </a:r>
          </a:p>
          <a:p>
            <a:pPr marL="457200" lvl="1" indent="0">
              <a:buNone/>
            </a:pPr>
            <a:r>
              <a:rPr lang="cs-CZ" dirty="0" smtClean="0"/>
              <a:t>	vazba na krevní buňky</a:t>
            </a:r>
          </a:p>
          <a:p>
            <a:pPr marL="457200" lvl="1" indent="0">
              <a:buNone/>
            </a:pPr>
            <a:r>
              <a:rPr lang="cs-CZ" dirty="0" smtClean="0"/>
              <a:t>	vazba ve tkáních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vazba na receptor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</a:rPr>
              <a:t>Perfuze tkání </a:t>
            </a:r>
          </a:p>
          <a:p>
            <a:pPr marL="1428750" lvl="2" indent="-514350">
              <a:buFont typeface="+mj-lt"/>
              <a:buAutoNum type="alphaLcParenR"/>
            </a:pPr>
            <a:r>
              <a:rPr lang="cs-CZ" dirty="0" smtClean="0"/>
              <a:t>mozek, srdce, játra a ledviny</a:t>
            </a:r>
          </a:p>
          <a:p>
            <a:pPr marL="1428750" lvl="2" indent="-514350">
              <a:buFont typeface="+mj-lt"/>
              <a:buAutoNum type="alphaLcParenR"/>
            </a:pPr>
            <a:r>
              <a:rPr lang="cs-CZ" dirty="0" smtClean="0"/>
              <a:t>tuková tkáň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594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28649" y="0"/>
            <a:ext cx="78867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Absorpce - cesty podání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325563"/>
            <a:ext cx="8276811" cy="4681501"/>
          </a:xfrm>
        </p:spPr>
        <p:txBody>
          <a:bodyPr>
            <a:normAutofit fontScale="92500" lnSpcReduction="20000"/>
          </a:bodyPr>
          <a:lstStyle/>
          <a:p>
            <a:r>
              <a:rPr lang="cs-CZ" sz="2700" dirty="0"/>
              <a:t>p</a:t>
            </a:r>
            <a:r>
              <a:rPr lang="cs-CZ" sz="2700" dirty="0" smtClean="0"/>
              <a:t>růnik rozpuštěného léčiva z místa podání do krve – nutná pro </a:t>
            </a:r>
            <a:r>
              <a:rPr lang="cs-CZ" sz="2700" b="1" dirty="0" smtClean="0"/>
              <a:t>celkový</a:t>
            </a:r>
            <a:r>
              <a:rPr lang="cs-CZ" sz="2700" dirty="0" smtClean="0"/>
              <a:t> (= systémový) </a:t>
            </a:r>
            <a:r>
              <a:rPr lang="cs-CZ" sz="2700" b="1" dirty="0" smtClean="0"/>
              <a:t>účinek</a:t>
            </a:r>
          </a:p>
          <a:p>
            <a:r>
              <a:rPr lang="cs-CZ" sz="2700" dirty="0"/>
              <a:t>ú</a:t>
            </a:r>
            <a:r>
              <a:rPr lang="cs-CZ" sz="2700" dirty="0" smtClean="0"/>
              <a:t>činek místní (lokální) </a:t>
            </a:r>
            <a:r>
              <a:rPr lang="cs-CZ" sz="2700" dirty="0"/>
              <a:t>–</a:t>
            </a:r>
            <a:r>
              <a:rPr lang="cs-CZ" sz="2700" dirty="0" smtClean="0"/>
              <a:t> absorpce je </a:t>
            </a:r>
            <a:r>
              <a:rPr lang="cs-CZ" sz="2700" b="1" dirty="0" smtClean="0"/>
              <a:t>nevýhodou</a:t>
            </a:r>
            <a:r>
              <a:rPr lang="cs-CZ" sz="2700" dirty="0" smtClean="0"/>
              <a:t> – možné NÚ</a:t>
            </a:r>
          </a:p>
          <a:p>
            <a:r>
              <a:rPr lang="cs-CZ" sz="2700" dirty="0" smtClean="0"/>
              <a:t>uplatňuje se u </a:t>
            </a:r>
            <a:r>
              <a:rPr lang="cs-CZ" sz="2700" dirty="0"/>
              <a:t>všech způsobů podání s výjimkou intravenózního a </a:t>
            </a:r>
            <a:r>
              <a:rPr lang="cs-CZ" sz="2700" dirty="0" err="1"/>
              <a:t>intraarteriálního</a:t>
            </a:r>
            <a:r>
              <a:rPr lang="cs-CZ" sz="2700" dirty="0"/>
              <a:t> - léčiva aplikujeme přímo do systémové cirkulace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cs-CZ" sz="2700" b="1" dirty="0">
                <a:solidFill>
                  <a:schemeClr val="accent5"/>
                </a:solidFill>
              </a:rPr>
              <a:t>F</a:t>
            </a:r>
            <a:r>
              <a:rPr lang="cs-CZ" sz="2700" b="1" dirty="0" smtClean="0">
                <a:solidFill>
                  <a:schemeClr val="accent5"/>
                </a:solidFill>
              </a:rPr>
              <a:t>armakokinetické </a:t>
            </a:r>
            <a:r>
              <a:rPr lang="cs-CZ" sz="2700" b="1" dirty="0">
                <a:solidFill>
                  <a:schemeClr val="accent5"/>
                </a:solidFill>
              </a:rPr>
              <a:t>parametry popisující </a:t>
            </a:r>
            <a:r>
              <a:rPr lang="cs-CZ" sz="2700" b="1" dirty="0" smtClean="0">
                <a:solidFill>
                  <a:schemeClr val="accent5"/>
                </a:solidFill>
              </a:rPr>
              <a:t>absorpci</a:t>
            </a:r>
          </a:p>
          <a:p>
            <a:pPr marL="0" indent="0">
              <a:buNone/>
            </a:pPr>
            <a:r>
              <a:rPr lang="cs-CZ" sz="2700" b="1" dirty="0" smtClean="0">
                <a:solidFill>
                  <a:srgbClr val="FF0000"/>
                </a:solidFill>
              </a:rPr>
              <a:t>C</a:t>
            </a:r>
            <a:r>
              <a:rPr lang="cs-CZ" sz="2700" b="1" baseline="-25000" dirty="0" smtClean="0">
                <a:solidFill>
                  <a:srgbClr val="FF0000"/>
                </a:solidFill>
              </a:rPr>
              <a:t>max</a:t>
            </a:r>
            <a:r>
              <a:rPr lang="cs-CZ" sz="2700" baseline="-25000" dirty="0" smtClean="0"/>
              <a:t> </a:t>
            </a:r>
            <a:r>
              <a:rPr lang="cs-CZ" sz="2500" dirty="0" smtClean="0"/>
              <a:t>– maximální koncentrace </a:t>
            </a:r>
            <a:r>
              <a:rPr lang="cs-CZ" sz="2500" dirty="0"/>
              <a:t>léčiva v plazmě po </a:t>
            </a:r>
            <a:r>
              <a:rPr lang="cs-CZ" sz="2500" dirty="0" smtClean="0"/>
              <a:t>jednorázovém podání </a:t>
            </a:r>
          </a:p>
          <a:p>
            <a:pPr marL="0" indent="0">
              <a:buNone/>
            </a:pPr>
            <a:r>
              <a:rPr lang="cs-CZ" sz="2700" b="1" dirty="0" smtClean="0">
                <a:solidFill>
                  <a:srgbClr val="FF0000"/>
                </a:solidFill>
              </a:rPr>
              <a:t>T</a:t>
            </a:r>
            <a:r>
              <a:rPr lang="cs-CZ" sz="2700" b="1" baseline="-25000" dirty="0" smtClean="0">
                <a:solidFill>
                  <a:srgbClr val="FF0000"/>
                </a:solidFill>
              </a:rPr>
              <a:t>max</a:t>
            </a:r>
            <a:r>
              <a:rPr lang="cs-CZ" sz="2700" dirty="0" smtClean="0"/>
              <a:t> </a:t>
            </a:r>
            <a:r>
              <a:rPr lang="cs-CZ" sz="2700" baseline="-25000" dirty="0"/>
              <a:t> </a:t>
            </a:r>
            <a:r>
              <a:rPr lang="cs-CZ" sz="2500" dirty="0"/>
              <a:t>– </a:t>
            </a:r>
            <a:r>
              <a:rPr lang="cs-CZ" sz="2500" dirty="0" smtClean="0"/>
              <a:t> čas, </a:t>
            </a:r>
            <a:r>
              <a:rPr lang="cs-CZ" sz="2500" dirty="0"/>
              <a:t>kdy léčivo dosáhne </a:t>
            </a:r>
            <a:r>
              <a:rPr lang="cs-CZ" sz="2500" dirty="0" smtClean="0"/>
              <a:t>maximální </a:t>
            </a:r>
            <a:r>
              <a:rPr lang="cs-CZ" sz="2500" dirty="0"/>
              <a:t>koncentrace v </a:t>
            </a:r>
            <a:r>
              <a:rPr lang="cs-CZ" sz="2500" dirty="0" smtClean="0"/>
              <a:t>plazmě (rychlost)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cs-CZ" sz="2700" b="1" dirty="0" smtClean="0">
                <a:solidFill>
                  <a:srgbClr val="FF0000"/>
                </a:solidFill>
              </a:rPr>
              <a:t>F</a:t>
            </a:r>
            <a:r>
              <a:rPr lang="cs-CZ" sz="2700" dirty="0" smtClean="0"/>
              <a:t> </a:t>
            </a:r>
            <a:r>
              <a:rPr lang="cs-CZ" sz="2500" dirty="0" smtClean="0"/>
              <a:t>– biologická dostupnost </a:t>
            </a:r>
            <a:r>
              <a:rPr lang="cs-CZ" sz="2500" dirty="0"/>
              <a:t>(rozsah</a:t>
            </a:r>
            <a:r>
              <a:rPr lang="cs-CZ" sz="2500" dirty="0" smtClean="0"/>
              <a:t>), podíl </a:t>
            </a:r>
            <a:r>
              <a:rPr lang="cs-CZ" sz="2500" dirty="0"/>
              <a:t>podané dávky, </a:t>
            </a:r>
            <a:r>
              <a:rPr lang="cs-CZ" sz="2500" dirty="0" smtClean="0"/>
              <a:t>která </a:t>
            </a:r>
            <a:r>
              <a:rPr lang="cs-CZ" sz="2500" dirty="0"/>
              <a:t>se dostane do </a:t>
            </a:r>
            <a:r>
              <a:rPr lang="cs-CZ" sz="2500" dirty="0" smtClean="0"/>
              <a:t>systémové cirkulace</a:t>
            </a:r>
            <a:endParaRPr lang="cs-CZ" sz="25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67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5"/>
                </a:solidFill>
              </a:rPr>
              <a:t>Biologická dostupnost - F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822926"/>
            <a:ext cx="7886700" cy="4711908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None/>
            </a:pPr>
            <a:r>
              <a:rPr lang="cs-CZ" altLang="cs-CZ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jaký podíl podané dávky se dostane do systémové cirkulace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</a:p>
          <a:p>
            <a:pPr>
              <a:spcBef>
                <a:spcPct val="50000"/>
              </a:spcBef>
              <a:buNone/>
            </a:pPr>
            <a:endParaRPr lang="cs-CZ" altLang="cs-CZ" dirty="0" smtClean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nitrožilní </a:t>
            </a:r>
            <a:r>
              <a:rPr lang="cs-CZ" altLang="cs-CZ" dirty="0">
                <a:latin typeface="Calibri" panose="020F0502020204030204" pitchFamily="34" charset="0"/>
              </a:rPr>
              <a:t>- 100% = </a:t>
            </a:r>
            <a:r>
              <a:rPr lang="cs-CZ" altLang="cs-CZ" dirty="0" smtClean="0">
                <a:latin typeface="Calibri" panose="020F0502020204030204" pitchFamily="34" charset="0"/>
              </a:rPr>
              <a:t>1</a:t>
            </a:r>
          </a:p>
          <a:p>
            <a:pPr>
              <a:spcBef>
                <a:spcPct val="50000"/>
              </a:spcBef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extravaskulární </a:t>
            </a:r>
            <a:r>
              <a:rPr lang="cs-CZ" altLang="cs-CZ" dirty="0">
                <a:latin typeface="Calibri" panose="020F0502020204030204" pitchFamily="34" charset="0"/>
              </a:rPr>
              <a:t>podání - 0-100% (resp. 0-1). </a:t>
            </a:r>
          </a:p>
          <a:p>
            <a:pPr>
              <a:spcBef>
                <a:spcPct val="50000"/>
              </a:spcBef>
              <a:buNone/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pokud </a:t>
            </a:r>
            <a:r>
              <a:rPr lang="cs-CZ" altLang="cs-CZ" dirty="0">
                <a:latin typeface="Calibri" panose="020F0502020204030204" pitchFamily="34" charset="0"/>
              </a:rPr>
              <a:t>je 0-20% = 0-0,2 – obvykle neracionální dané léčivo touto cestou </a:t>
            </a:r>
            <a:r>
              <a:rPr lang="cs-CZ" altLang="cs-CZ" dirty="0" smtClean="0">
                <a:latin typeface="Calibri" panose="020F0502020204030204" pitchFamily="34" charset="0"/>
              </a:rPr>
              <a:t>podávat</a:t>
            </a:r>
          </a:p>
          <a:p>
            <a:pPr algn="ctr">
              <a:spcBef>
                <a:spcPct val="50000"/>
              </a:spcBef>
              <a:buNone/>
            </a:pPr>
            <a:endParaRPr lang="cs-CZ" altLang="cs-CZ" sz="4000" b="1" i="0" dirty="0" smtClean="0">
              <a:solidFill>
                <a:srgbClr val="0066CC"/>
              </a:solidFill>
              <a:latin typeface="Cambria Math" panose="02040503050406030204" pitchFamily="18" charset="0"/>
            </a:endParaRPr>
          </a:p>
          <a:p>
            <a:pPr algn="ctr">
              <a:spcBef>
                <a:spcPct val="50000"/>
              </a:spcBef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688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Skupina 32"/>
          <p:cNvGrpSpPr/>
          <p:nvPr/>
        </p:nvGrpSpPr>
        <p:grpSpPr>
          <a:xfrm>
            <a:off x="249416" y="677879"/>
            <a:ext cx="8690237" cy="5408705"/>
            <a:chOff x="274468" y="677879"/>
            <a:chExt cx="8690237" cy="5408705"/>
          </a:xfrm>
        </p:grpSpPr>
        <p:grpSp>
          <p:nvGrpSpPr>
            <p:cNvPr id="15" name="Skupina 14"/>
            <p:cNvGrpSpPr/>
            <p:nvPr/>
          </p:nvGrpSpPr>
          <p:grpSpPr>
            <a:xfrm>
              <a:off x="283284" y="677879"/>
              <a:ext cx="8681421" cy="5408705"/>
              <a:chOff x="0" y="406400"/>
              <a:chExt cx="9144000" cy="5486400"/>
            </a:xfrm>
          </p:grpSpPr>
          <p:grpSp>
            <p:nvGrpSpPr>
              <p:cNvPr id="16" name="Group 2"/>
              <p:cNvGrpSpPr>
                <a:grpSpLocks noChangeAspect="1"/>
              </p:cNvGrpSpPr>
              <p:nvPr/>
            </p:nvGrpSpPr>
            <p:grpSpPr bwMode="auto">
              <a:xfrm>
                <a:off x="0" y="406400"/>
                <a:ext cx="9144000" cy="5486400"/>
                <a:chOff x="2198" y="2618"/>
                <a:chExt cx="7200" cy="4320"/>
              </a:xfrm>
            </p:grpSpPr>
            <p:sp>
              <p:nvSpPr>
                <p:cNvPr id="21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198" y="2618"/>
                  <a:ext cx="7200" cy="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2" name="Line 4"/>
                <p:cNvSpPr>
                  <a:spLocks noChangeShapeType="1"/>
                </p:cNvSpPr>
                <p:nvPr/>
              </p:nvSpPr>
              <p:spPr bwMode="auto">
                <a:xfrm>
                  <a:off x="2486" y="6362"/>
                  <a:ext cx="633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3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2486" y="3050"/>
                  <a:ext cx="0" cy="33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" name="Freeform 6"/>
                <p:cNvSpPr>
                  <a:spLocks/>
                </p:cNvSpPr>
                <p:nvPr/>
              </p:nvSpPr>
              <p:spPr bwMode="auto">
                <a:xfrm>
                  <a:off x="2486" y="5930"/>
                  <a:ext cx="576" cy="432"/>
                </a:xfrm>
                <a:custGeom>
                  <a:avLst/>
                  <a:gdLst>
                    <a:gd name="T0" fmla="*/ 0 w 720"/>
                    <a:gd name="T1" fmla="*/ 142 h 540"/>
                    <a:gd name="T2" fmla="*/ 142 w 720"/>
                    <a:gd name="T3" fmla="*/ 94 h 540"/>
                    <a:gd name="T4" fmla="*/ 189 w 720"/>
                    <a:gd name="T5" fmla="*/ 0 h 540"/>
                    <a:gd name="T6" fmla="*/ 0 60000 65536"/>
                    <a:gd name="T7" fmla="*/ 0 60000 65536"/>
                    <a:gd name="T8" fmla="*/ 0 60000 65536"/>
                    <a:gd name="T9" fmla="*/ 0 w 720"/>
                    <a:gd name="T10" fmla="*/ 0 h 540"/>
                    <a:gd name="T11" fmla="*/ 720 w 720"/>
                    <a:gd name="T12" fmla="*/ 540 h 5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0" h="540">
                      <a:moveTo>
                        <a:pt x="0" y="540"/>
                      </a:moveTo>
                      <a:cubicBezTo>
                        <a:pt x="210" y="495"/>
                        <a:pt x="420" y="450"/>
                        <a:pt x="540" y="360"/>
                      </a:cubicBezTo>
                      <a:cubicBezTo>
                        <a:pt x="660" y="270"/>
                        <a:pt x="690" y="135"/>
                        <a:pt x="720" y="0"/>
                      </a:cubicBezTo>
                    </a:path>
                  </a:pathLst>
                </a:custGeom>
                <a:noFill/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" name="Freeform 7"/>
                <p:cNvSpPr>
                  <a:spLocks/>
                </p:cNvSpPr>
                <p:nvPr/>
              </p:nvSpPr>
              <p:spPr bwMode="auto">
                <a:xfrm>
                  <a:off x="3062" y="3698"/>
                  <a:ext cx="1152" cy="2232"/>
                </a:xfrm>
                <a:custGeom>
                  <a:avLst/>
                  <a:gdLst>
                    <a:gd name="T0" fmla="*/ 0 w 1440"/>
                    <a:gd name="T1" fmla="*/ 731 h 2790"/>
                    <a:gd name="T2" fmla="*/ 189 w 1440"/>
                    <a:gd name="T3" fmla="*/ 70 h 2790"/>
                    <a:gd name="T4" fmla="*/ 378 w 1440"/>
                    <a:gd name="T5" fmla="*/ 306 h 2790"/>
                    <a:gd name="T6" fmla="*/ 0 60000 65536"/>
                    <a:gd name="T7" fmla="*/ 0 60000 65536"/>
                    <a:gd name="T8" fmla="*/ 0 60000 65536"/>
                    <a:gd name="T9" fmla="*/ 0 w 1440"/>
                    <a:gd name="T10" fmla="*/ 0 h 2790"/>
                    <a:gd name="T11" fmla="*/ 1440 w 1440"/>
                    <a:gd name="T12" fmla="*/ 2790 h 27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0" h="2790">
                      <a:moveTo>
                        <a:pt x="0" y="2790"/>
                      </a:moveTo>
                      <a:cubicBezTo>
                        <a:pt x="240" y="1665"/>
                        <a:pt x="480" y="540"/>
                        <a:pt x="720" y="270"/>
                      </a:cubicBezTo>
                      <a:cubicBezTo>
                        <a:pt x="960" y="0"/>
                        <a:pt x="1320" y="1020"/>
                        <a:pt x="1440" y="1170"/>
                      </a:cubicBezTo>
                    </a:path>
                  </a:pathLst>
                </a:custGeom>
                <a:noFill/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" name="Freeform 8"/>
                <p:cNvSpPr>
                  <a:spLocks/>
                </p:cNvSpPr>
                <p:nvPr/>
              </p:nvSpPr>
              <p:spPr bwMode="auto">
                <a:xfrm>
                  <a:off x="4214" y="4634"/>
                  <a:ext cx="4896" cy="1728"/>
                </a:xfrm>
                <a:custGeom>
                  <a:avLst/>
                  <a:gdLst>
                    <a:gd name="T0" fmla="*/ 0 w 6120"/>
                    <a:gd name="T1" fmla="*/ 0 h 2160"/>
                    <a:gd name="T2" fmla="*/ 142 w 6120"/>
                    <a:gd name="T3" fmla="*/ 236 h 2160"/>
                    <a:gd name="T4" fmla="*/ 378 w 6120"/>
                    <a:gd name="T5" fmla="*/ 425 h 2160"/>
                    <a:gd name="T6" fmla="*/ 897 w 6120"/>
                    <a:gd name="T7" fmla="*/ 519 h 2160"/>
                    <a:gd name="T8" fmla="*/ 1605 w 6120"/>
                    <a:gd name="T9" fmla="*/ 566 h 21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0"/>
                    <a:gd name="T16" fmla="*/ 0 h 2160"/>
                    <a:gd name="T17" fmla="*/ 6120 w 6120"/>
                    <a:gd name="T18" fmla="*/ 2160 h 21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0" h="2160">
                      <a:moveTo>
                        <a:pt x="0" y="0"/>
                      </a:moveTo>
                      <a:cubicBezTo>
                        <a:pt x="150" y="315"/>
                        <a:pt x="300" y="630"/>
                        <a:pt x="540" y="900"/>
                      </a:cubicBezTo>
                      <a:cubicBezTo>
                        <a:pt x="780" y="1170"/>
                        <a:pt x="960" y="1440"/>
                        <a:pt x="1440" y="1620"/>
                      </a:cubicBezTo>
                      <a:cubicBezTo>
                        <a:pt x="1920" y="1800"/>
                        <a:pt x="2640" y="1890"/>
                        <a:pt x="3420" y="1980"/>
                      </a:cubicBezTo>
                      <a:cubicBezTo>
                        <a:pt x="4200" y="2070"/>
                        <a:pt x="5640" y="2130"/>
                        <a:pt x="6120" y="2160"/>
                      </a:cubicBezTo>
                    </a:path>
                  </a:pathLst>
                </a:custGeom>
                <a:noFill/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8246" y="6362"/>
                  <a:ext cx="1152" cy="5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/>
                  <a:r>
                    <a:rPr lang="cs-CZ" altLang="cs-CZ" sz="1600" b="1" dirty="0">
                      <a:cs typeface="Times New Roman" panose="02020603050405020304" pitchFamily="18" charset="0"/>
                    </a:rPr>
                    <a:t>T </a:t>
                  </a:r>
                  <a:r>
                    <a:rPr lang="en-US" altLang="cs-CZ" sz="1600" b="1" dirty="0">
                      <a:cs typeface="Times New Roman" panose="02020603050405020304" pitchFamily="18" charset="0"/>
                    </a:rPr>
                    <a:t>[min]</a:t>
                  </a:r>
                  <a:endParaRPr lang="en-US" altLang="cs-CZ" sz="3200" b="1" dirty="0"/>
                </a:p>
              </p:txBody>
            </p:sp>
            <p:sp>
              <p:nvSpPr>
                <p:cNvPr id="28" name="Freeform 10"/>
                <p:cNvSpPr>
                  <a:spLocks/>
                </p:cNvSpPr>
                <p:nvPr/>
              </p:nvSpPr>
              <p:spPr bwMode="auto">
                <a:xfrm>
                  <a:off x="2630" y="3050"/>
                  <a:ext cx="6048" cy="3312"/>
                </a:xfrm>
                <a:custGeom>
                  <a:avLst/>
                  <a:gdLst>
                    <a:gd name="T0" fmla="*/ 0 w 7560"/>
                    <a:gd name="T1" fmla="*/ 0 h 4140"/>
                    <a:gd name="T2" fmla="*/ 236 w 7560"/>
                    <a:gd name="T3" fmla="*/ 708 h 4140"/>
                    <a:gd name="T4" fmla="*/ 897 w 7560"/>
                    <a:gd name="T5" fmla="*/ 990 h 4140"/>
                    <a:gd name="T6" fmla="*/ 1982 w 7560"/>
                    <a:gd name="T7" fmla="*/ 1086 h 414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560"/>
                    <a:gd name="T13" fmla="*/ 0 h 4140"/>
                    <a:gd name="T14" fmla="*/ 7560 w 7560"/>
                    <a:gd name="T15" fmla="*/ 4140 h 414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560" h="4140">
                      <a:moveTo>
                        <a:pt x="0" y="0"/>
                      </a:moveTo>
                      <a:cubicBezTo>
                        <a:pt x="165" y="1035"/>
                        <a:pt x="330" y="2070"/>
                        <a:pt x="900" y="2700"/>
                      </a:cubicBezTo>
                      <a:cubicBezTo>
                        <a:pt x="1470" y="3330"/>
                        <a:pt x="2310" y="3540"/>
                        <a:pt x="3420" y="3780"/>
                      </a:cubicBezTo>
                      <a:cubicBezTo>
                        <a:pt x="4530" y="4020"/>
                        <a:pt x="6630" y="4080"/>
                        <a:pt x="7560" y="4140"/>
                      </a:cubicBezTo>
                    </a:path>
                  </a:pathLst>
                </a:custGeom>
                <a:noFill/>
                <a:ln w="15875">
                  <a:solidFill>
                    <a:srgbClr val="FF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9" name="Freeform 11"/>
                <p:cNvSpPr>
                  <a:spLocks/>
                </p:cNvSpPr>
                <p:nvPr/>
              </p:nvSpPr>
              <p:spPr bwMode="auto">
                <a:xfrm>
                  <a:off x="2486" y="3626"/>
                  <a:ext cx="3744" cy="2736"/>
                </a:xfrm>
                <a:custGeom>
                  <a:avLst/>
                  <a:gdLst>
                    <a:gd name="T0" fmla="*/ 0 w 4680"/>
                    <a:gd name="T1" fmla="*/ 5611 h 2370"/>
                    <a:gd name="T2" fmla="*/ 189 w 4680"/>
                    <a:gd name="T3" fmla="*/ 495 h 2370"/>
                    <a:gd name="T4" fmla="*/ 378 w 4680"/>
                    <a:gd name="T5" fmla="*/ 2626 h 2370"/>
                    <a:gd name="T6" fmla="*/ 566 w 4680"/>
                    <a:gd name="T7" fmla="*/ 4333 h 2370"/>
                    <a:gd name="T8" fmla="*/ 802 w 4680"/>
                    <a:gd name="T9" fmla="*/ 5183 h 2370"/>
                    <a:gd name="T10" fmla="*/ 1227 w 4680"/>
                    <a:gd name="T11" fmla="*/ 5183 h 237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680"/>
                    <a:gd name="T19" fmla="*/ 0 h 2370"/>
                    <a:gd name="T20" fmla="*/ 4680 w 4680"/>
                    <a:gd name="T21" fmla="*/ 2370 h 237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680" h="2370">
                      <a:moveTo>
                        <a:pt x="0" y="2370"/>
                      </a:moveTo>
                      <a:cubicBezTo>
                        <a:pt x="240" y="1395"/>
                        <a:pt x="480" y="420"/>
                        <a:pt x="720" y="210"/>
                      </a:cubicBezTo>
                      <a:cubicBezTo>
                        <a:pt x="960" y="0"/>
                        <a:pt x="1200" y="840"/>
                        <a:pt x="1440" y="1110"/>
                      </a:cubicBezTo>
                      <a:cubicBezTo>
                        <a:pt x="1680" y="1380"/>
                        <a:pt x="1890" y="1650"/>
                        <a:pt x="2160" y="1830"/>
                      </a:cubicBezTo>
                      <a:cubicBezTo>
                        <a:pt x="2430" y="2010"/>
                        <a:pt x="2640" y="2130"/>
                        <a:pt x="3060" y="2190"/>
                      </a:cubicBezTo>
                      <a:cubicBezTo>
                        <a:pt x="3480" y="2250"/>
                        <a:pt x="4290" y="2190"/>
                        <a:pt x="4680" y="2190"/>
                      </a:cubicBezTo>
                    </a:path>
                  </a:pathLst>
                </a:custGeom>
                <a:noFill/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" name="Freeform 12"/>
                <p:cNvSpPr>
                  <a:spLocks/>
                </p:cNvSpPr>
                <p:nvPr/>
              </p:nvSpPr>
              <p:spPr bwMode="auto">
                <a:xfrm>
                  <a:off x="2486" y="4634"/>
                  <a:ext cx="4464" cy="1848"/>
                </a:xfrm>
                <a:custGeom>
                  <a:avLst/>
                  <a:gdLst>
                    <a:gd name="T0" fmla="*/ 0 w 5580"/>
                    <a:gd name="T1" fmla="*/ 566 h 2310"/>
                    <a:gd name="T2" fmla="*/ 47 w 5580"/>
                    <a:gd name="T3" fmla="*/ 519 h 2310"/>
                    <a:gd name="T4" fmla="*/ 283 w 5580"/>
                    <a:gd name="T5" fmla="*/ 47 h 2310"/>
                    <a:gd name="T6" fmla="*/ 754 w 5580"/>
                    <a:gd name="T7" fmla="*/ 236 h 2310"/>
                    <a:gd name="T8" fmla="*/ 1133 w 5580"/>
                    <a:gd name="T9" fmla="*/ 330 h 2310"/>
                    <a:gd name="T10" fmla="*/ 1463 w 5580"/>
                    <a:gd name="T11" fmla="*/ 378 h 23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580"/>
                    <a:gd name="T19" fmla="*/ 0 h 2310"/>
                    <a:gd name="T20" fmla="*/ 5580 w 5580"/>
                    <a:gd name="T21" fmla="*/ 2310 h 23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580" h="2310">
                      <a:moveTo>
                        <a:pt x="0" y="2160"/>
                      </a:moveTo>
                      <a:cubicBezTo>
                        <a:pt x="0" y="2235"/>
                        <a:pt x="0" y="2310"/>
                        <a:pt x="180" y="1980"/>
                      </a:cubicBezTo>
                      <a:cubicBezTo>
                        <a:pt x="360" y="1650"/>
                        <a:pt x="630" y="360"/>
                        <a:pt x="1080" y="180"/>
                      </a:cubicBezTo>
                      <a:cubicBezTo>
                        <a:pt x="1530" y="0"/>
                        <a:pt x="2340" y="720"/>
                        <a:pt x="2880" y="900"/>
                      </a:cubicBezTo>
                      <a:cubicBezTo>
                        <a:pt x="3420" y="1080"/>
                        <a:pt x="3870" y="1170"/>
                        <a:pt x="4320" y="1260"/>
                      </a:cubicBezTo>
                      <a:cubicBezTo>
                        <a:pt x="4770" y="1350"/>
                        <a:pt x="5520" y="1440"/>
                        <a:pt x="5580" y="1440"/>
                      </a:cubicBezTo>
                    </a:path>
                  </a:pathLst>
                </a:custGeom>
                <a:noFill/>
                <a:ln w="15875">
                  <a:solidFill>
                    <a:srgbClr val="3399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>
                <a:off x="5508625" y="4005263"/>
                <a:ext cx="12954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b="1">
                    <a:solidFill>
                      <a:srgbClr val="339933"/>
                    </a:solidFill>
                  </a:rPr>
                  <a:t>s.c.</a:t>
                </a: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979613" y="2060575"/>
                <a:ext cx="12954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b="1">
                    <a:solidFill>
                      <a:schemeClr val="accent2"/>
                    </a:solidFill>
                  </a:rPr>
                  <a:t>p.o.</a:t>
                </a: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755650" y="1628775"/>
                <a:ext cx="12954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b="1">
                    <a:solidFill>
                      <a:srgbClr val="CC0000"/>
                    </a:solidFill>
                  </a:rPr>
                  <a:t>i.m.</a:t>
                </a: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>
                <a:off x="250825" y="1052513"/>
                <a:ext cx="12954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cs-CZ" altLang="cs-CZ" b="1" dirty="0" err="1">
                    <a:solidFill>
                      <a:srgbClr val="FF9933"/>
                    </a:solidFill>
                  </a:rPr>
                  <a:t>i.v</a:t>
                </a:r>
                <a:r>
                  <a:rPr lang="cs-CZ" altLang="cs-CZ" b="1" dirty="0">
                    <a:solidFill>
                      <a:srgbClr val="FF9933"/>
                    </a:solidFill>
                  </a:rPr>
                  <a:t>.</a:t>
                </a:r>
              </a:p>
            </p:txBody>
          </p:sp>
        </p:grpSp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274468" y="1302658"/>
              <a:ext cx="1389027" cy="721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cs-CZ" altLang="cs-CZ" sz="1600" b="1" dirty="0" smtClean="0">
                  <a:cs typeface="Times New Roman" panose="02020603050405020304" pitchFamily="18" charset="0"/>
                </a:rPr>
                <a:t>c </a:t>
              </a:r>
              <a:endParaRPr lang="en-US" altLang="cs-CZ" sz="3200" b="1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7989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69699" y="314325"/>
            <a:ext cx="73406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Efekt </a:t>
            </a:r>
            <a:r>
              <a:rPr lang="cs-CZ" altLang="cs-CZ" sz="2800" b="1" dirty="0">
                <a:solidFill>
                  <a:srgbClr val="CC0000"/>
                </a:solidFill>
                <a:latin typeface="Calibri" panose="020F0502020204030204" pitchFamily="34" charset="0"/>
              </a:rPr>
              <a:t>prvního průchodu </a:t>
            </a:r>
            <a:r>
              <a:rPr lang="cs-CZ" altLang="cs-CZ" sz="28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játry 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cs-CZ" altLang="cs-CZ" sz="28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= „</a:t>
            </a:r>
            <a:r>
              <a:rPr lang="cs-CZ" altLang="cs-CZ" sz="28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first</a:t>
            </a:r>
            <a:r>
              <a:rPr lang="cs-CZ" altLang="cs-CZ" sz="28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8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pass</a:t>
            </a:r>
            <a:r>
              <a:rPr lang="cs-CZ" altLang="cs-CZ" sz="28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8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effect</a:t>
            </a:r>
            <a:r>
              <a:rPr lang="cs-CZ" altLang="cs-CZ" sz="28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“</a:t>
            </a:r>
          </a:p>
        </p:txBody>
      </p:sp>
      <p:pic>
        <p:nvPicPr>
          <p:cNvPr id="18435" name="Picture 3" descr="intup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43" y="2058039"/>
            <a:ext cx="7052766" cy="366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149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78103c9-605c-4845-b441-7d87a227c866.mdb"/>
  <p:tag name="ARS_RESPONSE_PERSON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SHOWITEMTEXT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SHOWITEMTEXT" val="0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RESPONSETYPE" val="Slide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11161</TotalTime>
  <Words>1279</Words>
  <Application>Microsoft Office PowerPoint</Application>
  <PresentationFormat>Předvádění na obrazovce (4:3)</PresentationFormat>
  <Paragraphs>298</Paragraphs>
  <Slides>39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Times New Roman</vt:lpstr>
      <vt:lpstr>Wingdings</vt:lpstr>
      <vt:lpstr>Motiv Office</vt:lpstr>
      <vt:lpstr>ÚVOD DO FARMAKOKINETIKY</vt:lpstr>
      <vt:lpstr>POJMY</vt:lpstr>
      <vt:lpstr>Farmakokinetika</vt:lpstr>
      <vt:lpstr>Prezentace aplikace PowerPoint</vt:lpstr>
      <vt:lpstr>Obecné zákonitosti pohybu léčiva v organismu</vt:lpstr>
      <vt:lpstr>Absorpce - cesty podání</vt:lpstr>
      <vt:lpstr>Biologická dostupnost - F</vt:lpstr>
      <vt:lpstr>Prezentace aplikace PowerPoint</vt:lpstr>
      <vt:lpstr>Prezentace aplikace PowerPoint</vt:lpstr>
      <vt:lpstr>Faktory ovlivňující absorpci</vt:lpstr>
      <vt:lpstr>Distribuce</vt:lpstr>
      <vt:lpstr>Eliminace léčiv z organismu</vt:lpstr>
      <vt:lpstr>Prezentace aplikace PowerPoint</vt:lpstr>
      <vt:lpstr>Biotransformace – metabolismus </vt:lpstr>
      <vt:lpstr>Biotransformace – metabolismus </vt:lpstr>
      <vt:lpstr>Exkrece</vt:lpstr>
      <vt:lpstr>Ledviny - hlavní exkreční cesta </vt:lpstr>
      <vt:lpstr>Exkrece játry</vt:lpstr>
      <vt:lpstr>Farmakokinetické parametry</vt:lpstr>
      <vt:lpstr>Prezentace aplikace PowerPoint</vt:lpstr>
      <vt:lpstr>Prezentace aplikace PowerPoint</vt:lpstr>
      <vt:lpstr>FARMAKOKINETICKÉ PARAMETRY Jednorázové podání léčiv</vt:lpstr>
      <vt:lpstr>Prezentace aplikace PowerPoint</vt:lpstr>
      <vt:lpstr>Jednorázové podání léčiv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je to TDM a co obnáší klinická farmakokinetika ?</vt:lpstr>
      <vt:lpstr>Kdy uvažujeme o TDM?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Farmakokinetika</dc:title>
  <dc:creator>Nosková</dc:creator>
  <cp:lastModifiedBy>host</cp:lastModifiedBy>
  <cp:revision>254</cp:revision>
  <cp:lastPrinted>2015-03-24T09:01:50Z</cp:lastPrinted>
  <dcterms:created xsi:type="dcterms:W3CDTF">2015-03-23T09:20:15Z</dcterms:created>
  <dcterms:modified xsi:type="dcterms:W3CDTF">2017-10-24T06:29:14Z</dcterms:modified>
</cp:coreProperties>
</file>