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0" r:id="rId4"/>
    <p:sldId id="257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84" r:id="rId20"/>
    <p:sldId id="279" r:id="rId21"/>
    <p:sldId id="276" r:id="rId22"/>
    <p:sldId id="278" r:id="rId23"/>
    <p:sldId id="281" r:id="rId24"/>
    <p:sldId id="285" r:id="rId25"/>
    <p:sldId id="282" r:id="rId26"/>
    <p:sldId id="283" r:id="rId27"/>
    <p:sldId id="286" r:id="rId28"/>
    <p:sldId id="280" r:id="rId29"/>
  </p:sldIdLst>
  <p:sldSz cx="9144000" cy="6858000" type="screen4x3"/>
  <p:notesSz cx="6858000" cy="9144000"/>
  <p:custDataLst>
    <p:tags r:id="rId3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806" autoAdjust="0"/>
  </p:normalViewPr>
  <p:slideViewPr>
    <p:cSldViewPr>
      <p:cViewPr varScale="1">
        <p:scale>
          <a:sx n="46" d="100"/>
          <a:sy n="46" d="100"/>
        </p:scale>
        <p:origin x="207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AE316-736B-468F-8CA7-ABBD0154F4E1}" type="datetimeFigureOut">
              <a:rPr lang="cs-CZ" smtClean="0"/>
              <a:t>12.11.2017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67D6A-F581-440D-846F-8BE42015E6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21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historie </a:t>
            </a:r>
            <a:r>
              <a:rPr lang="cs-CZ" dirty="0" err="1" smtClean="0"/>
              <a:t>hypoglykemizující</a:t>
            </a:r>
            <a:r>
              <a:rPr lang="cs-CZ" dirty="0" smtClean="0"/>
              <a:t> sulfonamidy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historie </a:t>
            </a:r>
            <a:r>
              <a:rPr lang="cs-CZ" dirty="0" err="1" smtClean="0"/>
              <a:t>hypoglykemizující</a:t>
            </a:r>
            <a:r>
              <a:rPr lang="cs-CZ" dirty="0" smtClean="0"/>
              <a:t> sulfonamidy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7D6A-F581-440D-846F-8BE42015E65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A4D6-09CD-4408-A290-3ED86E4D5CB5}" type="datetimeFigureOut">
              <a:rPr lang="cs-CZ" smtClean="0"/>
              <a:t>12.11.2017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250E-F7BB-4811-9302-8D3298677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19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A4D6-09CD-4408-A290-3ED86E4D5CB5}" type="datetimeFigureOut">
              <a:rPr lang="cs-CZ" smtClean="0"/>
              <a:t>12.11.2017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250E-F7BB-4811-9302-8D3298677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73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A4D6-09CD-4408-A290-3ED86E4D5CB5}" type="datetimeFigureOut">
              <a:rPr lang="cs-CZ" smtClean="0"/>
              <a:t>12.11.2017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250E-F7BB-4811-9302-8D3298677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00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A4D6-09CD-4408-A290-3ED86E4D5CB5}" type="datetimeFigureOut">
              <a:rPr lang="cs-CZ" smtClean="0"/>
              <a:t>12.11.2017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250E-F7BB-4811-9302-8D3298677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95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A4D6-09CD-4408-A290-3ED86E4D5CB5}" type="datetimeFigureOut">
              <a:rPr lang="cs-CZ" smtClean="0"/>
              <a:t>12.11.2017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250E-F7BB-4811-9302-8D3298677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19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A4D6-09CD-4408-A290-3ED86E4D5CB5}" type="datetimeFigureOut">
              <a:rPr lang="cs-CZ" smtClean="0"/>
              <a:t>12.11.2017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250E-F7BB-4811-9302-8D3298677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96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A4D6-09CD-4408-A290-3ED86E4D5CB5}" type="datetimeFigureOut">
              <a:rPr lang="cs-CZ" smtClean="0"/>
              <a:t>12.11.2017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250E-F7BB-4811-9302-8D3298677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00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A4D6-09CD-4408-A290-3ED86E4D5CB5}" type="datetimeFigureOut">
              <a:rPr lang="cs-CZ" smtClean="0"/>
              <a:t>12.11.2017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250E-F7BB-4811-9302-8D3298677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19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A4D6-09CD-4408-A290-3ED86E4D5CB5}" type="datetimeFigureOut">
              <a:rPr lang="cs-CZ" smtClean="0"/>
              <a:t>12.11.2017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250E-F7BB-4811-9302-8D3298677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21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A4D6-09CD-4408-A290-3ED86E4D5CB5}" type="datetimeFigureOut">
              <a:rPr lang="cs-CZ" smtClean="0"/>
              <a:t>12.11.2017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250E-F7BB-4811-9302-8D3298677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08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A4D6-09CD-4408-A290-3ED86E4D5CB5}" type="datetimeFigureOut">
              <a:rPr lang="cs-CZ" smtClean="0"/>
              <a:t>12.11.2017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250E-F7BB-4811-9302-8D3298677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7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CA4D6-09CD-4408-A290-3ED86E4D5CB5}" type="datetimeFigureOut">
              <a:rPr lang="cs-CZ" smtClean="0"/>
              <a:t>12.11.2017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9250E-F7BB-4811-9302-8D3298677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61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hyperlink" Target="http://www.youtube.com/watch?feature=endscreen&amp;v=uZMpz5EetsQ&amp;NR=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hyperlink" Target="http://www.youtube.com/watch?v=A4o2FH6VZ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1X3Fwqk1ubU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emf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Dokument_aplikace_Microsoft_Word_97_20031.doc"/><Relationship Id="rId5" Type="http://schemas.openxmlformats.org/officeDocument/2006/relationships/hyperlink" Target="http://www.youtube.com/watch?feature=endscreen&amp;v=Z95B9icShNw&amp;NR=1" TargetMode="Externa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1301620" y="1268760"/>
            <a:ext cx="6408712" cy="3024336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latin typeface="Candara" pitchFamily="34" charset="0"/>
              </a:rPr>
              <a:t>TERAPIE DIABETU MELLITU</a:t>
            </a:r>
            <a:endParaRPr lang="cs-CZ" sz="48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331640" y="4725144"/>
            <a:ext cx="6408712" cy="1224136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andara" pitchFamily="34" charset="0"/>
              </a:rPr>
              <a:t>PharmDr. Ondřej </a:t>
            </a:r>
            <a:r>
              <a:rPr lang="cs-CZ" sz="2800" dirty="0" err="1" smtClean="0">
                <a:latin typeface="Candara" pitchFamily="34" charset="0"/>
              </a:rPr>
              <a:t>Zendulka</a:t>
            </a:r>
            <a:r>
              <a:rPr lang="cs-CZ" sz="2800" dirty="0" smtClean="0">
                <a:latin typeface="Candara" pitchFamily="34" charset="0"/>
              </a:rPr>
              <a:t>, Ph.D.</a:t>
            </a:r>
            <a:endParaRPr lang="cs-CZ" sz="2800" dirty="0">
              <a:latin typeface="Candar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6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 </a:t>
            </a:r>
            <a:r>
              <a:rPr lang="cs-CZ" sz="3600" dirty="0" smtClean="0">
                <a:latin typeface="Candara" pitchFamily="34" charset="0"/>
              </a:rPr>
              <a:t>Typy inzulínu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56792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60"/>
              </a:lnSpc>
            </a:pPr>
            <a:r>
              <a:rPr lang="cs-CZ" sz="2400" b="1" dirty="0" smtClean="0">
                <a:latin typeface="Candara" pitchFamily="34" charset="0"/>
              </a:rPr>
              <a:t>1. Zvířecí</a:t>
            </a:r>
          </a:p>
          <a:p>
            <a:pPr>
              <a:lnSpc>
                <a:spcPts val="3360"/>
              </a:lnSpc>
            </a:pPr>
            <a:r>
              <a:rPr lang="cs-CZ" sz="2400" dirty="0" smtClean="0">
                <a:latin typeface="Candara" pitchFamily="34" charset="0"/>
              </a:rPr>
              <a:t>- z vepřových či hovězích pankreatů, vysoce čištěný, monokomponentní, dnes jen AUV </a:t>
            </a:r>
          </a:p>
          <a:p>
            <a:pPr marL="342900" indent="-342900">
              <a:lnSpc>
                <a:spcPts val="3360"/>
              </a:lnSpc>
              <a:buFontTx/>
              <a:buChar char="-"/>
            </a:pPr>
            <a:endParaRPr lang="cs-CZ" dirty="0">
              <a:latin typeface="Candara" pitchFamily="34" charset="0"/>
            </a:endParaRPr>
          </a:p>
          <a:p>
            <a:pPr>
              <a:lnSpc>
                <a:spcPts val="3360"/>
              </a:lnSpc>
            </a:pPr>
            <a:r>
              <a:rPr lang="cs-CZ" sz="2400" b="1" dirty="0">
                <a:latin typeface="Candara" pitchFamily="34" charset="0"/>
              </a:rPr>
              <a:t>2. </a:t>
            </a:r>
            <a:r>
              <a:rPr lang="cs-CZ" sz="2400" b="1" dirty="0" smtClean="0">
                <a:latin typeface="Candara" pitchFamily="34" charset="0"/>
              </a:rPr>
              <a:t>Lidský</a:t>
            </a:r>
            <a:endParaRPr lang="cs-CZ" sz="2400" b="1" dirty="0">
              <a:latin typeface="Candara" pitchFamily="34" charset="0"/>
            </a:endParaRPr>
          </a:p>
          <a:p>
            <a:pPr marL="342900" indent="-342900">
              <a:lnSpc>
                <a:spcPts val="3360"/>
              </a:lnSpc>
              <a:buFontTx/>
              <a:buChar char="-"/>
            </a:pPr>
            <a:r>
              <a:rPr lang="cs-CZ" sz="2400" b="0" dirty="0" smtClean="0">
                <a:latin typeface="Calibri" pitchFamily="34" charset="0"/>
              </a:rPr>
              <a:t>vyrábí se biosynteticky, označuje se </a:t>
            </a:r>
            <a:r>
              <a:rPr lang="cs-CZ" sz="2400" dirty="0" smtClean="0">
                <a:latin typeface="Calibri" pitchFamily="34" charset="0"/>
              </a:rPr>
              <a:t>HM</a:t>
            </a:r>
          </a:p>
          <a:p>
            <a:pPr marL="342900" indent="-342900">
              <a:lnSpc>
                <a:spcPts val="3360"/>
              </a:lnSpc>
              <a:buFontTx/>
              <a:buChar char="-"/>
            </a:pPr>
            <a:endParaRPr lang="cs-CZ" sz="1000" b="0" dirty="0">
              <a:latin typeface="Calibri" pitchFamily="34" charset="0"/>
            </a:endParaRPr>
          </a:p>
          <a:p>
            <a:pPr>
              <a:lnSpc>
                <a:spcPts val="3360"/>
              </a:lnSpc>
            </a:pPr>
            <a:r>
              <a:rPr lang="cs-CZ" sz="2400" b="1" dirty="0">
                <a:latin typeface="Candara" pitchFamily="34" charset="0"/>
              </a:rPr>
              <a:t>3. Inzulínová analoga</a:t>
            </a:r>
          </a:p>
          <a:p>
            <a:pPr marL="457200" indent="-457200"/>
            <a:r>
              <a:rPr lang="cs-CZ" sz="2400" dirty="0" smtClean="0">
                <a:latin typeface="Calibri" pitchFamily="34" charset="0"/>
              </a:rPr>
              <a:t>inzulínu</a:t>
            </a:r>
            <a:r>
              <a:rPr lang="cs-CZ" sz="2400" b="0" dirty="0" smtClean="0">
                <a:latin typeface="Calibri" pitchFamily="34" charset="0"/>
              </a:rPr>
              <a:t> – biosynteticky připravená, </a:t>
            </a:r>
            <a:r>
              <a:rPr lang="cs-CZ" sz="2400" b="0" dirty="0" err="1" smtClean="0">
                <a:latin typeface="Calibri" pitchFamily="34" charset="0"/>
              </a:rPr>
              <a:t>spec</a:t>
            </a:r>
            <a:r>
              <a:rPr lang="cs-CZ" sz="2400" b="0" dirty="0" smtClean="0">
                <a:latin typeface="Calibri" pitchFamily="34" charset="0"/>
              </a:rPr>
              <a:t>. vlastnosti - délka působení (krátce, s prodlouženým účinkem) </a:t>
            </a:r>
          </a:p>
          <a:p>
            <a:pPr marL="457200" indent="-457200"/>
            <a:endParaRPr lang="cs-CZ" sz="2400" b="0" dirty="0" smtClean="0">
              <a:latin typeface="Calibri" pitchFamily="34" charset="0"/>
            </a:endParaRPr>
          </a:p>
          <a:p>
            <a:pPr marL="457200" indent="-457200"/>
            <a:r>
              <a:rPr lang="cs-CZ" sz="2400" b="0" dirty="0" smtClean="0">
                <a:latin typeface="Calibri" pitchFamily="34" charset="0"/>
              </a:rPr>
              <a:t>- tvorba protilátek proti inzulinu závisí na čistotě preparátu</a:t>
            </a:r>
            <a:endParaRPr lang="cs-CZ" sz="2400" dirty="0" smtClean="0">
              <a:latin typeface="Candar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3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 </a:t>
            </a:r>
            <a:r>
              <a:rPr lang="cs-CZ" sz="3600" dirty="0" smtClean="0">
                <a:latin typeface="Candara" pitchFamily="34" charset="0"/>
              </a:rPr>
              <a:t>Typy inzulínu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56792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60"/>
              </a:lnSpc>
            </a:pPr>
            <a:r>
              <a:rPr lang="cs-CZ" sz="2200" b="1" dirty="0" smtClean="0">
                <a:latin typeface="Candara" pitchFamily="34" charset="0"/>
              </a:rPr>
              <a:t>1. Krátce působící</a:t>
            </a:r>
          </a:p>
          <a:p>
            <a:pPr marL="914400" lvl="1" indent="-457200">
              <a:lnSpc>
                <a:spcPts val="3360"/>
              </a:lnSpc>
              <a:buAutoNum type="alphaUcParenR"/>
            </a:pPr>
            <a:r>
              <a:rPr lang="cs-CZ" sz="2200" b="1" dirty="0" smtClean="0">
                <a:latin typeface="Candara" pitchFamily="34" charset="0"/>
              </a:rPr>
              <a:t>inzulínová analoga: </a:t>
            </a:r>
            <a:r>
              <a:rPr lang="cs-CZ" sz="2200" b="1" dirty="0" err="1" smtClean="0">
                <a:latin typeface="Candara" pitchFamily="34" charset="0"/>
              </a:rPr>
              <a:t>lispro</a:t>
            </a:r>
            <a:r>
              <a:rPr lang="cs-CZ" sz="2200" b="1" dirty="0" smtClean="0">
                <a:latin typeface="Candara" pitchFamily="34" charset="0"/>
              </a:rPr>
              <a:t>, </a:t>
            </a:r>
            <a:r>
              <a:rPr lang="cs-CZ" sz="2200" b="1" dirty="0" err="1" smtClean="0">
                <a:latin typeface="Candara" pitchFamily="34" charset="0"/>
              </a:rPr>
              <a:t>aspart</a:t>
            </a:r>
            <a:r>
              <a:rPr lang="cs-CZ" sz="2200" b="1" dirty="0" smtClean="0">
                <a:latin typeface="Candara" pitchFamily="34" charset="0"/>
              </a:rPr>
              <a:t>, </a:t>
            </a:r>
            <a:r>
              <a:rPr lang="cs-CZ" sz="2200" b="1" dirty="0" err="1" smtClean="0">
                <a:latin typeface="Candara" pitchFamily="34" charset="0"/>
              </a:rPr>
              <a:t>glulisin</a:t>
            </a:r>
            <a:endParaRPr lang="cs-CZ" sz="2200" b="1" dirty="0" smtClean="0">
              <a:latin typeface="Candara" pitchFamily="34" charset="0"/>
            </a:endParaRPr>
          </a:p>
          <a:p>
            <a:pPr lvl="1">
              <a:lnSpc>
                <a:spcPts val="3360"/>
              </a:lnSpc>
            </a:pPr>
            <a:r>
              <a:rPr lang="cs-CZ" sz="2200" dirty="0" smtClean="0">
                <a:latin typeface="Candara" pitchFamily="34" charset="0"/>
              </a:rPr>
              <a:t>- lze </a:t>
            </a:r>
            <a:r>
              <a:rPr lang="cs-CZ" sz="2200" dirty="0" err="1" smtClean="0">
                <a:latin typeface="Candara" pitchFamily="34" charset="0"/>
              </a:rPr>
              <a:t>i.v</a:t>
            </a:r>
            <a:r>
              <a:rPr lang="cs-CZ" sz="2200" dirty="0" smtClean="0">
                <a:latin typeface="Candara" pitchFamily="34" charset="0"/>
              </a:rPr>
              <a:t>.,  úč. do 15 min., max. 30-45 min., celkem 2-5 h.</a:t>
            </a:r>
          </a:p>
          <a:p>
            <a:pPr lvl="1">
              <a:lnSpc>
                <a:spcPts val="3360"/>
              </a:lnSpc>
            </a:pPr>
            <a:r>
              <a:rPr lang="cs-CZ" sz="2200" b="1" dirty="0" smtClean="0">
                <a:latin typeface="Candara" pitchFamily="34" charset="0"/>
              </a:rPr>
              <a:t>B) neutrální vodné roztoky </a:t>
            </a:r>
            <a:r>
              <a:rPr lang="cs-CZ" sz="2200" b="1" dirty="0" err="1" smtClean="0">
                <a:latin typeface="Candara" pitchFamily="34" charset="0"/>
              </a:rPr>
              <a:t>hum</a:t>
            </a:r>
            <a:r>
              <a:rPr lang="cs-CZ" sz="2200" b="1" dirty="0" smtClean="0">
                <a:latin typeface="Candara" pitchFamily="34" charset="0"/>
              </a:rPr>
              <a:t>. inzulinu – krystalický, rozpustný I</a:t>
            </a:r>
          </a:p>
          <a:p>
            <a:pPr marL="800100" lvl="1" indent="-342900">
              <a:lnSpc>
                <a:spcPts val="3360"/>
              </a:lnSpc>
              <a:buFontTx/>
              <a:buChar char="-"/>
            </a:pPr>
            <a:r>
              <a:rPr lang="cs-CZ" sz="2200" dirty="0" smtClean="0">
                <a:latin typeface="Candara" pitchFamily="34" charset="0"/>
              </a:rPr>
              <a:t>lze </a:t>
            </a:r>
            <a:r>
              <a:rPr lang="cs-CZ" sz="2200" dirty="0" err="1" smtClean="0">
                <a:latin typeface="Candara" pitchFamily="34" charset="0"/>
              </a:rPr>
              <a:t>i.v</a:t>
            </a:r>
            <a:r>
              <a:rPr lang="cs-CZ" sz="2200" dirty="0" smtClean="0">
                <a:latin typeface="Candara" pitchFamily="34" charset="0"/>
              </a:rPr>
              <a:t>. úč. do 30 min., max. 1-3 h., celkem 4-6 h.</a:t>
            </a:r>
            <a:endParaRPr lang="cs-CZ" sz="2200" dirty="0">
              <a:latin typeface="Candara" pitchFamily="34" charset="0"/>
            </a:endParaRPr>
          </a:p>
          <a:p>
            <a:pPr>
              <a:lnSpc>
                <a:spcPts val="3360"/>
              </a:lnSpc>
            </a:pPr>
            <a:r>
              <a:rPr lang="cs-CZ" sz="2200" b="1" dirty="0">
                <a:latin typeface="Candara" pitchFamily="34" charset="0"/>
              </a:rPr>
              <a:t>2. </a:t>
            </a:r>
            <a:r>
              <a:rPr lang="cs-CZ" sz="2200" b="1" dirty="0" smtClean="0">
                <a:latin typeface="Candara" pitchFamily="34" charset="0"/>
              </a:rPr>
              <a:t>Středně dlouze působící – protamin I, amorfní směsi, </a:t>
            </a:r>
            <a:r>
              <a:rPr lang="cs-CZ" sz="2200" b="1" dirty="0" err="1" smtClean="0">
                <a:latin typeface="Candara" pitchFamily="34" charset="0"/>
              </a:rPr>
              <a:t>lispro</a:t>
            </a:r>
            <a:r>
              <a:rPr lang="cs-CZ" sz="2200" b="1" dirty="0" smtClean="0">
                <a:latin typeface="Candara" pitchFamily="34" charset="0"/>
              </a:rPr>
              <a:t> </a:t>
            </a:r>
            <a:r>
              <a:rPr lang="cs-CZ" sz="2200" b="1" dirty="0" err="1" smtClean="0">
                <a:latin typeface="Candara" pitchFamily="34" charset="0"/>
              </a:rPr>
              <a:t>susp</a:t>
            </a:r>
            <a:r>
              <a:rPr lang="cs-CZ" sz="2200" b="1" dirty="0" smtClean="0">
                <a:latin typeface="Candara" pitchFamily="34" charset="0"/>
              </a:rPr>
              <a:t>.</a:t>
            </a:r>
            <a:endParaRPr lang="cs-CZ" sz="2200" b="1" dirty="0">
              <a:latin typeface="Candara" pitchFamily="34" charset="0"/>
            </a:endParaRPr>
          </a:p>
          <a:p>
            <a:pPr marL="342900" indent="-342900">
              <a:lnSpc>
                <a:spcPts val="3360"/>
              </a:lnSpc>
              <a:buFontTx/>
              <a:buChar char="-"/>
            </a:pPr>
            <a:r>
              <a:rPr lang="cs-CZ" sz="2200" dirty="0" smtClean="0">
                <a:latin typeface="Candara" pitchFamily="34" charset="0"/>
              </a:rPr>
              <a:t>úč. 1-2,5 h., max. 4-8 h., celkem 12-24 h.</a:t>
            </a:r>
          </a:p>
          <a:p>
            <a:pPr marL="342900" indent="-342900">
              <a:lnSpc>
                <a:spcPts val="3360"/>
              </a:lnSpc>
              <a:buFontTx/>
              <a:buChar char="-"/>
            </a:pPr>
            <a:r>
              <a:rPr lang="cs-CZ" sz="2200" dirty="0" smtClean="0">
                <a:latin typeface="Candara" pitchFamily="34" charset="0"/>
              </a:rPr>
              <a:t>amorfní a krystalické směsi v poměru 30:70</a:t>
            </a:r>
            <a:endParaRPr lang="cs-CZ" sz="2200" b="0" dirty="0">
              <a:latin typeface="Calibri" pitchFamily="34" charset="0"/>
            </a:endParaRPr>
          </a:p>
          <a:p>
            <a:pPr>
              <a:lnSpc>
                <a:spcPts val="3360"/>
              </a:lnSpc>
            </a:pPr>
            <a:r>
              <a:rPr lang="cs-CZ" sz="2200" b="1" dirty="0">
                <a:latin typeface="Candara" pitchFamily="34" charset="0"/>
              </a:rPr>
              <a:t>3. </a:t>
            </a:r>
            <a:r>
              <a:rPr lang="cs-CZ" sz="2200" b="1" dirty="0" smtClean="0">
                <a:latin typeface="Candara" pitchFamily="34" charset="0"/>
              </a:rPr>
              <a:t>Dlouze působící – krystalické suspenze, </a:t>
            </a:r>
            <a:r>
              <a:rPr lang="cs-CZ" sz="2200" b="1" dirty="0" err="1" smtClean="0">
                <a:latin typeface="Candara" pitchFamily="34" charset="0"/>
              </a:rPr>
              <a:t>glargin</a:t>
            </a:r>
            <a:r>
              <a:rPr lang="cs-CZ" sz="2200" b="1" dirty="0" smtClean="0">
                <a:latin typeface="Candara" pitchFamily="34" charset="0"/>
              </a:rPr>
              <a:t>, </a:t>
            </a:r>
            <a:r>
              <a:rPr lang="cs-CZ" sz="2200" b="1" dirty="0" err="1" smtClean="0">
                <a:latin typeface="Candara" pitchFamily="34" charset="0"/>
              </a:rPr>
              <a:t>detemir</a:t>
            </a:r>
            <a:r>
              <a:rPr lang="cs-CZ" sz="2200" b="1" dirty="0" smtClean="0">
                <a:latin typeface="Candara" pitchFamily="34" charset="0"/>
              </a:rPr>
              <a:t>, </a:t>
            </a:r>
            <a:r>
              <a:rPr lang="cs-CZ" sz="2200" b="1" dirty="0" err="1" smtClean="0">
                <a:latin typeface="Candara" pitchFamily="34" charset="0"/>
              </a:rPr>
              <a:t>degludec</a:t>
            </a:r>
            <a:r>
              <a:rPr lang="cs-CZ" sz="2200" b="1" dirty="0" smtClean="0">
                <a:latin typeface="Candara" pitchFamily="34" charset="0"/>
              </a:rPr>
              <a:t>, PEG </a:t>
            </a:r>
            <a:r>
              <a:rPr lang="cs-CZ" sz="2200" b="1" dirty="0" err="1" smtClean="0">
                <a:latin typeface="Candara" pitchFamily="34" charset="0"/>
              </a:rPr>
              <a:t>lispro</a:t>
            </a:r>
            <a:endParaRPr lang="cs-CZ" sz="2200" b="1" dirty="0">
              <a:latin typeface="Candara" pitchFamily="34" charset="0"/>
            </a:endParaRPr>
          </a:p>
          <a:p>
            <a:pPr marL="457200" indent="-457200"/>
            <a:r>
              <a:rPr lang="cs-CZ" sz="2200" dirty="0" smtClean="0">
                <a:latin typeface="Calibri" pitchFamily="34" charset="0"/>
              </a:rPr>
              <a:t>- úč. 2-3h, max. 10-18h., celkem 24-36h.</a:t>
            </a:r>
            <a:endParaRPr lang="cs-CZ" sz="2200" dirty="0" smtClean="0">
              <a:latin typeface="Candar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70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 </a:t>
            </a:r>
            <a:r>
              <a:rPr lang="cs-CZ" sz="3600" dirty="0" smtClean="0">
                <a:latin typeface="Candara" pitchFamily="34" charset="0"/>
              </a:rPr>
              <a:t>Aplikace inzulínu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56792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3360"/>
              </a:lnSpc>
              <a:buAutoNum type="arabicPeriod"/>
            </a:pPr>
            <a:r>
              <a:rPr lang="cs-CZ" sz="2400" b="1" dirty="0" smtClean="0">
                <a:latin typeface="Candara" pitchFamily="34" charset="0"/>
              </a:rPr>
              <a:t>Inzulínová pera </a:t>
            </a:r>
          </a:p>
          <a:p>
            <a:pPr marL="342900" indent="-3429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vyměnitelný zásobník s vysouvatelnou jehlou</a:t>
            </a:r>
          </a:p>
          <a:p>
            <a:pPr marL="342900" indent="-3429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kalibrované dávkování po 1 až 2 jednotkách</a:t>
            </a:r>
          </a:p>
          <a:p>
            <a:pPr marL="457200" indent="-457200">
              <a:lnSpc>
                <a:spcPts val="3360"/>
              </a:lnSpc>
              <a:buFont typeface="+mj-lt"/>
              <a:buAutoNum type="arabicPeriod" startAt="2"/>
            </a:pPr>
            <a:r>
              <a:rPr lang="cs-CZ" sz="2400" b="1" dirty="0" smtClean="0">
                <a:latin typeface="Candara" pitchFamily="34" charset="0"/>
              </a:rPr>
              <a:t>Inzulínové pumpy</a:t>
            </a:r>
          </a:p>
          <a:p>
            <a:pPr marL="342900" indent="-3429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kontinuální aplikace dle aktuální glykémie</a:t>
            </a:r>
          </a:p>
          <a:p>
            <a:pPr marL="342900" indent="-3429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lze doplnit i integrovaným glukometrem, programovatelné</a:t>
            </a:r>
          </a:p>
          <a:p>
            <a:pPr marL="457200" indent="-457200">
              <a:lnSpc>
                <a:spcPts val="3360"/>
              </a:lnSpc>
              <a:buFont typeface="+mj-lt"/>
              <a:buAutoNum type="arabicPeriod" startAt="3"/>
            </a:pPr>
            <a:r>
              <a:rPr lang="cs-CZ" sz="2400" b="1" dirty="0" smtClean="0">
                <a:latin typeface="Candara" pitchFamily="34" charset="0"/>
              </a:rPr>
              <a:t>Inzulínové stříkačky</a:t>
            </a:r>
          </a:p>
          <a:p>
            <a:pPr>
              <a:lnSpc>
                <a:spcPts val="3360"/>
              </a:lnSpc>
            </a:pPr>
            <a:r>
              <a:rPr lang="cs-CZ" sz="2400" b="1" dirty="0" smtClean="0">
                <a:latin typeface="Candara" pitchFamily="34" charset="0"/>
              </a:rPr>
              <a:t>- </a:t>
            </a:r>
            <a:r>
              <a:rPr lang="cs-CZ" sz="2400" dirty="0" smtClean="0">
                <a:latin typeface="Candara" pitchFamily="34" charset="0"/>
              </a:rPr>
              <a:t> se zatavenou jehlou, cejchované po jednotkách</a:t>
            </a:r>
          </a:p>
          <a:p>
            <a:pPr marL="457200" indent="-457200">
              <a:lnSpc>
                <a:spcPts val="3360"/>
              </a:lnSpc>
              <a:buFont typeface="+mj-lt"/>
              <a:buAutoNum type="arabicPeriod" startAt="4"/>
            </a:pPr>
            <a:r>
              <a:rPr lang="cs-CZ" sz="2400" b="1" dirty="0" smtClean="0">
                <a:latin typeface="Candara" pitchFamily="34" charset="0"/>
              </a:rPr>
              <a:t>Inhalace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12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 </a:t>
            </a:r>
            <a:r>
              <a:rPr lang="cs-CZ" sz="3600" dirty="0" smtClean="0">
                <a:latin typeface="Candara" pitchFamily="34" charset="0"/>
              </a:rPr>
              <a:t>Indikace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56792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800" b="1" dirty="0" smtClean="0">
                <a:latin typeface="Candara" pitchFamily="34" charset="0"/>
              </a:rPr>
              <a:t>DM I typu, gestační DM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800" b="1" dirty="0" smtClean="0">
                <a:latin typeface="Candara" pitchFamily="34" charset="0"/>
              </a:rPr>
              <a:t>Ketóza, ketonurie, </a:t>
            </a:r>
            <a:r>
              <a:rPr lang="cs-CZ" sz="2800" b="1" dirty="0" err="1" smtClean="0">
                <a:latin typeface="Candara" pitchFamily="34" charset="0"/>
              </a:rPr>
              <a:t>ketoacidóza</a:t>
            </a:r>
            <a:endParaRPr lang="cs-CZ" sz="2800" b="1" dirty="0" smtClean="0">
              <a:latin typeface="Candara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800" b="1" dirty="0" smtClean="0">
                <a:latin typeface="Candara" pitchFamily="34" charset="0"/>
              </a:rPr>
              <a:t>Diabetici mladší 30 let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800" b="1" dirty="0" smtClean="0">
                <a:latin typeface="Candara" pitchFamily="34" charset="0"/>
              </a:rPr>
              <a:t>Diabetici se závažnou infekcí a gangrénou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800" b="1" dirty="0" smtClean="0">
                <a:latin typeface="Candara" pitchFamily="34" charset="0"/>
              </a:rPr>
              <a:t>DM 2. typu kde selhala dieta PAD nebo pacient užívá glukokortikoidy nebo trpí poruchou jater či ledvin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0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 </a:t>
            </a:r>
            <a:r>
              <a:rPr lang="cs-CZ" sz="3600" dirty="0" err="1" smtClean="0">
                <a:latin typeface="Candara" pitchFamily="34" charset="0"/>
              </a:rPr>
              <a:t>N.ú</a:t>
            </a:r>
            <a:r>
              <a:rPr lang="cs-CZ" sz="3600" dirty="0" smtClean="0">
                <a:latin typeface="Candara" pitchFamily="34" charset="0"/>
              </a:rPr>
              <a:t>. inzulínu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75540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cs-CZ" sz="3600" b="1" dirty="0" smtClean="0">
                <a:latin typeface="Candara" pitchFamily="34" charset="0"/>
              </a:rPr>
              <a:t>Hypoglykémie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 startAt="2"/>
            </a:pPr>
            <a:r>
              <a:rPr lang="cs-CZ" sz="3600" b="1" dirty="0" smtClean="0">
                <a:latin typeface="Candara" pitchFamily="34" charset="0"/>
              </a:rPr>
              <a:t>Alergie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 startAt="3"/>
            </a:pPr>
            <a:r>
              <a:rPr lang="cs-CZ" sz="3600" b="1" dirty="0" err="1" smtClean="0">
                <a:latin typeface="Candara" pitchFamily="34" charset="0"/>
              </a:rPr>
              <a:t>Lipodystrofie</a:t>
            </a:r>
            <a:endParaRPr lang="cs-CZ" sz="3600" b="1" dirty="0" smtClean="0">
              <a:latin typeface="Candara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 startAt="4"/>
            </a:pPr>
            <a:r>
              <a:rPr lang="cs-CZ" sz="3600" b="1" dirty="0" smtClean="0">
                <a:latin typeface="Candara" pitchFamily="34" charset="0"/>
              </a:rPr>
              <a:t>Rezistence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2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 </a:t>
            </a:r>
            <a:r>
              <a:rPr lang="cs-CZ" sz="3600" dirty="0" smtClean="0">
                <a:latin typeface="Candara" pitchFamily="34" charset="0"/>
              </a:rPr>
              <a:t>DM II, PAD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75540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b="1" dirty="0" smtClean="0">
                <a:latin typeface="Candara" pitchFamily="34" charset="0"/>
              </a:rPr>
              <a:t>Schéma terapie DM II typu</a:t>
            </a:r>
          </a:p>
          <a:p>
            <a:pPr marL="457200" indent="-457200">
              <a:buAutoNum type="arabicPeriod"/>
            </a:pPr>
            <a:r>
              <a:rPr lang="cs-CZ" sz="2600" dirty="0" smtClean="0">
                <a:latin typeface="Candara" pitchFamily="34" charset="0"/>
              </a:rPr>
              <a:t>režimová opatření: dieta + fyzická aktivita</a:t>
            </a:r>
          </a:p>
          <a:p>
            <a:pPr marL="457200" indent="-457200">
              <a:buAutoNum type="arabicPeriod"/>
            </a:pPr>
            <a:r>
              <a:rPr lang="cs-CZ" sz="2600" dirty="0" smtClean="0">
                <a:latin typeface="Candara" pitchFamily="34" charset="0"/>
              </a:rPr>
              <a:t>nestačí-li 1. potom </a:t>
            </a:r>
            <a:r>
              <a:rPr lang="cs-CZ" sz="2600" dirty="0" err="1" smtClean="0">
                <a:latin typeface="Candara" pitchFamily="34" charset="0"/>
              </a:rPr>
              <a:t>monoterapie</a:t>
            </a:r>
            <a:r>
              <a:rPr lang="cs-CZ" sz="2600" dirty="0" smtClean="0">
                <a:latin typeface="Candara" pitchFamily="34" charset="0"/>
              </a:rPr>
              <a:t> PAD</a:t>
            </a:r>
          </a:p>
          <a:p>
            <a:pPr marL="457200" indent="-457200">
              <a:buAutoNum type="arabicPeriod"/>
            </a:pPr>
            <a:r>
              <a:rPr lang="cs-CZ" sz="2600" dirty="0" smtClean="0">
                <a:latin typeface="Candara" pitchFamily="34" charset="0"/>
              </a:rPr>
              <a:t>nestačí-li 2. potom kombinace PAD</a:t>
            </a:r>
          </a:p>
          <a:p>
            <a:pPr marL="457200" indent="-457200">
              <a:buAutoNum type="arabicPeriod"/>
            </a:pPr>
            <a:r>
              <a:rPr lang="cs-CZ" sz="2600" dirty="0" smtClean="0">
                <a:latin typeface="Candara" pitchFamily="34" charset="0"/>
              </a:rPr>
              <a:t>nestačí-li 3. potom kombinace PAD a inzulínu</a:t>
            </a:r>
          </a:p>
          <a:p>
            <a:pPr marL="457200" indent="-457200">
              <a:buAutoNum type="arabicPeriod"/>
            </a:pPr>
            <a:endParaRPr lang="cs-CZ" sz="2600" dirty="0">
              <a:latin typeface="Candara" pitchFamily="34" charset="0"/>
            </a:endParaRPr>
          </a:p>
          <a:p>
            <a:r>
              <a:rPr lang="cs-CZ" sz="2600" b="1" dirty="0" smtClean="0">
                <a:latin typeface="Candara" pitchFamily="34" charset="0"/>
              </a:rPr>
              <a:t>Kritéria výběru vhodného PAD</a:t>
            </a:r>
          </a:p>
          <a:p>
            <a:pPr marL="342900" indent="-342900">
              <a:buFontTx/>
              <a:buChar char="-"/>
            </a:pPr>
            <a:r>
              <a:rPr lang="cs-CZ" sz="2600" dirty="0" smtClean="0">
                <a:latin typeface="Candara" pitchFamily="34" charset="0"/>
              </a:rPr>
              <a:t>věk, váha, hladina inzulínu</a:t>
            </a:r>
          </a:p>
          <a:p>
            <a:pPr marL="342900" indent="-342900">
              <a:buFontTx/>
              <a:buChar char="-"/>
            </a:pPr>
            <a:r>
              <a:rPr lang="cs-CZ" sz="2600" dirty="0" smtClean="0">
                <a:latin typeface="Candara" pitchFamily="34" charset="0"/>
              </a:rPr>
              <a:t>hyperglykémie nalačno a po jídle</a:t>
            </a:r>
          </a:p>
          <a:p>
            <a:pPr marL="342900" indent="-342900">
              <a:buFontTx/>
              <a:buChar char="-"/>
            </a:pPr>
            <a:r>
              <a:rPr lang="cs-CZ" sz="2600" dirty="0" smtClean="0">
                <a:latin typeface="Candara" pitchFamily="34" charset="0"/>
              </a:rPr>
              <a:t>přítomnost metabolického syndromu</a:t>
            </a:r>
          </a:p>
          <a:p>
            <a:pPr marL="342900" indent="-342900">
              <a:buFontTx/>
              <a:buChar char="-"/>
            </a:pPr>
            <a:r>
              <a:rPr lang="cs-CZ" sz="2600" dirty="0" smtClean="0">
                <a:latin typeface="Candara" pitchFamily="34" charset="0"/>
              </a:rPr>
              <a:t>přidružená chronická onemocnění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26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</a:t>
            </a:r>
            <a:r>
              <a:rPr lang="cs-CZ" sz="3600" dirty="0" smtClean="0">
                <a:latin typeface="Candara" pitchFamily="34" charset="0"/>
              </a:rPr>
              <a:t>PAD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75540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latin typeface="Candara" pitchFamily="34" charset="0"/>
              </a:rPr>
              <a:t>Perorální </a:t>
            </a:r>
            <a:r>
              <a:rPr lang="cs-CZ" sz="2800" b="1" dirty="0" err="1" smtClean="0">
                <a:latin typeface="Candara" pitchFamily="34" charset="0"/>
              </a:rPr>
              <a:t>antidiabetika</a:t>
            </a:r>
            <a:endParaRPr lang="cs-CZ" sz="2800" b="1" dirty="0" smtClean="0">
              <a:latin typeface="Candara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500" dirty="0" err="1" smtClean="0">
                <a:latin typeface="Candara" pitchFamily="34" charset="0"/>
              </a:rPr>
              <a:t>Biguanidy</a:t>
            </a:r>
            <a:endParaRPr lang="cs-CZ" sz="2500" dirty="0" smtClean="0">
              <a:latin typeface="Candara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500" dirty="0" smtClean="0">
                <a:latin typeface="Candara" pitchFamily="34" charset="0"/>
              </a:rPr>
              <a:t>Deriváty </a:t>
            </a:r>
            <a:r>
              <a:rPr lang="cs-CZ" sz="2500" dirty="0" err="1" smtClean="0">
                <a:latin typeface="Candara" pitchFamily="34" charset="0"/>
              </a:rPr>
              <a:t>sulfonylmočoviny</a:t>
            </a:r>
            <a:endParaRPr lang="cs-CZ" sz="2500" dirty="0" smtClean="0">
              <a:latin typeface="Candara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500" dirty="0" err="1" smtClean="0">
                <a:latin typeface="Candara" pitchFamily="34" charset="0"/>
              </a:rPr>
              <a:t>Thiazolidindiony</a:t>
            </a:r>
            <a:endParaRPr lang="cs-CZ" sz="2500" dirty="0" smtClean="0">
              <a:latin typeface="Candara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500" dirty="0" smtClean="0">
                <a:latin typeface="Candara" pitchFamily="34" charset="0"/>
              </a:rPr>
              <a:t>Inhibitory střevní glukosidáz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500" dirty="0" err="1" smtClean="0">
                <a:latin typeface="Candara" pitchFamily="34" charset="0"/>
              </a:rPr>
              <a:t>Meglitinidy</a:t>
            </a:r>
            <a:endParaRPr lang="cs-CZ" sz="2500" dirty="0" smtClean="0">
              <a:latin typeface="Candara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500" dirty="0" smtClean="0">
                <a:latin typeface="Candara" pitchFamily="34" charset="0"/>
              </a:rPr>
              <a:t>Analogy GLP1 – </a:t>
            </a:r>
            <a:r>
              <a:rPr lang="cs-CZ" sz="2500" dirty="0" err="1" smtClean="0">
                <a:latin typeface="Candara" pitchFamily="34" charset="0"/>
              </a:rPr>
              <a:t>inkretiny</a:t>
            </a:r>
            <a:endParaRPr lang="cs-CZ" sz="2500" dirty="0" smtClean="0">
              <a:latin typeface="Candara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500" dirty="0" err="1" smtClean="0">
                <a:latin typeface="Candara" pitchFamily="34" charset="0"/>
              </a:rPr>
              <a:t>Gliptiny</a:t>
            </a:r>
            <a:endParaRPr lang="cs-CZ" sz="2500" dirty="0" smtClean="0">
              <a:latin typeface="Candara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500" dirty="0" smtClean="0">
                <a:latin typeface="Candara" pitchFamily="34" charset="0"/>
              </a:rPr>
              <a:t>Inhibitory SGLT2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2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</a:t>
            </a:r>
            <a:r>
              <a:rPr lang="cs-CZ" sz="3600" dirty="0" smtClean="0">
                <a:latin typeface="Candara" pitchFamily="34" charset="0"/>
              </a:rPr>
              <a:t>PAD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75540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cs-CZ" sz="2800" b="1" dirty="0" err="1" smtClean="0">
                <a:latin typeface="Candara" pitchFamily="34" charset="0"/>
              </a:rPr>
              <a:t>Biguanidy</a:t>
            </a:r>
            <a:r>
              <a:rPr lang="cs-CZ" sz="2800" b="1" dirty="0" smtClean="0">
                <a:latin typeface="Candara" pitchFamily="34" charset="0"/>
              </a:rPr>
              <a:t> – </a:t>
            </a:r>
            <a:r>
              <a:rPr lang="cs-CZ" sz="2800" b="1" dirty="0" err="1" smtClean="0">
                <a:latin typeface="Candara" pitchFamily="34" charset="0"/>
              </a:rPr>
              <a:t>metformin</a:t>
            </a:r>
            <a:r>
              <a:rPr lang="cs-CZ" sz="2800" b="1" dirty="0" smtClean="0">
                <a:latin typeface="Candara" pitchFamily="34" charset="0"/>
              </a:rPr>
              <a:t>, </a:t>
            </a:r>
            <a:r>
              <a:rPr lang="cs-CZ" sz="2400" dirty="0" err="1" smtClean="0">
                <a:latin typeface="Candara" pitchFamily="34" charset="0"/>
              </a:rPr>
              <a:t>buformin</a:t>
            </a:r>
            <a:r>
              <a:rPr lang="cs-CZ" sz="2400" dirty="0" smtClean="0">
                <a:latin typeface="Candara" pitchFamily="34" charset="0"/>
              </a:rPr>
              <a:t>, </a:t>
            </a:r>
            <a:r>
              <a:rPr lang="cs-CZ" sz="2400" dirty="0" err="1" smtClean="0">
                <a:latin typeface="Candara" pitchFamily="34" charset="0"/>
              </a:rPr>
              <a:t>fenformin</a:t>
            </a:r>
            <a:endParaRPr lang="cs-CZ" sz="2400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b="1" dirty="0" smtClean="0">
                <a:latin typeface="Candara" pitchFamily="34" charset="0"/>
              </a:rPr>
              <a:t>Mech. účinku:  </a:t>
            </a:r>
            <a:r>
              <a:rPr lang="cs-CZ" sz="2400" dirty="0" smtClean="0">
                <a:latin typeface="Candara" pitchFamily="34" charset="0"/>
              </a:rPr>
              <a:t>	A) </a:t>
            </a:r>
            <a:r>
              <a:rPr lang="cs-CZ" sz="2400" dirty="0" smtClean="0">
                <a:latin typeface="Calibri" pitchFamily="34" charset="0"/>
              </a:rPr>
              <a:t>zvýšení senzitivity periferních tkání k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>
                <a:latin typeface="Calibri" pitchFamily="34" charset="0"/>
              </a:rPr>
              <a:t>	</a:t>
            </a:r>
            <a:r>
              <a:rPr lang="cs-CZ" sz="2400" dirty="0" smtClean="0">
                <a:latin typeface="Calibri" pitchFamily="34" charset="0"/>
              </a:rPr>
              <a:t>			inzulínu ( játra, PPS)	</a:t>
            </a:r>
            <a:endParaRPr lang="cs-CZ" sz="24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 smtClean="0">
                <a:latin typeface="Calibri" pitchFamily="34" charset="0"/>
              </a:rPr>
              <a:t>			B) zvýšení vazby inzulínu na periferní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>
                <a:latin typeface="Calibri" pitchFamily="34" charset="0"/>
              </a:rPr>
              <a:t>	</a:t>
            </a:r>
            <a:r>
              <a:rPr lang="cs-CZ" sz="2400" dirty="0" smtClean="0">
                <a:latin typeface="Calibri" pitchFamily="34" charset="0"/>
              </a:rPr>
              <a:t>			receptor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>
                <a:latin typeface="Calibri" pitchFamily="34" charset="0"/>
                <a:sym typeface="Symbol" pitchFamily="18" charset="2"/>
              </a:rPr>
              <a:t>	</a:t>
            </a:r>
            <a:r>
              <a:rPr lang="cs-CZ" sz="2400" dirty="0" smtClean="0">
                <a:latin typeface="Calibri" pitchFamily="34" charset="0"/>
                <a:sym typeface="Symbol" pitchFamily="18" charset="2"/>
              </a:rPr>
              <a:t>		 nevznikají hypoglykemie!!!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cs-CZ" sz="2400" dirty="0" smtClean="0">
                <a:latin typeface="Calibri" pitchFamily="34" charset="0"/>
              </a:rPr>
              <a:t>účinek nezávisí  na pankreatu, ale potřebují k účinku inzulin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cs-CZ" sz="2400" dirty="0" smtClean="0">
                <a:latin typeface="Calibri" pitchFamily="34" charset="0"/>
              </a:rPr>
              <a:t>snižují hyperglykémii, ale neovlivňují </a:t>
            </a:r>
            <a:r>
              <a:rPr lang="cs-CZ" sz="2400" dirty="0" err="1" smtClean="0">
                <a:latin typeface="Calibri" pitchFamily="34" charset="0"/>
              </a:rPr>
              <a:t>normoglykémii</a:t>
            </a:r>
            <a:endParaRPr lang="cs-CZ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 smtClean="0">
                <a:latin typeface="Calibri" pitchFamily="34" charset="0"/>
              </a:rPr>
              <a:t>KI: renální a </a:t>
            </a:r>
            <a:r>
              <a:rPr lang="cs-CZ" sz="2400" dirty="0" err="1" smtClean="0">
                <a:latin typeface="Calibri" pitchFamily="34" charset="0"/>
              </a:rPr>
              <a:t>hepatální</a:t>
            </a:r>
            <a:r>
              <a:rPr lang="cs-CZ" sz="2400" dirty="0" smtClean="0">
                <a:latin typeface="Calibri" pitchFamily="34" charset="0"/>
              </a:rPr>
              <a:t> insuficience, gravidita, alkoholismus, kardiorespirační selhávání a tkáňové hypoxie pro riziko laktátové acidózy</a:t>
            </a:r>
            <a:endParaRPr lang="cs-CZ" sz="2400" dirty="0" smtClean="0">
              <a:latin typeface="Calibri" pitchFamily="34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96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</a:t>
            </a:r>
            <a:r>
              <a:rPr lang="cs-CZ" sz="3600" dirty="0" smtClean="0">
                <a:latin typeface="Candara" pitchFamily="34" charset="0"/>
              </a:rPr>
              <a:t>PAD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75540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cs-CZ" sz="2800" b="1" dirty="0" err="1" smtClean="0">
                <a:latin typeface="Candara" pitchFamily="34" charset="0"/>
              </a:rPr>
              <a:t>Biguanidy</a:t>
            </a:r>
            <a:r>
              <a:rPr lang="cs-CZ" sz="2800" b="1" dirty="0" smtClean="0">
                <a:latin typeface="Candara" pitchFamily="34" charset="0"/>
              </a:rPr>
              <a:t> – </a:t>
            </a:r>
            <a:r>
              <a:rPr lang="cs-CZ" sz="2800" b="1" dirty="0" err="1" smtClean="0">
                <a:latin typeface="Candara" pitchFamily="34" charset="0"/>
              </a:rPr>
              <a:t>metformin</a:t>
            </a:r>
            <a:r>
              <a:rPr lang="cs-CZ" sz="2800" b="1" dirty="0" smtClean="0">
                <a:latin typeface="Candara" pitchFamily="34" charset="0"/>
              </a:rPr>
              <a:t>, </a:t>
            </a:r>
            <a:r>
              <a:rPr lang="cs-CZ" sz="2400" dirty="0" err="1" smtClean="0">
                <a:latin typeface="Candara" pitchFamily="34" charset="0"/>
              </a:rPr>
              <a:t>buformin</a:t>
            </a:r>
            <a:r>
              <a:rPr lang="cs-CZ" sz="2400" dirty="0" smtClean="0">
                <a:latin typeface="Candara" pitchFamily="34" charset="0"/>
              </a:rPr>
              <a:t>, </a:t>
            </a:r>
            <a:r>
              <a:rPr lang="cs-CZ" sz="2400" dirty="0" err="1" smtClean="0">
                <a:latin typeface="Candara" pitchFamily="34" charset="0"/>
              </a:rPr>
              <a:t>fenformin</a:t>
            </a:r>
            <a:endParaRPr lang="cs-CZ" sz="2400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 smtClean="0">
                <a:latin typeface="Candara" pitchFamily="34" charset="0"/>
              </a:rPr>
              <a:t>- zvyšují HDL cholesterol, zlepšují reologické vlastnosti krve, snižují hladiny </a:t>
            </a:r>
            <a:r>
              <a:rPr lang="cs-CZ" sz="2400" dirty="0" err="1" smtClean="0">
                <a:latin typeface="Candara" pitchFamily="34" charset="0"/>
              </a:rPr>
              <a:t>glukagonu</a:t>
            </a:r>
            <a:endParaRPr lang="cs-CZ" sz="2400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b="1" dirty="0" smtClean="0">
                <a:latin typeface="Candara" pitchFamily="34" charset="0"/>
              </a:rPr>
              <a:t>Nežádoucí účinky:  </a:t>
            </a:r>
            <a:r>
              <a:rPr lang="cs-CZ" sz="2400" dirty="0" smtClean="0">
                <a:latin typeface="Candara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 smtClean="0">
                <a:latin typeface="Candara" pitchFamily="34" charset="0"/>
              </a:rPr>
              <a:t>- laktátová acidóza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 smtClean="0">
                <a:latin typeface="Candara" pitchFamily="34" charset="0"/>
              </a:rPr>
              <a:t>- nauzea, GIT intolerance ( až 20% pacientů), snížená absorpce vit B12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 smtClean="0">
                <a:latin typeface="Candara" pitchFamily="34" charset="0"/>
              </a:rPr>
              <a:t>- ztráta hmotnosti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cs-CZ" sz="2400" dirty="0" err="1" smtClean="0">
                <a:latin typeface="Candara" pitchFamily="34" charset="0"/>
              </a:rPr>
              <a:t>disulfiramová</a:t>
            </a:r>
            <a:r>
              <a:rPr lang="cs-CZ" sz="2400" dirty="0" smtClean="0">
                <a:latin typeface="Candara" pitchFamily="34" charset="0"/>
              </a:rPr>
              <a:t> reakce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b="1" dirty="0" smtClean="0">
                <a:latin typeface="Candara" pitchFamily="34" charset="0"/>
              </a:rPr>
              <a:t>Indikace</a:t>
            </a:r>
            <a:r>
              <a:rPr lang="cs-CZ" sz="2400" dirty="0" smtClean="0">
                <a:latin typeface="Candara" pitchFamily="34" charset="0"/>
              </a:rPr>
              <a:t> – obézní pacienti s DM II, nebo neobézní v kombinaci s deriváty </a:t>
            </a:r>
            <a:r>
              <a:rPr lang="cs-CZ" sz="2400" dirty="0" err="1" smtClean="0">
                <a:latin typeface="Candara" pitchFamily="34" charset="0"/>
              </a:rPr>
              <a:t>sulfonylmočoviny</a:t>
            </a:r>
            <a:endParaRPr lang="cs-CZ" sz="2400" dirty="0" smtClean="0">
              <a:latin typeface="Candar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4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</a:t>
            </a:r>
            <a:r>
              <a:rPr lang="cs-CZ" sz="3600" dirty="0" smtClean="0">
                <a:latin typeface="Candara" pitchFamily="34" charset="0"/>
              </a:rPr>
              <a:t>PAD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75540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cs-CZ" sz="2800" b="1" dirty="0" err="1" smtClean="0">
                <a:latin typeface="Candara" pitchFamily="34" charset="0"/>
              </a:rPr>
              <a:t>Thiazolidindiony</a:t>
            </a:r>
            <a:r>
              <a:rPr lang="cs-CZ" sz="2800" b="1" dirty="0" smtClean="0">
                <a:latin typeface="Candara" pitchFamily="34" charset="0"/>
              </a:rPr>
              <a:t> (</a:t>
            </a:r>
            <a:r>
              <a:rPr lang="cs-CZ" sz="2800" b="1" dirty="0" err="1" smtClean="0">
                <a:latin typeface="Candara" pitchFamily="34" charset="0"/>
              </a:rPr>
              <a:t>glitazony</a:t>
            </a:r>
            <a:r>
              <a:rPr lang="cs-CZ" sz="2800" b="1" dirty="0" smtClean="0">
                <a:latin typeface="Candara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800" b="1" dirty="0" smtClean="0">
                <a:latin typeface="Candara" pitchFamily="34" charset="0"/>
              </a:rPr>
              <a:t>- </a:t>
            </a:r>
            <a:r>
              <a:rPr lang="cs-CZ" sz="2800" b="1" dirty="0" err="1" smtClean="0">
                <a:latin typeface="Candara" pitchFamily="34" charset="0"/>
              </a:rPr>
              <a:t>rosiglitazon</a:t>
            </a:r>
            <a:r>
              <a:rPr lang="cs-CZ" sz="2800" b="1" dirty="0" smtClean="0">
                <a:latin typeface="Candara" pitchFamily="34" charset="0"/>
              </a:rPr>
              <a:t>, </a:t>
            </a:r>
            <a:r>
              <a:rPr lang="cs-CZ" sz="2800" b="1" dirty="0" err="1" smtClean="0">
                <a:latin typeface="Candara" pitchFamily="34" charset="0"/>
              </a:rPr>
              <a:t>pioglitazon</a:t>
            </a:r>
            <a:r>
              <a:rPr lang="cs-CZ" sz="2800" b="1" dirty="0" smtClean="0">
                <a:latin typeface="Candara" pitchFamily="34" charset="0"/>
              </a:rPr>
              <a:t>, </a:t>
            </a:r>
            <a:r>
              <a:rPr lang="cs-CZ" sz="2800" dirty="0" err="1" smtClean="0">
                <a:latin typeface="Candara" pitchFamily="34" charset="0"/>
              </a:rPr>
              <a:t>troglitazon</a:t>
            </a:r>
            <a:endParaRPr lang="cs-CZ" sz="2800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600" b="1" dirty="0" smtClean="0">
                <a:latin typeface="Candara" pitchFamily="34" charset="0"/>
              </a:rPr>
              <a:t>Mechanismus účinku: </a:t>
            </a:r>
            <a:r>
              <a:rPr lang="cs-CZ" sz="2600" dirty="0" smtClean="0">
                <a:latin typeface="Candara" pitchFamily="34" charset="0"/>
              </a:rPr>
              <a:t>aktivace jaderných PPAR-</a:t>
            </a:r>
            <a:r>
              <a:rPr lang="cs-CZ" sz="2600" dirty="0" smtClean="0">
                <a:latin typeface="Candara" pitchFamily="34" charset="0"/>
                <a:cs typeface="Arial"/>
              </a:rPr>
              <a:t>ɣ receptorů</a:t>
            </a:r>
            <a:r>
              <a:rPr lang="cs-CZ" sz="2600" dirty="0">
                <a:latin typeface="Candara" pitchFamily="34" charset="0"/>
              </a:rPr>
              <a:t> </a:t>
            </a:r>
            <a:r>
              <a:rPr lang="cs-CZ" sz="2600" dirty="0" smtClean="0">
                <a:latin typeface="Candara" pitchFamily="34" charset="0"/>
              </a:rPr>
              <a:t>+ </a:t>
            </a:r>
            <a:r>
              <a:rPr lang="cs-CZ" sz="2600" dirty="0" err="1" smtClean="0">
                <a:latin typeface="Candara" pitchFamily="34" charset="0"/>
              </a:rPr>
              <a:t>senzitizace</a:t>
            </a:r>
            <a:r>
              <a:rPr lang="cs-CZ" sz="2600" dirty="0" smtClean="0">
                <a:latin typeface="Candara" pitchFamily="34" charset="0"/>
              </a:rPr>
              <a:t> periferních tkání k inzulínu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cs-CZ" sz="2600" dirty="0" smtClean="0">
                <a:latin typeface="Candara" pitchFamily="34" charset="0"/>
              </a:rPr>
              <a:t>nepůsobí hypoglykemicky u </a:t>
            </a:r>
            <a:r>
              <a:rPr lang="cs-CZ" sz="2600" dirty="0" err="1" smtClean="0">
                <a:latin typeface="Candara" pitchFamily="34" charset="0"/>
              </a:rPr>
              <a:t>euglykemických</a:t>
            </a:r>
            <a:r>
              <a:rPr lang="cs-CZ" sz="2600" dirty="0" smtClean="0">
                <a:latin typeface="Candara" pitchFamily="34" charset="0"/>
              </a:rPr>
              <a:t> pacientů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cs-CZ" sz="2600" dirty="0" smtClean="0">
                <a:latin typeface="Candara" pitchFamily="34" charset="0"/>
                <a:cs typeface="Arial"/>
                <a:sym typeface="Symbol" pitchFamily="18" charset="2"/>
              </a:rPr>
              <a:t>↑ syntézu glykogenu, glykolýzu a </a:t>
            </a:r>
            <a:r>
              <a:rPr lang="cs-CZ" sz="2600" dirty="0" err="1" smtClean="0">
                <a:latin typeface="Candara" pitchFamily="34" charset="0"/>
                <a:cs typeface="Arial"/>
                <a:sym typeface="Symbol" pitchFamily="18" charset="2"/>
              </a:rPr>
              <a:t>lipogenezi</a:t>
            </a:r>
            <a:r>
              <a:rPr lang="cs-CZ" sz="2600" dirty="0" smtClean="0">
                <a:latin typeface="Candara" pitchFamily="34" charset="0"/>
                <a:cs typeface="Arial"/>
                <a:sym typeface="Symbol" pitchFamily="18" charset="2"/>
              </a:rPr>
              <a:t> a </a:t>
            </a:r>
            <a:r>
              <a:rPr lang="cs-CZ" sz="2600" dirty="0" smtClean="0">
                <a:latin typeface="Arial"/>
                <a:cs typeface="Arial"/>
                <a:sym typeface="Symbol" pitchFamily="18" charset="2"/>
              </a:rPr>
              <a:t>↓ </a:t>
            </a:r>
            <a:r>
              <a:rPr lang="cs-CZ" sz="2600" dirty="0" smtClean="0">
                <a:latin typeface="Candara" pitchFamily="34" charset="0"/>
                <a:cs typeface="Arial"/>
                <a:sym typeface="Symbol" pitchFamily="18" charset="2"/>
              </a:rPr>
              <a:t>glukoneogenezi v játrech</a:t>
            </a:r>
            <a:endParaRPr lang="cs-CZ" sz="2600" dirty="0" smtClean="0">
              <a:latin typeface="Candara" pitchFamily="34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77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</a:t>
            </a:r>
            <a:r>
              <a:rPr lang="cs-CZ" sz="3600" dirty="0" smtClean="0">
                <a:latin typeface="Candara" pitchFamily="34" charset="0"/>
              </a:rPr>
              <a:t>- Úvod 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56792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4500"/>
              </a:lnSpc>
              <a:buFontTx/>
              <a:buChar char="-"/>
            </a:pPr>
            <a:r>
              <a:rPr lang="cs-CZ" sz="2800" dirty="0" smtClean="0">
                <a:latin typeface="Candara" pitchFamily="34" charset="0"/>
              </a:rPr>
              <a:t>chronické, metabolické, </a:t>
            </a:r>
            <a:r>
              <a:rPr lang="cs-CZ" sz="2800" dirty="0" err="1" smtClean="0">
                <a:latin typeface="Candara" pitchFamily="34" charset="0"/>
              </a:rPr>
              <a:t>etiopatogeneticky</a:t>
            </a:r>
            <a:r>
              <a:rPr lang="cs-CZ" sz="2800" dirty="0" smtClean="0">
                <a:latin typeface="Candara" pitchFamily="34" charset="0"/>
              </a:rPr>
              <a:t> nejednotné onemocnění, základní symptomatologie = </a:t>
            </a:r>
            <a:r>
              <a:rPr lang="cs-CZ" sz="2800" b="1" dirty="0" smtClean="0">
                <a:solidFill>
                  <a:srgbClr val="FF0000"/>
                </a:solidFill>
                <a:latin typeface="Candara" pitchFamily="34" charset="0"/>
              </a:rPr>
              <a:t>hyperglykémie</a:t>
            </a:r>
          </a:p>
          <a:p>
            <a:pPr>
              <a:lnSpc>
                <a:spcPts val="4500"/>
              </a:lnSpc>
            </a:pPr>
            <a:r>
              <a:rPr lang="cs-CZ" sz="2800" b="1" dirty="0" smtClean="0">
                <a:latin typeface="Candara" pitchFamily="34" charset="0"/>
              </a:rPr>
              <a:t>Patogeneze</a:t>
            </a:r>
            <a:r>
              <a:rPr lang="cs-CZ" sz="2800" dirty="0" smtClean="0">
                <a:latin typeface="Candara" pitchFamily="34" charset="0"/>
              </a:rPr>
              <a:t> – absolutní nebo relativní nedostatek inzulínu, genetická predispozice, jiné</a:t>
            </a:r>
          </a:p>
          <a:p>
            <a:pPr>
              <a:lnSpc>
                <a:spcPts val="4500"/>
              </a:lnSpc>
            </a:pPr>
            <a:r>
              <a:rPr lang="cs-CZ" sz="2800" b="1" dirty="0" smtClean="0">
                <a:latin typeface="Candara" pitchFamily="34" charset="0"/>
              </a:rPr>
              <a:t>Klasifikace</a:t>
            </a:r>
            <a:r>
              <a:rPr lang="cs-CZ" sz="2800" dirty="0" smtClean="0">
                <a:latin typeface="Candara" pitchFamily="34" charset="0"/>
              </a:rPr>
              <a:t> 	- DM I typu, DM II typu</a:t>
            </a:r>
          </a:p>
          <a:p>
            <a:pPr>
              <a:lnSpc>
                <a:spcPts val="4500"/>
              </a:lnSpc>
            </a:pPr>
            <a:r>
              <a:rPr lang="cs-CZ" sz="2800" dirty="0">
                <a:latin typeface="Candara" pitchFamily="34" charset="0"/>
              </a:rPr>
              <a:t>	</a:t>
            </a:r>
            <a:r>
              <a:rPr lang="cs-CZ" sz="2800" dirty="0" smtClean="0">
                <a:latin typeface="Candara" pitchFamily="34" charset="0"/>
              </a:rPr>
              <a:t>	- gestační, sekundární diabetes, MODY</a:t>
            </a:r>
          </a:p>
          <a:p>
            <a:pPr>
              <a:lnSpc>
                <a:spcPts val="4500"/>
              </a:lnSpc>
            </a:pPr>
            <a:r>
              <a:rPr lang="cs-CZ" sz="2800" b="1" dirty="0" smtClean="0">
                <a:latin typeface="Candara" pitchFamily="34" charset="0"/>
              </a:rPr>
              <a:t>Farmakoterapie</a:t>
            </a:r>
            <a:r>
              <a:rPr lang="cs-CZ" sz="2800" dirty="0" smtClean="0">
                <a:latin typeface="Candara" pitchFamily="34" charset="0"/>
              </a:rPr>
              <a:t> 	1) inzulín</a:t>
            </a:r>
          </a:p>
          <a:p>
            <a:pPr>
              <a:lnSpc>
                <a:spcPts val="4500"/>
              </a:lnSpc>
            </a:pPr>
            <a:r>
              <a:rPr lang="cs-CZ" sz="2800" dirty="0">
                <a:latin typeface="Candara" pitchFamily="34" charset="0"/>
              </a:rPr>
              <a:t>	</a:t>
            </a:r>
            <a:r>
              <a:rPr lang="cs-CZ" sz="2800" dirty="0" smtClean="0">
                <a:latin typeface="Candara" pitchFamily="34" charset="0"/>
              </a:rPr>
              <a:t>		2) „perorální“ </a:t>
            </a:r>
            <a:r>
              <a:rPr lang="cs-CZ" sz="2800" dirty="0" err="1" smtClean="0">
                <a:latin typeface="Candara" pitchFamily="34" charset="0"/>
              </a:rPr>
              <a:t>antidiabetika</a:t>
            </a:r>
            <a:endParaRPr lang="cs-CZ" sz="2800" dirty="0" smtClean="0">
              <a:latin typeface="Candara" pitchFamily="34" charset="0"/>
            </a:endParaRPr>
          </a:p>
        </p:txBody>
      </p:sp>
      <p:sp>
        <p:nvSpPr>
          <p:cNvPr id="6" name="Ovál 5">
            <a:hlinkClick r:id="rId4"/>
          </p:cNvPr>
          <p:cNvSpPr/>
          <p:nvPr/>
        </p:nvSpPr>
        <p:spPr>
          <a:xfrm>
            <a:off x="6948264" y="2420888"/>
            <a:ext cx="720080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41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</a:t>
            </a:r>
            <a:r>
              <a:rPr lang="cs-CZ" sz="3600" dirty="0" smtClean="0">
                <a:latin typeface="Candara" pitchFamily="34" charset="0"/>
              </a:rPr>
              <a:t>PAD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75540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cs-CZ" sz="2800" b="1" dirty="0" err="1" smtClean="0">
                <a:latin typeface="Candara" pitchFamily="34" charset="0"/>
              </a:rPr>
              <a:t>Thiazolidindiony</a:t>
            </a:r>
            <a:r>
              <a:rPr lang="cs-CZ" sz="2800" b="1" dirty="0" smtClean="0">
                <a:latin typeface="Candara" pitchFamily="34" charset="0"/>
              </a:rPr>
              <a:t> (</a:t>
            </a:r>
            <a:r>
              <a:rPr lang="cs-CZ" sz="2800" b="1" dirty="0" err="1" smtClean="0">
                <a:latin typeface="Candara" pitchFamily="34" charset="0"/>
              </a:rPr>
              <a:t>glitazony</a:t>
            </a:r>
            <a:r>
              <a:rPr lang="cs-CZ" sz="2800" b="1" dirty="0" smtClean="0">
                <a:latin typeface="Candara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800" b="1" dirty="0" smtClean="0">
                <a:latin typeface="Candara" pitchFamily="34" charset="0"/>
              </a:rPr>
              <a:t>- </a:t>
            </a:r>
            <a:r>
              <a:rPr lang="cs-CZ" sz="2800" b="1" dirty="0" err="1" smtClean="0">
                <a:latin typeface="Candara" pitchFamily="34" charset="0"/>
              </a:rPr>
              <a:t>rosiglitazon</a:t>
            </a:r>
            <a:r>
              <a:rPr lang="cs-CZ" sz="2800" b="1" dirty="0" smtClean="0">
                <a:latin typeface="Candara" pitchFamily="34" charset="0"/>
              </a:rPr>
              <a:t>, </a:t>
            </a:r>
            <a:r>
              <a:rPr lang="cs-CZ" sz="2800" b="1" dirty="0" err="1" smtClean="0">
                <a:latin typeface="Candara" pitchFamily="34" charset="0"/>
              </a:rPr>
              <a:t>pioglitazon</a:t>
            </a:r>
            <a:r>
              <a:rPr lang="cs-CZ" sz="2800" b="1" dirty="0" smtClean="0">
                <a:latin typeface="Candara" pitchFamily="34" charset="0"/>
              </a:rPr>
              <a:t>, </a:t>
            </a:r>
            <a:r>
              <a:rPr lang="cs-CZ" sz="2800" dirty="0" err="1" smtClean="0">
                <a:latin typeface="Candara" pitchFamily="34" charset="0"/>
              </a:rPr>
              <a:t>troglitazon</a:t>
            </a:r>
            <a:endParaRPr lang="cs-CZ" sz="2800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600" b="1" dirty="0" smtClean="0">
                <a:latin typeface="Candara" pitchFamily="34" charset="0"/>
              </a:rPr>
              <a:t>Indikace: ne lék. 1. volby</a:t>
            </a:r>
            <a:r>
              <a:rPr lang="cs-CZ" sz="2600" dirty="0" smtClean="0">
                <a:latin typeface="Candara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cs-CZ" sz="2600" dirty="0">
                <a:latin typeface="Candara" pitchFamily="34" charset="0"/>
              </a:rPr>
              <a:t>	</a:t>
            </a:r>
            <a:r>
              <a:rPr lang="cs-CZ" sz="2600" dirty="0" smtClean="0">
                <a:latin typeface="Candara" pitchFamily="34" charset="0"/>
              </a:rPr>
              <a:t>- kombinace s jinými PAD nevede k lepšímu klin. efektu než kombinace </a:t>
            </a:r>
            <a:r>
              <a:rPr lang="cs-CZ" sz="2600" dirty="0" err="1" smtClean="0">
                <a:latin typeface="Candara" pitchFamily="34" charset="0"/>
              </a:rPr>
              <a:t>metformin</a:t>
            </a:r>
            <a:r>
              <a:rPr lang="cs-CZ" sz="2600" dirty="0" smtClean="0">
                <a:latin typeface="Candara" pitchFamily="34" charset="0"/>
              </a:rPr>
              <a:t> + SU</a:t>
            </a:r>
          </a:p>
          <a:p>
            <a:pPr>
              <a:lnSpc>
                <a:spcPct val="150000"/>
              </a:lnSpc>
            </a:pPr>
            <a:r>
              <a:rPr lang="cs-CZ" sz="2600" b="1" dirty="0" smtClean="0">
                <a:latin typeface="Candara" pitchFamily="34" charset="0"/>
                <a:sym typeface="Symbol" pitchFamily="18" charset="2"/>
              </a:rPr>
              <a:t>Nežádoucí účinky: </a:t>
            </a:r>
            <a:r>
              <a:rPr lang="cs-CZ" sz="2600" dirty="0" err="1" smtClean="0">
                <a:latin typeface="Candara" pitchFamily="34" charset="0"/>
                <a:sym typeface="Symbol" pitchFamily="18" charset="2"/>
              </a:rPr>
              <a:t>hepatotoxicita</a:t>
            </a:r>
            <a:r>
              <a:rPr lang="cs-CZ" sz="2600" dirty="0" smtClean="0">
                <a:latin typeface="Candara" pitchFamily="34" charset="0"/>
                <a:sym typeface="Symbol" pitchFamily="18" charset="2"/>
              </a:rPr>
              <a:t>, retence tekutin, </a:t>
            </a:r>
            <a:r>
              <a:rPr lang="cs-CZ" sz="2600" dirty="0" smtClean="0">
                <a:latin typeface="Arial"/>
                <a:cs typeface="Arial"/>
                <a:sym typeface="Symbol" pitchFamily="18" charset="2"/>
              </a:rPr>
              <a:t>↑</a:t>
            </a:r>
            <a:r>
              <a:rPr lang="cs-CZ" sz="2600" dirty="0" smtClean="0">
                <a:latin typeface="Candara" pitchFamily="34" charset="0"/>
                <a:sym typeface="Symbol" pitchFamily="18" charset="2"/>
              </a:rPr>
              <a:t>TAG</a:t>
            </a:r>
          </a:p>
          <a:p>
            <a:pPr>
              <a:lnSpc>
                <a:spcPct val="150000"/>
              </a:lnSpc>
            </a:pPr>
            <a:r>
              <a:rPr lang="cs-CZ" sz="2600" b="1" dirty="0">
                <a:latin typeface="Candara" pitchFamily="34" charset="0"/>
                <a:sym typeface="Symbol" pitchFamily="18" charset="2"/>
              </a:rPr>
              <a:t>K</a:t>
            </a:r>
            <a:r>
              <a:rPr lang="cs-CZ" sz="2600" b="1" dirty="0" smtClean="0">
                <a:latin typeface="Candara" pitchFamily="34" charset="0"/>
                <a:sym typeface="Symbol" pitchFamily="18" charset="2"/>
              </a:rPr>
              <a:t>ontraindikace:</a:t>
            </a:r>
            <a:r>
              <a:rPr lang="cs-CZ" sz="2600" dirty="0" smtClean="0">
                <a:latin typeface="Candara" pitchFamily="34" charset="0"/>
                <a:sym typeface="Symbol" pitchFamily="18" charset="2"/>
              </a:rPr>
              <a:t> alergie, poškození jater, těhotenství, laktace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0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</a:t>
            </a:r>
            <a:r>
              <a:rPr lang="cs-CZ" sz="3600" dirty="0" smtClean="0">
                <a:latin typeface="Candara" pitchFamily="34" charset="0"/>
              </a:rPr>
              <a:t>PAD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75540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latin typeface="Candara" pitchFamily="34" charset="0"/>
              </a:rPr>
              <a:t>Deriváty </a:t>
            </a:r>
            <a:r>
              <a:rPr lang="cs-CZ" sz="2800" b="1" dirty="0" err="1" smtClean="0">
                <a:latin typeface="Candara" pitchFamily="34" charset="0"/>
              </a:rPr>
              <a:t>sulfonylmočoviny</a:t>
            </a:r>
            <a:endParaRPr lang="cs-CZ" sz="2800" b="1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</a:rPr>
              <a:t>Mech. účinku:  </a:t>
            </a:r>
            <a:endParaRPr lang="cs-CZ" sz="2400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ndara" pitchFamily="34" charset="0"/>
              </a:rPr>
              <a:t>A) </a:t>
            </a:r>
            <a:r>
              <a:rPr lang="cs-CZ" sz="2400" dirty="0" smtClean="0">
                <a:latin typeface="Calibri" pitchFamily="34" charset="0"/>
              </a:rPr>
              <a:t> pankreatické – stimulace B buněk (blok K</a:t>
            </a:r>
            <a:r>
              <a:rPr lang="cs-CZ" sz="2400" baseline="30000" dirty="0" smtClean="0">
                <a:latin typeface="Calibri" pitchFamily="34" charset="0"/>
              </a:rPr>
              <a:t>+</a:t>
            </a:r>
            <a:r>
              <a:rPr lang="cs-CZ" sz="2400" dirty="0" smtClean="0">
                <a:latin typeface="Calibri" pitchFamily="34" charset="0"/>
              </a:rPr>
              <a:t> kanálu) a sekrece inzulínu = riziko hypoglykémie!!!	</a:t>
            </a:r>
            <a:endParaRPr lang="cs-CZ" sz="24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 smtClean="0">
                <a:latin typeface="Calibri" pitchFamily="34" charset="0"/>
              </a:rPr>
              <a:t>B) </a:t>
            </a:r>
            <a:r>
              <a:rPr lang="cs-CZ" sz="2400" dirty="0" err="1" smtClean="0">
                <a:latin typeface="Calibri" pitchFamily="34" charset="0"/>
              </a:rPr>
              <a:t>extrapankreatické</a:t>
            </a:r>
            <a:r>
              <a:rPr lang="cs-CZ" sz="2400" dirty="0" smtClean="0">
                <a:latin typeface="Calibri" pitchFamily="34" charset="0"/>
              </a:rPr>
              <a:t> 	</a:t>
            </a:r>
            <a:r>
              <a:rPr lang="cs-CZ" sz="2400" dirty="0" smtClean="0">
                <a:latin typeface="Candara" pitchFamily="34" charset="0"/>
                <a:cs typeface="Arial"/>
              </a:rPr>
              <a:t>↑ afinitu inzulinu k receptorům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>
                <a:latin typeface="Candara" pitchFamily="34" charset="0"/>
                <a:cs typeface="Arial"/>
                <a:sym typeface="Symbol" pitchFamily="18" charset="2"/>
              </a:rPr>
              <a:t>	</a:t>
            </a:r>
            <a:r>
              <a:rPr lang="cs-CZ" sz="2400" dirty="0" smtClean="0">
                <a:latin typeface="Candara" pitchFamily="34" charset="0"/>
                <a:cs typeface="Arial"/>
                <a:sym typeface="Symbol" pitchFamily="18" charset="2"/>
              </a:rPr>
              <a:t>		↓</a:t>
            </a:r>
            <a:r>
              <a:rPr lang="cs-CZ" sz="2400" dirty="0" err="1" smtClean="0">
                <a:latin typeface="Candara" pitchFamily="34" charset="0"/>
                <a:cs typeface="Arial"/>
                <a:sym typeface="Symbol" pitchFamily="18" charset="2"/>
              </a:rPr>
              <a:t>hepatální</a:t>
            </a:r>
            <a:r>
              <a:rPr lang="cs-CZ" sz="2400" dirty="0" smtClean="0">
                <a:latin typeface="Candara" pitchFamily="34" charset="0"/>
                <a:cs typeface="Arial"/>
                <a:sym typeface="Symbol" pitchFamily="18" charset="2"/>
              </a:rPr>
              <a:t> degradaci inzulinu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>
                <a:latin typeface="Candara" pitchFamily="34" charset="0"/>
                <a:cs typeface="Arial"/>
                <a:sym typeface="Symbol" pitchFamily="18" charset="2"/>
              </a:rPr>
              <a:t>	</a:t>
            </a:r>
            <a:r>
              <a:rPr lang="cs-CZ" sz="2400" dirty="0" smtClean="0">
                <a:latin typeface="Candara" pitchFamily="34" charset="0"/>
                <a:cs typeface="Arial"/>
                <a:sym typeface="Symbol" pitchFamily="18" charset="2"/>
              </a:rPr>
              <a:t>		↓ sekreci </a:t>
            </a:r>
            <a:r>
              <a:rPr lang="cs-CZ" sz="2400" dirty="0" err="1" smtClean="0">
                <a:latin typeface="Candara" pitchFamily="34" charset="0"/>
                <a:cs typeface="Arial"/>
                <a:sym typeface="Symbol" pitchFamily="18" charset="2"/>
              </a:rPr>
              <a:t>glukagonu</a:t>
            </a:r>
            <a:endParaRPr lang="cs-CZ" sz="2400" dirty="0" smtClean="0">
              <a:latin typeface="Candara" pitchFamily="34" charset="0"/>
              <a:cs typeface="Arial"/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>
                <a:latin typeface="Candara" pitchFamily="34" charset="0"/>
                <a:cs typeface="Arial"/>
                <a:sym typeface="Symbol" pitchFamily="18" charset="2"/>
              </a:rPr>
              <a:t>	</a:t>
            </a:r>
            <a:r>
              <a:rPr lang="cs-CZ" sz="2400" dirty="0" smtClean="0">
                <a:latin typeface="Candara" pitchFamily="34" charset="0"/>
                <a:cs typeface="Arial"/>
                <a:sym typeface="Symbol" pitchFamily="18" charset="2"/>
              </a:rPr>
              <a:t>		↓glukoneogenezi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>
                <a:latin typeface="Arial"/>
                <a:cs typeface="Arial"/>
                <a:sym typeface="Symbol" pitchFamily="18" charset="2"/>
              </a:rPr>
              <a:t>	</a:t>
            </a:r>
            <a:r>
              <a:rPr lang="cs-CZ" sz="2400" dirty="0" smtClean="0">
                <a:latin typeface="Arial"/>
                <a:cs typeface="Arial"/>
                <a:sym typeface="Symbol" pitchFamily="18" charset="2"/>
              </a:rPr>
              <a:t>		</a:t>
            </a:r>
            <a:r>
              <a:rPr lang="cs-CZ" sz="2400" dirty="0" smtClean="0">
                <a:latin typeface="Candara" pitchFamily="34" charset="0"/>
                <a:cs typeface="Arial"/>
              </a:rPr>
              <a:t>↑ počet receptorů na </a:t>
            </a:r>
            <a:r>
              <a:rPr lang="cs-CZ" sz="2400" dirty="0" err="1" smtClean="0">
                <a:latin typeface="Candara" pitchFamily="34" charset="0"/>
                <a:cs typeface="Arial"/>
              </a:rPr>
              <a:t>erytro</a:t>
            </a:r>
            <a:r>
              <a:rPr lang="cs-CZ" sz="2400" dirty="0" smtClean="0">
                <a:latin typeface="Candara" pitchFamily="34" charset="0"/>
                <a:cs typeface="Arial"/>
              </a:rPr>
              <a:t>-, </a:t>
            </a:r>
            <a:r>
              <a:rPr lang="cs-CZ" sz="2400" dirty="0" err="1" smtClean="0">
                <a:latin typeface="Candara" pitchFamily="34" charset="0"/>
                <a:cs typeface="Arial"/>
              </a:rPr>
              <a:t>adipo</a:t>
            </a:r>
            <a:r>
              <a:rPr lang="cs-CZ" sz="2400" dirty="0" smtClean="0">
                <a:latin typeface="Candara" pitchFamily="34" charset="0"/>
                <a:cs typeface="Arial"/>
              </a:rPr>
              <a:t>- a 				monocytech </a:t>
            </a:r>
            <a:endParaRPr lang="cs-CZ" sz="2400" dirty="0" smtClean="0">
              <a:latin typeface="Candara" pitchFamily="34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0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</a:t>
            </a:r>
            <a:r>
              <a:rPr lang="cs-CZ" sz="3600" dirty="0" smtClean="0">
                <a:latin typeface="Candara" pitchFamily="34" charset="0"/>
              </a:rPr>
              <a:t>PAD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75540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latin typeface="Candara" pitchFamily="34" charset="0"/>
              </a:rPr>
              <a:t>Deriváty </a:t>
            </a:r>
            <a:r>
              <a:rPr lang="cs-CZ" sz="2800" b="1" dirty="0" err="1" smtClean="0">
                <a:latin typeface="Candara" pitchFamily="34" charset="0"/>
              </a:rPr>
              <a:t>sulfonylmočoviny</a:t>
            </a:r>
            <a:endParaRPr lang="cs-CZ" sz="2800" b="1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</a:rPr>
              <a:t>I. generace:  </a:t>
            </a:r>
            <a:r>
              <a:rPr lang="cs-CZ" sz="2400" dirty="0" err="1" smtClean="0">
                <a:latin typeface="Candara" pitchFamily="34" charset="0"/>
              </a:rPr>
              <a:t>chlorpropamid</a:t>
            </a:r>
            <a:r>
              <a:rPr lang="cs-CZ" sz="2400" dirty="0" smtClean="0">
                <a:latin typeface="Candara" pitchFamily="34" charset="0"/>
              </a:rPr>
              <a:t>, </a:t>
            </a:r>
            <a:r>
              <a:rPr lang="cs-CZ" sz="2400" dirty="0" err="1" smtClean="0">
                <a:latin typeface="Candara" pitchFamily="34" charset="0"/>
              </a:rPr>
              <a:t>tolbutamid</a:t>
            </a:r>
            <a:endParaRPr lang="cs-CZ" sz="2400" dirty="0" smtClean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</a:rPr>
              <a:t>II. generace: </a:t>
            </a:r>
            <a:r>
              <a:rPr lang="cs-CZ" sz="2400" b="1" dirty="0" err="1" smtClean="0">
                <a:latin typeface="Candara" pitchFamily="34" charset="0"/>
              </a:rPr>
              <a:t>glibenklamid</a:t>
            </a:r>
            <a:r>
              <a:rPr lang="cs-CZ" sz="2400" b="1" dirty="0" smtClean="0">
                <a:latin typeface="Candara" pitchFamily="34" charset="0"/>
              </a:rPr>
              <a:t>, </a:t>
            </a:r>
            <a:r>
              <a:rPr lang="cs-CZ" sz="2400" b="1" dirty="0" err="1" smtClean="0">
                <a:latin typeface="Candara" pitchFamily="34" charset="0"/>
              </a:rPr>
              <a:t>glipizid</a:t>
            </a:r>
            <a:r>
              <a:rPr lang="cs-CZ" sz="2400" b="1" dirty="0" smtClean="0">
                <a:latin typeface="Candara" pitchFamily="34" charset="0"/>
              </a:rPr>
              <a:t>, </a:t>
            </a:r>
            <a:r>
              <a:rPr lang="cs-CZ" sz="2400" b="1" dirty="0" err="1" smtClean="0">
                <a:latin typeface="Candara" pitchFamily="34" charset="0"/>
              </a:rPr>
              <a:t>gliklazid</a:t>
            </a:r>
            <a:r>
              <a:rPr lang="cs-CZ" sz="2400" b="1" dirty="0" smtClean="0">
                <a:latin typeface="Candara" pitchFamily="34" charset="0"/>
              </a:rPr>
              <a:t>, </a:t>
            </a:r>
            <a:r>
              <a:rPr lang="cs-CZ" sz="2400" b="1" dirty="0" err="1" smtClean="0">
                <a:latin typeface="Candara" pitchFamily="34" charset="0"/>
              </a:rPr>
              <a:t>glikvidon</a:t>
            </a:r>
            <a:endParaRPr lang="cs-CZ" sz="2400" b="1" dirty="0" smtClean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</a:rPr>
              <a:t>III. generace: </a:t>
            </a:r>
            <a:r>
              <a:rPr lang="cs-CZ" sz="2400" b="1" dirty="0" err="1" smtClean="0">
                <a:latin typeface="Candara" pitchFamily="34" charset="0"/>
              </a:rPr>
              <a:t>glimepirid</a:t>
            </a:r>
            <a:endParaRPr lang="cs-CZ" sz="2400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</a:rPr>
              <a:t>Indikace: </a:t>
            </a:r>
            <a:r>
              <a:rPr lang="cs-CZ" sz="2400" dirty="0" smtClean="0">
                <a:latin typeface="Candara" pitchFamily="34" charset="0"/>
              </a:rPr>
              <a:t>léky 1. volby u neobézních pacientů DM II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  <a:sym typeface="Symbol" pitchFamily="18" charset="2"/>
              </a:rPr>
              <a:t>Nežádoucí účinky: hypoglykémie</a:t>
            </a:r>
            <a:r>
              <a:rPr lang="cs-CZ" sz="2400" dirty="0" smtClean="0">
                <a:latin typeface="Candara" pitchFamily="34" charset="0"/>
                <a:sym typeface="Symbol" pitchFamily="18" charset="2"/>
              </a:rPr>
              <a:t>, zvýšení chuti k jídlu, retence tekutin, alergie, </a:t>
            </a:r>
            <a:r>
              <a:rPr lang="cs-CZ" sz="2400" dirty="0" err="1" smtClean="0">
                <a:latin typeface="Candara" pitchFamily="34" charset="0"/>
                <a:sym typeface="Symbol" pitchFamily="18" charset="2"/>
              </a:rPr>
              <a:t>fotosenzitivita</a:t>
            </a:r>
            <a:endParaRPr lang="cs-CZ" sz="2400" dirty="0" smtClean="0">
              <a:latin typeface="Candara" pitchFamily="34" charset="0"/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  <a:sym typeface="Symbol" pitchFamily="18" charset="2"/>
              </a:rPr>
              <a:t>Kontraindikace:</a:t>
            </a:r>
            <a:r>
              <a:rPr lang="cs-CZ" sz="2400" dirty="0" smtClean="0">
                <a:latin typeface="Candara" pitchFamily="34" charset="0"/>
                <a:sym typeface="Symbol" pitchFamily="18" charset="2"/>
              </a:rPr>
              <a:t> hypoglykémie, </a:t>
            </a:r>
            <a:r>
              <a:rPr lang="cs-CZ" sz="2400" dirty="0" err="1" smtClean="0">
                <a:latin typeface="Candara" pitchFamily="34" charset="0"/>
                <a:sym typeface="Symbol" pitchFamily="18" charset="2"/>
              </a:rPr>
              <a:t>ketoacidóza</a:t>
            </a:r>
            <a:r>
              <a:rPr lang="cs-CZ" sz="2400" dirty="0" smtClean="0">
                <a:latin typeface="Candara" pitchFamily="34" charset="0"/>
                <a:sym typeface="Symbol" pitchFamily="18" charset="2"/>
              </a:rPr>
              <a:t>, poškození ledvin/jater (relativní), těhotenství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54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</a:t>
            </a:r>
            <a:r>
              <a:rPr lang="cs-CZ" sz="3600" dirty="0" smtClean="0">
                <a:latin typeface="Candara" pitchFamily="34" charset="0"/>
              </a:rPr>
              <a:t>PAD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75540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cs-CZ" sz="2800" b="1" dirty="0" err="1" smtClean="0">
                <a:latin typeface="Candara" pitchFamily="34" charset="0"/>
              </a:rPr>
              <a:t>Meglitinidy</a:t>
            </a:r>
            <a:r>
              <a:rPr lang="cs-CZ" sz="2800" b="1" dirty="0" smtClean="0">
                <a:latin typeface="Candara" pitchFamily="34" charset="0"/>
              </a:rPr>
              <a:t> (</a:t>
            </a:r>
            <a:r>
              <a:rPr lang="cs-CZ" sz="2800" b="1" dirty="0" err="1" smtClean="0">
                <a:latin typeface="Candara" pitchFamily="34" charset="0"/>
              </a:rPr>
              <a:t>glinidy</a:t>
            </a:r>
            <a:r>
              <a:rPr lang="cs-CZ" sz="2800" b="1" dirty="0" smtClean="0">
                <a:latin typeface="Candara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800" b="1" dirty="0" smtClean="0">
                <a:latin typeface="Candara" pitchFamily="34" charset="0"/>
              </a:rPr>
              <a:t>- </a:t>
            </a:r>
            <a:r>
              <a:rPr lang="cs-CZ" sz="2800" b="1" dirty="0" err="1" smtClean="0">
                <a:latin typeface="Candara" pitchFamily="34" charset="0"/>
              </a:rPr>
              <a:t>repaglinid</a:t>
            </a:r>
            <a:r>
              <a:rPr lang="cs-CZ" sz="2800" b="1" dirty="0" smtClean="0">
                <a:latin typeface="Candara" pitchFamily="34" charset="0"/>
              </a:rPr>
              <a:t>, </a:t>
            </a:r>
            <a:r>
              <a:rPr lang="cs-CZ" sz="2800" b="1" dirty="0" err="1" smtClean="0">
                <a:latin typeface="Candara" pitchFamily="34" charset="0"/>
              </a:rPr>
              <a:t>nateglinid</a:t>
            </a:r>
            <a:r>
              <a:rPr lang="cs-CZ" sz="2800" b="1" dirty="0" smtClean="0">
                <a:latin typeface="Candara" pitchFamily="34" charset="0"/>
              </a:rPr>
              <a:t>, </a:t>
            </a:r>
            <a:r>
              <a:rPr lang="cs-CZ" sz="2800" b="1" dirty="0" err="1" smtClean="0">
                <a:latin typeface="Candara" pitchFamily="34" charset="0"/>
              </a:rPr>
              <a:t>meglitinid</a:t>
            </a:r>
            <a:endParaRPr lang="cs-CZ" sz="2800" b="1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</a:rPr>
              <a:t>Mechanismus účinku:  </a:t>
            </a:r>
            <a:r>
              <a:rPr lang="cs-CZ" sz="2400" dirty="0" smtClean="0">
                <a:latin typeface="Candara" pitchFamily="34" charset="0"/>
              </a:rPr>
              <a:t>podobný MU jako deriváty SU, ale prostřednictvím jiného receptorového místa, rychlejší účinek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</a:rPr>
              <a:t>Indikace: </a:t>
            </a:r>
            <a:r>
              <a:rPr lang="cs-CZ" sz="2400" dirty="0" smtClean="0">
                <a:latin typeface="Candara" pitchFamily="34" charset="0"/>
              </a:rPr>
              <a:t>kombinace s </a:t>
            </a:r>
            <a:r>
              <a:rPr lang="cs-CZ" sz="2400" dirty="0" err="1" smtClean="0">
                <a:latin typeface="Candara" pitchFamily="34" charset="0"/>
              </a:rPr>
              <a:t>metforminem</a:t>
            </a:r>
            <a:r>
              <a:rPr lang="cs-CZ" sz="2400" dirty="0" smtClean="0">
                <a:latin typeface="Candara" pitchFamily="34" charset="0"/>
              </a:rPr>
              <a:t>, </a:t>
            </a:r>
            <a:r>
              <a:rPr lang="cs-CZ" sz="2400" dirty="0" err="1" smtClean="0">
                <a:latin typeface="Candara" pitchFamily="34" charset="0"/>
              </a:rPr>
              <a:t>hypoglykemizující</a:t>
            </a:r>
            <a:r>
              <a:rPr lang="cs-CZ" sz="2400" dirty="0" smtClean="0">
                <a:latin typeface="Candara" pitchFamily="34" charset="0"/>
              </a:rPr>
              <a:t> efekt cca 4h po požití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  <a:sym typeface="Symbol" pitchFamily="18" charset="2"/>
              </a:rPr>
              <a:t>Nežádoucí účinky: hypoglykémie, </a:t>
            </a:r>
            <a:r>
              <a:rPr lang="cs-CZ" sz="2400" dirty="0" err="1" smtClean="0">
                <a:latin typeface="Candara" pitchFamily="34" charset="0"/>
                <a:sym typeface="Symbol" pitchFamily="18" charset="2"/>
              </a:rPr>
              <a:t>nausea</a:t>
            </a:r>
            <a:r>
              <a:rPr lang="cs-CZ" sz="2400" dirty="0" smtClean="0">
                <a:latin typeface="Candara" pitchFamily="34" charset="0"/>
                <a:sym typeface="Symbol" pitchFamily="18" charset="2"/>
              </a:rPr>
              <a:t>, průjem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  <a:sym typeface="Symbol" pitchFamily="18" charset="2"/>
              </a:rPr>
              <a:t>Kontraindikace:</a:t>
            </a:r>
            <a:r>
              <a:rPr lang="cs-CZ" sz="2400" dirty="0" smtClean="0">
                <a:latin typeface="Candara" pitchFamily="34" charset="0"/>
                <a:sym typeface="Symbol" pitchFamily="18" charset="2"/>
              </a:rPr>
              <a:t> DM I, </a:t>
            </a:r>
            <a:r>
              <a:rPr lang="cs-CZ" sz="2400" dirty="0" err="1" smtClean="0">
                <a:latin typeface="Candara" pitchFamily="34" charset="0"/>
                <a:sym typeface="Symbol" pitchFamily="18" charset="2"/>
              </a:rPr>
              <a:t>diabet</a:t>
            </a:r>
            <a:r>
              <a:rPr lang="cs-CZ" sz="2400" dirty="0" smtClean="0">
                <a:latin typeface="Candara" pitchFamily="34" charset="0"/>
                <a:sym typeface="Symbol" pitchFamily="18" charset="2"/>
              </a:rPr>
              <a:t>. </a:t>
            </a:r>
            <a:r>
              <a:rPr lang="cs-CZ" sz="2400" dirty="0" err="1" smtClean="0">
                <a:latin typeface="Candara" pitchFamily="34" charset="0"/>
                <a:sym typeface="Symbol" pitchFamily="18" charset="2"/>
              </a:rPr>
              <a:t>ketoacidóza</a:t>
            </a:r>
            <a:r>
              <a:rPr lang="cs-CZ" sz="2400" dirty="0" smtClean="0">
                <a:latin typeface="Candara" pitchFamily="34" charset="0"/>
                <a:sym typeface="Symbol" pitchFamily="18" charset="2"/>
              </a:rPr>
              <a:t>, gravidita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7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</a:t>
            </a:r>
            <a:r>
              <a:rPr lang="cs-CZ" sz="3600" dirty="0" smtClean="0">
                <a:latin typeface="Candara" pitchFamily="34" charset="0"/>
              </a:rPr>
              <a:t>PAD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75540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cs-CZ" sz="2400" dirty="0" smtClean="0">
              <a:latin typeface="Candara" pitchFamily="34" charset="0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911975" y="3109913"/>
            <a:ext cx="756865" cy="358775"/>
          </a:xfrm>
          <a:prstGeom prst="line">
            <a:avLst/>
          </a:prstGeom>
          <a:ln>
            <a:solidFill>
              <a:schemeClr val="bg1"/>
            </a:solidFill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6911975" y="3516100"/>
            <a:ext cx="1840310" cy="5826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kern="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cs-CZ" sz="2400" b="1" kern="0" dirty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↓</a:t>
            </a:r>
            <a:r>
              <a:rPr lang="cs-CZ" sz="2400" b="1" kern="0" dirty="0">
                <a:solidFill>
                  <a:schemeClr val="bg1"/>
                </a:solidFill>
                <a:latin typeface="Candara" pitchFamily="34" charset="0"/>
              </a:rPr>
              <a:t>GLC</a:t>
            </a:r>
            <a:endParaRPr lang="cs-CZ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4140994" y="2892425"/>
            <a:ext cx="2736304" cy="5826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kern="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cs-CZ" sz="2400" b="1" kern="0" dirty="0" smtClean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Sekrece inzulinu</a:t>
            </a:r>
            <a:endParaRPr lang="cs-CZ" sz="2400" b="1" kern="0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3635896" y="4393384"/>
            <a:ext cx="3922340" cy="5826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kern="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cs-CZ" sz="2400" b="1" kern="0" dirty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Inhibice </a:t>
            </a:r>
            <a:r>
              <a:rPr lang="cs-CZ" sz="2400" b="1" kern="0" dirty="0" err="1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sekr</a:t>
            </a:r>
            <a:r>
              <a:rPr lang="cs-CZ" sz="2400" b="1" kern="0" dirty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. </a:t>
            </a:r>
            <a:r>
              <a:rPr lang="cs-CZ" sz="2400" b="1" kern="0" dirty="0" err="1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glukagonu</a:t>
            </a:r>
            <a:endParaRPr lang="cs-CZ" sz="2400" b="1" kern="0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7558236" y="4131825"/>
            <a:ext cx="273895" cy="523118"/>
          </a:xfrm>
          <a:prstGeom prst="line">
            <a:avLst/>
          </a:prstGeom>
          <a:ln>
            <a:solidFill>
              <a:schemeClr val="bg1"/>
            </a:solidFill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9" name="Zaoblený obdélník 28"/>
          <p:cNvSpPr/>
          <p:nvPr/>
        </p:nvSpPr>
        <p:spPr>
          <a:xfrm>
            <a:off x="2051720" y="3496979"/>
            <a:ext cx="1584176" cy="5826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kern="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cs-CZ" sz="2400" b="1" kern="0" dirty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GLP-1</a:t>
            </a: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V="1">
            <a:off x="3635896" y="3496979"/>
            <a:ext cx="936104" cy="44733"/>
          </a:xfrm>
          <a:prstGeom prst="line">
            <a:avLst/>
          </a:prstGeom>
          <a:ln>
            <a:solidFill>
              <a:schemeClr val="bg1"/>
            </a:solidFill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3635895" y="4049499"/>
            <a:ext cx="1873251" cy="319160"/>
          </a:xfrm>
          <a:prstGeom prst="line">
            <a:avLst/>
          </a:prstGeom>
          <a:ln>
            <a:solidFill>
              <a:schemeClr val="bg1"/>
            </a:solidFill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H="1">
            <a:off x="2886217" y="4079591"/>
            <a:ext cx="0" cy="1725673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4" name="Zaoblený obdélník 33"/>
          <p:cNvSpPr/>
          <p:nvPr/>
        </p:nvSpPr>
        <p:spPr>
          <a:xfrm>
            <a:off x="1332615" y="5805264"/>
            <a:ext cx="3107203" cy="5826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kern="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cs-CZ" sz="2400" b="1" kern="0" dirty="0" smtClean="0">
                <a:solidFill>
                  <a:schemeClr val="bg1"/>
                </a:solidFill>
                <a:latin typeface="Candara" pitchFamily="34" charset="0"/>
              </a:rPr>
              <a:t>Metabolity </a:t>
            </a:r>
            <a:r>
              <a:rPr lang="cs-CZ" sz="2400" b="1" kern="0" dirty="0" smtClean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GLP-1</a:t>
            </a:r>
            <a:endParaRPr lang="cs-CZ" sz="2400" b="1" kern="0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1259632" y="4589967"/>
            <a:ext cx="1584176" cy="5826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kern="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cs-CZ" sz="2400" b="1" kern="0" dirty="0" smtClean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DPP-IV</a:t>
            </a:r>
            <a:endParaRPr lang="cs-CZ" sz="2400" b="1" kern="0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36" name="Zaoblený obdélník 35"/>
          <p:cNvSpPr/>
          <p:nvPr/>
        </p:nvSpPr>
        <p:spPr>
          <a:xfrm>
            <a:off x="323528" y="2818607"/>
            <a:ext cx="1584176" cy="5826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kern="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cs-CZ" sz="2400" b="1" kern="0" dirty="0" err="1" smtClean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Gliptiny</a:t>
            </a:r>
            <a:endParaRPr lang="cs-CZ" sz="2400" b="1" kern="0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>
            <a:off x="1115617" y="3401219"/>
            <a:ext cx="792087" cy="1119840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803895" y="4510305"/>
            <a:ext cx="495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rgbClr val="C00000"/>
                </a:solidFill>
              </a:rPr>
              <a:t>X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40" name="Zaoblený obdélník 39"/>
          <p:cNvSpPr/>
          <p:nvPr/>
        </p:nvSpPr>
        <p:spPr>
          <a:xfrm>
            <a:off x="2051719" y="2420888"/>
            <a:ext cx="1584176" cy="5826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kern="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cs-CZ" sz="2400" b="1" kern="0" dirty="0" err="1" smtClean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Inkretiny</a:t>
            </a:r>
            <a:endParaRPr lang="cs-CZ" sz="2400" b="1" kern="0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>
            <a:off x="2843808" y="3003499"/>
            <a:ext cx="0" cy="512601"/>
          </a:xfrm>
          <a:prstGeom prst="line">
            <a:avLst/>
          </a:prstGeom>
          <a:ln>
            <a:solidFill>
              <a:srgbClr val="92D050"/>
            </a:solidFill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43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0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</a:t>
            </a:r>
            <a:r>
              <a:rPr lang="cs-CZ" sz="3600" dirty="0" smtClean="0">
                <a:latin typeface="Candara" pitchFamily="34" charset="0"/>
              </a:rPr>
              <a:t>PAD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75540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latin typeface="Candara" pitchFamily="34" charset="0"/>
              </a:rPr>
              <a:t>Analoga GLP1 (</a:t>
            </a:r>
            <a:r>
              <a:rPr lang="cs-CZ" sz="2800" b="1" dirty="0" err="1" smtClean="0">
                <a:latin typeface="Candara" pitchFamily="34" charset="0"/>
              </a:rPr>
              <a:t>inkretinová</a:t>
            </a:r>
            <a:r>
              <a:rPr lang="cs-CZ" sz="2800" b="1" dirty="0" smtClean="0">
                <a:latin typeface="Candara" pitchFamily="34" charset="0"/>
              </a:rPr>
              <a:t> </a:t>
            </a:r>
            <a:r>
              <a:rPr lang="cs-CZ" sz="2800" b="1" dirty="0" err="1" smtClean="0">
                <a:latin typeface="Candara" pitchFamily="34" charset="0"/>
              </a:rPr>
              <a:t>mimetika</a:t>
            </a:r>
            <a:r>
              <a:rPr lang="cs-CZ" sz="2800" b="1" dirty="0" smtClean="0">
                <a:latin typeface="Candara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800" b="1" dirty="0" smtClean="0">
                <a:latin typeface="Candara" pitchFamily="34" charset="0"/>
              </a:rPr>
              <a:t>- </a:t>
            </a:r>
            <a:r>
              <a:rPr lang="cs-CZ" sz="2800" b="1" dirty="0" err="1" smtClean="0">
                <a:latin typeface="Candara" pitchFamily="34" charset="0"/>
              </a:rPr>
              <a:t>exenatid</a:t>
            </a:r>
            <a:r>
              <a:rPr lang="cs-CZ" sz="2800" b="1" dirty="0" smtClean="0">
                <a:latin typeface="Candara" pitchFamily="34" charset="0"/>
              </a:rPr>
              <a:t>, </a:t>
            </a:r>
            <a:r>
              <a:rPr lang="cs-CZ" sz="2800" b="1" dirty="0" err="1" smtClean="0">
                <a:latin typeface="Candara" pitchFamily="34" charset="0"/>
              </a:rPr>
              <a:t>liraglutid</a:t>
            </a:r>
            <a:endParaRPr lang="cs-CZ" sz="2800" b="1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</a:rPr>
              <a:t>Mechanismus účinku:  </a:t>
            </a:r>
            <a:r>
              <a:rPr lang="cs-CZ" sz="2400" dirty="0" smtClean="0">
                <a:latin typeface="Candara" pitchFamily="34" charset="0"/>
              </a:rPr>
              <a:t>stimulace </a:t>
            </a:r>
            <a:r>
              <a:rPr lang="cs-CZ" sz="2400" dirty="0" err="1" smtClean="0">
                <a:latin typeface="Candara" pitchFamily="34" charset="0"/>
              </a:rPr>
              <a:t>Rc</a:t>
            </a:r>
            <a:r>
              <a:rPr lang="cs-CZ" sz="2400" dirty="0" smtClean="0">
                <a:latin typeface="Candara" pitchFamily="34" charset="0"/>
              </a:rPr>
              <a:t> pro </a:t>
            </a:r>
            <a:r>
              <a:rPr lang="cs-CZ" sz="2400" dirty="0" err="1" smtClean="0">
                <a:latin typeface="Candara" pitchFamily="34" charset="0"/>
              </a:rPr>
              <a:t>glukagon-like</a:t>
            </a:r>
            <a:r>
              <a:rPr lang="cs-CZ" sz="2400" dirty="0" smtClean="0">
                <a:latin typeface="Candara" pitchFamily="34" charset="0"/>
              </a:rPr>
              <a:t> peptid 1 = stimulace sekrece inzulínu + inhibice sekrece </a:t>
            </a:r>
            <a:r>
              <a:rPr lang="cs-CZ" sz="2400" dirty="0" err="1" smtClean="0">
                <a:latin typeface="Candara" pitchFamily="34" charset="0"/>
              </a:rPr>
              <a:t>glukagonu</a:t>
            </a:r>
            <a:endParaRPr lang="cs-CZ" sz="2400" dirty="0" smtClean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</a:rPr>
              <a:t>Indikace: </a:t>
            </a:r>
            <a:r>
              <a:rPr lang="cs-CZ" sz="2400" dirty="0" smtClean="0">
                <a:latin typeface="Candara" pitchFamily="34" charset="0"/>
              </a:rPr>
              <a:t>DM II v kombinaci s jinými PAD, aplikace </a:t>
            </a:r>
            <a:r>
              <a:rPr lang="cs-CZ" sz="2400" dirty="0" err="1" smtClean="0">
                <a:latin typeface="Candara" pitchFamily="34" charset="0"/>
              </a:rPr>
              <a:t>s.c</a:t>
            </a:r>
            <a:r>
              <a:rPr lang="cs-CZ" sz="2400" dirty="0" smtClean="0">
                <a:latin typeface="Candara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  <a:sym typeface="Symbol" pitchFamily="18" charset="2"/>
              </a:rPr>
              <a:t>Nežádoucí účinky: hypoglykémie, </a:t>
            </a:r>
            <a:r>
              <a:rPr lang="cs-CZ" sz="2400" dirty="0" err="1" smtClean="0">
                <a:latin typeface="Candara" pitchFamily="34" charset="0"/>
                <a:sym typeface="Symbol" pitchFamily="18" charset="2"/>
              </a:rPr>
              <a:t>nausea</a:t>
            </a:r>
            <a:r>
              <a:rPr lang="cs-CZ" sz="2400" dirty="0" smtClean="0">
                <a:latin typeface="Candara" pitchFamily="34" charset="0"/>
                <a:sym typeface="Symbol" pitchFamily="18" charset="2"/>
              </a:rPr>
              <a:t>, průjem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  <a:sym typeface="Symbol" pitchFamily="18" charset="2"/>
              </a:rPr>
              <a:t>Kontraindikace:</a:t>
            </a:r>
            <a:r>
              <a:rPr lang="cs-CZ" sz="2400" dirty="0" smtClean="0">
                <a:latin typeface="Candara" pitchFamily="34" charset="0"/>
                <a:sym typeface="Symbol" pitchFamily="18" charset="2"/>
              </a:rPr>
              <a:t> DM I, </a:t>
            </a:r>
            <a:r>
              <a:rPr lang="cs-CZ" sz="2400" dirty="0" err="1" smtClean="0">
                <a:latin typeface="Candara" pitchFamily="34" charset="0"/>
                <a:sym typeface="Symbol" pitchFamily="18" charset="2"/>
              </a:rPr>
              <a:t>diabet</a:t>
            </a:r>
            <a:r>
              <a:rPr lang="cs-CZ" sz="2400" dirty="0" smtClean="0">
                <a:latin typeface="Candara" pitchFamily="34" charset="0"/>
                <a:sym typeface="Symbol" pitchFamily="18" charset="2"/>
              </a:rPr>
              <a:t>. </a:t>
            </a:r>
            <a:r>
              <a:rPr lang="cs-CZ" sz="2400" dirty="0" err="1" smtClean="0">
                <a:latin typeface="Candara" pitchFamily="34" charset="0"/>
                <a:sym typeface="Symbol" pitchFamily="18" charset="2"/>
              </a:rPr>
              <a:t>ketoacidóza</a:t>
            </a:r>
            <a:r>
              <a:rPr lang="cs-CZ" sz="2400" dirty="0" smtClean="0">
                <a:latin typeface="Candara" pitchFamily="34" charset="0"/>
                <a:sym typeface="Symbol" pitchFamily="18" charset="2"/>
              </a:rPr>
              <a:t>, gravidita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83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</a:t>
            </a:r>
            <a:r>
              <a:rPr lang="cs-CZ" sz="3600" dirty="0" smtClean="0">
                <a:latin typeface="Candara" pitchFamily="34" charset="0"/>
              </a:rPr>
              <a:t>PAD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75540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cs-CZ" sz="2800" b="1" dirty="0" err="1" smtClean="0">
                <a:latin typeface="Candara" pitchFamily="34" charset="0"/>
              </a:rPr>
              <a:t>Gliptiny</a:t>
            </a:r>
            <a:endParaRPr lang="cs-CZ" sz="2800" b="1" dirty="0" smtClean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b="1" dirty="0" smtClean="0">
                <a:latin typeface="Candara" pitchFamily="34" charset="0"/>
              </a:rPr>
              <a:t>- </a:t>
            </a:r>
            <a:r>
              <a:rPr lang="cs-CZ" sz="2800" b="1" dirty="0" err="1" smtClean="0">
                <a:latin typeface="Candara" pitchFamily="34" charset="0"/>
              </a:rPr>
              <a:t>sitagliptin</a:t>
            </a:r>
            <a:r>
              <a:rPr lang="cs-CZ" sz="2800" b="1" dirty="0" smtClean="0">
                <a:latin typeface="Candara" pitchFamily="34" charset="0"/>
              </a:rPr>
              <a:t>, </a:t>
            </a:r>
            <a:r>
              <a:rPr lang="cs-CZ" sz="2800" b="1" dirty="0" err="1" smtClean="0">
                <a:latin typeface="Candara" pitchFamily="34" charset="0"/>
              </a:rPr>
              <a:t>vildagliptin</a:t>
            </a:r>
            <a:r>
              <a:rPr lang="cs-CZ" sz="2800" b="1" dirty="0" smtClean="0">
                <a:latin typeface="Candara" pitchFamily="34" charset="0"/>
              </a:rPr>
              <a:t>., </a:t>
            </a:r>
            <a:r>
              <a:rPr lang="cs-CZ" sz="2800" b="1" dirty="0" err="1" smtClean="0">
                <a:latin typeface="Candara" pitchFamily="34" charset="0"/>
              </a:rPr>
              <a:t>alogliptin</a:t>
            </a:r>
            <a:r>
              <a:rPr lang="cs-CZ" sz="2800" b="1" dirty="0" smtClean="0">
                <a:latin typeface="Candara" pitchFamily="34" charset="0"/>
              </a:rPr>
              <a:t>, </a:t>
            </a:r>
            <a:r>
              <a:rPr lang="cs-CZ" sz="2800" b="1" dirty="0" err="1" smtClean="0">
                <a:latin typeface="Candara" pitchFamily="34" charset="0"/>
              </a:rPr>
              <a:t>linagliptin</a:t>
            </a:r>
            <a:endParaRPr lang="cs-CZ" sz="2800" b="1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</a:rPr>
              <a:t>Mechanismus účinku:  </a:t>
            </a:r>
            <a:r>
              <a:rPr lang="cs-CZ" sz="2400" dirty="0" smtClean="0">
                <a:latin typeface="Candara" pitchFamily="34" charset="0"/>
              </a:rPr>
              <a:t>inhibitory </a:t>
            </a:r>
            <a:r>
              <a:rPr lang="cs-CZ" sz="2400" dirty="0" err="1" smtClean="0">
                <a:latin typeface="Candara" pitchFamily="34" charset="0"/>
              </a:rPr>
              <a:t>dipeptidylpeptidázy</a:t>
            </a:r>
            <a:r>
              <a:rPr lang="cs-CZ" sz="2400" dirty="0" smtClean="0">
                <a:latin typeface="Candara" pitchFamily="34" charset="0"/>
              </a:rPr>
              <a:t> (DPP-IV)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ndara" pitchFamily="34" charset="0"/>
              </a:rPr>
              <a:t>=inhibice degradace </a:t>
            </a:r>
            <a:r>
              <a:rPr lang="cs-CZ" sz="2400" dirty="0" err="1" smtClean="0">
                <a:latin typeface="Candara" pitchFamily="34" charset="0"/>
              </a:rPr>
              <a:t>inkretinů</a:t>
            </a:r>
            <a:r>
              <a:rPr lang="cs-CZ" sz="2400" dirty="0" smtClean="0">
                <a:latin typeface="Candara" pitchFamily="34" charset="0"/>
              </a:rPr>
              <a:t> (hormony GIT, stimulující B </a:t>
            </a:r>
            <a:r>
              <a:rPr lang="cs-CZ" sz="2400" dirty="0" err="1" smtClean="0">
                <a:latin typeface="Candara" pitchFamily="34" charset="0"/>
              </a:rPr>
              <a:t>bky</a:t>
            </a:r>
            <a:r>
              <a:rPr lang="cs-CZ" sz="2400" dirty="0" smtClean="0">
                <a:latin typeface="Candara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</a:rPr>
              <a:t>Indikace: </a:t>
            </a:r>
            <a:r>
              <a:rPr lang="cs-CZ" sz="2400" dirty="0" smtClean="0">
                <a:latin typeface="Candara" pitchFamily="34" charset="0"/>
              </a:rPr>
              <a:t>DM II v kombinaci s jinými PAD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nižší riziko hypoglykémie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lepší kontrola glykémie a Hb1Ac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zpomalení/zastavení progrese DM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4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</a:t>
            </a:r>
            <a:r>
              <a:rPr lang="cs-CZ" sz="3600" dirty="0" smtClean="0">
                <a:latin typeface="Candara" pitchFamily="34" charset="0"/>
              </a:rPr>
              <a:t>PAD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75540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latin typeface="Candara" pitchFamily="34" charset="0"/>
              </a:rPr>
              <a:t>Inhibitory SGLT2</a:t>
            </a:r>
          </a:p>
          <a:p>
            <a:pPr>
              <a:lnSpc>
                <a:spcPct val="150000"/>
              </a:lnSpc>
            </a:pPr>
            <a:r>
              <a:rPr lang="cs-CZ" sz="2800" b="1" dirty="0" smtClean="0">
                <a:latin typeface="Candara" pitchFamily="34" charset="0"/>
              </a:rPr>
              <a:t>- </a:t>
            </a:r>
            <a:r>
              <a:rPr lang="cs-CZ" sz="2800" b="1" dirty="0" err="1" smtClean="0">
                <a:latin typeface="Candara" pitchFamily="34" charset="0"/>
              </a:rPr>
              <a:t>depagliflozin</a:t>
            </a:r>
            <a:r>
              <a:rPr lang="cs-CZ" sz="2800" b="1" dirty="0" smtClean="0">
                <a:latin typeface="Candara" pitchFamily="34" charset="0"/>
              </a:rPr>
              <a:t>, </a:t>
            </a:r>
            <a:r>
              <a:rPr lang="cs-CZ" sz="2800" b="1" dirty="0" err="1" smtClean="0">
                <a:latin typeface="Candara" pitchFamily="34" charset="0"/>
              </a:rPr>
              <a:t>kanagliflozin</a:t>
            </a:r>
            <a:endParaRPr lang="cs-CZ" sz="2800" b="1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</a:rPr>
              <a:t>Mechanismus účinku:  </a:t>
            </a:r>
            <a:r>
              <a:rPr lang="cs-CZ" sz="2400" dirty="0" smtClean="0">
                <a:latin typeface="Candara" pitchFamily="34" charset="0"/>
              </a:rPr>
              <a:t>reverzibilní inhibice SGLT2 = inhibice </a:t>
            </a:r>
            <a:r>
              <a:rPr lang="cs-CZ" sz="2400" dirty="0" err="1" smtClean="0">
                <a:latin typeface="Candara" pitchFamily="34" charset="0"/>
              </a:rPr>
              <a:t>reabsorbce</a:t>
            </a:r>
            <a:r>
              <a:rPr lang="cs-CZ" sz="2400" dirty="0" smtClean="0">
                <a:latin typeface="Candara" pitchFamily="34" charset="0"/>
              </a:rPr>
              <a:t> GLU v ledvinách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účinek závisí na hladinách glykémie a GFR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mírný diuretický a </a:t>
            </a:r>
            <a:r>
              <a:rPr lang="cs-CZ" sz="2400" dirty="0" err="1" smtClean="0">
                <a:latin typeface="Candara" pitchFamily="34" charset="0"/>
              </a:rPr>
              <a:t>natriuretický</a:t>
            </a:r>
            <a:r>
              <a:rPr lang="cs-CZ" sz="2400" dirty="0" smtClean="0">
                <a:latin typeface="Candara" pitchFamily="34" charset="0"/>
              </a:rPr>
              <a:t> efekt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</a:rPr>
              <a:t>Indikace: </a:t>
            </a:r>
            <a:r>
              <a:rPr lang="cs-CZ" sz="2400" dirty="0" err="1" smtClean="0">
                <a:latin typeface="Candara" pitchFamily="34" charset="0"/>
              </a:rPr>
              <a:t>monoterapie</a:t>
            </a:r>
            <a:r>
              <a:rPr lang="cs-CZ" sz="2400" dirty="0" smtClean="0">
                <a:latin typeface="Candara" pitchFamily="34" charset="0"/>
              </a:rPr>
              <a:t> substituce </a:t>
            </a:r>
            <a:r>
              <a:rPr lang="cs-CZ" sz="2400" dirty="0" err="1" smtClean="0">
                <a:latin typeface="Candara" pitchFamily="34" charset="0"/>
              </a:rPr>
              <a:t>metforminu</a:t>
            </a:r>
            <a:r>
              <a:rPr lang="cs-CZ" sz="2400" dirty="0" smtClean="0">
                <a:latin typeface="Candara" pitchFamily="34" charset="0"/>
              </a:rPr>
              <a:t>, kombinace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  <a:sym typeface="Symbol" pitchFamily="18" charset="2"/>
              </a:rPr>
              <a:t>Nežádoucí účinky: infekce </a:t>
            </a:r>
            <a:r>
              <a:rPr lang="cs-CZ" sz="2400" b="1" dirty="0" err="1" smtClean="0">
                <a:latin typeface="Candara" pitchFamily="34" charset="0"/>
                <a:sym typeface="Symbol" pitchFamily="18" charset="2"/>
              </a:rPr>
              <a:t>urogenitál</a:t>
            </a:r>
            <a:r>
              <a:rPr lang="cs-CZ" sz="2400" b="1" dirty="0" smtClean="0">
                <a:latin typeface="Candara" pitchFamily="34" charset="0"/>
                <a:sym typeface="Symbol" pitchFamily="18" charset="2"/>
              </a:rPr>
              <a:t>. traktu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Candara" pitchFamily="34" charset="0"/>
                <a:sym typeface="Symbol" pitchFamily="18" charset="2"/>
              </a:rPr>
              <a:t>	</a:t>
            </a:r>
            <a:r>
              <a:rPr lang="cs-CZ" sz="2400" b="1" dirty="0" smtClean="0">
                <a:latin typeface="Candara" pitchFamily="34" charset="0"/>
                <a:sym typeface="Symbol" pitchFamily="18" charset="2"/>
              </a:rPr>
              <a:t>	         </a:t>
            </a:r>
            <a:r>
              <a:rPr lang="cs-CZ" sz="2400" dirty="0" smtClean="0">
                <a:latin typeface="Candara" pitchFamily="34" charset="0"/>
                <a:sym typeface="Symbol" pitchFamily="18" charset="2"/>
              </a:rPr>
              <a:t>hypoglykémie, polyurie, bolesti zad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62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</a:t>
            </a:r>
            <a:r>
              <a:rPr lang="cs-CZ" sz="3600" dirty="0" smtClean="0">
                <a:latin typeface="Candara" pitchFamily="34" charset="0"/>
              </a:rPr>
              <a:t>PAD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75540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latin typeface="Candara" pitchFamily="34" charset="0"/>
              </a:rPr>
              <a:t>Inhibitory střevních glukosidáz</a:t>
            </a:r>
          </a:p>
          <a:p>
            <a:pPr>
              <a:lnSpc>
                <a:spcPct val="150000"/>
              </a:lnSpc>
            </a:pPr>
            <a:r>
              <a:rPr lang="cs-CZ" sz="2800" b="1" dirty="0" smtClean="0">
                <a:latin typeface="Candara" pitchFamily="34" charset="0"/>
              </a:rPr>
              <a:t>- </a:t>
            </a:r>
            <a:r>
              <a:rPr lang="cs-CZ" sz="2800" b="1" dirty="0" err="1" smtClean="0">
                <a:latin typeface="Candara" pitchFamily="34" charset="0"/>
              </a:rPr>
              <a:t>akarbóza</a:t>
            </a:r>
            <a:r>
              <a:rPr lang="cs-CZ" sz="2800" b="1" dirty="0" smtClean="0">
                <a:latin typeface="Candara" pitchFamily="34" charset="0"/>
              </a:rPr>
              <a:t>, </a:t>
            </a:r>
            <a:r>
              <a:rPr lang="cs-CZ" sz="2800" b="1" dirty="0" err="1" smtClean="0">
                <a:latin typeface="Candara" pitchFamily="34" charset="0"/>
              </a:rPr>
              <a:t>voglibosa</a:t>
            </a:r>
            <a:r>
              <a:rPr lang="cs-CZ" sz="2800" b="1" dirty="0" smtClean="0">
                <a:latin typeface="Candara" pitchFamily="34" charset="0"/>
              </a:rPr>
              <a:t>, </a:t>
            </a:r>
            <a:r>
              <a:rPr lang="cs-CZ" sz="2800" b="1" dirty="0" err="1" smtClean="0">
                <a:latin typeface="Candara" pitchFamily="34" charset="0"/>
              </a:rPr>
              <a:t>miglitol</a:t>
            </a:r>
            <a:endParaRPr lang="cs-CZ" sz="2800" b="1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</a:rPr>
              <a:t>Mechanismus účinku:  </a:t>
            </a:r>
            <a:r>
              <a:rPr lang="cs-CZ" sz="2400" dirty="0" smtClean="0">
                <a:latin typeface="Candara" pitchFamily="34" charset="0"/>
              </a:rPr>
              <a:t>kompetitivní inhibice střevních </a:t>
            </a:r>
            <a:r>
              <a:rPr lang="el-GR" sz="2400" dirty="0" smtClean="0">
                <a:latin typeface="Candara" pitchFamily="34" charset="0"/>
              </a:rPr>
              <a:t>α</a:t>
            </a:r>
            <a:r>
              <a:rPr lang="cs-CZ" sz="2400" dirty="0" smtClean="0">
                <a:latin typeface="Candara" pitchFamily="34" charset="0"/>
              </a:rPr>
              <a:t> glukosidáz = zpomalení a redukce absorpce sacharidů z GIT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Candara" pitchFamily="34" charset="0"/>
              </a:rPr>
              <a:t> </a:t>
            </a:r>
            <a:r>
              <a:rPr lang="cs-CZ" sz="2400" dirty="0" smtClean="0">
                <a:latin typeface="Candara" pitchFamily="34" charset="0"/>
              </a:rPr>
              <a:t>- neinterferují se vstřebáváním monosacharidů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</a:rPr>
              <a:t>Indikace: </a:t>
            </a:r>
            <a:r>
              <a:rPr lang="cs-CZ" sz="2400" dirty="0" err="1" smtClean="0">
                <a:latin typeface="Candara" pitchFamily="34" charset="0"/>
              </a:rPr>
              <a:t>monoterapie</a:t>
            </a:r>
            <a:r>
              <a:rPr lang="cs-CZ" sz="2400" dirty="0" smtClean="0">
                <a:latin typeface="Candara" pitchFamily="34" charset="0"/>
              </a:rPr>
              <a:t> i kombinace DM II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ndara" pitchFamily="34" charset="0"/>
                <a:sym typeface="Symbol" pitchFamily="18" charset="2"/>
              </a:rPr>
              <a:t>Nežádoucí účinky: GIT potíže – </a:t>
            </a:r>
            <a:r>
              <a:rPr lang="cs-CZ" sz="2400" dirty="0" smtClean="0">
                <a:latin typeface="Candara" pitchFamily="34" charset="0"/>
                <a:sym typeface="Symbol" pitchFamily="18" charset="2"/>
              </a:rPr>
              <a:t>edukační léčivo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ndara" pitchFamily="34" charset="0"/>
                <a:sym typeface="Symbol" pitchFamily="18" charset="2"/>
              </a:rPr>
              <a:t>-</a:t>
            </a:r>
            <a:r>
              <a:rPr lang="cs-CZ" sz="2400" b="1" dirty="0" smtClean="0">
                <a:latin typeface="Candara" pitchFamily="34" charset="0"/>
                <a:sym typeface="Symbol" pitchFamily="18" charset="2"/>
              </a:rPr>
              <a:t> </a:t>
            </a:r>
            <a:r>
              <a:rPr lang="cs-CZ" sz="2400" dirty="0" smtClean="0">
                <a:latin typeface="Candara" pitchFamily="34" charset="0"/>
                <a:sym typeface="Symbol" pitchFamily="18" charset="2"/>
              </a:rPr>
              <a:t>při kombinaci s jinými PAD a hypoglykémie nutno podat monosacharid nebo </a:t>
            </a:r>
            <a:r>
              <a:rPr lang="cs-CZ" sz="2400" dirty="0" err="1" smtClean="0">
                <a:latin typeface="Candara" pitchFamily="34" charset="0"/>
                <a:sym typeface="Symbol" pitchFamily="18" charset="2"/>
              </a:rPr>
              <a:t>glukagon</a:t>
            </a:r>
            <a:endParaRPr lang="cs-CZ" sz="2400" dirty="0" smtClean="0">
              <a:latin typeface="Candara" pitchFamily="34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75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0"/>
            <a:ext cx="9036496" cy="6858000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 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429000" y="2286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nedostatek inzulínu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0" y="1143000"/>
            <a:ext cx="266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400" b="0" dirty="0">
                <a:solidFill>
                  <a:schemeClr val="bg1"/>
                </a:solidFill>
                <a:latin typeface="Calibri" pitchFamily="34" charset="0"/>
              </a:rPr>
              <a:t>TUKOVÁ TKÁŇ</a:t>
            </a:r>
          </a:p>
          <a:p>
            <a:r>
              <a:rPr lang="cs-CZ" sz="2400" b="0" dirty="0">
                <a:solidFill>
                  <a:schemeClr val="bg1"/>
                </a:solidFill>
                <a:latin typeface="Calibri" pitchFamily="34" charset="0"/>
              </a:rPr>
              <a:t>narušená utilizace glukózy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096000" y="914400"/>
            <a:ext cx="3276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sz="2400" b="0" dirty="0">
                <a:solidFill>
                  <a:schemeClr val="bg1"/>
                </a:solidFill>
                <a:latin typeface="Calibri" pitchFamily="34" charset="0"/>
              </a:rPr>
              <a:t>SVALY</a:t>
            </a:r>
          </a:p>
          <a:p>
            <a:pPr algn="ctr"/>
            <a:r>
              <a:rPr lang="cs-CZ" sz="2400" b="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</a:t>
            </a:r>
            <a:r>
              <a:rPr lang="cs-CZ" sz="2400" b="0" dirty="0">
                <a:solidFill>
                  <a:schemeClr val="bg1"/>
                </a:solidFill>
                <a:latin typeface="Calibri" pitchFamily="34" charset="0"/>
              </a:rPr>
              <a:t>oxidace glukózy</a:t>
            </a:r>
          </a:p>
          <a:p>
            <a:pPr algn="ctr"/>
            <a:r>
              <a:rPr lang="cs-CZ" sz="2400" b="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</a:t>
            </a:r>
            <a:r>
              <a:rPr lang="cs-CZ" sz="2400" b="0" dirty="0">
                <a:solidFill>
                  <a:schemeClr val="bg1"/>
                </a:solidFill>
                <a:latin typeface="Calibri" pitchFamily="34" charset="0"/>
              </a:rPr>
              <a:t> proteosyntéza</a:t>
            </a:r>
          </a:p>
          <a:p>
            <a:pPr algn="ctr"/>
            <a:r>
              <a:rPr lang="cs-CZ" sz="2400" b="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</a:t>
            </a:r>
            <a:r>
              <a:rPr lang="cs-CZ" sz="2400" b="0" dirty="0">
                <a:solidFill>
                  <a:schemeClr val="bg1"/>
                </a:solidFill>
                <a:latin typeface="Calibri" pitchFamily="34" charset="0"/>
              </a:rPr>
              <a:t>přeměna proteinů na AMK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352800" y="3124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400" b="0" dirty="0">
                <a:solidFill>
                  <a:schemeClr val="bg1"/>
                </a:solidFill>
                <a:latin typeface="Calibri" pitchFamily="34" charset="0"/>
              </a:rPr>
              <a:t>HYPERGLYKEMIE 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819400" y="4038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sz="2400" b="0">
                <a:solidFill>
                  <a:schemeClr val="bg1"/>
                </a:solidFill>
                <a:latin typeface="Calibri" pitchFamily="34" charset="0"/>
              </a:rPr>
              <a:t>OSMOTICKÁ DIURÉZA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895600" y="1143000"/>
            <a:ext cx="365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sz="2400" b="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 vychytávání glukózy inzulín-senzitivními buňkami</a:t>
            </a:r>
            <a:endParaRPr lang="cs-CZ" sz="24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0" y="2755900"/>
            <a:ext cx="24746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lipolýza</a:t>
            </a:r>
          </a:p>
          <a:p>
            <a:r>
              <a:rPr lang="cs-CZ" sz="2400" b="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 </a:t>
            </a:r>
            <a:r>
              <a:rPr lang="cs-CZ" sz="2400" b="0" dirty="0" err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uvolnování</a:t>
            </a:r>
            <a:r>
              <a:rPr lang="cs-CZ" sz="2400" b="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 VMK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0" y="3898900"/>
            <a:ext cx="180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b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ketogeneze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0" y="4889500"/>
            <a:ext cx="35404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b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acidóza poškození funkcí</a:t>
            </a:r>
          </a:p>
          <a:p>
            <a:r>
              <a:rPr lang="cs-CZ" sz="2400" b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	CNS, koma, exitus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657600" y="5181600"/>
            <a:ext cx="411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400" b="0" dirty="0">
                <a:solidFill>
                  <a:schemeClr val="bg1"/>
                </a:solidFill>
                <a:latin typeface="Calibri" pitchFamily="34" charset="0"/>
              </a:rPr>
              <a:t>- dehydratace</a:t>
            </a:r>
          </a:p>
          <a:p>
            <a:r>
              <a:rPr lang="cs-CZ" sz="2400" b="0" dirty="0">
                <a:solidFill>
                  <a:schemeClr val="bg1"/>
                </a:solidFill>
                <a:latin typeface="Calibri" pitchFamily="34" charset="0"/>
              </a:rPr>
              <a:t>- hypovolemie</a:t>
            </a:r>
          </a:p>
          <a:p>
            <a:r>
              <a:rPr lang="cs-CZ" sz="2400" b="0" dirty="0">
                <a:solidFill>
                  <a:schemeClr val="bg1"/>
                </a:solidFill>
                <a:latin typeface="Calibri" pitchFamily="34" charset="0"/>
              </a:rPr>
              <a:t>- poškození renálních funkcí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6629400" y="4572000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sz="2400" b="0">
                <a:solidFill>
                  <a:schemeClr val="bg1"/>
                </a:solidFill>
                <a:latin typeface="Calibri" pitchFamily="34" charset="0"/>
              </a:rPr>
              <a:t>proteinový katabolismus</a:t>
            </a: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4572000" y="2362200"/>
            <a:ext cx="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>
            <a:off x="4572000" y="4495800"/>
            <a:ext cx="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7848600" y="28194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6705600" y="3276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400" b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</a:t>
            </a:r>
            <a:r>
              <a:rPr lang="cs-CZ" sz="2400" b="0">
                <a:solidFill>
                  <a:schemeClr val="bg1"/>
                </a:solidFill>
                <a:latin typeface="Calibri" pitchFamily="34" charset="0"/>
              </a:rPr>
              <a:t> AMK v játrech</a:t>
            </a:r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>
            <a:off x="7772400" y="3810000"/>
            <a:ext cx="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>
            <a:off x="4572000" y="35052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>
            <a:off x="1295400" y="2133600"/>
            <a:ext cx="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1295400" y="4267200"/>
            <a:ext cx="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295400" y="35052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4572000" y="6858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 flipH="1">
            <a:off x="2438400" y="685800"/>
            <a:ext cx="9144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019800" y="685800"/>
            <a:ext cx="9906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 flipH="1">
            <a:off x="1295400" y="6400800"/>
            <a:ext cx="2209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" name="Line 26"/>
          <p:cNvSpPr>
            <a:spLocks noChangeShapeType="1"/>
          </p:cNvSpPr>
          <p:nvPr/>
        </p:nvSpPr>
        <p:spPr bwMode="auto">
          <a:xfrm flipV="1">
            <a:off x="1295400" y="58674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>
            <a:off x="2743200" y="33528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 flipH="1" flipV="1">
            <a:off x="6248400" y="3429000"/>
            <a:ext cx="533400" cy="76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 </a:t>
            </a:r>
            <a:r>
              <a:rPr lang="cs-CZ" sz="3600" dirty="0" smtClean="0">
                <a:latin typeface="Candara" pitchFamily="34" charset="0"/>
              </a:rPr>
              <a:t>Klinický obraz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56792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 polyurie, </a:t>
            </a:r>
            <a:r>
              <a:rPr lang="cs-CZ" sz="2400" dirty="0" err="1" smtClean="0">
                <a:latin typeface="Candara" pitchFamily="34" charset="0"/>
              </a:rPr>
              <a:t>polydypsie</a:t>
            </a:r>
            <a:r>
              <a:rPr lang="cs-CZ" sz="2400" dirty="0" smtClean="0">
                <a:latin typeface="Candara" pitchFamily="34" charset="0"/>
              </a:rPr>
              <a:t>, noční močení, ztráta hmotnosti při normální chuti k jídlu, tělesná slabost, únavnost, poruchy ostrosti zraku, poruchy vědomí až </a:t>
            </a:r>
            <a:r>
              <a:rPr lang="cs-CZ" sz="2400" dirty="0" err="1" smtClean="0">
                <a:latin typeface="Candara" pitchFamily="34" charset="0"/>
              </a:rPr>
              <a:t>koma</a:t>
            </a:r>
            <a:r>
              <a:rPr lang="cs-CZ" sz="2400" dirty="0" smtClean="0">
                <a:latin typeface="Candara" pitchFamily="34" charset="0"/>
              </a:rPr>
              <a:t> (u dětí)</a:t>
            </a:r>
          </a:p>
          <a:p>
            <a:pPr marL="457200" indent="-457200">
              <a:lnSpc>
                <a:spcPts val="3360"/>
              </a:lnSpc>
              <a:buFontTx/>
              <a:buChar char="-"/>
            </a:pPr>
            <a:endParaRPr lang="cs-CZ" sz="2400" dirty="0" smtClean="0">
              <a:latin typeface="Candara" pitchFamily="34" charset="0"/>
            </a:endParaRPr>
          </a:p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 1.typ - příznaky bývají výraznější, nastupují rychle (týdny)</a:t>
            </a:r>
          </a:p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 2.typ - příznaky méně nápadné, vyvíjejí se měsíce až léta</a:t>
            </a:r>
          </a:p>
          <a:p>
            <a:pPr marL="457200" indent="-457200">
              <a:lnSpc>
                <a:spcPts val="3360"/>
              </a:lnSpc>
              <a:buFontTx/>
              <a:buChar char="-"/>
            </a:pPr>
            <a:endParaRPr lang="cs-CZ" sz="2400" dirty="0" smtClean="0">
              <a:latin typeface="Candara" pitchFamily="34" charset="0"/>
            </a:endParaRPr>
          </a:p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- další - souvisí s orgánovými komplikacemi – svědění kůže, poruchy vidění, bolesti a mravenčení, neuralgie, špatně se hojící rány, kožní afekce, kazivost a vypadávání zubů, poruchy potence, libida…</a:t>
            </a:r>
          </a:p>
        </p:txBody>
      </p:sp>
      <p:sp>
        <p:nvSpPr>
          <p:cNvPr id="3" name="Ovál 2">
            <a:hlinkClick r:id="rId4"/>
          </p:cNvPr>
          <p:cNvSpPr/>
          <p:nvPr/>
        </p:nvSpPr>
        <p:spPr>
          <a:xfrm>
            <a:off x="7308304" y="6021288"/>
            <a:ext cx="432048" cy="4320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1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 </a:t>
            </a:r>
            <a:r>
              <a:rPr lang="cs-CZ" sz="3600" dirty="0" smtClean="0">
                <a:latin typeface="Candara" pitchFamily="34" charset="0"/>
              </a:rPr>
              <a:t>Klinický obraz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56792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latin typeface="Candara" pitchFamily="34" charset="0"/>
              </a:rPr>
              <a:t>Metabolický syndrom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800" dirty="0" smtClean="0">
                <a:latin typeface="Candara" pitchFamily="34" charset="0"/>
              </a:rPr>
              <a:t>inzulínová rezistence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800" dirty="0" smtClean="0">
                <a:latin typeface="Candara" pitchFamily="34" charset="0"/>
              </a:rPr>
              <a:t>hypertenze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800" dirty="0" err="1" smtClean="0">
                <a:latin typeface="Candara" pitchFamily="34" charset="0"/>
              </a:rPr>
              <a:t>hypertriglyceridémie</a:t>
            </a:r>
            <a:endParaRPr lang="cs-CZ" sz="2800" dirty="0" smtClean="0">
              <a:latin typeface="Candara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800" dirty="0" smtClean="0">
                <a:latin typeface="Candara" pitchFamily="34" charset="0"/>
              </a:rPr>
              <a:t>porucha glukózové tolerance/diabetes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800" dirty="0" smtClean="0">
                <a:latin typeface="Candara" pitchFamily="34" charset="0"/>
              </a:rPr>
              <a:t>abdominální obezita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21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 </a:t>
            </a:r>
            <a:r>
              <a:rPr lang="cs-CZ" sz="3600" dirty="0" smtClean="0">
                <a:latin typeface="Candara" pitchFamily="34" charset="0"/>
              </a:rPr>
              <a:t>Cíle terapie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412776"/>
            <a:ext cx="8640960" cy="525658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60"/>
              </a:lnSpc>
            </a:pPr>
            <a:r>
              <a:rPr lang="cs-CZ" sz="2400" b="1" dirty="0" smtClean="0">
                <a:latin typeface="Candara" pitchFamily="34" charset="0"/>
              </a:rPr>
              <a:t>Kompenzace</a:t>
            </a:r>
          </a:p>
          <a:p>
            <a:pPr>
              <a:lnSpc>
                <a:spcPts val="3360"/>
              </a:lnSpc>
            </a:pPr>
            <a:endParaRPr lang="cs-CZ" sz="2400" b="1" dirty="0">
              <a:latin typeface="Candara" pitchFamily="34" charset="0"/>
            </a:endParaRPr>
          </a:p>
          <a:p>
            <a:pPr>
              <a:lnSpc>
                <a:spcPts val="3360"/>
              </a:lnSpc>
            </a:pPr>
            <a:endParaRPr lang="cs-CZ" sz="2400" b="1" dirty="0" smtClean="0">
              <a:latin typeface="Candara" pitchFamily="34" charset="0"/>
            </a:endParaRPr>
          </a:p>
          <a:p>
            <a:pPr>
              <a:lnSpc>
                <a:spcPts val="3360"/>
              </a:lnSpc>
            </a:pPr>
            <a:endParaRPr lang="cs-CZ" sz="2400" b="1" dirty="0" smtClean="0">
              <a:latin typeface="Candara" pitchFamily="34" charset="0"/>
            </a:endParaRPr>
          </a:p>
          <a:p>
            <a:pPr marL="457200" indent="-457200">
              <a:lnSpc>
                <a:spcPts val="3360"/>
              </a:lnSpc>
              <a:buFontTx/>
              <a:buChar char="-"/>
            </a:pPr>
            <a:endParaRPr lang="cs-CZ" sz="2400" dirty="0" smtClean="0">
              <a:latin typeface="Candara" pitchFamily="34" charset="0"/>
            </a:endParaRPr>
          </a:p>
          <a:p>
            <a:pPr marL="457200" indent="-457200">
              <a:lnSpc>
                <a:spcPts val="3360"/>
              </a:lnSpc>
              <a:buFontTx/>
              <a:buChar char="-"/>
            </a:pPr>
            <a:endParaRPr lang="cs-CZ" sz="2400" dirty="0" smtClean="0">
              <a:latin typeface="Candara" pitchFamily="34" charset="0"/>
            </a:endParaRPr>
          </a:p>
          <a:p>
            <a:pPr>
              <a:lnSpc>
                <a:spcPts val="3360"/>
              </a:lnSpc>
            </a:pPr>
            <a:endParaRPr lang="cs-CZ" sz="24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>
              <a:lnSpc>
                <a:spcPts val="3360"/>
              </a:lnSpc>
            </a:pPr>
            <a:r>
              <a:rPr lang="cs-CZ" sz="2400" b="1" dirty="0" smtClean="0">
                <a:solidFill>
                  <a:schemeClr val="bg1"/>
                </a:solidFill>
                <a:latin typeface="Candara" pitchFamily="34" charset="0"/>
              </a:rPr>
              <a:t>Dieta a režimová opatření </a:t>
            </a:r>
          </a:p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 diabetická dieta</a:t>
            </a:r>
          </a:p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 dlouhodobá aerobní fyzická zátěž vytrvalostního charakteru </a:t>
            </a:r>
          </a:p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- boj s obezitou, </a:t>
            </a:r>
            <a:r>
              <a:rPr lang="cs-CZ" sz="2400" dirty="0" err="1" smtClean="0">
                <a:latin typeface="Candara" pitchFamily="34" charset="0"/>
              </a:rPr>
              <a:t>dislipidemií</a:t>
            </a:r>
            <a:r>
              <a:rPr lang="cs-CZ" sz="2400" dirty="0" smtClean="0">
                <a:latin typeface="Candara" pitchFamily="34" charset="0"/>
              </a:rPr>
              <a:t>, hypertenzí, infekcemi…</a:t>
            </a:r>
          </a:p>
        </p:txBody>
      </p:sp>
      <p:sp>
        <p:nvSpPr>
          <p:cNvPr id="2" name="Ovál 1">
            <a:hlinkClick r:id="rId5"/>
          </p:cNvPr>
          <p:cNvSpPr/>
          <p:nvPr/>
        </p:nvSpPr>
        <p:spPr>
          <a:xfrm>
            <a:off x="467544" y="3861048"/>
            <a:ext cx="504056" cy="5040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513683"/>
              </p:ext>
            </p:extLst>
          </p:nvPr>
        </p:nvGraphicFramePr>
        <p:xfrm>
          <a:off x="982927" y="1916832"/>
          <a:ext cx="13237914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Document" r:id="rId6" imgW="6096088" imgH="1464292" progId="Word.Document.8">
                  <p:embed/>
                </p:oleObj>
              </mc:Choice>
              <mc:Fallback>
                <p:oleObj name="Document" r:id="rId6" imgW="6096088" imgH="146429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927" y="1916832"/>
                        <a:ext cx="13237914" cy="305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8"/>
          <p:cNvCxnSpPr/>
          <p:nvPr/>
        </p:nvCxnSpPr>
        <p:spPr>
          <a:xfrm flipH="1">
            <a:off x="982927" y="4437112"/>
            <a:ext cx="741682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982927" y="1916832"/>
            <a:ext cx="741682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982927" y="1916832"/>
            <a:ext cx="0" cy="252028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8399751" y="1916832"/>
            <a:ext cx="0" cy="253536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982927" y="2505600"/>
            <a:ext cx="74168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H="1">
            <a:off x="982927" y="3128400"/>
            <a:ext cx="74168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982927" y="3717032"/>
            <a:ext cx="74168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3995936" y="1916832"/>
            <a:ext cx="0" cy="252028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5004048" y="2204864"/>
            <a:ext cx="0" cy="22473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6588224" y="2204864"/>
            <a:ext cx="0" cy="22473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 38">
            <a:hlinkClick r:id="rId8"/>
          </p:cNvPr>
          <p:cNvSpPr/>
          <p:nvPr/>
        </p:nvSpPr>
        <p:spPr>
          <a:xfrm>
            <a:off x="7895695" y="5805264"/>
            <a:ext cx="504056" cy="5040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2" name="Přímá spojnice 41"/>
          <p:cNvCxnSpPr/>
          <p:nvPr/>
        </p:nvCxnSpPr>
        <p:spPr>
          <a:xfrm flipH="1">
            <a:off x="3995936" y="2208154"/>
            <a:ext cx="440381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13272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 </a:t>
            </a:r>
            <a:r>
              <a:rPr lang="cs-CZ" sz="3600" dirty="0" smtClean="0">
                <a:latin typeface="Candara" pitchFamily="34" charset="0"/>
              </a:rPr>
              <a:t>Inzulín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56792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nízkomolekulární protein, 2 řetězce, A 21 AMK, B 30 AMK</a:t>
            </a:r>
          </a:p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	 2 S-S můstky</a:t>
            </a:r>
          </a:p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neváže se na plazmatické bílkoviny</a:t>
            </a:r>
          </a:p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tvořen v B-buňkách Langerhansových ostrůvků pankreatu</a:t>
            </a:r>
          </a:p>
          <a:p>
            <a:pPr>
              <a:lnSpc>
                <a:spcPts val="3360"/>
              </a:lnSpc>
            </a:pPr>
            <a:r>
              <a:rPr lang="cs-CZ" sz="2400" dirty="0" smtClean="0">
                <a:latin typeface="Candara" pitchFamily="34" charset="0"/>
              </a:rPr>
              <a:t>A buňky produkují </a:t>
            </a:r>
            <a:r>
              <a:rPr lang="cs-CZ" sz="2400" dirty="0" err="1" smtClean="0">
                <a:latin typeface="Candara" pitchFamily="34" charset="0"/>
              </a:rPr>
              <a:t>glukagon</a:t>
            </a:r>
            <a:endParaRPr lang="cs-CZ" sz="2400" dirty="0" smtClean="0">
              <a:latin typeface="Candara" pitchFamily="34" charset="0"/>
            </a:endParaRPr>
          </a:p>
          <a:p>
            <a:pPr>
              <a:lnSpc>
                <a:spcPts val="3360"/>
              </a:lnSpc>
            </a:pPr>
            <a:r>
              <a:rPr lang="cs-CZ" sz="2400" dirty="0" smtClean="0">
                <a:latin typeface="Candara" pitchFamily="34" charset="0"/>
              </a:rPr>
              <a:t>D buňky </a:t>
            </a:r>
            <a:r>
              <a:rPr lang="cs-CZ" sz="2400" dirty="0" err="1" smtClean="0">
                <a:latin typeface="Candara" pitchFamily="34" charset="0"/>
              </a:rPr>
              <a:t>somatostatin</a:t>
            </a:r>
            <a:endParaRPr lang="cs-CZ" sz="2400" dirty="0" smtClean="0">
              <a:latin typeface="Candara" pitchFamily="34" charset="0"/>
            </a:endParaRPr>
          </a:p>
          <a:p>
            <a:pPr>
              <a:lnSpc>
                <a:spcPts val="3360"/>
              </a:lnSpc>
            </a:pPr>
            <a:r>
              <a:rPr lang="cs-CZ" sz="2400" dirty="0" smtClean="0">
                <a:latin typeface="Candara" pitchFamily="34" charset="0"/>
              </a:rPr>
              <a:t>PP buňky pankreatický polypeptid</a:t>
            </a:r>
          </a:p>
          <a:p>
            <a:pPr marL="457200" indent="-457200">
              <a:lnSpc>
                <a:spcPts val="3360"/>
              </a:lnSpc>
              <a:buFontTx/>
              <a:buChar char="-"/>
            </a:pPr>
            <a:endParaRPr lang="cs-CZ" sz="2400" dirty="0" smtClean="0">
              <a:latin typeface="Candara" pitchFamily="34" charset="0"/>
            </a:endParaRPr>
          </a:p>
          <a:p>
            <a:pPr>
              <a:lnSpc>
                <a:spcPts val="3360"/>
              </a:lnSpc>
            </a:pPr>
            <a:r>
              <a:rPr lang="cs-CZ" sz="2400" dirty="0" smtClean="0">
                <a:latin typeface="Candara" pitchFamily="34" charset="0"/>
              </a:rPr>
              <a:t>Syntéza: </a:t>
            </a:r>
            <a:r>
              <a:rPr lang="cs-CZ" sz="2400" dirty="0" err="1" smtClean="0">
                <a:latin typeface="Candara" pitchFamily="34" charset="0"/>
              </a:rPr>
              <a:t>preproinzulín</a:t>
            </a:r>
            <a:r>
              <a:rPr lang="cs-CZ" sz="2400" dirty="0" smtClean="0">
                <a:latin typeface="Candara" pitchFamily="34" charset="0"/>
              </a:rPr>
              <a:t> (107 AMK) </a:t>
            </a:r>
            <a:r>
              <a:rPr lang="cs-CZ" sz="2400" dirty="0" smtClean="0">
                <a:latin typeface="Arial"/>
                <a:cs typeface="Arial"/>
              </a:rPr>
              <a:t>→</a:t>
            </a:r>
            <a:r>
              <a:rPr lang="cs-CZ" sz="2400" dirty="0" smtClean="0">
                <a:latin typeface="Candara" pitchFamily="34" charset="0"/>
              </a:rPr>
              <a:t> </a:t>
            </a:r>
          </a:p>
          <a:p>
            <a:pPr>
              <a:lnSpc>
                <a:spcPts val="3360"/>
              </a:lnSpc>
            </a:pPr>
            <a:r>
              <a:rPr lang="cs-CZ" sz="2400" dirty="0" smtClean="0">
                <a:latin typeface="Arial"/>
                <a:cs typeface="Arial"/>
              </a:rPr>
              <a:t>→  </a:t>
            </a:r>
            <a:r>
              <a:rPr lang="cs-CZ" sz="2400" dirty="0" err="1" smtClean="0">
                <a:latin typeface="Candara" pitchFamily="34" charset="0"/>
              </a:rPr>
              <a:t>proinzulín</a:t>
            </a:r>
            <a:r>
              <a:rPr lang="cs-CZ" sz="2400" dirty="0" smtClean="0">
                <a:latin typeface="Candara" pitchFamily="34" charset="0"/>
              </a:rPr>
              <a:t> (82 AMK, A+B+C-peptid) </a:t>
            </a:r>
            <a:r>
              <a:rPr lang="cs-CZ" sz="2400" dirty="0" smtClean="0">
                <a:latin typeface="Arial"/>
                <a:cs typeface="Arial"/>
              </a:rPr>
              <a:t>→ </a:t>
            </a:r>
            <a:r>
              <a:rPr lang="cs-CZ" sz="2400" dirty="0" smtClean="0">
                <a:latin typeface="Candara" pitchFamily="34" charset="0"/>
              </a:rPr>
              <a:t>inzulín</a:t>
            </a:r>
          </a:p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C protein ukazatel endogenní sekrece inzulínu</a:t>
            </a:r>
          </a:p>
        </p:txBody>
      </p:sp>
      <p:pic>
        <p:nvPicPr>
          <p:cNvPr id="5122" name="Picture 2" descr="http://www.drknp.com/wp-content/uploads/2010/03/c_pept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939925" cy="208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318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 </a:t>
            </a:r>
            <a:r>
              <a:rPr lang="cs-CZ" sz="3600" dirty="0" smtClean="0">
                <a:latin typeface="Candara" pitchFamily="34" charset="0"/>
              </a:rPr>
              <a:t>Inzulín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79512" y="1556792"/>
            <a:ext cx="8712968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60"/>
              </a:lnSpc>
            </a:pPr>
            <a:r>
              <a:rPr lang="cs-CZ" sz="2400" b="1" dirty="0" smtClean="0">
                <a:latin typeface="Candara" pitchFamily="34" charset="0"/>
              </a:rPr>
              <a:t>Sekrece z </a:t>
            </a:r>
            <a:r>
              <a:rPr lang="el-GR" sz="2400" b="1" dirty="0" smtClean="0">
                <a:latin typeface="Candara" pitchFamily="34" charset="0"/>
              </a:rPr>
              <a:t>β</a:t>
            </a:r>
            <a:r>
              <a:rPr lang="cs-CZ" sz="2400" b="1" dirty="0" smtClean="0">
                <a:latin typeface="Candara" pitchFamily="34" charset="0"/>
              </a:rPr>
              <a:t> buněk</a:t>
            </a:r>
          </a:p>
          <a:p>
            <a:pPr>
              <a:lnSpc>
                <a:spcPts val="3360"/>
              </a:lnSpc>
            </a:pPr>
            <a:endParaRPr lang="cs-CZ" sz="2400" b="1" dirty="0" smtClean="0">
              <a:latin typeface="Candara" pitchFamily="34" charset="0"/>
            </a:endParaRPr>
          </a:p>
          <a:p>
            <a:pPr>
              <a:lnSpc>
                <a:spcPts val="3360"/>
              </a:lnSpc>
            </a:pPr>
            <a:r>
              <a:rPr lang="cs-CZ" sz="4000" b="1" dirty="0">
                <a:solidFill>
                  <a:srgbClr val="92D050"/>
                </a:solidFill>
                <a:latin typeface="Candara" pitchFamily="34" charset="0"/>
              </a:rPr>
              <a:t>	</a:t>
            </a:r>
            <a:r>
              <a:rPr lang="cs-CZ" sz="6000" b="1" dirty="0" smtClean="0">
                <a:solidFill>
                  <a:srgbClr val="92D050"/>
                </a:solidFill>
                <a:latin typeface="Candara" pitchFamily="34" charset="0"/>
              </a:rPr>
              <a:t>+</a:t>
            </a:r>
            <a:endParaRPr lang="cs-CZ" sz="6000" dirty="0" smtClean="0">
              <a:latin typeface="Candara" pitchFamily="34" charset="0"/>
            </a:endParaRPr>
          </a:p>
          <a:p>
            <a:pPr>
              <a:lnSpc>
                <a:spcPts val="3360"/>
              </a:lnSpc>
            </a:pPr>
            <a:r>
              <a:rPr lang="cs-CZ" sz="2400" dirty="0" smtClean="0">
                <a:latin typeface="Candara" pitchFamily="34" charset="0"/>
              </a:rPr>
              <a:t>glukóza, </a:t>
            </a:r>
            <a:r>
              <a:rPr lang="cs-CZ" sz="2400" dirty="0" err="1" smtClean="0">
                <a:latin typeface="Candara" pitchFamily="34" charset="0"/>
              </a:rPr>
              <a:t>glukagon</a:t>
            </a:r>
            <a:r>
              <a:rPr lang="cs-CZ" sz="2400" dirty="0" smtClean="0">
                <a:latin typeface="Candara" pitchFamily="34" charset="0"/>
              </a:rPr>
              <a:t>, </a:t>
            </a:r>
          </a:p>
          <a:p>
            <a:pPr>
              <a:lnSpc>
                <a:spcPts val="3360"/>
              </a:lnSpc>
            </a:pPr>
            <a:r>
              <a:rPr lang="cs-CZ" sz="2400" dirty="0" err="1" smtClean="0">
                <a:latin typeface="Candara" pitchFamily="34" charset="0"/>
              </a:rPr>
              <a:t>Lys</a:t>
            </a:r>
            <a:r>
              <a:rPr lang="cs-CZ" sz="2400" dirty="0" smtClean="0">
                <a:latin typeface="Candara" pitchFamily="34" charset="0"/>
              </a:rPr>
              <a:t>, Arg, Leu, MK, PAD, </a:t>
            </a:r>
          </a:p>
          <a:p>
            <a:pPr>
              <a:lnSpc>
                <a:spcPts val="3360"/>
              </a:lnSpc>
            </a:pPr>
            <a:r>
              <a:rPr lang="cs-CZ" sz="2400" dirty="0" smtClean="0">
                <a:latin typeface="Candara" pitchFamily="34" charset="0"/>
              </a:rPr>
              <a:t>gastrin, sekretin, </a:t>
            </a:r>
            <a:r>
              <a:rPr lang="cs-CZ" sz="2400" dirty="0" err="1" smtClean="0">
                <a:latin typeface="Candara" pitchFamily="34" charset="0"/>
              </a:rPr>
              <a:t>AcChol</a:t>
            </a:r>
            <a:endParaRPr lang="cs-CZ" sz="2400" dirty="0" smtClean="0">
              <a:latin typeface="Candara" pitchFamily="34" charset="0"/>
            </a:endParaRPr>
          </a:p>
          <a:p>
            <a:pPr>
              <a:lnSpc>
                <a:spcPts val="3360"/>
              </a:lnSpc>
            </a:pPr>
            <a:r>
              <a:rPr lang="cs-CZ" sz="2400" dirty="0" smtClean="0">
                <a:latin typeface="Candara" pitchFamily="34" charset="0"/>
              </a:rPr>
              <a:t>GLP-1</a:t>
            </a:r>
          </a:p>
          <a:p>
            <a:pPr>
              <a:lnSpc>
                <a:spcPts val="3360"/>
              </a:lnSpc>
            </a:pPr>
            <a:endParaRPr lang="cs-CZ" sz="2400" dirty="0">
              <a:latin typeface="Candara" pitchFamily="34" charset="0"/>
            </a:endParaRPr>
          </a:p>
          <a:p>
            <a:pPr>
              <a:lnSpc>
                <a:spcPts val="3360"/>
              </a:lnSpc>
            </a:pPr>
            <a:r>
              <a:rPr lang="cs-CZ" sz="4000" b="1" dirty="0" smtClean="0">
                <a:solidFill>
                  <a:srgbClr val="C00000"/>
                </a:solidFill>
                <a:latin typeface="Candara" pitchFamily="34" charset="0"/>
              </a:rPr>
              <a:t>	 </a:t>
            </a:r>
            <a:r>
              <a:rPr lang="cs-CZ" sz="6000" b="1" dirty="0" smtClean="0">
                <a:solidFill>
                  <a:srgbClr val="C00000"/>
                </a:solidFill>
                <a:latin typeface="Candara" pitchFamily="34" charset="0"/>
              </a:rPr>
              <a:t>-</a:t>
            </a:r>
            <a:r>
              <a:rPr lang="cs-CZ" sz="4000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</a:p>
          <a:p>
            <a:pPr>
              <a:lnSpc>
                <a:spcPts val="3360"/>
              </a:lnSpc>
            </a:pPr>
            <a:r>
              <a:rPr lang="cs-CZ" sz="2400" dirty="0" err="1" smtClean="0">
                <a:solidFill>
                  <a:schemeClr val="bg1"/>
                </a:solidFill>
                <a:latin typeface="Candara" pitchFamily="34" charset="0"/>
              </a:rPr>
              <a:t>somatostatin</a:t>
            </a:r>
            <a:r>
              <a:rPr lang="cs-CZ" sz="2400" dirty="0" smtClean="0">
                <a:solidFill>
                  <a:schemeClr val="bg1"/>
                </a:solidFill>
                <a:latin typeface="Candara" pitchFamily="34" charset="0"/>
              </a:rPr>
              <a:t>, inzulín,</a:t>
            </a:r>
          </a:p>
          <a:p>
            <a:pPr>
              <a:lnSpc>
                <a:spcPts val="3360"/>
              </a:lnSpc>
            </a:pPr>
            <a:r>
              <a:rPr lang="cs-CZ" sz="2400" dirty="0" smtClean="0">
                <a:solidFill>
                  <a:schemeClr val="bg1"/>
                </a:solidFill>
                <a:latin typeface="Candara" pitchFamily="34" charset="0"/>
              </a:rPr>
              <a:t>sympatikus (adrenalin)</a:t>
            </a:r>
            <a:endParaRPr lang="cs-CZ" sz="4000" dirty="0" smtClean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31826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69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andara" pitchFamily="34" charset="0"/>
              </a:rPr>
              <a:t>Diabetes </a:t>
            </a:r>
            <a:r>
              <a:rPr lang="cs-CZ" sz="4400" dirty="0" err="1" smtClean="0">
                <a:latin typeface="Candara" pitchFamily="34" charset="0"/>
              </a:rPr>
              <a:t>mellitus</a:t>
            </a:r>
            <a:r>
              <a:rPr lang="cs-CZ" sz="4400" dirty="0" smtClean="0">
                <a:latin typeface="Candara" pitchFamily="34" charset="0"/>
              </a:rPr>
              <a:t> – </a:t>
            </a:r>
            <a:r>
              <a:rPr lang="cs-CZ" sz="3600" dirty="0" smtClean="0">
                <a:latin typeface="Candara" pitchFamily="34" charset="0"/>
              </a:rPr>
              <a:t>Inzulín. receptory</a:t>
            </a:r>
            <a:endParaRPr lang="cs-CZ" sz="3600" dirty="0">
              <a:latin typeface="Candara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1556792"/>
            <a:ext cx="8640960" cy="511256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60"/>
              </a:lnSpc>
            </a:pPr>
            <a:r>
              <a:rPr lang="cs-CZ" sz="2400" b="1" dirty="0" smtClean="0">
                <a:latin typeface="Candara" pitchFamily="34" charset="0"/>
              </a:rPr>
              <a:t>IR</a:t>
            </a:r>
          </a:p>
          <a:p>
            <a:pPr marL="342900" indent="-3429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inzulín, IGF-I a IGF-II</a:t>
            </a:r>
          </a:p>
          <a:p>
            <a:pPr marL="342900" indent="-342900">
              <a:lnSpc>
                <a:spcPts val="3360"/>
              </a:lnSpc>
              <a:buFontTx/>
              <a:buChar char="-"/>
            </a:pPr>
            <a:r>
              <a:rPr lang="cs-CZ" sz="2400" dirty="0" err="1" smtClean="0">
                <a:latin typeface="Candara" pitchFamily="34" charset="0"/>
              </a:rPr>
              <a:t>tyrozinkinázová</a:t>
            </a:r>
            <a:r>
              <a:rPr lang="cs-CZ" sz="2400" dirty="0" smtClean="0">
                <a:latin typeface="Candara" pitchFamily="34" charset="0"/>
              </a:rPr>
              <a:t> aktivita</a:t>
            </a:r>
          </a:p>
          <a:p>
            <a:pPr marL="342900" indent="-3429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aktivace IRS = </a:t>
            </a:r>
          </a:p>
          <a:p>
            <a:pPr marL="800100" lvl="1" indent="-3429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regulace glykémie</a:t>
            </a:r>
          </a:p>
          <a:p>
            <a:pPr marL="800100" lvl="1" indent="-342900">
              <a:lnSpc>
                <a:spcPts val="3360"/>
              </a:lnSpc>
              <a:buFontTx/>
              <a:buChar char="-"/>
            </a:pPr>
            <a:r>
              <a:rPr lang="cs-CZ" sz="2400" dirty="0" err="1" smtClean="0">
                <a:latin typeface="Candara" pitchFamily="34" charset="0"/>
              </a:rPr>
              <a:t>glykogeneze</a:t>
            </a:r>
            <a:endParaRPr lang="cs-CZ" sz="2400" dirty="0" smtClean="0">
              <a:latin typeface="Candara" pitchFamily="34" charset="0"/>
            </a:endParaRPr>
          </a:p>
          <a:p>
            <a:pPr marL="800100" lvl="1" indent="-342900">
              <a:lnSpc>
                <a:spcPts val="3360"/>
              </a:lnSpc>
              <a:buFontTx/>
              <a:buChar char="-"/>
            </a:pPr>
            <a:r>
              <a:rPr lang="cs-CZ" sz="2400" dirty="0" err="1" smtClean="0">
                <a:latin typeface="Candara" pitchFamily="34" charset="0"/>
              </a:rPr>
              <a:t>lipogeneze</a:t>
            </a:r>
            <a:endParaRPr lang="cs-CZ" sz="2400" dirty="0" smtClean="0">
              <a:latin typeface="Candara" pitchFamily="34" charset="0"/>
            </a:endParaRPr>
          </a:p>
          <a:p>
            <a:pPr marL="342900" indent="-342900">
              <a:lnSpc>
                <a:spcPts val="3360"/>
              </a:lnSpc>
              <a:buFontTx/>
              <a:buChar char="-"/>
            </a:pPr>
            <a:r>
              <a:rPr lang="cs-CZ" sz="2400" dirty="0" smtClean="0">
                <a:latin typeface="Candara" pitchFamily="34" charset="0"/>
              </a:rPr>
              <a:t>aktivace Grb2 a Ras, </a:t>
            </a:r>
          </a:p>
          <a:p>
            <a:pPr>
              <a:lnSpc>
                <a:spcPts val="3360"/>
              </a:lnSpc>
            </a:pPr>
            <a:r>
              <a:rPr lang="cs-CZ" sz="2400" dirty="0" smtClean="0">
                <a:latin typeface="Candara" pitchFamily="34" charset="0"/>
              </a:rPr>
              <a:t>= </a:t>
            </a:r>
            <a:r>
              <a:rPr lang="cs-CZ" sz="2400" dirty="0" smtClean="0">
                <a:latin typeface="Candara" pitchFamily="34" charset="0"/>
                <a:cs typeface="Arial"/>
              </a:rPr>
              <a:t>↑ aktivita MAPK =</a:t>
            </a:r>
          </a:p>
          <a:p>
            <a:pPr>
              <a:lnSpc>
                <a:spcPts val="3360"/>
              </a:lnSpc>
            </a:pPr>
            <a:r>
              <a:rPr lang="cs-CZ" sz="2400" dirty="0" smtClean="0">
                <a:latin typeface="Candara" pitchFamily="34" charset="0"/>
                <a:cs typeface="Arial"/>
              </a:rPr>
              <a:t>= ↑ proteosyntéza a </a:t>
            </a:r>
            <a:r>
              <a:rPr lang="cs-CZ" sz="2400" dirty="0" err="1" smtClean="0">
                <a:latin typeface="Candara" pitchFamily="34" charset="0"/>
                <a:cs typeface="Arial"/>
              </a:rPr>
              <a:t>genet</a:t>
            </a:r>
            <a:r>
              <a:rPr lang="cs-CZ" sz="2400" dirty="0" smtClean="0">
                <a:latin typeface="Candara" pitchFamily="34" charset="0"/>
                <a:cs typeface="Arial"/>
              </a:rPr>
              <a:t>.</a:t>
            </a:r>
          </a:p>
          <a:p>
            <a:pPr>
              <a:lnSpc>
                <a:spcPts val="3360"/>
              </a:lnSpc>
            </a:pPr>
            <a:r>
              <a:rPr lang="cs-CZ" sz="2400" dirty="0" err="1" smtClean="0">
                <a:latin typeface="Candara" pitchFamily="34" charset="0"/>
                <a:cs typeface="Arial"/>
              </a:rPr>
              <a:t>transktipce</a:t>
            </a:r>
            <a:endParaRPr lang="cs-CZ" sz="2400" dirty="0" smtClean="0">
              <a:latin typeface="Candar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07951"/>
            <a:ext cx="4614610" cy="441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21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400ed69-05a4-45ab-b81d-817f9bed9a87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1228</Words>
  <Application>Microsoft Office PowerPoint</Application>
  <PresentationFormat>Předvádění na obrazovce (4:3)</PresentationFormat>
  <Paragraphs>286</Paragraphs>
  <Slides>28</Slides>
  <Notes>27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Candara</vt:lpstr>
      <vt:lpstr>Symbol</vt:lpstr>
      <vt:lpstr>Times New Roman</vt:lpstr>
      <vt:lpstr>Motiv systému Office</vt:lpstr>
      <vt:lpstr>Document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zendulka</dc:creator>
  <cp:lastModifiedBy>x</cp:lastModifiedBy>
  <cp:revision>75</cp:revision>
  <dcterms:created xsi:type="dcterms:W3CDTF">2013-04-30T05:37:52Z</dcterms:created>
  <dcterms:modified xsi:type="dcterms:W3CDTF">2017-11-12T14:03:14Z</dcterms:modified>
</cp:coreProperties>
</file>