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13.xml" ContentType="application/vnd.openxmlformats-officedocument.presentationml.tags+xml"/>
  <Override PartName="/ppt/notesSlides/notesSlide11.xml" ContentType="application/vnd.openxmlformats-officedocument.presentationml.notesSlide+xml"/>
  <Override PartName="/ppt/tags/tag14.xml" ContentType="application/vnd.openxmlformats-officedocument.presentationml.tags+xml"/>
  <Override PartName="/ppt/notesSlides/notesSlide12.xml" ContentType="application/vnd.openxmlformats-officedocument.presentationml.notesSlide+xml"/>
  <Override PartName="/ppt/tags/tag15.xml" ContentType="application/vnd.openxmlformats-officedocument.presentationml.tags+xml"/>
  <Override PartName="/ppt/notesSlides/notesSlide13.xml" ContentType="application/vnd.openxmlformats-officedocument.presentationml.notesSlide+xml"/>
  <Override PartName="/ppt/tags/tag16.xml" ContentType="application/vnd.openxmlformats-officedocument.presentationml.tags+xml"/>
  <Override PartName="/ppt/notesSlides/notesSlide14.xml" ContentType="application/vnd.openxmlformats-officedocument.presentationml.notesSlide+xml"/>
  <Override PartName="/ppt/tags/tag17.xml" ContentType="application/vnd.openxmlformats-officedocument.presentationml.tags+xml"/>
  <Override PartName="/ppt/notesSlides/notesSlide15.xml" ContentType="application/vnd.openxmlformats-officedocument.presentationml.notesSlide+xml"/>
  <Override PartName="/ppt/tags/tag18.xml" ContentType="application/vnd.openxmlformats-officedocument.presentationml.tags+xml"/>
  <Override PartName="/ppt/notesSlides/notesSlide16.xml" ContentType="application/vnd.openxmlformats-officedocument.presentationml.notesSlide+xml"/>
  <Override PartName="/ppt/tags/tag19.xml" ContentType="application/vnd.openxmlformats-officedocument.presentationml.tags+xml"/>
  <Override PartName="/ppt/notesSlides/notesSlide17.xml" ContentType="application/vnd.openxmlformats-officedocument.presentationml.notesSlide+xml"/>
  <Override PartName="/ppt/tags/tag20.xml" ContentType="application/vnd.openxmlformats-officedocument.presentationml.tags+xml"/>
  <Override PartName="/ppt/notesSlides/notesSlide18.xml" ContentType="application/vnd.openxmlformats-officedocument.presentationml.notesSlide+xml"/>
  <Override PartName="/ppt/tags/tag21.xml" ContentType="application/vnd.openxmlformats-officedocument.presentationml.tags+xml"/>
  <Override PartName="/ppt/notesSlides/notesSlide19.xml" ContentType="application/vnd.openxmlformats-officedocument.presentationml.notesSlide+xml"/>
  <Override PartName="/ppt/tags/tag22.xml" ContentType="application/vnd.openxmlformats-officedocument.presentationml.tags+xml"/>
  <Override PartName="/ppt/notesSlides/notesSlide20.xml" ContentType="application/vnd.openxmlformats-officedocument.presentationml.notesSlide+xml"/>
  <Override PartName="/ppt/tags/tag23.xml" ContentType="application/vnd.openxmlformats-officedocument.presentationml.tags+xml"/>
  <Override PartName="/ppt/notesSlides/notesSlide21.xml" ContentType="application/vnd.openxmlformats-officedocument.presentationml.notesSlide+xml"/>
  <Override PartName="/ppt/tags/tag24.xml" ContentType="application/vnd.openxmlformats-officedocument.presentationml.tags+xml"/>
  <Override PartName="/ppt/notesSlides/notesSlide22.xml" ContentType="application/vnd.openxmlformats-officedocument.presentationml.notesSlide+xml"/>
  <Override PartName="/ppt/tags/tag25.xml" ContentType="application/vnd.openxmlformats-officedocument.presentationml.tags+xml"/>
  <Override PartName="/ppt/notesSlides/notesSlide23.xml" ContentType="application/vnd.openxmlformats-officedocument.presentationml.notesSlide+xml"/>
  <Override PartName="/ppt/tags/tag26.xml" ContentType="application/vnd.openxmlformats-officedocument.presentationml.tags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82" r:id="rId20"/>
    <p:sldId id="276" r:id="rId21"/>
    <p:sldId id="281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custDataLst>
    <p:tags r:id="rId28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54" autoAdjust="0"/>
    <p:restoredTop sz="78273" autoAdjust="0"/>
  </p:normalViewPr>
  <p:slideViewPr>
    <p:cSldViewPr>
      <p:cViewPr varScale="1">
        <p:scale>
          <a:sx n="58" d="100"/>
          <a:sy n="58" d="100"/>
        </p:scale>
        <p:origin x="9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06C8257-E2F4-4B8B-8577-70B9CC87B822}" type="datetimeFigureOut">
              <a:rPr lang="cs-CZ"/>
              <a:pPr>
                <a:defRPr/>
              </a:pPr>
              <a:t>12.11.2017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6ACB565-54EC-4B8C-91EA-004338E82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759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EB4364-57A8-4967-8DC8-8B47942862F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4206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368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9C3C54-0D12-4590-9D97-A33B640FD3A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5713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 smtClean="0"/>
          </a:p>
        </p:txBody>
      </p:sp>
      <p:sp>
        <p:nvSpPr>
          <p:cNvPr id="389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AF626E-955C-4E80-99CC-C4C561188BA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42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10C18C-D25E-474B-89D6-D2C8B026B10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649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450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000337-4C6C-4F8A-8630-67839CBE242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388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 smtClean="0"/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1D1E46-27A0-416D-8DE7-DD4FDBFE363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4446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8236D2-0762-4866-83EF-301B1618579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8359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 smtClean="0"/>
          </a:p>
        </p:txBody>
      </p:sp>
      <p:sp>
        <p:nvSpPr>
          <p:cNvPr id="512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CBEFB4-B773-4D0A-A6F7-A9632A932EE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0804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532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543B01-17A9-40C6-B724-58CDE31C8E8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9022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cs-CZ" dirty="0" smtClean="0"/>
          </a:p>
        </p:txBody>
      </p:sp>
      <p:sp>
        <p:nvSpPr>
          <p:cNvPr id="51203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5204290-168D-486D-8908-32FBE26F0219}" type="slidenum">
              <a:rPr lang="cs-CZ" sz="1200">
                <a:latin typeface="Calibri" pitchFamily="34" charset="0"/>
              </a:rPr>
              <a:pPr algn="r"/>
              <a:t>19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4193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552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750BD3-D91F-4D78-9DC2-87FF51BCC10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517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6B5430-2434-45FD-8F10-AF8403493CF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1619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 smtClean="0"/>
          </a:p>
        </p:txBody>
      </p:sp>
      <p:sp>
        <p:nvSpPr>
          <p:cNvPr id="55299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C227D10-6A9D-4E4F-9D5E-2553B828598F}" type="slidenum">
              <a:rPr lang="cs-CZ" sz="1200">
                <a:latin typeface="Calibri" pitchFamily="34" charset="0"/>
              </a:rPr>
              <a:pPr algn="r"/>
              <a:t>21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1800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 smtClean="0"/>
          </a:p>
        </p:txBody>
      </p:sp>
      <p:sp>
        <p:nvSpPr>
          <p:cNvPr id="573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9B1775-3B65-4CBC-A629-6E81D3E6B67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0888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93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6816AF-8225-43BC-838C-31A889CE3FD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4368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D0E64A-2452-4048-A3EB-B4AD97DDA3C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7591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34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7488E7-6284-43E3-8DDB-3C8BE5D26F7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309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F8CD8B-AFF2-4E77-83D9-53ADDDA5C25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22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2D5E48-797E-4CCA-8038-9F5A8191CDF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531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2C5BA9-3F44-4910-B5DC-2742321E9EC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730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30DA3F-3C5E-4715-9E1A-8DE62EA04E0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922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19A652-5FD1-4ADA-B573-324A010EC56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343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327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D56A2-9001-4C0E-93A9-9FFBD383348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314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348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1F652F-9CC3-4EF6-BA8C-36E5381EE71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427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77FC6-9E9B-4F1C-944A-69EEE1BEC0D6}" type="datetimeFigureOut">
              <a:rPr lang="cs-CZ"/>
              <a:pPr>
                <a:defRPr/>
              </a:pPr>
              <a:t>12.11.2017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3A46F-7BD9-4BEA-9BD5-D22ECEFBE0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1EFD2-C47D-4041-A864-E2EF175896CD}" type="datetimeFigureOut">
              <a:rPr lang="cs-CZ"/>
              <a:pPr>
                <a:defRPr/>
              </a:pPr>
              <a:t>12.11.2017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9E7DF-58D4-496A-A1A5-9B97179FE7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55B01-8B4D-4C14-B669-F90E4A053F48}" type="datetimeFigureOut">
              <a:rPr lang="cs-CZ"/>
              <a:pPr>
                <a:defRPr/>
              </a:pPr>
              <a:t>12.11.2017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9F00E-BE4A-4D57-A356-EADAD2076F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A4577-5725-4B70-BB42-393FD5BCD7EC}" type="datetimeFigureOut">
              <a:rPr lang="cs-CZ"/>
              <a:pPr>
                <a:defRPr/>
              </a:pPr>
              <a:t>12.11.2017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9F8A8-FDDC-49C4-89CB-4DDE09CA88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1E165-1572-4B90-B5A5-00BB075D4044}" type="datetimeFigureOut">
              <a:rPr lang="cs-CZ"/>
              <a:pPr>
                <a:defRPr/>
              </a:pPr>
              <a:t>12.11.2017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9A4A9-5CA4-447C-B612-158B8EA000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ED857-1100-4030-85B8-9011D9D15933}" type="datetimeFigureOut">
              <a:rPr lang="cs-CZ"/>
              <a:pPr>
                <a:defRPr/>
              </a:pPr>
              <a:t>12.11.2017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6BFCF-A7B1-4072-9DB3-438104045C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43B04-EB93-4D58-9215-E6CAC30D4D63}" type="datetimeFigureOut">
              <a:rPr lang="cs-CZ"/>
              <a:pPr>
                <a:defRPr/>
              </a:pPr>
              <a:t>12.11.2017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5A827-8648-4C27-9307-FE065755AD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D44BC-0A2A-4AD7-B1C6-E1C0086BB09E}" type="datetimeFigureOut">
              <a:rPr lang="cs-CZ"/>
              <a:pPr>
                <a:defRPr/>
              </a:pPr>
              <a:t>12.11.2017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9A004-303D-430E-AAA2-CE2405EF7D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E1EF8-47A2-45A9-ACED-1D5FE1701FC8}" type="datetimeFigureOut">
              <a:rPr lang="cs-CZ"/>
              <a:pPr>
                <a:defRPr/>
              </a:pPr>
              <a:t>12.11.2017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0314E-8D67-422E-AAC0-FCD0B85AC6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BBAAE-846D-4870-897D-E30684607861}" type="datetimeFigureOut">
              <a:rPr lang="cs-CZ"/>
              <a:pPr>
                <a:defRPr/>
              </a:pPr>
              <a:t>12.11.2017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700F8-980F-4F9D-A7BE-982F3D901C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EAC1C-CBCF-43F7-9F3B-CE9F11756759}" type="datetimeFigureOut">
              <a:rPr lang="cs-CZ"/>
              <a:pPr>
                <a:defRPr/>
              </a:pPr>
              <a:t>12.11.2017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518F1-AC60-40F9-8610-463D1B052A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D13325-8973-469B-96A9-3C465CD85F97}" type="datetimeFigureOut">
              <a:rPr lang="cs-CZ"/>
              <a:pPr>
                <a:defRPr/>
              </a:pPr>
              <a:t>12.11.2017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ED4D7F-6FDB-4915-8701-C47C70B773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655763" y="1196975"/>
            <a:ext cx="5832475" cy="2232025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6000" dirty="0">
                <a:solidFill>
                  <a:schemeClr val="tx1"/>
                </a:solidFill>
                <a:latin typeface="Candara" pitchFamily="34" charset="0"/>
              </a:rPr>
              <a:t>Glukokortikoidy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655763" y="4806950"/>
            <a:ext cx="5832475" cy="854075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solidFill>
                  <a:schemeClr val="tx1"/>
                </a:solidFill>
                <a:latin typeface="Candara" pitchFamily="34" charset="0"/>
              </a:rPr>
              <a:t>PharmDr. Ondřej </a:t>
            </a:r>
            <a:r>
              <a:rPr lang="cs-CZ" sz="2800" dirty="0" err="1">
                <a:solidFill>
                  <a:schemeClr val="tx1"/>
                </a:solidFill>
                <a:latin typeface="Candara" pitchFamily="34" charset="0"/>
              </a:rPr>
              <a:t>Zendulka</a:t>
            </a:r>
            <a:r>
              <a:rPr lang="cs-CZ" sz="2800" dirty="0">
                <a:solidFill>
                  <a:schemeClr val="tx1"/>
                </a:solidFill>
                <a:latin typeface="Candara" pitchFamily="34" charset="0"/>
              </a:rPr>
              <a:t>, Ph.D.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regulační úč.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0825" y="1181100"/>
            <a:ext cx="8642350" cy="5543550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400" b="1" dirty="0" err="1">
                <a:solidFill>
                  <a:schemeClr val="tx1"/>
                </a:solidFill>
                <a:latin typeface="Candara" pitchFamily="34" charset="0"/>
              </a:rPr>
              <a:t>Suprese</a:t>
            </a: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cs-CZ" sz="2400" b="1" dirty="0" err="1">
                <a:solidFill>
                  <a:schemeClr val="tx1"/>
                </a:solidFill>
                <a:latin typeface="Candara" pitchFamily="34" charset="0"/>
              </a:rPr>
              <a:t>hypotalamo</a:t>
            </a: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-hypofyzární osy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až úplná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</a:rPr>
              <a:t>suprese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uvolnění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</a:rPr>
              <a:t>kortikoliberinu</a:t>
            </a:r>
            <a:endParaRPr lang="cs-CZ" sz="2400" dirty="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defRPr/>
            </a:pPr>
            <a:endParaRPr lang="cs-CZ" sz="2400" dirty="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defRPr/>
            </a:pPr>
            <a:r>
              <a:rPr lang="cs-CZ" sz="2400" b="1" dirty="0" err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Vazotropní</a:t>
            </a: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účinek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↑  </a:t>
            </a:r>
            <a:r>
              <a:rPr lang="cs-CZ" sz="2400" dirty="0" smtClean="0">
                <a:solidFill>
                  <a:schemeClr val="tx1"/>
                </a:solidFill>
                <a:latin typeface="Candara" pitchFamily="34" charset="0"/>
              </a:rPr>
              <a:t>rezistence (katecholaminy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)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↓ cévní permeability</a:t>
            </a:r>
          </a:p>
          <a:p>
            <a:pPr>
              <a:buFontTx/>
              <a:buChar char="-"/>
              <a:defRPr/>
            </a:pPr>
            <a:endParaRPr lang="cs-CZ" sz="2400" dirty="0">
              <a:solidFill>
                <a:schemeClr val="tx1"/>
              </a:solidFill>
              <a:latin typeface="Candara" pitchFamily="34" charset="0"/>
            </a:endParaRPr>
          </a:p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Na </a:t>
            </a:r>
            <a:r>
              <a:rPr lang="cs-CZ" sz="2400" b="1" dirty="0" smtClean="0">
                <a:solidFill>
                  <a:schemeClr val="tx1"/>
                </a:solidFill>
                <a:latin typeface="Candara" pitchFamily="34" charset="0"/>
              </a:rPr>
              <a:t>IS </a:t>
            </a:r>
            <a:endParaRPr lang="cs-CZ" sz="2400" b="1" dirty="0">
              <a:solidFill>
                <a:schemeClr val="tx1"/>
              </a:solidFill>
              <a:latin typeface="Candara" pitchFamily="34" charset="0"/>
            </a:endParaRP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v místě akutního zánětu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v místě chronického zánětu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v lymfoidní </a:t>
            </a:r>
            <a:r>
              <a:rPr lang="cs-CZ" sz="2400" dirty="0" smtClean="0">
                <a:solidFill>
                  <a:schemeClr val="tx1"/>
                </a:solidFill>
                <a:latin typeface="Candara" pitchFamily="34" charset="0"/>
              </a:rPr>
              <a:t>tkáni</a:t>
            </a:r>
            <a:endParaRPr lang="cs-CZ" sz="2400" dirty="0">
              <a:solidFill>
                <a:schemeClr val="tx1"/>
              </a:solidFill>
              <a:latin typeface="Candara" pitchFamily="34" charset="0"/>
            </a:endParaRPr>
          </a:p>
          <a:p>
            <a:pPr>
              <a:buFontTx/>
              <a:buChar char="-"/>
              <a:defRPr/>
            </a:pPr>
            <a:endParaRPr lang="cs-CZ" sz="2400" dirty="0">
              <a:solidFill>
                <a:schemeClr val="tx1"/>
              </a:solidFill>
              <a:latin typeface="Candara" pitchFamily="34" charset="0"/>
            </a:endParaRPr>
          </a:p>
          <a:p>
            <a:pPr>
              <a:defRPr/>
            </a:pPr>
            <a:r>
              <a:rPr lang="cs-CZ" sz="2400" b="1" dirty="0" err="1">
                <a:solidFill>
                  <a:schemeClr val="tx1"/>
                </a:solidFill>
                <a:latin typeface="Candara" pitchFamily="34" charset="0"/>
              </a:rPr>
              <a:t>Mediátory</a:t>
            </a: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 zánětu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- pokles tvorby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</a:rPr>
              <a:t>cytokinů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a prostaglandinů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patofyziologie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0825" y="1181100"/>
            <a:ext cx="8642350" cy="5543550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400" b="1">
                <a:solidFill>
                  <a:schemeClr val="tx1"/>
                </a:solidFill>
                <a:latin typeface="Candara" pitchFamily="34" charset="0"/>
              </a:rPr>
              <a:t>Addisonova choroba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při destrukci nadledvin nebo sekundární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 svalová slabost, hypotenze, deprese, anorexie, úbytek hmotnosti, hypoglykémie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 nedostatečná reaktivita na zátěžové situace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 terapie substituční</a:t>
            </a:r>
          </a:p>
          <a:p>
            <a:pPr>
              <a:defRPr/>
            </a:pPr>
            <a:endParaRPr lang="cs-CZ" sz="240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buFontTx/>
              <a:buChar char="-"/>
              <a:defRPr/>
            </a:pPr>
            <a:endParaRPr lang="cs-CZ" sz="2400">
              <a:solidFill>
                <a:schemeClr val="tx1"/>
              </a:solidFill>
              <a:latin typeface="Candara" pitchFamily="34" charset="0"/>
            </a:endParaRPr>
          </a:p>
          <a:p>
            <a:pPr>
              <a:defRPr/>
            </a:pPr>
            <a:r>
              <a:rPr lang="cs-CZ" sz="2400" b="1">
                <a:solidFill>
                  <a:schemeClr val="tx1"/>
                </a:solidFill>
                <a:latin typeface="Candara" pitchFamily="34" charset="0"/>
              </a:rPr>
              <a:t>Cushingův syndrom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primární nebo sekundární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pod obrazem steroidního diabetu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terapie chirurgická s následnou substitucí</a:t>
            </a:r>
          </a:p>
          <a:p>
            <a:pPr>
              <a:buFontTx/>
              <a:buChar char="-"/>
              <a:defRPr/>
            </a:pPr>
            <a:endParaRPr lang="cs-CZ" sz="2400">
              <a:solidFill>
                <a:schemeClr val="tx1"/>
              </a:solidFill>
              <a:latin typeface="Candara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terapeutické úč.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0825" y="1181100"/>
            <a:ext cx="8642350" cy="5543550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400" b="1">
                <a:solidFill>
                  <a:schemeClr val="tx1"/>
                </a:solidFill>
                <a:latin typeface="Candara" pitchFamily="34" charset="0"/>
              </a:rPr>
              <a:t>Protizánětlivý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blok fosfolipázy A2</a:t>
            </a:r>
            <a:endParaRPr lang="cs-CZ" sz="240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defRPr/>
            </a:pPr>
            <a:endParaRPr lang="cs-CZ" sz="240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defRPr/>
            </a:pPr>
            <a:r>
              <a:rPr lang="cs-CZ" sz="2400" b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Protialergický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inhibice rozpoznání alergenu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inhibice efektorové fáze</a:t>
            </a:r>
          </a:p>
          <a:p>
            <a:pPr>
              <a:buFontTx/>
              <a:buChar char="-"/>
              <a:defRPr/>
            </a:pPr>
            <a:endParaRPr lang="cs-CZ" sz="2400">
              <a:solidFill>
                <a:schemeClr val="tx1"/>
              </a:solidFill>
              <a:latin typeface="Candara" pitchFamily="34" charset="0"/>
            </a:endParaRPr>
          </a:p>
          <a:p>
            <a:pPr>
              <a:defRPr/>
            </a:pPr>
            <a:r>
              <a:rPr lang="cs-CZ" sz="2400" b="1">
                <a:solidFill>
                  <a:schemeClr val="tx1"/>
                </a:solidFill>
                <a:latin typeface="Candara" pitchFamily="34" charset="0"/>
              </a:rPr>
              <a:t>Imunosupresivní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v místě akutního zánětu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v místě chronického zánětu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v lymfoidní tkáni</a:t>
            </a:r>
          </a:p>
          <a:p>
            <a:pPr>
              <a:buFontTx/>
              <a:buChar char="-"/>
              <a:defRPr/>
            </a:pPr>
            <a:endParaRPr lang="cs-CZ" sz="2400">
              <a:solidFill>
                <a:schemeClr val="tx1"/>
              </a:solidFill>
              <a:latin typeface="Candara" pitchFamily="34" charset="0"/>
            </a:endParaRPr>
          </a:p>
          <a:p>
            <a:pPr>
              <a:defRPr/>
            </a:pPr>
            <a:r>
              <a:rPr lang="cs-CZ" sz="2400" b="1">
                <a:solidFill>
                  <a:schemeClr val="tx1"/>
                </a:solidFill>
                <a:latin typeface="Candara" pitchFamily="34" charset="0"/>
              </a:rPr>
              <a:t>Antiproliferativní</a:t>
            </a:r>
          </a:p>
          <a:p>
            <a:pPr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- blok buněčného cyklu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terapeutické úč.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0825" y="1181100"/>
            <a:ext cx="8642350" cy="5543550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1"/>
              </a:solidFill>
              <a:latin typeface="Candara" pitchFamily="34" charset="0"/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976848"/>
              </p:ext>
            </p:extLst>
          </p:nvPr>
        </p:nvGraphicFramePr>
        <p:xfrm>
          <a:off x="681038" y="1824038"/>
          <a:ext cx="7782036" cy="4598944"/>
        </p:xfrm>
        <a:graphic>
          <a:graphicData uri="http://schemas.openxmlformats.org/drawingml/2006/table">
            <a:tbl>
              <a:tblPr/>
              <a:tblGrid>
                <a:gridCol w="2090818"/>
                <a:gridCol w="1872208"/>
                <a:gridCol w="2242080"/>
                <a:gridCol w="1576930"/>
              </a:tblGrid>
              <a:tr h="4842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Látka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Ekvipot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. </a:t>
                      </a:r>
                      <a:r>
                        <a:rPr kumimoji="0" 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dáv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Antiflog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. efekt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Mineral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. e.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kortizol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20 mg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7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kortizon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25 mg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0,8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0,8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prednison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5 mg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0,8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4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prednisolon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5 mg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methylpredn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.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4 mg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triamcionol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4 mg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5-10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dexametazon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0,75 mg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25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betametazon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0,6 mg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25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fludrokortizon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-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125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48" name="TextovéPole 1"/>
          <p:cNvSpPr txBox="1">
            <a:spLocks noChangeArrowheads="1"/>
          </p:cNvSpPr>
          <p:nvPr/>
        </p:nvSpPr>
        <p:spPr bwMode="auto">
          <a:xfrm>
            <a:off x="2616200" y="1268413"/>
            <a:ext cx="391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b="1">
                <a:latin typeface="Calibri" pitchFamily="34" charset="0"/>
              </a:rPr>
              <a:t>Účinnost glukokortikoidů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terapeutické úč.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0825" y="1181100"/>
            <a:ext cx="8642350" cy="5543550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39939" name="TextovéPole 1"/>
          <p:cNvSpPr txBox="1">
            <a:spLocks noChangeArrowheads="1"/>
          </p:cNvSpPr>
          <p:nvPr/>
        </p:nvSpPr>
        <p:spPr bwMode="auto">
          <a:xfrm>
            <a:off x="2124075" y="1268413"/>
            <a:ext cx="5097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b="1">
                <a:latin typeface="Candara" pitchFamily="34" charset="0"/>
              </a:rPr>
              <a:t>Délka působení glukokortikoidů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8313" y="1933575"/>
            <a:ext cx="7772400" cy="4664075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sz="3000" dirty="0" smtClean="0">
                <a:latin typeface="Candara" pitchFamily="34" charset="0"/>
              </a:rPr>
              <a:t>1-4x účinnější než </a:t>
            </a:r>
            <a:r>
              <a:rPr lang="cs-CZ" sz="3000" dirty="0" err="1" smtClean="0">
                <a:latin typeface="Candara" pitchFamily="34" charset="0"/>
              </a:rPr>
              <a:t>kortisol</a:t>
            </a:r>
            <a:endParaRPr lang="cs-CZ" sz="3000" dirty="0" smtClean="0">
              <a:latin typeface="Candara" pitchFamily="34" charset="0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cs-CZ" sz="2600" dirty="0" err="1" smtClean="0">
                <a:latin typeface="Candara" pitchFamily="34" charset="0"/>
              </a:rPr>
              <a:t>prednisolon</a:t>
            </a:r>
            <a:r>
              <a:rPr lang="cs-CZ" sz="2600" dirty="0" smtClean="0">
                <a:latin typeface="Candara" pitchFamily="34" charset="0"/>
              </a:rPr>
              <a:t>, </a:t>
            </a:r>
            <a:r>
              <a:rPr lang="cs-CZ" sz="2600" dirty="0" err="1" smtClean="0">
                <a:latin typeface="Candara" pitchFamily="34" charset="0"/>
              </a:rPr>
              <a:t>prednison</a:t>
            </a:r>
            <a:endParaRPr lang="cs-CZ" sz="2600" dirty="0" smtClean="0">
              <a:latin typeface="Candara" pitchFamily="34" charset="0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cs-CZ" sz="2600" dirty="0" err="1" smtClean="0">
                <a:latin typeface="Candara" pitchFamily="34" charset="0"/>
              </a:rPr>
              <a:t>hydrokortison</a:t>
            </a:r>
            <a:endParaRPr lang="cs-CZ" sz="2600" dirty="0" smtClean="0">
              <a:latin typeface="Candara" pitchFamily="34" charset="0"/>
            </a:endParaRPr>
          </a:p>
          <a:p>
            <a:pPr lvl="2" fontAlgn="auto">
              <a:spcAft>
                <a:spcPts val="0"/>
              </a:spcAft>
              <a:defRPr/>
            </a:pPr>
            <a:endParaRPr lang="cs-CZ" sz="2600" dirty="0" smtClean="0">
              <a:latin typeface="Candara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3000" dirty="0" smtClean="0">
                <a:latin typeface="Candara" pitchFamily="34" charset="0"/>
              </a:rPr>
              <a:t>5-15x účinnější než </a:t>
            </a:r>
            <a:r>
              <a:rPr lang="cs-CZ" sz="3000" dirty="0" err="1" smtClean="0">
                <a:latin typeface="Candara" pitchFamily="34" charset="0"/>
              </a:rPr>
              <a:t>kortisol</a:t>
            </a:r>
            <a:endParaRPr lang="cs-CZ" sz="3000" dirty="0" smtClean="0">
              <a:latin typeface="Candara" pitchFamily="34" charset="0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cs-CZ" sz="2600" dirty="0" err="1" smtClean="0">
                <a:latin typeface="Candara" pitchFamily="34" charset="0"/>
              </a:rPr>
              <a:t>methylprednisolon</a:t>
            </a:r>
            <a:endParaRPr lang="cs-CZ" sz="2600" dirty="0" smtClean="0">
              <a:latin typeface="Candara" pitchFamily="34" charset="0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cs-CZ" sz="2600" dirty="0" err="1" smtClean="0">
                <a:latin typeface="Candara" pitchFamily="34" charset="0"/>
              </a:rPr>
              <a:t>triamcinolon</a:t>
            </a:r>
            <a:endParaRPr lang="cs-CZ" sz="2600" dirty="0" smtClean="0">
              <a:latin typeface="Candara" pitchFamily="34" charset="0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cs-CZ" sz="2600" dirty="0" err="1" smtClean="0">
                <a:latin typeface="Candara" pitchFamily="34" charset="0"/>
              </a:rPr>
              <a:t>paramethason</a:t>
            </a:r>
            <a:endParaRPr lang="cs-CZ" sz="2600" dirty="0" smtClean="0">
              <a:latin typeface="Candara" pitchFamily="34" charset="0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cs-CZ" sz="2600" dirty="0" err="1" smtClean="0">
                <a:latin typeface="Candara" pitchFamily="34" charset="0"/>
              </a:rPr>
              <a:t>fluprednisolon</a:t>
            </a:r>
            <a:endParaRPr lang="cs-CZ" sz="2600" dirty="0" smtClean="0">
              <a:latin typeface="Candara" pitchFamily="34" charset="0"/>
            </a:endParaRPr>
          </a:p>
          <a:p>
            <a:pPr lvl="2" fontAlgn="auto">
              <a:spcAft>
                <a:spcPts val="0"/>
              </a:spcAft>
              <a:defRPr/>
            </a:pPr>
            <a:endParaRPr lang="cs-CZ" sz="2600" dirty="0" smtClean="0">
              <a:latin typeface="Candara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3100" dirty="0" smtClean="0">
                <a:latin typeface="Candara" pitchFamily="34" charset="0"/>
              </a:rPr>
              <a:t>cca  30x účinnější než </a:t>
            </a:r>
            <a:r>
              <a:rPr lang="cs-CZ" sz="3100" dirty="0" err="1" smtClean="0">
                <a:latin typeface="Candara" pitchFamily="34" charset="0"/>
              </a:rPr>
              <a:t>kortisol</a:t>
            </a:r>
            <a:endParaRPr lang="cs-CZ" sz="3100" dirty="0" smtClean="0">
              <a:latin typeface="Candara" pitchFamily="34" charset="0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cs-CZ" sz="2600" dirty="0" err="1" smtClean="0">
                <a:latin typeface="Candara" pitchFamily="34" charset="0"/>
              </a:rPr>
              <a:t>betametason</a:t>
            </a:r>
            <a:endParaRPr lang="cs-CZ" sz="2600" dirty="0" smtClean="0">
              <a:latin typeface="Candara" pitchFamily="34" charset="0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cs-CZ" sz="2600" dirty="0" err="1" smtClean="0">
                <a:latin typeface="Candara" pitchFamily="34" charset="0"/>
              </a:rPr>
              <a:t>dexamethason</a:t>
            </a:r>
            <a:endParaRPr lang="cs-CZ" sz="2600" dirty="0" smtClean="0">
              <a:latin typeface="Candara" pitchFamily="34" charset="0"/>
            </a:endParaRPr>
          </a:p>
        </p:txBody>
      </p:sp>
      <p:sp>
        <p:nvSpPr>
          <p:cNvPr id="8" name="AutoShape 4"/>
          <p:cNvSpPr>
            <a:spLocks/>
          </p:cNvSpPr>
          <p:nvPr/>
        </p:nvSpPr>
        <p:spPr bwMode="auto">
          <a:xfrm>
            <a:off x="5345113" y="5516563"/>
            <a:ext cx="576262" cy="1098550"/>
          </a:xfrm>
          <a:prstGeom prst="rightBrace">
            <a:avLst>
              <a:gd name="adj1" fmla="val 1978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9" name="AutoShape 5"/>
          <p:cNvSpPr>
            <a:spLocks/>
          </p:cNvSpPr>
          <p:nvPr/>
        </p:nvSpPr>
        <p:spPr bwMode="auto">
          <a:xfrm>
            <a:off x="5310188" y="3438525"/>
            <a:ext cx="647700" cy="1655763"/>
          </a:xfrm>
          <a:prstGeom prst="rightBrace">
            <a:avLst>
              <a:gd name="adj1" fmla="val 2130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5287963" y="1881188"/>
            <a:ext cx="576262" cy="1042987"/>
          </a:xfrm>
          <a:prstGeom prst="rightBrace">
            <a:avLst>
              <a:gd name="adj1" fmla="val 197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921375" y="1987550"/>
            <a:ext cx="2016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>
                <a:latin typeface="Candara" pitchFamily="34" charset="0"/>
              </a:rPr>
              <a:t>krátkodobě působící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984875" y="3844925"/>
            <a:ext cx="2016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>
                <a:latin typeface="Candara" pitchFamily="34" charset="0"/>
              </a:rPr>
              <a:t>střednědobě působící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984875" y="5649913"/>
            <a:ext cx="2016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>
                <a:latin typeface="Candara" pitchFamily="34" charset="0"/>
              </a:rPr>
              <a:t>dlouhodobě působící</a:t>
            </a: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5984875" y="5316538"/>
            <a:ext cx="2408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>
                <a:latin typeface="Candara" pitchFamily="34" charset="0"/>
              </a:rPr>
              <a:t>(silnější suprese osy)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indikace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250825" y="1181100"/>
            <a:ext cx="8642350" cy="5543550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Protizánětlivá a imunosupresivní terapie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</a:rPr>
              <a:t>asthma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</a:rPr>
              <a:t>bronchiale</a:t>
            </a:r>
            <a:endParaRPr lang="cs-CZ" sz="2400" dirty="0">
              <a:solidFill>
                <a:schemeClr val="tx1"/>
              </a:solidFill>
              <a:latin typeface="Candara" pitchFamily="34" charset="0"/>
            </a:endParaRPr>
          </a:p>
          <a:p>
            <a:pPr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ndara" pitchFamily="34" charset="0"/>
              </a:rPr>
              <a:t> lokální 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terapie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hypersenzitivní reakce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anafylaktický šok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autoimunitní onemocnění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prevence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</a:rPr>
              <a:t>rejekce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štěpu</a:t>
            </a:r>
          </a:p>
          <a:p>
            <a:pPr>
              <a:defRPr/>
            </a:pPr>
            <a:endParaRPr lang="cs-CZ" sz="2400" dirty="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Onkologické indikace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součást kombinovaných režimů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edém mozku u cerebrálních metastáz</a:t>
            </a:r>
          </a:p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Ostatní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horská nemoc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maligní exoftalmus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indikace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250825" y="1181100"/>
            <a:ext cx="8642350" cy="3903663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400" b="1">
                <a:solidFill>
                  <a:schemeClr val="tx1"/>
                </a:solidFill>
                <a:latin typeface="Candara" pitchFamily="34" charset="0"/>
              </a:rPr>
              <a:t>Substituční terapie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nejmenší nutné dávky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 hydrokortizon 30 mg a fludrokortizon 0,05-0,3 mg/den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 při zátěži a stresu nutno dávku zvýšit</a:t>
            </a:r>
          </a:p>
          <a:p>
            <a:pPr>
              <a:buFontTx/>
              <a:buChar char="-"/>
              <a:defRPr/>
            </a:pPr>
            <a:endParaRPr lang="cs-CZ" sz="240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defRPr/>
            </a:pPr>
            <a:r>
              <a:rPr lang="cs-CZ" sz="2400" b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Diagnostika – dexametazonový supresní test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 testování schopnosti suprese H-H osy u pacientů se ↑ koncentrací kortizolu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 dif. diagnostika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 dávka 1-2 mg / 8-16 mg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typy </a:t>
            </a:r>
            <a:r>
              <a:rPr lang="cs-CZ" sz="4400" dirty="0" err="1">
                <a:solidFill>
                  <a:schemeClr val="tx1"/>
                </a:solidFill>
                <a:latin typeface="Candara" pitchFamily="34" charset="0"/>
              </a:rPr>
              <a:t>ter</a:t>
            </a: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. režimů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250825" y="1181100"/>
            <a:ext cx="8642350" cy="484028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Krátkodobá aplikace vysokých dávek</a:t>
            </a:r>
          </a:p>
          <a:p>
            <a:pPr>
              <a:defRPr/>
            </a:pPr>
            <a:endParaRPr lang="cs-CZ" sz="2400" b="1" dirty="0">
              <a:solidFill>
                <a:schemeClr val="tx1"/>
              </a:solidFill>
              <a:latin typeface="Candara" pitchFamily="34" charset="0"/>
            </a:endParaRPr>
          </a:p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A) jednorázová (</a:t>
            </a:r>
            <a:r>
              <a:rPr lang="cs-CZ" sz="2400" b="1" dirty="0" smtClean="0">
                <a:solidFill>
                  <a:schemeClr val="tx1"/>
                </a:solidFill>
                <a:latin typeface="Candara" pitchFamily="34" charset="0"/>
              </a:rPr>
              <a:t>2-4 g </a:t>
            </a:r>
            <a:r>
              <a:rPr lang="cs-CZ" sz="2400" b="1" dirty="0" err="1">
                <a:solidFill>
                  <a:schemeClr val="tx1"/>
                </a:solidFill>
                <a:latin typeface="Candara" pitchFamily="34" charset="0"/>
              </a:rPr>
              <a:t>methylprednizolonu</a:t>
            </a: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)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</a:rPr>
              <a:t>polytraumata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, septický, toxický šok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hydrokortizon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30 </a:t>
            </a:r>
            <a:r>
              <a:rPr lang="cs-CZ" sz="2400" dirty="0" smtClean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mg/kg</a:t>
            </a:r>
            <a:endParaRPr lang="cs-CZ" sz="2400" dirty="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buFontTx/>
              <a:buChar char="-"/>
              <a:defRPr/>
            </a:pPr>
            <a:endParaRPr lang="cs-CZ" sz="2400" dirty="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B) opakovaná (</a:t>
            </a:r>
            <a:r>
              <a:rPr lang="cs-CZ" sz="2400" b="1" dirty="0" err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methylprednizolon</a:t>
            </a: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, </a:t>
            </a:r>
            <a:r>
              <a:rPr lang="cs-CZ" sz="2400" b="1" dirty="0" err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hydrokortizon</a:t>
            </a: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, </a:t>
            </a:r>
            <a:r>
              <a:rPr lang="cs-CZ" sz="2400" b="1" dirty="0" err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dexametazon</a:t>
            </a: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)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anafyl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. šok, status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asthmaticus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, hypoglykemické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koma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…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délka trvání max. 48 h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výjimečně až 7 dní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typy </a:t>
            </a:r>
            <a:r>
              <a:rPr lang="cs-CZ" sz="4400" dirty="0" err="1">
                <a:solidFill>
                  <a:schemeClr val="tx1"/>
                </a:solidFill>
                <a:latin typeface="Candara" pitchFamily="34" charset="0"/>
              </a:rPr>
              <a:t>ter</a:t>
            </a: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. režimů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250825" y="1181100"/>
            <a:ext cx="8642350" cy="484028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400" b="1">
                <a:solidFill>
                  <a:schemeClr val="tx1"/>
                </a:solidFill>
                <a:latin typeface="Candara" pitchFamily="34" charset="0"/>
              </a:rPr>
              <a:t>Pulzní terapie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krátkodobé infuze několik dnů za sebou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 původně u rejekce transplantátů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 dnes převážně u imunitně podmíněných onemocnění rezistentních ke standardní terapii</a:t>
            </a:r>
          </a:p>
          <a:p>
            <a:pPr>
              <a:defRPr/>
            </a:pPr>
            <a:endParaRPr lang="cs-CZ" sz="240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defRPr/>
            </a:pPr>
            <a:r>
              <a:rPr lang="cs-CZ" sz="2400" b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Prolongovaná terapie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ve většině oborů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 především pro antiflogistické a imunosupresivní účinky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 dávkování a délka závisí na aktuálním stavu pacienta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 rozdíly v síle, délce trvání a četnosti než. účinků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 ne hydrokortizon vzhledem k mineralokort. aktivitě.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nežádoucí úč.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250825" y="1181100"/>
            <a:ext cx="8642350" cy="3543300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Před zahájením terapie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vyléčení všech infekcí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vyšetření glykémie nalačno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kompenzace diabetu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preventivní aplikace vit. D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antiulceróza</a:t>
            </a:r>
            <a:endParaRPr lang="cs-CZ" sz="2400" dirty="0">
              <a:solidFill>
                <a:schemeClr val="tx1"/>
              </a:solidFill>
              <a:latin typeface="Candara" pitchFamily="34" charset="0"/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- fyziologie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0825" y="1196975"/>
            <a:ext cx="8642350" cy="554513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50000"/>
              </a:lnSpc>
              <a:defRPr/>
            </a:pPr>
            <a:r>
              <a:rPr lang="cs-CZ" sz="2400" dirty="0" smtClean="0">
                <a:solidFill>
                  <a:schemeClr val="tx1"/>
                </a:solidFill>
                <a:latin typeface="Candara" pitchFamily="34" charset="0"/>
              </a:rPr>
              <a:t>Kůra nadledvin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: </a:t>
            </a:r>
            <a:r>
              <a:rPr lang="cs-CZ" sz="2400" i="1" dirty="0" err="1">
                <a:solidFill>
                  <a:schemeClr val="tx1"/>
                </a:solidFill>
                <a:latin typeface="Candara" pitchFamily="34" charset="0"/>
              </a:rPr>
              <a:t>zona</a:t>
            </a:r>
            <a:r>
              <a:rPr lang="cs-CZ" sz="2400" i="1" dirty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cs-CZ" sz="2400" i="1" dirty="0" err="1">
                <a:solidFill>
                  <a:schemeClr val="tx1"/>
                </a:solidFill>
                <a:latin typeface="Candara" pitchFamily="34" charset="0"/>
              </a:rPr>
              <a:t>glomerulosa</a:t>
            </a:r>
            <a:r>
              <a:rPr lang="cs-CZ" sz="2400" i="1" dirty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–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</a:rPr>
              <a:t>mineralokortikoidy</a:t>
            </a:r>
            <a:endParaRPr lang="cs-CZ" sz="2400" dirty="0">
              <a:solidFill>
                <a:schemeClr val="tx1"/>
              </a:solidFill>
              <a:latin typeface="Candar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		    </a:t>
            </a:r>
            <a:r>
              <a:rPr lang="cs-CZ" sz="2400" i="1" dirty="0" err="1">
                <a:solidFill>
                  <a:schemeClr val="tx1"/>
                </a:solidFill>
                <a:latin typeface="Candara" pitchFamily="34" charset="0"/>
              </a:rPr>
              <a:t>zona</a:t>
            </a:r>
            <a:r>
              <a:rPr lang="cs-CZ" sz="2400" i="1" dirty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cs-CZ" sz="2400" i="1" dirty="0" err="1">
                <a:solidFill>
                  <a:schemeClr val="tx1"/>
                </a:solidFill>
                <a:latin typeface="Candara" pitchFamily="34" charset="0"/>
              </a:rPr>
              <a:t>fasciculata</a:t>
            </a:r>
            <a:r>
              <a:rPr lang="cs-CZ" sz="2400" i="1" dirty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– glukokortikoidy</a:t>
            </a:r>
          </a:p>
          <a:p>
            <a:pPr>
              <a:lnSpc>
                <a:spcPct val="150000"/>
              </a:lnSpc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		    </a:t>
            </a:r>
            <a:r>
              <a:rPr lang="cs-CZ" sz="2400" i="1" dirty="0" err="1">
                <a:solidFill>
                  <a:schemeClr val="tx1"/>
                </a:solidFill>
                <a:latin typeface="Candara" pitchFamily="34" charset="0"/>
              </a:rPr>
              <a:t>zona</a:t>
            </a:r>
            <a:r>
              <a:rPr lang="cs-CZ" sz="2400" i="1" dirty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cs-CZ" sz="2400" i="1" dirty="0" err="1">
                <a:solidFill>
                  <a:schemeClr val="tx1"/>
                </a:solidFill>
                <a:latin typeface="Candara" pitchFamily="34" charset="0"/>
              </a:rPr>
              <a:t>reticularis</a:t>
            </a:r>
            <a:r>
              <a:rPr lang="cs-CZ" sz="2400" i="1" dirty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– androgeny, estrogeny, 						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</a:rPr>
              <a:t>gestageny</a:t>
            </a:r>
            <a:endParaRPr lang="cs-CZ" sz="2400" dirty="0">
              <a:solidFill>
                <a:schemeClr val="tx1"/>
              </a:solidFill>
              <a:latin typeface="Candara" pitchFamily="34" charset="0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Candara" pitchFamily="34" charset="0"/>
              </a:rPr>
              <a:t>kortizol/</a:t>
            </a:r>
            <a:r>
              <a:rPr lang="cs-CZ" sz="2400" dirty="0" err="1" smtClean="0">
                <a:solidFill>
                  <a:schemeClr val="tx1"/>
                </a:solidFill>
                <a:latin typeface="Candara" pitchFamily="34" charset="0"/>
              </a:rPr>
              <a:t>hydrokortizon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, kortizon, </a:t>
            </a:r>
            <a:r>
              <a:rPr lang="cs-CZ" sz="2400" dirty="0" smtClean="0">
                <a:solidFill>
                  <a:schemeClr val="tx1"/>
                </a:solidFill>
                <a:latin typeface="Candara" pitchFamily="34" charset="0"/>
              </a:rPr>
              <a:t>kortikosteron</a:t>
            </a:r>
            <a:endParaRPr lang="cs-CZ" sz="2400" dirty="0">
              <a:solidFill>
                <a:schemeClr val="tx1"/>
              </a:solidFill>
              <a:latin typeface="Candara" pitchFamily="34" charset="0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specifické intracelulární receptory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</a:rPr>
              <a:t>hypotalamo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-hypofyzární zpětnovazebná regulace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</a:rPr>
              <a:t>gluko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- i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</a:rPr>
              <a:t>mineralokortikoidní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účinek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účinky : permisivní</a:t>
            </a:r>
          </a:p>
          <a:p>
            <a:pPr lvl="1">
              <a:lnSpc>
                <a:spcPct val="150000"/>
              </a:lnSpc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	    aktivizující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nežádoucí úč.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250825" y="1181100"/>
            <a:ext cx="8642350" cy="4479925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V průběhu terapie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kontrola kompenzace DM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monitoring steroidních depresí 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prevence myopatie a </a:t>
            </a:r>
            <a:r>
              <a:rPr lang="cs-CZ" sz="2400" dirty="0" err="1" smtClean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osteporózy</a:t>
            </a:r>
            <a:endParaRPr lang="cs-CZ" sz="2400" dirty="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prevence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trombembolií</a:t>
            </a:r>
            <a:endParaRPr lang="cs-CZ" sz="2400" dirty="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v pediatrii </a:t>
            </a:r>
            <a:r>
              <a:rPr lang="cs-CZ" sz="2400" dirty="0" smtClean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konzultace 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se střediskem pro terapii růst. hormonem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nežádoucí úč.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250825" y="1181100"/>
            <a:ext cx="8642350" cy="3832225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Prevence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aplikace 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nejmenší účinné </a:t>
            </a:r>
            <a:r>
              <a:rPr lang="cs-CZ" sz="2400" dirty="0" smtClean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dávky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pokud 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možno lokální </a:t>
            </a:r>
            <a:r>
              <a:rPr lang="cs-CZ" sz="2400" dirty="0" smtClean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aplikace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kombinace 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s jinými léčivy </a:t>
            </a:r>
            <a:endParaRPr lang="cs-CZ" sz="2400" dirty="0" smtClean="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cirkadiánní terapie/alternující </a:t>
            </a:r>
            <a:r>
              <a:rPr lang="cs-CZ" sz="2400" dirty="0" smtClean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terapie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minimalizace použití depotních </a:t>
            </a:r>
            <a:r>
              <a:rPr lang="cs-CZ" sz="2400" dirty="0" smtClean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přípravků</a:t>
            </a:r>
            <a:endParaRPr lang="cs-CZ" sz="2400" dirty="0">
              <a:solidFill>
                <a:schemeClr val="tx1"/>
              </a:solidFill>
              <a:latin typeface="Candara" pitchFamily="34" charset="0"/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nežádoucí úč.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250825" y="1181100"/>
            <a:ext cx="8642350" cy="5561013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Imunosuprese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↑ vnímavost k infekcím, aktivace latentních infekcí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zpomalené hojení ran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i u lokálního podání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/>
              </a:rPr>
              <a:t>Útlum endogenní tvorby glukokortikoidů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akutní insuficience při náhlém vysazení vyšších dávek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prevence = ukončovat terapii </a:t>
            </a: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/>
              </a:rPr>
              <a:t>postupným snižováním dávek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/>
              </a:rPr>
              <a:t>Osteoporóza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riziko jen u chronické terapie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denzitometrické vyšetření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err="1">
                <a:solidFill>
                  <a:schemeClr val="tx1"/>
                </a:solidFill>
                <a:latin typeface="Candara" pitchFamily="34" charset="0"/>
                <a:cs typeface="Arial"/>
              </a:rPr>
              <a:t>Mineralokortikoidní</a:t>
            </a: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/>
              </a:rPr>
              <a:t> účinek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retence vody a Na</a:t>
            </a:r>
            <a:r>
              <a:rPr lang="cs-CZ" sz="2400" baseline="30000" dirty="0">
                <a:solidFill>
                  <a:schemeClr val="tx1"/>
                </a:solidFill>
                <a:latin typeface="Candara" pitchFamily="34" charset="0"/>
                <a:cs typeface="Arial"/>
              </a:rPr>
              <a:t>+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↑</a:t>
            </a:r>
            <a:r>
              <a:rPr lang="cs-CZ" sz="24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TK, ztráta K</a:t>
            </a:r>
            <a:r>
              <a:rPr lang="cs-CZ" sz="2400" baseline="30000" dirty="0">
                <a:solidFill>
                  <a:schemeClr val="tx1"/>
                </a:solidFill>
                <a:latin typeface="Candara" pitchFamily="34" charset="0"/>
                <a:cs typeface="Arial"/>
              </a:rPr>
              <a:t>+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nežádoucí úč.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250825" y="1181100"/>
            <a:ext cx="8642350" cy="5561013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Hyperglykémie, steroidní diabetes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>
              <a:solidFill>
                <a:schemeClr val="tx1"/>
              </a:solidFill>
              <a:latin typeface="Candar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/>
              </a:rPr>
              <a:t>Svalová slabost, myopatie, atrofie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>
              <a:solidFill>
                <a:schemeClr val="tx1"/>
              </a:solidFill>
              <a:latin typeface="Candara" pitchFamily="34" charset="0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/>
              </a:rPr>
              <a:t>Psychotropní účinky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nespavost, motorický neklid,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  <a:cs typeface="Arial"/>
              </a:rPr>
              <a:t>vertigo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, euforie, deprese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psychický návyk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cs-CZ" sz="2400" dirty="0">
              <a:solidFill>
                <a:schemeClr val="tx1"/>
              </a:solidFill>
              <a:latin typeface="Candara" pitchFamily="34" charset="0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/>
              </a:rPr>
              <a:t>GIT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exacerbace gastrických vředů</a:t>
            </a:r>
            <a:endParaRPr lang="cs-CZ" sz="2400" baseline="30000" dirty="0">
              <a:solidFill>
                <a:schemeClr val="tx1"/>
              </a:solidFill>
              <a:latin typeface="Candara" pitchFamily="34" charset="0"/>
              <a:cs typeface="Arial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střevní perforace, akutní pankreatitida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aseline="30000" dirty="0">
              <a:solidFill>
                <a:schemeClr val="tx1"/>
              </a:solidFill>
              <a:latin typeface="Candara" pitchFamily="34" charset="0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/>
              </a:rPr>
              <a:t>KVS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- HT, ateroskleróza, kardiomyopatie, </a:t>
            </a:r>
            <a:r>
              <a:rPr lang="cs-CZ" sz="2400" dirty="0">
                <a:solidFill>
                  <a:schemeClr val="tx1"/>
                </a:solidFill>
                <a:latin typeface="Arial"/>
                <a:cs typeface="Arial"/>
              </a:rPr>
              <a:t>↑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  <a:cs typeface="Arial"/>
              </a:rPr>
              <a:t>koagulopatie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, arytmie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nežádoucí úč.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250825" y="1181100"/>
            <a:ext cx="8642350" cy="5561013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/>
              </a:rPr>
              <a:t>Oko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indukce glaukomu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korneální ulcerace u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  <a:cs typeface="Arial"/>
              </a:rPr>
              <a:t>herp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. keratitid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>
              <a:solidFill>
                <a:schemeClr val="tx1"/>
              </a:solidFill>
              <a:latin typeface="Candar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Endokrinní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útlum růstu u dětí (terapie delší než 6 měsíců)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amenorea, pokles potence a libida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cs-CZ" sz="2400" dirty="0">
              <a:solidFill>
                <a:schemeClr val="tx1"/>
              </a:solidFill>
              <a:latin typeface="Candara" pitchFamily="34" charset="0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/>
              </a:rPr>
              <a:t>Kůže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atrofie</a:t>
            </a:r>
            <a:endParaRPr lang="cs-CZ" sz="2400" baseline="30000" dirty="0">
              <a:solidFill>
                <a:schemeClr val="tx1"/>
              </a:solidFill>
              <a:latin typeface="Candara" pitchFamily="34" charset="0"/>
              <a:cs typeface="Arial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intradermální krvácení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/>
              </a:rPr>
              <a:t>akné, hirsutismus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interakce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250825" y="1181100"/>
            <a:ext cx="8642350" cy="5561013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tx1"/>
                </a:solidFill>
                <a:latin typeface="Candara" pitchFamily="34" charset="0"/>
                <a:cs typeface="Arial"/>
              </a:rPr>
              <a:t>Zvýšení účinnosti:  </a:t>
            </a:r>
            <a:r>
              <a:rPr lang="cs-CZ" sz="2800" dirty="0">
                <a:solidFill>
                  <a:schemeClr val="tx1"/>
                </a:solidFill>
                <a:latin typeface="Arial"/>
                <a:cs typeface="Arial"/>
              </a:rPr>
              <a:t>↑↑</a:t>
            </a:r>
            <a:r>
              <a:rPr lang="cs-CZ" sz="2800" dirty="0">
                <a:solidFill>
                  <a:schemeClr val="tx1"/>
                </a:solidFill>
                <a:latin typeface="Candara" pitchFamily="34" charset="0"/>
                <a:cs typeface="Arial"/>
              </a:rPr>
              <a:t> vysoké dávky salicylátů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solidFill>
                  <a:schemeClr val="tx1"/>
                </a:solidFill>
                <a:latin typeface="Candara" pitchFamily="34" charset="0"/>
                <a:cs typeface="Arial"/>
              </a:rPr>
              <a:t>			  </a:t>
            </a:r>
            <a:r>
              <a:rPr lang="cs-CZ" sz="2800" dirty="0" err="1">
                <a:solidFill>
                  <a:schemeClr val="tx1"/>
                </a:solidFill>
                <a:latin typeface="Candara" pitchFamily="34" charset="0"/>
                <a:cs typeface="Arial"/>
              </a:rPr>
              <a:t>hypoalbuminémie</a:t>
            </a:r>
            <a:endParaRPr lang="cs-CZ" sz="2800" dirty="0">
              <a:solidFill>
                <a:schemeClr val="tx1"/>
              </a:solidFill>
              <a:latin typeface="Candara" pitchFamily="34" charset="0"/>
              <a:cs typeface="Arial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solidFill>
                  <a:schemeClr val="tx1"/>
                </a:solidFill>
                <a:latin typeface="Candara" pitchFamily="34" charset="0"/>
                <a:cs typeface="Arial"/>
              </a:rPr>
              <a:t>			  jaterní nedostatečnost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800" b="1" dirty="0">
              <a:solidFill>
                <a:schemeClr val="tx1"/>
              </a:solidFill>
              <a:latin typeface="Candara" pitchFamily="34" charset="0"/>
              <a:cs typeface="Arial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tx1"/>
                </a:solidFill>
                <a:latin typeface="Candara" pitchFamily="34" charset="0"/>
                <a:cs typeface="Arial"/>
              </a:rPr>
              <a:t>Snížení účinnosti: </a:t>
            </a:r>
            <a:r>
              <a:rPr lang="cs-CZ" sz="2800" dirty="0">
                <a:solidFill>
                  <a:schemeClr val="tx1"/>
                </a:solidFill>
                <a:latin typeface="Candara" pitchFamily="34" charset="0"/>
                <a:cs typeface="Arial"/>
              </a:rPr>
              <a:t>BZD, barbituráty, </a:t>
            </a:r>
            <a:r>
              <a:rPr lang="cs-CZ" sz="2800" dirty="0" err="1">
                <a:solidFill>
                  <a:schemeClr val="tx1"/>
                </a:solidFill>
                <a:latin typeface="Candara" pitchFamily="34" charset="0"/>
                <a:cs typeface="Arial"/>
              </a:rPr>
              <a:t>rifampicin</a:t>
            </a:r>
            <a:r>
              <a:rPr lang="cs-CZ" sz="2800">
                <a:solidFill>
                  <a:schemeClr val="tx1"/>
                </a:solidFill>
                <a:latin typeface="Candara" pitchFamily="34" charset="0"/>
                <a:cs typeface="Arial"/>
              </a:rPr>
              <a:t>, 				hydantoiny</a:t>
            </a:r>
            <a:endParaRPr lang="cs-CZ" sz="2800" dirty="0">
              <a:solidFill>
                <a:schemeClr val="tx1"/>
              </a:solidFill>
              <a:latin typeface="Candara" pitchFamily="34" charset="0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- regulace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306388" y="1201738"/>
            <a:ext cx="8640762" cy="5543550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53" name="AutoShape 24"/>
          <p:cNvSpPr>
            <a:spLocks noChangeArrowheads="1"/>
          </p:cNvSpPr>
          <p:nvPr/>
        </p:nvSpPr>
        <p:spPr bwMode="auto">
          <a:xfrm rot="-5400000">
            <a:off x="5957888" y="3035300"/>
            <a:ext cx="287338" cy="1760537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56" name="AutoShape 24"/>
          <p:cNvSpPr>
            <a:spLocks noChangeArrowheads="1"/>
          </p:cNvSpPr>
          <p:nvPr/>
        </p:nvSpPr>
        <p:spPr bwMode="auto">
          <a:xfrm rot="-5400000">
            <a:off x="3587750" y="3071813"/>
            <a:ext cx="284163" cy="1684337"/>
          </a:xfrm>
          <a:prstGeom prst="downArrow">
            <a:avLst>
              <a:gd name="adj1" fmla="val 50000"/>
              <a:gd name="adj2" fmla="val 37458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 rot="16200000">
            <a:off x="1791494" y="3590132"/>
            <a:ext cx="1511300" cy="576262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hypotalamus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 rot="16200000">
            <a:off x="4199731" y="3626645"/>
            <a:ext cx="1368425" cy="576262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/>
              <a:t>hypofýza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 rot="16200000">
            <a:off x="6585744" y="3588544"/>
            <a:ext cx="1439862" cy="647700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/>
              <a:t>nadledvina</a:t>
            </a:r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 rot="16200000">
            <a:off x="3028950" y="3487738"/>
            <a:ext cx="1441450" cy="781050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/>
              <a:t>CRH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 err="1"/>
              <a:t>kortikoliberin</a:t>
            </a:r>
            <a:endParaRPr lang="cs-CZ" sz="1600" b="1" dirty="0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 rot="16200000">
            <a:off x="5342732" y="3520281"/>
            <a:ext cx="1439862" cy="790575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/>
              <a:t>ACTH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/>
              <a:t>kortikotropin</a:t>
            </a:r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 rot="16200000">
            <a:off x="7704932" y="3588544"/>
            <a:ext cx="1441450" cy="649287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/>
              <a:t>kortizol</a:t>
            </a:r>
          </a:p>
        </p:txBody>
      </p:sp>
      <p:grpSp>
        <p:nvGrpSpPr>
          <p:cNvPr id="57" name="Skupina 56"/>
          <p:cNvGrpSpPr>
            <a:grpSpLocks/>
          </p:cNvGrpSpPr>
          <p:nvPr/>
        </p:nvGrpSpPr>
        <p:grpSpPr bwMode="auto">
          <a:xfrm>
            <a:off x="2547938" y="4660900"/>
            <a:ext cx="3536950" cy="771525"/>
            <a:chOff x="3327680" y="4961676"/>
            <a:chExt cx="3537024" cy="771581"/>
          </a:xfrm>
        </p:grpSpPr>
        <p:sp>
          <p:nvSpPr>
            <p:cNvPr id="17440" name="Line 38"/>
            <p:cNvSpPr>
              <a:spLocks noChangeShapeType="1"/>
            </p:cNvSpPr>
            <p:nvPr/>
          </p:nvSpPr>
          <p:spPr bwMode="auto">
            <a:xfrm rot="16200000" flipV="1">
              <a:off x="2989399" y="5346754"/>
              <a:ext cx="720851" cy="17334"/>
            </a:xfrm>
            <a:prstGeom prst="line">
              <a:avLst/>
            </a:prstGeom>
            <a:noFill/>
            <a:ln w="63500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17441" name="Skupina 2"/>
            <p:cNvGrpSpPr>
              <a:grpSpLocks/>
            </p:cNvGrpSpPr>
            <p:nvPr/>
          </p:nvGrpSpPr>
          <p:grpSpPr bwMode="auto">
            <a:xfrm>
              <a:off x="3327680" y="4961676"/>
              <a:ext cx="3537024" cy="771581"/>
              <a:chOff x="3166907" y="4961676"/>
              <a:chExt cx="3537024" cy="771581"/>
            </a:xfrm>
          </p:grpSpPr>
          <p:sp>
            <p:nvSpPr>
              <p:cNvPr id="17442" name="Line 42"/>
              <p:cNvSpPr>
                <a:spLocks noChangeShapeType="1"/>
              </p:cNvSpPr>
              <p:nvPr/>
            </p:nvSpPr>
            <p:spPr bwMode="auto">
              <a:xfrm rot="16200000" flipV="1">
                <a:off x="6290040" y="5347465"/>
                <a:ext cx="771579" cy="1"/>
              </a:xfrm>
              <a:prstGeom prst="line">
                <a:avLst/>
              </a:prstGeom>
              <a:noFill/>
              <a:ln w="635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43" name="Line 43"/>
              <p:cNvSpPr>
                <a:spLocks noChangeShapeType="1"/>
              </p:cNvSpPr>
              <p:nvPr/>
            </p:nvSpPr>
            <p:spPr bwMode="auto">
              <a:xfrm rot="16200000" flipV="1">
                <a:off x="4935419" y="3964745"/>
                <a:ext cx="0" cy="3537024"/>
              </a:xfrm>
              <a:prstGeom prst="line">
                <a:avLst/>
              </a:prstGeom>
              <a:noFill/>
              <a:ln w="635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90" name="Skupina 89"/>
          <p:cNvGrpSpPr>
            <a:grpSpLocks/>
          </p:cNvGrpSpPr>
          <p:nvPr/>
        </p:nvGrpSpPr>
        <p:grpSpPr bwMode="auto">
          <a:xfrm>
            <a:off x="2528888" y="2114550"/>
            <a:ext cx="5930900" cy="1008063"/>
            <a:chOff x="2529238" y="2114220"/>
            <a:chExt cx="5931193" cy="1008062"/>
          </a:xfrm>
        </p:grpSpPr>
        <p:grpSp>
          <p:nvGrpSpPr>
            <p:cNvPr id="17436" name="Skupina 1"/>
            <p:cNvGrpSpPr>
              <a:grpSpLocks/>
            </p:cNvGrpSpPr>
            <p:nvPr/>
          </p:nvGrpSpPr>
          <p:grpSpPr bwMode="auto">
            <a:xfrm>
              <a:off x="2529238" y="2114220"/>
              <a:ext cx="5931193" cy="1008062"/>
              <a:chOff x="2529238" y="2061370"/>
              <a:chExt cx="5931193" cy="1008062"/>
            </a:xfrm>
          </p:grpSpPr>
          <p:sp>
            <p:nvSpPr>
              <p:cNvPr id="17438" name="Line 36"/>
              <p:cNvSpPr>
                <a:spLocks noChangeShapeType="1"/>
              </p:cNvSpPr>
              <p:nvPr/>
            </p:nvSpPr>
            <p:spPr bwMode="auto">
              <a:xfrm rot="16200000" flipH="1">
                <a:off x="7921006" y="2565401"/>
                <a:ext cx="1008062" cy="0"/>
              </a:xfrm>
              <a:prstGeom prst="line">
                <a:avLst/>
              </a:prstGeom>
              <a:noFill/>
              <a:ln w="635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39" name="Line 37"/>
              <p:cNvSpPr>
                <a:spLocks noChangeShapeType="1"/>
              </p:cNvSpPr>
              <p:nvPr/>
            </p:nvSpPr>
            <p:spPr bwMode="auto">
              <a:xfrm rot="-5400000" flipH="1" flipV="1">
                <a:off x="5494402" y="-895684"/>
                <a:ext cx="865" cy="5931193"/>
              </a:xfrm>
              <a:prstGeom prst="line">
                <a:avLst/>
              </a:prstGeom>
              <a:noFill/>
              <a:ln w="635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437" name="Line 44"/>
            <p:cNvSpPr>
              <a:spLocks noChangeShapeType="1"/>
            </p:cNvSpPr>
            <p:nvPr/>
          </p:nvSpPr>
          <p:spPr bwMode="auto">
            <a:xfrm rot="-5400000" flipH="1" flipV="1">
              <a:off x="2097252" y="2573706"/>
              <a:ext cx="918969" cy="1"/>
            </a:xfrm>
            <a:prstGeom prst="line">
              <a:avLst/>
            </a:prstGeom>
            <a:noFill/>
            <a:ln w="63500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5" name="AutoShape 24"/>
          <p:cNvSpPr>
            <a:spLocks noChangeArrowheads="1"/>
          </p:cNvSpPr>
          <p:nvPr/>
        </p:nvSpPr>
        <p:spPr bwMode="auto">
          <a:xfrm rot="-5400000">
            <a:off x="7742238" y="3700462"/>
            <a:ext cx="287338" cy="430213"/>
          </a:xfrm>
          <a:prstGeom prst="downArrow">
            <a:avLst>
              <a:gd name="adj1" fmla="val 50000"/>
              <a:gd name="adj2" fmla="val 37521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58" name="Ovál 57"/>
          <p:cNvSpPr/>
          <p:nvPr/>
        </p:nvSpPr>
        <p:spPr>
          <a:xfrm rot="16200000">
            <a:off x="134144" y="1843882"/>
            <a:ext cx="1512887" cy="5588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pyrogeny</a:t>
            </a:r>
          </a:p>
        </p:txBody>
      </p:sp>
      <p:sp>
        <p:nvSpPr>
          <p:cNvPr id="59" name="Ovál 58"/>
          <p:cNvSpPr/>
          <p:nvPr/>
        </p:nvSpPr>
        <p:spPr>
          <a:xfrm rot="16200000">
            <a:off x="981869" y="5752307"/>
            <a:ext cx="933450" cy="55721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  <a:latin typeface="Arial"/>
                <a:cs typeface="Arial"/>
              </a:rPr>
              <a:t>↓</a:t>
            </a:r>
            <a:r>
              <a:rPr lang="cs-CZ" b="1" dirty="0">
                <a:solidFill>
                  <a:schemeClr val="tx1"/>
                </a:solidFill>
              </a:rPr>
              <a:t> TK</a:t>
            </a:r>
          </a:p>
        </p:txBody>
      </p:sp>
      <p:sp>
        <p:nvSpPr>
          <p:cNvPr id="60" name="Ovál 59"/>
          <p:cNvSpPr/>
          <p:nvPr/>
        </p:nvSpPr>
        <p:spPr>
          <a:xfrm rot="16200000">
            <a:off x="-265112" y="4957762"/>
            <a:ext cx="1925638" cy="557213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  <a:latin typeface="Arial"/>
                <a:cs typeface="Arial"/>
              </a:rPr>
              <a:t>↓ glykémie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1" name="Ovál 60"/>
          <p:cNvSpPr/>
          <p:nvPr/>
        </p:nvSpPr>
        <p:spPr>
          <a:xfrm rot="16200000">
            <a:off x="1702594" y="5918994"/>
            <a:ext cx="931862" cy="5588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ADH</a:t>
            </a:r>
          </a:p>
        </p:txBody>
      </p:sp>
      <p:sp>
        <p:nvSpPr>
          <p:cNvPr id="62" name="Ovál 61"/>
          <p:cNvSpPr/>
          <p:nvPr/>
        </p:nvSpPr>
        <p:spPr>
          <a:xfrm rot="16200000">
            <a:off x="824706" y="1835945"/>
            <a:ext cx="1571625" cy="55721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histamin</a:t>
            </a:r>
          </a:p>
        </p:txBody>
      </p:sp>
      <p:sp>
        <p:nvSpPr>
          <p:cNvPr id="63" name="Ovál 62"/>
          <p:cNvSpPr/>
          <p:nvPr/>
        </p:nvSpPr>
        <p:spPr>
          <a:xfrm rot="16200000">
            <a:off x="766763" y="3994150"/>
            <a:ext cx="1130300" cy="5588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bolest</a:t>
            </a:r>
          </a:p>
        </p:txBody>
      </p:sp>
      <p:sp>
        <p:nvSpPr>
          <p:cNvPr id="64" name="Ovál 63"/>
          <p:cNvSpPr/>
          <p:nvPr/>
        </p:nvSpPr>
        <p:spPr>
          <a:xfrm rot="16200000">
            <a:off x="133351" y="3297237"/>
            <a:ext cx="1128712" cy="557213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stres</a:t>
            </a:r>
          </a:p>
        </p:txBody>
      </p:sp>
      <p:cxnSp>
        <p:nvCxnSpPr>
          <p:cNvPr id="75" name="Přímá spojnice se šipkou 74"/>
          <p:cNvCxnSpPr/>
          <p:nvPr/>
        </p:nvCxnSpPr>
        <p:spPr>
          <a:xfrm flipV="1">
            <a:off x="1639888" y="4598988"/>
            <a:ext cx="619125" cy="947737"/>
          </a:xfrm>
          <a:prstGeom prst="straightConnector1">
            <a:avLst/>
          </a:prstGeom>
          <a:ln w="635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/>
          <p:nvPr/>
        </p:nvCxnSpPr>
        <p:spPr>
          <a:xfrm>
            <a:off x="1035050" y="2768600"/>
            <a:ext cx="1223963" cy="588963"/>
          </a:xfrm>
          <a:prstGeom prst="straightConnector1">
            <a:avLst/>
          </a:prstGeom>
          <a:ln w="635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>
            <a:off x="1901825" y="2230438"/>
            <a:ext cx="357188" cy="892175"/>
          </a:xfrm>
          <a:prstGeom prst="straightConnector1">
            <a:avLst/>
          </a:prstGeom>
          <a:ln w="635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/>
          <p:nvPr/>
        </p:nvCxnSpPr>
        <p:spPr>
          <a:xfrm flipV="1">
            <a:off x="1022350" y="4273550"/>
            <a:ext cx="1236663" cy="1030288"/>
          </a:xfrm>
          <a:prstGeom prst="straightConnector1">
            <a:avLst/>
          </a:prstGeom>
          <a:ln w="635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se šipkou 79"/>
          <p:cNvCxnSpPr/>
          <p:nvPr/>
        </p:nvCxnSpPr>
        <p:spPr>
          <a:xfrm flipV="1">
            <a:off x="2138363" y="4660900"/>
            <a:ext cx="309562" cy="1030288"/>
          </a:xfrm>
          <a:prstGeom prst="straightConnector1">
            <a:avLst/>
          </a:prstGeom>
          <a:ln w="635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se šipkou 80"/>
          <p:cNvCxnSpPr/>
          <p:nvPr/>
        </p:nvCxnSpPr>
        <p:spPr>
          <a:xfrm>
            <a:off x="1071563" y="3533775"/>
            <a:ext cx="1177925" cy="42863"/>
          </a:xfrm>
          <a:prstGeom prst="straightConnector1">
            <a:avLst/>
          </a:prstGeom>
          <a:ln w="635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se šipkou 87"/>
          <p:cNvCxnSpPr>
            <a:endCxn id="6" idx="0"/>
          </p:cNvCxnSpPr>
          <p:nvPr/>
        </p:nvCxnSpPr>
        <p:spPr>
          <a:xfrm flipV="1">
            <a:off x="1598613" y="3878263"/>
            <a:ext cx="660400" cy="407987"/>
          </a:xfrm>
          <a:prstGeom prst="straightConnector1">
            <a:avLst/>
          </a:prstGeom>
          <a:ln w="635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10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2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6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55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fyziologie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0825" y="1196975"/>
            <a:ext cx="8642350" cy="554513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50000"/>
              </a:lnSpc>
              <a:defRPr/>
            </a:pPr>
            <a:r>
              <a:rPr lang="cs-CZ" sz="2400" b="1">
                <a:solidFill>
                  <a:schemeClr val="tx1"/>
                </a:solidFill>
                <a:latin typeface="Candara" pitchFamily="34" charset="0"/>
              </a:rPr>
              <a:t>Endogenní sekrece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syntéza „</a:t>
            </a:r>
            <a:r>
              <a:rPr lang="cs-CZ" sz="2400" i="1">
                <a:solidFill>
                  <a:schemeClr val="tx1"/>
                </a:solidFill>
                <a:latin typeface="Candara" pitchFamily="34" charset="0"/>
              </a:rPr>
              <a:t>on demand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“, neskladují se syntetizované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v plazmě volný 10% zbytek vázáno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rychlost syntézy kontroluje ACTH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hydroxylace za katalýzy CYP450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b="1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 b="1">
                <a:solidFill>
                  <a:schemeClr val="tx1"/>
                </a:solidFill>
                <a:latin typeface="Candara" pitchFamily="34" charset="0"/>
              </a:rPr>
              <a:t>klidová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20 -25 mg/den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 b="1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 b="1">
                <a:solidFill>
                  <a:schemeClr val="tx1"/>
                </a:solidFill>
                <a:latin typeface="Candara" pitchFamily="34" charset="0"/>
              </a:rPr>
              <a:t>stresová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až 10x více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cirkadiánní charakter uvolňování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- receptory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0825" y="1196975"/>
            <a:ext cx="8642350" cy="554513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50000"/>
              </a:lnSpc>
              <a:defRPr/>
            </a:pPr>
            <a:r>
              <a:rPr lang="cs-CZ" sz="2400" b="1">
                <a:solidFill>
                  <a:schemeClr val="tx1"/>
                </a:solidFill>
                <a:latin typeface="Candara" pitchFamily="34" charset="0"/>
              </a:rPr>
              <a:t>Glukokortikoidní receptor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intracelulární receptory přítomné ve všech tkáních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bez přítomnosti hormonu inaktivované </a:t>
            </a:r>
            <a:r>
              <a:rPr lang="cs-CZ" sz="2400" i="1">
                <a:solidFill>
                  <a:schemeClr val="tx1"/>
                </a:solidFill>
                <a:latin typeface="Candara" pitchFamily="34" charset="0"/>
              </a:rPr>
              <a:t>heat-shock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proteiny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dimerizace komplexu receptor-hormon → translokace do jádra → vazba na GRE → zvýšená exprese genů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sz="2400">
              <a:solidFill>
                <a:schemeClr val="tx1"/>
              </a:solidFill>
              <a:latin typeface="Candara" pitchFamily="34" charset="0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sz="2400">
              <a:solidFill>
                <a:schemeClr val="tx1"/>
              </a:solidFill>
              <a:latin typeface="Candara" pitchFamily="34" charset="0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sz="2400">
              <a:solidFill>
                <a:schemeClr val="tx1"/>
              </a:solidFill>
              <a:latin typeface="Candara" pitchFamily="34" charset="0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sz="2400">
              <a:solidFill>
                <a:schemeClr val="tx1"/>
              </a:solidFill>
              <a:latin typeface="Candara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</a:t>
            </a:r>
            <a:r>
              <a:rPr lang="cs-CZ" sz="4400" dirty="0" err="1">
                <a:solidFill>
                  <a:schemeClr val="tx1"/>
                </a:solidFill>
                <a:latin typeface="Candara" pitchFamily="34" charset="0"/>
              </a:rPr>
              <a:t>fyziol</a:t>
            </a: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. účinky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0825" y="1196975"/>
            <a:ext cx="8642350" cy="554513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400" b="1">
                <a:solidFill>
                  <a:schemeClr val="tx1"/>
                </a:solidFill>
                <a:latin typeface="Candara" pitchFamily="34" charset="0"/>
              </a:rPr>
              <a:t>Metabolické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zasahují do metabolismu tuků, cukrů i bílkovin</a:t>
            </a:r>
          </a:p>
          <a:p>
            <a:pPr>
              <a:buFontTx/>
              <a:buChar char="-"/>
              <a:defRPr/>
            </a:pPr>
            <a:endParaRPr lang="cs-CZ" sz="2400">
              <a:solidFill>
                <a:schemeClr val="tx1"/>
              </a:solidFill>
              <a:latin typeface="Candara" pitchFamily="34" charset="0"/>
            </a:endParaRPr>
          </a:p>
          <a:p>
            <a:pPr>
              <a:defRPr/>
            </a:pPr>
            <a:r>
              <a:rPr lang="cs-CZ" sz="2400" i="1">
                <a:solidFill>
                  <a:schemeClr val="tx1"/>
                </a:solidFill>
                <a:latin typeface="Candara" pitchFamily="34" charset="0"/>
              </a:rPr>
              <a:t>Cukry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Arial" charset="0"/>
                <a:cs typeface="Arial" charset="0"/>
              </a:rPr>
              <a:t> ↓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uptake Glu buňkami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Arial" charset="0"/>
                <a:cs typeface="Arial" charset="0"/>
              </a:rPr>
              <a:t> ↑ 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glukoneogeneze</a:t>
            </a:r>
          </a:p>
          <a:p>
            <a:pPr>
              <a:buFontTx/>
              <a:buChar char="-"/>
              <a:defRPr/>
            </a:pPr>
            <a:endParaRPr lang="cs-CZ" sz="2400">
              <a:solidFill>
                <a:schemeClr val="tx1"/>
              </a:solidFill>
              <a:latin typeface="Candara" pitchFamily="34" charset="0"/>
            </a:endParaRPr>
          </a:p>
          <a:p>
            <a:pPr>
              <a:buFontTx/>
              <a:buChar char="-"/>
              <a:defRPr/>
            </a:pPr>
            <a:endParaRPr lang="cs-CZ" sz="2400">
              <a:solidFill>
                <a:schemeClr val="tx1"/>
              </a:solidFill>
              <a:latin typeface="Candara" pitchFamily="34" charset="0"/>
            </a:endParaRPr>
          </a:p>
          <a:p>
            <a:pPr>
              <a:defRPr/>
            </a:pPr>
            <a:r>
              <a:rPr lang="cs-CZ" sz="2400" i="1">
                <a:solidFill>
                  <a:schemeClr val="tx1"/>
                </a:solidFill>
                <a:latin typeface="Candara" pitchFamily="34" charset="0"/>
              </a:rPr>
              <a:t>Bílkoviny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↑ uvolňování AK z bílkovin, ↓ syntézy bílkovin = </a:t>
            </a:r>
            <a:r>
              <a:rPr lang="cs-CZ" sz="2400" b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katabolizmus + atrofie</a:t>
            </a:r>
          </a:p>
          <a:p>
            <a:pPr>
              <a:buFontTx/>
              <a:buChar char="-"/>
              <a:defRPr/>
            </a:pPr>
            <a:endParaRPr lang="cs-CZ" sz="240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defRPr/>
            </a:pPr>
            <a:r>
              <a:rPr lang="cs-CZ" sz="2400" i="1">
                <a:solidFill>
                  <a:schemeClr val="tx1"/>
                </a:solidFill>
                <a:latin typeface="Candara" pitchFamily="34" charset="0"/>
              </a:rPr>
              <a:t>Tuky</a:t>
            </a:r>
          </a:p>
          <a:p>
            <a:pPr>
              <a:buFontTx/>
              <a:buChar char="-"/>
              <a:defRPr/>
            </a:pPr>
            <a:r>
              <a:rPr lang="cs-CZ" sz="240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↑ lipolýzy, usnadnění absorpce, </a:t>
            </a:r>
            <a:r>
              <a:rPr lang="cs-CZ" sz="2400" b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redistribuce</a:t>
            </a:r>
            <a:endParaRPr lang="cs-CZ" sz="2400" b="1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23555" name="TextovéPole 1"/>
          <p:cNvSpPr txBox="1">
            <a:spLocks noChangeArrowheads="1"/>
          </p:cNvSpPr>
          <p:nvPr/>
        </p:nvSpPr>
        <p:spPr bwMode="auto">
          <a:xfrm>
            <a:off x="4243388" y="2924175"/>
            <a:ext cx="4764087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latin typeface="Candara" pitchFamily="34" charset="0"/>
              </a:rPr>
              <a:t>hypeglykémie</a:t>
            </a:r>
            <a:r>
              <a:rPr lang="cs-CZ" sz="2400">
                <a:latin typeface="Candara" pitchFamily="34" charset="0"/>
              </a:rPr>
              <a:t> = </a:t>
            </a:r>
            <a:r>
              <a:rPr lang="cs-CZ" sz="2400">
                <a:latin typeface="Candara" pitchFamily="34" charset="0"/>
                <a:cs typeface="Arial" charset="0"/>
              </a:rPr>
              <a:t>↑ uvolnění inzulínu</a:t>
            </a:r>
          </a:p>
          <a:p>
            <a:r>
              <a:rPr lang="cs-CZ" sz="2400">
                <a:latin typeface="Candara" pitchFamily="34" charset="0"/>
                <a:cs typeface="Arial" charset="0"/>
              </a:rPr>
              <a:t>    → ↑ukládání glykogenu v játrech,</a:t>
            </a:r>
          </a:p>
          <a:p>
            <a:r>
              <a:rPr lang="cs-CZ" sz="2400">
                <a:latin typeface="Candara" pitchFamily="34" charset="0"/>
                <a:cs typeface="Arial" charset="0"/>
              </a:rPr>
              <a:t>          lipogeneze</a:t>
            </a:r>
            <a:endParaRPr lang="cs-CZ" sz="2400">
              <a:latin typeface="Candara" pitchFamily="34" charset="0"/>
            </a:endParaRPr>
          </a:p>
        </p:txBody>
      </p:sp>
      <p:sp>
        <p:nvSpPr>
          <p:cNvPr id="6" name="Pravá složená závorka 5"/>
          <p:cNvSpPr/>
          <p:nvPr/>
        </p:nvSpPr>
        <p:spPr>
          <a:xfrm>
            <a:off x="3862388" y="2779713"/>
            <a:ext cx="288925" cy="93503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</a:t>
            </a:r>
            <a:r>
              <a:rPr lang="cs-CZ" sz="4400" dirty="0" err="1">
                <a:solidFill>
                  <a:schemeClr val="tx1"/>
                </a:solidFill>
                <a:latin typeface="Candara" pitchFamily="34" charset="0"/>
              </a:rPr>
              <a:t>fyziol</a:t>
            </a: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. účinky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0825" y="1181100"/>
            <a:ext cx="8642350" cy="5543550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Metabolické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↓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</a:rPr>
              <a:t>fce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osteoblastů a ↑ osteoklastů 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↓ resorpce Ca</a:t>
            </a:r>
            <a:r>
              <a:rPr lang="cs-CZ" sz="2400" baseline="300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2+ 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v ledvinách a ze střeva </a:t>
            </a:r>
            <a:endParaRPr lang="cs-CZ" sz="2400" b="1" dirty="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zásah do metabolismu kolagenu = </a:t>
            </a: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potlačení tvorby vaziva</a:t>
            </a:r>
          </a:p>
          <a:p>
            <a:pPr>
              <a:buFontTx/>
              <a:buChar char="-"/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</a:t>
            </a:r>
            <a:r>
              <a:rPr lang="cs-CZ" sz="2400" b="1" dirty="0" err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mineralokortikoidní</a:t>
            </a: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efekt</a:t>
            </a:r>
          </a:p>
          <a:p>
            <a:pPr>
              <a:buFontTx/>
              <a:buChar char="-"/>
              <a:defRPr/>
            </a:pPr>
            <a:endParaRPr lang="cs-CZ" sz="2400" dirty="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CNS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podílejí se na </a:t>
            </a: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regulaci nálady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většinou „příjemné“ pocity, pocit „svěžesti“ i díky metabolickým efektům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cirkadiánní rytmy – vyšší aktivita dopoledne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po vysokých dávkách euforie/psychotické poruchy</a:t>
            </a:r>
          </a:p>
        </p:txBody>
      </p:sp>
      <p:sp>
        <p:nvSpPr>
          <p:cNvPr id="25603" name="TextovéPole 6"/>
          <p:cNvSpPr txBox="1">
            <a:spLocks noChangeArrowheads="1"/>
          </p:cNvSpPr>
          <p:nvPr/>
        </p:nvSpPr>
        <p:spPr bwMode="auto">
          <a:xfrm>
            <a:off x="6018709" y="2225675"/>
            <a:ext cx="2592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>
                <a:latin typeface="Candara" pitchFamily="34" charset="0"/>
              </a:rPr>
              <a:t>osteoporóza</a:t>
            </a:r>
            <a:endParaRPr lang="cs-CZ" sz="2400" dirty="0">
              <a:latin typeface="Candara" pitchFamily="34" charset="0"/>
            </a:endParaRPr>
          </a:p>
        </p:txBody>
      </p:sp>
      <p:sp>
        <p:nvSpPr>
          <p:cNvPr id="8" name="Pravá složená závorka 7"/>
          <p:cNvSpPr/>
          <p:nvPr/>
        </p:nvSpPr>
        <p:spPr>
          <a:xfrm>
            <a:off x="5729784" y="2060996"/>
            <a:ext cx="288925" cy="791319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</a:t>
            </a:r>
            <a:r>
              <a:rPr lang="cs-CZ" sz="4400" dirty="0" err="1">
                <a:solidFill>
                  <a:schemeClr val="tx1"/>
                </a:solidFill>
                <a:latin typeface="Candara" pitchFamily="34" charset="0"/>
              </a:rPr>
              <a:t>fyziol</a:t>
            </a: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. účinky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0825" y="1181100"/>
            <a:ext cx="8642350" cy="5543550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cs-CZ" sz="2400" b="1">
              <a:solidFill>
                <a:schemeClr val="tx1"/>
              </a:solidFill>
              <a:latin typeface="Candara" pitchFamily="34" charset="0"/>
            </a:endParaRPr>
          </a:p>
          <a:p>
            <a:r>
              <a:rPr lang="cs-CZ" sz="2400" b="1">
                <a:solidFill>
                  <a:schemeClr val="tx1"/>
                </a:solidFill>
                <a:latin typeface="Candara" pitchFamily="34" charset="0"/>
              </a:rPr>
              <a:t>Ionty</a:t>
            </a:r>
          </a:p>
          <a:p>
            <a:pPr>
              <a:buFontTx/>
              <a:buChar char="-"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snížení kalcémie a celkově množství vápníku v těle</a:t>
            </a:r>
          </a:p>
          <a:p>
            <a:endParaRPr lang="cs-CZ" sz="2400" b="1">
              <a:solidFill>
                <a:schemeClr val="tx1"/>
              </a:solidFill>
              <a:latin typeface="Arial" charset="0"/>
            </a:endParaRPr>
          </a:p>
          <a:p>
            <a:r>
              <a:rPr lang="cs-CZ" sz="2400" b="1">
                <a:solidFill>
                  <a:schemeClr val="tx1"/>
                </a:solidFill>
                <a:latin typeface="Candara" pitchFamily="34" charset="0"/>
              </a:rPr>
              <a:t>GIT</a:t>
            </a:r>
          </a:p>
          <a:p>
            <a:pPr>
              <a:buFontTx/>
              <a:buChar char="-"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↑ produkce HCl a pepsinu</a:t>
            </a:r>
          </a:p>
          <a:p>
            <a:pPr>
              <a:buFontTx/>
              <a:buChar char="-"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  <a:cs typeface="Arial" charset="0"/>
              </a:rPr>
              <a:t> riziko gastrických vředů, obzvlášť při kombinaci s NSPZL</a:t>
            </a:r>
          </a:p>
          <a:p>
            <a:r>
              <a:rPr lang="cs-CZ" sz="2400" b="1">
                <a:solidFill>
                  <a:schemeClr val="tx1"/>
                </a:solidFill>
                <a:latin typeface="Candara" pitchFamily="34" charset="0"/>
                <a:cs typeface="Arial" charset="0"/>
              </a:rPr>
              <a:t>Krev</a:t>
            </a:r>
          </a:p>
          <a:p>
            <a:pPr>
              <a:buFontTx/>
              <a:buChar char="-"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↑  trombocyty a erytrocyty a hemoglobin</a:t>
            </a:r>
          </a:p>
          <a:p>
            <a:pPr>
              <a:buFontTx/>
              <a:buChar char="-"/>
            </a:pPr>
            <a:r>
              <a:rPr lang="cs-CZ" sz="2400">
                <a:solidFill>
                  <a:schemeClr val="tx1"/>
                </a:solidFill>
                <a:latin typeface="Arial" charset="0"/>
                <a:cs typeface="Arial" charset="0"/>
              </a:rPr>
              <a:t> ↓ </a:t>
            </a: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cirkulující lymfocyty a eozinofily</a:t>
            </a:r>
          </a:p>
          <a:p>
            <a:r>
              <a:rPr lang="cs-CZ" sz="2400" b="1">
                <a:solidFill>
                  <a:schemeClr val="tx1"/>
                </a:solidFill>
                <a:latin typeface="Candara" pitchFamily="34" charset="0"/>
              </a:rPr>
              <a:t>Plod</a:t>
            </a:r>
          </a:p>
          <a:p>
            <a:pPr>
              <a:buFontTx/>
              <a:buChar char="-"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stimulace tvorby surfaktantu</a:t>
            </a:r>
          </a:p>
          <a:p>
            <a:pPr>
              <a:buFontTx/>
              <a:buChar char="-"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vývoj orgánů, zrání střevních enzymů</a:t>
            </a:r>
          </a:p>
          <a:p>
            <a:pPr>
              <a:buFontTx/>
              <a:buChar char="-"/>
            </a:pPr>
            <a:r>
              <a:rPr lang="cs-CZ" sz="2400">
                <a:solidFill>
                  <a:schemeClr val="tx1"/>
                </a:solidFill>
                <a:latin typeface="Candara" pitchFamily="34" charset="0"/>
              </a:rPr>
              <a:t> inhibice růstu kostí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0825" y="188913"/>
            <a:ext cx="8642350" cy="79216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  <a:latin typeface="Candara" pitchFamily="34" charset="0"/>
              </a:rPr>
              <a:t>Glukokortikoidy – permisivní úč.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0825" y="1181100"/>
            <a:ext cx="8642350" cy="5543550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Katecholaminy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</a:rPr>
              <a:t>kalorigenní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efekt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 lipolytický efekt</a:t>
            </a:r>
          </a:p>
          <a:p>
            <a:pPr>
              <a:defRPr/>
            </a:pPr>
            <a:endParaRPr lang="cs-CZ" sz="2400" dirty="0">
              <a:solidFill>
                <a:schemeClr val="tx1"/>
              </a:solidFill>
              <a:latin typeface="Candara" pitchFamily="34" charset="0"/>
              <a:cs typeface="Arial" charset="0"/>
            </a:endParaRPr>
          </a:p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  <a:cs typeface="Arial" charset="0"/>
              </a:rPr>
              <a:t>Srdce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↑  senzitivita ke katecholaminům a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</a:rPr>
              <a:t>angiotenzinu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II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↑ kontraktility a tonu </a:t>
            </a:r>
            <a:r>
              <a:rPr lang="cs-CZ" sz="2400" dirty="0" smtClean="0">
                <a:solidFill>
                  <a:schemeClr val="tx1"/>
                </a:solidFill>
                <a:latin typeface="Candara" pitchFamily="34" charset="0"/>
              </a:rPr>
              <a:t>myokardu</a:t>
            </a:r>
          </a:p>
          <a:p>
            <a:pPr>
              <a:buFontTx/>
              <a:buChar char="-"/>
              <a:defRPr/>
            </a:pPr>
            <a:endParaRPr lang="cs-CZ" sz="2400" dirty="0">
              <a:solidFill>
                <a:schemeClr val="tx1"/>
              </a:solidFill>
              <a:latin typeface="Candara" pitchFamily="34" charset="0"/>
            </a:endParaRPr>
          </a:p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  <a:latin typeface="Candara" pitchFamily="34" charset="0"/>
              </a:rPr>
              <a:t>Ledviny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 nutné pro správnou glomerulární filtraci a tubulární </a:t>
            </a:r>
            <a:r>
              <a:rPr lang="cs-CZ" sz="2400" dirty="0" err="1">
                <a:solidFill>
                  <a:schemeClr val="tx1"/>
                </a:solidFill>
                <a:latin typeface="Candara" pitchFamily="34" charset="0"/>
              </a:rPr>
              <a:t>clearence</a:t>
            </a:r>
            <a:r>
              <a:rPr lang="cs-CZ" sz="2400" dirty="0">
                <a:solidFill>
                  <a:schemeClr val="tx1"/>
                </a:solidFill>
                <a:latin typeface="Candara" pitchFamily="34" charset="0"/>
              </a:rPr>
              <a:t>, zabraňují přestupu vody do buněk, udržují objem extracelulární tekutiny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30"/>
  <p:tag name="ARS_PPT_DBNAME" val="f2d3768a-0543-4552-ba12-8a41b26d61b4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DUENO" val="30"/>
  <p:tag name="ARS_SLIDE_PARTICIPANTNUM" val="30"/>
  <p:tag name="ARS_SLIDE_SUBMITNUM" val="0"/>
  <p:tag name="ARS_SLIDE_CORRECTNUM" val="0"/>
  <p:tag name="ARS_SLIDE_VOTEMEAN" val="0"/>
  <p:tag name="ARS_ISEXISTCHART" val="False"/>
  <p:tag name="ARS_RESPONSED" val="0"/>
  <p:tag name="ARS_SLIDE_ISRESPONSED" val="0"/>
  <p:tag name="ARS_PICTRUE_SHOWBYHAND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DUENO" val="30"/>
  <p:tag name="ARS_SLIDE_PARTICIPANTNUM" val="30"/>
  <p:tag name="ARS_SLIDE_SUBMITNUM" val="0"/>
  <p:tag name="ARS_SLIDE_CORRECTNUM" val="0"/>
  <p:tag name="ARS_SLIDE_VOTEMEAN" val="0"/>
  <p:tag name="ARS_ISEXISTCHART" val="False"/>
  <p:tag name="ARS_RESPONSED" val="0"/>
  <p:tag name="ARS_SLIDE_ISRESPONSED" val="0"/>
  <p:tag name="ARS_PICTRUE_SHOWBYHAND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SLIDE_ISRESPONSED" val="0"/>
  <p:tag name="ARS_PICTRUE_SHOWBYHAND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DUENO" val="30"/>
  <p:tag name="ARS_SLIDE_PARTICIPANTNUM" val="30"/>
  <p:tag name="ARS_SLIDE_SUBMITNUM" val="0"/>
  <p:tag name="ARS_SLIDE_CORRECTNUM" val="0"/>
  <p:tag name="ARS_SLIDE_VOTEMEAN" val="0"/>
  <p:tag name="ARS_ISEXISTCHART" val="False"/>
  <p:tag name="ARS_RESPONSED" val="0"/>
  <p:tag name="ARS_SLIDE_ISRESPONSED" val="0"/>
  <p:tag name="ARS_PICTRUE_SHOWBYHAND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DUENO" val="30"/>
  <p:tag name="ARS_SLIDE_PARTICIPANTNUM" val="30"/>
  <p:tag name="ARS_SLIDE_SUBMITNUM" val="0"/>
  <p:tag name="ARS_SLIDE_CORRECTNUM" val="0"/>
  <p:tag name="ARS_SLIDE_VOTEMEAN" val="0"/>
  <p:tag name="ARS_ISEXISTCHART" val="False"/>
  <p:tag name="ARS_RESPONSED" val="0"/>
  <p:tag name="ARS_SLIDE_ISRESPONSED" val="0"/>
  <p:tag name="ARS_PICTRUE_SHOWBYHAND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  <p:tag name="ARS_ISEXISTCHART" val="False"/>
  <p:tag name="ARS_RESPONSED" val="0"/>
  <p:tag name="ARS_SLIDE_ISRESPONSED" val="0"/>
  <p:tag name="ARS_PICTRUE_SHOWBYHAND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SLIDE_IS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SLIDE_IS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SLIDE_IS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SLIDE_IS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SLIDE_IS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SLIDE_IS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SLIDE_IS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SLIDE_IS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SLIDE_IS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SLIDE_IS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SLIDE_IS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SLIDE_IS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  <p:tag name="ARS_ISEXISTCHART" val="False"/>
  <p:tag name="ARS_RESPONSED" val="0"/>
  <p:tag name="ARS_SLIDE_ISRESPONSED" val="0"/>
  <p:tag name="ARS_PICTRUE_SHOWBYHAND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ISEXISTCHART" val="False"/>
  <p:tag name="ARS_RESPONSED" val="0"/>
  <p:tag name="ARS_SLIDE_ISRESPONSED" val="0"/>
  <p:tag name="ARS_PICTRUE_SHOWBYHAND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DUENO" val="30"/>
  <p:tag name="ARS_SLIDE_PARTICIPANTNUM" val="30"/>
  <p:tag name="ARS_SLIDE_SUBMITNUM" val="0"/>
  <p:tag name="ARS_SLIDE_CORRECTNUM" val="0"/>
  <p:tag name="ARS_SLIDE_VOTEMEAN" val="0"/>
  <p:tag name="ARS_ISEXISTCHART" val="False"/>
  <p:tag name="ARS_RESPONSED" val="0"/>
  <p:tag name="ARS_SLIDE_ISRESPONSED" val="0"/>
  <p:tag name="ARS_PICTRUE_SHOWBYHAND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DUENO" val="30"/>
  <p:tag name="ARS_SLIDE_PARTICIPANTNUM" val="30"/>
  <p:tag name="ARS_SLIDE_SUBMITNUM" val="0"/>
  <p:tag name="ARS_SLIDE_CORRECTNUM" val="0"/>
  <p:tag name="ARS_SLIDE_VOTEMEAN" val="0"/>
  <p:tag name="ARS_ISEXISTCHART" val="False"/>
  <p:tag name="ARS_RESPONSED" val="0"/>
  <p:tag name="ARS_SLIDE_ISRESPONSED" val="0"/>
  <p:tag name="ARS_PICTRUE_SHOWBYHAND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DUENO" val="30"/>
  <p:tag name="ARS_SLIDE_PARTICIPANTNUM" val="30"/>
  <p:tag name="ARS_SLIDE_SUBMITNUM" val="0"/>
  <p:tag name="ARS_SLIDE_CORRECTNUM" val="0"/>
  <p:tag name="ARS_SLIDE_VOTEMEAN" val="0"/>
  <p:tag name="ARS_ISEXISTCHART" val="False"/>
  <p:tag name="ARS_RESPONSED" val="0"/>
  <p:tag name="ARS_SLIDE_ISRESPONSED" val="0"/>
  <p:tag name="ARS_PICTRUE_SHOWBYHAND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DUENO" val="30"/>
  <p:tag name="ARS_SLIDE_PARTICIPANTNUM" val="30"/>
  <p:tag name="ARS_SLIDE_SUBMITNUM" val="0"/>
  <p:tag name="ARS_SLIDE_CORRECTNUM" val="0"/>
  <p:tag name="ARS_SLIDE_VOTEMEAN" val="0"/>
  <p:tag name="ARS_ISEXISTCHART" val="False"/>
  <p:tag name="ARS_RESPONSED" val="0"/>
  <p:tag name="ARS_SLIDE_ISRESPONSED" val="0"/>
  <p:tag name="ARS_PICTRUE_SHOWBYHAND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DUENO" val="30"/>
  <p:tag name="ARS_SLIDE_PARTICIPANTNUM" val="30"/>
  <p:tag name="ARS_SLIDE_SUBMITNUM" val="0"/>
  <p:tag name="ARS_SLIDE_CORRECTNUM" val="0"/>
  <p:tag name="ARS_SLIDE_VOTEMEAN" val="0"/>
  <p:tag name="ARS_ISEXISTCHART" val="False"/>
  <p:tag name="ARS_RESPONSED" val="0"/>
  <p:tag name="ARS_SLIDE_ISRESPONSED" val="0"/>
  <p:tag name="ARS_PICTRUE_SHOWBYHAND" val="0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</TotalTime>
  <Words>1119</Words>
  <Application>Microsoft Office PowerPoint</Application>
  <PresentationFormat>Předvádění na obrazovce (4:3)</PresentationFormat>
  <Paragraphs>344</Paragraphs>
  <Slides>25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Candara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zendulka</dc:creator>
  <cp:lastModifiedBy>x</cp:lastModifiedBy>
  <cp:revision>80</cp:revision>
  <dcterms:created xsi:type="dcterms:W3CDTF">2013-05-07T04:56:02Z</dcterms:created>
  <dcterms:modified xsi:type="dcterms:W3CDTF">2017-11-12T14:16:26Z</dcterms:modified>
</cp:coreProperties>
</file>