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7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9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0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1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2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3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4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1" r:id="rId3"/>
    <p:sldId id="314" r:id="rId4"/>
    <p:sldId id="268" r:id="rId5"/>
    <p:sldId id="306" r:id="rId6"/>
    <p:sldId id="269" r:id="rId7"/>
    <p:sldId id="273" r:id="rId8"/>
    <p:sldId id="276" r:id="rId9"/>
    <p:sldId id="277" r:id="rId10"/>
    <p:sldId id="282" r:id="rId11"/>
    <p:sldId id="284" r:id="rId12"/>
    <p:sldId id="288" r:id="rId13"/>
    <p:sldId id="289" r:id="rId14"/>
    <p:sldId id="293" r:id="rId15"/>
    <p:sldId id="292" r:id="rId16"/>
    <p:sldId id="297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664" autoAdjust="0"/>
  </p:normalViewPr>
  <p:slideViewPr>
    <p:cSldViewPr>
      <p:cViewPr varScale="1">
        <p:scale>
          <a:sx n="67" d="100"/>
          <a:sy n="67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5CB00-63F1-4C92-A0C5-76AD3298D63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3E8AE-5467-4B82-AA57-FDA2A735F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56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lvl="1" indent="-285750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cs-CZ" altLang="cs-CZ" sz="1800" b="1" dirty="0" smtClean="0">
              <a:latin typeface="Calibri" pitchFamily="34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r>
              <a:rPr lang="cs-CZ" baseline="0" dirty="0" smtClean="0"/>
              <a:t>Odkaz: Tabulka klasifikace </a:t>
            </a:r>
            <a:r>
              <a:rPr lang="cs-CZ" baseline="0" dirty="0" err="1" smtClean="0"/>
              <a:t>hyperlipidémií</a:t>
            </a:r>
            <a:r>
              <a:rPr lang="cs-CZ" baseline="0" dirty="0" smtClean="0"/>
              <a:t> dle </a:t>
            </a:r>
            <a:r>
              <a:rPr lang="cs-CZ" baseline="0" dirty="0" err="1" smtClean="0"/>
              <a:t>Fredricksona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2016 ESC/EAS Guidelines for the Management of </a:t>
            </a:r>
            <a:r>
              <a:rPr lang="en-US" dirty="0" err="1" smtClean="0"/>
              <a:t>Dyslipidaemias</a:t>
            </a:r>
            <a:r>
              <a:rPr lang="cs-CZ" dirty="0" smtClean="0"/>
              <a:t>, </a:t>
            </a:r>
            <a:r>
              <a:rPr lang="en-US" dirty="0" smtClean="0"/>
              <a:t>European Heart Journal Advance Access published August 27, 2016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Odkaz 1: http://www.heartscore.org/cs_CZ</a:t>
            </a:r>
          </a:p>
          <a:p>
            <a:endParaRPr lang="cs-CZ" dirty="0" smtClean="0"/>
          </a:p>
          <a:p>
            <a:r>
              <a:rPr lang="cs-CZ" dirty="0" smtClean="0"/>
              <a:t>Odkaz 2: http://www.heartscore.org/static_file/Escardio/Subspecialty/EACPR/Documents/risk-assessment-score-card.pdf</a:t>
            </a:r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261852F-D973-4623-B574-93640E04400E}" type="slidenum">
              <a:rPr lang="cs-CZ" altLang="cs-CZ">
                <a:latin typeface="Arial" charset="0"/>
              </a:rPr>
              <a:pPr/>
              <a:t>5</a:t>
            </a:fld>
            <a:endParaRPr lang="cs-CZ" altLang="cs-CZ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278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400" dirty="0" smtClean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endParaRPr lang="cs-CZ" altLang="cs-CZ" sz="1800" b="0" dirty="0" smtClean="0">
              <a:latin typeface="Calibri" pitchFamily="34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E8AE-5467-4B82-AA57-FDA2A735FA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3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8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9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5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4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3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0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8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2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2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BAF1A-7154-422C-A676-E07875B3227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844E-187B-4DF1-B918-F5A3706D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5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hyperlink" Target="https://www.youtube.com/watch?v=Kbz70treoSI" TargetMode="External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hyperlink" Target="https://www.youtube.com/watch?v=97uiV4RiSAY" TargetMode="Externa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hyperlink" Target="https://www.ncbi.nlm.nih.gov/books/NBK395571/table/hypertryglycerid_child.diagnosisf/" TargetMode="Externa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hyperlink" Target="http://www.heartscore.org/static_file/Escardio/Subspecialty/EACPR/Documents/risk-assessment-score-card.pdf" TargetMode="External"/><Relationship Id="rId5" Type="http://schemas.openxmlformats.org/officeDocument/2006/relationships/hyperlink" Target="http://www.heartscore.org/cs_CZ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1031"/>
          <p:cNvSpPr>
            <a:spLocks noChangeArrowheads="1"/>
          </p:cNvSpPr>
          <p:nvPr/>
        </p:nvSpPr>
        <p:spPr bwMode="auto">
          <a:xfrm>
            <a:off x="287338" y="4797425"/>
            <a:ext cx="8856662" cy="183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Poznámky ke cvičením z Farmakologie </a:t>
            </a:r>
            <a:r>
              <a:rPr lang="cs-CZ" altLang="cs-CZ" dirty="0" smtClean="0">
                <a:solidFill>
                  <a:srgbClr val="000000"/>
                </a:solidFill>
                <a:latin typeface="Candara" pitchFamily="34" charset="0"/>
              </a:rPr>
              <a:t>II</a:t>
            </a:r>
            <a:endParaRPr lang="cs-CZ" altLang="cs-CZ" sz="1600" dirty="0">
              <a:solidFill>
                <a:srgbClr val="000000"/>
              </a:solidFill>
              <a:latin typeface="Candara" pitchFamily="34" charset="0"/>
            </a:endParaRPr>
          </a:p>
          <a:p>
            <a:endParaRPr lang="cs-CZ" altLang="cs-CZ" sz="1600" dirty="0">
              <a:solidFill>
                <a:srgbClr val="000000"/>
              </a:solidFill>
              <a:latin typeface="Candara" pitchFamily="34" charset="0"/>
            </a:endParaRPr>
          </a:p>
          <a:p>
            <a:r>
              <a:rPr lang="cs-CZ" altLang="cs-CZ" sz="1600" dirty="0">
                <a:solidFill>
                  <a:srgbClr val="000000"/>
                </a:solidFill>
                <a:latin typeface="Candara" pitchFamily="34" charset="0"/>
              </a:rPr>
              <a:t>Tento studijní materiál slouží výhradně pro výuku praktických cvičení předmětu Farmakologie </a:t>
            </a:r>
            <a:r>
              <a:rPr lang="cs-CZ" altLang="cs-CZ" sz="1600" dirty="0" smtClean="0">
                <a:solidFill>
                  <a:srgbClr val="000000"/>
                </a:solidFill>
                <a:latin typeface="Candara" pitchFamily="34" charset="0"/>
              </a:rPr>
              <a:t>II </a:t>
            </a:r>
            <a:r>
              <a:rPr lang="cs-CZ" altLang="cs-CZ" sz="1600" dirty="0">
                <a:solidFill>
                  <a:srgbClr val="000000"/>
                </a:solidFill>
                <a:latin typeface="Candara" pitchFamily="34" charset="0"/>
              </a:rPr>
              <a:t>studentů VL a ZL Lékařské fakulty MU a obsahuje pouze stručné podklady k probírané látce, jejichž doplnění o aktuální údaje a prohloubení jejich znalostí je předmětem jednotlivých cvičení. Z výše uvedených důvodů je patrné, že tento materiál obsahuje pouze základní informace NEDOSTATEČNÉ pro </a:t>
            </a:r>
            <a:r>
              <a:rPr lang="cs-CZ" altLang="cs-CZ" sz="1600" dirty="0" smtClean="0">
                <a:solidFill>
                  <a:srgbClr val="000000"/>
                </a:solidFill>
                <a:latin typeface="Candara" pitchFamily="34" charset="0"/>
              </a:rPr>
              <a:t>úspěšné absolvování průběžných testů ve cvičeních nebo složení </a:t>
            </a:r>
            <a:r>
              <a:rPr lang="cs-CZ" altLang="cs-CZ" sz="1600" dirty="0">
                <a:solidFill>
                  <a:srgbClr val="000000"/>
                </a:solidFill>
                <a:latin typeface="Candara" pitchFamily="34" charset="0"/>
              </a:rPr>
              <a:t>zkoušky z daného předmětu.</a:t>
            </a:r>
            <a:r>
              <a:rPr lang="cs-CZ" altLang="cs-CZ" sz="1600" dirty="0">
                <a:latin typeface="Candara" pitchFamily="34" charset="0"/>
              </a:rPr>
              <a:t> </a:t>
            </a:r>
            <a:endParaRPr lang="cs-CZ" altLang="cs-CZ" dirty="0">
              <a:latin typeface="Candara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468313" y="765175"/>
            <a:ext cx="835183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b="1" dirty="0" err="1" smtClean="0">
                <a:solidFill>
                  <a:srgbClr val="000000"/>
                </a:solidFill>
                <a:latin typeface="Candara" pitchFamily="34" charset="0"/>
              </a:rPr>
              <a:t>Hypolipidemika</a:t>
            </a:r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- </a:t>
            </a:r>
            <a:r>
              <a:rPr lang="cs-CZ" dirty="0" err="1" smtClean="0">
                <a:latin typeface="Candara" panose="020E0502030303020204" pitchFamily="34" charset="0"/>
              </a:rPr>
              <a:t>statiny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latin typeface="Candara" panose="020E0502030303020204" pitchFamily="34" charset="0"/>
              </a:rPr>
              <a:t>Farmakokinetika</a:t>
            </a:r>
            <a:endParaRPr lang="cs-CZ" b="1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aplikace per os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krátce působící na noc</a:t>
            </a:r>
          </a:p>
          <a:p>
            <a:pPr lvl="2">
              <a:lnSpc>
                <a:spcPct val="150000"/>
              </a:lnSpc>
            </a:pPr>
            <a:r>
              <a:rPr lang="cs-CZ" sz="1800" dirty="0" smtClean="0">
                <a:latin typeface="Candara" panose="020E0502030303020204" pitchFamily="34" charset="0"/>
              </a:rPr>
              <a:t>vykrytí maxima syntézy v brzkých ranních hodinách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výrazná </a:t>
            </a:r>
            <a:r>
              <a:rPr lang="cs-CZ" sz="2600" dirty="0" err="1" smtClean="0">
                <a:latin typeface="Candara" panose="020E0502030303020204" pitchFamily="34" charset="0"/>
              </a:rPr>
              <a:t>presystémová</a:t>
            </a:r>
            <a:r>
              <a:rPr lang="cs-CZ" sz="2600" dirty="0" smtClean="0">
                <a:latin typeface="Candara" panose="020E0502030303020204" pitchFamily="34" charset="0"/>
              </a:rPr>
              <a:t> eliminace CYP (F kolem 30%)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vazba na </a:t>
            </a:r>
            <a:r>
              <a:rPr lang="cs-CZ" sz="2600" dirty="0" err="1" smtClean="0">
                <a:latin typeface="Candara" panose="020E0502030303020204" pitchFamily="34" charset="0"/>
              </a:rPr>
              <a:t>plazm</a:t>
            </a:r>
            <a:r>
              <a:rPr lang="cs-CZ" sz="2600" dirty="0" smtClean="0">
                <a:latin typeface="Candara" panose="020E0502030303020204" pitchFamily="34" charset="0"/>
              </a:rPr>
              <a:t>. bílkoviny (90%)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po hydroxylaci CYP i </a:t>
            </a:r>
            <a:r>
              <a:rPr lang="cs-CZ" sz="2600" dirty="0" err="1" smtClean="0">
                <a:latin typeface="Candara" panose="020E0502030303020204" pitchFamily="34" charset="0"/>
              </a:rPr>
              <a:t>glukuronidace</a:t>
            </a:r>
            <a:endParaRPr lang="cs-CZ" sz="2600" dirty="0" smtClean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err="1" smtClean="0">
                <a:latin typeface="Candara" panose="020E0502030303020204" pitchFamily="34" charset="0"/>
              </a:rPr>
              <a:t>simvastatin</a:t>
            </a:r>
            <a:r>
              <a:rPr lang="cs-CZ" sz="2600" dirty="0" smtClean="0">
                <a:latin typeface="Candara" panose="020E0502030303020204" pitchFamily="34" charset="0"/>
              </a:rPr>
              <a:t>, </a:t>
            </a:r>
            <a:r>
              <a:rPr lang="cs-CZ" sz="2600" dirty="0" err="1" smtClean="0">
                <a:latin typeface="Candara" panose="020E0502030303020204" pitchFamily="34" charset="0"/>
              </a:rPr>
              <a:t>lovastatin</a:t>
            </a:r>
            <a:r>
              <a:rPr lang="cs-CZ" sz="2600" dirty="0" smtClean="0">
                <a:latin typeface="Candara" panose="020E0502030303020204" pitchFamily="34" charset="0"/>
              </a:rPr>
              <a:t> -</a:t>
            </a:r>
            <a:r>
              <a:rPr lang="cs-CZ" sz="2600" dirty="0" err="1" smtClean="0">
                <a:latin typeface="Candara" panose="020E0502030303020204" pitchFamily="34" charset="0"/>
              </a:rPr>
              <a:t>proléčiva</a:t>
            </a:r>
            <a:endParaRPr lang="cs-CZ" sz="2600" dirty="0" smtClean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exkrece do stolice (žluč) i ledvinami (10%)</a:t>
            </a:r>
          </a:p>
          <a:p>
            <a:pPr>
              <a:lnSpc>
                <a:spcPct val="150000"/>
              </a:lnSpc>
            </a:pPr>
            <a:endParaRPr lang="cs-CZ" sz="2600" dirty="0" smtClea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794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- </a:t>
            </a:r>
            <a:r>
              <a:rPr lang="cs-CZ" dirty="0" err="1" smtClean="0">
                <a:latin typeface="Candara" panose="020E0502030303020204" pitchFamily="34" charset="0"/>
              </a:rPr>
              <a:t>statiny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latin typeface="Candara" panose="020E0502030303020204" pitchFamily="34" charset="0"/>
              </a:rPr>
              <a:t>Nežádoucí účinky</a:t>
            </a:r>
            <a:endParaRPr lang="cs-CZ" b="1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většinou dobře tolerovány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nezávažné NÚ: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myalgie, GIT poruchy, elevace jat. enzymů, insomnie nebo vyrážky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závažné NÚ: 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poškození kosterní svaloviny až </a:t>
            </a:r>
            <a:r>
              <a:rPr lang="cs-CZ" sz="2600" dirty="0" err="1" smtClean="0">
                <a:latin typeface="Candara" panose="020E0502030303020204" pitchFamily="34" charset="0"/>
              </a:rPr>
              <a:t>rhabdomyolýza</a:t>
            </a:r>
            <a:endParaRPr lang="cs-CZ" sz="2600" dirty="0" smtClean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err="1" smtClean="0">
                <a:latin typeface="Candara" panose="020E0502030303020204" pitchFamily="34" charset="0"/>
              </a:rPr>
              <a:t>angioedém</a:t>
            </a:r>
            <a:r>
              <a:rPr lang="cs-CZ" sz="2600" dirty="0" smtClean="0">
                <a:latin typeface="Candara" panose="020E0502030303020204" pitchFamily="34" charset="0"/>
              </a:rPr>
              <a:t>, intersticiální plicní onemocnění</a:t>
            </a:r>
          </a:p>
          <a:p>
            <a:pPr>
              <a:lnSpc>
                <a:spcPct val="150000"/>
              </a:lnSpc>
            </a:pPr>
            <a:endParaRPr lang="cs-CZ" sz="2600" dirty="0" smtClea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38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- </a:t>
            </a:r>
            <a:r>
              <a:rPr lang="cs-CZ" dirty="0" err="1" smtClean="0">
                <a:latin typeface="Candara" panose="020E0502030303020204" pitchFamily="34" charset="0"/>
              </a:rPr>
              <a:t>fibráty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600" dirty="0">
                <a:latin typeface="Candara" panose="020E0502030303020204" pitchFamily="34" charset="0"/>
              </a:rPr>
              <a:t>komplexní mechanismus účinku</a:t>
            </a:r>
          </a:p>
          <a:p>
            <a:pPr>
              <a:lnSpc>
                <a:spcPct val="150000"/>
              </a:lnSpc>
            </a:pPr>
            <a:r>
              <a:rPr lang="cs-CZ" sz="2600" dirty="0">
                <a:latin typeface="Candara" panose="020E0502030303020204" pitchFamily="34" charset="0"/>
              </a:rPr>
              <a:t>agonisté PPAR</a:t>
            </a:r>
            <a:r>
              <a:rPr lang="el-GR" sz="2600" dirty="0">
                <a:latin typeface="Candara" panose="020E0502030303020204" pitchFamily="34" charset="0"/>
              </a:rPr>
              <a:t>α</a:t>
            </a:r>
            <a:r>
              <a:rPr lang="cs-CZ" sz="2600" dirty="0">
                <a:latin typeface="Candara" panose="020E0502030303020204" pitchFamily="34" charset="0"/>
              </a:rPr>
              <a:t> = ↑transkripce genů pro lipoproteinovou lipázu, apoA1 a apoA5</a:t>
            </a:r>
          </a:p>
          <a:p>
            <a:pPr>
              <a:lnSpc>
                <a:spcPct val="150000"/>
              </a:lnSpc>
            </a:pPr>
            <a:r>
              <a:rPr lang="cs-CZ" sz="2600" dirty="0">
                <a:latin typeface="Candara" panose="020E0502030303020204" pitchFamily="34" charset="0"/>
              </a:rPr>
              <a:t>↑ </a:t>
            </a:r>
            <a:r>
              <a:rPr lang="cs-CZ" sz="2600" dirty="0" smtClean="0">
                <a:latin typeface="Candara" panose="020E0502030303020204" pitchFamily="34" charset="0"/>
              </a:rPr>
              <a:t>příjmu LDL játry, ↓ hladin CRP a fibrinogenu, zlepšení </a:t>
            </a:r>
            <a:r>
              <a:rPr lang="cs-CZ" sz="2600" dirty="0">
                <a:latin typeface="Candara" panose="020E0502030303020204" pitchFamily="34" charset="0"/>
              </a:rPr>
              <a:t>glukózové tolerance a mírnění zánětlivé reakce (↓NF </a:t>
            </a:r>
            <a:r>
              <a:rPr lang="el-GR" sz="2600" dirty="0">
                <a:latin typeface="Candara" panose="020E0502030303020204" pitchFamily="34" charset="0"/>
              </a:rPr>
              <a:t>κ</a:t>
            </a:r>
            <a:r>
              <a:rPr lang="cs-CZ" sz="2600" dirty="0">
                <a:latin typeface="Candara" panose="020E0502030303020204" pitchFamily="34" charset="0"/>
              </a:rPr>
              <a:t>B)</a:t>
            </a:r>
          </a:p>
          <a:p>
            <a:pPr>
              <a:lnSpc>
                <a:spcPct val="150000"/>
              </a:lnSpc>
            </a:pPr>
            <a:r>
              <a:rPr lang="cs-CZ" sz="2600" b="1" dirty="0" err="1" smtClean="0">
                <a:latin typeface="Candara" panose="020E0502030303020204" pitchFamily="34" charset="0"/>
              </a:rPr>
              <a:t>fenofibrát</a:t>
            </a:r>
            <a:r>
              <a:rPr lang="cs-CZ" sz="2600" b="1" dirty="0" smtClean="0">
                <a:latin typeface="Candara" panose="020E0502030303020204" pitchFamily="34" charset="0"/>
              </a:rPr>
              <a:t>, </a:t>
            </a:r>
            <a:r>
              <a:rPr lang="cs-CZ" sz="2600" b="1" dirty="0" err="1" smtClean="0">
                <a:latin typeface="Candara" panose="020E0502030303020204" pitchFamily="34" charset="0"/>
              </a:rPr>
              <a:t>ciprofibrát</a:t>
            </a:r>
            <a:r>
              <a:rPr lang="cs-CZ" sz="2600" dirty="0" smtClean="0">
                <a:latin typeface="Candara" panose="020E0502030303020204" pitchFamily="34" charset="0"/>
              </a:rPr>
              <a:t>,</a:t>
            </a:r>
            <a:r>
              <a:rPr lang="cs-CZ" sz="2600" b="1" dirty="0" smtClean="0">
                <a:latin typeface="Candara" panose="020E0502030303020204" pitchFamily="34" charset="0"/>
              </a:rPr>
              <a:t> </a:t>
            </a:r>
            <a:r>
              <a:rPr lang="cs-CZ" sz="2600" dirty="0" err="1" smtClean="0">
                <a:latin typeface="Candara" panose="020E0502030303020204" pitchFamily="34" charset="0"/>
              </a:rPr>
              <a:t>bezafibrát</a:t>
            </a:r>
            <a:r>
              <a:rPr lang="cs-CZ" sz="2600" dirty="0">
                <a:latin typeface="Candara" panose="020E0502030303020204" pitchFamily="34" charset="0"/>
              </a:rPr>
              <a:t>,</a:t>
            </a:r>
            <a:r>
              <a:rPr lang="cs-CZ" sz="2600" dirty="0" smtClean="0">
                <a:latin typeface="Candara" panose="020E0502030303020204" pitchFamily="34" charset="0"/>
              </a:rPr>
              <a:t> </a:t>
            </a:r>
            <a:r>
              <a:rPr lang="cs-CZ" sz="2600" dirty="0" err="1" smtClean="0">
                <a:latin typeface="Candara" panose="020E0502030303020204" pitchFamily="34" charset="0"/>
              </a:rPr>
              <a:t>gemfibrozil</a:t>
            </a:r>
            <a:r>
              <a:rPr lang="cs-CZ" sz="2600" dirty="0" smtClean="0">
                <a:latin typeface="Candara" panose="020E0502030303020204" pitchFamily="34" charset="0"/>
              </a:rPr>
              <a:t>, </a:t>
            </a:r>
            <a:r>
              <a:rPr lang="cs-CZ" sz="2600" dirty="0" err="1" smtClean="0">
                <a:latin typeface="Candara" panose="020E0502030303020204" pitchFamily="34" charset="0"/>
              </a:rPr>
              <a:t>klofibrát</a:t>
            </a:r>
            <a:endParaRPr lang="cs-CZ" sz="2600" dirty="0" smtClean="0">
              <a:latin typeface="Candara" panose="020E0502030303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Indikace: 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izolovaná </a:t>
            </a:r>
            <a:r>
              <a:rPr lang="cs-CZ" sz="2600" dirty="0" err="1" smtClean="0">
                <a:latin typeface="Candara" panose="020E0502030303020204" pitchFamily="34" charset="0"/>
              </a:rPr>
              <a:t>hypertriacylglycerolémie</a:t>
            </a:r>
            <a:r>
              <a:rPr lang="cs-CZ" sz="2600" dirty="0" smtClean="0">
                <a:latin typeface="Candara" panose="020E0502030303020204" pitchFamily="34" charset="0"/>
              </a:rPr>
              <a:t> – </a:t>
            </a:r>
            <a:r>
              <a:rPr lang="cs-CZ" sz="2600" dirty="0" err="1" smtClean="0">
                <a:latin typeface="Candara" panose="020E0502030303020204" pitchFamily="34" charset="0"/>
              </a:rPr>
              <a:t>monoterapie</a:t>
            </a:r>
            <a:endParaRPr lang="cs-CZ" sz="26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kombinovaná </a:t>
            </a:r>
            <a:r>
              <a:rPr lang="cs-CZ" sz="2600" dirty="0" err="1" smtClean="0">
                <a:latin typeface="Candara" panose="020E0502030303020204" pitchFamily="34" charset="0"/>
              </a:rPr>
              <a:t>hyperlipidémie</a:t>
            </a:r>
            <a:r>
              <a:rPr lang="cs-CZ" sz="2600" dirty="0" smtClean="0">
                <a:latin typeface="Candara" panose="020E0502030303020204" pitchFamily="34" charset="0"/>
              </a:rPr>
              <a:t> (↑ C i TG) – v kombinaci se </a:t>
            </a:r>
            <a:r>
              <a:rPr lang="cs-CZ" sz="2600" dirty="0" err="1" smtClean="0">
                <a:latin typeface="Candara" panose="020E0502030303020204" pitchFamily="34" charset="0"/>
              </a:rPr>
              <a:t>statiny</a:t>
            </a:r>
            <a:endParaRPr lang="cs-CZ" sz="26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076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- </a:t>
            </a:r>
            <a:r>
              <a:rPr lang="cs-CZ" dirty="0" err="1" smtClean="0">
                <a:latin typeface="Candara" panose="020E0502030303020204" pitchFamily="34" charset="0"/>
              </a:rPr>
              <a:t>fibráty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3000" dirty="0" smtClean="0">
                <a:latin typeface="Candara" panose="020E0502030303020204" pitchFamily="34" charset="0"/>
              </a:rPr>
              <a:t>Farmakokinetika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per os, dobrá absorpce, ↑ vazba na bílkoviny, </a:t>
            </a:r>
            <a:r>
              <a:rPr lang="cs-CZ" sz="2600" dirty="0" err="1" smtClean="0">
                <a:latin typeface="Candara" panose="020E0502030303020204" pitchFamily="34" charset="0"/>
              </a:rPr>
              <a:t>enterohepatální</a:t>
            </a:r>
            <a:r>
              <a:rPr lang="cs-CZ" sz="2600" dirty="0" smtClean="0">
                <a:latin typeface="Candara" panose="020E0502030303020204" pitchFamily="34" charset="0"/>
              </a:rPr>
              <a:t> recirkulace, exkrece převážně ledvinami</a:t>
            </a:r>
            <a:endParaRPr lang="cs-CZ" sz="2600" dirty="0">
              <a:latin typeface="Candara" panose="020E0502030303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3000" dirty="0" smtClean="0">
                <a:latin typeface="Candara" panose="020E0502030303020204" pitchFamily="34" charset="0"/>
              </a:rPr>
              <a:t>Nežádoucí účinky</a:t>
            </a:r>
          </a:p>
          <a:p>
            <a:pPr>
              <a:lnSpc>
                <a:spcPct val="150000"/>
              </a:lnSpc>
            </a:pPr>
            <a:r>
              <a:rPr lang="cs-CZ" sz="2600" dirty="0" err="1" smtClean="0">
                <a:latin typeface="Candara" panose="020E0502030303020204" pitchFamily="34" charset="0"/>
              </a:rPr>
              <a:t>nausea</a:t>
            </a:r>
            <a:r>
              <a:rPr lang="cs-CZ" sz="2600" dirty="0" smtClean="0">
                <a:latin typeface="Candara" panose="020E0502030303020204" pitchFamily="34" charset="0"/>
              </a:rPr>
              <a:t>, zvracení, riziko cholelithiázy (↑ </a:t>
            </a:r>
            <a:r>
              <a:rPr lang="cs-CZ" sz="2600" dirty="0" err="1" smtClean="0">
                <a:latin typeface="Candara" panose="020E0502030303020204" pitchFamily="34" charset="0"/>
              </a:rPr>
              <a:t>chol</a:t>
            </a:r>
            <a:r>
              <a:rPr lang="cs-CZ" sz="2600" dirty="0" smtClean="0">
                <a:latin typeface="Candara" panose="020E0502030303020204" pitchFamily="34" charset="0"/>
              </a:rPr>
              <a:t> ve žluči), únava, pruritus, vyrážky</a:t>
            </a:r>
          </a:p>
          <a:p>
            <a:pPr>
              <a:lnSpc>
                <a:spcPct val="150000"/>
              </a:lnSpc>
            </a:pPr>
            <a:r>
              <a:rPr lang="cs-CZ" sz="2600" dirty="0" err="1" smtClean="0">
                <a:latin typeface="Candara" panose="020E0502030303020204" pitchFamily="34" charset="0"/>
              </a:rPr>
              <a:t>myozitidy</a:t>
            </a:r>
            <a:r>
              <a:rPr lang="cs-CZ" sz="2600" dirty="0" smtClean="0">
                <a:latin typeface="Candara" panose="020E0502030303020204" pitchFamily="34" charset="0"/>
              </a:rPr>
              <a:t> až </a:t>
            </a:r>
            <a:r>
              <a:rPr lang="cs-CZ" sz="2600" dirty="0" err="1" smtClean="0">
                <a:latin typeface="Candara" panose="020E0502030303020204" pitchFamily="34" charset="0"/>
              </a:rPr>
              <a:t>rhabdomyolýza</a:t>
            </a:r>
            <a:r>
              <a:rPr lang="cs-CZ" sz="2600" dirty="0" smtClean="0">
                <a:latin typeface="Candara" panose="020E0502030303020204" pitchFamily="34" charset="0"/>
              </a:rPr>
              <a:t> (</a:t>
            </a:r>
            <a:r>
              <a:rPr lang="cs-CZ" sz="2600" dirty="0" err="1" smtClean="0">
                <a:latin typeface="Candara" panose="020E0502030303020204" pitchFamily="34" charset="0"/>
              </a:rPr>
              <a:t>gemfibrozil+statiny</a:t>
            </a:r>
            <a:r>
              <a:rPr lang="cs-CZ" sz="2600" dirty="0" smtClean="0">
                <a:latin typeface="Candara" panose="020E0502030303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arytmie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674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- </a:t>
            </a:r>
            <a:r>
              <a:rPr lang="cs-CZ" dirty="0" err="1" smtClean="0">
                <a:latin typeface="Candara" panose="020E0502030303020204" pitchFamily="34" charset="0"/>
              </a:rPr>
              <a:t>ezetimib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568952" cy="59492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blok transportního proteinu pro </a:t>
            </a:r>
            <a:r>
              <a:rPr lang="cs-CZ" sz="2600" dirty="0" err="1" smtClean="0">
                <a:latin typeface="Candara" panose="020E0502030303020204" pitchFamily="34" charset="0"/>
              </a:rPr>
              <a:t>chol</a:t>
            </a:r>
            <a:r>
              <a:rPr lang="cs-CZ" sz="2600" dirty="0" smtClean="0">
                <a:latin typeface="Candara" panose="020E0502030303020204" pitchFamily="34" charset="0"/>
              </a:rPr>
              <a:t> (NPC1L1) ve střevě = snížení absorpce </a:t>
            </a:r>
            <a:r>
              <a:rPr lang="cs-CZ" sz="2600" dirty="0" err="1" smtClean="0">
                <a:latin typeface="Candara" panose="020E0502030303020204" pitchFamily="34" charset="0"/>
              </a:rPr>
              <a:t>chol</a:t>
            </a:r>
            <a:r>
              <a:rPr lang="cs-CZ" sz="2600" dirty="0" smtClean="0">
                <a:latin typeface="Candara" panose="020E0502030303020204" pitchFamily="34" charset="0"/>
              </a:rPr>
              <a:t> z diety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neinterferuje s absorpcí jiných látek z diety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náhrada za pryskyřice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Indikace: v kombinaci se </a:t>
            </a:r>
            <a:r>
              <a:rPr lang="cs-CZ" sz="2600" dirty="0" err="1" smtClean="0">
                <a:latin typeface="Candara" panose="020E0502030303020204" pitchFamily="34" charset="0"/>
              </a:rPr>
              <a:t>statiny</a:t>
            </a:r>
            <a:r>
              <a:rPr lang="cs-CZ" sz="2600" dirty="0" smtClean="0">
                <a:latin typeface="Candara" panose="020E0502030303020204" pitchFamily="34" charset="0"/>
              </a:rPr>
              <a:t> u </a:t>
            </a:r>
            <a:r>
              <a:rPr lang="cs-CZ" sz="2600" dirty="0" err="1" smtClean="0">
                <a:latin typeface="Candara" panose="020E0502030303020204" pitchFamily="34" charset="0"/>
              </a:rPr>
              <a:t>dyslipidémií</a:t>
            </a:r>
            <a:r>
              <a:rPr lang="cs-CZ" sz="2600" dirty="0" smtClean="0">
                <a:latin typeface="Candara" panose="020E0502030303020204" pitchFamily="34" charset="0"/>
              </a:rPr>
              <a:t> = redukce dávky </a:t>
            </a:r>
            <a:r>
              <a:rPr lang="cs-CZ" sz="2600" dirty="0" err="1" smtClean="0">
                <a:latin typeface="Candara" panose="020E0502030303020204" pitchFamily="34" charset="0"/>
              </a:rPr>
              <a:t>statinu</a:t>
            </a:r>
            <a:endParaRPr lang="cs-CZ" sz="2600" dirty="0">
              <a:latin typeface="Candara" panose="020E0502030303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Kinetika: perorálně, absorpce do intestinálních epiteliálních buněk, </a:t>
            </a:r>
            <a:r>
              <a:rPr lang="cs-CZ" sz="2600" dirty="0" err="1" smtClean="0">
                <a:latin typeface="Candara" panose="020E0502030303020204" pitchFamily="34" charset="0"/>
              </a:rPr>
              <a:t>metabolizace</a:t>
            </a:r>
            <a:r>
              <a:rPr lang="cs-CZ" sz="2600" dirty="0" smtClean="0">
                <a:latin typeface="Candara" panose="020E0502030303020204" pitchFamily="34" charset="0"/>
              </a:rPr>
              <a:t> na aktivní metabolity, </a:t>
            </a:r>
            <a:r>
              <a:rPr lang="cs-CZ" sz="2600" dirty="0" err="1" smtClean="0">
                <a:latin typeface="Candara" panose="020E0502030303020204" pitchFamily="34" charset="0"/>
              </a:rPr>
              <a:t>enterohepat</a:t>
            </a:r>
            <a:r>
              <a:rPr lang="cs-CZ" sz="2600" dirty="0" smtClean="0">
                <a:latin typeface="Candara" panose="020E0502030303020204" pitchFamily="34" charset="0"/>
              </a:rPr>
              <a:t>. recirkulace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NÚ: průjmy, abdominální </a:t>
            </a:r>
            <a:r>
              <a:rPr lang="cs-CZ" sz="2600" dirty="0" err="1" smtClean="0">
                <a:latin typeface="Candara" panose="020E0502030303020204" pitchFamily="34" charset="0"/>
              </a:rPr>
              <a:t>dyskomfort</a:t>
            </a:r>
            <a:r>
              <a:rPr lang="cs-CZ" sz="2600" dirty="0" smtClean="0">
                <a:latin typeface="Candara" panose="020E0502030303020204" pitchFamily="34" charset="0"/>
              </a:rPr>
              <a:t>, vyrážky, </a:t>
            </a:r>
            <a:r>
              <a:rPr lang="cs-CZ" sz="2600" dirty="0" err="1" smtClean="0">
                <a:latin typeface="Candara" panose="020E0502030303020204" pitchFamily="34" charset="0"/>
              </a:rPr>
              <a:t>angioedém</a:t>
            </a:r>
            <a:endParaRPr lang="cs-CZ" sz="2600" dirty="0" smtClea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550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- pryskyřice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568952" cy="59492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vazba žlučových kyselin GIT a narušení jejich recirkulace = nutnost syntézy de novo z </a:t>
            </a:r>
            <a:r>
              <a:rPr lang="cs-CZ" sz="2600" dirty="0" err="1" smtClean="0">
                <a:latin typeface="Candara" panose="020E0502030303020204" pitchFamily="34" charset="0"/>
              </a:rPr>
              <a:t>chol</a:t>
            </a:r>
            <a:r>
              <a:rPr lang="cs-CZ" sz="2600" dirty="0" smtClean="0">
                <a:latin typeface="Candara" panose="020E0502030303020204" pitchFamily="34" charset="0"/>
              </a:rPr>
              <a:t> = zvýšený metabolismus </a:t>
            </a:r>
            <a:r>
              <a:rPr lang="cs-CZ" sz="2600" dirty="0" err="1" smtClean="0">
                <a:latin typeface="Candara" panose="020E0502030303020204" pitchFamily="34" charset="0"/>
              </a:rPr>
              <a:t>chol</a:t>
            </a:r>
            <a:endParaRPr lang="cs-CZ" sz="26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mírné ↑  TAG, bez vlivu na HDL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Indikace: v kombinaci se </a:t>
            </a:r>
            <a:r>
              <a:rPr lang="cs-CZ" sz="2600" dirty="0" err="1" smtClean="0">
                <a:latin typeface="Candara" panose="020E0502030303020204" pitchFamily="34" charset="0"/>
              </a:rPr>
              <a:t>statiny</a:t>
            </a:r>
            <a:r>
              <a:rPr lang="cs-CZ" sz="2600" dirty="0" smtClean="0">
                <a:latin typeface="Candara" panose="020E0502030303020204" pitchFamily="34" charset="0"/>
              </a:rPr>
              <a:t> u závažných </a:t>
            </a:r>
            <a:r>
              <a:rPr lang="cs-CZ" sz="2600" dirty="0" err="1" smtClean="0">
                <a:latin typeface="Candara" panose="020E0502030303020204" pitchFamily="34" charset="0"/>
              </a:rPr>
              <a:t>dyslipidémií</a:t>
            </a:r>
            <a:r>
              <a:rPr lang="cs-CZ" sz="2600" dirty="0" smtClean="0">
                <a:latin typeface="Candara" panose="020E0502030303020204" pitchFamily="34" charset="0"/>
              </a:rPr>
              <a:t>, Kinetika: lokální efekt v lumen GIT, bez systémového úč.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NÚ: průjmy, flatulence, dyspepsie, zvýšení TG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Interakce: lipofilní vitamíny, </a:t>
            </a:r>
            <a:r>
              <a:rPr lang="cs-CZ" sz="2600" dirty="0" err="1" smtClean="0">
                <a:latin typeface="Candara" panose="020E0502030303020204" pitchFamily="34" charset="0"/>
              </a:rPr>
              <a:t>thiazidová</a:t>
            </a:r>
            <a:r>
              <a:rPr lang="cs-CZ" sz="2600" dirty="0" smtClean="0">
                <a:latin typeface="Candara" panose="020E0502030303020204" pitchFamily="34" charset="0"/>
              </a:rPr>
              <a:t> diuretika, digoxin, </a:t>
            </a:r>
            <a:r>
              <a:rPr lang="cs-CZ" sz="2600" dirty="0" err="1" smtClean="0">
                <a:latin typeface="Candara" panose="020E0502030303020204" pitchFamily="34" charset="0"/>
              </a:rPr>
              <a:t>warfarin</a:t>
            </a:r>
            <a:r>
              <a:rPr lang="cs-CZ" sz="2600" dirty="0" smtClean="0">
                <a:latin typeface="Candara" panose="020E0502030303020204" pitchFamily="34" charset="0"/>
              </a:rPr>
              <a:t>, časový odstup</a:t>
            </a:r>
          </a:p>
          <a:p>
            <a:pPr>
              <a:lnSpc>
                <a:spcPct val="150000"/>
              </a:lnSpc>
            </a:pPr>
            <a:r>
              <a:rPr lang="cs-CZ" sz="2600" b="1" dirty="0" err="1" smtClean="0">
                <a:latin typeface="Candara" panose="020E0502030303020204" pitchFamily="34" charset="0"/>
              </a:rPr>
              <a:t>kolesevelam</a:t>
            </a:r>
            <a:r>
              <a:rPr lang="cs-CZ" sz="2600" b="1" dirty="0" smtClean="0">
                <a:latin typeface="Candara" panose="020E0502030303020204" pitchFamily="34" charset="0"/>
              </a:rPr>
              <a:t>, </a:t>
            </a:r>
            <a:r>
              <a:rPr lang="cs-CZ" sz="2600" b="1" dirty="0" err="1" smtClean="0">
                <a:latin typeface="Candara" panose="020E0502030303020204" pitchFamily="34" charset="0"/>
              </a:rPr>
              <a:t>cholestyramin</a:t>
            </a:r>
            <a:r>
              <a:rPr lang="cs-CZ" sz="2600" dirty="0" smtClean="0">
                <a:latin typeface="Candara" panose="020E0502030303020204" pitchFamily="34" charset="0"/>
              </a:rPr>
              <a:t>, </a:t>
            </a:r>
            <a:r>
              <a:rPr lang="cs-CZ" sz="2600" dirty="0" err="1" smtClean="0">
                <a:latin typeface="Candara" panose="020E0502030303020204" pitchFamily="34" charset="0"/>
              </a:rPr>
              <a:t>kolestipol</a:t>
            </a:r>
            <a:endParaRPr lang="cs-CZ" sz="2600" dirty="0" smtClea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850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cs-CZ" sz="3800" dirty="0" smtClean="0">
                <a:latin typeface="Candara" panose="020E0502030303020204" pitchFamily="34" charset="0"/>
              </a:rPr>
              <a:t>Terapie aterosklerózy – nová léčiva</a:t>
            </a:r>
            <a:endParaRPr lang="en-US" sz="3800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568952" cy="594928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600" b="1" dirty="0">
                <a:latin typeface="Candara" panose="020E0502030303020204" pitchFamily="34" charset="0"/>
              </a:rPr>
              <a:t>Inhibitory PCSK9 proteázy - </a:t>
            </a:r>
            <a:r>
              <a:rPr lang="cs-CZ" sz="2600" b="1" dirty="0" err="1">
                <a:latin typeface="Candara" panose="020E0502030303020204" pitchFamily="34" charset="0"/>
              </a:rPr>
              <a:t>evolokumab</a:t>
            </a:r>
            <a:r>
              <a:rPr lang="cs-CZ" sz="2600" b="1" dirty="0">
                <a:latin typeface="Candara" panose="020E0502030303020204" pitchFamily="34" charset="0"/>
              </a:rPr>
              <a:t>, </a:t>
            </a:r>
            <a:r>
              <a:rPr lang="cs-CZ" sz="2600" b="1" dirty="0" err="1">
                <a:latin typeface="Candara" panose="020E0502030303020204" pitchFamily="34" charset="0"/>
              </a:rPr>
              <a:t>alirokumab</a:t>
            </a:r>
            <a:endParaRPr lang="cs-CZ" sz="2600" b="1" dirty="0">
              <a:latin typeface="Candara" panose="020E0502030303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cs-CZ" sz="2200" dirty="0">
                <a:latin typeface="Candara" panose="020E0502030303020204" pitchFamily="34" charset="0"/>
              </a:rPr>
              <a:t>humanizovaná monoklonální protilátky</a:t>
            </a:r>
          </a:p>
          <a:p>
            <a:pPr lvl="1">
              <a:lnSpc>
                <a:spcPct val="110000"/>
              </a:lnSpc>
            </a:pPr>
            <a:r>
              <a:rPr lang="cs-CZ" sz="2200" dirty="0">
                <a:latin typeface="Candara" panose="020E0502030303020204" pitchFamily="34" charset="0"/>
              </a:rPr>
              <a:t>brání degradaci LDL receptorů = </a:t>
            </a:r>
            <a:r>
              <a:rPr lang="cs-CZ" sz="2200" dirty="0">
                <a:latin typeface="Candara" panose="020E0502030303020204" pitchFamily="34" charset="0"/>
                <a:cs typeface="Arial"/>
              </a:rPr>
              <a:t>↑</a:t>
            </a:r>
            <a:r>
              <a:rPr lang="cs-CZ" sz="2200" dirty="0" err="1">
                <a:latin typeface="Candara" panose="020E0502030303020204" pitchFamily="34" charset="0"/>
                <a:cs typeface="Arial"/>
              </a:rPr>
              <a:t>c</a:t>
            </a:r>
            <a:r>
              <a:rPr lang="cs-CZ" sz="2200" dirty="0" err="1">
                <a:latin typeface="Candara" panose="020E0502030303020204" pitchFamily="34" charset="0"/>
              </a:rPr>
              <a:t>learance</a:t>
            </a:r>
            <a:r>
              <a:rPr lang="cs-CZ" sz="2200" dirty="0">
                <a:latin typeface="Candara" panose="020E0502030303020204" pitchFamily="34" charset="0"/>
              </a:rPr>
              <a:t> LDL</a:t>
            </a:r>
          </a:p>
          <a:p>
            <a:pPr lvl="1">
              <a:lnSpc>
                <a:spcPct val="110000"/>
              </a:lnSpc>
            </a:pPr>
            <a:r>
              <a:rPr lang="cs-CZ" sz="2200" dirty="0">
                <a:latin typeface="Candara" panose="020E0502030303020204" pitchFamily="34" charset="0"/>
              </a:rPr>
              <a:t>aplikace </a:t>
            </a:r>
            <a:r>
              <a:rPr lang="cs-CZ" sz="2200" dirty="0" err="1">
                <a:latin typeface="Candara" panose="020E0502030303020204" pitchFamily="34" charset="0"/>
              </a:rPr>
              <a:t>s.c</a:t>
            </a:r>
            <a:r>
              <a:rPr lang="cs-CZ" sz="2200" dirty="0">
                <a:latin typeface="Candara" panose="020E0502030303020204" pitchFamily="34" charset="0"/>
              </a:rPr>
              <a:t>. 1x za 14 dní nebo 1x za měsíc, NÚ – infekce HCD</a:t>
            </a:r>
          </a:p>
          <a:p>
            <a:pPr lvl="1">
              <a:lnSpc>
                <a:spcPct val="110000"/>
              </a:lnSpc>
            </a:pPr>
            <a:r>
              <a:rPr lang="cs-CZ" sz="2200" dirty="0">
                <a:latin typeface="Candara" panose="020E0502030303020204" pitchFamily="34" charset="0"/>
                <a:cs typeface="Arial"/>
              </a:rPr>
              <a:t>↓ LDL až o 75%</a:t>
            </a:r>
            <a:endParaRPr lang="cs-CZ" sz="2200" dirty="0">
              <a:latin typeface="Candara" panose="020E0502030303020204" pitchFamily="34" charset="0"/>
            </a:endParaRPr>
          </a:p>
          <a:p>
            <a:pPr marL="0" lvl="1" indent="0">
              <a:lnSpc>
                <a:spcPct val="110000"/>
              </a:lnSpc>
              <a:buNone/>
            </a:pPr>
            <a:r>
              <a:rPr lang="cs-CZ" sz="2600" b="1" dirty="0" smtClean="0">
                <a:latin typeface="Candara" panose="020E0502030303020204" pitchFamily="34" charset="0"/>
              </a:rPr>
              <a:t>Inhibitory </a:t>
            </a:r>
            <a:r>
              <a:rPr lang="cs-CZ" sz="2600" b="1" dirty="0">
                <a:latin typeface="Candara" panose="020E0502030303020204" pitchFamily="34" charset="0"/>
              </a:rPr>
              <a:t>MTTP - </a:t>
            </a:r>
            <a:r>
              <a:rPr lang="cs-CZ" sz="2600" b="1" dirty="0" err="1">
                <a:latin typeface="Candara" panose="020E0502030303020204" pitchFamily="34" charset="0"/>
              </a:rPr>
              <a:t>lomitapid</a:t>
            </a:r>
            <a:endParaRPr lang="cs-CZ" sz="2600" b="1" dirty="0">
              <a:latin typeface="Candara" panose="020E0502030303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cs-CZ" sz="2200" dirty="0" smtClean="0">
                <a:latin typeface="Candara" panose="020E0502030303020204" pitchFamily="34" charset="0"/>
              </a:rPr>
              <a:t>MTTP v </a:t>
            </a:r>
            <a:r>
              <a:rPr lang="cs-CZ" sz="2200" dirty="0" err="1" smtClean="0">
                <a:latin typeface="Candara" panose="020E0502030303020204" pitchFamily="34" charset="0"/>
              </a:rPr>
              <a:t>hepatocytech</a:t>
            </a:r>
            <a:r>
              <a:rPr lang="cs-CZ" sz="2200" dirty="0" smtClean="0">
                <a:latin typeface="Candara" panose="020E0502030303020204" pitchFamily="34" charset="0"/>
              </a:rPr>
              <a:t> a </a:t>
            </a:r>
            <a:r>
              <a:rPr lang="cs-CZ" sz="2200" dirty="0" err="1" smtClean="0">
                <a:latin typeface="Candara" panose="020E0502030303020204" pitchFamily="34" charset="0"/>
              </a:rPr>
              <a:t>enterocytech</a:t>
            </a:r>
            <a:endParaRPr lang="cs-CZ" sz="2200" dirty="0" smtClean="0">
              <a:latin typeface="Candara" panose="020E0502030303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cs-CZ" sz="2200" dirty="0" smtClean="0">
                <a:latin typeface="Candara" panose="020E0502030303020204" pitchFamily="34" charset="0"/>
                <a:cs typeface="Arial"/>
              </a:rPr>
              <a:t>↓ tvorby VLDL a chylomikronů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>
                <a:latin typeface="Candara" panose="020E0502030303020204" pitchFamily="34" charset="0"/>
                <a:cs typeface="Arial"/>
              </a:rPr>
              <a:t>závažné NÚ - steatóza</a:t>
            </a:r>
            <a:endParaRPr lang="cs-CZ" sz="2200" dirty="0" smtClean="0">
              <a:latin typeface="Candara" panose="020E0502030303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cs-CZ" sz="2200" dirty="0" smtClean="0">
                <a:latin typeface="Candara" panose="020E0502030303020204" pitchFamily="34" charset="0"/>
              </a:rPr>
              <a:t>familiární </a:t>
            </a:r>
            <a:r>
              <a:rPr lang="cs-CZ" sz="2200" dirty="0" err="1" smtClean="0">
                <a:latin typeface="Candara" panose="020E0502030303020204" pitchFamily="34" charset="0"/>
              </a:rPr>
              <a:t>hypercholesterolémie</a:t>
            </a:r>
            <a:endParaRPr lang="cs-CZ" sz="2200" dirty="0" smtClean="0">
              <a:latin typeface="Candara" panose="020E0502030303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2600" b="1" dirty="0" err="1" smtClean="0">
                <a:solidFill>
                  <a:prstClr val="black"/>
                </a:solidFill>
                <a:latin typeface="Candara" panose="020E0502030303020204" pitchFamily="34" charset="0"/>
              </a:rPr>
              <a:t>alipogen</a:t>
            </a:r>
            <a:r>
              <a:rPr lang="cs-CZ" sz="26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 </a:t>
            </a:r>
            <a:r>
              <a:rPr lang="cs-CZ" sz="2600" b="1" dirty="0" err="1">
                <a:solidFill>
                  <a:prstClr val="black"/>
                </a:solidFill>
                <a:latin typeface="Candara" panose="020E0502030303020204" pitchFamily="34" charset="0"/>
              </a:rPr>
              <a:t>tiparvovek</a:t>
            </a:r>
            <a:endParaRPr lang="cs-CZ" sz="2600" b="1" dirty="0">
              <a:solidFill>
                <a:prstClr val="black"/>
              </a:solidFill>
              <a:latin typeface="Candara" panose="020E0502030303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cs-CZ" sz="2200" dirty="0">
                <a:solidFill>
                  <a:prstClr val="black"/>
                </a:solidFill>
                <a:latin typeface="Candara" panose="020E0502030303020204" pitchFamily="34" charset="0"/>
              </a:rPr>
              <a:t>genová terapie, gen pro </a:t>
            </a:r>
            <a:r>
              <a:rPr lang="cs-CZ" sz="2200" dirty="0" smtClean="0">
                <a:solidFill>
                  <a:prstClr val="black"/>
                </a:solidFill>
                <a:latin typeface="Candara" panose="020E0502030303020204" pitchFamily="34" charset="0"/>
              </a:rPr>
              <a:t>LPL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>
                <a:solidFill>
                  <a:prstClr val="black"/>
                </a:solidFill>
                <a:latin typeface="Candara" panose="020E0502030303020204" pitchFamily="34" charset="0"/>
              </a:rPr>
              <a:t>aplikace </a:t>
            </a:r>
            <a:r>
              <a:rPr lang="cs-CZ" sz="2200" dirty="0" err="1">
                <a:solidFill>
                  <a:prstClr val="black"/>
                </a:solidFill>
                <a:latin typeface="Candara" panose="020E0502030303020204" pitchFamily="34" charset="0"/>
              </a:rPr>
              <a:t>i.m</a:t>
            </a:r>
            <a:r>
              <a:rPr lang="cs-CZ" sz="2200" dirty="0">
                <a:solidFill>
                  <a:prstClr val="black"/>
                </a:solidFill>
                <a:latin typeface="Candara" panose="020E0502030303020204" pitchFamily="34" charset="0"/>
              </a:rPr>
              <a:t>.</a:t>
            </a:r>
          </a:p>
          <a:p>
            <a:pPr marL="0" lvl="0" indent="0">
              <a:lnSpc>
                <a:spcPct val="110000"/>
              </a:lnSpc>
              <a:buNone/>
            </a:pPr>
            <a:endParaRPr lang="cs-CZ" sz="2600" dirty="0">
              <a:solidFill>
                <a:prstClr val="black"/>
              </a:solidFill>
              <a:latin typeface="Candara" panose="020E0502030303020204" pitchFamily="34" charset="0"/>
            </a:endParaRPr>
          </a:p>
          <a:p>
            <a:pPr lvl="1">
              <a:lnSpc>
                <a:spcPct val="110000"/>
              </a:lnSpc>
            </a:pPr>
            <a:endParaRPr lang="cs-CZ" sz="26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249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Ateroskleróza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fontScale="77500" lnSpcReduction="20000"/>
          </a:bodyPr>
          <a:lstStyle/>
          <a:p>
            <a:r>
              <a:rPr lang="cs-CZ" sz="3000" dirty="0" smtClean="0">
                <a:latin typeface="Candara" panose="020E0502030303020204" pitchFamily="34" charset="0"/>
              </a:rPr>
              <a:t>je důvodem nejčastější příčiny úmrtí (infarkt myokardu) a invalidity (CMP, </a:t>
            </a:r>
            <a:r>
              <a:rPr lang="cs-CZ" sz="3000" dirty="0" err="1" smtClean="0">
                <a:latin typeface="Candara" panose="020E0502030303020204" pitchFamily="34" charset="0"/>
              </a:rPr>
              <a:t>srd.selhání</a:t>
            </a:r>
            <a:r>
              <a:rPr lang="cs-CZ" sz="3000" dirty="0" smtClean="0">
                <a:latin typeface="Candara" panose="020E0502030303020204" pitchFamily="34" charset="0"/>
              </a:rPr>
              <a:t>) v rozvinutých zemích</a:t>
            </a:r>
          </a:p>
          <a:p>
            <a:r>
              <a:rPr lang="cs-CZ" sz="3000" dirty="0" err="1" smtClean="0">
                <a:latin typeface="Candara" panose="020E0502030303020204" pitchFamily="34" charset="0"/>
              </a:rPr>
              <a:t>hyperlipidémie</a:t>
            </a:r>
            <a:r>
              <a:rPr lang="cs-CZ" sz="3000" dirty="0" smtClean="0">
                <a:latin typeface="Candara" panose="020E0502030303020204" pitchFamily="34" charset="0"/>
              </a:rPr>
              <a:t> je společně s hypertenzí hlavním rizikovým faktorem pro rozvoj aterosklerózy</a:t>
            </a:r>
          </a:p>
          <a:p>
            <a:r>
              <a:rPr lang="cs-CZ" sz="3000" dirty="0" smtClean="0">
                <a:latin typeface="Candara" panose="020E0502030303020204" pitchFamily="34" charset="0"/>
              </a:rPr>
              <a:t>další „ovlivnitelné“ rizikové faktory: tabák, dieta, DM I </a:t>
            </a:r>
            <a:r>
              <a:rPr lang="cs-CZ" sz="3000" dirty="0" err="1" smtClean="0">
                <a:latin typeface="Candara" panose="020E0502030303020204" pitchFamily="34" charset="0"/>
              </a:rPr>
              <a:t>i</a:t>
            </a:r>
            <a:r>
              <a:rPr lang="cs-CZ" sz="3000" dirty="0" smtClean="0">
                <a:latin typeface="Candara" panose="020E0502030303020204" pitchFamily="34" charset="0"/>
              </a:rPr>
              <a:t> II, obezita, fyzická </a:t>
            </a:r>
            <a:r>
              <a:rPr lang="cs-CZ" sz="3000" dirty="0">
                <a:latin typeface="Candara" panose="020E0502030303020204" pitchFamily="34" charset="0"/>
              </a:rPr>
              <a:t>aktivita, ↑</a:t>
            </a:r>
            <a:r>
              <a:rPr lang="cs-CZ" sz="3000" dirty="0" smtClean="0">
                <a:latin typeface="Candara" panose="020E0502030303020204" pitchFamily="34" charset="0"/>
              </a:rPr>
              <a:t>LDL-C, </a:t>
            </a:r>
            <a:r>
              <a:rPr lang="cs-CZ" sz="3000" dirty="0">
                <a:latin typeface="Candara" panose="020E0502030303020204" pitchFamily="34" charset="0"/>
              </a:rPr>
              <a:t>lipoproteiny CRP, koagulační faktory, </a:t>
            </a:r>
            <a:r>
              <a:rPr lang="cs-CZ" sz="3000" dirty="0" err="1">
                <a:latin typeface="Candara" panose="020E0502030303020204" pitchFamily="34" charset="0"/>
              </a:rPr>
              <a:t>homocystein</a:t>
            </a:r>
            <a:r>
              <a:rPr lang="cs-CZ" sz="3000" dirty="0">
                <a:latin typeface="Candara" panose="020E0502030303020204" pitchFamily="34" charset="0"/>
              </a:rPr>
              <a:t> a ↓ </a:t>
            </a:r>
            <a:r>
              <a:rPr lang="cs-CZ" sz="3000" dirty="0" smtClean="0">
                <a:latin typeface="Candara" panose="020E0502030303020204" pitchFamily="34" charset="0"/>
              </a:rPr>
              <a:t>HDL-C</a:t>
            </a:r>
            <a:endParaRPr lang="cs-CZ" sz="3000" dirty="0">
              <a:latin typeface="Candara" panose="020E0502030303020204" pitchFamily="34" charset="0"/>
            </a:endParaRPr>
          </a:p>
          <a:p>
            <a:r>
              <a:rPr lang="cs-CZ" sz="3000" dirty="0" err="1" smtClean="0">
                <a:latin typeface="Candara" panose="020E0502030303020204" pitchFamily="34" charset="0"/>
              </a:rPr>
              <a:t>aterogeneze</a:t>
            </a:r>
            <a:endParaRPr lang="cs-CZ" sz="3000" dirty="0" smtClean="0">
              <a:latin typeface="Candara" panose="020E0502030303020204" pitchFamily="34" charset="0"/>
            </a:endParaRPr>
          </a:p>
          <a:p>
            <a:pPr lvl="2"/>
            <a:r>
              <a:rPr lang="cs-CZ" sz="2800" dirty="0" smtClean="0">
                <a:latin typeface="Candara" panose="020E0502030303020204" pitchFamily="34" charset="0"/>
              </a:rPr>
              <a:t>endoteliální dysfunkce</a:t>
            </a:r>
          </a:p>
          <a:p>
            <a:pPr lvl="2"/>
            <a:r>
              <a:rPr lang="cs-CZ" sz="2800" dirty="0" smtClean="0">
                <a:latin typeface="Candara" panose="020E0502030303020204" pitchFamily="34" charset="0"/>
              </a:rPr>
              <a:t>endoteliální poškození</a:t>
            </a:r>
          </a:p>
          <a:p>
            <a:pPr lvl="2"/>
            <a:r>
              <a:rPr lang="cs-CZ" sz="2800" dirty="0" smtClean="0">
                <a:latin typeface="Candara" panose="020E0502030303020204" pitchFamily="34" charset="0"/>
              </a:rPr>
              <a:t>transport LDL do cévní stěny + produkce VKR</a:t>
            </a:r>
          </a:p>
          <a:p>
            <a:pPr lvl="2"/>
            <a:r>
              <a:rPr lang="cs-CZ" sz="2800" dirty="0" smtClean="0">
                <a:latin typeface="Candara" panose="020E0502030303020204" pitchFamily="34" charset="0"/>
              </a:rPr>
              <a:t>fagocytóza oxidovaných LDL makrofágy</a:t>
            </a:r>
          </a:p>
          <a:p>
            <a:pPr lvl="2"/>
            <a:r>
              <a:rPr lang="cs-CZ" sz="2800" dirty="0" smtClean="0">
                <a:latin typeface="Candara" panose="020E0502030303020204" pitchFamily="34" charset="0"/>
              </a:rPr>
              <a:t>kumulace pěnových buněk</a:t>
            </a:r>
          </a:p>
          <a:p>
            <a:pPr lvl="2"/>
            <a:r>
              <a:rPr lang="cs-CZ" sz="2800" dirty="0" smtClean="0">
                <a:latin typeface="Candara" panose="020E0502030303020204" pitchFamily="34" charset="0"/>
              </a:rPr>
              <a:t>proliferace hladké svaloviny a zánětlivá </a:t>
            </a:r>
            <a:r>
              <a:rPr lang="cs-CZ" sz="2800" dirty="0" err="1" smtClean="0">
                <a:latin typeface="Candara" panose="020E0502030303020204" pitchFamily="34" charset="0"/>
              </a:rPr>
              <a:t>fibroproliferativní</a:t>
            </a:r>
            <a:r>
              <a:rPr lang="cs-CZ" sz="2800" dirty="0" smtClean="0">
                <a:latin typeface="Candara" panose="020E0502030303020204" pitchFamily="34" charset="0"/>
              </a:rPr>
              <a:t> odpověď</a:t>
            </a:r>
          </a:p>
          <a:p>
            <a:pPr lvl="2"/>
            <a:r>
              <a:rPr lang="cs-CZ" sz="2800" dirty="0" smtClean="0">
                <a:latin typeface="Candara" panose="020E0502030303020204" pitchFamily="34" charset="0"/>
              </a:rPr>
              <a:t>ruptura plaku</a:t>
            </a:r>
          </a:p>
          <a:p>
            <a:pPr lvl="2"/>
            <a:r>
              <a:rPr lang="cs-CZ" sz="2800" dirty="0" smtClean="0">
                <a:latin typeface="Candara" panose="020E0502030303020204" pitchFamily="34" charset="0"/>
              </a:rPr>
              <a:t>protektivním mechanismem je zpětný transport cholesterolu ve formě HDL</a:t>
            </a:r>
          </a:p>
        </p:txBody>
      </p:sp>
      <p:sp>
        <p:nvSpPr>
          <p:cNvPr id="4" name="Ovál 3">
            <a:hlinkClick r:id="rId5"/>
          </p:cNvPr>
          <p:cNvSpPr/>
          <p:nvPr/>
        </p:nvSpPr>
        <p:spPr>
          <a:xfrm>
            <a:off x="971600" y="459860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181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Biochemie lipoproteinů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Typy lipidů</a:t>
            </a:r>
          </a:p>
          <a:p>
            <a:pPr lvl="2"/>
            <a:r>
              <a:rPr lang="cs-CZ" sz="2300" dirty="0" smtClean="0">
                <a:latin typeface="Candara" panose="020E0502030303020204" pitchFamily="34" charset="0"/>
              </a:rPr>
              <a:t>cholesterol</a:t>
            </a:r>
          </a:p>
          <a:p>
            <a:pPr lvl="2"/>
            <a:r>
              <a:rPr lang="cs-CZ" sz="2300" dirty="0" err="1" smtClean="0">
                <a:latin typeface="Candara" panose="020E0502030303020204" pitchFamily="34" charset="0"/>
              </a:rPr>
              <a:t>triacylglyceroly</a:t>
            </a:r>
            <a:endParaRPr lang="cs-CZ" sz="2300" dirty="0" smtClean="0">
              <a:latin typeface="Candara" panose="020E0502030303020204" pitchFamily="34" charset="0"/>
            </a:endParaRPr>
          </a:p>
          <a:p>
            <a:pPr lvl="2"/>
            <a:r>
              <a:rPr lang="cs-CZ" sz="2300" dirty="0" smtClean="0">
                <a:latin typeface="Candara" panose="020E0502030303020204" pitchFamily="34" charset="0"/>
              </a:rPr>
              <a:t>fosfolipidy</a:t>
            </a:r>
          </a:p>
          <a:p>
            <a:pPr lvl="2"/>
            <a:r>
              <a:rPr lang="cs-CZ" sz="2300" dirty="0" smtClean="0">
                <a:latin typeface="Candara" panose="020E0502030303020204" pitchFamily="34" charset="0"/>
              </a:rPr>
              <a:t>mastné kyseliny</a:t>
            </a:r>
          </a:p>
          <a:p>
            <a:pPr marL="0" indent="0"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Struktura lipoproteinů</a:t>
            </a:r>
          </a:p>
          <a:p>
            <a:pPr marL="0" indent="0">
              <a:buNone/>
            </a:pPr>
            <a:r>
              <a:rPr lang="cs-CZ" sz="2600" dirty="0">
                <a:latin typeface="Candara" panose="020E0502030303020204" pitchFamily="34" charset="0"/>
              </a:rPr>
              <a:t>	</a:t>
            </a:r>
            <a:r>
              <a:rPr lang="cs-CZ" sz="2600" dirty="0" smtClean="0">
                <a:latin typeface="Candara" panose="020E0502030303020204" pitchFamily="34" charset="0"/>
              </a:rPr>
              <a:t>lipofilní jádro (lipidy) + hydrofilní obal (apoproteiny)</a:t>
            </a:r>
          </a:p>
          <a:p>
            <a:pPr marL="0" indent="0">
              <a:buNone/>
            </a:pPr>
            <a:r>
              <a:rPr lang="cs-CZ" sz="2600" dirty="0" smtClean="0">
                <a:latin typeface="Candara" panose="020E0502030303020204" pitchFamily="34" charset="0"/>
              </a:rPr>
              <a:t>Typy lipoproteinů</a:t>
            </a:r>
          </a:p>
          <a:p>
            <a:pPr lvl="2"/>
            <a:r>
              <a:rPr lang="cs-CZ" sz="2300" dirty="0" smtClean="0">
                <a:latin typeface="Candara" panose="020E0502030303020204" pitchFamily="34" charset="0"/>
              </a:rPr>
              <a:t>chylomikrony</a:t>
            </a:r>
          </a:p>
          <a:p>
            <a:pPr lvl="2"/>
            <a:r>
              <a:rPr lang="cs-CZ" sz="2300" dirty="0" smtClean="0">
                <a:latin typeface="Candara" panose="020E0502030303020204" pitchFamily="34" charset="0"/>
              </a:rPr>
              <a:t>VLDL</a:t>
            </a:r>
          </a:p>
          <a:p>
            <a:pPr lvl="2"/>
            <a:r>
              <a:rPr lang="cs-CZ" sz="2300" dirty="0" smtClean="0">
                <a:latin typeface="Candara" panose="020E0502030303020204" pitchFamily="34" charset="0"/>
              </a:rPr>
              <a:t>IDL</a:t>
            </a:r>
          </a:p>
          <a:p>
            <a:pPr lvl="2"/>
            <a:r>
              <a:rPr lang="cs-CZ" sz="2300" dirty="0" smtClean="0">
                <a:latin typeface="Candara" panose="020E0502030303020204" pitchFamily="34" charset="0"/>
              </a:rPr>
              <a:t>LDL</a:t>
            </a:r>
          </a:p>
          <a:p>
            <a:pPr lvl="2"/>
            <a:r>
              <a:rPr lang="cs-CZ" sz="2300" dirty="0" smtClean="0">
                <a:latin typeface="Candara" panose="020E0502030303020204" pitchFamily="34" charset="0"/>
              </a:rPr>
              <a:t>HDL</a:t>
            </a:r>
          </a:p>
          <a:p>
            <a:r>
              <a:rPr lang="cs-CZ" sz="2600" dirty="0" smtClean="0">
                <a:latin typeface="Candara" panose="020E0502030303020204" pitchFamily="34" charset="0"/>
              </a:rPr>
              <a:t>funkce – transport lipidů v krvi</a:t>
            </a:r>
          </a:p>
          <a:p>
            <a:r>
              <a:rPr lang="cs-CZ" sz="2600" dirty="0" smtClean="0">
                <a:latin typeface="Candara" panose="020E0502030303020204" pitchFamily="34" charset="0"/>
              </a:rPr>
              <a:t>apoproteiny – transportní funkce, </a:t>
            </a:r>
            <a:r>
              <a:rPr lang="cs-CZ" sz="2600" dirty="0" err="1" smtClean="0">
                <a:latin typeface="Candara" panose="020E0502030303020204" pitchFamily="34" charset="0"/>
              </a:rPr>
              <a:t>kofaktory</a:t>
            </a:r>
            <a:r>
              <a:rPr lang="cs-CZ" sz="2600" dirty="0" smtClean="0">
                <a:latin typeface="Candara" panose="020E0502030303020204" pitchFamily="34" charset="0"/>
              </a:rPr>
              <a:t> enzymů, interakce s receptory</a:t>
            </a:r>
          </a:p>
        </p:txBody>
      </p:sp>
      <p:sp>
        <p:nvSpPr>
          <p:cNvPr id="4" name="Ovál 3">
            <a:hlinkClick r:id="rId5"/>
          </p:cNvPr>
          <p:cNvSpPr/>
          <p:nvPr/>
        </p:nvSpPr>
        <p:spPr>
          <a:xfrm>
            <a:off x="827584" y="465313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45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err="1" smtClean="0">
                <a:latin typeface="Candara" panose="020E0502030303020204" pitchFamily="34" charset="0"/>
              </a:rPr>
              <a:t>Dyslipidémie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/>
          </a:bodyPr>
          <a:lstStyle/>
          <a:p>
            <a:r>
              <a:rPr lang="cs-CZ" sz="3000" dirty="0" smtClean="0">
                <a:latin typeface="Candara" panose="020E0502030303020204" pitchFamily="34" charset="0"/>
              </a:rPr>
              <a:t>onemocnění charakterizované změnou plazmatických hladin cholesterolu a/nebo triglyceridů a/nebo HDL cholesterolu</a:t>
            </a:r>
          </a:p>
          <a:p>
            <a:pPr marL="0" indent="0">
              <a:buNone/>
            </a:pPr>
            <a:r>
              <a:rPr lang="cs-CZ" sz="3000" dirty="0" smtClean="0">
                <a:latin typeface="Candara" panose="020E0502030303020204" pitchFamily="34" charset="0"/>
              </a:rPr>
              <a:t>Klasifikace:</a:t>
            </a:r>
          </a:p>
          <a:p>
            <a:pPr marL="0" indent="0">
              <a:buNone/>
            </a:pPr>
            <a:r>
              <a:rPr lang="cs-CZ" sz="3000" dirty="0">
                <a:latin typeface="Candara" panose="020E0502030303020204" pitchFamily="34" charset="0"/>
              </a:rPr>
              <a:t>	</a:t>
            </a:r>
            <a:r>
              <a:rPr lang="cs-CZ" sz="3000" dirty="0" smtClean="0">
                <a:latin typeface="Candara" panose="020E0502030303020204" pitchFamily="34" charset="0"/>
              </a:rPr>
              <a:t>dle původu: primární/sekundární</a:t>
            </a:r>
          </a:p>
          <a:p>
            <a:pPr marL="0" indent="0">
              <a:buNone/>
            </a:pPr>
            <a:r>
              <a:rPr lang="cs-CZ" sz="3000" dirty="0" smtClean="0">
                <a:latin typeface="Candara" panose="020E0502030303020204" pitchFamily="34" charset="0"/>
              </a:rPr>
              <a:t>	dle typu změněného lipoproteinu:</a:t>
            </a:r>
          </a:p>
          <a:p>
            <a:pPr marL="0" indent="0">
              <a:buNone/>
            </a:pPr>
            <a:r>
              <a:rPr lang="cs-CZ" sz="3000" dirty="0">
                <a:latin typeface="Candara" panose="020E0502030303020204" pitchFamily="34" charset="0"/>
              </a:rPr>
              <a:t>	</a:t>
            </a:r>
            <a:r>
              <a:rPr lang="cs-CZ" sz="3000" dirty="0" smtClean="0">
                <a:latin typeface="Candara" panose="020E0502030303020204" pitchFamily="34" charset="0"/>
              </a:rPr>
              <a:t>	izolovaná </a:t>
            </a:r>
            <a:r>
              <a:rPr lang="cs-CZ" sz="3000" dirty="0" err="1" smtClean="0">
                <a:latin typeface="Candara" panose="020E0502030303020204" pitchFamily="34" charset="0"/>
              </a:rPr>
              <a:t>hypercholesterolémie</a:t>
            </a:r>
            <a:endParaRPr lang="cs-CZ" sz="3000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3000" dirty="0">
                <a:latin typeface="Candara" panose="020E0502030303020204" pitchFamily="34" charset="0"/>
              </a:rPr>
              <a:t>	</a:t>
            </a:r>
            <a:r>
              <a:rPr lang="cs-CZ" sz="3000" dirty="0" smtClean="0">
                <a:latin typeface="Candara" panose="020E0502030303020204" pitchFamily="34" charset="0"/>
              </a:rPr>
              <a:t>	izolovaná </a:t>
            </a:r>
            <a:r>
              <a:rPr lang="cs-CZ" sz="3000" dirty="0" err="1" smtClean="0">
                <a:latin typeface="Candara" panose="020E0502030303020204" pitchFamily="34" charset="0"/>
              </a:rPr>
              <a:t>hypertriacylglycerolémie</a:t>
            </a:r>
            <a:endParaRPr lang="cs-CZ" sz="3000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3000" dirty="0">
                <a:latin typeface="Candara" panose="020E0502030303020204" pitchFamily="34" charset="0"/>
              </a:rPr>
              <a:t>	</a:t>
            </a:r>
            <a:r>
              <a:rPr lang="cs-CZ" sz="3000" dirty="0" smtClean="0">
                <a:latin typeface="Candara" panose="020E0502030303020204" pitchFamily="34" charset="0"/>
              </a:rPr>
              <a:t>	kombinovaná </a:t>
            </a:r>
            <a:r>
              <a:rPr lang="cs-CZ" sz="3000" dirty="0" err="1" smtClean="0">
                <a:latin typeface="Candara" panose="020E0502030303020204" pitchFamily="34" charset="0"/>
              </a:rPr>
              <a:t>hyperlipidémie</a:t>
            </a:r>
            <a:endParaRPr lang="cs-CZ" sz="3000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2600" dirty="0" smtClean="0">
              <a:latin typeface="Candara" panose="020E0502030303020204" pitchFamily="34" charset="0"/>
            </a:endParaRPr>
          </a:p>
        </p:txBody>
      </p:sp>
      <p:sp>
        <p:nvSpPr>
          <p:cNvPr id="4" name="Ovál 3">
            <a:hlinkClick r:id="rId5"/>
          </p:cNvPr>
          <p:cNvSpPr/>
          <p:nvPr/>
        </p:nvSpPr>
        <p:spPr>
          <a:xfrm>
            <a:off x="827584" y="3068960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04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Výsledek obrázku pro score chart cholester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0"/>
            <a:ext cx="5745819" cy="687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ál 1">
            <a:hlinkClick r:id="rId5"/>
          </p:cNvPr>
          <p:cNvSpPr/>
          <p:nvPr/>
        </p:nvSpPr>
        <p:spPr>
          <a:xfrm>
            <a:off x="7477459" y="5749822"/>
            <a:ext cx="432048" cy="4320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en-US" dirty="0"/>
          </a:p>
        </p:txBody>
      </p:sp>
      <p:sp>
        <p:nvSpPr>
          <p:cNvPr id="32" name="Ovál 31">
            <a:hlinkClick r:id="rId6"/>
          </p:cNvPr>
          <p:cNvSpPr/>
          <p:nvPr/>
        </p:nvSpPr>
        <p:spPr>
          <a:xfrm>
            <a:off x="8100392" y="5749822"/>
            <a:ext cx="432048" cy="4320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97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332656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– režimová opatření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2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Candara" panose="020E0502030303020204" pitchFamily="34" charset="0"/>
              </a:rPr>
              <a:t>změna diety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ndara" panose="020E0502030303020204" pitchFamily="34" charset="0"/>
              </a:rPr>
              <a:t>zanechání kouření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ndara" panose="020E0502030303020204" pitchFamily="34" charset="0"/>
              </a:rPr>
              <a:t>pravidelný pohyb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ndara" panose="020E0502030303020204" pitchFamily="34" charset="0"/>
              </a:rPr>
              <a:t>kompenzace/prevence stresu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ndara" panose="020E0502030303020204" pitchFamily="34" charset="0"/>
              </a:rPr>
              <a:t>snížení nadměrné hmotnosti</a:t>
            </a:r>
            <a:endParaRPr lang="cs-CZ" dirty="0">
              <a:latin typeface="Candara" panose="020E0502030303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600" dirty="0" smtClea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78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- léčiva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latin typeface="Candara" panose="020E0502030303020204" pitchFamily="34" charset="0"/>
              </a:rPr>
              <a:t>- vždy doplněk k režimovým opatřením!!!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err="1" smtClean="0">
                <a:latin typeface="Candara" panose="020E0502030303020204" pitchFamily="34" charset="0"/>
              </a:rPr>
              <a:t>Statiny</a:t>
            </a:r>
            <a:endParaRPr lang="cs-CZ" dirty="0" smtClean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Candara" panose="020E0502030303020204" pitchFamily="34" charset="0"/>
              </a:rPr>
              <a:t>inhibitory HMG-</a:t>
            </a:r>
            <a:r>
              <a:rPr lang="cs-CZ" sz="2800" dirty="0" err="1" smtClean="0">
                <a:latin typeface="Candara" panose="020E0502030303020204" pitchFamily="34" charset="0"/>
              </a:rPr>
              <a:t>CoA</a:t>
            </a:r>
            <a:r>
              <a:rPr lang="cs-CZ" sz="2800" dirty="0" smtClean="0">
                <a:latin typeface="Candara" panose="020E0502030303020204" pitchFamily="34" charset="0"/>
              </a:rPr>
              <a:t> reduktázy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err="1" smtClean="0">
                <a:latin typeface="Candara" panose="020E0502030303020204" pitchFamily="34" charset="0"/>
              </a:rPr>
              <a:t>Fibráty</a:t>
            </a:r>
            <a:endParaRPr lang="cs-CZ" dirty="0" smtClean="0">
              <a:latin typeface="Candara" panose="020E0502030303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latin typeface="Candara" panose="020E0502030303020204" pitchFamily="34" charset="0"/>
              </a:rPr>
              <a:t>Inhibitory absorpce cholesterolu</a:t>
            </a:r>
          </a:p>
          <a:p>
            <a:pPr>
              <a:lnSpc>
                <a:spcPct val="150000"/>
              </a:lnSpc>
            </a:pPr>
            <a:r>
              <a:rPr lang="cs-CZ" dirty="0" err="1" smtClean="0">
                <a:latin typeface="Candara" panose="020E0502030303020204" pitchFamily="34" charset="0"/>
              </a:rPr>
              <a:t>ezetimib</a:t>
            </a:r>
            <a:endParaRPr lang="cs-CZ" dirty="0" smtClean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ndara" panose="020E0502030303020204" pitchFamily="34" charset="0"/>
              </a:rPr>
              <a:t>pryskyřice</a:t>
            </a:r>
          </a:p>
          <a:p>
            <a:pPr>
              <a:lnSpc>
                <a:spcPct val="150000"/>
              </a:lnSpc>
            </a:pPr>
            <a:endParaRPr lang="cs-CZ" dirty="0" smtClean="0">
              <a:latin typeface="Candara" panose="020E0502030303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 err="1" smtClean="0">
                <a:latin typeface="Candara" panose="020E0502030303020204" pitchFamily="34" charset="0"/>
              </a:rPr>
              <a:t>Kys</a:t>
            </a:r>
            <a:r>
              <a:rPr lang="cs-CZ" sz="2200" dirty="0" smtClean="0">
                <a:latin typeface="Candara" panose="020E0502030303020204" pitchFamily="34" charset="0"/>
              </a:rPr>
              <a:t>. nikotinová a její deriváty, rybí tuk a analoga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754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- </a:t>
            </a:r>
            <a:r>
              <a:rPr lang="cs-CZ" dirty="0" err="1" smtClean="0">
                <a:latin typeface="Candara" panose="020E0502030303020204" pitchFamily="34" charset="0"/>
              </a:rPr>
              <a:t>statiny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inhibitory HMG-</a:t>
            </a:r>
            <a:r>
              <a:rPr lang="cs-CZ" sz="2600" dirty="0" err="1" smtClean="0">
                <a:latin typeface="Candara" panose="020E0502030303020204" pitchFamily="34" charset="0"/>
              </a:rPr>
              <a:t>CoA</a:t>
            </a:r>
            <a:r>
              <a:rPr lang="cs-CZ" sz="2600" dirty="0" smtClean="0">
                <a:latin typeface="Candara" panose="020E0502030303020204" pitchFamily="34" charset="0"/>
              </a:rPr>
              <a:t> reduktázy = blok konverze HMG-</a:t>
            </a:r>
            <a:r>
              <a:rPr lang="cs-CZ" sz="2600" dirty="0" err="1" smtClean="0">
                <a:latin typeface="Candara" panose="020E0502030303020204" pitchFamily="34" charset="0"/>
              </a:rPr>
              <a:t>CoA</a:t>
            </a:r>
            <a:r>
              <a:rPr lang="cs-CZ" sz="2600" dirty="0" smtClean="0">
                <a:latin typeface="Candara" panose="020E0502030303020204" pitchFamily="34" charset="0"/>
              </a:rPr>
              <a:t> na </a:t>
            </a:r>
            <a:r>
              <a:rPr lang="cs-CZ" sz="2600" dirty="0" err="1" smtClean="0">
                <a:latin typeface="Candara" panose="020E0502030303020204" pitchFamily="34" charset="0"/>
              </a:rPr>
              <a:t>mevalonát</a:t>
            </a:r>
            <a:endParaRPr lang="cs-CZ" sz="2600" dirty="0" smtClean="0">
              <a:latin typeface="Candara" panose="020E0502030303020204" pitchFamily="34" charset="0"/>
            </a:endParaRPr>
          </a:p>
          <a:p>
            <a:pPr lvl="2">
              <a:lnSpc>
                <a:spcPct val="150000"/>
              </a:lnSpc>
            </a:pPr>
            <a:r>
              <a:rPr lang="cs-CZ" dirty="0">
                <a:latin typeface="Candara" panose="020E0502030303020204" pitchFamily="34" charset="0"/>
                <a:cs typeface="Calibri"/>
              </a:rPr>
              <a:t>↓ syntéza cholesterolu +↑ počtu LDL receptorů v játrech = ↑ </a:t>
            </a:r>
            <a:r>
              <a:rPr lang="cs-CZ" dirty="0" err="1">
                <a:latin typeface="Candara" panose="020E0502030303020204" pitchFamily="34" charset="0"/>
                <a:cs typeface="Calibri"/>
              </a:rPr>
              <a:t>clearence</a:t>
            </a:r>
            <a:r>
              <a:rPr lang="cs-CZ" dirty="0">
                <a:latin typeface="Candara" panose="020E0502030303020204" pitchFamily="34" charset="0"/>
                <a:cs typeface="Calibri"/>
              </a:rPr>
              <a:t> LDL z plazmy do jater</a:t>
            </a:r>
          </a:p>
          <a:p>
            <a:pPr lvl="2">
              <a:lnSpc>
                <a:spcPct val="150000"/>
              </a:lnSpc>
            </a:pPr>
            <a:r>
              <a:rPr lang="cs-CZ" dirty="0">
                <a:latin typeface="Candara" panose="020E0502030303020204" pitchFamily="34" charset="0"/>
                <a:cs typeface="Calibri"/>
              </a:rPr>
              <a:t>také mírné ↓ plazmatických </a:t>
            </a:r>
            <a:r>
              <a:rPr lang="cs-CZ" dirty="0" smtClean="0">
                <a:latin typeface="Candara" panose="020E0502030303020204" pitchFamily="34" charset="0"/>
                <a:cs typeface="Calibri"/>
              </a:rPr>
              <a:t>TG </a:t>
            </a:r>
            <a:r>
              <a:rPr lang="cs-CZ" dirty="0">
                <a:latin typeface="Candara" panose="020E0502030303020204" pitchFamily="34" charset="0"/>
                <a:cs typeface="Calibri"/>
              </a:rPr>
              <a:t>a ↑ HDL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reverzibilní kompetitivní inhibitory s krátkým účinkem: </a:t>
            </a:r>
            <a:r>
              <a:rPr lang="cs-CZ" sz="2600" b="1" dirty="0" err="1" smtClean="0">
                <a:latin typeface="Candara" panose="020E0502030303020204" pitchFamily="34" charset="0"/>
              </a:rPr>
              <a:t>simvastatin</a:t>
            </a:r>
            <a:r>
              <a:rPr lang="cs-CZ" sz="2600" b="1" dirty="0" smtClean="0">
                <a:latin typeface="Candara" panose="020E0502030303020204" pitchFamily="34" charset="0"/>
              </a:rPr>
              <a:t>, </a:t>
            </a:r>
            <a:r>
              <a:rPr lang="cs-CZ" sz="2600" b="1" dirty="0" err="1" smtClean="0">
                <a:latin typeface="Candara" panose="020E0502030303020204" pitchFamily="34" charset="0"/>
              </a:rPr>
              <a:t>lovastatin</a:t>
            </a:r>
            <a:r>
              <a:rPr lang="cs-CZ" sz="2600" b="1" dirty="0" smtClean="0">
                <a:latin typeface="Candara" panose="020E0502030303020204" pitchFamily="34" charset="0"/>
              </a:rPr>
              <a:t>, </a:t>
            </a:r>
            <a:r>
              <a:rPr lang="cs-CZ" sz="2600" b="1" dirty="0" err="1" smtClean="0">
                <a:latin typeface="Candara" panose="020E0502030303020204" pitchFamily="34" charset="0"/>
              </a:rPr>
              <a:t>fluvastatin</a:t>
            </a:r>
            <a:r>
              <a:rPr lang="cs-CZ" sz="2600" dirty="0" smtClean="0">
                <a:latin typeface="Candara" panose="020E0502030303020204" pitchFamily="34" charset="0"/>
              </a:rPr>
              <a:t>, </a:t>
            </a:r>
            <a:r>
              <a:rPr lang="cs-CZ" sz="2600" dirty="0" err="1" smtClean="0">
                <a:latin typeface="Candara" panose="020E0502030303020204" pitchFamily="34" charset="0"/>
              </a:rPr>
              <a:t>pravastatin</a:t>
            </a:r>
            <a:endParaRPr lang="cs-CZ" sz="2600" dirty="0" smtClean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inhibitory s dlouhým účinkem: </a:t>
            </a:r>
            <a:r>
              <a:rPr lang="cs-CZ" sz="2600" b="1" dirty="0" err="1" smtClean="0">
                <a:latin typeface="Candara" panose="020E0502030303020204" pitchFamily="34" charset="0"/>
              </a:rPr>
              <a:t>atorvastatin</a:t>
            </a:r>
            <a:r>
              <a:rPr lang="cs-CZ" sz="2600" b="1" dirty="0" smtClean="0">
                <a:latin typeface="Candara" panose="020E0502030303020204" pitchFamily="34" charset="0"/>
              </a:rPr>
              <a:t>, </a:t>
            </a:r>
            <a:r>
              <a:rPr lang="cs-CZ" sz="2600" b="1" dirty="0" err="1" smtClean="0">
                <a:latin typeface="Candara" panose="020E0502030303020204" pitchFamily="34" charset="0"/>
              </a:rPr>
              <a:t>rosuvastatin</a:t>
            </a:r>
            <a:endParaRPr lang="cs-CZ" sz="2600" b="1" dirty="0" smtClea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714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Terapie aterosklerózy - </a:t>
            </a:r>
            <a:r>
              <a:rPr lang="cs-CZ" dirty="0" err="1" smtClean="0">
                <a:latin typeface="Candara" panose="020E0502030303020204" pitchFamily="34" charset="0"/>
              </a:rPr>
              <a:t>statiny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Candara" panose="020E0502030303020204" pitchFamily="34" charset="0"/>
              </a:rPr>
              <a:t>D</a:t>
            </a:r>
            <a:r>
              <a:rPr lang="cs-CZ" dirty="0" smtClean="0">
                <a:latin typeface="Candara" panose="020E0502030303020204" pitchFamily="34" charset="0"/>
              </a:rPr>
              <a:t>alší účinky</a:t>
            </a:r>
            <a:endParaRPr lang="cs-CZ" b="1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zlepšení funkce endotelu (NO </a:t>
            </a:r>
            <a:r>
              <a:rPr lang="cs-CZ" sz="2600" dirty="0" err="1" smtClean="0">
                <a:latin typeface="Candara" panose="020E0502030303020204" pitchFamily="34" charset="0"/>
              </a:rPr>
              <a:t>sytázy</a:t>
            </a:r>
            <a:r>
              <a:rPr lang="cs-CZ" sz="2600" dirty="0" smtClean="0">
                <a:latin typeface="Candara" panose="020E0502030303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potlačení vaskulárního zánětu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snížení agregace trombocytů</a:t>
            </a:r>
          </a:p>
          <a:p>
            <a:pPr>
              <a:lnSpc>
                <a:spcPct val="150000"/>
              </a:lnSpc>
            </a:pPr>
            <a:r>
              <a:rPr lang="cs-CZ" sz="2600" dirty="0" err="1" smtClean="0">
                <a:latin typeface="Candara" panose="020E0502030303020204" pitchFamily="34" charset="0"/>
              </a:rPr>
              <a:t>neovaskularizace</a:t>
            </a:r>
            <a:r>
              <a:rPr lang="cs-CZ" sz="2600" dirty="0" smtClean="0">
                <a:latin typeface="Candara" panose="020E0502030303020204" pitchFamily="34" charset="0"/>
              </a:rPr>
              <a:t> ischemických tkání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zvýšení počtu cirkulujících endoteliálních </a:t>
            </a:r>
            <a:r>
              <a:rPr lang="cs-CZ" sz="2600" dirty="0" err="1" smtClean="0">
                <a:latin typeface="Candara" panose="020E0502030303020204" pitchFamily="34" charset="0"/>
              </a:rPr>
              <a:t>progenitorů</a:t>
            </a:r>
            <a:endParaRPr lang="cs-CZ" sz="2600" dirty="0" smtClean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stabilizace aterosklerotických plátů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antitrombotická a fibrinolytická aktivita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latin typeface="Candara" panose="020E0502030303020204" pitchFamily="34" charset="0"/>
              </a:rPr>
              <a:t>ochrana před sepsí</a:t>
            </a:r>
          </a:p>
          <a:p>
            <a:pPr>
              <a:lnSpc>
                <a:spcPct val="150000"/>
              </a:lnSpc>
            </a:pPr>
            <a:endParaRPr lang="cs-CZ" sz="2600" dirty="0" smtClea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53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30"/>
  <p:tag name="ARS_PPT_DBNAME" val="bda8f9bf-a4b8-4426-a56a-df3f503db062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5336</TotalTime>
  <Words>851</Words>
  <Application>Microsoft Office PowerPoint</Application>
  <PresentationFormat>Předvádění na obrazovce (4:3)</PresentationFormat>
  <Paragraphs>158</Paragraphs>
  <Slides>16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Candara</vt:lpstr>
      <vt:lpstr>Motiv systému Office</vt:lpstr>
      <vt:lpstr>Prezentace aplikace PowerPoint</vt:lpstr>
      <vt:lpstr>Ateroskleróza</vt:lpstr>
      <vt:lpstr>Biochemie lipoproteinů</vt:lpstr>
      <vt:lpstr>Dyslipidémie</vt:lpstr>
      <vt:lpstr>Prezentace aplikace PowerPoint</vt:lpstr>
      <vt:lpstr>Terapie aterosklerózy – režimová opatření</vt:lpstr>
      <vt:lpstr>Terapie aterosklerózy - léčiva</vt:lpstr>
      <vt:lpstr>Terapie aterosklerózy - statiny</vt:lpstr>
      <vt:lpstr>Terapie aterosklerózy - statiny</vt:lpstr>
      <vt:lpstr>Terapie aterosklerózy - statiny</vt:lpstr>
      <vt:lpstr>Terapie aterosklerózy - statiny</vt:lpstr>
      <vt:lpstr>Terapie aterosklerózy - fibráty</vt:lpstr>
      <vt:lpstr>Terapie aterosklerózy - fibráty</vt:lpstr>
      <vt:lpstr>Terapie aterosklerózy - ezetimib</vt:lpstr>
      <vt:lpstr>Terapie aterosklerózy - pryskyřice</vt:lpstr>
      <vt:lpstr>Terapie aterosklerózy – nová léčiva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zendulka</dc:creator>
  <cp:lastModifiedBy>x</cp:lastModifiedBy>
  <cp:revision>132</cp:revision>
  <dcterms:created xsi:type="dcterms:W3CDTF">2017-07-26T06:03:59Z</dcterms:created>
  <dcterms:modified xsi:type="dcterms:W3CDTF">2017-11-12T14:18:39Z</dcterms:modified>
</cp:coreProperties>
</file>