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82" r:id="rId5"/>
    <p:sldId id="283" r:id="rId6"/>
    <p:sldId id="284" r:id="rId7"/>
    <p:sldId id="259" r:id="rId8"/>
    <p:sldId id="263" r:id="rId9"/>
    <p:sldId id="260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80" r:id="rId18"/>
    <p:sldId id="267" r:id="rId19"/>
    <p:sldId id="272" r:id="rId20"/>
    <p:sldId id="273" r:id="rId21"/>
    <p:sldId id="274" r:id="rId22"/>
    <p:sldId id="275" r:id="rId23"/>
    <p:sldId id="277" r:id="rId24"/>
    <p:sldId id="278" r:id="rId25"/>
    <p:sldId id="281" r:id="rId2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DB2D-6603-4157-94A3-0967261E3621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55DF-49FF-406F-BADA-A805098F33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0F130A0-4DE9-4E66-9FB2-D06AE4915A32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5A917EA-6BEA-434E-A720-EF5C1C42EF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Šlemové polévky - odvar z obilovin</a:t>
            </a:r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DFF2FE-A551-4B57-922E-C468052E5E7D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DC67EB-2E35-41C7-AA17-372BB07AB7B3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2604-8695-4503-92F5-4C3CB1DE4D0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3B81-891B-449C-872D-28104E3A59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akutní stavy </a:t>
            </a:r>
            <a:br>
              <a:rPr lang="cs-CZ" dirty="0" smtClean="0"/>
            </a:br>
            <a:r>
              <a:rPr lang="cs-CZ" dirty="0" smtClean="0"/>
              <a:t>související s výživou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Akutní zánět žlučníku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b="1" dirty="0" smtClean="0"/>
              <a:t>Projevy</a:t>
            </a:r>
            <a:r>
              <a:rPr lang="cs-CZ" altLang="cs-CZ" dirty="0" smtClean="0"/>
              <a:t>: Je to dramatický stav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dirty="0" smtClean="0"/>
              <a:t>začne projevy žlučníkové koliky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dirty="0" smtClean="0"/>
              <a:t>Koliky  přetrvávají a přidá se k nim vysoká horečka, zimnice s třesavkou a výrazná bolest břicha (lokalizace do pravého podžebří), nevolnost, zvracení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dirty="0" smtClean="0"/>
              <a:t> komplikace: pokud se infekce dostane ze žlučníku do okolí, to je do dutiny břišní, hrozí pacientovi otrava krve a smrt</a:t>
            </a:r>
          </a:p>
          <a:p>
            <a:r>
              <a:rPr lang="cs-CZ" altLang="cs-CZ" b="1" dirty="0" smtClean="0"/>
              <a:t>Léčba</a:t>
            </a:r>
            <a:r>
              <a:rPr lang="cs-CZ" altLang="cs-CZ" dirty="0" smtClean="0"/>
              <a:t>: Je nutný klid na lůžku, antibiotika, léky na utlumení motility žlučníku, léky proti bolesti a někdy je nutné i provést urgentní chirurgický výkon spojený s odstraněním žlučníku</a:t>
            </a:r>
          </a:p>
          <a:p>
            <a:endParaRPr lang="cs-CZ" dirty="0"/>
          </a:p>
        </p:txBody>
      </p:sp>
      <p:pic>
        <p:nvPicPr>
          <p:cNvPr id="4" name="Picture 2" descr="Gall Bladder"/>
          <p:cNvPicPr>
            <a:picLocks noChangeAspect="1" noChangeArrowheads="1"/>
          </p:cNvPicPr>
          <p:nvPr/>
        </p:nvPicPr>
        <p:blipFill>
          <a:blip r:embed="rId2" cstate="print"/>
          <a:srcRect l="11340" t="30240" r="18101" b="-169"/>
          <a:stretch>
            <a:fillRect/>
          </a:stretch>
        </p:blipFill>
        <p:spPr bwMode="auto">
          <a:xfrm>
            <a:off x="6516216" y="260648"/>
            <a:ext cx="283361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Léčebná výživa </a:t>
            </a:r>
            <a:r>
              <a:rPr lang="cs-CZ" altLang="cs-CZ" dirty="0" err="1" smtClean="0"/>
              <a:t>cholelitiázy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a akutního zánětu žlučníku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4S </a:t>
            </a:r>
            <a:r>
              <a:rPr lang="cs-CZ" altLang="cs-CZ" dirty="0" smtClean="0">
                <a:latin typeface="Century Schoolbook" pitchFamily="18" charset="0"/>
              </a:rPr>
              <a:t>→</a:t>
            </a:r>
            <a:r>
              <a:rPr lang="cs-CZ" altLang="cs-CZ" dirty="0" smtClean="0"/>
              <a:t> 4</a:t>
            </a:r>
          </a:p>
          <a:p>
            <a:r>
              <a:rPr lang="cs-CZ" altLang="cs-CZ" dirty="0" smtClean="0"/>
              <a:t>LV při akutním zánětu žlučníku</a:t>
            </a:r>
          </a:p>
          <a:p>
            <a:pPr lvl="1"/>
            <a:r>
              <a:rPr lang="cs-CZ" altLang="cs-CZ" sz="2400" dirty="0" smtClean="0"/>
              <a:t>Nejpřísnější forma diety – </a:t>
            </a:r>
            <a:r>
              <a:rPr lang="cs-CZ" altLang="cs-CZ" sz="2400" u="sng" dirty="0" smtClean="0"/>
              <a:t>pouze tekutiny !!</a:t>
            </a:r>
          </a:p>
          <a:p>
            <a:pPr lvl="1"/>
            <a:r>
              <a:rPr lang="cs-CZ" altLang="cs-CZ" sz="2400" dirty="0" smtClean="0"/>
              <a:t>Při celkově špatném nutričním stavu – tekutiny s přídavkem </a:t>
            </a:r>
            <a:r>
              <a:rPr lang="cs-CZ" altLang="cs-CZ" sz="2400" dirty="0" err="1" smtClean="0"/>
              <a:t>Fantomaltu</a:t>
            </a:r>
            <a:r>
              <a:rPr lang="cs-CZ" altLang="cs-CZ" sz="2400" dirty="0" smtClean="0"/>
              <a:t> (maltodextrin, doplňující zdroj E)</a:t>
            </a:r>
          </a:p>
          <a:p>
            <a:pPr lvl="1"/>
            <a:r>
              <a:rPr lang="cs-CZ" altLang="cs-CZ" sz="2400" dirty="0" smtClean="0"/>
              <a:t>Po odeznění akutního stavu – individuálně stanovená dieta (dle aktuálního stavu laboratorních hodnot a celkového stavu výživy pacienta)</a:t>
            </a:r>
            <a:endParaRPr lang="cs-CZ" dirty="0"/>
          </a:p>
        </p:txBody>
      </p:sp>
      <p:sp>
        <p:nvSpPr>
          <p:cNvPr id="10242" name="AutoShape 2" descr="Výsledek obrázku pro černý č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Výsledek obrázku pro černý ča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1872208" cy="174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Speciální diety:</a:t>
            </a:r>
            <a:br>
              <a:rPr lang="cs-CZ" dirty="0" smtClean="0"/>
            </a:br>
            <a:r>
              <a:rPr lang="cs-CZ" dirty="0" smtClean="0"/>
              <a:t>  s přísným omezením tuku – </a:t>
            </a:r>
            <a:r>
              <a:rPr lang="cs-CZ" b="1" dirty="0" smtClean="0"/>
              <a:t>4-S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Indikace – po akutních stavech on. žlučníku</a:t>
            </a:r>
          </a:p>
          <a:p>
            <a:r>
              <a:rPr lang="cs-CZ" dirty="0" smtClean="0"/>
              <a:t>35-60 g B, </a:t>
            </a:r>
            <a:r>
              <a:rPr lang="cs-CZ" u="sng" dirty="0" smtClean="0"/>
              <a:t>10-25 g T</a:t>
            </a:r>
            <a:r>
              <a:rPr lang="cs-CZ" dirty="0" smtClean="0"/>
              <a:t>, 350-400 g S, 7000-8900 KJ, 60mgC</a:t>
            </a:r>
          </a:p>
          <a:p>
            <a:r>
              <a:rPr lang="cs-CZ" dirty="0" smtClean="0"/>
              <a:t>převážně sacharidová dieta bez bílkovin masa a mléčných bílkovin</a:t>
            </a:r>
          </a:p>
          <a:p>
            <a:r>
              <a:rPr lang="cs-CZ" dirty="0" smtClean="0"/>
              <a:t>Přísně šetřící s úplným vyloučením volného tuku</a:t>
            </a:r>
          </a:p>
          <a:p>
            <a:r>
              <a:rPr lang="cs-CZ" dirty="0" smtClean="0"/>
              <a:t>Finální úprava stravy – hodně doměkka, na počátku vše    v kašovité úpravě  </a:t>
            </a:r>
          </a:p>
          <a:p>
            <a:r>
              <a:rPr lang="cs-CZ" dirty="0" smtClean="0"/>
              <a:t>značně snížené množství energie a vitaminu C =&gt; energeticky a biologicky neplnohodnotná</a:t>
            </a:r>
            <a:r>
              <a:rPr lang="cs-CZ" dirty="0" smtClean="0">
                <a:cs typeface="Tahoma" pitchFamily="34" charset="0"/>
              </a:rPr>
              <a:t> =&gt; </a:t>
            </a:r>
            <a:r>
              <a:rPr lang="cs-CZ" dirty="0" smtClean="0"/>
              <a:t>krátkodobá dieta (přechod na </a:t>
            </a:r>
            <a:r>
              <a:rPr lang="cs-CZ" dirty="0" err="1" smtClean="0"/>
              <a:t>d</a:t>
            </a:r>
            <a:r>
              <a:rPr lang="cs-CZ" dirty="0" smtClean="0"/>
              <a:t>. č. 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 jídelníčku pro dietu </a:t>
            </a:r>
            <a:r>
              <a:rPr lang="cs-CZ" altLang="cs-CZ" b="1" smtClean="0">
                <a:solidFill>
                  <a:srgbClr val="00B050"/>
                </a:solidFill>
              </a:rPr>
              <a:t>4S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025" y="1676400"/>
            <a:ext cx="8229600" cy="43021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b="1" i="1" dirty="0" smtClean="0">
                <a:solidFill>
                  <a:srgbClr val="0070C0"/>
                </a:solidFill>
              </a:rPr>
              <a:t>Snídaně: </a:t>
            </a:r>
            <a:r>
              <a:rPr lang="cs-CZ" sz="2400" b="1" dirty="0" smtClean="0">
                <a:solidFill>
                  <a:srgbClr val="0070C0"/>
                </a:solidFill>
              </a:rPr>
              <a:t>čaj, suchary</a:t>
            </a:r>
          </a:p>
          <a:p>
            <a:pPr>
              <a:defRPr/>
            </a:pPr>
            <a:r>
              <a:rPr lang="cs-CZ" sz="2400" b="1" i="1" dirty="0" smtClean="0">
                <a:solidFill>
                  <a:srgbClr val="0070C0"/>
                </a:solidFill>
              </a:rPr>
              <a:t>Oběd: </a:t>
            </a:r>
            <a:r>
              <a:rPr lang="cs-CZ" sz="2400" b="1" dirty="0" smtClean="0">
                <a:solidFill>
                  <a:srgbClr val="0070C0"/>
                </a:solidFill>
              </a:rPr>
              <a:t>šlemová vločková polévka, 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bramborová kaše, ovocná přesnídávka</a:t>
            </a:r>
          </a:p>
          <a:p>
            <a:pPr>
              <a:defRPr/>
            </a:pPr>
            <a:r>
              <a:rPr lang="cs-CZ" sz="2400" b="1" i="1" dirty="0" smtClean="0">
                <a:solidFill>
                  <a:srgbClr val="0070C0"/>
                </a:solidFill>
              </a:rPr>
              <a:t>Svačina: </a:t>
            </a:r>
            <a:r>
              <a:rPr lang="cs-CZ" sz="2400" b="1" dirty="0" smtClean="0">
                <a:solidFill>
                  <a:srgbClr val="0070C0"/>
                </a:solidFill>
              </a:rPr>
              <a:t>banán</a:t>
            </a:r>
          </a:p>
          <a:p>
            <a:pPr>
              <a:defRPr/>
            </a:pPr>
            <a:r>
              <a:rPr lang="cs-CZ" sz="2400" b="1" i="1" dirty="0" smtClean="0">
                <a:solidFill>
                  <a:srgbClr val="0070C0"/>
                </a:solidFill>
              </a:rPr>
              <a:t>Večeře: </a:t>
            </a:r>
            <a:r>
              <a:rPr lang="cs-CZ" sz="2400" b="1" dirty="0" smtClean="0">
                <a:solidFill>
                  <a:srgbClr val="0070C0"/>
                </a:solidFill>
              </a:rPr>
              <a:t>rizoto s mrkví, meruňkové pyré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400" b="1" dirty="0" smtClean="0"/>
              <a:t>_____________________________________________</a:t>
            </a:r>
            <a:endParaRPr lang="cs-CZ" sz="2400" b="1" dirty="0"/>
          </a:p>
          <a:p>
            <a:pPr>
              <a:defRPr/>
            </a:pPr>
            <a:r>
              <a:rPr lang="cs-CZ" sz="2400" b="1" i="1" dirty="0" smtClean="0"/>
              <a:t>Snídaně: </a:t>
            </a:r>
            <a:r>
              <a:rPr lang="cs-CZ" sz="2400" b="1" dirty="0" smtClean="0"/>
              <a:t>čaj, starší bílé pečivo, džem</a:t>
            </a:r>
          </a:p>
          <a:p>
            <a:pPr>
              <a:defRPr/>
            </a:pPr>
            <a:r>
              <a:rPr lang="cs-CZ" sz="2400" b="1" i="1" dirty="0" smtClean="0"/>
              <a:t>Oběd: </a:t>
            </a:r>
            <a:r>
              <a:rPr lang="cs-CZ" sz="2400" b="1" dirty="0" smtClean="0"/>
              <a:t>bramborová třená polévka, nemastná dušená mrkev, lisované brambory</a:t>
            </a:r>
          </a:p>
          <a:p>
            <a:pPr>
              <a:defRPr/>
            </a:pPr>
            <a:r>
              <a:rPr lang="cs-CZ" sz="2400" b="1" i="1" dirty="0" smtClean="0"/>
              <a:t>Svačina: </a:t>
            </a:r>
            <a:r>
              <a:rPr lang="cs-CZ" sz="2400" b="1" dirty="0" smtClean="0"/>
              <a:t>strouhané jablko</a:t>
            </a:r>
          </a:p>
          <a:p>
            <a:pPr>
              <a:defRPr/>
            </a:pPr>
            <a:r>
              <a:rPr lang="cs-CZ" sz="2400" b="1" i="1" dirty="0" smtClean="0"/>
              <a:t>Večeře: </a:t>
            </a:r>
            <a:r>
              <a:rPr lang="cs-CZ" sz="2400" b="1" dirty="0" smtClean="0"/>
              <a:t>ovocný kysel s piškoty </a:t>
            </a:r>
            <a:r>
              <a:rPr lang="cs-CZ" sz="2400" dirty="0" smtClean="0"/>
              <a:t>(pudink zavařený do pokrájeného broskvového kompotu)</a:t>
            </a:r>
            <a:endParaRPr lang="cs-CZ" sz="2400" dirty="0"/>
          </a:p>
        </p:txBody>
      </p:sp>
      <p:pic>
        <p:nvPicPr>
          <p:cNvPr id="7170" name="Picture 2" descr="Výsledek obrázku pro vločková polévka"/>
          <p:cNvPicPr>
            <a:picLocks noChangeAspect="1" noChangeArrowheads="1"/>
          </p:cNvPicPr>
          <p:nvPr/>
        </p:nvPicPr>
        <p:blipFill>
          <a:blip r:embed="rId3" cstate="print"/>
          <a:srcRect l="15356" r="6683" b="13376"/>
          <a:stretch>
            <a:fillRect/>
          </a:stretch>
        </p:blipFill>
        <p:spPr bwMode="auto">
          <a:xfrm>
            <a:off x="5004048" y="1196752"/>
            <a:ext cx="1296144" cy="1080120"/>
          </a:xfrm>
          <a:prstGeom prst="rect">
            <a:avLst/>
          </a:prstGeom>
          <a:noFill/>
        </p:spPr>
      </p:pic>
      <p:sp>
        <p:nvSpPr>
          <p:cNvPr id="7172" name="AutoShape 4" descr="Výsledek obrázku pro such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 descr="Výsledek obrázku pro such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1036376" cy="792088"/>
          </a:xfrm>
          <a:prstGeom prst="rect">
            <a:avLst/>
          </a:prstGeom>
          <a:noFill/>
        </p:spPr>
      </p:pic>
      <p:pic>
        <p:nvPicPr>
          <p:cNvPr id="7176" name="Picture 8" descr="Výsledek obrázku pro bramborová kaše"/>
          <p:cNvPicPr>
            <a:picLocks noChangeAspect="1" noChangeArrowheads="1"/>
          </p:cNvPicPr>
          <p:nvPr/>
        </p:nvPicPr>
        <p:blipFill>
          <a:blip r:embed="rId5" cstate="print"/>
          <a:srcRect l="4725" t="5040" r="2666" b="2981"/>
          <a:stretch>
            <a:fillRect/>
          </a:stretch>
        </p:blipFill>
        <p:spPr bwMode="auto">
          <a:xfrm>
            <a:off x="6300192" y="1196752"/>
            <a:ext cx="1728192" cy="1287327"/>
          </a:xfrm>
          <a:prstGeom prst="rect">
            <a:avLst/>
          </a:prstGeom>
          <a:noFill/>
        </p:spPr>
      </p:pic>
      <p:pic>
        <p:nvPicPr>
          <p:cNvPr id="7178" name="Picture 10" descr="Výsledek obrázku pro rizoto s mrkví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564904"/>
            <a:ext cx="1440160" cy="1080120"/>
          </a:xfrm>
          <a:prstGeom prst="rect">
            <a:avLst/>
          </a:prstGeom>
          <a:noFill/>
        </p:spPr>
      </p:pic>
      <p:pic>
        <p:nvPicPr>
          <p:cNvPr id="7180" name="Picture 12" descr="Výsledek obrázku pro meruňkové pyré přesnídáv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3880" y="2060848"/>
            <a:ext cx="1080120" cy="167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B050"/>
                </a:solidFill>
              </a:rPr>
              <a:t>Přechodné období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 2-3 dnech přísné diety 4S se začínají pozvolna přidávat další potraviny </a:t>
            </a:r>
          </a:p>
          <a:p>
            <a:pPr lvl="1"/>
            <a:r>
              <a:rPr lang="cs-CZ" altLang="cs-CZ" smtClean="0"/>
              <a:t>Vaječný bílek, netučné ml. výrobky (tvaroh, sýry, jogurty), vařené libové maso</a:t>
            </a:r>
          </a:p>
          <a:p>
            <a:r>
              <a:rPr lang="cs-CZ" altLang="cs-CZ" smtClean="0"/>
              <a:t>Strava nadále nemastná, s vyloučením volných tuků</a:t>
            </a:r>
          </a:p>
        </p:txBody>
      </p:sp>
      <p:pic>
        <p:nvPicPr>
          <p:cNvPr id="4098" name="Picture 2" descr="Výsledek obrázku pro maštění más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09119"/>
            <a:ext cx="3024336" cy="1987421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 flipV="1">
            <a:off x="1835696" y="4509120"/>
            <a:ext cx="4032448" cy="2160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339752" y="4293096"/>
            <a:ext cx="360040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B050"/>
                </a:solidFill>
              </a:rPr>
              <a:t>Dieta č.4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altLang="cs-CZ" sz="2800" dirty="0" smtClean="0"/>
              <a:t>80g B, 55g T, 360g S, 9500 </a:t>
            </a:r>
            <a:r>
              <a:rPr lang="cs-CZ" altLang="cs-CZ" sz="2800" dirty="0" err="1" smtClean="0"/>
              <a:t>kJ</a:t>
            </a:r>
            <a:r>
              <a:rPr lang="cs-CZ" altLang="cs-CZ" sz="2800" dirty="0" smtClean="0"/>
              <a:t>, 90 mg </a:t>
            </a:r>
            <a:r>
              <a:rPr lang="cs-CZ" altLang="cs-CZ" sz="2800" dirty="0" err="1" smtClean="0"/>
              <a:t>vitC</a:t>
            </a:r>
            <a:endParaRPr lang="cs-CZ" altLang="cs-CZ" sz="2800" dirty="0" smtClean="0"/>
          </a:p>
          <a:p>
            <a:r>
              <a:rPr lang="cs-CZ" altLang="cs-CZ" sz="2800" dirty="0" smtClean="0"/>
              <a:t>Šetřící charakter jak výběrem potravin, tak jejich úpravou</a:t>
            </a:r>
          </a:p>
          <a:p>
            <a:r>
              <a:rPr lang="cs-CZ" altLang="cs-CZ" sz="2800" dirty="0" smtClean="0"/>
              <a:t>Výběr netučných/nízkotučných potravin, omezené množství tuků na mazání a přípravu pokrmů</a:t>
            </a:r>
          </a:p>
          <a:p>
            <a:r>
              <a:rPr lang="cs-CZ" altLang="cs-CZ" sz="2800" dirty="0" smtClean="0"/>
              <a:t>Nesmažit, nevhodné grilování</a:t>
            </a:r>
          </a:p>
          <a:p>
            <a:r>
              <a:rPr lang="cs-CZ" altLang="cs-CZ" sz="2800" dirty="0" smtClean="0"/>
              <a:t>Omáčku nezahušťovat jíškou, ale nasucho opraženou moukou nebo zálivkou z vody a mouky</a:t>
            </a:r>
          </a:p>
          <a:p>
            <a:r>
              <a:rPr lang="cs-CZ" altLang="cs-CZ" sz="2800" b="1" dirty="0" smtClean="0">
                <a:solidFill>
                  <a:srgbClr val="C00000"/>
                </a:solidFill>
              </a:rPr>
              <a:t>NE</a:t>
            </a:r>
            <a:r>
              <a:rPr lang="cs-CZ" altLang="cs-CZ" sz="2800" dirty="0" smtClean="0">
                <a:solidFill>
                  <a:srgbClr val="C00000"/>
                </a:solidFill>
              </a:rPr>
              <a:t>:</a:t>
            </a:r>
            <a:r>
              <a:rPr lang="cs-CZ" altLang="cs-CZ" sz="2800" dirty="0" smtClean="0"/>
              <a:t> mléko jako samostatný nápoj; vejce samotná, míchaná/smažená; luštěniny; ořechy a semena, pochutiny a ochucovadla</a:t>
            </a:r>
          </a:p>
          <a:p>
            <a:pPr>
              <a:buNone/>
            </a:pPr>
            <a:endParaRPr lang="cs-CZ" altLang="cs-CZ" dirty="0" smtClean="0"/>
          </a:p>
        </p:txBody>
      </p:sp>
      <p:pic>
        <p:nvPicPr>
          <p:cNvPr id="3074" name="Picture 2" descr="Výsledek obrázku pro fast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836875" cy="1196752"/>
          </a:xfrm>
          <a:prstGeom prst="rect">
            <a:avLst/>
          </a:prstGeom>
          <a:noFill/>
        </p:spPr>
      </p:pic>
      <p:pic>
        <p:nvPicPr>
          <p:cNvPr id="3076" name="Picture 4" descr="Výsledek obrázku pro glass of milk"/>
          <p:cNvPicPr>
            <a:picLocks noChangeAspect="1" noChangeArrowheads="1"/>
          </p:cNvPicPr>
          <p:nvPr/>
        </p:nvPicPr>
        <p:blipFill>
          <a:blip r:embed="rId4" cstate="print"/>
          <a:srcRect l="24968" t="9878" r="25095" b="9126"/>
          <a:stretch>
            <a:fillRect/>
          </a:stretch>
        </p:blipFill>
        <p:spPr bwMode="auto">
          <a:xfrm>
            <a:off x="4644008" y="5268286"/>
            <a:ext cx="1008112" cy="1589714"/>
          </a:xfrm>
          <a:prstGeom prst="rect">
            <a:avLst/>
          </a:prstGeom>
          <a:noFill/>
        </p:spPr>
      </p:pic>
      <p:pic>
        <p:nvPicPr>
          <p:cNvPr id="3078" name="Picture 6" descr="Výsledek obrázku pro vejce na tvr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849888"/>
            <a:ext cx="1392392" cy="100811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63369"/>
            <a:ext cx="2370891" cy="12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10" descr="Výsledek obrázku pro ořechy a sem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Výsledek obrázku pro ořechy a sem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6" name="AutoShape 14" descr="Výsledek obrázku pro ořechy a sem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8" name="Picture 16" descr="Související obráz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921896"/>
            <a:ext cx="1440160" cy="936104"/>
          </a:xfrm>
          <a:prstGeom prst="rect">
            <a:avLst/>
          </a:prstGeom>
          <a:noFill/>
        </p:spPr>
      </p:pic>
      <p:pic>
        <p:nvPicPr>
          <p:cNvPr id="3090" name="Picture 18" descr="Související obráze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5633864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žlučových kamínků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Etiologie: ? </a:t>
            </a:r>
            <a:r>
              <a:rPr lang="cs-CZ" altLang="cs-CZ" dirty="0" smtClean="0">
                <a:sym typeface="Symbol" pitchFamily="18" charset="2"/>
              </a:rPr>
              <a:t> zřejmě porucha jednotlivých složek žluči. Riziko: věk, pohlaví (ženy – zřejmě vlivem estrogenů), těhotenství, obezita, strava bohatá na tuk a cholesterol, chudá na vlákninu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2 typy kamenů</a:t>
            </a:r>
          </a:p>
          <a:p>
            <a:pPr>
              <a:buNone/>
            </a:pPr>
            <a:endParaRPr lang="cs-CZ" altLang="cs-CZ" sz="1700" dirty="0" smtClean="0"/>
          </a:p>
          <a:p>
            <a:pPr marL="355600" lvl="1" indent="-177800">
              <a:buNone/>
            </a:pPr>
            <a:r>
              <a:rPr lang="cs-CZ" altLang="cs-CZ" dirty="0"/>
              <a:t>	</a:t>
            </a:r>
            <a:r>
              <a:rPr lang="cs-CZ" altLang="cs-CZ" sz="2400" dirty="0" smtClean="0"/>
              <a:t> - </a:t>
            </a:r>
            <a:r>
              <a:rPr lang="cs-CZ" altLang="cs-CZ" sz="2600" b="1" dirty="0" err="1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cholesterolové</a:t>
            </a:r>
            <a:endParaRPr lang="cs-CZ" altLang="cs-CZ" sz="2400" dirty="0" smtClean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1" indent="-177800">
              <a:buNone/>
            </a:pPr>
            <a:r>
              <a:rPr lang="cs-CZ" altLang="cs-CZ" sz="2400" dirty="0" smtClean="0"/>
              <a:t>       75 %, souvislost s výživou, nadváhou</a:t>
            </a:r>
          </a:p>
          <a:p>
            <a:pPr marL="355600" lvl="1" indent="-177800">
              <a:buNone/>
            </a:pPr>
            <a:endParaRPr lang="cs-CZ" altLang="cs-CZ" sz="2400" dirty="0" smtClean="0"/>
          </a:p>
          <a:p>
            <a:pPr marL="355600" lvl="1" indent="-177800"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- černé a hnědé pigmentové </a:t>
            </a:r>
            <a:r>
              <a:rPr lang="cs-CZ" altLang="cs-CZ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vápenaté soli bilirubinu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Žlučníkové kameny"/>
          <p:cNvPicPr>
            <a:picLocks noChangeAspect="1" noChangeArrowheads="1"/>
          </p:cNvPicPr>
          <p:nvPr/>
        </p:nvPicPr>
        <p:blipFill>
          <a:blip r:embed="rId2" cstate="print"/>
          <a:srcRect t="10080" r="24401" b="5921"/>
          <a:stretch>
            <a:fillRect/>
          </a:stretch>
        </p:blipFill>
        <p:spPr bwMode="auto">
          <a:xfrm>
            <a:off x="6263680" y="3284984"/>
            <a:ext cx="2880320" cy="2400266"/>
          </a:xfrm>
          <a:prstGeom prst="rect">
            <a:avLst/>
          </a:prstGeom>
          <a:noFill/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 l="5040" t="14970" r="6761" b="17665"/>
          <a:stretch>
            <a:fillRect/>
          </a:stretch>
        </p:blipFill>
        <p:spPr bwMode="auto">
          <a:xfrm>
            <a:off x="3563888" y="3429000"/>
            <a:ext cx="252028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Nadváha a žlučové kameny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U osob s nadváhou kameny častější</a:t>
            </a:r>
          </a:p>
          <a:p>
            <a:r>
              <a:rPr lang="cs-CZ" altLang="cs-CZ" sz="2400" dirty="0" smtClean="0"/>
              <a:t>Se zvyšující se hmotností se zvyšuje koncentrace cholesterolu ve žluči. Po snížení tělesné hmotnosti se snižuje i koncentrace cholesterolu ve žluči. </a:t>
            </a:r>
          </a:p>
        </p:txBody>
      </p:sp>
      <p:pic>
        <p:nvPicPr>
          <p:cNvPr id="32770" name="Picture 2" descr="Výsledek obrázku pro very fast lose we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36912"/>
            <a:ext cx="3029843" cy="208823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314096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rgbClr val="C00000"/>
                </a:solidFill>
              </a:rPr>
              <a:t>Pozor</a:t>
            </a:r>
            <a:r>
              <a:rPr lang="cs-CZ" altLang="cs-CZ" sz="2400" b="1" dirty="0" smtClean="0"/>
              <a:t> na rychlé snižování tělesné hmotnosti</a:t>
            </a:r>
            <a:r>
              <a:rPr lang="cs-CZ" altLang="cs-CZ" sz="2400" dirty="0" smtClean="0"/>
              <a:t>! </a:t>
            </a:r>
          </a:p>
          <a:p>
            <a:r>
              <a:rPr lang="cs-CZ" altLang="cs-CZ" sz="2400" dirty="0" smtClean="0"/>
              <a:t>při dietách s velmi nízkým příjmem tuků</a:t>
            </a:r>
          </a:p>
          <a:p>
            <a:r>
              <a:rPr lang="cs-CZ" altLang="cs-CZ" sz="2400" dirty="0" smtClean="0"/>
              <a:t>se tvorba kamenů zvýší na základě </a:t>
            </a:r>
          </a:p>
          <a:p>
            <a:r>
              <a:rPr lang="cs-CZ" altLang="cs-CZ" sz="2400" u="sng" dirty="0" smtClean="0"/>
              <a:t>stázy žluči</a:t>
            </a:r>
            <a:r>
              <a:rPr lang="cs-CZ" altLang="cs-CZ" sz="2400" dirty="0" smtClean="0"/>
              <a:t>, protože </a:t>
            </a:r>
            <a:r>
              <a:rPr lang="cs-CZ" altLang="cs-CZ" sz="2400" u="sng" dirty="0" smtClean="0"/>
              <a:t>potrava obsahuje jen </a:t>
            </a:r>
          </a:p>
          <a:p>
            <a:r>
              <a:rPr lang="cs-CZ" altLang="cs-CZ" sz="2400" u="sng" dirty="0" smtClean="0"/>
              <a:t>málo tuků</a:t>
            </a:r>
            <a:r>
              <a:rPr lang="cs-CZ" altLang="cs-CZ" sz="2400" dirty="0" smtClean="0"/>
              <a:t>, takže i stimulace ke žlučníkovým</a:t>
            </a:r>
          </a:p>
          <a:p>
            <a:r>
              <a:rPr lang="cs-CZ" altLang="cs-CZ" sz="2400" dirty="0" smtClean="0"/>
              <a:t>kontrakcím je nepatrná. Také v průběhu snižování    hmotnosti </a:t>
            </a:r>
            <a:r>
              <a:rPr lang="cs-CZ" altLang="cs-CZ" sz="2400" u="sng" dirty="0" smtClean="0"/>
              <a:t>stoupá koncentrace cholesterolu ve žluči následkem mobilizace cholesterolu </a:t>
            </a:r>
            <a:r>
              <a:rPr lang="cs-CZ" altLang="cs-CZ" sz="2400" dirty="0" smtClean="0"/>
              <a:t>z tukové tkáně.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Těhotenství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cholecystolithiáza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Těhotenství je jasný rizikový faktor pro vznik žlučníkových kaménků</a:t>
            </a:r>
          </a:p>
          <a:p>
            <a:r>
              <a:rPr lang="cs-CZ" dirty="0" smtClean="0"/>
              <a:t>Prevalence vyšší u </a:t>
            </a:r>
            <a:r>
              <a:rPr lang="cs-CZ" dirty="0" err="1" smtClean="0"/>
              <a:t>multipar</a:t>
            </a:r>
            <a:r>
              <a:rPr lang="cs-CZ" dirty="0" smtClean="0"/>
              <a:t> vyššího věku</a:t>
            </a:r>
          </a:p>
          <a:p>
            <a:r>
              <a:rPr lang="cs-CZ" dirty="0" smtClean="0"/>
              <a:t>V těhotenství je žluč </a:t>
            </a:r>
            <a:r>
              <a:rPr lang="cs-CZ" dirty="0" err="1" smtClean="0"/>
              <a:t>litogenní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cholesterolová</a:t>
            </a:r>
            <a:r>
              <a:rPr lang="cs-CZ" dirty="0" smtClean="0"/>
              <a:t> </a:t>
            </a:r>
            <a:r>
              <a:rPr lang="cs-CZ" dirty="0" err="1" smtClean="0"/>
              <a:t>hypersaturace</a:t>
            </a:r>
            <a:r>
              <a:rPr lang="cs-CZ" dirty="0" smtClean="0"/>
              <a:t> žluče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snížené % zastoupení prim.žluč.</a:t>
            </a:r>
            <a:r>
              <a:rPr lang="cs-CZ" dirty="0" err="1" smtClean="0"/>
              <a:t>kys</a:t>
            </a:r>
            <a:r>
              <a:rPr lang="cs-CZ" dirty="0" smtClean="0"/>
              <a:t>. -&gt; za normálních okolností umožňují ve žluči rozpustnost cholesterolu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Snížená motilita žlučníku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8194" name="Picture 2" descr="Výsledek obrázku pro akutní zánět žluční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384376" cy="190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Léčebná výživa u cholelitiázy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>
                <a:solidFill>
                  <a:srgbClr val="FF0000"/>
                </a:solidFill>
              </a:rPr>
              <a:t>Pokud došlo k odstranění žlučníku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Chybí rezervoár žluči, která z jater průběžně odtéká do střeva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b="1" u="sng" dirty="0" smtClean="0"/>
              <a:t>Omezit množství přijatých tuků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- nedostatek žluči k trávení příliš tučných pokrmů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b="1" u="sng" dirty="0" smtClean="0"/>
              <a:t>Konzumovat potravu často a po malých dávkách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– vyvarovat se dlouhodobému kontaktu žluči se střevní sliznicí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b="1" u="sng" dirty="0" smtClean="0"/>
              <a:t>Pít dostatečné množství tekutin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– předejít zahušťování žluči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b="1" u="sng" dirty="0" smtClean="0"/>
              <a:t>Vyloučit alkohol, nadýmavé potraviny, pálivé a ostré koření</a:t>
            </a: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400" dirty="0" smtClean="0"/>
              <a:t>Chyby ve stravování se obvykle projeví průjmem, nadýmáním, pocity plnosti, říháním, nikoliv však bolestí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Vytipovat toleranci potravin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Hypoglykemie u diabetiků</a:t>
            </a:r>
          </a:p>
          <a:p>
            <a:r>
              <a:rPr lang="cs-CZ" dirty="0" smtClean="0"/>
              <a:t>Žlučníková kolika</a:t>
            </a:r>
          </a:p>
          <a:p>
            <a:r>
              <a:rPr lang="cs-CZ" dirty="0" smtClean="0"/>
              <a:t>Akutní zánět žlučníku</a:t>
            </a:r>
          </a:p>
          <a:p>
            <a:r>
              <a:rPr lang="cs-CZ" dirty="0" smtClean="0"/>
              <a:t>Akutní zánět slinivky břišní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Léčebná výživa u cholelithiázy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>
                <a:solidFill>
                  <a:srgbClr val="FF0000"/>
                </a:solidFill>
              </a:rPr>
              <a:t>Pokud nedošlo k odstranění žlučníku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Obvyklou příčinou potíží je zahuštěná žluč s vypuzeným kaménkem/</a:t>
            </a:r>
            <a:r>
              <a:rPr lang="cs-CZ" altLang="cs-CZ" sz="2000" dirty="0" err="1" smtClean="0"/>
              <a:t>ky</a:t>
            </a:r>
            <a:r>
              <a:rPr lang="cs-CZ" altLang="cs-CZ" sz="2000" dirty="0" smtClean="0"/>
              <a:t> ve žlučovodu.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Vyvarovat se podnětům způsobujících kontrakci žlučníku: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b="1" dirty="0" smtClean="0"/>
              <a:t>Nepodávat stravu nárazově, nepřejídat se, omezit konzumaci tuků, vyloučit přepalované tuky.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b="1" dirty="0" smtClean="0"/>
              <a:t>Problémy obvykle působí jídla výrazně kořeněná, pálivá, alkohol, mnohdy i káva, velmi rizikový je alkohol.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b="1" dirty="0" smtClean="0"/>
              <a:t>Nedoporučuje se kombinace tuků a cukrů (zákusky), příp. kombinace tuků a cukrů s alkoholem (vaječný koňak, </a:t>
            </a:r>
            <a:r>
              <a:rPr lang="cs-CZ" altLang="cs-CZ" sz="2000" b="1" dirty="0" err="1" smtClean="0"/>
              <a:t>Baileys</a:t>
            </a:r>
            <a:r>
              <a:rPr lang="cs-CZ" altLang="cs-CZ" sz="2000" b="1" dirty="0" smtClean="0"/>
              <a:t>..)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b="1" dirty="0" smtClean="0"/>
              <a:t>Potíže též vyvolává či zhoršuje stres (!!</a:t>
            </a:r>
            <a:r>
              <a:rPr lang="cs-CZ" altLang="cs-CZ" sz="2000" b="1" dirty="0" err="1" smtClean="0"/>
              <a:t>stres+sklenička+dortíček</a:t>
            </a:r>
            <a:r>
              <a:rPr lang="cs-CZ" altLang="cs-CZ" sz="2000" b="1" dirty="0" smtClean="0"/>
              <a:t>!!)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b="1" dirty="0" smtClean="0"/>
              <a:t>Velmi riskantní je po objemném/tučném jídle si dát skleničku destilátu pro „lepší trávení“.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altLang="cs-CZ" sz="3600" dirty="0" smtClean="0"/>
              <a:t>Komplikace –</a:t>
            </a:r>
            <a:br>
              <a:rPr lang="cs-CZ" altLang="cs-CZ" sz="3600" dirty="0" smtClean="0"/>
            </a:br>
            <a:r>
              <a:rPr lang="cs-CZ" altLang="cs-CZ" sz="3600" b="1" dirty="0" smtClean="0">
                <a:solidFill>
                  <a:srgbClr val="FF0000"/>
                </a:solidFill>
              </a:rPr>
              <a:t>akutní zánět slinivky břišní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žlučníkový kámen ucpe žlučovod pod místem jeho spojení se slinivkou břišní</a:t>
            </a:r>
            <a:r>
              <a:rPr lang="cs-CZ" altLang="cs-CZ" sz="2400" b="1" dirty="0" smtClean="0"/>
              <a:t>.</a:t>
            </a:r>
          </a:p>
          <a:p>
            <a:r>
              <a:rPr lang="cs-CZ" altLang="cs-CZ" sz="2400" b="1" dirty="0" smtClean="0"/>
              <a:t>Nad místem uzávěru se začne mísit žluč s trávícími šťávami slinivky. </a:t>
            </a:r>
            <a:r>
              <a:rPr lang="cs-CZ" altLang="cs-CZ" sz="2400" dirty="0" smtClean="0"/>
              <a:t>Trávicí šťávy slinivky se vyrábí v neaktivní formě (jinak by začaly trávit samotnou slinivku) a aktivují se až ve střevě při kontaktu se žlučí. Nyní se však aktivují předčasně a mohou začít trávit slinivku břišní.</a:t>
            </a:r>
          </a:p>
          <a:p>
            <a:r>
              <a:rPr lang="cs-CZ" altLang="cs-CZ" sz="2400" b="1" dirty="0" smtClean="0"/>
              <a:t>Projevy</a:t>
            </a:r>
            <a:r>
              <a:rPr lang="cs-CZ" altLang="cs-CZ" sz="2400" dirty="0" smtClean="0"/>
              <a:t>: Může vzniknout těžký šokový stav (pokles krevního tlaku, rychlý pulz, zrychlený dech, bledá a suchá kůže, nemočení, porucha vědomí, apod.) spojený s </a:t>
            </a:r>
            <a:r>
              <a:rPr lang="cs-CZ" altLang="cs-CZ" sz="2400" b="1" dirty="0" smtClean="0"/>
              <a:t>krutými bolestmi břicha</a:t>
            </a:r>
          </a:p>
          <a:p>
            <a:r>
              <a:rPr lang="cs-CZ" altLang="cs-CZ" sz="2400" b="1" dirty="0" smtClean="0"/>
              <a:t>Léčba: </a:t>
            </a:r>
            <a:r>
              <a:rPr lang="cs-CZ" altLang="cs-CZ" sz="2400" dirty="0" smtClean="0"/>
              <a:t>Tento stav se při těžším průběhu léčí se na </a:t>
            </a:r>
            <a:r>
              <a:rPr lang="cs-CZ" altLang="cs-CZ" sz="2400" b="1" dirty="0" smtClean="0"/>
              <a:t>JIP nebo na ARO </a:t>
            </a:r>
            <a:r>
              <a:rPr lang="cs-CZ" altLang="cs-CZ" sz="2400" dirty="0" smtClean="0"/>
              <a:t>a někdy je nutná i spolupráce chirurga. Může snadno skončit smrtí.</a:t>
            </a:r>
          </a:p>
          <a:p>
            <a:pPr>
              <a:buNone/>
            </a:pPr>
            <a:endParaRPr lang="cs-CZ" altLang="cs-CZ" dirty="0" smtClean="0"/>
          </a:p>
        </p:txBody>
      </p:sp>
      <p:pic>
        <p:nvPicPr>
          <p:cNvPr id="38914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 l="16495" t="1577" r="24123" b="73"/>
          <a:stretch>
            <a:fillRect/>
          </a:stretch>
        </p:blipFill>
        <p:spPr bwMode="auto">
          <a:xfrm>
            <a:off x="6660232" y="0"/>
            <a:ext cx="1891229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Akut. Pankreatitida</a:t>
            </a:r>
            <a:br>
              <a:rPr lang="cs-CZ" dirty="0" smtClean="0"/>
            </a:br>
            <a:r>
              <a:rPr lang="cs-CZ" dirty="0" smtClean="0"/>
              <a:t>Terapie-konzervativní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1256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Vyloučení příjmu per os </a:t>
            </a:r>
          </a:p>
          <a:p>
            <a:pPr marL="514350" indent="-514350" algn="just">
              <a:buNone/>
            </a:pPr>
            <a:r>
              <a:rPr lang="cs-CZ" sz="3300" b="1" dirty="0"/>
              <a:t>	</a:t>
            </a:r>
            <a:r>
              <a:rPr lang="cs-CZ" sz="3100" dirty="0" smtClean="0"/>
              <a:t>(zhoršená evakuace žaludku + paralýza střev)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PV – </a:t>
            </a:r>
            <a:r>
              <a:rPr lang="cs-CZ" sz="3300" dirty="0" smtClean="0"/>
              <a:t>tekutiny a elektrolyty</a:t>
            </a:r>
            <a:endParaRPr lang="cs-CZ" sz="2700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cs-CZ" sz="3300" b="1" dirty="0" smtClean="0"/>
              <a:t>Analgetika, ATB, prokinetika, </a:t>
            </a:r>
            <a:r>
              <a:rPr lang="cs-CZ" sz="3300" b="1" dirty="0" err="1" smtClean="0"/>
              <a:t>antiulcerózní</a:t>
            </a:r>
            <a:r>
              <a:rPr lang="cs-CZ" sz="3300" b="1" dirty="0" smtClean="0"/>
              <a:t> léčba</a:t>
            </a:r>
          </a:p>
          <a:p>
            <a:pPr marL="514350" indent="-514350" algn="just">
              <a:buNone/>
            </a:pPr>
            <a:endParaRPr lang="cs-CZ" sz="3300" b="1" dirty="0" smtClean="0"/>
          </a:p>
          <a:p>
            <a:pPr>
              <a:spcBef>
                <a:spcPts val="600"/>
              </a:spcBef>
            </a:pPr>
            <a:r>
              <a:rPr lang="cs-CZ" sz="3600" dirty="0" smtClean="0"/>
              <a:t>U mírné AP – </a:t>
            </a:r>
            <a:r>
              <a:rPr lang="cs-CZ" sz="3600" dirty="0" err="1" smtClean="0"/>
              <a:t>p.o</a:t>
            </a:r>
            <a:r>
              <a:rPr lang="cs-CZ" sz="3600" dirty="0" smtClean="0"/>
              <a:t>. příjem může být zahájen po krátkém období hladovění, pokud ustoupila </a:t>
            </a:r>
            <a:r>
              <a:rPr lang="cs-CZ" sz="3600" b="1" dirty="0" smtClean="0"/>
              <a:t>bolest</a:t>
            </a:r>
            <a:r>
              <a:rPr lang="cs-CZ" sz="3600" dirty="0" smtClean="0"/>
              <a:t> a hladiny </a:t>
            </a:r>
            <a:r>
              <a:rPr lang="cs-CZ" sz="3600" b="1" dirty="0" smtClean="0"/>
              <a:t>amylázy a lipázy </a:t>
            </a:r>
            <a:r>
              <a:rPr lang="cs-CZ" sz="3600" dirty="0" smtClean="0"/>
              <a:t>klesají</a:t>
            </a:r>
          </a:p>
          <a:p>
            <a:r>
              <a:rPr lang="cs-CZ" sz="3600" dirty="0" smtClean="0"/>
              <a:t>Dieta bohatá na sacharidy </a:t>
            </a:r>
            <a:r>
              <a:rPr lang="pl-PL" sz="3600" dirty="0" smtClean="0"/>
              <a:t>a proteiny, s omezením tuku (pod 30 % CEP</a:t>
            </a:r>
            <a:r>
              <a:rPr lang="cs-CZ" sz="3600" dirty="0" smtClean="0"/>
              <a:t>)</a:t>
            </a:r>
            <a:r>
              <a:rPr lang="pl-PL" sz="3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pl-PL" sz="3600" dirty="0" smtClean="0"/>
              <a:t>Při dobré toleraci pozvolné navyšování potravy</a:t>
            </a:r>
            <a:endParaRPr lang="cs-CZ" sz="3600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cs-CZ" sz="3300" b="1" dirty="0"/>
          </a:p>
          <a:p>
            <a:pPr marL="0" indent="0" algn="just">
              <a:buNone/>
            </a:pPr>
            <a:endParaRPr lang="cs-CZ" b="1" dirty="0" smtClean="0"/>
          </a:p>
          <a:p>
            <a:pPr marL="514350" indent="-514350" algn="just">
              <a:buFont typeface="+mj-lt"/>
              <a:buAutoNum type="arabicPeriod" startAt="2"/>
            </a:pP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dirty="0"/>
          </a:p>
        </p:txBody>
      </p:sp>
      <p:pic>
        <p:nvPicPr>
          <p:cNvPr id="37892" name="Picture 4" descr="Výsledek obrázku pro infuze"/>
          <p:cNvPicPr>
            <a:picLocks noChangeAspect="1" noChangeArrowheads="1"/>
          </p:cNvPicPr>
          <p:nvPr/>
        </p:nvPicPr>
        <p:blipFill>
          <a:blip r:embed="rId2" cstate="print"/>
          <a:srcRect r="38261" b="-1398"/>
          <a:stretch>
            <a:fillRect/>
          </a:stretch>
        </p:blipFill>
        <p:spPr bwMode="auto">
          <a:xfrm>
            <a:off x="7308304" y="0"/>
            <a:ext cx="1584176" cy="255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6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982263" cy="148478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Pankreatická dieta P (4-5 dní)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5023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b="1" dirty="0" smtClean="0"/>
              <a:t>1.den: </a:t>
            </a:r>
            <a:r>
              <a:rPr lang="cs-CZ" sz="2500" dirty="0" smtClean="0"/>
              <a:t>Snídaně + SV: čaj, 2 starší rohlík/ suchar</a:t>
            </a:r>
          </a:p>
          <a:p>
            <a:pPr marL="0" indent="0">
              <a:buNone/>
            </a:pPr>
            <a:r>
              <a:rPr lang="cs-CZ" sz="2500" dirty="0" smtClean="0"/>
              <a:t>	Oběd+ Večeře: pol. rýžový odvar + 1 rohlík</a:t>
            </a:r>
          </a:p>
          <a:p>
            <a:pPr marL="0" indent="0">
              <a:buNone/>
            </a:pPr>
            <a:r>
              <a:rPr lang="cs-CZ" sz="2500" b="1" dirty="0" smtClean="0"/>
              <a:t>2. den:	</a:t>
            </a:r>
            <a:r>
              <a:rPr lang="cs-CZ" sz="2500" dirty="0" smtClean="0"/>
              <a:t>Oběd: rýžový odvar s mrkvovou šťávou, br. Kaše BL</a:t>
            </a:r>
          </a:p>
          <a:p>
            <a:pPr marL="0" indent="0">
              <a:buNone/>
            </a:pPr>
            <a:r>
              <a:rPr lang="cs-CZ" sz="2500" dirty="0" smtClean="0"/>
              <a:t>	Večeře: krupicová kaše BL, čaj</a:t>
            </a:r>
          </a:p>
          <a:p>
            <a:pPr marL="0" indent="0">
              <a:buNone/>
            </a:pPr>
            <a:r>
              <a:rPr lang="cs-CZ" sz="2500" b="1" dirty="0" smtClean="0"/>
              <a:t>3.den:	</a:t>
            </a:r>
            <a:r>
              <a:rPr lang="cs-CZ" sz="2500" dirty="0" smtClean="0"/>
              <a:t>Oběd: pol. bramborová lisovaná,</a:t>
            </a:r>
          </a:p>
          <a:p>
            <a:pPr marL="0" indent="0">
              <a:buNone/>
            </a:pPr>
            <a:r>
              <a:rPr lang="cs-CZ" sz="2500" dirty="0" smtClean="0"/>
              <a:t>              rýžová kaše +jablečný kompot </a:t>
            </a:r>
          </a:p>
          <a:p>
            <a:pPr marL="0" indent="0">
              <a:buNone/>
            </a:pPr>
            <a:r>
              <a:rPr lang="cs-CZ" sz="2500" dirty="0" smtClean="0"/>
              <a:t>	Večeře: citrónová omáčka, br. Kaše</a:t>
            </a:r>
          </a:p>
          <a:p>
            <a:pPr marL="0" indent="0">
              <a:buNone/>
            </a:pPr>
            <a:r>
              <a:rPr lang="cs-CZ" sz="2500" b="1" dirty="0" smtClean="0"/>
              <a:t>4.den:	</a:t>
            </a:r>
            <a:r>
              <a:rPr lang="cs-CZ" sz="2500" dirty="0" smtClean="0"/>
              <a:t>Oběd: pol. Kmínová, br. kaše, opečená houska</a:t>
            </a:r>
          </a:p>
          <a:p>
            <a:pPr marL="0" indent="0">
              <a:buNone/>
            </a:pPr>
            <a:r>
              <a:rPr lang="cs-CZ" sz="2500" dirty="0" smtClean="0"/>
              <a:t>	Večeře: tvarohové nočky, ovocná omáčka</a:t>
            </a:r>
          </a:p>
          <a:p>
            <a:pPr marL="0" indent="0">
              <a:buNone/>
            </a:pPr>
            <a:r>
              <a:rPr lang="cs-CZ" sz="2500" b="1" dirty="0" smtClean="0"/>
              <a:t>5. den: Dieta 4S</a:t>
            </a:r>
          </a:p>
        </p:txBody>
      </p:sp>
      <p:pic>
        <p:nvPicPr>
          <p:cNvPr id="6" name="Picture 6" descr="Výsledek obrázku pro such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96752"/>
            <a:ext cx="1601672" cy="1224136"/>
          </a:xfrm>
          <a:prstGeom prst="rect">
            <a:avLst/>
          </a:prstGeom>
          <a:noFill/>
        </p:spPr>
      </p:pic>
      <p:pic>
        <p:nvPicPr>
          <p:cNvPr id="35844" name="Picture 4" descr="Výsledek obrázku pro tvarohové nočky meruňková omáčka"/>
          <p:cNvPicPr>
            <a:picLocks noChangeAspect="1" noChangeArrowheads="1"/>
          </p:cNvPicPr>
          <p:nvPr/>
        </p:nvPicPr>
        <p:blipFill>
          <a:blip r:embed="rId4" cstate="print"/>
          <a:srcRect r="11801" b="6081"/>
          <a:stretch>
            <a:fillRect/>
          </a:stretch>
        </p:blipFill>
        <p:spPr bwMode="auto">
          <a:xfrm>
            <a:off x="6948264" y="5085184"/>
            <a:ext cx="1944216" cy="1552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0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rozjídání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Nejprve se podávají jídla bez masa a mléčných výrobků</a:t>
            </a:r>
          </a:p>
          <a:p>
            <a:r>
              <a:rPr lang="cs-CZ" dirty="0"/>
              <a:t>V dalším období </a:t>
            </a:r>
            <a:r>
              <a:rPr lang="cs-CZ" dirty="0" smtClean="0"/>
              <a:t>přidáváme </a:t>
            </a:r>
            <a:r>
              <a:rPr lang="cs-CZ" dirty="0"/>
              <a:t>mléčné výrobky (pokrmy se sýrem…)</a:t>
            </a:r>
          </a:p>
          <a:p>
            <a:r>
              <a:rPr lang="cs-CZ" dirty="0"/>
              <a:t>Následují pokrmy s masem</a:t>
            </a:r>
          </a:p>
          <a:p>
            <a:r>
              <a:rPr lang="cs-CZ" dirty="0"/>
              <a:t>Poté začínáme s pokrmy obsahujícími </a:t>
            </a:r>
            <a:r>
              <a:rPr lang="cs-CZ" dirty="0" smtClean="0"/>
              <a:t> volný tuk</a:t>
            </a:r>
            <a:endParaRPr lang="cs-CZ" dirty="0"/>
          </a:p>
          <a:p>
            <a:r>
              <a:rPr lang="cs-CZ" dirty="0"/>
              <a:t>Dále pak pokračuje podle pravidel léčebné diety při onemocnění </a:t>
            </a:r>
            <a:r>
              <a:rPr lang="cs-CZ" dirty="0" smtClean="0"/>
              <a:t>žlučníku (4)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98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/>
              <a:t>h</a:t>
            </a:r>
            <a:r>
              <a:rPr lang="cs-CZ" dirty="0" smtClean="0"/>
              <a:t>ezký zbytek dne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5058" name="Picture 2" descr="Výsledek obrázku pro dietit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10390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Hypoglykemie u diabetiků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Plazm</a:t>
            </a:r>
            <a:r>
              <a:rPr lang="cs-CZ" sz="2400" dirty="0" smtClean="0"/>
              <a:t>. koncentrace glukózy &lt;  3,3 </a:t>
            </a:r>
            <a:r>
              <a:rPr lang="cs-CZ" sz="2400" dirty="0" err="1" smtClean="0"/>
              <a:t>mmol</a:t>
            </a:r>
            <a:r>
              <a:rPr lang="cs-CZ" sz="2400" dirty="0" smtClean="0"/>
              <a:t>/l</a:t>
            </a:r>
          </a:p>
          <a:p>
            <a:r>
              <a:rPr lang="cs-CZ" sz="2400" dirty="0" smtClean="0"/>
              <a:t>cca 30 % diabetiků léčených inzulinem (DMI)</a:t>
            </a:r>
          </a:p>
          <a:p>
            <a:r>
              <a:rPr lang="cs-CZ" sz="2400" dirty="0" smtClean="0"/>
              <a:t>Příčiny: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b="1" dirty="0" smtClean="0"/>
              <a:t>snížený příjem sacharidů </a:t>
            </a:r>
            <a:r>
              <a:rPr lang="cs-CZ" sz="2000" dirty="0" smtClean="0"/>
              <a:t>při zachování </a:t>
            </a:r>
            <a:r>
              <a:rPr lang="cs-CZ" sz="2000" dirty="0" err="1" smtClean="0"/>
              <a:t>hypoglykemizující</a:t>
            </a:r>
            <a:r>
              <a:rPr lang="cs-CZ" sz="2000" dirty="0" smtClean="0"/>
              <a:t> medikace – např. pacient se zapomene najíst, při nechutenství v rámci </a:t>
            </a:r>
            <a:r>
              <a:rPr lang="cs-CZ" sz="2000" dirty="0" err="1" smtClean="0"/>
              <a:t>interkurentních</a:t>
            </a:r>
            <a:r>
              <a:rPr lang="cs-CZ" sz="2000" dirty="0" smtClean="0"/>
              <a:t> onemocnění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stejný příjem sacharidů, </a:t>
            </a:r>
            <a:r>
              <a:rPr lang="cs-CZ" sz="2000" b="1" dirty="0" smtClean="0"/>
              <a:t>vyšší dávka </a:t>
            </a:r>
            <a:r>
              <a:rPr lang="cs-CZ" sz="2000" b="1" dirty="0" err="1" smtClean="0"/>
              <a:t>hypoglykemizující</a:t>
            </a:r>
            <a:r>
              <a:rPr lang="cs-CZ" sz="2000" b="1" dirty="0" smtClean="0"/>
              <a:t> medikace </a:t>
            </a:r>
            <a:r>
              <a:rPr lang="cs-CZ" sz="2000" dirty="0" smtClean="0"/>
              <a:t>– např. pokud pacient zapomene, že již léky či inzulin užil, a aplikuje je znovu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b="1" dirty="0" smtClean="0"/>
              <a:t>při zvýšení citlivosti na inzulin </a:t>
            </a:r>
            <a:r>
              <a:rPr lang="cs-CZ" sz="2000" dirty="0" smtClean="0"/>
              <a:t>endogenní i exogenně podaný – např. v průběhu cvičení a po fyzické zátěži, po redukce tělesné hmotnosti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b="1" dirty="0" err="1" smtClean="0"/>
              <a:t>postprandiální</a:t>
            </a:r>
            <a:r>
              <a:rPr lang="cs-CZ" sz="2000" b="1" dirty="0" smtClean="0"/>
              <a:t> hypoglykemie </a:t>
            </a:r>
            <a:r>
              <a:rPr lang="cs-CZ" sz="2000" dirty="0" smtClean="0"/>
              <a:t>se může objevit při zrychleném vyprazdňování žaludku (např. u pacientů po resekci žaludku, gastrektomii) </a:t>
            </a:r>
            <a:endParaRPr lang="cs-CZ" sz="2000" dirty="0"/>
          </a:p>
        </p:txBody>
      </p:sp>
      <p:pic>
        <p:nvPicPr>
          <p:cNvPr id="17412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Hypoglykemie u diabetiků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Projevy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V první fázi – </a:t>
            </a:r>
            <a:r>
              <a:rPr lang="cs-CZ" sz="2400" b="1" dirty="0" smtClean="0"/>
              <a:t>neklid, třes, pocení, zčervenání, tachykardii, pocit hladu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Při pokračujícím poklesu glykemie - </a:t>
            </a:r>
            <a:r>
              <a:rPr lang="cs-CZ" sz="2400" b="1" dirty="0" smtClean="0"/>
              <a:t>symptomy porušené funkce centrálního nervového systému </a:t>
            </a:r>
            <a:r>
              <a:rPr lang="cs-CZ" sz="2400" dirty="0" smtClean="0"/>
              <a:t>(</a:t>
            </a:r>
            <a:r>
              <a:rPr lang="cs-CZ" sz="2400" dirty="0" err="1" smtClean="0"/>
              <a:t>neuroglykopenie</a:t>
            </a:r>
            <a:r>
              <a:rPr lang="cs-CZ" sz="2400" dirty="0" smtClean="0"/>
              <a:t>) – snížení intelektuálních a psychomotorických funkcí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při dalším poklesu glykemie dochází ke kvantitativním </a:t>
            </a:r>
            <a:r>
              <a:rPr lang="cs-CZ" sz="2400" b="1" dirty="0" smtClean="0"/>
              <a:t>poruchám vědomí až </a:t>
            </a:r>
            <a:r>
              <a:rPr lang="cs-CZ" sz="2400" b="1" dirty="0" smtClean="0"/>
              <a:t>komatu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Glukózový gel na vnitřní stranu tváře – bukální vstřebání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Do svaloviny </a:t>
            </a:r>
            <a:r>
              <a:rPr lang="cs-CZ" sz="2000" dirty="0" err="1" smtClean="0"/>
              <a:t>glukagon</a:t>
            </a:r>
            <a:endParaRPr lang="cs-CZ" sz="2000" dirty="0" smtClean="0"/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i.v. 20 % roztok </a:t>
            </a:r>
            <a:r>
              <a:rPr lang="cs-CZ" sz="2000" dirty="0" err="1" smtClean="0"/>
              <a:t>glc</a:t>
            </a:r>
            <a:endParaRPr lang="cs-CZ" sz="2000" dirty="0"/>
          </a:p>
        </p:txBody>
      </p:sp>
      <p:pic>
        <p:nvPicPr>
          <p:cNvPr id="44034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Hypoglykemie u diabetiků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Terapie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 smtClean="0"/>
              <a:t>Běžnou hypoglykemii </a:t>
            </a:r>
            <a:r>
              <a:rPr lang="cs-CZ" sz="2400" dirty="0" smtClean="0"/>
              <a:t>by měl pacient zvládnout sám požitím 10–20 g volných sacharidů a v klidu vyčkat, až projevy ustoupí, případně přívod sacharidů opakovat po  5–10 minutách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 smtClean="0"/>
              <a:t> Korekce medikace </a:t>
            </a:r>
            <a:r>
              <a:rPr lang="cs-CZ" sz="2400" dirty="0" smtClean="0"/>
              <a:t>– např. snížení dávky inzulinu před plánovanou větší fyzickou zátěží nebo v jejím průběhu zvyšujeme příjem sacharidů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 smtClean="0"/>
              <a:t>U nemocných s poruchou vědomí </a:t>
            </a:r>
            <a:r>
              <a:rPr lang="cs-CZ" sz="2400" dirty="0" smtClean="0"/>
              <a:t>je podání per os kontraindikováno (pro nebezpečí aspirace), podáváme proto 50–100 ml </a:t>
            </a:r>
            <a:r>
              <a:rPr lang="cs-CZ" sz="2400" b="1" dirty="0" smtClean="0"/>
              <a:t>20 % glukózy intravenózně</a:t>
            </a:r>
            <a:r>
              <a:rPr lang="cs-CZ" sz="2400" dirty="0" smtClean="0"/>
              <a:t>. Velmi často dojde k rychlému restaurování vědomí, nemocný se budí ještě „na jehle“. </a:t>
            </a:r>
            <a:endParaRPr lang="cs-CZ" sz="2400" dirty="0"/>
          </a:p>
        </p:txBody>
      </p:sp>
      <p:sp>
        <p:nvSpPr>
          <p:cNvPr id="43010" name="AutoShape 2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2" name="AutoShape 4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4" name="AutoShape 6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6" name="AutoShape 8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18" name="AutoShape 10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020" name="AutoShape 12" descr="Výsledek obrázku pro kostka cuk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22" name="Picture 14" descr="Výsledek obrázku pro kostka cuk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80727"/>
            <a:ext cx="1403648" cy="200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Hypoglykemie u diabetiků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Prevence!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edukace pacienta, někteří nemocní nepociťují včas varovné příznaky a musí provádět intenzivnější monitorování glykemií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Hypoglykemii může také vyvolat požití </a:t>
            </a:r>
            <a:r>
              <a:rPr lang="cs-CZ" sz="2400" dirty="0" smtClean="0"/>
              <a:t>alkoholu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Nejčastější příčina úmrtí u mladých diabetiků (DMI)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Náhlá smrt je nečastěji způsobena srdeční arytmií z hypoglykemie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Žlučníková kolika</a:t>
            </a:r>
            <a:br>
              <a:rPr lang="cs-CZ" dirty="0" smtClean="0"/>
            </a:br>
            <a:r>
              <a:rPr lang="cs-CZ" dirty="0" smtClean="0"/>
              <a:t>(žlučníkový záchvat)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Typicky po konzumaci tučného jídla                             (také prochladnutí, tělesnou námahou)</a:t>
            </a:r>
          </a:p>
          <a:p>
            <a:pPr>
              <a:buNone/>
            </a:pPr>
            <a:r>
              <a:rPr lang="cs-CZ" altLang="cs-CZ" dirty="0"/>
              <a:t>	</a:t>
            </a:r>
            <a:r>
              <a:rPr lang="cs-CZ" altLang="cs-CZ" dirty="0" smtClean="0"/>
              <a:t> – typicky řízek, smaženice, topinka + alkohol</a:t>
            </a:r>
          </a:p>
          <a:p>
            <a:pPr lvl="1"/>
            <a:r>
              <a:rPr lang="cs-CZ" altLang="cs-CZ" dirty="0" smtClean="0"/>
              <a:t> trávicí trakt reaguje na  zvýšené množství tuku kontrakcí žlučníku - při stahu žlučníku se ovšem stane, že se větší žlučníkový kámen vytlačený do žlučovodu zasekne</a:t>
            </a:r>
          </a:p>
          <a:p>
            <a:r>
              <a:rPr lang="cs-CZ" altLang="cs-CZ" b="1" dirty="0" smtClean="0"/>
              <a:t>Projevy koliky</a:t>
            </a:r>
            <a:r>
              <a:rPr lang="cs-CZ" altLang="cs-CZ" dirty="0" smtClean="0"/>
              <a:t>: prudká bolest břicha obvykle lokalizovaná do pravého podžebří. Kolika je křečovitá bolest, která záchvatovitě přichází (stah svaloviny) a odeznívá (uvolnění svaloviny). U této bolesti se nedaří najít úlevovou polohu a jakmile se podaří kámen protlačit, potíže zmizí.</a:t>
            </a:r>
            <a:endParaRPr lang="cs-CZ" dirty="0"/>
          </a:p>
        </p:txBody>
      </p:sp>
      <p:sp>
        <p:nvSpPr>
          <p:cNvPr id="16386" name="AutoShape 2" descr="Výsledek obrázku pro ří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8" name="Picture 4" descr="Výsledek obrázku pro ří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0427" cy="1296144"/>
          </a:xfrm>
          <a:prstGeom prst="rect">
            <a:avLst/>
          </a:prstGeom>
          <a:noFill/>
        </p:spPr>
      </p:pic>
      <p:pic>
        <p:nvPicPr>
          <p:cNvPr id="16392" name="Picture 8" descr="Výsledek obrázku pro alkoh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3840" y="1196752"/>
            <a:ext cx="1440160" cy="1760595"/>
          </a:xfrm>
          <a:prstGeom prst="rect">
            <a:avLst/>
          </a:prstGeom>
          <a:noFill/>
        </p:spPr>
      </p:pic>
      <p:pic>
        <p:nvPicPr>
          <p:cNvPr id="8" name="Picture 6" descr="Výsledek obrázku pro topinka smažená"/>
          <p:cNvPicPr>
            <a:picLocks noChangeAspect="1" noChangeArrowheads="1"/>
          </p:cNvPicPr>
          <p:nvPr/>
        </p:nvPicPr>
        <p:blipFill>
          <a:blip r:embed="rId4" cstate="print"/>
          <a:srcRect r="-952" b="4460"/>
          <a:stretch>
            <a:fillRect/>
          </a:stretch>
        </p:blipFill>
        <p:spPr bwMode="auto">
          <a:xfrm>
            <a:off x="7598107" y="0"/>
            <a:ext cx="154589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Žlučníková kolika</a:t>
            </a:r>
            <a:br>
              <a:rPr lang="cs-CZ" dirty="0" smtClean="0"/>
            </a:br>
            <a:r>
              <a:rPr lang="cs-CZ" dirty="0" smtClean="0"/>
              <a:t>(žlučníkový záchvat)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Pokud ucpání žlučovodu trvá déle, tak se objeví </a:t>
            </a:r>
            <a:r>
              <a:rPr lang="cs-CZ" altLang="cs-CZ" b="1" dirty="0" smtClean="0"/>
              <a:t>žloutenka</a:t>
            </a:r>
            <a:r>
              <a:rPr lang="cs-CZ" altLang="cs-CZ" dirty="0" smtClean="0"/>
              <a:t>, která je způsobena poruchou odtoku žluči a následným hromaděním bilirubinu v kůži a ve sliznicích </a:t>
            </a:r>
          </a:p>
          <a:p>
            <a:r>
              <a:rPr lang="cs-CZ" altLang="cs-CZ" dirty="0" smtClean="0"/>
              <a:t>U přetrvávajícího uzávěru žlučových cest může vzniknout akutní zánět žlučníku</a:t>
            </a:r>
          </a:p>
          <a:p>
            <a:r>
              <a:rPr lang="cs-CZ" altLang="cs-CZ" dirty="0" smtClean="0"/>
              <a:t>Dlouhodobější porucha odtoku žluči může způsobit změnu barvy stolice z hnědé na světlou</a:t>
            </a:r>
          </a:p>
          <a:p>
            <a:r>
              <a:rPr lang="cs-CZ" altLang="cs-CZ" b="1" dirty="0" smtClean="0"/>
              <a:t>Prevence koliky</a:t>
            </a:r>
            <a:r>
              <a:rPr lang="cs-CZ" altLang="cs-CZ" dirty="0" smtClean="0"/>
              <a:t>: vyhýbat se tučným a dráždivým kořeněným pokrmům</a:t>
            </a:r>
          </a:p>
          <a:p>
            <a:endParaRPr lang="cs-CZ" dirty="0"/>
          </a:p>
        </p:txBody>
      </p:sp>
      <p:pic>
        <p:nvPicPr>
          <p:cNvPr id="4" name="Picture 4" descr="Výsledek obrázku pro ří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0427" cy="1296144"/>
          </a:xfrm>
          <a:prstGeom prst="rect">
            <a:avLst/>
          </a:prstGeom>
          <a:noFill/>
        </p:spPr>
      </p:pic>
      <p:pic>
        <p:nvPicPr>
          <p:cNvPr id="5" name="Picture 8" descr="Výsledek obrázku pro alkoh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440160" cy="176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Akutní zánět žlučníku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Pokud žlučníkové kameny brání odtoku žluči, hrozí situace, že se do žlučníku dostanou bakterie ze střeva a způsobí zánět</a:t>
            </a:r>
          </a:p>
          <a:p>
            <a:r>
              <a:rPr lang="cs-CZ" altLang="cs-CZ" dirty="0" smtClean="0"/>
              <a:t>Platí pravidlo, že jakmile v dutém orgánu začne stát tekutina, tak se časem infikuje. Platí to jak u kamenů v močových cestách, tak i u žlučníku</a:t>
            </a:r>
          </a:p>
          <a:p>
            <a:endParaRPr lang="cs-CZ" dirty="0"/>
          </a:p>
        </p:txBody>
      </p:sp>
      <p:pic>
        <p:nvPicPr>
          <p:cNvPr id="15362" name="Picture 2" descr="Gall Bladder"/>
          <p:cNvPicPr>
            <a:picLocks noChangeAspect="1" noChangeArrowheads="1"/>
          </p:cNvPicPr>
          <p:nvPr/>
        </p:nvPicPr>
        <p:blipFill>
          <a:blip r:embed="rId2" cstate="print"/>
          <a:srcRect l="11340" t="30240" r="18101" b="-169"/>
          <a:stretch>
            <a:fillRect/>
          </a:stretch>
        </p:blipFill>
        <p:spPr bwMode="auto">
          <a:xfrm>
            <a:off x="6516216" y="260648"/>
            <a:ext cx="283361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1174</Words>
  <Application>Microsoft Office PowerPoint</Application>
  <PresentationFormat>Předvádění na obrazovce (4:3)</PresentationFormat>
  <Paragraphs>168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Vybrané akutní stavy  související s výživou</vt:lpstr>
      <vt:lpstr>Snímek 2</vt:lpstr>
      <vt:lpstr>  Hypoglykemie u diabetiků  </vt:lpstr>
      <vt:lpstr> Hypoglykemie u diabetiků </vt:lpstr>
      <vt:lpstr> Hypoglykemie u diabetiků </vt:lpstr>
      <vt:lpstr> Hypoglykemie u diabetiků </vt:lpstr>
      <vt:lpstr> Žlučníková kolika (žlučníkový záchvat) </vt:lpstr>
      <vt:lpstr> Žlučníková kolika (žlučníkový záchvat) </vt:lpstr>
      <vt:lpstr> Akutní zánět žlučníku </vt:lpstr>
      <vt:lpstr> Akutní zánět žlučníku </vt:lpstr>
      <vt:lpstr>Léčebná výživa cholelitiázy  a akutního zánětu žlučníku</vt:lpstr>
      <vt:lpstr>Speciální diety:   s přísným omezením tuku – 4-S</vt:lpstr>
      <vt:lpstr>Příklad jídelníčku pro dietu 4S</vt:lpstr>
      <vt:lpstr>Přechodné období</vt:lpstr>
      <vt:lpstr>Dieta č.4</vt:lpstr>
      <vt:lpstr>Vznik žlučových kamínků</vt:lpstr>
      <vt:lpstr>Nadváha a žlučové kameny</vt:lpstr>
      <vt:lpstr>Těhotenství  a cholecystolithiáza</vt:lpstr>
      <vt:lpstr>Léčebná výživa u cholelitiázy</vt:lpstr>
      <vt:lpstr>Léčebná výživa u cholelithiázy</vt:lpstr>
      <vt:lpstr>Komplikace – akutní zánět slinivky břišní</vt:lpstr>
      <vt:lpstr>Akut. Pankreatitida Terapie-konzervativní</vt:lpstr>
      <vt:lpstr>Pankreatická dieta P (4-5 dní)</vt:lpstr>
      <vt:lpstr>Postup při rozjídání</vt:lpstr>
      <vt:lpstr>Děkuji za pozornost hezký zbytek dne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stavy související s výživou</dc:title>
  <dc:creator>Zlata</dc:creator>
  <cp:lastModifiedBy>Zlata</cp:lastModifiedBy>
  <cp:revision>65</cp:revision>
  <dcterms:created xsi:type="dcterms:W3CDTF">2017-11-05T14:53:25Z</dcterms:created>
  <dcterms:modified xsi:type="dcterms:W3CDTF">2017-11-08T20:48:23Z</dcterms:modified>
</cp:coreProperties>
</file>