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6" r:id="rId3"/>
    <p:sldId id="267" r:id="rId4"/>
    <p:sldId id="268" r:id="rId5"/>
    <p:sldId id="273" r:id="rId6"/>
    <p:sldId id="274" r:id="rId7"/>
    <p:sldId id="276" r:id="rId8"/>
    <p:sldId id="277" r:id="rId9"/>
    <p:sldId id="275" r:id="rId10"/>
    <p:sldId id="278" r:id="rId11"/>
    <p:sldId id="269" r:id="rId12"/>
    <p:sldId id="270" r:id="rId13"/>
    <p:sldId id="271" r:id="rId14"/>
    <p:sldId id="272" r:id="rId15"/>
    <p:sldId id="257" r:id="rId16"/>
    <p:sldId id="260" r:id="rId17"/>
    <p:sldId id="258" r:id="rId18"/>
    <p:sldId id="261" r:id="rId19"/>
    <p:sldId id="262" r:id="rId20"/>
    <p:sldId id="263" r:id="rId21"/>
    <p:sldId id="264" r:id="rId22"/>
    <p:sldId id="265" r:id="rId23"/>
    <p:sldId id="259" r:id="rId24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8FC33-0F94-45DD-A3AB-87B7921762EC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1608B-A3EF-486B-8A85-2E8BC1E62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E6E8C72C-B0FD-45B6-B1E4-FD6081C00ED3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FCC8AD61-157E-4F93-A669-3A936B48F21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8AD61-157E-4F93-A669-3A936B48F212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F4663-D789-4BEA-93E3-1620C8CE0974}" type="datetimeFigureOut">
              <a:rPr lang="cs-CZ" smtClean="0"/>
              <a:pPr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Specifika výživy </a:t>
            </a:r>
            <a:r>
              <a:rPr lang="cs-CZ" dirty="0" smtClean="0"/>
              <a:t>na porodním oddělení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Diabetická dieta v těhotenství</a:t>
            </a:r>
            <a:br>
              <a:rPr lang="cs-CZ" dirty="0" smtClean="0"/>
            </a:br>
            <a:r>
              <a:rPr lang="cs-CZ" dirty="0" smtClean="0"/>
              <a:t>                  Pozor na extrémy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těhotně ženy nejsou běžná kategorie chronických </a:t>
            </a:r>
            <a:r>
              <a:rPr lang="cs-CZ" dirty="0" smtClean="0"/>
              <a:t>diabetiček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často </a:t>
            </a:r>
            <a:r>
              <a:rPr lang="cs-CZ" dirty="0" smtClean="0"/>
              <a:t>pouze hraniční hodnoty zvýšené glykemie, </a:t>
            </a:r>
            <a:endParaRPr lang="cs-CZ" dirty="0" smtClean="0"/>
          </a:p>
          <a:p>
            <a:r>
              <a:rPr lang="cs-CZ" dirty="0" smtClean="0"/>
              <a:t>stává </a:t>
            </a:r>
            <a:r>
              <a:rPr lang="cs-CZ" dirty="0" smtClean="0"/>
              <a:t>se pak chybou, že je nasazen až příliš restriktivní režim se zbytečně nízkým příjmem sacharidů - &gt; riziko </a:t>
            </a:r>
            <a:r>
              <a:rPr lang="cs-CZ" dirty="0" err="1" smtClean="0"/>
              <a:t>ketoacidózy</a:t>
            </a:r>
            <a:r>
              <a:rPr lang="cs-CZ" dirty="0" smtClean="0"/>
              <a:t>!! Závažné důsledky a vliv na plod!</a:t>
            </a:r>
            <a:endParaRPr lang="cs-CZ" dirty="0"/>
          </a:p>
        </p:txBody>
      </p:sp>
      <p:pic>
        <p:nvPicPr>
          <p:cNvPr id="36866" name="Picture 2" descr="Související obráz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0"/>
            <a:ext cx="1440160" cy="1440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Pacientky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 fontScale="40000" lnSpcReduction="20000"/>
          </a:bodyPr>
          <a:lstStyle/>
          <a:p>
            <a:r>
              <a:rPr lang="cs-CZ" sz="7000" dirty="0" smtClean="0"/>
              <a:t>Vyžadující léčebnou </a:t>
            </a:r>
            <a:r>
              <a:rPr lang="cs-CZ" sz="7000" dirty="0" smtClean="0"/>
              <a:t>výživou – diabetes, alergie/intolerance, jaterní, žlučníková dieta </a:t>
            </a:r>
            <a:r>
              <a:rPr lang="cs-CZ" sz="7000" dirty="0" err="1" smtClean="0"/>
              <a:t>ajn</a:t>
            </a:r>
            <a:r>
              <a:rPr lang="cs-CZ" sz="7000" dirty="0" smtClean="0"/>
              <a:t>.</a:t>
            </a:r>
          </a:p>
          <a:p>
            <a:r>
              <a:rPr lang="cs-CZ" sz="7000" dirty="0" smtClean="0"/>
              <a:t>Při zhubnutí, zvracení, průjmech, netoleranci-odmítání stravy</a:t>
            </a:r>
          </a:p>
          <a:p>
            <a:r>
              <a:rPr lang="cs-CZ" sz="7000" dirty="0" smtClean="0">
                <a:solidFill>
                  <a:srgbClr val="FF0000"/>
                </a:solidFill>
              </a:rPr>
              <a:t>! Konzultace NT </a:t>
            </a:r>
            <a:r>
              <a:rPr lang="cs-CZ" sz="7000" dirty="0" smtClean="0"/>
              <a:t>- &gt; možnosti dalších řešení</a:t>
            </a:r>
            <a:r>
              <a:rPr lang="cs-CZ" sz="6000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cs-CZ" sz="5600" dirty="0" smtClean="0"/>
              <a:t> </a:t>
            </a:r>
            <a:r>
              <a:rPr lang="cs-CZ" sz="6000" dirty="0" smtClean="0"/>
              <a:t>Změna/úprava diety – složení, konzistence</a:t>
            </a:r>
          </a:p>
          <a:p>
            <a:pPr lvl="1">
              <a:buFont typeface="Wingdings" pitchFamily="2" charset="2"/>
              <a:buChar char="Ø"/>
            </a:pPr>
            <a:r>
              <a:rPr lang="cs-CZ" sz="6000" dirty="0" smtClean="0"/>
              <a:t>Možnost objednat přídavky (pečivo, MV, </a:t>
            </a:r>
            <a:r>
              <a:rPr lang="cs-CZ" sz="6000" dirty="0" err="1" smtClean="0"/>
              <a:t>ovo</a:t>
            </a:r>
            <a:r>
              <a:rPr lang="cs-CZ" sz="6000" dirty="0" smtClean="0"/>
              <a:t>, </a:t>
            </a:r>
            <a:r>
              <a:rPr lang="cs-CZ" sz="6000" dirty="0" err="1" smtClean="0"/>
              <a:t>zele</a:t>
            </a:r>
            <a:r>
              <a:rPr lang="cs-CZ" sz="6000" dirty="0" smtClean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cs-CZ" sz="6000" dirty="0" smtClean="0"/>
              <a:t>Nutriční doplňky – </a:t>
            </a:r>
            <a:r>
              <a:rPr lang="cs-CZ" sz="6000" dirty="0" err="1" smtClean="0"/>
              <a:t>sipping</a:t>
            </a:r>
            <a:r>
              <a:rPr lang="cs-CZ" sz="6000" dirty="0" smtClean="0"/>
              <a:t>, modulární dietetika</a:t>
            </a:r>
          </a:p>
          <a:p>
            <a:pPr lvl="1">
              <a:buFont typeface="Wingdings" pitchFamily="2" charset="2"/>
              <a:buChar char="Ø"/>
            </a:pPr>
            <a:r>
              <a:rPr lang="cs-CZ" sz="6000" dirty="0" smtClean="0"/>
              <a:t>Edukace NT, edukační materiály </a:t>
            </a:r>
          </a:p>
          <a:p>
            <a:pPr lvl="1">
              <a:buFont typeface="Wingdings" pitchFamily="2" charset="2"/>
              <a:buChar char="Ø"/>
            </a:pPr>
            <a:r>
              <a:rPr lang="cs-CZ" sz="6000" dirty="0" smtClean="0"/>
              <a:t>Výběrová dieta</a:t>
            </a:r>
          </a:p>
          <a:p>
            <a:pPr lvl="1">
              <a:buFont typeface="Wingdings" pitchFamily="2" charset="2"/>
              <a:buChar char="Ø"/>
            </a:pPr>
            <a:r>
              <a:rPr lang="cs-CZ" sz="6000" dirty="0" smtClean="0"/>
              <a:t>Psychika, </a:t>
            </a:r>
            <a:r>
              <a:rPr lang="cs-CZ" sz="6000" dirty="0" err="1" smtClean="0"/>
              <a:t>compliance</a:t>
            </a:r>
            <a:r>
              <a:rPr lang="cs-CZ" sz="6000" dirty="0" smtClean="0"/>
              <a:t> pacienta – pocit, že se jím někdo zabývá a věnuje, podá informace a vysvětlí PROČ a jak se vhodně stravo</a:t>
            </a:r>
            <a:r>
              <a:rPr lang="cs-CZ" sz="5600" dirty="0" smtClean="0"/>
              <a:t>vat</a:t>
            </a:r>
            <a:r>
              <a:rPr lang="cs-CZ" dirty="0"/>
              <a:t>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Specifika diety č. 14 a 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Dieta 15 – vegetariánská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80 </a:t>
            </a:r>
            <a:r>
              <a:rPr lang="cs-CZ" dirty="0" err="1" smtClean="0"/>
              <a:t>gB</a:t>
            </a:r>
            <a:r>
              <a:rPr lang="cs-CZ" dirty="0" smtClean="0"/>
              <a:t>, 70 </a:t>
            </a:r>
            <a:r>
              <a:rPr lang="cs-CZ" dirty="0" err="1" smtClean="0"/>
              <a:t>gT</a:t>
            </a:r>
            <a:r>
              <a:rPr lang="cs-CZ" dirty="0" smtClean="0"/>
              <a:t>, 320 </a:t>
            </a:r>
            <a:r>
              <a:rPr lang="cs-CZ" dirty="0" err="1" smtClean="0"/>
              <a:t>gS</a:t>
            </a:r>
            <a:r>
              <a:rPr lang="cs-CZ" dirty="0" smtClean="0"/>
              <a:t>, 9500KJ, 90 </a:t>
            </a:r>
            <a:r>
              <a:rPr lang="cs-CZ" dirty="0" err="1" smtClean="0"/>
              <a:t>mgVitC</a:t>
            </a:r>
            <a:endParaRPr lang="cs-CZ" dirty="0" smtClean="0"/>
          </a:p>
          <a:p>
            <a:pPr lvl="1">
              <a:buNone/>
            </a:pPr>
            <a:r>
              <a:rPr lang="cs-CZ" u="sng" dirty="0" smtClean="0"/>
              <a:t>Indikace:</a:t>
            </a:r>
            <a:r>
              <a:rPr lang="cs-CZ" dirty="0" smtClean="0"/>
              <a:t> pro pacientky, které odmítají jíst maso a masné výrobky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Bílkoviny masa nahrazeny mléčnými B, vejci, sójou a luštěninami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Strava obsahuje potřebné mn. ovoce a zeleniny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Technologická úprava pokrmů nemá dietní omezení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Varianta pro vegetariánky-diabetičky: 15/9</a:t>
            </a:r>
          </a:p>
          <a:p>
            <a:pPr lvl="1">
              <a:buNone/>
            </a:pPr>
            <a:endParaRPr lang="cs-CZ" dirty="0"/>
          </a:p>
        </p:txBody>
      </p:sp>
      <p:pic>
        <p:nvPicPr>
          <p:cNvPr id="19458" name="Picture 2" descr="Výsledek obrázku pro vegetarian"/>
          <p:cNvPicPr>
            <a:picLocks noChangeAspect="1" noChangeArrowheads="1"/>
          </p:cNvPicPr>
          <p:nvPr/>
        </p:nvPicPr>
        <p:blipFill>
          <a:blip r:embed="rId2" cstate="print"/>
          <a:srcRect l="40686" t="26181" b="183"/>
          <a:stretch>
            <a:fillRect/>
          </a:stretch>
        </p:blipFill>
        <p:spPr bwMode="auto">
          <a:xfrm>
            <a:off x="6770396" y="476672"/>
            <a:ext cx="2373604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Specifika diety č. 14 a 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Dieta 15 – vegetariánská</a:t>
            </a:r>
          </a:p>
          <a:p>
            <a:pPr lvl="1">
              <a:buNone/>
            </a:pPr>
            <a:r>
              <a:rPr lang="cs-CZ" dirty="0" smtClean="0"/>
              <a:t>Příklad JL v nemocnici:</a:t>
            </a:r>
          </a:p>
          <a:p>
            <a:pPr lvl="1">
              <a:buNone/>
            </a:pPr>
            <a:endParaRPr lang="cs-CZ" dirty="0"/>
          </a:p>
        </p:txBody>
      </p:sp>
      <p:pic>
        <p:nvPicPr>
          <p:cNvPr id="19458" name="Picture 2" descr="Výsledek obrázku pro vegetarian"/>
          <p:cNvPicPr>
            <a:picLocks noChangeAspect="1" noChangeArrowheads="1"/>
          </p:cNvPicPr>
          <p:nvPr/>
        </p:nvPicPr>
        <p:blipFill>
          <a:blip r:embed="rId2" cstate="print"/>
          <a:srcRect l="40686" t="26181" b="183"/>
          <a:stretch>
            <a:fillRect/>
          </a:stretch>
        </p:blipFill>
        <p:spPr bwMode="auto">
          <a:xfrm>
            <a:off x="6770396" y="476672"/>
            <a:ext cx="2373604" cy="1656184"/>
          </a:xfrm>
          <a:prstGeom prst="rect">
            <a:avLst/>
          </a:prstGeom>
          <a:noFill/>
        </p:spPr>
      </p:pic>
      <p:graphicFrame>
        <p:nvGraphicFramePr>
          <p:cNvPr id="6" name="Zástupný symbol pro obsah 3"/>
          <p:cNvGraphicFramePr>
            <a:graphicFrameLocks/>
          </p:cNvGraphicFramePr>
          <p:nvPr/>
        </p:nvGraphicFramePr>
        <p:xfrm>
          <a:off x="467544" y="2708920"/>
          <a:ext cx="8280920" cy="2158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523"/>
                <a:gridCol w="2184885"/>
                <a:gridCol w="1198162"/>
                <a:gridCol w="1691524"/>
                <a:gridCol w="1514826"/>
              </a:tblGrid>
              <a:tr h="938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Snídaně + svačina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Oběd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Svačina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Večeře 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Večeře</a:t>
                      </a:r>
                      <a:r>
                        <a:rPr lang="cs-CZ" baseline="0" dirty="0" smtClean="0"/>
                        <a:t> II</a:t>
                      </a:r>
                      <a:endParaRPr lang="cs-CZ" dirty="0"/>
                    </a:p>
                  </a:txBody>
                  <a:tcPr/>
                </a:tc>
              </a:tr>
              <a:tr h="1219924">
                <a:tc>
                  <a:txBody>
                    <a:bodyPr/>
                    <a:lstStyle/>
                    <a:p>
                      <a:r>
                        <a:rPr lang="cs-CZ" dirty="0" smtClean="0"/>
                        <a:t>Koláče,</a:t>
                      </a:r>
                    </a:p>
                    <a:p>
                      <a:r>
                        <a:rPr lang="cs-CZ" dirty="0" smtClean="0"/>
                        <a:t>bílá káva;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jablko, ovocný čaj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</a:t>
                      </a:r>
                      <a:r>
                        <a:rPr lang="cs-CZ" baseline="0" dirty="0" smtClean="0"/>
                        <a:t> rajská s rýží</a:t>
                      </a:r>
                    </a:p>
                    <a:p>
                      <a:r>
                        <a:rPr lang="cs-CZ" baseline="0" dirty="0" smtClean="0"/>
                        <a:t>Halušky se zelím</a:t>
                      </a:r>
                    </a:p>
                    <a:p>
                      <a:r>
                        <a:rPr lang="cs-CZ" dirty="0" smtClean="0"/>
                        <a:t>pomeranč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 kefírové</a:t>
                      </a:r>
                    </a:p>
                    <a:p>
                      <a:r>
                        <a:rPr lang="cs-CZ" dirty="0" smtClean="0"/>
                        <a:t>rohlíky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Žitný chléb, fazolová</a:t>
                      </a:r>
                      <a:r>
                        <a:rPr lang="cs-CZ" baseline="0" dirty="0" smtClean="0"/>
                        <a:t> svačinka</a:t>
                      </a:r>
                      <a:r>
                        <a:rPr lang="cs-CZ" dirty="0" smtClean="0"/>
                        <a:t>, rajče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187624" y="5229200"/>
            <a:ext cx="7056784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Dieta 15 nesplňuje kritéria šetřící stravy (kynuté koláče, zelí, fazolová svačinka), používá se i smažení apod. – z pohledu NT není na poporodní odd. ideální, lépe až do domácího šetření, varovat ženy vegetariánky o této skutečnosti, pokud trvají na </a:t>
            </a:r>
            <a:r>
              <a:rPr lang="cs-CZ" sz="2000" dirty="0" err="1" smtClean="0"/>
              <a:t>d.č</a:t>
            </a:r>
            <a:r>
              <a:rPr lang="cs-CZ" sz="2000" dirty="0" smtClean="0"/>
              <a:t>. 15 .</a:t>
            </a:r>
            <a:endParaRPr lang="cs-CZ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Dieta 14 - výběrová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496944" cy="47091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10000" dirty="0" smtClean="0"/>
              <a:t>Indikace:  </a:t>
            </a:r>
            <a:r>
              <a:rPr lang="cs-CZ" sz="1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 s nutným (odůvodněným) individuálním přístupem, v malnutrici apod.</a:t>
            </a:r>
          </a:p>
          <a:p>
            <a:pPr>
              <a:buNone/>
            </a:pPr>
            <a:r>
              <a:rPr lang="cs-CZ" sz="10000" dirty="0" smtClean="0"/>
              <a:t>! Není to dieta z rozmaru typu „nic mi tu nechutná, dejte mi na výběr“!!</a:t>
            </a:r>
          </a:p>
          <a:p>
            <a:pPr lvl="1">
              <a:buFont typeface="Wingdings" pitchFamily="2" charset="2"/>
              <a:buChar char="Ø"/>
            </a:pPr>
            <a:r>
              <a:rPr lang="cs-CZ" sz="8800" dirty="0" smtClean="0"/>
              <a:t>sestavení individuální stravy na základě zdravotního stavu pacienta</a:t>
            </a:r>
          </a:p>
          <a:p>
            <a:pPr lvl="1">
              <a:buFont typeface="Wingdings" pitchFamily="2" charset="2"/>
              <a:buChar char="Ø"/>
            </a:pPr>
            <a:r>
              <a:rPr lang="cs-CZ" sz="8800" dirty="0" smtClean="0"/>
              <a:t>NT k výběru používá aktuální jídelní lístek, popřípadě speciální receptury a potraviny kombinované pacientovi na míru </a:t>
            </a:r>
          </a:p>
          <a:p>
            <a:pPr lvl="1">
              <a:buFont typeface="Wingdings" pitchFamily="2" charset="2"/>
              <a:buChar char="Ø"/>
            </a:pPr>
            <a:r>
              <a:rPr lang="cs-CZ" sz="8800" dirty="0" smtClean="0"/>
              <a:t>NT hlídá, aby výběr potravin a celková skladba JL nebyl deficitní z hlediska E a živin</a:t>
            </a:r>
          </a:p>
          <a:p>
            <a:pPr lvl="1">
              <a:buFont typeface="Wingdings" pitchFamily="2" charset="2"/>
              <a:buChar char="Ø"/>
            </a:pPr>
            <a:r>
              <a:rPr lang="cs-CZ" sz="8800" dirty="0" smtClean="0"/>
              <a:t>Výběr provádí NT spolu s pacientem, přičemž zohledňuje jeho výživové potřeba a doporučení lékaře</a:t>
            </a:r>
          </a:p>
          <a:p>
            <a:pPr lvl="1">
              <a:buFont typeface="Wingdings" pitchFamily="2" charset="2"/>
              <a:buChar char="Ø"/>
            </a:pPr>
            <a:r>
              <a:rPr lang="cs-CZ" sz="8800" dirty="0" smtClean="0"/>
              <a:t>K objednání diety je potřeba žádanka vyhotovená ošetřujícím lékařem</a:t>
            </a:r>
          </a:p>
          <a:p>
            <a:pPr lvl="1">
              <a:buFont typeface="Wingdings" pitchFamily="2" charset="2"/>
              <a:buChar char="Ø"/>
            </a:pPr>
            <a:r>
              <a:rPr lang="cs-CZ" sz="8800" dirty="0" smtClean="0"/>
              <a:t>D. 15 -&gt; poslední možnost, kdy jsou vyčerpány nebo nejsou možné standardní postupy </a:t>
            </a:r>
            <a:r>
              <a:rPr lang="cs-CZ" sz="8800" dirty="0" err="1" smtClean="0"/>
              <a:t>dietoterapie</a:t>
            </a:r>
            <a:endParaRPr lang="cs-CZ" sz="8800" dirty="0" smtClean="0"/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30722" name="Picture 2" descr="Výsledek obrázku pro what to e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7060" y="-459432"/>
            <a:ext cx="2466940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Strava po císařském řezu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Chirurgický zákrok v dutině břišní</a:t>
            </a:r>
          </a:p>
          <a:p>
            <a:r>
              <a:rPr lang="cs-CZ" dirty="0" smtClean="0"/>
              <a:t>Po </a:t>
            </a:r>
            <a:r>
              <a:rPr lang="cs-CZ" dirty="0"/>
              <a:t>operaci je nařízen </a:t>
            </a:r>
            <a:r>
              <a:rPr lang="cs-CZ" dirty="0" smtClean="0"/>
              <a:t>první </a:t>
            </a:r>
            <a:r>
              <a:rPr lang="cs-CZ" dirty="0"/>
              <a:t>3 </a:t>
            </a:r>
            <a:r>
              <a:rPr lang="cs-CZ" dirty="0" smtClean="0"/>
              <a:t>dny pooperační </a:t>
            </a:r>
            <a:r>
              <a:rPr lang="cs-CZ" dirty="0"/>
              <a:t> </a:t>
            </a:r>
            <a:r>
              <a:rPr lang="cs-CZ" b="1" dirty="0"/>
              <a:t>dietní režim </a:t>
            </a:r>
            <a:endParaRPr lang="cs-CZ" b="1" dirty="0" smtClean="0"/>
          </a:p>
          <a:p>
            <a:pPr lvl="1"/>
            <a:r>
              <a:rPr lang="cs-CZ" dirty="0" smtClean="0"/>
              <a:t>1. den (JIP) – pouze tekutiny, vývar</a:t>
            </a:r>
          </a:p>
          <a:p>
            <a:pPr lvl="1"/>
            <a:r>
              <a:rPr lang="cs-CZ" dirty="0" smtClean="0"/>
              <a:t>2. a 3. den – dieta č. 4</a:t>
            </a:r>
          </a:p>
          <a:p>
            <a:r>
              <a:rPr lang="cs-CZ" dirty="0" smtClean="0"/>
              <a:t>Stolice do 72 hodin </a:t>
            </a:r>
          </a:p>
          <a:p>
            <a:r>
              <a:rPr lang="cs-CZ" dirty="0" smtClean="0"/>
              <a:t>Od 3./4. dne </a:t>
            </a:r>
            <a:r>
              <a:rPr lang="cs-CZ" dirty="0"/>
              <a:t>po zákroku, kdy se obnoví pohyb střevních kliček, </a:t>
            </a:r>
            <a:r>
              <a:rPr lang="cs-CZ" dirty="0" smtClean="0"/>
              <a:t>pozvolný přechod na normální </a:t>
            </a:r>
            <a:r>
              <a:rPr lang="cs-CZ" dirty="0"/>
              <a:t>běžnou </a:t>
            </a:r>
            <a:r>
              <a:rPr lang="cs-CZ" dirty="0" smtClean="0"/>
              <a:t>stravu – dieta č. 3 (nenadýmavá) </a:t>
            </a:r>
          </a:p>
          <a:p>
            <a:r>
              <a:rPr lang="cs-CZ" dirty="0" smtClean="0"/>
              <a:t>Následujíc týden-dva </a:t>
            </a:r>
            <a:r>
              <a:rPr lang="cs-CZ" dirty="0"/>
              <a:t>nezatěžovat trávicí trakt těžkými jídly, </a:t>
            </a:r>
            <a:r>
              <a:rPr lang="cs-CZ" dirty="0" smtClean="0"/>
              <a:t>doporučena </a:t>
            </a:r>
            <a:r>
              <a:rPr lang="cs-CZ" dirty="0"/>
              <a:t>lehká </a:t>
            </a:r>
            <a:r>
              <a:rPr lang="cs-CZ" dirty="0" smtClean="0"/>
              <a:t>dietní strava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Strava po císařském řezu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Důležitý je dostatek </a:t>
            </a:r>
            <a:r>
              <a:rPr lang="cs-CZ" dirty="0" smtClean="0"/>
              <a:t>tekutin, i vzhledem ke kojení </a:t>
            </a:r>
          </a:p>
          <a:p>
            <a:r>
              <a:rPr lang="cs-CZ" dirty="0" smtClean="0"/>
              <a:t>Prevence pooperačních </a:t>
            </a:r>
            <a:r>
              <a:rPr lang="cs-CZ" dirty="0"/>
              <a:t>komplikací </a:t>
            </a:r>
            <a:r>
              <a:rPr lang="cs-CZ" dirty="0" smtClean="0"/>
              <a:t>GIT 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parasympatomimetika</a:t>
            </a:r>
            <a:r>
              <a:rPr lang="cs-CZ" dirty="0"/>
              <a:t> </a:t>
            </a:r>
            <a:r>
              <a:rPr lang="cs-CZ" dirty="0" smtClean="0"/>
              <a:t>- zvyšují </a:t>
            </a:r>
            <a:r>
              <a:rPr lang="cs-CZ" dirty="0"/>
              <a:t>tonus hladké svaloviny, a tím navozují </a:t>
            </a:r>
            <a:r>
              <a:rPr lang="cs-CZ" dirty="0" smtClean="0"/>
              <a:t>peristaltiku</a:t>
            </a:r>
          </a:p>
          <a:p>
            <a:pPr lvl="1"/>
            <a:r>
              <a:rPr lang="cs-CZ" dirty="0" smtClean="0"/>
              <a:t>dostatek </a:t>
            </a:r>
            <a:r>
              <a:rPr lang="cs-CZ" dirty="0"/>
              <a:t>tekutin a časná </a:t>
            </a:r>
            <a:r>
              <a:rPr lang="cs-CZ" dirty="0" smtClean="0"/>
              <a:t>mobilizace </a:t>
            </a:r>
          </a:p>
          <a:p>
            <a:r>
              <a:rPr lang="cs-CZ" dirty="0" smtClean="0"/>
              <a:t>Pokud </a:t>
            </a:r>
            <a:r>
              <a:rPr lang="cs-CZ" dirty="0"/>
              <a:t>nedojde k vyprázdnění do 72 </a:t>
            </a:r>
            <a:r>
              <a:rPr lang="cs-CZ" dirty="0" smtClean="0"/>
              <a:t>hodin -&gt; klyzma </a:t>
            </a:r>
            <a:r>
              <a:rPr lang="cs-CZ" dirty="0"/>
              <a:t>nebo </a:t>
            </a:r>
            <a:r>
              <a:rPr lang="cs-CZ" dirty="0" smtClean="0"/>
              <a:t>laxativa , glycerinové čípky</a:t>
            </a:r>
          </a:p>
          <a:p>
            <a:r>
              <a:rPr lang="cs-CZ" dirty="0" smtClean="0"/>
              <a:t>Dieta </a:t>
            </a:r>
            <a:r>
              <a:rPr lang="cs-CZ" dirty="0"/>
              <a:t>je určena dle typu anestezie a je nutné trávicí trakt zatěžovat </a:t>
            </a:r>
            <a:r>
              <a:rPr lang="cs-CZ" dirty="0" smtClean="0"/>
              <a:t>postupně</a:t>
            </a:r>
          </a:p>
          <a:p>
            <a:r>
              <a:rPr lang="cs-CZ" dirty="0" smtClean="0"/>
              <a:t>Nepodáváme nadýmavá </a:t>
            </a:r>
            <a:r>
              <a:rPr lang="cs-CZ" dirty="0"/>
              <a:t>a dráždivá </a:t>
            </a:r>
            <a:r>
              <a:rPr lang="cs-CZ" dirty="0" smtClean="0"/>
              <a:t>jídla, pro lepší regeneraci </a:t>
            </a:r>
            <a:r>
              <a:rPr lang="cs-CZ" dirty="0"/>
              <a:t>matky a nástup laktace </a:t>
            </a:r>
            <a:r>
              <a:rPr lang="cs-CZ" dirty="0" smtClean="0"/>
              <a:t>zvýšit příjem minerálních látek </a:t>
            </a:r>
            <a:r>
              <a:rPr lang="cs-CZ" dirty="0"/>
              <a:t>a </a:t>
            </a:r>
            <a:r>
              <a:rPr lang="cs-CZ" dirty="0" smtClean="0"/>
              <a:t>bílkovin ve stravě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zácpy po operacích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narkóza </a:t>
            </a:r>
            <a:r>
              <a:rPr lang="cs-CZ" dirty="0"/>
              <a:t>a operace mohou zpomalit pohyby střevních </a:t>
            </a:r>
            <a:r>
              <a:rPr lang="cs-CZ" dirty="0" smtClean="0"/>
              <a:t>kliček</a:t>
            </a:r>
            <a:r>
              <a:rPr lang="cs-CZ" dirty="0"/>
              <a:t> </a:t>
            </a:r>
            <a:r>
              <a:rPr lang="cs-CZ" dirty="0" smtClean="0"/>
              <a:t>– zácpa i několik dní, nebo silná plynatost</a:t>
            </a:r>
          </a:p>
          <a:p>
            <a:r>
              <a:rPr lang="cs-CZ" dirty="0" smtClean="0"/>
              <a:t>Prevence zácpy : </a:t>
            </a:r>
          </a:p>
          <a:p>
            <a:r>
              <a:rPr lang="cs-CZ" u="sng" dirty="0" smtClean="0"/>
              <a:t>strava + tekutiny</a:t>
            </a:r>
            <a:r>
              <a:rPr lang="cs-CZ" dirty="0" smtClean="0"/>
              <a:t>, pohyb, </a:t>
            </a:r>
            <a:r>
              <a:rPr lang="cs-CZ" dirty="0" err="1" smtClean="0"/>
              <a:t>Lactuloza</a:t>
            </a:r>
            <a:r>
              <a:rPr lang="cs-CZ" dirty="0" smtClean="0"/>
              <a:t> sirup</a:t>
            </a:r>
          </a:p>
          <a:p>
            <a:pPr lvl="1"/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Dietní opatření u zácpy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000" dirty="0" smtClean="0"/>
              <a:t>Pravidelná konzumace stravy v klidném nerušeném prostředí</a:t>
            </a:r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000" dirty="0" smtClean="0"/>
              <a:t>Dostatečný příjem vlákniny ve stravě</a:t>
            </a:r>
          </a:p>
          <a:p>
            <a:pPr marL="808038" lvl="1" indent="-268288"/>
            <a:r>
              <a:rPr lang="cs-CZ" sz="2000" dirty="0" smtClean="0">
                <a:solidFill>
                  <a:srgbClr val="6F6F6F"/>
                </a:solidFill>
              </a:rPr>
              <a:t>1. Ovoce, zelenina, 2. celozrnné výrobky,, </a:t>
            </a:r>
            <a:r>
              <a:rPr lang="cs-CZ" sz="2000" strike="sngStrike" dirty="0" smtClean="0">
                <a:solidFill>
                  <a:srgbClr val="6F6F6F"/>
                </a:solidFill>
              </a:rPr>
              <a:t>luštěniny, ořechy a semena</a:t>
            </a:r>
            <a:endParaRPr lang="cs-CZ" sz="2000" strike="sngStrike" dirty="0" smtClean="0">
              <a:solidFill>
                <a:schemeClr val="tx2"/>
              </a:solidFill>
            </a:endParaRPr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000" dirty="0" smtClean="0"/>
              <a:t>Konzumace potravin s přirozeným projímavým účinkem</a:t>
            </a:r>
          </a:p>
          <a:p>
            <a:pPr marL="808038" lvl="1" indent="-268288"/>
            <a:r>
              <a:rPr lang="cs-CZ" sz="2000" dirty="0" smtClean="0">
                <a:solidFill>
                  <a:srgbClr val="6F6F6F"/>
                </a:solidFill>
              </a:rPr>
              <a:t>Sušené ovoce – sušené ovoce: </a:t>
            </a:r>
            <a:r>
              <a:rPr lang="cs-CZ" sz="2000" dirty="0" smtClean="0">
                <a:solidFill>
                  <a:srgbClr val="0070C0"/>
                </a:solidFill>
              </a:rPr>
              <a:t>švestky</a:t>
            </a:r>
            <a:r>
              <a:rPr lang="cs-CZ" sz="2000" dirty="0" smtClean="0">
                <a:solidFill>
                  <a:srgbClr val="6F6F6F"/>
                </a:solidFill>
              </a:rPr>
              <a:t>, meruňky, datle, fíky</a:t>
            </a:r>
            <a:r>
              <a:rPr lang="en-US" sz="2000" dirty="0" smtClean="0">
                <a:solidFill>
                  <a:srgbClr val="6F6F6F"/>
                </a:solidFill>
              </a:rPr>
              <a:t>;</a:t>
            </a:r>
            <a:r>
              <a:rPr lang="cs-CZ" sz="2000" dirty="0" smtClean="0">
                <a:solidFill>
                  <a:srgbClr val="6F6F6F"/>
                </a:solidFill>
              </a:rPr>
              <a:t> hrušky, zakysané mléčné výrobky, ořechy, luštěniny, želatina, káva</a:t>
            </a:r>
            <a:endParaRPr lang="cs-CZ" sz="2000" dirty="0" smtClean="0">
              <a:solidFill>
                <a:schemeClr val="tx2"/>
              </a:solidFill>
            </a:endParaRPr>
          </a:p>
          <a:p>
            <a:pPr marL="360363" indent="-274638">
              <a:buClr>
                <a:srgbClr val="FFC000"/>
              </a:buClr>
            </a:pPr>
            <a:r>
              <a:rPr lang="cs-CZ" sz="2000" dirty="0" smtClean="0"/>
              <a:t>Zakysané mléčné výrobky</a:t>
            </a:r>
          </a:p>
          <a:p>
            <a:pPr marL="360363" indent="-274638">
              <a:buClr>
                <a:srgbClr val="FFC000"/>
              </a:buClr>
            </a:pPr>
            <a:r>
              <a:rPr lang="cs-CZ" sz="2000" dirty="0" smtClean="0"/>
              <a:t>Vhodné je využití </a:t>
            </a:r>
            <a:r>
              <a:rPr lang="cs-CZ" sz="2000" dirty="0" err="1" smtClean="0"/>
              <a:t>probiotik</a:t>
            </a:r>
            <a:r>
              <a:rPr lang="cs-CZ" sz="2000" dirty="0" smtClean="0"/>
              <a:t> a </a:t>
            </a:r>
            <a:r>
              <a:rPr lang="cs-CZ" sz="2000" dirty="0" err="1" smtClean="0"/>
              <a:t>prebiotik</a:t>
            </a:r>
            <a:endParaRPr lang="cs-CZ" sz="2000" dirty="0" smtClean="0"/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000" dirty="0" smtClean="0"/>
              <a:t>Dostatečný příjem tekutin</a:t>
            </a:r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000" dirty="0" err="1" smtClean="0"/>
              <a:t>Šaratica</a:t>
            </a:r>
            <a:r>
              <a:rPr lang="cs-CZ" sz="2000" dirty="0" smtClean="0"/>
              <a:t>, Zaječická hořká</a:t>
            </a:r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000" dirty="0" err="1" smtClean="0"/>
              <a:t>Psyllium</a:t>
            </a:r>
            <a:r>
              <a:rPr lang="cs-CZ" sz="2000" dirty="0" smtClean="0"/>
              <a:t> – čištěné obaly semen rostliny </a:t>
            </a:r>
            <a:r>
              <a:rPr lang="cs-CZ" sz="2000" dirty="0" err="1" smtClean="0"/>
              <a:t>Plantago</a:t>
            </a:r>
            <a:r>
              <a:rPr lang="cs-CZ" sz="2000" dirty="0" smtClean="0"/>
              <a:t> </a:t>
            </a:r>
            <a:r>
              <a:rPr lang="cs-CZ" sz="2000" dirty="0" err="1" smtClean="0"/>
              <a:t>ovata</a:t>
            </a:r>
            <a:r>
              <a:rPr lang="cs-CZ" sz="2000" dirty="0" smtClean="0"/>
              <a:t> – indický jitrocel (tekutiny!!!)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22940" y="4775553"/>
            <a:ext cx="821060" cy="2082447"/>
          </a:xfrm>
          <a:prstGeom prst="rect">
            <a:avLst/>
          </a:prstGeom>
        </p:spPr>
      </p:pic>
      <p:sp>
        <p:nvSpPr>
          <p:cNvPr id="1028" name="AutoShape 4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0" name="AutoShape 6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2" name="AutoShape 8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4" name="AutoShape 10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6" name="AutoShape 12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8" name="AutoShape 14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Picture 4" descr="Výsledek obrázku pro ovoce a zeleni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92696"/>
            <a:ext cx="1224136" cy="1679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Dietní opatření u zácpy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363" indent="-274638">
              <a:buNone/>
              <a:defRPr/>
            </a:pPr>
            <a:r>
              <a:rPr lang="cs-CZ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Vhodné potraviny 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sz="2400" dirty="0"/>
              <a:t>Ovoce se slupkou – jablka, hrušky, třešně, švestky, meruňky, broskve,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cs-CZ" sz="2400" dirty="0"/>
              <a:t>š</a:t>
            </a:r>
            <a:r>
              <a:rPr lang="en-US" sz="2400" dirty="0"/>
              <a:t>en</a:t>
            </a:r>
            <a:r>
              <a:rPr lang="cs-CZ" sz="2400" dirty="0"/>
              <a:t>é</a:t>
            </a:r>
            <a:r>
              <a:rPr lang="en-US" sz="2400" dirty="0"/>
              <a:t> </a:t>
            </a:r>
            <a:r>
              <a:rPr lang="en-US" sz="2400" dirty="0" err="1"/>
              <a:t>ovoce</a:t>
            </a:r>
            <a:r>
              <a:rPr lang="en-US" sz="2400" dirty="0"/>
              <a:t>, </a:t>
            </a:r>
            <a:r>
              <a:rPr lang="en-US" sz="2400" dirty="0" err="1"/>
              <a:t>kompot</a:t>
            </a:r>
            <a:r>
              <a:rPr lang="cs-CZ" sz="2400" dirty="0"/>
              <a:t>y</a:t>
            </a:r>
            <a:r>
              <a:rPr lang="en-US" sz="2400" dirty="0"/>
              <a:t>, </a:t>
            </a:r>
            <a:r>
              <a:rPr lang="en-US" sz="2400" dirty="0" err="1"/>
              <a:t>ovocn</a:t>
            </a:r>
            <a:r>
              <a:rPr lang="cs-CZ" sz="2400" dirty="0"/>
              <a:t>é</a:t>
            </a:r>
            <a:r>
              <a:rPr lang="en-US" sz="2400" dirty="0"/>
              <a:t> </a:t>
            </a:r>
            <a:r>
              <a:rPr lang="en-US" sz="2400" dirty="0" err="1"/>
              <a:t>rosol</a:t>
            </a:r>
            <a:r>
              <a:rPr lang="cs-CZ" sz="2400" dirty="0"/>
              <a:t>y</a:t>
            </a:r>
            <a:endParaRPr lang="en-US" sz="2400" dirty="0"/>
          </a:p>
          <a:p>
            <a:pPr marL="360363" indent="-274638">
              <a:buClr>
                <a:srgbClr val="FFC000"/>
              </a:buClr>
              <a:defRPr/>
            </a:pPr>
            <a:r>
              <a:rPr lang="cs-CZ" sz="2400" dirty="0"/>
              <a:t>Zelenina – syrová i vařená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sz="2400" dirty="0" smtClean="0"/>
              <a:t>Celozrnné </a:t>
            </a:r>
            <a:r>
              <a:rPr lang="cs-CZ" sz="2400" dirty="0"/>
              <a:t>výrobky – otruby, ovesné vločky, výrobky z celozrnné mouky, graham, </a:t>
            </a:r>
            <a:r>
              <a:rPr lang="cs-CZ" sz="2400" dirty="0" err="1" smtClean="0"/>
              <a:t>bulgur</a:t>
            </a:r>
            <a:r>
              <a:rPr lang="cs-CZ" sz="2400" dirty="0" smtClean="0"/>
              <a:t> </a:t>
            </a:r>
            <a:endParaRPr lang="cs-CZ" sz="2400" dirty="0"/>
          </a:p>
          <a:p>
            <a:pPr marL="360363" indent="-274638">
              <a:buNone/>
              <a:defRPr/>
            </a:pPr>
            <a:r>
              <a:rPr lang="cs-CZ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Méně vhodné, nevhodné </a:t>
            </a:r>
            <a:r>
              <a:rPr lang="cs-CZ" sz="3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potraviny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sz="2600" dirty="0"/>
              <a:t>Bílé pečivo a výrobky z bílé </a:t>
            </a:r>
            <a:r>
              <a:rPr lang="cs-CZ" sz="2600" dirty="0" smtClean="0"/>
              <a:t>mouky </a:t>
            </a:r>
            <a:endParaRPr lang="cs-CZ" sz="2600" dirty="0"/>
          </a:p>
          <a:p>
            <a:pPr marL="360363" indent="-274638">
              <a:buClr>
                <a:srgbClr val="FFC000"/>
              </a:buClr>
              <a:defRPr/>
            </a:pPr>
            <a:r>
              <a:rPr lang="cs-CZ" sz="2600" dirty="0"/>
              <a:t>Potraviny zpomalující střevní činnost – kakao, čokoláda, vločkové a rýžové odvary, borůvky, pudinky, kaše, paštiky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Diety na porodním odd.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diety: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3N</a:t>
            </a:r>
            <a:r>
              <a:rPr lang="cs-CZ" dirty="0" smtClean="0"/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</a:t>
            </a:r>
            <a:r>
              <a:rPr lang="cs-CZ" dirty="0" smtClean="0"/>
              <a:t> nenadýmavá – pacientky bez dietního omezení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diabetická </a:t>
            </a:r>
            <a:r>
              <a:rPr lang="cs-CZ" dirty="0" smtClean="0"/>
              <a:t>– pacientky s gestačním diabetem, DMI, DMII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9N – nenadýmavá (starší chléb)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9S – diabetes s poruchou trávení (žlučník), po operacích (bílé pečivo)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Dietní opatření u zácpy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0363" indent="-274638">
              <a:buNone/>
              <a:defRPr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Vhodné nápoje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dirty="0"/>
              <a:t>Voda, ovocné a bylinné čaje, minerální vody se středním obsahem minerálních látek, ředěné ovocné džusy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dirty="0"/>
              <a:t>Mléko dle individuální snášenlivosti</a:t>
            </a:r>
          </a:p>
          <a:p>
            <a:pPr marL="360363" indent="-274638">
              <a:buNone/>
              <a:defRPr/>
            </a:pPr>
            <a:endParaRPr lang="cs-CZ" sz="800" dirty="0"/>
          </a:p>
          <a:p>
            <a:pPr marL="360363" indent="-274638">
              <a:buNone/>
              <a:defRPr/>
            </a:pPr>
            <a:endParaRPr lang="cs-CZ" sz="800" dirty="0"/>
          </a:p>
          <a:p>
            <a:pPr marL="360363" indent="-274638">
              <a:buNone/>
              <a:defRPr/>
            </a:pPr>
            <a:endParaRPr lang="cs-CZ" sz="800" dirty="0"/>
          </a:p>
          <a:p>
            <a:pPr marL="360363" indent="-274638">
              <a:buNone/>
              <a:defRPr/>
            </a:pPr>
            <a:endParaRPr lang="cs-CZ" sz="800" dirty="0"/>
          </a:p>
          <a:p>
            <a:pPr marL="360363" indent="-274638">
              <a:buNone/>
              <a:defRPr/>
            </a:pPr>
            <a:endParaRPr lang="cs-CZ" sz="800" dirty="0"/>
          </a:p>
          <a:p>
            <a:pPr marL="360363" indent="-274638">
              <a:buNone/>
              <a:defRPr/>
            </a:pPr>
            <a:endParaRPr lang="cs-CZ" sz="800" dirty="0"/>
          </a:p>
          <a:p>
            <a:pPr marL="360363" indent="-274638">
              <a:buNone/>
              <a:defRPr/>
            </a:pPr>
            <a:endParaRPr lang="cs-CZ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363" indent="-274638">
              <a:buNone/>
              <a:defRPr/>
            </a:pP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Nevhodné nápoje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dirty="0"/>
              <a:t>Slazené limonády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dirty="0"/>
              <a:t>Silný černý čaj, kakao, čokoláda (zpomalují střevní průchod)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 ZÁCPY -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laktulóza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274638"/>
            <a:r>
              <a:rPr lang="cs-CZ" sz="2400" dirty="0" smtClean="0"/>
              <a:t>Disacharid (galaktóza, fruktóza) ve vodě rozpustný</a:t>
            </a:r>
          </a:p>
          <a:p>
            <a:pPr marL="360363" indent="-274638"/>
            <a:r>
              <a:rPr lang="cs-CZ" sz="2400" dirty="0" smtClean="0"/>
              <a:t>V tenkém střevě se nevstřebává – beze změny prochází do tlustého střeva, kde je štěpena bakteriální flórou na MK </a:t>
            </a:r>
            <a:br>
              <a:rPr lang="cs-CZ" sz="2400" dirty="0" smtClean="0"/>
            </a:br>
            <a:r>
              <a:rPr lang="cs-CZ" sz="2400" dirty="0" smtClean="0"/>
              <a:t>s krátkým řetězcem, vodík, CO2 a metan</a:t>
            </a:r>
          </a:p>
          <a:p>
            <a:pPr marL="652463" lvl="1" indent="-274638"/>
            <a:r>
              <a:rPr lang="cs-CZ" sz="2200" dirty="0" smtClean="0">
                <a:solidFill>
                  <a:schemeClr val="tx1"/>
                </a:solidFill>
              </a:rPr>
              <a:t>Stimulace střeva ke zvýšené peristaltice</a:t>
            </a:r>
          </a:p>
          <a:p>
            <a:pPr marL="652463" lvl="1" indent="-274638"/>
            <a:r>
              <a:rPr lang="cs-CZ" sz="2200" dirty="0" smtClean="0">
                <a:solidFill>
                  <a:schemeClr val="tx1"/>
                </a:solidFill>
              </a:rPr>
              <a:t>Udržení obsahu vody ve střevním lumen</a:t>
            </a:r>
          </a:p>
          <a:p>
            <a:pPr marL="652463" lvl="1" indent="-274638"/>
            <a:r>
              <a:rPr lang="cs-CZ" sz="2200" dirty="0" smtClean="0">
                <a:solidFill>
                  <a:schemeClr val="tx1"/>
                </a:solidFill>
              </a:rPr>
              <a:t>Snížení pH střevního obsahu </a:t>
            </a:r>
          </a:p>
          <a:p>
            <a:pPr marL="652463" lvl="1" indent="-274638"/>
            <a:r>
              <a:rPr lang="cs-CZ" sz="2200" dirty="0" smtClean="0">
                <a:solidFill>
                  <a:schemeClr val="tx1"/>
                </a:solidFill>
              </a:rPr>
              <a:t>Zvýšení objemu střevního obsahu</a:t>
            </a:r>
          </a:p>
          <a:p>
            <a:pPr marL="652463" lvl="1" indent="-274638"/>
            <a:r>
              <a:rPr lang="cs-CZ" sz="2200" dirty="0" smtClean="0">
                <a:solidFill>
                  <a:schemeClr val="tx1"/>
                </a:solidFill>
              </a:rPr>
              <a:t>Rozmnožení bakteriální mikroflóry</a:t>
            </a:r>
          </a:p>
          <a:p>
            <a:pPr marL="652463" lvl="1" indent="-274638"/>
            <a:endParaRPr lang="cs-CZ" sz="2200" dirty="0" smtClean="0">
              <a:solidFill>
                <a:schemeClr val="tx1"/>
              </a:solidFill>
            </a:endParaRPr>
          </a:p>
          <a:p>
            <a:pPr marL="652463" lvl="1" indent="-274638"/>
            <a:r>
              <a:rPr lang="cs-CZ" sz="2200" dirty="0" smtClean="0">
                <a:solidFill>
                  <a:schemeClr val="tx1"/>
                </a:solidFill>
              </a:rPr>
              <a:t>Účinek nastupuje do 24-48 hodin</a:t>
            </a:r>
          </a:p>
          <a:p>
            <a:endParaRPr lang="cs-CZ" dirty="0"/>
          </a:p>
        </p:txBody>
      </p:sp>
      <p:pic>
        <p:nvPicPr>
          <p:cNvPr id="4" name="Picture 6" descr="www.bio-medica.e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9988" y="3141663"/>
            <a:ext cx="2151062" cy="30241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Ne-dietní opatření u zácpy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400" dirty="0" smtClean="0"/>
              <a:t>Úprava životosprávy</a:t>
            </a:r>
          </a:p>
          <a:p>
            <a:pPr marL="808038" lvl="1" indent="-268288"/>
            <a:r>
              <a:rPr lang="cs-CZ" sz="2400" dirty="0" smtClean="0">
                <a:solidFill>
                  <a:srgbClr val="6F6F6F"/>
                </a:solidFill>
              </a:rPr>
              <a:t>Rozbor a úprava denního režimu – pravidelnost, pestrost</a:t>
            </a:r>
          </a:p>
          <a:p>
            <a:pPr marL="808038" lvl="1" indent="-268288"/>
            <a:r>
              <a:rPr lang="cs-CZ" sz="2400" dirty="0" smtClean="0">
                <a:solidFill>
                  <a:srgbClr val="6F6F6F"/>
                </a:solidFill>
              </a:rPr>
              <a:t>Nácvik defekačního reflexu, nikdy nepotlačovat nucení na stolici</a:t>
            </a:r>
          </a:p>
          <a:p>
            <a:pPr marL="808038" lvl="1" indent="-268288"/>
            <a:r>
              <a:rPr lang="cs-CZ" sz="2400" dirty="0" smtClean="0">
                <a:solidFill>
                  <a:srgbClr val="6F6F6F"/>
                </a:solidFill>
              </a:rPr>
              <a:t>Pitný režim</a:t>
            </a:r>
          </a:p>
          <a:p>
            <a:pPr marL="808038" lvl="1" indent="-268288"/>
            <a:r>
              <a:rPr lang="cs-CZ" sz="2400" dirty="0" smtClean="0">
                <a:solidFill>
                  <a:srgbClr val="6F6F6F"/>
                </a:solidFill>
              </a:rPr>
              <a:t>Pohybová aktivita</a:t>
            </a:r>
          </a:p>
          <a:p>
            <a:pPr marL="1349375" lvl="2" indent="-338138">
              <a:buClr>
                <a:srgbClr val="E7BC29"/>
              </a:buClr>
              <a:buFont typeface="Arial" charset="0"/>
              <a:buChar char="•"/>
            </a:pPr>
            <a:endParaRPr lang="cs-CZ" sz="600" dirty="0" smtClean="0">
              <a:solidFill>
                <a:srgbClr val="536142"/>
              </a:solidFill>
            </a:endParaRPr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400" dirty="0" smtClean="0"/>
              <a:t>Fyzikální terapie </a:t>
            </a:r>
          </a:p>
          <a:p>
            <a:pPr marL="808038" lvl="1" indent="-268288"/>
            <a:r>
              <a:rPr lang="cs-CZ" sz="2400" dirty="0" smtClean="0">
                <a:solidFill>
                  <a:srgbClr val="6F6F6F"/>
                </a:solidFill>
              </a:rPr>
              <a:t>břišní masáže - po operacích velmi opatrně!</a:t>
            </a:r>
          </a:p>
          <a:p>
            <a:pPr marL="808038" lvl="1" indent="-268288">
              <a:buClr>
                <a:srgbClr val="FFC000"/>
              </a:buClr>
              <a:buFont typeface="Arial" charset="0"/>
              <a:buChar char="•"/>
            </a:pPr>
            <a:endParaRPr lang="cs-CZ" sz="600" dirty="0" smtClean="0">
              <a:solidFill>
                <a:schemeClr val="tx2"/>
              </a:solidFill>
            </a:endParaRPr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400" dirty="0" smtClean="0"/>
              <a:t>Farmakologická léčba – laxativa </a:t>
            </a:r>
            <a:r>
              <a:rPr lang="cs-CZ" sz="1400" dirty="0" smtClean="0"/>
              <a:t>1. vytvářející objem stolice, 2. změkčující stolici, 3. osmotická, 4. salinická, 5. stimulační</a:t>
            </a:r>
            <a:endParaRPr lang="cs-CZ" sz="2400" dirty="0" smtClean="0"/>
          </a:p>
          <a:p>
            <a:pPr marL="808038" lvl="1" indent="-268288">
              <a:buClr>
                <a:srgbClr val="E7BC29"/>
              </a:buClr>
            </a:pPr>
            <a:r>
              <a:rPr lang="cs-CZ" sz="1800" dirty="0" smtClean="0">
                <a:solidFill>
                  <a:srgbClr val="6F6F6F"/>
                </a:solidFill>
              </a:rPr>
              <a:t>hlavně u akutní zácpy</a:t>
            </a:r>
          </a:p>
          <a:p>
            <a:pPr marL="808038" lvl="1" indent="-268288">
              <a:buClr>
                <a:srgbClr val="E7BC29"/>
              </a:buClr>
            </a:pPr>
            <a:r>
              <a:rPr lang="cs-CZ" sz="1800" dirty="0" smtClean="0">
                <a:solidFill>
                  <a:srgbClr val="6F6F6F"/>
                </a:solidFill>
              </a:rPr>
              <a:t>u chronické zácpy vysazení dráždivých laxativ</a:t>
            </a:r>
          </a:p>
          <a:p>
            <a:pPr marL="808038" lvl="1" indent="-268288">
              <a:buClr>
                <a:srgbClr val="E7BC29"/>
              </a:buClr>
            </a:pPr>
            <a:r>
              <a:rPr lang="cs-CZ" sz="1800" dirty="0" err="1" smtClean="0">
                <a:solidFill>
                  <a:srgbClr val="6F6F6F"/>
                </a:solidFill>
              </a:rPr>
              <a:t>laktulóza</a:t>
            </a:r>
            <a:r>
              <a:rPr lang="cs-CZ" sz="1800" dirty="0" smtClean="0">
                <a:solidFill>
                  <a:srgbClr val="6F6F6F"/>
                </a:solidFill>
              </a:rPr>
              <a:t> (osmotické laxativum)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3074" name="AutoShape 2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122" name="Picture 2" descr="Výsledek obrázku pro funny food for ki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32656"/>
            <a:ext cx="6096000" cy="5886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diet 9N </a:t>
            </a:r>
            <a:r>
              <a:rPr lang="cs-CZ" dirty="0" err="1" smtClean="0"/>
              <a:t>vs</a:t>
            </a:r>
            <a:r>
              <a:rPr lang="cs-CZ" dirty="0" smtClean="0"/>
              <a:t> 9S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3569" y="1628800"/>
          <a:ext cx="8460431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583"/>
                <a:gridCol w="2294860"/>
                <a:gridCol w="1226816"/>
                <a:gridCol w="1692086"/>
                <a:gridCol w="1692086"/>
              </a:tblGrid>
              <a:tr h="9078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Snídaně + svačina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Oběd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Svačina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Večeře 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Večeře</a:t>
                      </a:r>
                      <a:r>
                        <a:rPr lang="cs-CZ" baseline="0" dirty="0" smtClean="0"/>
                        <a:t> II</a:t>
                      </a:r>
                      <a:endParaRPr lang="cs-CZ" dirty="0"/>
                    </a:p>
                  </a:txBody>
                  <a:tcPr/>
                </a:tc>
              </a:tr>
              <a:tr h="957808">
                <a:tc>
                  <a:txBody>
                    <a:bodyPr/>
                    <a:lstStyle/>
                    <a:p>
                      <a:r>
                        <a:rPr lang="cs-CZ" dirty="0" smtClean="0"/>
                        <a:t>Chléb, </a:t>
                      </a:r>
                    </a:p>
                    <a:p>
                      <a:r>
                        <a:rPr lang="cs-CZ" dirty="0" smtClean="0"/>
                        <a:t>máslo, tav.sýr, </a:t>
                      </a:r>
                    </a:p>
                    <a:p>
                      <a:r>
                        <a:rPr lang="cs-CZ" dirty="0" smtClean="0"/>
                        <a:t>bílá káva; jablko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z kostí se strouháním</a:t>
                      </a:r>
                    </a:p>
                    <a:p>
                      <a:r>
                        <a:rPr lang="cs-CZ" dirty="0" smtClean="0"/>
                        <a:t>Zapeč.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filé se sýrem, brambory, mrkvový 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 kefír</a:t>
                      </a:r>
                    </a:p>
                    <a:p>
                      <a:r>
                        <a:rPr lang="cs-CZ" dirty="0" smtClean="0"/>
                        <a:t>chléb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Žitný chléb, pomazánka sýrová s tvarohem, rajče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Chléb, máslo, jablko</a:t>
                      </a:r>
                      <a:endParaRPr lang="cs-CZ" dirty="0"/>
                    </a:p>
                  </a:txBody>
                  <a:tcPr/>
                </a:tc>
              </a:tr>
              <a:tr h="7203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Rohlíky, máslo, tav.sýr, bílá káva; jablko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Polévka z kostí se strouháním</a:t>
                      </a:r>
                    </a:p>
                    <a:p>
                      <a:r>
                        <a:rPr lang="cs-CZ" dirty="0" smtClean="0"/>
                        <a:t>Vepřové maso, špenát, brambory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 kefír rohlíky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Toustový</a:t>
                      </a:r>
                      <a:r>
                        <a:rPr lang="cs-CZ" baseline="0" dirty="0" smtClean="0"/>
                        <a:t> chléb</a:t>
                      </a:r>
                      <a:r>
                        <a:rPr lang="cs-CZ" dirty="0" smtClean="0"/>
                        <a:t>, pomazánka sýrová s tvarohem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Rohlíky</a:t>
                      </a:r>
                    </a:p>
                    <a:p>
                      <a:r>
                        <a:rPr lang="cs-CZ" dirty="0" smtClean="0"/>
                        <a:t>Přesnídávka</a:t>
                      </a:r>
                    </a:p>
                    <a:p>
                      <a:r>
                        <a:rPr lang="cs-CZ" dirty="0" smtClean="0"/>
                        <a:t>Ovocná Dia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2996952"/>
            <a:ext cx="6835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9N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9S</a:t>
            </a:r>
            <a:endParaRPr lang="cs-CZ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diet 9N </a:t>
            </a:r>
            <a:r>
              <a:rPr lang="cs-CZ" dirty="0" err="1" smtClean="0"/>
              <a:t>vs</a:t>
            </a:r>
            <a:r>
              <a:rPr lang="cs-CZ" dirty="0" smtClean="0"/>
              <a:t> 9S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3569" y="1412777"/>
          <a:ext cx="8280920" cy="4810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523"/>
                <a:gridCol w="2184885"/>
                <a:gridCol w="1198162"/>
                <a:gridCol w="1691524"/>
                <a:gridCol w="1514826"/>
              </a:tblGrid>
              <a:tr h="938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Snídaně + svačina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Oběd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Svačina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Večeře 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Večeře</a:t>
                      </a:r>
                      <a:r>
                        <a:rPr lang="cs-CZ" baseline="0" dirty="0" smtClean="0"/>
                        <a:t> II</a:t>
                      </a:r>
                      <a:endParaRPr lang="cs-CZ" dirty="0"/>
                    </a:p>
                  </a:txBody>
                  <a:tcPr/>
                </a:tc>
              </a:tr>
              <a:tr h="1219924">
                <a:tc>
                  <a:txBody>
                    <a:bodyPr/>
                    <a:lstStyle/>
                    <a:p>
                      <a:r>
                        <a:rPr lang="cs-CZ" dirty="0" smtClean="0"/>
                        <a:t>Chléb, </a:t>
                      </a:r>
                    </a:p>
                    <a:p>
                      <a:r>
                        <a:rPr lang="cs-CZ" dirty="0" smtClean="0"/>
                        <a:t>máslo, tav.sýr, </a:t>
                      </a:r>
                    </a:p>
                    <a:p>
                      <a:r>
                        <a:rPr lang="cs-CZ" dirty="0" smtClean="0"/>
                        <a:t>bílá káva;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jablko, černý čaj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z kostí se strouháním</a:t>
                      </a:r>
                    </a:p>
                    <a:p>
                      <a:r>
                        <a:rPr lang="cs-CZ" dirty="0" smtClean="0"/>
                        <a:t>Zapeč.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filé se sýrem, brambory, mrkvový 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 kefírové</a:t>
                      </a:r>
                    </a:p>
                    <a:p>
                      <a:r>
                        <a:rPr lang="cs-CZ" dirty="0" smtClean="0"/>
                        <a:t>chléb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Žitný chléb, pomazánka sýrová s tvarohem, rajče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Chléb, máslo, jablko</a:t>
                      </a:r>
                      <a:endParaRPr lang="cs-CZ" dirty="0"/>
                    </a:p>
                  </a:txBody>
                  <a:tcPr/>
                </a:tc>
              </a:tr>
              <a:tr h="1082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Rohlíky, máslo, tav.sýr, bílá káva;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jablko, černý</a:t>
                      </a:r>
                      <a:r>
                        <a:rPr lang="cs-CZ" baseline="0" dirty="0" smtClean="0"/>
                        <a:t> čaj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Polévka z kostí se strouháním</a:t>
                      </a:r>
                    </a:p>
                    <a:p>
                      <a:r>
                        <a:rPr lang="cs-CZ" dirty="0" smtClean="0"/>
                        <a:t>Vepřové maso, špenát, brambory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 kefírové rohlíky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Toustový</a:t>
                      </a:r>
                      <a:r>
                        <a:rPr lang="cs-CZ" baseline="0" dirty="0" smtClean="0"/>
                        <a:t> chléb</a:t>
                      </a:r>
                      <a:r>
                        <a:rPr lang="cs-CZ" dirty="0" smtClean="0"/>
                        <a:t>, pomazánka sýrová s tvarohem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Rohlíky</a:t>
                      </a:r>
                    </a:p>
                    <a:p>
                      <a:r>
                        <a:rPr lang="cs-CZ" dirty="0" smtClean="0"/>
                        <a:t>Přesnídávka</a:t>
                      </a:r>
                    </a:p>
                    <a:p>
                      <a:r>
                        <a:rPr lang="cs-CZ" dirty="0" smtClean="0"/>
                        <a:t>Ovocná Dia</a:t>
                      </a:r>
                      <a:endParaRPr lang="cs-CZ" dirty="0"/>
                    </a:p>
                  </a:txBody>
                  <a:tcPr/>
                </a:tc>
              </a:tr>
              <a:tr h="732714">
                <a:tc>
                  <a:txBody>
                    <a:bodyPr/>
                    <a:lstStyle/>
                    <a:p>
                      <a:r>
                        <a:rPr lang="cs-CZ" dirty="0" smtClean="0"/>
                        <a:t>Makovka, bílá káva, mléko ochucené;</a:t>
                      </a:r>
                      <a:r>
                        <a:rPr lang="cs-CZ" baseline="0" dirty="0" smtClean="0"/>
                        <a:t> rohlíky, </a:t>
                      </a:r>
                      <a:r>
                        <a:rPr lang="cs-CZ" baseline="0" dirty="0" err="1" smtClean="0"/>
                        <a:t>nugeta</a:t>
                      </a:r>
                      <a:r>
                        <a:rPr lang="cs-CZ" baseline="0" dirty="0" smtClean="0"/>
                        <a:t>, jablko, čaj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z kostí se strouháním</a:t>
                      </a:r>
                    </a:p>
                    <a:p>
                      <a:r>
                        <a:rPr lang="cs-CZ" dirty="0" smtClean="0"/>
                        <a:t>Zapeč.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filé se sýrem, brambory, mrkvový s.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</a:t>
                      </a:r>
                    </a:p>
                    <a:p>
                      <a:r>
                        <a:rPr lang="cs-CZ" dirty="0" smtClean="0"/>
                        <a:t>Kefírové</a:t>
                      </a:r>
                    </a:p>
                    <a:p>
                      <a:r>
                        <a:rPr lang="cs-CZ" dirty="0" smtClean="0"/>
                        <a:t>rohlíky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Žitný chléb, pomazánka sýrová s tvarohem, rajče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2420888"/>
            <a:ext cx="6835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9N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9S</a:t>
            </a:r>
          </a:p>
          <a:p>
            <a:endParaRPr lang="cs-CZ" sz="3200" dirty="0"/>
          </a:p>
          <a:p>
            <a:endParaRPr lang="cs-CZ" sz="3200" dirty="0" smtClean="0"/>
          </a:p>
          <a:p>
            <a:r>
              <a:rPr lang="cs-CZ" sz="3200" dirty="0" smtClean="0"/>
              <a:t>3N</a:t>
            </a:r>
            <a:endParaRPr lang="cs-CZ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Těhotenská cukrovka</a:t>
            </a:r>
            <a:br>
              <a:rPr lang="cs-CZ" dirty="0" smtClean="0"/>
            </a:br>
            <a:r>
              <a:rPr lang="cs-CZ" dirty="0" smtClean="0"/>
              <a:t>(gestační diabetes </a:t>
            </a:r>
            <a:r>
              <a:rPr lang="cs-CZ" dirty="0" err="1" smtClean="0"/>
              <a:t>mellitus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rizikové faktory </a:t>
            </a:r>
            <a:r>
              <a:rPr lang="cs-CZ" dirty="0" smtClean="0"/>
              <a:t>- věk </a:t>
            </a:r>
            <a:r>
              <a:rPr lang="cs-CZ" dirty="0" smtClean="0"/>
              <a:t>nad 30 let, </a:t>
            </a:r>
            <a:r>
              <a:rPr lang="cs-CZ" dirty="0" smtClean="0"/>
              <a:t>diabetes </a:t>
            </a:r>
            <a:r>
              <a:rPr lang="cs-CZ" dirty="0" smtClean="0"/>
              <a:t>v rodině, nadváha, kouření, předchozí porod plodu nad </a:t>
            </a:r>
            <a:r>
              <a:rPr lang="cs-CZ" dirty="0" smtClean="0"/>
              <a:t>4,0 kg</a:t>
            </a:r>
          </a:p>
          <a:p>
            <a:r>
              <a:rPr lang="cs-CZ" dirty="0" smtClean="0"/>
              <a:t>Důsledky </a:t>
            </a:r>
            <a:r>
              <a:rPr lang="cs-CZ" dirty="0" err="1" smtClean="0"/>
              <a:t>gDM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Zvýšená </a:t>
            </a:r>
            <a:r>
              <a:rPr lang="cs-CZ" dirty="0" smtClean="0"/>
              <a:t>hladina cukru v krvi </a:t>
            </a:r>
            <a:r>
              <a:rPr lang="cs-CZ" dirty="0" smtClean="0"/>
              <a:t>proniká </a:t>
            </a:r>
            <a:r>
              <a:rPr lang="cs-CZ" dirty="0" smtClean="0"/>
              <a:t>přes </a:t>
            </a:r>
            <a:r>
              <a:rPr lang="cs-CZ" dirty="0" smtClean="0"/>
              <a:t>placentu, může </a:t>
            </a:r>
            <a:r>
              <a:rPr lang="cs-CZ" dirty="0" smtClean="0"/>
              <a:t>vést ke komplikacím </a:t>
            </a:r>
            <a:r>
              <a:rPr lang="cs-CZ" dirty="0" smtClean="0"/>
              <a:t>těhotenství</a:t>
            </a:r>
          </a:p>
          <a:p>
            <a:pPr lvl="1"/>
            <a:r>
              <a:rPr lang="cs-CZ" dirty="0" smtClean="0"/>
              <a:t>Dlouhodobě </a:t>
            </a:r>
            <a:r>
              <a:rPr lang="cs-CZ" dirty="0" smtClean="0"/>
              <a:t>zvýšené hladiny krevního </a:t>
            </a:r>
            <a:r>
              <a:rPr lang="cs-CZ" dirty="0" smtClean="0"/>
              <a:t>-&gt; porody </a:t>
            </a:r>
            <a:r>
              <a:rPr lang="cs-CZ" dirty="0" smtClean="0"/>
              <a:t>velkých dětí, které pak mají vyšší riziko vývoje diabetu v dospělosti, </a:t>
            </a:r>
            <a:r>
              <a:rPr lang="cs-CZ" dirty="0" smtClean="0"/>
              <a:t>poruchy </a:t>
            </a:r>
            <a:r>
              <a:rPr lang="cs-CZ" dirty="0" smtClean="0"/>
              <a:t>intelektových funkcí.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Těhotenská cukrovka</a:t>
            </a:r>
            <a:br>
              <a:rPr lang="cs-CZ" dirty="0" smtClean="0"/>
            </a:br>
            <a:r>
              <a:rPr lang="cs-CZ" dirty="0" smtClean="0"/>
              <a:t>(gestační diabetes </a:t>
            </a:r>
            <a:r>
              <a:rPr lang="cs-CZ" dirty="0" err="1" smtClean="0"/>
              <a:t>mellitus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Diagnostika (24.-28.tt) - glukózovým </a:t>
            </a:r>
            <a:r>
              <a:rPr lang="cs-CZ" dirty="0" smtClean="0"/>
              <a:t>tolerančním testem </a:t>
            </a:r>
            <a:r>
              <a:rPr lang="cs-CZ" dirty="0" smtClean="0"/>
              <a:t>-&gt; vypitím </a:t>
            </a:r>
            <a:r>
              <a:rPr lang="cs-CZ" dirty="0" smtClean="0"/>
              <a:t>75 g glukózy a vyšetřením hladiny krevního cukru nalačno a za 120 </a:t>
            </a:r>
            <a:r>
              <a:rPr lang="cs-CZ" dirty="0" smtClean="0"/>
              <a:t>minut</a:t>
            </a:r>
            <a:endParaRPr lang="cs-CZ" dirty="0" smtClean="0"/>
          </a:p>
          <a:p>
            <a:r>
              <a:rPr lang="cs-CZ" dirty="0" smtClean="0"/>
              <a:t>Cílové hladiny krevního </a:t>
            </a:r>
            <a:r>
              <a:rPr lang="cs-CZ" dirty="0" smtClean="0"/>
              <a:t>cukru: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Glykémie nalačno &lt; 5,1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Glykémie v 60. min &lt; 10,0 </a:t>
            </a:r>
            <a:r>
              <a:rPr lang="cs-CZ" dirty="0" err="1" smtClean="0"/>
              <a:t>mmol</a:t>
            </a:r>
            <a:r>
              <a:rPr lang="cs-CZ" dirty="0" smtClean="0"/>
              <a:t>/l 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Glykémie </a:t>
            </a:r>
            <a:r>
              <a:rPr lang="cs-CZ" dirty="0" smtClean="0"/>
              <a:t>ve 120. min </a:t>
            </a:r>
            <a:r>
              <a:rPr lang="cs-CZ" dirty="0" smtClean="0"/>
              <a:t>&lt; </a:t>
            </a:r>
            <a:r>
              <a:rPr lang="cs-CZ" dirty="0" smtClean="0"/>
              <a:t>8,5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sz="4000" dirty="0" smtClean="0"/>
              <a:t>Jak </a:t>
            </a:r>
            <a:r>
              <a:rPr lang="cs-CZ" sz="4000" dirty="0" smtClean="0"/>
              <a:t>vypadá diabetická </a:t>
            </a:r>
            <a:r>
              <a:rPr lang="cs-CZ" sz="4000" dirty="0" smtClean="0"/>
              <a:t>dieta</a:t>
            </a:r>
            <a:br>
              <a:rPr lang="cs-CZ" sz="4000" dirty="0" smtClean="0"/>
            </a:br>
            <a:r>
              <a:rPr lang="cs-CZ" sz="4000" dirty="0" smtClean="0"/>
              <a:t> </a:t>
            </a:r>
            <a:r>
              <a:rPr lang="cs-CZ" sz="4000" dirty="0" smtClean="0"/>
              <a:t>v těhotenství?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Obecně lze říci, že se jedná o racionální </a:t>
            </a:r>
            <a:r>
              <a:rPr lang="cs-CZ" sz="2400" dirty="0" smtClean="0"/>
              <a:t>stravu</a:t>
            </a:r>
          </a:p>
          <a:p>
            <a:r>
              <a:rPr lang="cs-CZ" sz="2400" dirty="0" smtClean="0"/>
              <a:t>Důležité </a:t>
            </a:r>
            <a:r>
              <a:rPr lang="cs-CZ" sz="2400" dirty="0" smtClean="0"/>
              <a:t>je vynechat tzv. rychlé </a:t>
            </a:r>
            <a:r>
              <a:rPr lang="cs-CZ" sz="2400" dirty="0" smtClean="0"/>
              <a:t>cukry </a:t>
            </a:r>
          </a:p>
          <a:p>
            <a:pPr lvl="1"/>
            <a:r>
              <a:rPr lang="cs-CZ" sz="2000" dirty="0" smtClean="0"/>
              <a:t> všechny </a:t>
            </a:r>
            <a:r>
              <a:rPr lang="cs-CZ" sz="2000" dirty="0" smtClean="0"/>
              <a:t>potraviny obsahující řepný cukr (sladkosti, slazené nápoje</a:t>
            </a:r>
            <a:r>
              <a:rPr lang="cs-CZ" sz="2000" dirty="0" smtClean="0"/>
              <a:t>)</a:t>
            </a:r>
          </a:p>
          <a:p>
            <a:r>
              <a:rPr lang="cs-CZ" sz="2400" dirty="0" smtClean="0"/>
              <a:t>Protože </a:t>
            </a:r>
            <a:r>
              <a:rPr lang="cs-CZ" sz="2400" dirty="0" smtClean="0"/>
              <a:t>tělo ale cukry potřebuje jako zdroj energie pro vyvíjející se plod, podáváme je v podobě tzv. pomalých cukrů, neboli polysacharidů – škrobů (chléb, moučné výrobky, luštěniny, těstoviny, rýže). Hladiny cukru v krvi po nich pomaleji </a:t>
            </a:r>
            <a:r>
              <a:rPr lang="cs-CZ" sz="2400" dirty="0" smtClean="0"/>
              <a:t>stoupají</a:t>
            </a:r>
          </a:p>
          <a:p>
            <a:r>
              <a:rPr lang="cs-CZ" sz="2400" dirty="0" smtClean="0"/>
              <a:t>Doporučená </a:t>
            </a:r>
            <a:r>
              <a:rPr lang="cs-CZ" sz="2400" dirty="0" smtClean="0"/>
              <a:t>dávka těchto cukrů na den je asi </a:t>
            </a:r>
            <a:r>
              <a:rPr lang="cs-CZ" sz="2400" b="1" dirty="0" smtClean="0"/>
              <a:t>225-275 g</a:t>
            </a:r>
            <a:r>
              <a:rPr lang="cs-CZ" sz="2400" dirty="0" smtClean="0"/>
              <a:t> podle výchozí hmotnosti těhotné</a:t>
            </a:r>
            <a:r>
              <a:rPr lang="cs-CZ" sz="2400" dirty="0" smtClean="0"/>
              <a:t>.</a:t>
            </a:r>
          </a:p>
          <a:p>
            <a:r>
              <a:rPr lang="cs-CZ" sz="2400" b="1" dirty="0" smtClean="0"/>
              <a:t> Výměnná jednotka </a:t>
            </a:r>
            <a:r>
              <a:rPr lang="cs-CZ" sz="2400" dirty="0" smtClean="0"/>
              <a:t>= je takové množství pokrmu, které ovlivní hladinu cukru v krvi přibližně stejně </a:t>
            </a:r>
            <a:r>
              <a:rPr lang="cs-CZ" sz="2400" b="1" dirty="0" smtClean="0"/>
              <a:t>1VJ = 10-12 g </a:t>
            </a:r>
            <a:r>
              <a:rPr lang="cs-CZ" sz="2400" b="1" dirty="0" err="1" smtClean="0"/>
              <a:t>sach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pic>
        <p:nvPicPr>
          <p:cNvPr id="1026" name="Picture 2" descr="Výsledek obrázku pro pregnant woman ea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88640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Výměnné jednotky </a:t>
            </a:r>
            <a:r>
              <a:rPr lang="cs-CZ" dirty="0" smtClean="0"/>
              <a:t>potravin PŘÍKLADY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smtClean="0"/>
              <a:t>1VJ odpovídá 10g sacharidů)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Potravina                       1VJ </a:t>
            </a:r>
          </a:p>
          <a:p>
            <a:pPr>
              <a:buNone/>
            </a:pPr>
            <a:r>
              <a:rPr lang="cs-CZ" dirty="0" smtClean="0"/>
              <a:t>Houska</a:t>
            </a:r>
            <a:r>
              <a:rPr lang="cs-CZ" dirty="0" smtClean="0"/>
              <a:t>, rohlík </a:t>
            </a:r>
            <a:r>
              <a:rPr lang="cs-CZ" dirty="0" smtClean="0"/>
              <a:t>              18g </a:t>
            </a:r>
          </a:p>
          <a:p>
            <a:pPr>
              <a:buNone/>
            </a:pPr>
            <a:r>
              <a:rPr lang="cs-CZ" dirty="0" smtClean="0"/>
              <a:t>Chléb </a:t>
            </a:r>
            <a:r>
              <a:rPr lang="cs-CZ" dirty="0" smtClean="0"/>
              <a:t>pšeničnožitný </a:t>
            </a:r>
            <a:r>
              <a:rPr lang="cs-CZ" dirty="0" smtClean="0"/>
              <a:t>    20g</a:t>
            </a:r>
          </a:p>
          <a:p>
            <a:pPr>
              <a:buNone/>
            </a:pPr>
            <a:r>
              <a:rPr lang="cs-CZ" dirty="0" smtClean="0"/>
              <a:t>Chléb </a:t>
            </a:r>
            <a:r>
              <a:rPr lang="cs-CZ" dirty="0" smtClean="0"/>
              <a:t>celozrnný </a:t>
            </a:r>
            <a:r>
              <a:rPr lang="cs-CZ" dirty="0" smtClean="0"/>
              <a:t>            22g</a:t>
            </a:r>
          </a:p>
          <a:p>
            <a:pPr>
              <a:buNone/>
            </a:pPr>
            <a:r>
              <a:rPr lang="cs-CZ" dirty="0" smtClean="0"/>
              <a:t>Toustový </a:t>
            </a:r>
            <a:r>
              <a:rPr lang="cs-CZ" dirty="0" smtClean="0"/>
              <a:t>chléb </a:t>
            </a:r>
            <a:r>
              <a:rPr lang="cs-CZ" dirty="0" smtClean="0"/>
              <a:t>bílý       20g</a:t>
            </a:r>
          </a:p>
          <a:p>
            <a:pPr>
              <a:buNone/>
            </a:pPr>
            <a:r>
              <a:rPr lang="cs-CZ" dirty="0" smtClean="0"/>
              <a:t>Cornflakes </a:t>
            </a:r>
            <a:r>
              <a:rPr lang="cs-CZ" dirty="0" smtClean="0"/>
              <a:t>                      12g</a:t>
            </a:r>
          </a:p>
          <a:p>
            <a:pPr>
              <a:buNone/>
            </a:pPr>
            <a:r>
              <a:rPr lang="cs-CZ" dirty="0" err="1" smtClean="0"/>
              <a:t>Knäckebrot</a:t>
            </a:r>
            <a:r>
              <a:rPr lang="cs-CZ" dirty="0" smtClean="0"/>
              <a:t>                     15g</a:t>
            </a:r>
          </a:p>
          <a:p>
            <a:pPr>
              <a:buNone/>
            </a:pPr>
            <a:r>
              <a:rPr lang="cs-CZ" dirty="0" smtClean="0"/>
              <a:t>Mouka pšeničná bílá </a:t>
            </a:r>
            <a:r>
              <a:rPr lang="cs-CZ" dirty="0" smtClean="0"/>
              <a:t>    14g </a:t>
            </a:r>
          </a:p>
          <a:p>
            <a:pPr>
              <a:buNone/>
            </a:pPr>
            <a:r>
              <a:rPr lang="cs-CZ" dirty="0" smtClean="0"/>
              <a:t>Strouhanka                     13g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Potravina                       1VJ </a:t>
            </a:r>
          </a:p>
          <a:p>
            <a:pPr marL="0" indent="0">
              <a:buNone/>
            </a:pPr>
            <a:r>
              <a:rPr lang="cs-CZ" dirty="0" smtClean="0"/>
              <a:t> Rýže </a:t>
            </a:r>
            <a:r>
              <a:rPr lang="cs-CZ" dirty="0" smtClean="0"/>
              <a:t>syrová </a:t>
            </a:r>
            <a:r>
              <a:rPr lang="cs-CZ" dirty="0" smtClean="0"/>
              <a:t>                  13g Rýže vařená                   </a:t>
            </a:r>
            <a:r>
              <a:rPr lang="cs-CZ" dirty="0" smtClean="0"/>
              <a:t>40g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Těstoviny syrové </a:t>
            </a:r>
            <a:r>
              <a:rPr lang="cs-CZ" dirty="0" smtClean="0"/>
              <a:t>          14g</a:t>
            </a:r>
          </a:p>
          <a:p>
            <a:pPr marL="0" indent="0">
              <a:buNone/>
            </a:pPr>
            <a:r>
              <a:rPr lang="cs-CZ" dirty="0" smtClean="0"/>
              <a:t>Těstoviny vařené          40g Brambory                      50g</a:t>
            </a:r>
          </a:p>
          <a:p>
            <a:pPr>
              <a:buNone/>
            </a:pPr>
            <a:r>
              <a:rPr lang="cs-CZ" dirty="0" smtClean="0"/>
              <a:t>Hranolky </a:t>
            </a:r>
            <a:r>
              <a:rPr lang="cs-CZ" dirty="0" smtClean="0"/>
              <a:t>                       30g</a:t>
            </a:r>
          </a:p>
          <a:p>
            <a:pPr>
              <a:buNone/>
            </a:pPr>
            <a:r>
              <a:rPr lang="cs-CZ" dirty="0" smtClean="0"/>
              <a:t>Banán </a:t>
            </a:r>
            <a:r>
              <a:rPr lang="cs-CZ" dirty="0" smtClean="0"/>
              <a:t>                            50g </a:t>
            </a:r>
          </a:p>
          <a:p>
            <a:pPr>
              <a:buNone/>
            </a:pPr>
            <a:r>
              <a:rPr lang="cs-CZ" dirty="0" smtClean="0"/>
              <a:t>Jablko </a:t>
            </a:r>
            <a:r>
              <a:rPr lang="cs-CZ" dirty="0" smtClean="0"/>
              <a:t>                           80g</a:t>
            </a:r>
          </a:p>
          <a:p>
            <a:pPr>
              <a:buNone/>
            </a:pPr>
            <a:r>
              <a:rPr lang="cs-CZ" dirty="0" smtClean="0"/>
              <a:t>Meloun červený </a:t>
            </a:r>
            <a:r>
              <a:rPr lang="cs-CZ" dirty="0" smtClean="0"/>
              <a:t>       180g</a:t>
            </a:r>
          </a:p>
          <a:p>
            <a:pPr>
              <a:buNone/>
            </a:pPr>
            <a:r>
              <a:rPr lang="cs-CZ" dirty="0" smtClean="0"/>
              <a:t>Mrkev                          </a:t>
            </a:r>
            <a:r>
              <a:rPr lang="cs-CZ" dirty="0" smtClean="0"/>
              <a:t>130g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sz="4000" dirty="0" smtClean="0"/>
              <a:t>Jak </a:t>
            </a:r>
            <a:r>
              <a:rPr lang="cs-CZ" sz="4000" dirty="0" smtClean="0"/>
              <a:t>vypadá diabetická </a:t>
            </a:r>
            <a:r>
              <a:rPr lang="cs-CZ" sz="4000" dirty="0" smtClean="0"/>
              <a:t>dieta</a:t>
            </a:r>
            <a:br>
              <a:rPr lang="cs-CZ" sz="4000" dirty="0" smtClean="0"/>
            </a:br>
            <a:r>
              <a:rPr lang="cs-CZ" sz="4000" dirty="0" smtClean="0"/>
              <a:t> </a:t>
            </a:r>
            <a:r>
              <a:rPr lang="cs-CZ" sz="4000" dirty="0" smtClean="0"/>
              <a:t>v těhotenství?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cs-CZ" sz="2000" dirty="0" smtClean="0"/>
          </a:p>
          <a:p>
            <a:r>
              <a:rPr lang="cs-CZ" sz="2400" dirty="0" smtClean="0"/>
              <a:t>Jezte </a:t>
            </a:r>
            <a:r>
              <a:rPr lang="cs-CZ" sz="2400" dirty="0" smtClean="0"/>
              <a:t>méně, ale </a:t>
            </a:r>
            <a:r>
              <a:rPr lang="cs-CZ" sz="2400" dirty="0" smtClean="0"/>
              <a:t>často, tj. </a:t>
            </a:r>
            <a:r>
              <a:rPr lang="cs-CZ" sz="2400" dirty="0" smtClean="0"/>
              <a:t>6-7 x </a:t>
            </a:r>
            <a:r>
              <a:rPr lang="cs-CZ" sz="2400" dirty="0" smtClean="0"/>
              <a:t>denně</a:t>
            </a:r>
          </a:p>
          <a:p>
            <a:r>
              <a:rPr lang="cs-CZ" sz="2400" dirty="0" smtClean="0"/>
              <a:t>Vyvarujte se jednorázovému většímu přísunu sacharidových pokrmů – i v případě pomalých </a:t>
            </a:r>
            <a:r>
              <a:rPr lang="cs-CZ" sz="2400" dirty="0" smtClean="0"/>
              <a:t>cukrů </a:t>
            </a:r>
            <a:r>
              <a:rPr lang="cs-CZ" sz="2400" dirty="0" smtClean="0"/>
              <a:t>by došlo </a:t>
            </a:r>
            <a:r>
              <a:rPr lang="cs-CZ" sz="2400" dirty="0" smtClean="0"/>
              <a:t>k vyššímu vzestupu </a:t>
            </a:r>
            <a:r>
              <a:rPr lang="cs-CZ" sz="2400" dirty="0" smtClean="0"/>
              <a:t>glykemie</a:t>
            </a:r>
          </a:p>
          <a:p>
            <a:r>
              <a:rPr lang="cs-CZ" sz="2400" dirty="0" smtClean="0"/>
              <a:t>Na </a:t>
            </a:r>
            <a:r>
              <a:rPr lang="cs-CZ" sz="2400" dirty="0" smtClean="0"/>
              <a:t>jedno jídlo doporučujeme maximálně 70 g cukrů, lépe je 30-50 g </a:t>
            </a:r>
            <a:r>
              <a:rPr lang="cs-CZ" sz="2400" dirty="0" smtClean="0"/>
              <a:t>cukrů (tj. 4-4,5VJ)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Konkrétní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množství cukrů v potravině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pomůže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stanovit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nutriční terapeut</a:t>
            </a:r>
          </a:p>
          <a:p>
            <a:r>
              <a:rPr lang="cs-CZ" sz="2400" dirty="0" smtClean="0"/>
              <a:t>Nesnažte </a:t>
            </a:r>
            <a:r>
              <a:rPr lang="cs-CZ" sz="2400" dirty="0" smtClean="0"/>
              <a:t>se držet žádné zaručené diety bez cukrů nebo redukční diety, vaše dítě potřebuje pro svůj vývoj dostatek energie, tu získává také z </a:t>
            </a:r>
            <a:r>
              <a:rPr lang="cs-CZ" sz="2400" dirty="0" smtClean="0"/>
              <a:t>cukrů</a:t>
            </a:r>
            <a:endParaRPr lang="cs-CZ" sz="2400" dirty="0"/>
          </a:p>
        </p:txBody>
      </p:sp>
      <p:pic>
        <p:nvPicPr>
          <p:cNvPr id="1026" name="Picture 2" descr="Výsledek obrázku pro pregnant woman ea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88640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1565</Words>
  <Application>Microsoft Office PowerPoint</Application>
  <PresentationFormat>Předvádění na obrazovce (4:3)</PresentationFormat>
  <Paragraphs>243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Specifika výživy na porodním oddělení</vt:lpstr>
      <vt:lpstr>Diety na porodním odd.</vt:lpstr>
      <vt:lpstr>Srovnání diet 9N vs 9S</vt:lpstr>
      <vt:lpstr>Srovnání diet 9N vs 9S</vt:lpstr>
      <vt:lpstr>Těhotenská cukrovka (gestační diabetes mellitus)</vt:lpstr>
      <vt:lpstr>Těhotenská cukrovka (gestační diabetes mellitus)</vt:lpstr>
      <vt:lpstr>   Jak vypadá diabetická dieta  v těhotenství?  </vt:lpstr>
      <vt:lpstr>Výměnné jednotky potravin PŘÍKLADY  (1VJ odpovídá 10g sacharidů)</vt:lpstr>
      <vt:lpstr>   Jak vypadá diabetická dieta  v těhotenství?  </vt:lpstr>
      <vt:lpstr>Diabetická dieta v těhotenství                   Pozor na extrémy</vt:lpstr>
      <vt:lpstr>Pacientky </vt:lpstr>
      <vt:lpstr>Specifika diety č. 14 a 15</vt:lpstr>
      <vt:lpstr>Specifika diety č. 14 a 15</vt:lpstr>
      <vt:lpstr>Dieta 14 - výběrová</vt:lpstr>
      <vt:lpstr>Strava po císařském řezu</vt:lpstr>
      <vt:lpstr>Strava po císařském řezu</vt:lpstr>
      <vt:lpstr>Prevence zácpy po operacích</vt:lpstr>
      <vt:lpstr>Dietní opatření u zácpy</vt:lpstr>
      <vt:lpstr>Dietní opatření u zácpy</vt:lpstr>
      <vt:lpstr>Dietní opatření u zácpy</vt:lpstr>
      <vt:lpstr>LÉČBA ZÁCPY - laktulóza</vt:lpstr>
      <vt:lpstr>Ne-dietní opatření u zácpy</vt:lpstr>
      <vt:lpstr>Snímek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výživy u těhotných žen a po porodu</dc:title>
  <dc:creator>Zlata</dc:creator>
  <cp:lastModifiedBy>Zlata</cp:lastModifiedBy>
  <cp:revision>40</cp:revision>
  <dcterms:created xsi:type="dcterms:W3CDTF">2017-10-31T09:44:48Z</dcterms:created>
  <dcterms:modified xsi:type="dcterms:W3CDTF">2017-11-02T08:03:39Z</dcterms:modified>
</cp:coreProperties>
</file>