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82"/>
  </p:notesMasterIdLst>
  <p:sldIdLst>
    <p:sldId id="256" r:id="rId4"/>
    <p:sldId id="329" r:id="rId5"/>
    <p:sldId id="294" r:id="rId6"/>
    <p:sldId id="295" r:id="rId7"/>
    <p:sldId id="330" r:id="rId8"/>
    <p:sldId id="331" r:id="rId9"/>
    <p:sldId id="296" r:id="rId10"/>
    <p:sldId id="297" r:id="rId11"/>
    <p:sldId id="332" r:id="rId12"/>
    <p:sldId id="333" r:id="rId13"/>
    <p:sldId id="334" r:id="rId14"/>
    <p:sldId id="258" r:id="rId15"/>
    <p:sldId id="259" r:id="rId16"/>
    <p:sldId id="260" r:id="rId17"/>
    <p:sldId id="262" r:id="rId18"/>
    <p:sldId id="261" r:id="rId19"/>
    <p:sldId id="263" r:id="rId20"/>
    <p:sldId id="264" r:id="rId21"/>
    <p:sldId id="265" r:id="rId22"/>
    <p:sldId id="266" r:id="rId23"/>
    <p:sldId id="267" r:id="rId24"/>
    <p:sldId id="268" r:id="rId25"/>
    <p:sldId id="335" r:id="rId26"/>
    <p:sldId id="336" r:id="rId27"/>
    <p:sldId id="337" r:id="rId28"/>
    <p:sldId id="325" r:id="rId29"/>
    <p:sldId id="338" r:id="rId30"/>
    <p:sldId id="339" r:id="rId31"/>
    <p:sldId id="269" r:id="rId32"/>
    <p:sldId id="271" r:id="rId33"/>
    <p:sldId id="270" r:id="rId34"/>
    <p:sldId id="272" r:id="rId35"/>
    <p:sldId id="273" r:id="rId36"/>
    <p:sldId id="274" r:id="rId37"/>
    <p:sldId id="275" r:id="rId38"/>
    <p:sldId id="276" r:id="rId39"/>
    <p:sldId id="280" r:id="rId40"/>
    <p:sldId id="277" r:id="rId41"/>
    <p:sldId id="281" r:id="rId42"/>
    <p:sldId id="282" r:id="rId43"/>
    <p:sldId id="279" r:id="rId44"/>
    <p:sldId id="284" r:id="rId45"/>
    <p:sldId id="298" r:id="rId46"/>
    <p:sldId id="299" r:id="rId47"/>
    <p:sldId id="300" r:id="rId48"/>
    <p:sldId id="301" r:id="rId49"/>
    <p:sldId id="302" r:id="rId50"/>
    <p:sldId id="303" r:id="rId51"/>
    <p:sldId id="304" r:id="rId52"/>
    <p:sldId id="305" r:id="rId53"/>
    <p:sldId id="326" r:id="rId54"/>
    <p:sldId id="327" r:id="rId55"/>
    <p:sldId id="328" r:id="rId56"/>
    <p:sldId id="306" r:id="rId57"/>
    <p:sldId id="340" r:id="rId58"/>
    <p:sldId id="341" r:id="rId59"/>
    <p:sldId id="342"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291" r:id="rId73"/>
    <p:sldId id="286" r:id="rId74"/>
    <p:sldId id="293" r:id="rId75"/>
    <p:sldId id="292" r:id="rId76"/>
    <p:sldId id="287" r:id="rId77"/>
    <p:sldId id="320" r:id="rId78"/>
    <p:sldId id="288" r:id="rId79"/>
    <p:sldId id="289" r:id="rId80"/>
    <p:sldId id="257" r:id="rId8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b="1">
                <a:solidFill>
                  <a:srgbClr val="000000"/>
                </a:solidFill>
                <a:latin typeface="Georgia"/>
                <a:ea typeface="DejaVu Sans"/>
              </a:rPr>
              <a:t>Výlučné kojení v 6. m., r.2010</a:t>
            </a:r>
          </a:p>
        </c:rich>
      </c:tx>
      <c:layout/>
      <c:overlay val="0"/>
    </c:title>
    <c:autoTitleDeleted val="0"/>
    <c:plotArea>
      <c:layout/>
      <c:barChart>
        <c:barDir val="col"/>
        <c:grouping val="clustered"/>
        <c:varyColors val="0"/>
        <c:ser>
          <c:idx val="0"/>
          <c:order val="0"/>
          <c:spPr>
            <a:solidFill>
              <a:srgbClr val="4F81BD"/>
            </a:solidFill>
            <a:ln>
              <a:noFill/>
            </a:ln>
          </c:spPr>
          <c:invertIfNegative val="0"/>
          <c:cat>
            <c:strRef>
              <c:f>categories</c:f>
              <c:strCache>
                <c:ptCount val="2"/>
                <c:pt idx="0">
                  <c:v>skutečnost</c:v>
                </c:pt>
                <c:pt idx="1">
                  <c:v>doporučení</c:v>
                </c:pt>
              </c:strCache>
            </c:strRef>
          </c:cat>
          <c:val>
            <c:numRef>
              <c:f>0</c:f>
              <c:numCache>
                <c:formatCode>General</c:formatCode>
                <c:ptCount val="2"/>
                <c:pt idx="0">
                  <c:v>0.16600000000000012</c:v>
                </c:pt>
                <c:pt idx="1">
                  <c:v>1</c:v>
                </c:pt>
              </c:numCache>
            </c:numRef>
          </c:val>
          <c:extLst>
            <c:ext xmlns:c16="http://schemas.microsoft.com/office/drawing/2014/chart" uri="{C3380CC4-5D6E-409C-BE32-E72D297353CC}">
              <c16:uniqueId val="{00000000-6BD3-405E-B6CE-E336DCFE6512}"/>
            </c:ext>
          </c:extLst>
        </c:ser>
        <c:dLbls>
          <c:showLegendKey val="0"/>
          <c:showVal val="0"/>
          <c:showCatName val="0"/>
          <c:showSerName val="0"/>
          <c:showPercent val="0"/>
          <c:showBubbleSize val="0"/>
        </c:dLbls>
        <c:gapWidth val="150"/>
        <c:axId val="105625088"/>
        <c:axId val="105661568"/>
      </c:barChart>
      <c:catAx>
        <c:axId val="105625088"/>
        <c:scaling>
          <c:orientation val="minMax"/>
        </c:scaling>
        <c:delete val="0"/>
        <c:axPos val="b"/>
        <c:numFmt formatCode="General" sourceLinked="0"/>
        <c:majorTickMark val="none"/>
        <c:minorTickMark val="none"/>
        <c:tickLblPos val="nextTo"/>
        <c:spPr>
          <a:ln w="9360">
            <a:solidFill>
              <a:srgbClr val="8B8B8B"/>
            </a:solidFill>
            <a:round/>
          </a:ln>
        </c:spPr>
        <c:crossAx val="105661568"/>
        <c:crosses val="autoZero"/>
        <c:auto val="1"/>
        <c:lblAlgn val="ctr"/>
        <c:lblOffset val="100"/>
        <c:noMultiLvlLbl val="0"/>
      </c:catAx>
      <c:valAx>
        <c:axId val="105661568"/>
        <c:scaling>
          <c:orientation val="minMax"/>
          <c:max val="1"/>
        </c:scaling>
        <c:delete val="1"/>
        <c:axPos val="l"/>
        <c:numFmt formatCode="General" sourceLinked="1"/>
        <c:majorTickMark val="out"/>
        <c:minorTickMark val="none"/>
        <c:tickLblPos val="none"/>
        <c:crossAx val="105625088"/>
        <c:crossesAt val="0"/>
        <c:crossBetween val="between"/>
      </c:valAx>
      <c:spPr>
        <a:solidFill>
          <a:srgbClr val="FFFFFF"/>
        </a:solidFill>
        <a:ln>
          <a:noFill/>
        </a:ln>
      </c:spPr>
    </c:plotArea>
    <c:plotVisOnly val="1"/>
    <c:dispBlanksAs val="gap"/>
    <c:showDLblsOverMax val="0"/>
  </c:chart>
  <c:spPr>
    <a:solidFill>
      <a:srgbClr val="FFFFFF"/>
    </a:solidFill>
    <a:ln w="19080">
      <a:solidFill>
        <a:srgbClr val="964305"/>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i-FI" b="1">
                <a:solidFill>
                  <a:srgbClr val="000000"/>
                </a:solidFill>
                <a:latin typeface="Georgia"/>
                <a:ea typeface="DejaVu Sans"/>
              </a:rPr>
              <a:t>Kojení v 12. m., r. 2012</a:t>
            </a:r>
          </a:p>
        </c:rich>
      </c:tx>
      <c:layout/>
      <c:overlay val="0"/>
    </c:title>
    <c:autoTitleDeleted val="0"/>
    <c:plotArea>
      <c:layout/>
      <c:barChart>
        <c:barDir val="col"/>
        <c:grouping val="clustered"/>
        <c:varyColors val="0"/>
        <c:ser>
          <c:idx val="0"/>
          <c:order val="0"/>
          <c:spPr>
            <a:solidFill>
              <a:srgbClr val="4F81BD"/>
            </a:solidFill>
            <a:ln>
              <a:noFill/>
            </a:ln>
          </c:spPr>
          <c:invertIfNegative val="0"/>
          <c:cat>
            <c:strRef>
              <c:f>categories</c:f>
              <c:strCache>
                <c:ptCount val="2"/>
                <c:pt idx="0">
                  <c:v>skutečnost</c:v>
                </c:pt>
                <c:pt idx="1">
                  <c:v>doporučení</c:v>
                </c:pt>
              </c:strCache>
            </c:strRef>
          </c:cat>
          <c:val>
            <c:numRef>
              <c:f>0</c:f>
              <c:numCache>
                <c:formatCode>General</c:formatCode>
                <c:ptCount val="2"/>
                <c:pt idx="0">
                  <c:v>0.15240000000000023</c:v>
                </c:pt>
                <c:pt idx="1">
                  <c:v>1</c:v>
                </c:pt>
              </c:numCache>
            </c:numRef>
          </c:val>
          <c:extLst>
            <c:ext xmlns:c16="http://schemas.microsoft.com/office/drawing/2014/chart" uri="{C3380CC4-5D6E-409C-BE32-E72D297353CC}">
              <c16:uniqueId val="{00000000-2CD7-4B70-9D91-E78E896EEA5F}"/>
            </c:ext>
          </c:extLst>
        </c:ser>
        <c:dLbls>
          <c:showLegendKey val="0"/>
          <c:showVal val="0"/>
          <c:showCatName val="0"/>
          <c:showSerName val="0"/>
          <c:showPercent val="0"/>
          <c:showBubbleSize val="0"/>
        </c:dLbls>
        <c:gapWidth val="150"/>
        <c:axId val="127564800"/>
        <c:axId val="127566592"/>
      </c:barChart>
      <c:catAx>
        <c:axId val="127564800"/>
        <c:scaling>
          <c:orientation val="minMax"/>
        </c:scaling>
        <c:delete val="0"/>
        <c:axPos val="b"/>
        <c:numFmt formatCode="General" sourceLinked="0"/>
        <c:majorTickMark val="none"/>
        <c:minorTickMark val="none"/>
        <c:tickLblPos val="nextTo"/>
        <c:spPr>
          <a:ln w="9360">
            <a:solidFill>
              <a:srgbClr val="8B8B8B"/>
            </a:solidFill>
            <a:round/>
          </a:ln>
        </c:spPr>
        <c:crossAx val="127566592"/>
        <c:crosses val="autoZero"/>
        <c:auto val="1"/>
        <c:lblAlgn val="ctr"/>
        <c:lblOffset val="100"/>
        <c:noMultiLvlLbl val="0"/>
      </c:catAx>
      <c:valAx>
        <c:axId val="127566592"/>
        <c:scaling>
          <c:orientation val="minMax"/>
          <c:max val="1"/>
        </c:scaling>
        <c:delete val="1"/>
        <c:axPos val="l"/>
        <c:numFmt formatCode="General" sourceLinked="1"/>
        <c:majorTickMark val="none"/>
        <c:minorTickMark val="none"/>
        <c:tickLblPos val="none"/>
        <c:crossAx val="127564800"/>
        <c:crossesAt val="0"/>
        <c:crossBetween val="between"/>
      </c:valAx>
      <c:spPr>
        <a:solidFill>
          <a:srgbClr val="FFFFFF"/>
        </a:solidFill>
        <a:ln>
          <a:noFill/>
        </a:ln>
      </c:spPr>
    </c:plotArea>
    <c:plotVisOnly val="1"/>
    <c:dispBlanksAs val="gap"/>
    <c:showDLblsOverMax val="0"/>
  </c:chart>
  <c:spPr>
    <a:solidFill>
      <a:srgbClr val="FFFFFF"/>
    </a:solidFill>
    <a:ln w="19080">
      <a:solidFill>
        <a:srgbClr val="964305"/>
      </a:solidFill>
      <a:round/>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3BC78-DBAF-425D-AD4E-76EAC9562F9E}" type="datetimeFigureOut">
              <a:rPr lang="cs-CZ" smtClean="0"/>
              <a:pPr/>
              <a:t>22.11.2017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BBE2C-9857-43DA-BB80-C34E969C225B}" type="slidenum">
              <a:rPr lang="cs-CZ" smtClean="0"/>
              <a:pPr/>
              <a:t>‹#›</a:t>
            </a:fld>
            <a:endParaRPr lang="cs-CZ"/>
          </a:p>
        </p:txBody>
      </p:sp>
    </p:spTree>
    <p:extLst>
      <p:ext uri="{BB962C8B-B14F-4D97-AF65-F5344CB8AC3E}">
        <p14:creationId xmlns:p14="http://schemas.microsoft.com/office/powerpoint/2010/main" val="144886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PlaceHolder 1"/>
          <p:cNvSpPr>
            <a:spLocks noGrp="1"/>
          </p:cNvSpPr>
          <p:nvPr>
            <p:ph type="body"/>
          </p:nvPr>
        </p:nvSpPr>
        <p:spPr>
          <a:xfrm>
            <a:off x="685800" y="4400640"/>
            <a:ext cx="5485320" cy="3599280"/>
          </a:xfrm>
          <a:prstGeom prst="rect">
            <a:avLst/>
          </a:prstGeom>
        </p:spPr>
        <p:txBody>
          <a:bodyPr lIns="0" tIns="0" rIns="0" bIns="0"/>
          <a:lstStyle/>
          <a:p>
            <a:r>
              <a:rPr lang="cs-CZ" sz="2000" dirty="0">
                <a:latin typeface="Arial"/>
              </a:rPr>
              <a:t>Neexistují oficiální statistiky kojení starších dětí - Podle studie kojeno déle než 2 roky 6,5 %. 12-23 měsíců kojeno 29 %.</a:t>
            </a:r>
            <a:endParaRPr dirty="0"/>
          </a:p>
        </p:txBody>
      </p:sp>
      <p:sp>
        <p:nvSpPr>
          <p:cNvPr id="713" name="CustomShape 2"/>
          <p:cNvSpPr/>
          <p:nvPr/>
        </p:nvSpPr>
        <p:spPr>
          <a:xfrm>
            <a:off x="3884760" y="8685360"/>
            <a:ext cx="2970720" cy="457560"/>
          </a:xfrm>
          <a:prstGeom prst="rect">
            <a:avLst/>
          </a:prstGeom>
          <a:noFill/>
          <a:ln>
            <a:noFill/>
          </a:ln>
        </p:spPr>
        <p:txBody>
          <a:bodyPr lIns="90000" tIns="45000" rIns="90000" bIns="45000" anchor="b"/>
          <a:lstStyle/>
          <a:p>
            <a:fld id="{99435B0E-3221-4BC7-911D-12005CBE6358}" type="slidenum">
              <a:rPr lang="cs-CZ" sz="1200">
                <a:solidFill>
                  <a:srgbClr val="000000"/>
                </a:solidFill>
              </a:rPr>
              <a:pPr/>
              <a:t>11</a:t>
            </a:fld>
            <a:endParaRP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CustomShape 1"/>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0EDC1E78-81D9-4420-93FD-FCE783DBC0A3}" type="slidenum">
              <a:rPr lang="cs-CZ" sz="1200">
                <a:solidFill>
                  <a:srgbClr val="000000"/>
                </a:solidFill>
                <a:latin typeface="Times New Roman"/>
              </a:rPr>
              <a:pPr>
                <a:lnSpc>
                  <a:spcPct val="100000"/>
                </a:lnSpc>
              </a:pPr>
              <a:t>31</a:t>
            </a:fld>
            <a:endParaRPr/>
          </a:p>
        </p:txBody>
      </p:sp>
      <p:sp>
        <p:nvSpPr>
          <p:cNvPr id="715" name="CustomShape 2"/>
          <p:cNvSpPr/>
          <p:nvPr/>
        </p:nvSpPr>
        <p:spPr>
          <a:xfrm>
            <a:off x="1003320" y="695160"/>
            <a:ext cx="4848840" cy="3427920"/>
          </a:xfrm>
          <a:prstGeom prst="rect">
            <a:avLst/>
          </a:prstGeom>
          <a:solidFill>
            <a:srgbClr val="FFFFFF"/>
          </a:solidFill>
          <a:ln w="9360">
            <a:solidFill>
              <a:srgbClr val="000000"/>
            </a:solidFill>
            <a:miter/>
          </a:ln>
        </p:spPr>
      </p:sp>
      <p:sp>
        <p:nvSpPr>
          <p:cNvPr id="716" name="PlaceHolder 3"/>
          <p:cNvSpPr>
            <a:spLocks noGrp="1"/>
          </p:cNvSpPr>
          <p:nvPr>
            <p:ph type="body"/>
          </p:nvPr>
        </p:nvSpPr>
        <p:spPr>
          <a:xfrm>
            <a:off x="685800" y="4343400"/>
            <a:ext cx="5478840" cy="4109040"/>
          </a:xfrm>
          <a:prstGeom prst="rect">
            <a:avLst/>
          </a:prstGeom>
        </p:spPr>
        <p:txBody>
          <a:bodyPr lIns="0" tIns="0" rIns="0" bIns="0" anchor="ctr"/>
          <a:lstStyle/>
          <a:p>
            <a:endParaRPr/>
          </a:p>
        </p:txBody>
      </p:sp>
    </p:spTree>
    <p:extLst>
      <p:ext uri="{BB962C8B-B14F-4D97-AF65-F5344CB8AC3E}">
        <p14:creationId xmlns:p14="http://schemas.microsoft.com/office/powerpoint/2010/main" val="220152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p:cNvSpPr>
          <p:nvPr>
            <p:ph type="body"/>
          </p:nvPr>
        </p:nvSpPr>
        <p:spPr>
          <a:xfrm>
            <a:off x="685800" y="4400640"/>
            <a:ext cx="5485320" cy="3599280"/>
          </a:xfrm>
          <a:prstGeom prst="rect">
            <a:avLst/>
          </a:prstGeom>
        </p:spPr>
        <p:txBody>
          <a:bodyPr lIns="0" tIns="0" rIns="0" bIns="0"/>
          <a:lstStyle/>
          <a:p>
            <a:endParaRPr/>
          </a:p>
        </p:txBody>
      </p:sp>
      <p:sp>
        <p:nvSpPr>
          <p:cNvPr id="718"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7637C412-1FA5-4F65-BEF0-B20EC42340FB}" type="slidenum">
              <a:rPr lang="cs-CZ" sz="1200">
                <a:solidFill>
                  <a:srgbClr val="000000"/>
                </a:solidFill>
                <a:latin typeface="Calibri"/>
              </a:rPr>
              <a:pPr>
                <a:lnSpc>
                  <a:spcPct val="100000"/>
                </a:lnSpc>
              </a:pPr>
              <a:t>76</a:t>
            </a:fld>
            <a:endParaRPr/>
          </a:p>
        </p:txBody>
      </p:sp>
    </p:spTree>
    <p:extLst>
      <p:ext uri="{BB962C8B-B14F-4D97-AF65-F5344CB8AC3E}">
        <p14:creationId xmlns:p14="http://schemas.microsoft.com/office/powerpoint/2010/main" val="374131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PlaceHolder 1"/>
          <p:cNvSpPr>
            <a:spLocks noGrp="1"/>
          </p:cNvSpPr>
          <p:nvPr>
            <p:ph type="body"/>
          </p:nvPr>
        </p:nvSpPr>
        <p:spPr>
          <a:xfrm>
            <a:off x="685800" y="4400640"/>
            <a:ext cx="5485320" cy="3599280"/>
          </a:xfrm>
          <a:prstGeom prst="rect">
            <a:avLst/>
          </a:prstGeom>
        </p:spPr>
        <p:txBody>
          <a:bodyPr lIns="0" tIns="0" rIns="0" bIns="0"/>
          <a:lstStyle/>
          <a:p>
            <a:r>
              <a:rPr lang="cs-CZ" sz="2000">
                <a:latin typeface="Arial"/>
              </a:rPr>
              <a:t>Skutečný příběh dlouhodobého kojení a přirozeného odstavení http://www.mamila.sk/pre-matky/pribehy-matiek-o-dojceni/dlhodobe-dojcenie/ </a:t>
            </a:r>
            <a:endParaRPr/>
          </a:p>
          <a:p>
            <a:endParaRPr/>
          </a:p>
        </p:txBody>
      </p:sp>
      <p:sp>
        <p:nvSpPr>
          <p:cNvPr id="720"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F1222802-76FF-4958-83F1-C6C61292A81E}" type="slidenum">
              <a:rPr lang="cs-CZ" sz="1200">
                <a:solidFill>
                  <a:srgbClr val="000000"/>
                </a:solidFill>
                <a:latin typeface="Calibri"/>
              </a:rPr>
              <a:pPr>
                <a:lnSpc>
                  <a:spcPct val="100000"/>
                </a:lnSpc>
              </a:pPr>
              <a:t>77</a:t>
            </a:fld>
            <a:endParaRPr/>
          </a:p>
        </p:txBody>
      </p:sp>
    </p:spTree>
    <p:extLst>
      <p:ext uri="{BB962C8B-B14F-4D97-AF65-F5344CB8AC3E}">
        <p14:creationId xmlns:p14="http://schemas.microsoft.com/office/powerpoint/2010/main" val="325146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76BB78ED-698B-4626-8415-8D4BE266EFD7}" type="datetimeFigureOut">
              <a:rPr lang="cs-CZ" smtClean="0"/>
              <a:pPr/>
              <a:t>22.11.2017</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BE5DC3D0-9399-4DB3-A95E-02853B57480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122238"/>
            <a:ext cx="7543800" cy="1295400"/>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457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9" name="Rectangle 7"/>
          <p:cNvSpPr>
            <a:spLocks noGrp="1" noChangeArrowheads="1"/>
          </p:cNvSpPr>
          <p:nvPr>
            <p:ph type="sldNum" sz="quarter" idx="12"/>
          </p:nvPr>
        </p:nvSpPr>
        <p:spPr>
          <a:ln/>
        </p:spPr>
        <p:txBody>
          <a:bodyPr/>
          <a:lstStyle>
            <a:lvl1pPr>
              <a:defRPr/>
            </a:lvl1pPr>
          </a:lstStyle>
          <a:p>
            <a:pPr>
              <a:defRPr/>
            </a:pPr>
            <a:fld id="{B38842C3-549A-45F8-AD72-D1BF1DA3F626}" type="slidenum">
              <a:rPr lang="cs-CZ" altLang="en-US"/>
              <a:pPr>
                <a:defRPr/>
              </a:pPr>
              <a:t>‹#›</a:t>
            </a:fld>
            <a:endParaRPr lang="cs-CZ" altLang="en-US"/>
          </a:p>
        </p:txBody>
      </p:sp>
    </p:spTree>
    <p:extLst>
      <p:ext uri="{BB962C8B-B14F-4D97-AF65-F5344CB8AC3E}">
        <p14:creationId xmlns:p14="http://schemas.microsoft.com/office/powerpoint/2010/main" val="4041646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
        <p:nvSpPr>
          <p:cNvPr id="7" name="Nadpis 6"/>
          <p:cNvSpPr>
            <a:spLocks noGrp="1"/>
          </p:cNvSpPr>
          <p:nvPr>
            <p:ph type="title"/>
          </p:nvPr>
        </p:nvSpPr>
        <p:spPr/>
        <p:txBody>
          <a:bodyPr rtlCol="0"/>
          <a:lstStyle/>
          <a:p>
            <a:r>
              <a:rPr kumimoji="0" lang="cs-CZ" smtClean="0"/>
              <a:t>Klepnutím lze upravit styl předlohy nadpisů.</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45"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110" y="273600"/>
            <a:ext cx="8229330" cy="5308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0"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51"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4"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5"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8"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9"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62"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65"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6"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67"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70"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71" name="Obrázek 70"/>
          <p:cNvPicPr/>
          <p:nvPr/>
        </p:nvPicPr>
        <p:blipFill>
          <a:blip r:embed="rId2" cstate="print"/>
          <a:stretch>
            <a:fillRect/>
          </a:stretch>
        </p:blipFill>
        <p:spPr>
          <a:xfrm>
            <a:off x="2702430" y="1604520"/>
            <a:ext cx="3738420" cy="3977280"/>
          </a:xfrm>
          <a:prstGeom prst="rect">
            <a:avLst/>
          </a:prstGeom>
          <a:ln>
            <a:noFill/>
          </a:ln>
        </p:spPr>
      </p:pic>
      <p:pic>
        <p:nvPicPr>
          <p:cNvPr id="72" name="Obrázek 71"/>
          <p:cNvPicPr/>
          <p:nvPr/>
        </p:nvPicPr>
        <p:blipFill>
          <a:blip r:embed="rId2" cstate="print"/>
          <a:stretch>
            <a:fillRect/>
          </a:stretch>
        </p:blipFill>
        <p:spPr>
          <a:xfrm>
            <a:off x="2702430" y="1604520"/>
            <a:ext cx="37384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
        <p:nvSpPr>
          <p:cNvPr id="8" name="Nadpis 7"/>
          <p:cNvSpPr>
            <a:spLocks noGrp="1"/>
          </p:cNvSpPr>
          <p:nvPr>
            <p:ph type="title"/>
          </p:nvPr>
        </p:nvSpPr>
        <p:spPr/>
        <p:txBody>
          <a:bodyPr rtlCol="0"/>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5DC3D0-9399-4DB3-A95E-02853B574806}" type="slidenum">
              <a:rPr lang="cs-CZ" smtClean="0"/>
              <a:pPr/>
              <a:t>‹#›</a:t>
            </a:fld>
            <a:endParaRPr lang="cs-CZ"/>
          </a:p>
        </p:txBody>
      </p:sp>
      <p:sp>
        <p:nvSpPr>
          <p:cNvPr id="6" name="Nadpis 5"/>
          <p:cNvSpPr>
            <a:spLocks noGrp="1"/>
          </p:cNvSpPr>
          <p:nvPr>
            <p:ph type="title"/>
          </p:nvPr>
        </p:nvSpPr>
        <p:spPr/>
        <p:txBody>
          <a:bodyPr rtlCol="0"/>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BB78ED-698B-4626-8415-8D4BE266EFD7}" type="datetimeFigureOut">
              <a:rPr lang="cs-CZ" smtClean="0"/>
              <a:pPr/>
              <a:t>22.11.2017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p>
            <a:fld id="{76BB78ED-698B-4626-8415-8D4BE266EFD7}" type="datetimeFigureOut">
              <a:rPr lang="cs-CZ" smtClean="0"/>
              <a:pPr/>
              <a:t>22.11.2017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76BB78ED-698B-4626-8415-8D4BE266EFD7}" type="datetimeFigureOut">
              <a:rPr lang="cs-CZ" smtClean="0"/>
              <a:pPr/>
              <a:t>22.11.2017</a:t>
            </a:fld>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BE5DC3D0-9399-4DB3-A95E-02853B574806}" type="slidenum">
              <a:rPr lang="cs-CZ" smtClean="0"/>
              <a:pPr/>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Klepnutím lze upravit styl předlohy nadpisů.</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Přímá spojovací čár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Přímá spojovací čár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BB78ED-698B-4626-8415-8D4BE266EFD7}" type="datetimeFigureOut">
              <a:rPr lang="cs-CZ" smtClean="0"/>
              <a:pPr/>
              <a:t>22.11.2017</a:t>
            </a:fld>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B78ED-698B-4626-8415-8D4BE266EFD7}" type="datetimeFigureOut">
              <a:rPr lang="cs-CZ" smtClean="0"/>
              <a:pPr/>
              <a:t>22.11.2017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110" y="273600"/>
            <a:ext cx="8229330" cy="1144800"/>
          </a:xfrm>
          <a:prstGeom prst="rect">
            <a:avLst/>
          </a:prstGeom>
        </p:spPr>
        <p:txBody>
          <a:bodyPr lIns="0" tIns="0" rIns="0" bIns="0" anchor="ctr"/>
          <a:lstStyle/>
          <a:p>
            <a:pPr algn="ctr"/>
            <a:r>
              <a:rPr lang="cs-CZ" sz="4400">
                <a:latin typeface="Arial"/>
              </a:rPr>
              <a:t>Klikněte pro úpravu formátu textu nadpisu</a:t>
            </a:r>
            <a:endParaRPr/>
          </a:p>
        </p:txBody>
      </p:sp>
      <p:sp>
        <p:nvSpPr>
          <p:cNvPr id="38" name="PlaceHolder 2"/>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ojeni.cz/zdravotnikum/kodex/who-kodex-marketingu-2015/" TargetMode="External"/><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hyperlink" Target="http://kojim.webnode.cz/mezinarodni-kodex-marketingu-nahrad-materskeho-mlek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mamila.sk/pre-matky/dojcenie-a/zlozenie-m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Náhrady mateřského mléka– léčivo poslední volby</a:t>
            </a:r>
            <a:endParaRPr lang="cs-CZ" dirty="0"/>
          </a:p>
        </p:txBody>
      </p:sp>
      <p:sp>
        <p:nvSpPr>
          <p:cNvPr id="3" name="Podnadpis 2"/>
          <p:cNvSpPr>
            <a:spLocks noGrp="1"/>
          </p:cNvSpPr>
          <p:nvPr>
            <p:ph type="subTitle" idx="1"/>
          </p:nvPr>
        </p:nvSpPr>
        <p:spPr/>
        <p:txBody>
          <a:bodyPr/>
          <a:lstStyle/>
          <a:p>
            <a:r>
              <a:rPr lang="cs-CZ" dirty="0" smtClean="0"/>
              <a:t>Mgr. Sylva Šmídová</a:t>
            </a:r>
          </a:p>
          <a:p>
            <a:r>
              <a:rPr lang="cs-CZ" smtClean="0"/>
              <a:t>sylva.smidova</a:t>
            </a:r>
            <a:r>
              <a:rPr lang="cs-CZ" dirty="0" smtClean="0"/>
              <a:t>@</a:t>
            </a:r>
            <a:r>
              <a:rPr lang="cs-CZ" dirty="0" err="1" smtClean="0"/>
              <a:t>szu.cz</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294967295"/>
          </p:nvPr>
        </p:nvSpPr>
        <p:spPr>
          <a:xfrm>
            <a:off x="6949678" y="5876925"/>
            <a:ext cx="2194322" cy="1397000"/>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F5BDEA-2578-4768-A28C-132901CFA010}" type="slidenum">
              <a:rPr lang="cs-CZ" altLang="cs-CZ">
                <a:solidFill>
                  <a:srgbClr val="FFFFFF"/>
                </a:solidFill>
                <a:latin typeface="Georgia" panose="02040502050405020303" pitchFamily="18" charset="0"/>
              </a:rPr>
              <a:pPr eaLnBrk="1" hangingPunct="1"/>
              <a:t>10</a:t>
            </a:fld>
            <a:endParaRPr lang="cs-CZ" altLang="cs-CZ">
              <a:solidFill>
                <a:srgbClr val="FFFFFF"/>
              </a:solidFill>
              <a:latin typeface="Georgia" panose="02040502050405020303" pitchFamily="18" charset="0"/>
            </a:endParaRPr>
          </a:p>
        </p:txBody>
      </p:sp>
      <p:pic>
        <p:nvPicPr>
          <p:cNvPr id="16389" name="Picture 2" descr="http://www.developmenteducation.ie/blog/wp-content/uploads/The-Baby-Kil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527" y="620689"/>
            <a:ext cx="294322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unlatched.files.wordpress.com/2013/04/199423_480959658610360_116953091_n.jpg"/>
          <p:cNvPicPr>
            <a:picLocks noChangeAspect="1" noChangeArrowheads="1"/>
          </p:cNvPicPr>
          <p:nvPr/>
        </p:nvPicPr>
        <p:blipFill>
          <a:blip r:embed="rId3" cstate="print">
            <a:extLst>
              <a:ext uri="{28A0092B-C50C-407E-A947-70E740481C1C}">
                <a14:useLocalDpi xmlns:a14="http://schemas.microsoft.com/office/drawing/2010/main" val="0"/>
              </a:ext>
            </a:extLst>
          </a:blip>
          <a:srcRect t="6831" b="6985"/>
          <a:stretch>
            <a:fillRect/>
          </a:stretch>
        </p:blipFill>
        <p:spPr bwMode="auto">
          <a:xfrm>
            <a:off x="5976158" y="764706"/>
            <a:ext cx="294441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archive.babymilkaction.org/pics/photographs/nestlevul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887" y="2996952"/>
            <a:ext cx="20097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71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CustomShape 1"/>
          <p:cNvSpPr/>
          <p:nvPr/>
        </p:nvSpPr>
        <p:spPr>
          <a:xfrm>
            <a:off x="1494180" y="1052640"/>
            <a:ext cx="6171390" cy="106560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Kojení v České republice</a:t>
            </a:r>
            <a:endParaRPr>
              <a:solidFill>
                <a:prstClr val="black"/>
              </a:solidFill>
            </a:endParaRPr>
          </a:p>
        </p:txBody>
      </p:sp>
      <p:sp>
        <p:nvSpPr>
          <p:cNvPr id="656" name="CustomShape 3"/>
          <p:cNvSpPr/>
          <p:nvPr/>
        </p:nvSpPr>
        <p:spPr>
          <a:xfrm>
            <a:off x="2033640" y="6453360"/>
            <a:ext cx="5129460" cy="272160"/>
          </a:xfrm>
          <a:prstGeom prst="rect">
            <a:avLst/>
          </a:prstGeom>
          <a:noFill/>
          <a:ln>
            <a:noFill/>
          </a:ln>
        </p:spPr>
        <p:txBody>
          <a:bodyPr lIns="90000" tIns="45000" rIns="90000" bIns="45000"/>
          <a:lstStyle/>
          <a:p>
            <a:r>
              <a:rPr lang="cs-CZ" sz="1200">
                <a:solidFill>
                  <a:srgbClr val="000000"/>
                </a:solidFill>
              </a:rPr>
              <a:t>Zdroj dat: Laktační liga, ÚZIS</a:t>
            </a:r>
            <a:endParaRPr>
              <a:solidFill>
                <a:prstClr val="black"/>
              </a:solidFill>
            </a:endParaRPr>
          </a:p>
        </p:txBody>
      </p:sp>
      <p:graphicFrame>
        <p:nvGraphicFramePr>
          <p:cNvPr id="657" name="Graf 5"/>
          <p:cNvGraphicFramePr/>
          <p:nvPr/>
        </p:nvGraphicFramePr>
        <p:xfrm>
          <a:off x="1494180" y="2205000"/>
          <a:ext cx="3131460" cy="424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8" name="Graf 9"/>
          <p:cNvGraphicFramePr/>
          <p:nvPr/>
        </p:nvGraphicFramePr>
        <p:xfrm>
          <a:off x="4626450" y="2205000"/>
          <a:ext cx="3077460" cy="4246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2775" y="228600"/>
            <a:ext cx="8153400" cy="990600"/>
          </a:xfrm>
        </p:spPr>
        <p:txBody>
          <a:bodyPr/>
          <a:lstStyle/>
          <a:p>
            <a:pPr eaLnBrk="1" hangingPunct="1"/>
            <a:r>
              <a:rPr lang="cs-CZ" dirty="0" smtClean="0">
                <a:solidFill>
                  <a:schemeClr val="bg2">
                    <a:lumMod val="50000"/>
                  </a:schemeClr>
                </a:solidFill>
              </a:rPr>
              <a:t>Skladba mléka je specifická</a:t>
            </a:r>
          </a:p>
        </p:txBody>
      </p:sp>
      <p:sp>
        <p:nvSpPr>
          <p:cNvPr id="10243"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rPr>
              <a:t>Během evoluce se vytvořily specifické druhy mléka pro každý živočišný druh. Složení mléka je specifické pro daný živočišný druh.</a:t>
            </a:r>
          </a:p>
          <a:p>
            <a:pPr eaLnBrk="1" hangingPunct="1"/>
            <a:r>
              <a:rPr lang="cs-CZ" dirty="0" smtClean="0">
                <a:solidFill>
                  <a:schemeClr val="tx1">
                    <a:lumMod val="65000"/>
                    <a:lumOff val="35000"/>
                  </a:schemeClr>
                </a:solidFill>
              </a:rPr>
              <a:t>Odpovídá životnímu stylu a genetické výbavě daného živočišného druhu, přizpůsobeno potřebám mláděte např. mořští savci více tuku, netopýři málo vody, primáti hodně sacharidů (zdroj energie pro mozek). </a:t>
            </a:r>
          </a:p>
          <a:p>
            <a:pPr eaLnBrk="1" hangingPunct="1"/>
            <a:endParaRPr lang="cs-CZ" dirty="0" smtClean="0">
              <a:solidFill>
                <a:schemeClr val="tx1">
                  <a:lumMod val="65000"/>
                  <a:lumOff val="35000"/>
                </a:schemeClr>
              </a:solidFill>
            </a:endParaRPr>
          </a:p>
          <a:p>
            <a:pPr eaLnBrk="1" hangingPunct="1"/>
            <a:endParaRPr lang="cs-CZ" dirty="0" smtClean="0">
              <a:solidFill>
                <a:schemeClr val="tx1">
                  <a:lumMod val="65000"/>
                  <a:lumOff val="35000"/>
                </a:schemeClr>
              </a:solidFill>
            </a:endParaRPr>
          </a:p>
          <a:p>
            <a:pPr eaLnBrk="1" hangingPunct="1"/>
            <a:endParaRPr lang="cs-CZ"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5786" y="1500174"/>
            <a:ext cx="842962" cy="2514600"/>
          </a:xfrm>
          <a:prstGeom prst="rect">
            <a:avLst/>
          </a:prstGeom>
          <a:solidFill>
            <a:srgbClr val="FF99FF"/>
          </a:solidFill>
          <a:ln w="9525">
            <a:solidFill>
              <a:schemeClr val="tx1"/>
            </a:solidFill>
            <a:miter lim="800000"/>
            <a:headEnd/>
            <a:tailEnd/>
          </a:ln>
        </p:spPr>
        <p:txBody>
          <a:bodyPr vert="vert270" wrap="none" anchor="ctr"/>
          <a:lstStyle/>
          <a:p>
            <a:pPr algn="ctr">
              <a:defRPr/>
            </a:pPr>
            <a:r>
              <a:rPr lang="cs-CZ" b="1" dirty="0">
                <a:latin typeface="+mn-lt"/>
              </a:rPr>
              <a:t>67 % Syrovátka</a:t>
            </a:r>
          </a:p>
          <a:p>
            <a:pPr algn="ctr">
              <a:defRPr/>
            </a:pPr>
            <a:endParaRPr lang="en-GB" b="1" dirty="0">
              <a:latin typeface="Comic Sans MS" pitchFamily="66" charset="0"/>
            </a:endParaRPr>
          </a:p>
        </p:txBody>
      </p:sp>
      <p:sp>
        <p:nvSpPr>
          <p:cNvPr id="17411" name="Rectangle 3"/>
          <p:cNvSpPr>
            <a:spLocks noChangeArrowheads="1"/>
          </p:cNvSpPr>
          <p:nvPr/>
        </p:nvSpPr>
        <p:spPr bwMode="auto">
          <a:xfrm>
            <a:off x="785813" y="4714875"/>
            <a:ext cx="842962" cy="18288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25%</a:t>
            </a:r>
          </a:p>
          <a:p>
            <a:pPr algn="ctr">
              <a:defRPr/>
            </a:pPr>
            <a:r>
              <a:rPr lang="en-GB" b="1" dirty="0">
                <a:latin typeface="+mn-lt"/>
              </a:rPr>
              <a:t>N</a:t>
            </a:r>
          </a:p>
          <a:p>
            <a:pPr algn="ctr">
              <a:defRPr/>
            </a:pPr>
            <a:r>
              <a:rPr lang="en-GB" b="1" dirty="0">
                <a:latin typeface="+mn-lt"/>
              </a:rPr>
              <a:t>P</a:t>
            </a:r>
          </a:p>
          <a:p>
            <a:pPr algn="ctr">
              <a:defRPr/>
            </a:pPr>
            <a:r>
              <a:rPr lang="en-GB" b="1" dirty="0">
                <a:latin typeface="+mn-lt"/>
              </a:rPr>
              <a:t>N</a:t>
            </a:r>
          </a:p>
        </p:txBody>
      </p:sp>
      <p:sp>
        <p:nvSpPr>
          <p:cNvPr id="17412" name="Rectangle 4"/>
          <p:cNvSpPr>
            <a:spLocks noChangeArrowheads="1"/>
          </p:cNvSpPr>
          <p:nvPr/>
        </p:nvSpPr>
        <p:spPr bwMode="auto">
          <a:xfrm>
            <a:off x="7643834" y="2071678"/>
            <a:ext cx="842963" cy="3962400"/>
          </a:xfrm>
          <a:prstGeom prst="rect">
            <a:avLst/>
          </a:prstGeom>
          <a:solidFill>
            <a:srgbClr val="FF99FF"/>
          </a:solidFill>
          <a:ln w="9525">
            <a:solidFill>
              <a:schemeClr val="tx1"/>
            </a:solidFill>
            <a:miter lim="800000"/>
            <a:headEnd/>
            <a:tailEnd/>
          </a:ln>
        </p:spPr>
        <p:txBody>
          <a:bodyPr vert="vert270" wrap="none" anchor="ctr"/>
          <a:lstStyle/>
          <a:p>
            <a:pPr algn="ctr">
              <a:defRPr/>
            </a:pPr>
            <a:r>
              <a:rPr lang="en-US" b="1" dirty="0">
                <a:latin typeface="+mn-lt"/>
              </a:rPr>
              <a:t>90</a:t>
            </a:r>
            <a:r>
              <a:rPr lang="cs-CZ" b="1" dirty="0">
                <a:latin typeface="+mn-lt"/>
              </a:rPr>
              <a:t> % Kasein</a:t>
            </a:r>
            <a:endParaRPr lang="en-GB" b="1" dirty="0">
              <a:latin typeface="+mn-lt"/>
            </a:endParaRPr>
          </a:p>
        </p:txBody>
      </p:sp>
      <p:sp>
        <p:nvSpPr>
          <p:cNvPr id="17413" name="Rectangle 5"/>
          <p:cNvSpPr>
            <a:spLocks noChangeArrowheads="1"/>
          </p:cNvSpPr>
          <p:nvPr/>
        </p:nvSpPr>
        <p:spPr bwMode="auto">
          <a:xfrm>
            <a:off x="7643813" y="150018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17414" name="Rectangle 6"/>
          <p:cNvSpPr>
            <a:spLocks noChangeArrowheads="1"/>
          </p:cNvSpPr>
          <p:nvPr/>
        </p:nvSpPr>
        <p:spPr bwMode="auto">
          <a:xfrm>
            <a:off x="7643813" y="6143625"/>
            <a:ext cx="842962" cy="3810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a:t>
            </a:r>
          </a:p>
        </p:txBody>
      </p:sp>
      <p:sp>
        <p:nvSpPr>
          <p:cNvPr id="17415" name="Rectangle 7"/>
          <p:cNvSpPr>
            <a:spLocks noChangeArrowheads="1"/>
          </p:cNvSpPr>
          <p:nvPr/>
        </p:nvSpPr>
        <p:spPr bwMode="auto">
          <a:xfrm>
            <a:off x="785813" y="407193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2541576" name="Text Box 8"/>
          <p:cNvSpPr txBox="1">
            <a:spLocks noChangeArrowheads="1"/>
          </p:cNvSpPr>
          <p:nvPr/>
        </p:nvSpPr>
        <p:spPr bwMode="auto">
          <a:xfrm>
            <a:off x="2286000" y="1500188"/>
            <a:ext cx="4552950" cy="5354637"/>
          </a:xfrm>
          <a:prstGeom prst="rect">
            <a:avLst/>
          </a:prstGeom>
          <a:noFill/>
          <a:ln w="9525">
            <a:noFill/>
            <a:miter lim="800000"/>
            <a:headEnd/>
            <a:tailEnd/>
          </a:ln>
          <a:effectLst/>
        </p:spPr>
        <p:txBody>
          <a:bodyPr>
            <a:spAutoFit/>
          </a:bodyPr>
          <a:lstStyle/>
          <a:p>
            <a:pPr>
              <a:defRPr/>
            </a:pPr>
            <a:r>
              <a:rPr lang="cs-CZ" u="sng" dirty="0">
                <a:solidFill>
                  <a:schemeClr val="tx1">
                    <a:lumMod val="65000"/>
                    <a:lumOff val="35000"/>
                  </a:schemeClr>
                </a:solidFill>
                <a:effectLst>
                  <a:outerShdw blurRad="38100" dist="38100" dir="2700000" algn="tl">
                    <a:srgbClr val="000000"/>
                  </a:outerShdw>
                </a:effectLst>
                <a:latin typeface="+mn-lt"/>
              </a:rPr>
              <a:t>Mateřské mléko	       Kravské mléko</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67 %	Syrovátka	 8%</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8%	Kasein		90%</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25%	NPN 		2%</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p:txBody>
      </p:sp>
      <p:sp>
        <p:nvSpPr>
          <p:cNvPr id="11273" name="Line 9"/>
          <p:cNvSpPr>
            <a:spLocks noChangeShapeType="1"/>
          </p:cNvSpPr>
          <p:nvPr/>
        </p:nvSpPr>
        <p:spPr bwMode="auto">
          <a:xfrm flipV="1">
            <a:off x="1643063" y="2071688"/>
            <a:ext cx="6019800" cy="1981200"/>
          </a:xfrm>
          <a:prstGeom prst="line">
            <a:avLst/>
          </a:prstGeom>
          <a:noFill/>
          <a:ln w="9525">
            <a:solidFill>
              <a:schemeClr val="tx1"/>
            </a:solidFill>
            <a:round/>
            <a:headEnd/>
            <a:tailEnd/>
          </a:ln>
        </p:spPr>
        <p:txBody>
          <a:bodyPr/>
          <a:lstStyle/>
          <a:p>
            <a:endParaRPr lang="cs-CZ"/>
          </a:p>
        </p:txBody>
      </p:sp>
      <p:sp>
        <p:nvSpPr>
          <p:cNvPr id="11274" name="Line 10"/>
          <p:cNvSpPr>
            <a:spLocks noChangeShapeType="1"/>
          </p:cNvSpPr>
          <p:nvPr/>
        </p:nvSpPr>
        <p:spPr bwMode="auto">
          <a:xfrm>
            <a:off x="1643063" y="1500188"/>
            <a:ext cx="6019800" cy="0"/>
          </a:xfrm>
          <a:prstGeom prst="line">
            <a:avLst/>
          </a:prstGeom>
          <a:noFill/>
          <a:ln w="9525">
            <a:solidFill>
              <a:schemeClr val="tx1"/>
            </a:solidFill>
            <a:round/>
            <a:headEnd/>
            <a:tailEnd/>
          </a:ln>
        </p:spPr>
        <p:txBody>
          <a:bodyPr/>
          <a:lstStyle/>
          <a:p>
            <a:endParaRPr lang="cs-CZ"/>
          </a:p>
        </p:txBody>
      </p:sp>
      <p:sp>
        <p:nvSpPr>
          <p:cNvPr id="11275" name="Line 11"/>
          <p:cNvSpPr>
            <a:spLocks noChangeShapeType="1"/>
          </p:cNvSpPr>
          <p:nvPr/>
        </p:nvSpPr>
        <p:spPr bwMode="auto">
          <a:xfrm flipV="1">
            <a:off x="1643063" y="2000250"/>
            <a:ext cx="6019800" cy="1981200"/>
          </a:xfrm>
          <a:prstGeom prst="line">
            <a:avLst/>
          </a:prstGeom>
          <a:noFill/>
          <a:ln w="9525">
            <a:solidFill>
              <a:schemeClr val="tx1"/>
            </a:solidFill>
            <a:round/>
            <a:headEnd/>
            <a:tailEnd/>
          </a:ln>
        </p:spPr>
        <p:txBody>
          <a:bodyPr/>
          <a:lstStyle/>
          <a:p>
            <a:endParaRPr lang="cs-CZ"/>
          </a:p>
        </p:txBody>
      </p:sp>
      <p:sp>
        <p:nvSpPr>
          <p:cNvPr id="11276" name="Line 12"/>
          <p:cNvSpPr>
            <a:spLocks noChangeShapeType="1"/>
          </p:cNvSpPr>
          <p:nvPr/>
        </p:nvSpPr>
        <p:spPr bwMode="auto">
          <a:xfrm>
            <a:off x="1643063" y="4572000"/>
            <a:ext cx="6019800" cy="1447800"/>
          </a:xfrm>
          <a:prstGeom prst="line">
            <a:avLst/>
          </a:prstGeom>
          <a:noFill/>
          <a:ln w="9525">
            <a:solidFill>
              <a:schemeClr val="tx1"/>
            </a:solidFill>
            <a:round/>
            <a:headEnd/>
            <a:tailEnd/>
          </a:ln>
        </p:spPr>
        <p:txBody>
          <a:bodyPr/>
          <a:lstStyle/>
          <a:p>
            <a:endParaRPr lang="cs-CZ"/>
          </a:p>
        </p:txBody>
      </p:sp>
      <p:sp>
        <p:nvSpPr>
          <p:cNvPr id="11277" name="Line 13"/>
          <p:cNvSpPr>
            <a:spLocks noChangeShapeType="1"/>
          </p:cNvSpPr>
          <p:nvPr/>
        </p:nvSpPr>
        <p:spPr bwMode="auto">
          <a:xfrm>
            <a:off x="1643063" y="6500813"/>
            <a:ext cx="6019800" cy="0"/>
          </a:xfrm>
          <a:prstGeom prst="line">
            <a:avLst/>
          </a:prstGeom>
          <a:noFill/>
          <a:ln w="9525">
            <a:solidFill>
              <a:schemeClr val="tx1"/>
            </a:solidFill>
            <a:round/>
            <a:headEnd/>
            <a:tailEnd/>
          </a:ln>
        </p:spPr>
        <p:txBody>
          <a:bodyPr/>
          <a:lstStyle/>
          <a:p>
            <a:endParaRPr lang="cs-CZ"/>
          </a:p>
        </p:txBody>
      </p:sp>
      <p:sp>
        <p:nvSpPr>
          <p:cNvPr id="11278" name="Line 14"/>
          <p:cNvSpPr>
            <a:spLocks noChangeShapeType="1"/>
          </p:cNvSpPr>
          <p:nvPr/>
        </p:nvSpPr>
        <p:spPr bwMode="auto">
          <a:xfrm>
            <a:off x="1643063" y="4714875"/>
            <a:ext cx="6019800" cy="1447800"/>
          </a:xfrm>
          <a:prstGeom prst="line">
            <a:avLst/>
          </a:prstGeom>
          <a:noFill/>
          <a:ln w="9525">
            <a:solidFill>
              <a:schemeClr val="tx1"/>
            </a:solidFill>
            <a:round/>
            <a:headEnd/>
            <a:tailEnd/>
          </a:ln>
        </p:spPr>
        <p:txBody>
          <a:bodyPr/>
          <a:lstStyle/>
          <a:p>
            <a:endParaRPr lang="cs-CZ"/>
          </a:p>
        </p:txBody>
      </p:sp>
      <p:sp>
        <p:nvSpPr>
          <p:cNvPr id="2" name="Rectangle 1"/>
          <p:cNvSpPr/>
          <p:nvPr/>
        </p:nvSpPr>
        <p:spPr>
          <a:xfrm>
            <a:off x="714375" y="0"/>
            <a:ext cx="8429625" cy="1200150"/>
          </a:xfrm>
          <a:prstGeom prst="rect">
            <a:avLst/>
          </a:prstGeom>
        </p:spPr>
        <p:txBody>
          <a:bodyPr>
            <a:spAutoFit/>
          </a:bodyPr>
          <a:lstStyle/>
          <a:p>
            <a:pPr>
              <a:defRPr/>
            </a:pPr>
            <a:r>
              <a:rPr lang="cs-CZ" sz="3600" dirty="0">
                <a:solidFill>
                  <a:schemeClr val="bg2">
                    <a:lumMod val="50000"/>
                  </a:schemeClr>
                </a:solidFill>
                <a:latin typeface="+mj-lt"/>
              </a:rPr>
              <a:t>Rozdíl v obsahu bílkovin v mateřském mléce a kravském mléce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642938" y="0"/>
            <a:ext cx="8153400" cy="1214438"/>
          </a:xfrm>
        </p:spPr>
        <p:txBody>
          <a:bodyPr>
            <a:normAutofit fontScale="90000"/>
          </a:bodyPr>
          <a:lstStyle/>
          <a:p>
            <a:pPr eaLnBrk="1" hangingPunct="1"/>
            <a:r>
              <a:rPr lang="cs-CZ" dirty="0" smtClean="0">
                <a:solidFill>
                  <a:schemeClr val="bg2">
                    <a:lumMod val="50000"/>
                  </a:schemeClr>
                </a:solidFill>
              </a:rPr>
              <a:t>Rozdíly nejsou jen na úrovni mezidruhové</a:t>
            </a:r>
          </a:p>
        </p:txBody>
      </p:sp>
      <p:sp>
        <p:nvSpPr>
          <p:cNvPr id="18435" name="Zástupný symbol pro obsah 2"/>
          <p:cNvSpPr>
            <a:spLocks noGrp="1"/>
          </p:cNvSpPr>
          <p:nvPr>
            <p:ph sz="quarter" idx="1"/>
          </p:nvPr>
        </p:nvSpPr>
        <p:spPr>
          <a:xfrm>
            <a:off x="612775" y="1600200"/>
            <a:ext cx="8153400" cy="4495800"/>
          </a:xfrm>
        </p:spPr>
        <p:txBody>
          <a:bodyPr>
            <a:normAutofit fontScale="92500"/>
          </a:bodyPr>
          <a:lstStyle/>
          <a:p>
            <a:pPr marL="640080" lvl="1" indent="-274320" eaLnBrk="1" fontAlgn="auto" hangingPunct="1">
              <a:spcAft>
                <a:spcPts val="0"/>
              </a:spcAft>
              <a:buClr>
                <a:schemeClr val="accent2"/>
              </a:buClr>
              <a:buFont typeface="Wingdings 2" pitchFamily="18" charset="2"/>
              <a:buNone/>
              <a:defRPr/>
            </a:pPr>
            <a:r>
              <a:rPr lang="cs-CZ" sz="3000" b="1" dirty="0" smtClean="0">
                <a:solidFill>
                  <a:schemeClr val="tx1">
                    <a:lumMod val="65000"/>
                    <a:lumOff val="35000"/>
                  </a:schemeClr>
                </a:solidFill>
              </a:rPr>
              <a:t>Každé ženě se tvoří jiné mléko:</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na gestační věk dítěte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na stravu matky</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Mění se v průběhu dne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Podle toho, kolik času uplynulo od porodu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na to, který prs nabídnete dítěti jako první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Během menstruačního cyklu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k počtu předcházejících těhotenství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k tomu, jakým způsobem se mléko získává</a:t>
            </a:r>
          </a:p>
          <a:p>
            <a:pPr marL="640080" lvl="1" indent="-274320" eaLnBrk="1" fontAlgn="auto" hangingPunct="1">
              <a:spcAft>
                <a:spcPts val="0"/>
              </a:spcAft>
              <a:buFont typeface="Wingdings 2"/>
              <a:buNone/>
              <a:defRPr/>
            </a:pPr>
            <a:endParaRPr lang="cs-CZ" dirty="0" smtClean="0">
              <a:solidFill>
                <a:schemeClr val="tx1">
                  <a:lumMod val="65000"/>
                  <a:lumOff val="35000"/>
                </a:schemeClr>
              </a:solidFill>
            </a:endParaRPr>
          </a:p>
          <a:p>
            <a:pPr marL="640080" lvl="1" indent="-274320" eaLnBrk="1" fontAlgn="auto" hangingPunct="1">
              <a:spcAft>
                <a:spcPts val="0"/>
              </a:spcAft>
              <a:buFont typeface="Wingdings 2"/>
              <a:buNone/>
              <a:defRPr/>
            </a:pPr>
            <a:r>
              <a:rPr lang="cs-CZ" dirty="0" smtClean="0">
                <a:solidFill>
                  <a:schemeClr val="tx1">
                    <a:lumMod val="65000"/>
                    <a:lumOff val="35000"/>
                  </a:schemeClr>
                </a:solidFill>
                <a:latin typeface="Calibri"/>
              </a:rPr>
              <a:t>→ </a:t>
            </a:r>
            <a:r>
              <a:rPr lang="cs-CZ" b="1" dirty="0" smtClean="0">
                <a:solidFill>
                  <a:schemeClr val="tx1">
                    <a:lumMod val="65000"/>
                    <a:lumOff val="35000"/>
                  </a:schemeClr>
                </a:solidFill>
              </a:rPr>
              <a:t>Mateřské mléko se mění dle potřeb dítěte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rPr>
              <a:t>Příroda to má dokonale vymyšlené</a:t>
            </a:r>
          </a:p>
        </p:txBody>
      </p:sp>
      <p:sp>
        <p:nvSpPr>
          <p:cNvPr id="13315"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rPr>
              <a:t>Mateřské mléko se mění v závislosti na potřebách dítěte.</a:t>
            </a:r>
          </a:p>
          <a:p>
            <a:pPr eaLnBrk="1" hangingPunct="1"/>
            <a:r>
              <a:rPr lang="cs-CZ" dirty="0" smtClean="0">
                <a:solidFill>
                  <a:schemeClr val="tx1">
                    <a:lumMod val="65000"/>
                    <a:lumOff val="35000"/>
                  </a:schemeClr>
                </a:solidFill>
              </a:rPr>
              <a:t>Dítě během kojení předává matčinu tělu informace o svých potřebách - kvalita a množství mléka se při dalších kojení mění na základě potřeb dítěte.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ctrTitle"/>
          </p:nvPr>
        </p:nvSpPr>
        <p:spPr>
          <a:xfrm>
            <a:off x="0" y="320675"/>
            <a:ext cx="9144000" cy="1050925"/>
          </a:xfrm>
        </p:spPr>
        <p:txBody>
          <a:bodyPr lIns="0" tIns="0" rIns="0" bIns="0">
            <a:normAutofit/>
          </a:bodyPr>
          <a:lstStyle/>
          <a:p>
            <a:pPr algn="ctr" eaLnBrk="1" fontAlgn="auto" hangingPunct="1">
              <a:lnSpc>
                <a:spcPct val="95000"/>
              </a:lnSpc>
              <a:spcAft>
                <a:spcPts val="0"/>
              </a:spcAft>
              <a:defRPr/>
            </a:pPr>
            <a:r>
              <a:rPr lang="cs-CZ" sz="3600" dirty="0" smtClean="0">
                <a:solidFill>
                  <a:schemeClr val="bg2">
                    <a:lumMod val="50000"/>
                  </a:schemeClr>
                </a:solidFill>
              </a:rPr>
              <a:t>Jedna žena – jedno kojení – </a:t>
            </a:r>
            <a:r>
              <a:rPr lang="cs-CZ" sz="3600" i="1" dirty="0" smtClean="0">
                <a:solidFill>
                  <a:schemeClr val="bg2">
                    <a:lumMod val="50000"/>
                  </a:schemeClr>
                </a:solidFill>
              </a:rPr>
              <a:t>jedno mléko????</a:t>
            </a:r>
            <a:endParaRPr lang="en-US" sz="3600" i="1" dirty="0" smtClean="0">
              <a:solidFill>
                <a:schemeClr val="bg2">
                  <a:lumMod val="50000"/>
                </a:schemeClr>
              </a:solidFill>
            </a:endParaRPr>
          </a:p>
        </p:txBody>
      </p:sp>
      <p:pic>
        <p:nvPicPr>
          <p:cNvPr id="22531" name="Picture 4"/>
          <p:cNvPicPr>
            <a:picLocks noChangeAspect="1" noChangeArrowheads="1"/>
          </p:cNvPicPr>
          <p:nvPr/>
        </p:nvPicPr>
        <p:blipFill>
          <a:blip r:embed="rId2" cstate="print"/>
          <a:srcRect/>
          <a:stretch>
            <a:fillRect/>
          </a:stretch>
        </p:blipFill>
        <p:spPr bwMode="auto">
          <a:xfrm>
            <a:off x="2928938" y="1782763"/>
            <a:ext cx="46069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428625" y="285750"/>
            <a:ext cx="8150225" cy="800100"/>
          </a:xfrm>
        </p:spPr>
        <p:txBody>
          <a:bodyPr lIns="0" tIns="0" rIns="0" bIns="0">
            <a:normAutofit/>
          </a:bodyPr>
          <a:lstStyle/>
          <a:p>
            <a:pPr eaLnBrk="1" fontAlgn="auto" hangingPunct="1">
              <a:lnSpc>
                <a:spcPct val="95000"/>
              </a:lnSpc>
              <a:spcAft>
                <a:spcPts val="0"/>
              </a:spcAft>
              <a:defRPr/>
            </a:pPr>
            <a:r>
              <a:rPr lang="cs-CZ" sz="3600" cap="none" dirty="0" smtClean="0">
                <a:solidFill>
                  <a:schemeClr val="bg2">
                    <a:lumMod val="50000"/>
                  </a:schemeClr>
                </a:solidFill>
                <a:latin typeface="+mn-lt"/>
              </a:rPr>
              <a:t>Změny ve složení MM v průběhu dne</a:t>
            </a:r>
            <a:endParaRPr lang="en-US" sz="3600" cap="none" dirty="0" smtClean="0">
              <a:solidFill>
                <a:schemeClr val="bg2">
                  <a:lumMod val="50000"/>
                </a:schemeClr>
              </a:solidFill>
              <a:latin typeface="+mn-lt"/>
            </a:endParaRPr>
          </a:p>
        </p:txBody>
      </p:sp>
      <p:pic>
        <p:nvPicPr>
          <p:cNvPr id="14339" name="Picture 4"/>
          <p:cNvPicPr>
            <a:picLocks noChangeAspect="1" noChangeArrowheads="1"/>
          </p:cNvPicPr>
          <p:nvPr/>
        </p:nvPicPr>
        <p:blipFill>
          <a:blip r:embed="rId2" cstate="print"/>
          <a:srcRect/>
          <a:stretch>
            <a:fillRect/>
          </a:stretch>
        </p:blipFill>
        <p:spPr bwMode="auto">
          <a:xfrm>
            <a:off x="0" y="1628800"/>
            <a:ext cx="9144000"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214313" y="0"/>
            <a:ext cx="8929687" cy="1050925"/>
          </a:xfrm>
        </p:spPr>
        <p:txBody>
          <a:bodyPr lIns="0" tIns="0" rIns="0" bIns="0"/>
          <a:lstStyle/>
          <a:p>
            <a:pPr algn="ctr" eaLnBrk="1" hangingPunct="1">
              <a:lnSpc>
                <a:spcPct val="95000"/>
              </a:lnSpc>
            </a:pPr>
            <a:r>
              <a:rPr lang="cs-CZ" sz="3600" cap="none" dirty="0" smtClean="0">
                <a:solidFill>
                  <a:schemeClr val="bg2">
                    <a:lumMod val="50000"/>
                  </a:schemeClr>
                </a:solidFill>
              </a:rPr>
              <a:t>Změny v obsahu tuku v MM během jednoho kojení</a:t>
            </a:r>
            <a:endParaRPr lang="en-US" sz="3600" cap="none" dirty="0" smtClean="0">
              <a:solidFill>
                <a:schemeClr val="bg2">
                  <a:lumMod val="50000"/>
                </a:schemeClr>
              </a:solidFill>
            </a:endParaRPr>
          </a:p>
        </p:txBody>
      </p:sp>
      <p:pic>
        <p:nvPicPr>
          <p:cNvPr id="15363" name="Picture 4"/>
          <p:cNvPicPr>
            <a:picLocks noChangeAspect="1" noChangeArrowheads="1"/>
          </p:cNvPicPr>
          <p:nvPr/>
        </p:nvPicPr>
        <p:blipFill>
          <a:blip r:embed="rId2" cstate="print"/>
          <a:srcRect/>
          <a:stretch>
            <a:fillRect/>
          </a:stretch>
        </p:blipFill>
        <p:spPr bwMode="auto">
          <a:xfrm>
            <a:off x="0" y="1052736"/>
            <a:ext cx="8820472" cy="5411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obsah 2"/>
          <p:cNvSpPr>
            <a:spLocks noGrp="1"/>
          </p:cNvSpPr>
          <p:nvPr>
            <p:ph idx="1"/>
          </p:nvPr>
        </p:nvSpPr>
        <p:spPr>
          <a:xfrm>
            <a:off x="612775" y="1600200"/>
            <a:ext cx="8153400" cy="4495800"/>
          </a:xfrm>
        </p:spPr>
        <p:txBody>
          <a:bodyPr/>
          <a:lstStyle/>
          <a:p>
            <a:pPr eaLnBrk="1" hangingPunct="1"/>
            <a:endParaRPr lang="cs-CZ" dirty="0" smtClean="0">
              <a:solidFill>
                <a:schemeClr val="tx1">
                  <a:lumMod val="75000"/>
                  <a:lumOff val="25000"/>
                </a:schemeClr>
              </a:solidFill>
            </a:endParaRPr>
          </a:p>
          <a:p>
            <a:pPr eaLnBrk="1" hangingPunct="1"/>
            <a:r>
              <a:rPr lang="cs-CZ" dirty="0" smtClean="0">
                <a:solidFill>
                  <a:schemeClr val="tx1">
                    <a:lumMod val="75000"/>
                    <a:lumOff val="25000"/>
                  </a:schemeClr>
                </a:solidFill>
              </a:rPr>
              <a:t>Vzhledem k tomu, že mateřské mléko je tak variabilní, neexistuje adekvátní vzorek!</a:t>
            </a:r>
          </a:p>
        </p:txBody>
      </p:sp>
      <p:sp>
        <p:nvSpPr>
          <p:cNvPr id="19458"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rPr>
              <a:t>Co je adekvátní vzorek mateřského mléka?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467544" y="260648"/>
            <a:ext cx="8078670" cy="1657080"/>
          </a:xfrm>
          <a:prstGeom prst="rect">
            <a:avLst/>
          </a:prstGeom>
          <a:noFill/>
          <a:ln>
            <a:noFill/>
          </a:ln>
        </p:spPr>
        <p:txBody>
          <a:bodyPr lIns="90000" tIns="45000" rIns="90000" bIns="45000" anchor="ctr"/>
          <a:lstStyle/>
          <a:p>
            <a:pPr>
              <a:lnSpc>
                <a:spcPct val="85000"/>
              </a:lnSpc>
            </a:pPr>
            <a:r>
              <a:rPr lang="cs-CZ" sz="4800" dirty="0">
                <a:solidFill>
                  <a:srgbClr val="50B4C8"/>
                </a:solidFill>
                <a:latin typeface="Calibri Light"/>
              </a:rPr>
              <a:t>Mezinárodní kodex marketingu náhrad mateřského mléka (*1981)</a:t>
            </a:r>
            <a:endParaRPr sz="1600" dirty="0">
              <a:solidFill>
                <a:prstClr val="black"/>
              </a:solidFill>
            </a:endParaRPr>
          </a:p>
        </p:txBody>
      </p:sp>
      <p:sp>
        <p:nvSpPr>
          <p:cNvPr id="635" name="CustomShape 2"/>
          <p:cNvSpPr/>
          <p:nvPr/>
        </p:nvSpPr>
        <p:spPr>
          <a:xfrm>
            <a:off x="251520" y="2060848"/>
            <a:ext cx="6171390" cy="168336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Soubor doporučení WHO k regulaci marketingu </a:t>
            </a:r>
            <a:endParaRPr dirty="0">
              <a:solidFill>
                <a:prstClr val="black"/>
              </a:solidFill>
            </a:endParaRPr>
          </a:p>
          <a:p>
            <a:pPr lvl="1">
              <a:buFont typeface="Arial"/>
              <a:buChar char=" "/>
            </a:pPr>
            <a:r>
              <a:rPr lang="cs-CZ" sz="2400" dirty="0">
                <a:solidFill>
                  <a:srgbClr val="162F33"/>
                </a:solidFill>
                <a:latin typeface="Calibri Light"/>
              </a:rPr>
              <a:t>kojeneckých lahví, </a:t>
            </a:r>
            <a:r>
              <a:rPr lang="cs-CZ" sz="2400" dirty="0" err="1">
                <a:solidFill>
                  <a:srgbClr val="162F33"/>
                </a:solidFill>
                <a:latin typeface="Calibri Light"/>
              </a:rPr>
              <a:t>saviček</a:t>
            </a:r>
            <a:r>
              <a:rPr lang="cs-CZ" sz="2400" dirty="0">
                <a:solidFill>
                  <a:srgbClr val="162F33"/>
                </a:solidFill>
                <a:latin typeface="Calibri Light"/>
              </a:rPr>
              <a:t>, dudlíků</a:t>
            </a:r>
            <a:endParaRPr dirty="0">
              <a:solidFill>
                <a:prstClr val="black"/>
              </a:solidFill>
            </a:endParaRPr>
          </a:p>
          <a:p>
            <a:pPr lvl="1">
              <a:buFont typeface="Arial"/>
              <a:buChar char=" "/>
            </a:pPr>
            <a:r>
              <a:rPr lang="cs-CZ" sz="2400" dirty="0">
                <a:solidFill>
                  <a:srgbClr val="162F33"/>
                </a:solidFill>
                <a:latin typeface="Calibri Light"/>
              </a:rPr>
              <a:t>veškerých náhrad mateřského mléka (umělá kojenecká výživa, voda, čaje, kaše, příkrmy…)</a:t>
            </a:r>
            <a:endParaRPr dirty="0">
              <a:solidFill>
                <a:prstClr val="black"/>
              </a:solidFill>
            </a:endParaRPr>
          </a:p>
        </p:txBody>
      </p:sp>
      <p:sp>
        <p:nvSpPr>
          <p:cNvPr id="636" name="CustomShape 3"/>
          <p:cNvSpPr/>
          <p:nvPr/>
        </p:nvSpPr>
        <p:spPr>
          <a:xfrm>
            <a:off x="6572880" y="5876280"/>
            <a:ext cx="2193750" cy="1396080"/>
          </a:xfrm>
          <a:prstGeom prst="rect">
            <a:avLst/>
          </a:prstGeom>
          <a:noFill/>
          <a:ln>
            <a:noFill/>
          </a:ln>
        </p:spPr>
        <p:txBody>
          <a:bodyPr lIns="90000" tIns="45000" rIns="90000" bIns="45000" anchor="b"/>
          <a:lstStyle/>
          <a:p>
            <a:fld id="{CCD8F358-A7DF-450F-87B4-05A8A99465FA}" type="slidenum">
              <a:rPr lang="cs-CZ" sz="10300">
                <a:solidFill>
                  <a:srgbClr val="FFFFFF"/>
                </a:solidFill>
                <a:latin typeface="Georgia"/>
              </a:rPr>
              <a:pPr/>
              <a:t>2</a:t>
            </a:fld>
            <a:endParaRPr>
              <a:solidFill>
                <a:prstClr val="black"/>
              </a:solidFill>
            </a:endParaRPr>
          </a:p>
        </p:txBody>
      </p:sp>
      <p:pic>
        <p:nvPicPr>
          <p:cNvPr id="637" name="Picture 2"/>
          <p:cNvPicPr/>
          <p:nvPr/>
        </p:nvPicPr>
        <p:blipFill>
          <a:blip r:embed="rId2" cstate="print"/>
          <a:stretch>
            <a:fillRect/>
          </a:stretch>
        </p:blipFill>
        <p:spPr>
          <a:xfrm>
            <a:off x="7164288" y="2780928"/>
            <a:ext cx="1670760" cy="3161160"/>
          </a:xfrm>
          <a:prstGeom prst="rect">
            <a:avLst/>
          </a:prstGeom>
          <a:ln>
            <a:noFill/>
          </a:ln>
        </p:spPr>
      </p:pic>
      <p:sp>
        <p:nvSpPr>
          <p:cNvPr id="638" name="CustomShape 4"/>
          <p:cNvSpPr/>
          <p:nvPr/>
        </p:nvSpPr>
        <p:spPr>
          <a:xfrm>
            <a:off x="251520" y="3645024"/>
            <a:ext cx="6768752" cy="3024336"/>
          </a:xfrm>
          <a:prstGeom prst="rect">
            <a:avLst/>
          </a:prstGeom>
          <a:noFill/>
          <a:ln w="9360">
            <a:noFill/>
          </a:ln>
        </p:spPr>
        <p:txBody>
          <a:bodyPr lIns="90000" tIns="45000" rIns="90000" bIns="45000"/>
          <a:lstStyle/>
          <a:p>
            <a:r>
              <a:rPr lang="cs-CZ" sz="2400" dirty="0">
                <a:solidFill>
                  <a:srgbClr val="000000"/>
                </a:solidFill>
                <a:latin typeface="Calibri Light"/>
              </a:rPr>
              <a:t>Nezakazuje produkty vyrábět, zakazuje však jejich reklamu, propagaci, vzorky zdarma…</a:t>
            </a:r>
            <a:endParaRPr dirty="0">
              <a:solidFill>
                <a:prstClr val="black"/>
              </a:solidFill>
            </a:endParaRPr>
          </a:p>
          <a:p>
            <a:r>
              <a:rPr lang="cs-CZ" sz="2400" dirty="0">
                <a:solidFill>
                  <a:srgbClr val="000000"/>
                </a:solidFill>
                <a:latin typeface="Calibri Light"/>
              </a:rPr>
              <a:t>Nástroj podpory, ochrany a prosazování kojení</a:t>
            </a:r>
            <a:endParaRPr dirty="0">
              <a:solidFill>
                <a:prstClr val="black"/>
              </a:solidFill>
            </a:endParaRPr>
          </a:p>
          <a:p>
            <a:r>
              <a:rPr lang="cs-CZ" sz="2400" dirty="0">
                <a:solidFill>
                  <a:srgbClr val="000000"/>
                </a:solidFill>
                <a:latin typeface="Calibri Light"/>
              </a:rPr>
              <a:t>Cíl = bezpečná a vhodná výživa kojenců a malých </a:t>
            </a:r>
            <a:r>
              <a:rPr lang="cs-CZ" sz="2400" dirty="0" smtClean="0">
                <a:solidFill>
                  <a:srgbClr val="000000"/>
                </a:solidFill>
                <a:latin typeface="Calibri Light"/>
              </a:rPr>
              <a:t>dětí</a:t>
            </a:r>
          </a:p>
          <a:p>
            <a:r>
              <a:rPr lang="cs-CZ" dirty="0" smtClean="0">
                <a:solidFill>
                  <a:prstClr val="black"/>
                </a:solidFill>
                <a:hlinkClick r:id="rId3"/>
              </a:rPr>
              <a:t>http://www.kojeni.</a:t>
            </a:r>
            <a:r>
              <a:rPr lang="cs-CZ" dirty="0" err="1" smtClean="0">
                <a:solidFill>
                  <a:prstClr val="black"/>
                </a:solidFill>
                <a:hlinkClick r:id="rId3"/>
              </a:rPr>
              <a:t>cz</a:t>
            </a:r>
            <a:r>
              <a:rPr lang="cs-CZ" dirty="0" smtClean="0">
                <a:solidFill>
                  <a:prstClr val="black"/>
                </a:solidFill>
                <a:hlinkClick r:id="rId3"/>
              </a:rPr>
              <a:t>/</a:t>
            </a:r>
            <a:r>
              <a:rPr lang="cs-CZ" dirty="0" err="1" smtClean="0">
                <a:solidFill>
                  <a:prstClr val="black"/>
                </a:solidFill>
                <a:hlinkClick r:id="rId3"/>
              </a:rPr>
              <a:t>zdravotnikum</a:t>
            </a:r>
            <a:r>
              <a:rPr lang="cs-CZ" dirty="0" smtClean="0">
                <a:solidFill>
                  <a:prstClr val="black"/>
                </a:solidFill>
                <a:hlinkClick r:id="rId3"/>
              </a:rPr>
              <a:t>/kodex/</a:t>
            </a:r>
            <a:r>
              <a:rPr lang="cs-CZ" dirty="0" err="1" smtClean="0">
                <a:solidFill>
                  <a:prstClr val="black"/>
                </a:solidFill>
                <a:hlinkClick r:id="rId3"/>
              </a:rPr>
              <a:t>who</a:t>
            </a:r>
            <a:r>
              <a:rPr lang="cs-CZ" dirty="0" smtClean="0">
                <a:solidFill>
                  <a:prstClr val="black"/>
                </a:solidFill>
                <a:hlinkClick r:id="rId3"/>
              </a:rPr>
              <a:t>-kodex-marketingu-2015/</a:t>
            </a:r>
            <a:endParaRPr lang="cs-CZ" dirty="0" smtClean="0">
              <a:solidFill>
                <a:prstClr val="black"/>
              </a:solidFill>
            </a:endParaRPr>
          </a:p>
          <a:p>
            <a:r>
              <a:rPr lang="cs-CZ" dirty="0" smtClean="0">
                <a:solidFill>
                  <a:prstClr val="black"/>
                </a:solidFill>
                <a:hlinkClick r:id="rId4"/>
              </a:rPr>
              <a:t>http://kojim.webnode.cz/mezinarodni-kodex-marketingu-nahrad-materskeho-mleka/</a:t>
            </a:r>
            <a:endParaRPr lang="cs-CZ" dirty="0" smtClean="0">
              <a:solidFill>
                <a:prstClr val="black"/>
              </a:solidFill>
            </a:endParaRPr>
          </a:p>
          <a:p>
            <a:endParaRPr dirty="0">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29688" cy="1143000"/>
          </a:xfrm>
        </p:spPr>
        <p:txBody>
          <a:bodyPr>
            <a:normAutofit fontScale="90000"/>
          </a:bodyPr>
          <a:lstStyle/>
          <a:p>
            <a:pPr eaLnBrk="1" hangingPunct="1"/>
            <a:r>
              <a:rPr lang="cs-CZ" sz="3600" dirty="0" smtClean="0">
                <a:solidFill>
                  <a:schemeClr val="bg2">
                    <a:lumMod val="50000"/>
                  </a:schemeClr>
                </a:solidFill>
              </a:rPr>
              <a:t>Co všechno mateřské mléko (MM) obsahuje? - To přesně nevíme</a:t>
            </a:r>
          </a:p>
        </p:txBody>
      </p:sp>
      <p:sp>
        <p:nvSpPr>
          <p:cNvPr id="18435" name="Rectangle 3"/>
          <p:cNvSpPr>
            <a:spLocks noGrp="1" noChangeArrowheads="1"/>
          </p:cNvSpPr>
          <p:nvPr>
            <p:ph sz="quarter" idx="1"/>
          </p:nvPr>
        </p:nvSpPr>
        <p:spPr>
          <a:xfrm>
            <a:off x="762000" y="1643063"/>
            <a:ext cx="8077200" cy="5214937"/>
          </a:xfrm>
        </p:spPr>
        <p:txBody>
          <a:bodyPr/>
          <a:lstStyle/>
          <a:p>
            <a:pPr eaLnBrk="1" hangingPunct="1"/>
            <a:r>
              <a:rPr lang="cs-CZ" sz="2800" dirty="0" smtClean="0">
                <a:solidFill>
                  <a:schemeClr val="tx1">
                    <a:lumMod val="65000"/>
                    <a:lumOff val="35000"/>
                  </a:schemeClr>
                </a:solidFill>
              </a:rPr>
              <a:t>Kromě základních živin-tuků, sacharidů, vitaminů a minerálních látek v optimálním množství a poměru.</a:t>
            </a:r>
          </a:p>
          <a:p>
            <a:pPr eaLnBrk="1" hangingPunct="1"/>
            <a:r>
              <a:rPr lang="cs-CZ" sz="2800" dirty="0" smtClean="0">
                <a:solidFill>
                  <a:schemeClr val="tx1">
                    <a:lumMod val="65000"/>
                    <a:lumOff val="35000"/>
                  </a:schemeClr>
                </a:solidFill>
              </a:rPr>
              <a:t>Neskutečně velké množství dalších látek.</a:t>
            </a:r>
          </a:p>
          <a:p>
            <a:pPr eaLnBrk="1" hangingPunct="1"/>
            <a:endParaRPr lang="cs-CZ" sz="2800" dirty="0" smtClean="0">
              <a:solidFill>
                <a:schemeClr val="tx1">
                  <a:lumMod val="65000"/>
                  <a:lumOff val="35000"/>
                </a:schemeClr>
              </a:solidFill>
            </a:endParaRPr>
          </a:p>
          <a:p>
            <a:r>
              <a:rPr lang="cs-CZ" sz="2800" dirty="0">
                <a:solidFill>
                  <a:srgbClr val="FF0000"/>
                </a:solidFill>
                <a:hlinkClick r:id="rId2"/>
              </a:rPr>
              <a:t>http://www.mamila.sk/pre-matky/dojcenie-a/zlozenie-mm</a:t>
            </a:r>
            <a:r>
              <a:rPr lang="cs-CZ" sz="2800" b="1" dirty="0" smtClean="0">
                <a:solidFill>
                  <a:srgbClr val="FF0000"/>
                </a:solidFill>
                <a:hlinkClick r:id="rId2"/>
              </a:rPr>
              <a:t>/</a:t>
            </a:r>
            <a:endParaRPr lang="cs-CZ" sz="2800" b="1" dirty="0" smtClean="0">
              <a:solidFill>
                <a:srgbClr val="FF0000"/>
              </a:solidFill>
            </a:endParaRPr>
          </a:p>
          <a:p>
            <a:endParaRPr lang="cs-CZ" sz="2800" b="1"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612775" y="228600"/>
            <a:ext cx="8153400" cy="990600"/>
          </a:xfrm>
        </p:spPr>
        <p:txBody>
          <a:bodyPr/>
          <a:lstStyle/>
          <a:p>
            <a:pPr eaLnBrk="1" hangingPunct="1"/>
            <a:r>
              <a:rPr lang="cs-CZ" sz="3600" dirty="0" smtClean="0">
                <a:solidFill>
                  <a:schemeClr val="bg2">
                    <a:lumMod val="50000"/>
                  </a:schemeClr>
                </a:solidFill>
              </a:rPr>
              <a:t>Nenutritivní složky MM </a:t>
            </a:r>
          </a:p>
        </p:txBody>
      </p:sp>
      <p:pic>
        <p:nvPicPr>
          <p:cNvPr id="19459" name="Picture 4"/>
          <p:cNvPicPr>
            <a:picLocks noChangeAspect="1" noChangeArrowheads="1"/>
          </p:cNvPicPr>
          <p:nvPr/>
        </p:nvPicPr>
        <p:blipFill>
          <a:blip r:embed="rId2" cstate="print"/>
          <a:srcRect/>
          <a:stretch>
            <a:fillRect/>
          </a:stretch>
        </p:blipFill>
        <p:spPr bwMode="auto">
          <a:xfrm>
            <a:off x="0" y="1714500"/>
            <a:ext cx="9144000"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ctrTitle"/>
          </p:nvPr>
        </p:nvSpPr>
        <p:spPr>
          <a:xfrm>
            <a:off x="0" y="1571625"/>
            <a:ext cx="3357563" cy="2071688"/>
          </a:xfrm>
        </p:spPr>
        <p:txBody>
          <a:bodyPr lIns="0" tIns="0" rIns="0" bIns="0">
            <a:normAutofit/>
          </a:bodyPr>
          <a:lstStyle/>
          <a:p>
            <a:pPr eaLnBrk="1" fontAlgn="auto" hangingPunct="1">
              <a:lnSpc>
                <a:spcPct val="95000"/>
              </a:lnSpc>
              <a:spcAft>
                <a:spcPts val="0"/>
              </a:spcAft>
              <a:defRPr/>
            </a:pPr>
            <a:r>
              <a:rPr lang="cs-CZ" sz="3200" dirty="0" smtClean="0">
                <a:solidFill>
                  <a:schemeClr val="bg2">
                    <a:lumMod val="50000"/>
                  </a:schemeClr>
                </a:solidFill>
              </a:rPr>
              <a:t>Imunitní faktory v mateřském mléku</a:t>
            </a:r>
          </a:p>
        </p:txBody>
      </p:sp>
      <p:pic>
        <p:nvPicPr>
          <p:cNvPr id="20483" name="Picture 4"/>
          <p:cNvPicPr>
            <a:picLocks noChangeAspect="1" noChangeArrowheads="1"/>
          </p:cNvPicPr>
          <p:nvPr/>
        </p:nvPicPr>
        <p:blipFill>
          <a:blip r:embed="rId2" cstate="print"/>
          <a:srcRect/>
          <a:stretch>
            <a:fillRect/>
          </a:stretch>
        </p:blipFill>
        <p:spPr bwMode="auto">
          <a:xfrm>
            <a:off x="3292475" y="0"/>
            <a:ext cx="5851525" cy="6034088"/>
          </a:xfrm>
          <a:prstGeom prst="rect">
            <a:avLst/>
          </a:prstGeom>
          <a:noFill/>
          <a:ln w="9525">
            <a:noFill/>
            <a:miter lim="800000"/>
            <a:headEnd/>
            <a:tailEnd/>
          </a:ln>
        </p:spPr>
      </p:pic>
      <p:sp>
        <p:nvSpPr>
          <p:cNvPr id="20484" name="Obdélník 3"/>
          <p:cNvSpPr>
            <a:spLocks noChangeArrowheads="1"/>
          </p:cNvSpPr>
          <p:nvPr/>
        </p:nvSpPr>
        <p:spPr bwMode="auto">
          <a:xfrm>
            <a:off x="2500313" y="6211888"/>
            <a:ext cx="6643687" cy="646112"/>
          </a:xfrm>
          <a:prstGeom prst="rect">
            <a:avLst/>
          </a:prstGeom>
          <a:noFill/>
          <a:ln w="9525">
            <a:noFill/>
            <a:miter lim="800000"/>
            <a:headEnd/>
            <a:tailEnd/>
          </a:ln>
        </p:spPr>
        <p:txBody>
          <a:bodyPr>
            <a:spAutoFit/>
          </a:bodyPr>
          <a:lstStyle/>
          <a:p>
            <a:r>
              <a:rPr lang="cs-CZ" dirty="0">
                <a:solidFill>
                  <a:schemeClr val="tx1">
                    <a:lumMod val="65000"/>
                    <a:lumOff val="35000"/>
                  </a:schemeClr>
                </a:solidFill>
              </a:rPr>
              <a:t>Toto nejsou veškeré imunitní faktory, které mateřské mléko obsahuje a v umělém mléku chybí</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Zástupný symbol pro obsah 2"/>
          <p:cNvSpPr>
            <a:spLocks noGrp="1"/>
          </p:cNvSpPr>
          <p:nvPr>
            <p:ph idx="1"/>
          </p:nvPr>
        </p:nvSpPr>
        <p:spPr>
          <a:xfrm>
            <a:off x="612775" y="1600200"/>
            <a:ext cx="8153400" cy="4495800"/>
          </a:xfrm>
        </p:spPr>
        <p:txBody>
          <a:bodyPr>
            <a:normAutofit lnSpcReduction="10000"/>
          </a:bodyPr>
          <a:lstStyle/>
          <a:p>
            <a:pPr eaLnBrk="1" hangingPunct="1"/>
            <a:r>
              <a:rPr lang="cs-CZ" dirty="0" smtClean="0">
                <a:solidFill>
                  <a:schemeClr val="tx1">
                    <a:lumMod val="75000"/>
                    <a:lumOff val="25000"/>
                  </a:schemeClr>
                </a:solidFill>
              </a:rPr>
              <a:t>Mateřské mléko obsahuje cca </a:t>
            </a:r>
            <a:r>
              <a:rPr lang="cs-CZ" smtClean="0">
                <a:solidFill>
                  <a:schemeClr val="tx1">
                    <a:lumMod val="75000"/>
                    <a:lumOff val="25000"/>
                  </a:schemeClr>
                </a:solidFill>
              </a:rPr>
              <a:t>8-15 g/l bílkovin</a:t>
            </a:r>
            <a:endParaRPr lang="cs-CZ" dirty="0" smtClean="0">
              <a:solidFill>
                <a:schemeClr val="tx1">
                  <a:lumMod val="75000"/>
                  <a:lumOff val="25000"/>
                </a:schemeClr>
              </a:solidFill>
            </a:endParaRPr>
          </a:p>
          <a:p>
            <a:pPr eaLnBrk="1" hangingPunct="1"/>
            <a:r>
              <a:rPr lang="cs-CZ" dirty="0" smtClean="0">
                <a:solidFill>
                  <a:schemeClr val="tx1">
                    <a:lumMod val="75000"/>
                    <a:lumOff val="25000"/>
                  </a:schemeClr>
                </a:solidFill>
              </a:rPr>
              <a:t>Je to trochu méně než většina umělých mlék</a:t>
            </a:r>
          </a:p>
          <a:p>
            <a:pPr eaLnBrk="1" hangingPunct="1"/>
            <a:r>
              <a:rPr lang="cs-CZ" dirty="0" smtClean="0">
                <a:solidFill>
                  <a:schemeClr val="tx1">
                    <a:lumMod val="75000"/>
                    <a:lumOff val="25000"/>
                  </a:schemeClr>
                </a:solidFill>
              </a:rPr>
              <a:t>Až 60-65 % (asi 5g) bílkovin z mateřského mléka tvoří </a:t>
            </a:r>
            <a:r>
              <a:rPr lang="cs-CZ" dirty="0" err="1" smtClean="0">
                <a:solidFill>
                  <a:schemeClr val="tx1">
                    <a:lumMod val="75000"/>
                    <a:lumOff val="25000"/>
                  </a:schemeClr>
                </a:solidFill>
              </a:rPr>
              <a:t>laktoferin</a:t>
            </a:r>
            <a:r>
              <a:rPr lang="cs-CZ" dirty="0" smtClean="0">
                <a:solidFill>
                  <a:schemeClr val="tx1">
                    <a:lumMod val="75000"/>
                    <a:lumOff val="25000"/>
                  </a:schemeClr>
                </a:solidFill>
              </a:rPr>
              <a:t> a ten se ze střeva nevstřebává.</a:t>
            </a:r>
          </a:p>
          <a:p>
            <a:pPr eaLnBrk="1" hangingPunct="1"/>
            <a:r>
              <a:rPr lang="cs-CZ" dirty="0" smtClean="0">
                <a:solidFill>
                  <a:schemeClr val="tx1">
                    <a:lumMod val="75000"/>
                    <a:lumOff val="25000"/>
                  </a:schemeClr>
                </a:solidFill>
              </a:rPr>
              <a:t>Asi 0,5 g/l bílkovin tvoří imunoglobulin, který se také ze střeva nevstřebává</a:t>
            </a:r>
          </a:p>
          <a:p>
            <a:pPr eaLnBrk="1" hangingPunct="1"/>
            <a:r>
              <a:rPr lang="cs-CZ" dirty="0" smtClean="0">
                <a:solidFill>
                  <a:schemeClr val="tx1">
                    <a:lumMod val="75000"/>
                    <a:lumOff val="25000"/>
                  </a:schemeClr>
                </a:solidFill>
              </a:rPr>
              <a:t>Umělé mléko obsahuje mnohem více bílkovin než mléko mateřské </a:t>
            </a:r>
          </a:p>
          <a:p>
            <a:pPr eaLnBrk="1" hangingPunct="1"/>
            <a:endParaRPr lang="cs-CZ" dirty="0" smtClean="0">
              <a:solidFill>
                <a:schemeClr val="tx1">
                  <a:lumMod val="75000"/>
                  <a:lumOff val="25000"/>
                </a:schemeClr>
              </a:solidFill>
            </a:endParaRPr>
          </a:p>
        </p:txBody>
      </p:sp>
      <p:sp>
        <p:nvSpPr>
          <p:cNvPr id="27650"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sz="3600" dirty="0" smtClean="0">
                <a:solidFill>
                  <a:schemeClr val="bg2">
                    <a:lumMod val="50000"/>
                  </a:schemeClr>
                </a:solidFill>
              </a:rPr>
              <a:t>Obsahuje umělé mléko skutečně stejné množství bílkovin jako mléko mateřské?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bg2">
                    <a:lumMod val="50000"/>
                  </a:schemeClr>
                </a:solidFill>
              </a:rPr>
              <a:t>Obsah tuků v MM</a:t>
            </a:r>
          </a:p>
        </p:txBody>
      </p:sp>
      <p:sp>
        <p:nvSpPr>
          <p:cNvPr id="3" name="Zástupný symbol pro obsah 2"/>
          <p:cNvSpPr>
            <a:spLocks noGrp="1"/>
          </p:cNvSpPr>
          <p:nvPr>
            <p:ph idx="1"/>
          </p:nvPr>
        </p:nvSpPr>
        <p:spPr/>
        <p:txBody>
          <a:bodyPr>
            <a:normAutofit fontScale="92500" lnSpcReduction="20000"/>
          </a:bodyPr>
          <a:lstStyle/>
          <a:p>
            <a:r>
              <a:rPr lang="cs-CZ" dirty="0" smtClean="0"/>
              <a:t>Závisí na stravě matky – pokud matka drží dietu, v MM jsou zastoupeny MK, dle skladby v matčině těle. </a:t>
            </a:r>
          </a:p>
          <a:p>
            <a:r>
              <a:rPr lang="cs-CZ" dirty="0" smtClean="0"/>
              <a:t>Neexistují doporučení pro příjem tuků u kojících žen, složení MM však odráží příjem MK matkou. </a:t>
            </a:r>
          </a:p>
          <a:p>
            <a:r>
              <a:rPr lang="cs-CZ" dirty="0" smtClean="0"/>
              <a:t>MM obsahuje 10-20 mg/dl cholesterolu – tj. příjem pro dítě 100 mg/den. Množství cholesterolu však neodráží jeho příjem dietou matky. </a:t>
            </a:r>
          </a:p>
          <a:p>
            <a:r>
              <a:rPr lang="cs-CZ" dirty="0" smtClean="0"/>
              <a:t>Množství cholesterolu v MM v průběhu růstu dítěte poklesá.</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bg2">
                    <a:lumMod val="50000"/>
                  </a:schemeClr>
                </a:solidFill>
              </a:rPr>
              <a:t>Vitaminy a minerální látky</a:t>
            </a:r>
          </a:p>
        </p:txBody>
      </p:sp>
      <p:sp>
        <p:nvSpPr>
          <p:cNvPr id="3" name="Zástupný symbol pro obsah 2"/>
          <p:cNvSpPr>
            <a:spLocks noGrp="1"/>
          </p:cNvSpPr>
          <p:nvPr>
            <p:ph idx="1"/>
          </p:nvPr>
        </p:nvSpPr>
        <p:spPr/>
        <p:txBody>
          <a:bodyPr>
            <a:normAutofit fontScale="92500" lnSpcReduction="10000"/>
          </a:bodyPr>
          <a:lstStyle/>
          <a:p>
            <a:r>
              <a:rPr lang="cs-CZ" dirty="0" smtClean="0"/>
              <a:t>Vitamin D: množství v MM odráží jeho příjem matkou. Pokud matka užívá 4 000 IU vit. D má dostatečnou hladinu vit. D pro dítě v MM. </a:t>
            </a:r>
          </a:p>
          <a:p>
            <a:r>
              <a:rPr lang="cs-CZ" dirty="0" smtClean="0"/>
              <a:t>Vápník: obsah vápníku v MM neodráží jeho příjem matkou. Není důkaz o tom, že změna hustoty kostí je ovlivněna délkou kojení</a:t>
            </a:r>
          </a:p>
          <a:p>
            <a:r>
              <a:rPr lang="cs-CZ" dirty="0" smtClean="0"/>
              <a:t>Jód: množství v MM odráží jeho příjem matkou</a:t>
            </a:r>
          </a:p>
          <a:p>
            <a:r>
              <a:rPr lang="cs-CZ" dirty="0" smtClean="0"/>
              <a:t>Zinek: zvýšená potřeba zinku v průběhu kojení. Množství zinku v MM se v průběhu prvních měsíců dramaticky snižuje. </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29688" cy="1143000"/>
          </a:xfrm>
        </p:spPr>
        <p:txBody>
          <a:bodyPr>
            <a:normAutofit/>
          </a:bodyPr>
          <a:lstStyle/>
          <a:p>
            <a:pPr eaLnBrk="1" hangingPunct="1"/>
            <a:r>
              <a:rPr lang="cs-CZ" sz="3600" dirty="0" err="1" smtClean="0">
                <a:solidFill>
                  <a:schemeClr val="bg2">
                    <a:lumMod val="50000"/>
                  </a:schemeClr>
                </a:solidFill>
              </a:rPr>
              <a:t>Probiotika</a:t>
            </a:r>
            <a:r>
              <a:rPr lang="cs-CZ" sz="3600" dirty="0" smtClean="0">
                <a:solidFill>
                  <a:schemeClr val="bg2">
                    <a:lumMod val="50000"/>
                  </a:schemeClr>
                </a:solidFill>
              </a:rPr>
              <a:t> v MM</a:t>
            </a:r>
          </a:p>
        </p:txBody>
      </p:sp>
      <p:sp>
        <p:nvSpPr>
          <p:cNvPr id="18435" name="Rectangle 3"/>
          <p:cNvSpPr>
            <a:spLocks noGrp="1" noChangeArrowheads="1"/>
          </p:cNvSpPr>
          <p:nvPr>
            <p:ph sz="quarter" idx="1"/>
          </p:nvPr>
        </p:nvSpPr>
        <p:spPr>
          <a:xfrm>
            <a:off x="762000" y="1643063"/>
            <a:ext cx="8077200" cy="5214937"/>
          </a:xfrm>
        </p:spPr>
        <p:txBody>
          <a:bodyPr/>
          <a:lstStyle/>
          <a:p>
            <a:pPr eaLnBrk="1" hangingPunct="1"/>
            <a:r>
              <a:rPr lang="cs-CZ" sz="2800" dirty="0" smtClean="0">
                <a:solidFill>
                  <a:schemeClr val="tx1">
                    <a:lumMod val="65000"/>
                    <a:lumOff val="35000"/>
                  </a:schemeClr>
                </a:solidFill>
              </a:rPr>
              <a:t>Více jak 7000 kmenů různých bakterií v MM</a:t>
            </a:r>
          </a:p>
          <a:p>
            <a:pPr eaLnBrk="1" hangingPunct="1"/>
            <a:r>
              <a:rPr lang="cs-CZ" sz="2800" dirty="0" smtClean="0">
                <a:solidFill>
                  <a:schemeClr val="tx1">
                    <a:lumMod val="65000"/>
                    <a:lumOff val="35000"/>
                  </a:schemeClr>
                </a:solidFill>
              </a:rPr>
              <a:t>Vliv na imunitu dítěte</a:t>
            </a:r>
          </a:p>
          <a:p>
            <a:pPr eaLnBrk="1" hangingPunct="1"/>
            <a:r>
              <a:rPr lang="cs-CZ" sz="2800" b="1" dirty="0" smtClean="0">
                <a:solidFill>
                  <a:schemeClr val="tx1">
                    <a:lumMod val="65000"/>
                    <a:lumOff val="35000"/>
                  </a:schemeClr>
                </a:solidFill>
              </a:rPr>
              <a:t>Kolik bakterií se v MM nachází je pod vlivem: </a:t>
            </a:r>
          </a:p>
          <a:p>
            <a:pPr lvl="1"/>
            <a:r>
              <a:rPr lang="cs-CZ" sz="2400" b="1" dirty="0" smtClean="0">
                <a:solidFill>
                  <a:schemeClr val="tx1">
                    <a:lumMod val="65000"/>
                    <a:lumOff val="35000"/>
                  </a:schemeClr>
                </a:solidFill>
              </a:rPr>
              <a:t>Hmotností a věkem matky</a:t>
            </a:r>
          </a:p>
          <a:p>
            <a:pPr lvl="1"/>
            <a:r>
              <a:rPr lang="cs-CZ" sz="2400" b="1" dirty="0" smtClean="0">
                <a:solidFill>
                  <a:schemeClr val="tx1">
                    <a:lumMod val="65000"/>
                    <a:lumOff val="35000"/>
                  </a:schemeClr>
                </a:solidFill>
              </a:rPr>
              <a:t>Vedením porodu</a:t>
            </a:r>
          </a:p>
          <a:p>
            <a:pPr lvl="1"/>
            <a:r>
              <a:rPr lang="cs-CZ" sz="2400" b="1" dirty="0" smtClean="0">
                <a:solidFill>
                  <a:schemeClr val="tx1">
                    <a:lumMod val="65000"/>
                    <a:lumOff val="35000"/>
                  </a:schemeClr>
                </a:solidFill>
              </a:rPr>
              <a:t>Věkem dítěte</a:t>
            </a:r>
          </a:p>
          <a:p>
            <a:pPr lvl="1"/>
            <a:r>
              <a:rPr lang="cs-CZ" sz="2400" b="1" dirty="0" smtClean="0">
                <a:solidFill>
                  <a:schemeClr val="tx1">
                    <a:lumMod val="65000"/>
                    <a:lumOff val="35000"/>
                  </a:schemeClr>
                </a:solidFill>
              </a:rPr>
              <a:t>Užíváním antibiotik</a:t>
            </a:r>
          </a:p>
          <a:p>
            <a:endParaRPr lang="cs-CZ" b="1" dirty="0" smtClean="0">
              <a:solidFill>
                <a:srgbClr val="FF0000"/>
              </a:solidFill>
            </a:endParaRPr>
          </a:p>
          <a:p>
            <a:endParaRPr lang="cs-CZ" sz="2800" b="1"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solidFill>
                  <a:schemeClr val="bg2">
                    <a:lumMod val="50000"/>
                  </a:schemeClr>
                </a:solidFill>
              </a:rPr>
              <a:t>Alkohol a MM</a:t>
            </a:r>
          </a:p>
        </p:txBody>
      </p:sp>
      <p:sp>
        <p:nvSpPr>
          <p:cNvPr id="3" name="Zástupný symbol pro obsah 2"/>
          <p:cNvSpPr>
            <a:spLocks noGrp="1"/>
          </p:cNvSpPr>
          <p:nvPr>
            <p:ph idx="1"/>
          </p:nvPr>
        </p:nvSpPr>
        <p:spPr/>
        <p:txBody>
          <a:bodyPr>
            <a:normAutofit fontScale="77500" lnSpcReduction="20000"/>
          </a:bodyPr>
          <a:lstStyle/>
          <a:p>
            <a:r>
              <a:rPr lang="cs-CZ" dirty="0" smtClean="0"/>
              <a:t>Množství alkoholu v MM je stejné jako v krvi matky, tedy pouze promile. </a:t>
            </a:r>
          </a:p>
          <a:p>
            <a:r>
              <a:rPr lang="cs-CZ" dirty="0" smtClean="0"/>
              <a:t>2 </a:t>
            </a:r>
            <a:r>
              <a:rPr lang="cs-CZ" b="1" dirty="0" smtClean="0"/>
              <a:t>‰ </a:t>
            </a:r>
            <a:r>
              <a:rPr lang="cs-CZ" dirty="0" smtClean="0"/>
              <a:t>v každém litru krve daného člověka jsou rozpuštěny 2/1000 litru (tzn. 2 ml) alkoholu.</a:t>
            </a:r>
          </a:p>
          <a:p>
            <a:r>
              <a:rPr lang="cs-CZ" dirty="0" smtClean="0"/>
              <a:t>Není proto důvod, aby matka omezovala alkohol, do doby než přestane kojit. </a:t>
            </a:r>
          </a:p>
          <a:p>
            <a:r>
              <a:rPr lang="cs-CZ" dirty="0" smtClean="0"/>
              <a:t>Přiměřená konzumace alkoholu nemá na zdraví a vývoj dítěte žádný vliv. </a:t>
            </a:r>
          </a:p>
          <a:p>
            <a:r>
              <a:rPr lang="cs-CZ" dirty="0" smtClean="0"/>
              <a:t>Ženy na MD jsou v rizikové skupině ohrožených závislostí na alkoholu.</a:t>
            </a:r>
          </a:p>
          <a:p>
            <a:r>
              <a:rPr lang="cs-CZ" dirty="0" smtClean="0"/>
              <a:t>Příliš opilá žena by neměla spát s dítětem v posteli.</a:t>
            </a:r>
          </a:p>
          <a:p>
            <a:r>
              <a:rPr lang="cs-CZ" dirty="0" smtClean="0"/>
              <a:t>Alkohol nezvyšuje tvorbu MM, nadměrná konzumace alkoholu tvorbu MM lehce snižuje. </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Sport v době kojení</a:t>
            </a:r>
            <a:endParaRPr lang="cs-CZ" dirty="0"/>
          </a:p>
        </p:txBody>
      </p:sp>
      <p:sp>
        <p:nvSpPr>
          <p:cNvPr id="3" name="Zástupný symbol pro obsah 2"/>
          <p:cNvSpPr>
            <a:spLocks noGrp="1"/>
          </p:cNvSpPr>
          <p:nvPr>
            <p:ph idx="1"/>
          </p:nvPr>
        </p:nvSpPr>
        <p:spPr/>
        <p:txBody>
          <a:bodyPr/>
          <a:lstStyle/>
          <a:p>
            <a:r>
              <a:rPr lang="cs-CZ" dirty="0" smtClean="0"/>
              <a:t>Kojící žena může běžně sportovat tak, jak byla zvyklá. </a:t>
            </a:r>
          </a:p>
          <a:p>
            <a:r>
              <a:rPr lang="cs-CZ" dirty="0" smtClean="0"/>
              <a:t>Kojící žena může chodit na masáže do sauny a dělat všechny aktivity na které byla zvyklá. </a:t>
            </a:r>
          </a:p>
          <a:p>
            <a:r>
              <a:rPr lang="cs-CZ" dirty="0" smtClean="0"/>
              <a:t>Kojení nemá ženu omezovat v tom, co má ráda.</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rPr>
              <a:t>V čem se ještě liší kojení od krmení umělými náhradami?</a:t>
            </a:r>
          </a:p>
        </p:txBody>
      </p:sp>
      <p:sp>
        <p:nvSpPr>
          <p:cNvPr id="21507" name="Zástupný symbol pro obsah 2"/>
          <p:cNvSpPr>
            <a:spLocks noGrp="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rPr>
              <a:t>Kojené děti pijí méně mléka než děti krmené umělou výživou.</a:t>
            </a:r>
          </a:p>
          <a:p>
            <a:pPr eaLnBrk="1" hangingPunct="1"/>
            <a:r>
              <a:rPr lang="cs-CZ" dirty="0" smtClean="0">
                <a:solidFill>
                  <a:schemeClr val="tx1">
                    <a:lumMod val="65000"/>
                    <a:lumOff val="35000"/>
                  </a:schemeClr>
                </a:solidFill>
              </a:rPr>
              <a:t>Rozdíl v příjmu NMM a MM je 25-35 %</a:t>
            </a:r>
          </a:p>
          <a:p>
            <a:r>
              <a:rPr lang="cs-CZ" dirty="0" smtClean="0">
                <a:solidFill>
                  <a:schemeClr val="tx1">
                    <a:lumMod val="65000"/>
                    <a:lumOff val="35000"/>
                  </a:schemeClr>
                </a:solidFill>
              </a:rPr>
              <a:t>Výlučně kojené 5 měsíční dítě, které dobře prospívá, získá nanejvýš o 10-15 % více mléka než dobře přibírající výlučně kojené měsíční dítě. I přesto, že 5 měsíční dítě váží 2x tolik.</a:t>
            </a:r>
          </a:p>
          <a:p>
            <a:pPr eaLnBrk="1" hangingPunct="1">
              <a:buFont typeface="Wingdings" pitchFamily="2" charset="2"/>
              <a:buNone/>
            </a:pPr>
            <a:endParaRPr lang="cs-CZ" dirty="0" smtClean="0">
              <a:solidFill>
                <a:schemeClr val="tx1">
                  <a:lumMod val="65000"/>
                  <a:lumOff val="35000"/>
                </a:schemeClr>
              </a:solidFill>
            </a:endParaRPr>
          </a:p>
          <a:p>
            <a:pPr eaLnBrk="1" hangingPunct="1">
              <a:buFont typeface="Wingdings" pitchFamily="2" charset="2"/>
              <a:buNone/>
            </a:pPr>
            <a:endParaRPr lang="cs-CZ"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cs-CZ" altLang="cs-CZ" smtClean="0"/>
              <a:t>Mezinárodní kodex marketingu  náhrad mateřského mléka</a:t>
            </a:r>
          </a:p>
        </p:txBody>
      </p:sp>
      <p:sp>
        <p:nvSpPr>
          <p:cNvPr id="8195" name="Rectangle 3"/>
          <p:cNvSpPr>
            <a:spLocks noGrp="1" noChangeArrowheads="1"/>
          </p:cNvSpPr>
          <p:nvPr>
            <p:ph type="body" idx="1"/>
          </p:nvPr>
        </p:nvSpPr>
        <p:spPr/>
        <p:txBody>
          <a:bodyPr/>
          <a:lstStyle/>
          <a:p>
            <a:pPr eaLnBrk="1" hangingPunct="1"/>
            <a:r>
              <a:rPr lang="sk-SK" altLang="cs-CZ" sz="2600" smtClean="0"/>
              <a:t>Podle Úmluvy o právech dítěte má kojení důležitou úlohu pro zabezpeční práva dítěte na nejlepší možný zdravotní stav.</a:t>
            </a:r>
          </a:p>
          <a:p>
            <a:pPr eaLnBrk="1" hangingPunct="1"/>
            <a:r>
              <a:rPr lang="sk-SK" altLang="cs-CZ" sz="2600" smtClean="0"/>
              <a:t>Toto právo je chráněno Mezinárodním kodexem marketingu náhrad mateřského mléka vypracovanou WHO. (V době schválení s ním souhlasili i výrobci mléčných formulí).</a:t>
            </a:r>
          </a:p>
          <a:p>
            <a:pPr eaLnBrk="1" hangingPunct="1"/>
            <a:r>
              <a:rPr lang="sk-SK" altLang="cs-CZ" sz="2600" smtClean="0"/>
              <a:t> Podle kodexu výrobci a distributoři nesmí propagovat výrobky, které jsou jeho předmětem. </a:t>
            </a:r>
            <a:r>
              <a:rPr lang="cs-CZ" altLang="cs-CZ" sz="2600" smtClean="0"/>
              <a:t> </a:t>
            </a:r>
          </a:p>
          <a:p>
            <a:pPr eaLnBrk="1" hangingPunct="1"/>
            <a:endParaRPr lang="cs-CZ" altLang="cs-CZ" sz="2600" smtClean="0"/>
          </a:p>
        </p:txBody>
      </p:sp>
    </p:spTree>
    <p:extLst>
      <p:ext uri="{BB962C8B-B14F-4D97-AF65-F5344CB8AC3E}">
        <p14:creationId xmlns:p14="http://schemas.microsoft.com/office/powerpoint/2010/main" val="243292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bg2">
                    <a:lumMod val="50000"/>
                  </a:schemeClr>
                </a:solidFill>
              </a:rPr>
              <a:t>PROČ</a:t>
            </a:r>
          </a:p>
        </p:txBody>
      </p:sp>
      <p:sp>
        <p:nvSpPr>
          <p:cNvPr id="21507" name="Zástupný symbol pro obsah 2"/>
          <p:cNvSpPr>
            <a:spLocks noGrp="1"/>
          </p:cNvSpPr>
          <p:nvPr>
            <p:ph sz="quarter" idx="1"/>
          </p:nvPr>
        </p:nvSpPr>
        <p:spPr>
          <a:xfrm>
            <a:off x="612775" y="1600200"/>
            <a:ext cx="8153400" cy="4495800"/>
          </a:xfrm>
        </p:spPr>
        <p:txBody>
          <a:bodyPr>
            <a:normAutofit lnSpcReduction="10000"/>
          </a:bodyPr>
          <a:lstStyle/>
          <a:p>
            <a:pPr eaLnBrk="1" hangingPunct="1"/>
            <a:r>
              <a:rPr lang="cs-CZ" dirty="0">
                <a:solidFill>
                  <a:schemeClr val="tx1">
                    <a:lumMod val="65000"/>
                    <a:lumOff val="35000"/>
                  </a:schemeClr>
                </a:solidFill>
              </a:rPr>
              <a:t>V MM je obsažen </a:t>
            </a:r>
            <a:r>
              <a:rPr lang="cs-CZ" dirty="0" err="1">
                <a:solidFill>
                  <a:schemeClr val="tx1">
                    <a:lumMod val="65000"/>
                    <a:lumOff val="35000"/>
                  </a:schemeClr>
                </a:solidFill>
              </a:rPr>
              <a:t>leptin</a:t>
            </a:r>
            <a:r>
              <a:rPr lang="cs-CZ" dirty="0">
                <a:solidFill>
                  <a:schemeClr val="tx1">
                    <a:lumMod val="65000"/>
                    <a:lumOff val="35000"/>
                  </a:schemeClr>
                </a:solidFill>
              </a:rPr>
              <a:t>:</a:t>
            </a:r>
          </a:p>
          <a:p>
            <a:pPr lvl="1"/>
            <a:r>
              <a:rPr lang="cs-CZ" sz="2700" dirty="0">
                <a:solidFill>
                  <a:schemeClr val="tx1">
                    <a:lumMod val="65000"/>
                    <a:lumOff val="35000"/>
                  </a:schemeClr>
                </a:solidFill>
              </a:rPr>
              <a:t>Látka signalizující mozku pocit nasycení </a:t>
            </a:r>
          </a:p>
          <a:p>
            <a:pPr lvl="1"/>
            <a:r>
              <a:rPr lang="cs-CZ" sz="2700" dirty="0" err="1">
                <a:solidFill>
                  <a:schemeClr val="tx1">
                    <a:lumMod val="65000"/>
                    <a:lumOff val="35000"/>
                  </a:schemeClr>
                </a:solidFill>
              </a:rPr>
              <a:t>Leptin</a:t>
            </a:r>
            <a:r>
              <a:rPr lang="cs-CZ" sz="2700" dirty="0">
                <a:solidFill>
                  <a:schemeClr val="tx1">
                    <a:lumMod val="65000"/>
                    <a:lumOff val="35000"/>
                  </a:schemeClr>
                </a:solidFill>
              </a:rPr>
              <a:t> potlačuje hlad a snižuje příjem potravy </a:t>
            </a:r>
          </a:p>
          <a:p>
            <a:pPr lvl="1"/>
            <a:r>
              <a:rPr lang="cs-CZ" sz="2700" dirty="0" smtClean="0">
                <a:solidFill>
                  <a:schemeClr val="tx1">
                    <a:lumMod val="65000"/>
                    <a:lumOff val="35000"/>
                  </a:schemeClr>
                </a:solidFill>
              </a:rPr>
              <a:t>Studie </a:t>
            </a:r>
            <a:r>
              <a:rPr lang="cs-CZ" sz="2700" dirty="0">
                <a:solidFill>
                  <a:schemeClr val="tx1">
                    <a:lumMod val="65000"/>
                    <a:lumOff val="35000"/>
                  </a:schemeClr>
                </a:solidFill>
              </a:rPr>
              <a:t>sledující hladinu </a:t>
            </a:r>
            <a:r>
              <a:rPr lang="cs-CZ" sz="2700" dirty="0" err="1" smtClean="0">
                <a:solidFill>
                  <a:schemeClr val="tx1">
                    <a:lumMod val="65000"/>
                    <a:lumOff val="35000"/>
                  </a:schemeClr>
                </a:solidFill>
              </a:rPr>
              <a:t>leptinu</a:t>
            </a:r>
            <a:r>
              <a:rPr lang="cs-CZ" sz="2700" dirty="0" smtClean="0">
                <a:solidFill>
                  <a:schemeClr val="tx1">
                    <a:lumMod val="65000"/>
                    <a:lumOff val="35000"/>
                  </a:schemeClr>
                </a:solidFill>
              </a:rPr>
              <a:t> zjistila: </a:t>
            </a:r>
            <a:endParaRPr lang="cs-CZ" sz="2700" dirty="0">
              <a:solidFill>
                <a:schemeClr val="tx1">
                  <a:lumMod val="65000"/>
                  <a:lumOff val="35000"/>
                </a:schemeClr>
              </a:solidFill>
            </a:endParaRPr>
          </a:p>
          <a:p>
            <a:pPr lvl="2"/>
            <a:r>
              <a:rPr lang="cs-CZ" dirty="0" smtClean="0"/>
              <a:t>V</a:t>
            </a:r>
            <a:r>
              <a:rPr lang="cs-CZ" dirty="0"/>
              <a:t> </a:t>
            </a:r>
            <a:r>
              <a:rPr lang="cs-CZ" dirty="0" smtClean="0"/>
              <a:t>případě, </a:t>
            </a:r>
            <a:r>
              <a:rPr lang="cs-CZ" dirty="0"/>
              <a:t>že </a:t>
            </a:r>
            <a:r>
              <a:rPr lang="cs-CZ" dirty="0" smtClean="0"/>
              <a:t>dítě </a:t>
            </a:r>
            <a:r>
              <a:rPr lang="cs-CZ" dirty="0"/>
              <a:t>vypilo </a:t>
            </a:r>
            <a:r>
              <a:rPr lang="cs-CZ" dirty="0" smtClean="0"/>
              <a:t>větší množství MM obsahovalo toto v danou chvíli nižší koncentraci </a:t>
            </a:r>
            <a:r>
              <a:rPr lang="cs-CZ" dirty="0" err="1" smtClean="0"/>
              <a:t>leptinu</a:t>
            </a:r>
            <a:r>
              <a:rPr lang="cs-CZ" dirty="0"/>
              <a:t>. </a:t>
            </a:r>
            <a:endParaRPr lang="cs-CZ" dirty="0" smtClean="0"/>
          </a:p>
          <a:p>
            <a:pPr lvl="2"/>
            <a:r>
              <a:rPr lang="cs-CZ" dirty="0" smtClean="0"/>
              <a:t>Koncentrace </a:t>
            </a:r>
            <a:r>
              <a:rPr lang="cs-CZ" dirty="0" err="1" smtClean="0"/>
              <a:t>leptinu</a:t>
            </a:r>
            <a:r>
              <a:rPr lang="cs-CZ" dirty="0" smtClean="0"/>
              <a:t> kopíruje obsah tuku (více-více) </a:t>
            </a:r>
          </a:p>
          <a:p>
            <a:pPr lvl="2"/>
            <a:r>
              <a:rPr lang="cs-CZ" dirty="0" smtClean="0"/>
              <a:t>V noci </a:t>
            </a:r>
            <a:r>
              <a:rPr lang="cs-CZ" dirty="0"/>
              <a:t>má </a:t>
            </a:r>
            <a:r>
              <a:rPr lang="cs-CZ" dirty="0" smtClean="0"/>
              <a:t>MM výrazně vyšší hladinu </a:t>
            </a:r>
            <a:r>
              <a:rPr lang="cs-CZ" dirty="0" err="1" smtClean="0"/>
              <a:t>leptinu</a:t>
            </a:r>
            <a:r>
              <a:rPr lang="cs-CZ" dirty="0"/>
              <a:t>. </a:t>
            </a:r>
            <a:endParaRPr lang="cs-CZ" dirty="0" smtClean="0"/>
          </a:p>
          <a:p>
            <a:pPr lvl="2"/>
            <a:r>
              <a:rPr lang="cs-CZ" dirty="0" smtClean="0"/>
              <a:t>Množství </a:t>
            </a:r>
            <a:r>
              <a:rPr lang="cs-CZ" dirty="0" err="1" smtClean="0"/>
              <a:t>leptinu</a:t>
            </a:r>
            <a:r>
              <a:rPr lang="cs-CZ" dirty="0" smtClean="0"/>
              <a:t> se nemění podle </a:t>
            </a:r>
            <a:r>
              <a:rPr lang="cs-CZ" dirty="0"/>
              <a:t>toho, </a:t>
            </a:r>
            <a:r>
              <a:rPr lang="cs-CZ" dirty="0" smtClean="0"/>
              <a:t>jaký je interval mezi kojením</a:t>
            </a:r>
            <a:r>
              <a:rPr lang="cs-CZ" dirty="0"/>
              <a:t> </a:t>
            </a:r>
            <a:endParaRPr lang="cs-CZ" dirty="0" smtClean="0">
              <a:solidFill>
                <a:srgbClr val="FF0000"/>
              </a:solidFill>
            </a:endParaRPr>
          </a:p>
          <a:p>
            <a:pPr eaLnBrk="1" hangingPunct="1"/>
            <a:endParaRPr lang="cs-CZ" dirty="0" smtClean="0">
              <a:solidFill>
                <a:srgbClr val="FF0000"/>
              </a:solidFill>
            </a:endParaRPr>
          </a:p>
          <a:p>
            <a:pPr eaLnBrk="1" hangingPunct="1">
              <a:buFont typeface="Wingdings" pitchFamily="2" charset="2"/>
              <a:buNone/>
            </a:pPr>
            <a:endParaRPr lang="cs-CZ" dirty="0" smtClean="0">
              <a:solidFill>
                <a:srgbClr val="FF0000"/>
              </a:solidFill>
            </a:endParaRPr>
          </a:p>
          <a:p>
            <a:pPr eaLnBrk="1" hangingPunct="1">
              <a:buFont typeface="Wingdings" pitchFamily="2" charset="2"/>
              <a:buNone/>
            </a:pPr>
            <a:endParaRPr lang="cs-CZ"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CustomShape 1"/>
          <p:cNvSpPr/>
          <p:nvPr/>
        </p:nvSpPr>
        <p:spPr>
          <a:xfrm>
            <a:off x="2613330" y="1306440"/>
            <a:ext cx="4146120" cy="4145400"/>
          </a:xfrm>
          <a:prstGeom prst="roundRect">
            <a:avLst>
              <a:gd name="adj" fmla="val 32"/>
            </a:avLst>
          </a:prstGeom>
          <a:noFill/>
          <a:ln>
            <a:noFill/>
          </a:ln>
        </p:spPr>
      </p:sp>
      <p:pic>
        <p:nvPicPr>
          <p:cNvPr id="663" name="Picture 2"/>
          <p:cNvPicPr/>
          <p:nvPr/>
        </p:nvPicPr>
        <p:blipFill>
          <a:blip r:embed="rId3" cstate="print"/>
          <a:stretch>
            <a:fillRect/>
          </a:stretch>
        </p:blipFill>
        <p:spPr>
          <a:xfrm>
            <a:off x="251520" y="620688"/>
            <a:ext cx="8892480" cy="5472608"/>
          </a:xfrm>
          <a:prstGeom prst="rect">
            <a:avLst/>
          </a:prstGeom>
          <a:ln>
            <a:noFill/>
          </a:ln>
        </p:spPr>
      </p:pic>
      <p:sp>
        <p:nvSpPr>
          <p:cNvPr id="664" name="CustomShape 2"/>
          <p:cNvSpPr/>
          <p:nvPr/>
        </p:nvSpPr>
        <p:spPr>
          <a:xfrm>
            <a:off x="1494180" y="907920"/>
            <a:ext cx="6155730" cy="5185080"/>
          </a:xfrm>
          <a:prstGeom prst="rect">
            <a:avLst/>
          </a:prstGeom>
          <a:noFill/>
          <a:ln>
            <a:noFill/>
          </a:ln>
        </p:spPr>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chemeClr val="bg2">
                    <a:lumMod val="50000"/>
                  </a:schemeClr>
                </a:solidFill>
              </a:rPr>
              <a:t>V čem se ještě liší kojení od krmení umělými náhradami?</a:t>
            </a:r>
            <a:endParaRPr dirty="0">
              <a:solidFill>
                <a:schemeClr val="bg2">
                  <a:lumMod val="50000"/>
                </a:schemeClr>
              </a:solidFill>
            </a:endParaRPr>
          </a:p>
        </p:txBody>
      </p:sp>
      <p:sp>
        <p:nvSpPr>
          <p:cNvPr id="591" name="CustomShape 2"/>
          <p:cNvSpPr/>
          <p:nvPr/>
        </p:nvSpPr>
        <p:spPr>
          <a:xfrm>
            <a:off x="539552" y="2564904"/>
            <a:ext cx="8064360" cy="3765240"/>
          </a:xfrm>
          <a:prstGeom prst="rect">
            <a:avLst/>
          </a:prstGeom>
          <a:noFill/>
          <a:ln>
            <a:noFill/>
          </a:ln>
        </p:spPr>
        <p:txBody>
          <a:bodyPr lIns="90000" tIns="45000" rIns="90000" bIns="45000"/>
          <a:lstStyle/>
          <a:p>
            <a:pPr>
              <a:lnSpc>
                <a:spcPct val="85000"/>
              </a:lnSpc>
              <a:buFont typeface="Arial"/>
              <a:buChar char=" "/>
            </a:pPr>
            <a:r>
              <a:rPr lang="cs-CZ" sz="2400" i="1" dirty="0">
                <a:solidFill>
                  <a:srgbClr val="FF0000"/>
                </a:solidFill>
                <a:latin typeface="Calibri Light"/>
              </a:rPr>
              <a:t>„Kojení není jen pití mateřského mléka. Pro dítě i matku znamená </a:t>
            </a:r>
            <a:r>
              <a:rPr lang="cs-CZ" sz="2400" i="1" dirty="0" smtClean="0">
                <a:solidFill>
                  <a:srgbClr val="FF0000"/>
                </a:solidFill>
                <a:latin typeface="Calibri Light"/>
              </a:rPr>
              <a:t>mnohem více</a:t>
            </a:r>
            <a:r>
              <a:rPr lang="cs-CZ" sz="2400" i="1" dirty="0">
                <a:solidFill>
                  <a:srgbClr val="FF0000"/>
                </a:solidFill>
                <a:latin typeface="Calibri Light"/>
              </a:rPr>
              <a:t>“</a:t>
            </a:r>
            <a:endParaRPr i="1" dirty="0">
              <a:solidFill>
                <a:srgbClr val="FF0000"/>
              </a:solidFill>
            </a:endParaRPr>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Význam </a:t>
            </a:r>
            <a:r>
              <a:rPr lang="cs-CZ" sz="2400" dirty="0">
                <a:solidFill>
                  <a:srgbClr val="262626"/>
                </a:solidFill>
                <a:latin typeface="Calibri Light"/>
              </a:rPr>
              <a:t>pro fyzické i duševní zdraví matky i dítěte</a:t>
            </a:r>
            <a:endParaRPr dirty="0"/>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Nelze </a:t>
            </a:r>
            <a:r>
              <a:rPr lang="cs-CZ" sz="2400" dirty="0">
                <a:solidFill>
                  <a:srgbClr val="262626"/>
                </a:solidFill>
                <a:latin typeface="Calibri Light"/>
              </a:rPr>
              <a:t>ho plně nahradit</a:t>
            </a:r>
            <a:endParaRPr dirty="0"/>
          </a:p>
          <a:p>
            <a:pPr>
              <a:lnSpc>
                <a:spcPct val="85000"/>
              </a:lnSpc>
              <a:buFont typeface="Arial"/>
              <a:buChar char=" "/>
            </a:pPr>
            <a:endParaRPr lang="cs-CZ" sz="2400" dirty="0" smtClean="0">
              <a:solidFill>
                <a:srgbClr val="262626"/>
              </a:solidFill>
              <a:latin typeface="Calibri Light"/>
            </a:endParaRPr>
          </a:p>
          <a:p>
            <a:pPr>
              <a:lnSpc>
                <a:spcPct val="85000"/>
              </a:lnSpc>
            </a:pPr>
            <a:r>
              <a:rPr lang="cs-CZ" sz="2400" dirty="0" smtClean="0">
                <a:solidFill>
                  <a:srgbClr val="262626"/>
                </a:solidFill>
                <a:latin typeface="Calibri Light"/>
              </a:rPr>
              <a:t>Nekojení </a:t>
            </a:r>
            <a:r>
              <a:rPr lang="cs-CZ" sz="2400" dirty="0">
                <a:solidFill>
                  <a:srgbClr val="262626"/>
                </a:solidFill>
                <a:latin typeface="Calibri Light"/>
              </a:rPr>
              <a:t>s sebou nese četná rizika, nepříznivě ovlivňuje mortalitu i morbiditu</a:t>
            </a:r>
            <a:endParaRPr dirty="0"/>
          </a:p>
          <a:p>
            <a:pPr>
              <a:lnSpc>
                <a:spcPct val="8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611560" y="0"/>
            <a:ext cx="8078670" cy="1657080"/>
          </a:xfrm>
          <a:prstGeom prst="rect">
            <a:avLst/>
          </a:prstGeom>
          <a:noFill/>
          <a:ln>
            <a:noFill/>
          </a:ln>
        </p:spPr>
        <p:txBody>
          <a:bodyPr lIns="90000" tIns="45000" rIns="90000" bIns="45000" anchor="ctr"/>
          <a:lstStyle/>
          <a:p>
            <a:pPr>
              <a:lnSpc>
                <a:spcPct val="85000"/>
              </a:lnSpc>
            </a:pPr>
            <a:r>
              <a:rPr lang="cs-CZ" sz="5400" dirty="0">
                <a:solidFill>
                  <a:schemeClr val="tx2">
                    <a:lumMod val="60000"/>
                    <a:lumOff val="40000"/>
                  </a:schemeClr>
                </a:solidFill>
                <a:latin typeface="Calibri Light"/>
              </a:rPr>
              <a:t>Význam kojení - dítě</a:t>
            </a:r>
            <a:endParaRPr dirty="0">
              <a:solidFill>
                <a:schemeClr val="tx2">
                  <a:lumMod val="60000"/>
                  <a:lumOff val="40000"/>
                </a:schemeClr>
              </a:solidFill>
            </a:endParaRPr>
          </a:p>
        </p:txBody>
      </p:sp>
      <p:sp>
        <p:nvSpPr>
          <p:cNvPr id="594" name="CustomShape 2"/>
          <p:cNvSpPr/>
          <p:nvPr/>
        </p:nvSpPr>
        <p:spPr>
          <a:xfrm>
            <a:off x="467544" y="1268760"/>
            <a:ext cx="8064360" cy="3765240"/>
          </a:xfrm>
          <a:prstGeom prst="rect">
            <a:avLst/>
          </a:prstGeom>
          <a:noFill/>
          <a:ln>
            <a:noFill/>
          </a:ln>
        </p:spPr>
        <p:txBody>
          <a:bodyPr lIns="90000" tIns="45000" rIns="90000" bIns="45000"/>
          <a:lstStyle/>
          <a:p>
            <a:pPr>
              <a:lnSpc>
                <a:spcPct val="100000"/>
              </a:lnSpc>
              <a:buFont typeface="Arial"/>
              <a:buChar char=" "/>
            </a:pPr>
            <a:r>
              <a:rPr lang="cs-CZ" sz="2000" dirty="0">
                <a:solidFill>
                  <a:srgbClr val="262626"/>
                </a:solidFill>
                <a:latin typeface="Calibri Light"/>
              </a:rPr>
              <a:t>Dítě je připraveno a vybaveno ke kojení hned po narození, matčina náruč je přirozeným pokračováním prenatálního života, pomáhá mu při adaptaci v novém </a:t>
            </a:r>
            <a:r>
              <a:rPr lang="cs-CZ" sz="2000" dirty="0" smtClean="0">
                <a:solidFill>
                  <a:srgbClr val="262626"/>
                </a:solidFill>
                <a:latin typeface="Calibri Light"/>
              </a:rPr>
              <a:t>prostředí</a:t>
            </a:r>
          </a:p>
          <a:p>
            <a:pPr>
              <a:lnSpc>
                <a:spcPct val="100000"/>
              </a:lnSpc>
              <a:buFont typeface="Arial"/>
              <a:buChar char=" "/>
            </a:pPr>
            <a:r>
              <a:rPr lang="cs-CZ" sz="2000" dirty="0">
                <a:solidFill>
                  <a:srgbClr val="0070C0"/>
                </a:solidFill>
                <a:latin typeface="Calibri Light"/>
              </a:rPr>
              <a:t>Kojení poskytuje dítěti</a:t>
            </a:r>
          </a:p>
          <a:p>
            <a:pPr lvl="1">
              <a:buFont typeface="Arial"/>
              <a:buChar char=" "/>
            </a:pPr>
            <a:r>
              <a:rPr lang="cs-CZ" sz="2000" dirty="0">
                <a:solidFill>
                  <a:srgbClr val="162F33"/>
                </a:solidFill>
                <a:latin typeface="Calibri Light"/>
              </a:rPr>
              <a:t>Náruč rodičů</a:t>
            </a:r>
          </a:p>
          <a:p>
            <a:pPr lvl="1">
              <a:buFont typeface="Arial"/>
              <a:buChar char=" "/>
            </a:pPr>
            <a:r>
              <a:rPr lang="cs-CZ" sz="2000" dirty="0">
                <a:solidFill>
                  <a:srgbClr val="162F33"/>
                </a:solidFill>
                <a:latin typeface="Calibri Light"/>
              </a:rPr>
              <a:t>Uklidnění</a:t>
            </a:r>
          </a:p>
          <a:p>
            <a:pPr lvl="1">
              <a:buFont typeface="Arial"/>
              <a:buChar char=" "/>
            </a:pPr>
            <a:r>
              <a:rPr lang="cs-CZ" sz="2000" dirty="0">
                <a:solidFill>
                  <a:srgbClr val="162F33"/>
                </a:solidFill>
                <a:latin typeface="Calibri Light"/>
              </a:rPr>
              <a:t>Rozvoj </a:t>
            </a:r>
            <a:r>
              <a:rPr lang="cs-CZ" sz="2000" dirty="0" smtClean="0">
                <a:solidFill>
                  <a:srgbClr val="162F33"/>
                </a:solidFill>
                <a:latin typeface="Calibri Light"/>
              </a:rPr>
              <a:t>kognitivních funkcí</a:t>
            </a:r>
          </a:p>
          <a:p>
            <a:pPr>
              <a:lnSpc>
                <a:spcPct val="100000"/>
              </a:lnSpc>
              <a:buFont typeface="Arial"/>
              <a:buChar char=" "/>
            </a:pPr>
            <a:r>
              <a:rPr lang="cs-CZ" sz="2000" dirty="0" smtClean="0">
                <a:solidFill>
                  <a:srgbClr val="0070C0"/>
                </a:solidFill>
                <a:latin typeface="Calibri Light"/>
              </a:rPr>
              <a:t>Kojení </a:t>
            </a:r>
            <a:r>
              <a:rPr lang="cs-CZ" sz="2000" dirty="0">
                <a:solidFill>
                  <a:srgbClr val="0070C0"/>
                </a:solidFill>
                <a:latin typeface="Calibri Light"/>
              </a:rPr>
              <a:t>poskytuje dítěti mateřské mléko – výživu </a:t>
            </a:r>
            <a:endParaRPr sz="1600" dirty="0">
              <a:solidFill>
                <a:srgbClr val="0070C0"/>
              </a:solidFill>
            </a:endParaRPr>
          </a:p>
          <a:p>
            <a:pPr lvl="1">
              <a:lnSpc>
                <a:spcPct val="100000"/>
              </a:lnSpc>
              <a:buFont typeface="Arial"/>
              <a:buChar char=" "/>
            </a:pPr>
            <a:r>
              <a:rPr lang="cs-CZ" sz="2000" dirty="0">
                <a:solidFill>
                  <a:srgbClr val="162F33"/>
                </a:solidFill>
                <a:latin typeface="Calibri Light"/>
              </a:rPr>
              <a:t>Komplexní výživa „šitá na míru“</a:t>
            </a:r>
            <a:endParaRPr sz="1600" dirty="0"/>
          </a:p>
          <a:p>
            <a:pPr lvl="1">
              <a:lnSpc>
                <a:spcPct val="100000"/>
              </a:lnSpc>
              <a:buFont typeface="Arial"/>
              <a:buChar char=" "/>
            </a:pPr>
            <a:r>
              <a:rPr lang="cs-CZ" sz="2000" dirty="0">
                <a:solidFill>
                  <a:srgbClr val="162F33"/>
                </a:solidFill>
                <a:latin typeface="Calibri Light"/>
              </a:rPr>
              <a:t>Vhodné teploty</a:t>
            </a:r>
            <a:endParaRPr sz="1600" dirty="0"/>
          </a:p>
          <a:p>
            <a:pPr lvl="1">
              <a:lnSpc>
                <a:spcPct val="100000"/>
              </a:lnSpc>
              <a:buFont typeface="Arial"/>
              <a:buChar char=" "/>
            </a:pPr>
            <a:r>
              <a:rPr lang="cs-CZ" sz="2000" dirty="0">
                <a:solidFill>
                  <a:srgbClr val="162F33"/>
                </a:solidFill>
                <a:latin typeface="Calibri Light"/>
              </a:rPr>
              <a:t>Dobře </a:t>
            </a:r>
            <a:r>
              <a:rPr lang="cs-CZ" sz="2000" dirty="0" smtClean="0">
                <a:solidFill>
                  <a:srgbClr val="162F33"/>
                </a:solidFill>
                <a:latin typeface="Calibri Light"/>
              </a:rPr>
              <a:t>stravitelná</a:t>
            </a:r>
            <a:endParaRPr sz="1600" dirty="0"/>
          </a:p>
          <a:p>
            <a:pPr>
              <a:lnSpc>
                <a:spcPct val="100000"/>
              </a:lnSpc>
              <a:buFont typeface="Arial"/>
              <a:buChar char=" "/>
            </a:pPr>
            <a:r>
              <a:rPr lang="cs-CZ" sz="2000" dirty="0" smtClean="0">
                <a:solidFill>
                  <a:srgbClr val="0070C0"/>
                </a:solidFill>
                <a:latin typeface="Calibri Light"/>
              </a:rPr>
              <a:t>Mateřské </a:t>
            </a:r>
            <a:r>
              <a:rPr lang="cs-CZ" sz="2000" dirty="0">
                <a:solidFill>
                  <a:srgbClr val="0070C0"/>
                </a:solidFill>
                <a:latin typeface="Calibri Light"/>
              </a:rPr>
              <a:t>mléko </a:t>
            </a:r>
            <a:r>
              <a:rPr lang="cs-CZ" sz="2000" dirty="0" smtClean="0">
                <a:solidFill>
                  <a:srgbClr val="0070C0"/>
                </a:solidFill>
                <a:latin typeface="Calibri Light"/>
              </a:rPr>
              <a:t>dále poskytuje</a:t>
            </a:r>
            <a:endParaRPr sz="1600" dirty="0">
              <a:solidFill>
                <a:srgbClr val="0070C0"/>
              </a:solidFill>
            </a:endParaRPr>
          </a:p>
          <a:p>
            <a:pPr lvl="1">
              <a:lnSpc>
                <a:spcPct val="100000"/>
              </a:lnSpc>
              <a:buFont typeface="Arial"/>
              <a:buChar char=" "/>
            </a:pPr>
            <a:r>
              <a:rPr lang="cs-CZ" sz="2000" dirty="0">
                <a:solidFill>
                  <a:srgbClr val="162F33"/>
                </a:solidFill>
                <a:latin typeface="Calibri Light"/>
              </a:rPr>
              <a:t>Imunitu – nejrůznější imunitní složky k ochraně před infekcemi i </a:t>
            </a:r>
            <a:r>
              <a:rPr lang="cs-CZ" sz="2000" dirty="0" smtClean="0">
                <a:solidFill>
                  <a:srgbClr val="162F33"/>
                </a:solidFill>
                <a:latin typeface="Calibri Light"/>
              </a:rPr>
              <a:t>k rozvoji </a:t>
            </a:r>
            <a:r>
              <a:rPr lang="cs-CZ" sz="2000" dirty="0">
                <a:solidFill>
                  <a:srgbClr val="162F33"/>
                </a:solidFill>
                <a:latin typeface="Calibri Light"/>
              </a:rPr>
              <a:t>imunitního systému</a:t>
            </a:r>
            <a:endParaRPr sz="1600" dirty="0"/>
          </a:p>
          <a:p>
            <a:pPr lvl="1">
              <a:lnSpc>
                <a:spcPct val="100000"/>
              </a:lnSpc>
              <a:buFont typeface="Arial"/>
              <a:buChar char=" "/>
            </a:pPr>
            <a:r>
              <a:rPr lang="cs-CZ" sz="2000" dirty="0">
                <a:solidFill>
                  <a:srgbClr val="162F33"/>
                </a:solidFill>
                <a:latin typeface="Calibri Light"/>
              </a:rPr>
              <a:t>Hormony</a:t>
            </a:r>
            <a:endParaRPr sz="1600" dirty="0"/>
          </a:p>
          <a:p>
            <a:pPr lvl="1">
              <a:lnSpc>
                <a:spcPct val="100000"/>
              </a:lnSpc>
              <a:buFont typeface="Arial"/>
              <a:buChar char=" "/>
            </a:pPr>
            <a:r>
              <a:rPr lang="cs-CZ" sz="2000" dirty="0">
                <a:solidFill>
                  <a:srgbClr val="162F33"/>
                </a:solidFill>
                <a:latin typeface="Calibri Light"/>
              </a:rPr>
              <a:t>Růstové faktory</a:t>
            </a:r>
            <a:endParaRPr sz="1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CustomShape 1"/>
          <p:cNvSpPr/>
          <p:nvPr/>
        </p:nvSpPr>
        <p:spPr>
          <a:xfrm>
            <a:off x="539552" y="260648"/>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Co dál poskytuje kojení a MM dítěti</a:t>
            </a:r>
            <a:endParaRPr dirty="0"/>
          </a:p>
        </p:txBody>
      </p:sp>
      <p:sp>
        <p:nvSpPr>
          <p:cNvPr id="597"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dirty="0">
                <a:solidFill>
                  <a:srgbClr val="262626"/>
                </a:solidFill>
                <a:latin typeface="Calibri Light"/>
              </a:rPr>
              <a:t>Rozvoj </a:t>
            </a:r>
            <a:r>
              <a:rPr lang="cs-CZ" sz="2400" dirty="0" smtClean="0">
                <a:solidFill>
                  <a:srgbClr val="262626"/>
                </a:solidFill>
                <a:latin typeface="Calibri Light"/>
              </a:rPr>
              <a:t>mozku a smyslů</a:t>
            </a:r>
            <a:endParaRPr dirty="0"/>
          </a:p>
          <a:p>
            <a:pPr>
              <a:lnSpc>
                <a:spcPct val="100000"/>
              </a:lnSpc>
              <a:buFont typeface="Arial"/>
              <a:buChar char=" "/>
            </a:pPr>
            <a:r>
              <a:rPr lang="cs-CZ" sz="2400" dirty="0">
                <a:solidFill>
                  <a:srgbClr val="262626"/>
                </a:solidFill>
                <a:latin typeface="Calibri Light"/>
              </a:rPr>
              <a:t>Psychomotorický, sociální a intelektuální vývoj</a:t>
            </a:r>
            <a:endParaRPr dirty="0"/>
          </a:p>
          <a:p>
            <a:pPr>
              <a:lnSpc>
                <a:spcPct val="100000"/>
              </a:lnSpc>
              <a:buFont typeface="Arial"/>
              <a:buChar char=" "/>
            </a:pPr>
            <a:r>
              <a:rPr lang="cs-CZ" sz="2400" dirty="0">
                <a:solidFill>
                  <a:srgbClr val="262626"/>
                </a:solidFill>
                <a:latin typeface="Calibri Light"/>
              </a:rPr>
              <a:t>Integrita střeva, prevence potravinových alergií</a:t>
            </a:r>
            <a:endParaRPr dirty="0"/>
          </a:p>
          <a:p>
            <a:pPr>
              <a:lnSpc>
                <a:spcPct val="100000"/>
              </a:lnSpc>
              <a:buFont typeface="Arial"/>
              <a:buChar char=" "/>
            </a:pPr>
            <a:r>
              <a:rPr lang="cs-CZ" sz="2400" dirty="0">
                <a:solidFill>
                  <a:srgbClr val="262626"/>
                </a:solidFill>
                <a:latin typeface="Calibri Light"/>
              </a:rPr>
              <a:t>Prevence alergií, obezity, DM, aterosklerózy, anémie, syndromu náhlého úmrtí kojenců</a:t>
            </a:r>
            <a:endParaRPr dirty="0"/>
          </a:p>
          <a:p>
            <a:pPr>
              <a:lnSpc>
                <a:spcPct val="100000"/>
              </a:lnSpc>
              <a:buFont typeface="Arial"/>
              <a:buChar char=" "/>
            </a:pPr>
            <a:r>
              <a:rPr lang="cs-CZ" sz="2400" dirty="0">
                <a:solidFill>
                  <a:srgbClr val="262626"/>
                </a:solidFill>
                <a:latin typeface="Calibri Light"/>
              </a:rPr>
              <a:t>Uklidnění, usnutí </a:t>
            </a:r>
            <a:endParaRPr dirty="0"/>
          </a:p>
          <a:p>
            <a:pPr>
              <a:lnSpc>
                <a:spcPct val="100000"/>
              </a:lnSpc>
              <a:buFont typeface="Arial"/>
              <a:buChar char=" "/>
            </a:pPr>
            <a:r>
              <a:rPr lang="cs-CZ" sz="2400" dirty="0">
                <a:solidFill>
                  <a:srgbClr val="262626"/>
                </a:solidFill>
                <a:latin typeface="Calibri Light"/>
              </a:rPr>
              <a:t>Reguluje činnost srdce, dýchání či tělesnou teplotu – dezorganizované </a:t>
            </a:r>
            <a:r>
              <a:rPr lang="cs-CZ" sz="2400" dirty="0" err="1">
                <a:solidFill>
                  <a:srgbClr val="262626"/>
                </a:solidFill>
                <a:latin typeface="Calibri Light"/>
              </a:rPr>
              <a:t>fyzio</a:t>
            </a:r>
            <a:r>
              <a:rPr lang="cs-CZ" sz="2400" dirty="0">
                <a:solidFill>
                  <a:srgbClr val="262626"/>
                </a:solidFill>
                <a:latin typeface="Calibri Light"/>
              </a:rPr>
              <a:t> funkce dítěte</a:t>
            </a:r>
            <a:endParaRPr dirty="0"/>
          </a:p>
          <a:p>
            <a:pPr>
              <a:lnSpc>
                <a:spcPct val="100000"/>
              </a:lnSpc>
              <a:buFont typeface="Arial"/>
              <a:buChar char=" "/>
            </a:pPr>
            <a:r>
              <a:rPr lang="cs-CZ" sz="2400" dirty="0">
                <a:solidFill>
                  <a:srgbClr val="262626"/>
                </a:solidFill>
                <a:latin typeface="Calibri Light"/>
              </a:rPr>
              <a:t>Správný vývoj patra a dolní čelisti</a:t>
            </a:r>
            <a:endParaRPr dirty="0"/>
          </a:p>
          <a:p>
            <a:pPr>
              <a:lnSpc>
                <a:spcPct val="100000"/>
              </a:lnSpc>
              <a:buFont typeface="Arial"/>
              <a:buChar char=" "/>
            </a:pPr>
            <a:r>
              <a:rPr lang="cs-CZ" sz="2400" dirty="0">
                <a:solidFill>
                  <a:srgbClr val="262626"/>
                </a:solidFill>
                <a:latin typeface="Calibri Light"/>
              </a:rPr>
              <a:t>Zmírnění bolesti…</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Picture 2"/>
          <p:cNvPicPr/>
          <p:nvPr/>
        </p:nvPicPr>
        <p:blipFill>
          <a:blip r:embed="rId2" cstate="print"/>
          <a:stretch>
            <a:fillRect/>
          </a:stretch>
        </p:blipFill>
        <p:spPr>
          <a:xfrm>
            <a:off x="3059832" y="1484784"/>
            <a:ext cx="5714858" cy="4896544"/>
          </a:xfrm>
          <a:prstGeom prst="rect">
            <a:avLst/>
          </a:prstGeom>
          <a:ln>
            <a:noFill/>
          </a:ln>
        </p:spPr>
      </p:pic>
      <p:sp>
        <p:nvSpPr>
          <p:cNvPr id="600"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Naplňování potřeb</a:t>
            </a:r>
            <a:endParaRPr/>
          </a:p>
        </p:txBody>
      </p:sp>
      <p:sp>
        <p:nvSpPr>
          <p:cNvPr id="601" name="CustomShape 2"/>
          <p:cNvSpPr/>
          <p:nvPr/>
        </p:nvSpPr>
        <p:spPr>
          <a:xfrm>
            <a:off x="323528" y="1844824"/>
            <a:ext cx="3409020" cy="436788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Proč se dítě chce kojit? </a:t>
            </a:r>
            <a:endParaRPr dirty="0"/>
          </a:p>
          <a:p>
            <a:pPr>
              <a:lnSpc>
                <a:spcPct val="85000"/>
              </a:lnSpc>
              <a:buFont typeface="Arial"/>
              <a:buChar char=" "/>
            </a:pPr>
            <a:r>
              <a:rPr lang="cs-CZ" sz="2400" dirty="0">
                <a:solidFill>
                  <a:srgbClr val="262626"/>
                </a:solidFill>
                <a:latin typeface="Calibri Light"/>
              </a:rPr>
              <a:t>Protože si potřebuje naplnit nějakou potřebu.</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A co matka???</a:t>
            </a:r>
            <a:endParaRPr dirty="0"/>
          </a:p>
        </p:txBody>
      </p:sp>
      <p:sp>
        <p:nvSpPr>
          <p:cNvPr id="604"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dirty="0">
                <a:solidFill>
                  <a:srgbClr val="262626"/>
                </a:solidFill>
                <a:latin typeface="Calibri Light"/>
              </a:rPr>
              <a:t>Psychika</a:t>
            </a:r>
            <a:endParaRPr dirty="0"/>
          </a:p>
          <a:p>
            <a:pPr>
              <a:lnSpc>
                <a:spcPct val="100000"/>
              </a:lnSpc>
              <a:buFont typeface="Arial"/>
              <a:buChar char=" "/>
            </a:pPr>
            <a:r>
              <a:rPr lang="cs-CZ" sz="2400" dirty="0">
                <a:solidFill>
                  <a:srgbClr val="262626"/>
                </a:solidFill>
                <a:latin typeface="Calibri Light"/>
              </a:rPr>
              <a:t>Vztahová vazba</a:t>
            </a:r>
            <a:endParaRPr dirty="0"/>
          </a:p>
          <a:p>
            <a:pPr>
              <a:lnSpc>
                <a:spcPct val="100000"/>
              </a:lnSpc>
              <a:buFont typeface="Arial"/>
              <a:buChar char=" "/>
            </a:pPr>
            <a:r>
              <a:rPr lang="cs-CZ" sz="2400" dirty="0">
                <a:solidFill>
                  <a:srgbClr val="262626"/>
                </a:solidFill>
                <a:latin typeface="Calibri Light"/>
              </a:rPr>
              <a:t>Oxytocin =&gt; zavinování dělohy =&gt; snížení ztráty krve =&gt; prevence anémie</a:t>
            </a:r>
            <a:endParaRPr dirty="0"/>
          </a:p>
          <a:p>
            <a:pPr>
              <a:lnSpc>
                <a:spcPct val="100000"/>
              </a:lnSpc>
              <a:buFont typeface="Arial"/>
              <a:buChar char=" "/>
            </a:pPr>
            <a:r>
              <a:rPr lang="cs-CZ" sz="2400" dirty="0">
                <a:solidFill>
                  <a:srgbClr val="262626"/>
                </a:solidFill>
                <a:latin typeface="Calibri Light"/>
              </a:rPr>
              <a:t>Pocity štěstí, radosti, zmírnění únavy a vyčerpání po porodu</a:t>
            </a:r>
            <a:endParaRPr dirty="0"/>
          </a:p>
          <a:p>
            <a:pPr>
              <a:lnSpc>
                <a:spcPct val="100000"/>
              </a:lnSpc>
              <a:buFont typeface="Arial"/>
              <a:buChar char=" "/>
            </a:pPr>
            <a:r>
              <a:rPr lang="cs-CZ" sz="2400" dirty="0">
                <a:solidFill>
                  <a:srgbClr val="262626"/>
                </a:solidFill>
                <a:latin typeface="Calibri Light"/>
              </a:rPr>
              <a:t>Prevence osteoporózy, nádorového onemocnění prsu a vaječníků</a:t>
            </a:r>
            <a:endParaRPr dirty="0"/>
          </a:p>
          <a:p>
            <a:pPr>
              <a:lnSpc>
                <a:spcPct val="100000"/>
              </a:lnSpc>
              <a:buFont typeface="Arial"/>
              <a:buChar char=" "/>
            </a:pPr>
            <a:r>
              <a:rPr lang="cs-CZ" sz="2400" dirty="0">
                <a:solidFill>
                  <a:srgbClr val="262626"/>
                </a:solidFill>
                <a:latin typeface="Calibri Light"/>
              </a:rPr>
              <a:t>Antikoncepce (laktační amenorea)</a:t>
            </a:r>
            <a:endParaRPr dirty="0"/>
          </a:p>
          <a:p>
            <a:pPr>
              <a:lnSpc>
                <a:spcPct val="100000"/>
              </a:lnSpc>
              <a:buFont typeface="Arial"/>
              <a:buChar char=" "/>
            </a:pPr>
            <a:r>
              <a:rPr lang="cs-CZ" sz="2400" dirty="0">
                <a:solidFill>
                  <a:srgbClr val="262626"/>
                </a:solidFill>
                <a:latin typeface="Calibri Light"/>
              </a:rPr>
              <a:t>Netřeba zvláštních pomůcek – kojení je „po ruce“</a:t>
            </a:r>
            <a:endParaRPr dirty="0"/>
          </a:p>
          <a:p>
            <a:pPr>
              <a:lnSpc>
                <a:spcPct val="100000"/>
              </a:lnSpc>
              <a:buFont typeface="Arial"/>
              <a:buChar char=" "/>
            </a:pPr>
            <a:r>
              <a:rPr lang="cs-CZ" sz="2400" dirty="0">
                <a:solidFill>
                  <a:srgbClr val="262626"/>
                </a:solidFill>
                <a:latin typeface="Calibri Light"/>
              </a:rPr>
              <a:t>Pomáhá snížit množství nadbytečného podkožního tuku</a:t>
            </a:r>
            <a:endParaRPr dirty="0"/>
          </a:p>
          <a:p>
            <a:pPr>
              <a:lnSpc>
                <a:spcPct val="100000"/>
              </a:lnSpc>
              <a:buFont typeface="Arial"/>
              <a:buChar char=" "/>
            </a:pPr>
            <a:r>
              <a:rPr lang="cs-CZ" sz="2400" dirty="0">
                <a:solidFill>
                  <a:srgbClr val="262626"/>
                </a:solidFill>
                <a:latin typeface="Calibri Light"/>
              </a:rPr>
              <a:t>Šetří peníze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857250" y="1544638"/>
            <a:ext cx="7572375" cy="5119687"/>
          </a:xfrm>
          <a:prstGeom prst="rect">
            <a:avLst/>
          </a:prstGeom>
          <a:noFill/>
          <a:ln w="9525">
            <a:noFill/>
            <a:miter lim="800000"/>
            <a:headEnd/>
            <a:tailEnd/>
          </a:ln>
        </p:spPr>
      </p:pic>
      <p:pic>
        <p:nvPicPr>
          <p:cNvPr id="27651" name="Picture 5"/>
          <p:cNvPicPr>
            <a:picLocks noChangeAspect="1" noChangeArrowheads="1"/>
          </p:cNvPicPr>
          <p:nvPr/>
        </p:nvPicPr>
        <p:blipFill>
          <a:blip r:embed="rId3" cstate="print"/>
          <a:srcRect/>
          <a:stretch>
            <a:fillRect/>
          </a:stretch>
        </p:blipFill>
        <p:spPr bwMode="auto">
          <a:xfrm>
            <a:off x="2505075" y="3114675"/>
            <a:ext cx="4973638" cy="20638"/>
          </a:xfrm>
          <a:prstGeom prst="rect">
            <a:avLst/>
          </a:prstGeom>
          <a:noFill/>
          <a:ln w="9525">
            <a:noFill/>
            <a:miter lim="800000"/>
            <a:headEnd/>
            <a:tailEnd/>
          </a:ln>
        </p:spPr>
      </p:pic>
      <p:sp>
        <p:nvSpPr>
          <p:cNvPr id="27652" name="Nadpis 3"/>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rPr>
              <a:t>Míra rizika nádorového onemocnění prsu v závislosti na délce kojení</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Rizika nekojení</a:t>
            </a:r>
            <a:endParaRPr/>
          </a:p>
        </p:txBody>
      </p:sp>
      <p:sp>
        <p:nvSpPr>
          <p:cNvPr id="607" name="CustomShape 2"/>
          <p:cNvSpPr/>
          <p:nvPr/>
        </p:nvSpPr>
        <p:spPr>
          <a:xfrm>
            <a:off x="507600" y="2011680"/>
            <a:ext cx="8064360" cy="376524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Výživa dětí v rozporu s doporučením WHO je spojena s 1 milionem úmrtí ročně a 10 % onemocnění dětí</a:t>
            </a:r>
            <a:endParaRPr dirty="0"/>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Nekojení </a:t>
            </a:r>
            <a:r>
              <a:rPr lang="cs-CZ" sz="2400" dirty="0">
                <a:solidFill>
                  <a:srgbClr val="262626"/>
                </a:solidFill>
                <a:latin typeface="Calibri Light"/>
              </a:rPr>
              <a:t>zvyšuje riziko mortality i morbidity</a:t>
            </a:r>
            <a:endParaRPr dirty="0"/>
          </a:p>
          <a:p>
            <a:pPr>
              <a:lnSpc>
                <a:spcPct val="85000"/>
              </a:lnSpc>
              <a:buFont typeface="Arial"/>
              <a:buChar char=" "/>
            </a:pPr>
            <a:endParaRPr lang="cs-CZ" sz="2400" b="1" dirty="0" smtClean="0">
              <a:solidFill>
                <a:srgbClr val="262626"/>
              </a:solidFill>
              <a:latin typeface="Calibri Light"/>
            </a:endParaRPr>
          </a:p>
          <a:p>
            <a:pPr>
              <a:lnSpc>
                <a:spcPct val="85000"/>
              </a:lnSpc>
              <a:buFont typeface="Arial"/>
              <a:buChar char=" "/>
            </a:pPr>
            <a:r>
              <a:rPr lang="cs-CZ" sz="2400" b="1" dirty="0" smtClean="0">
                <a:solidFill>
                  <a:srgbClr val="262626"/>
                </a:solidFill>
                <a:latin typeface="Calibri Light"/>
              </a:rPr>
              <a:t>Nekojení </a:t>
            </a:r>
            <a:r>
              <a:rPr lang="cs-CZ" sz="2400" b="1" dirty="0">
                <a:solidFill>
                  <a:srgbClr val="262626"/>
                </a:solidFill>
                <a:latin typeface="Calibri Light"/>
              </a:rPr>
              <a:t>a použití náhrad u nejmenších dětí </a:t>
            </a:r>
            <a:r>
              <a:rPr lang="cs-CZ" sz="2400" b="1" dirty="0" smtClean="0">
                <a:solidFill>
                  <a:srgbClr val="262626"/>
                </a:solidFill>
                <a:latin typeface="Calibri Light"/>
              </a:rPr>
              <a:t>= rizikové </a:t>
            </a:r>
            <a:r>
              <a:rPr lang="cs-CZ" sz="2400" b="1" dirty="0">
                <a:solidFill>
                  <a:srgbClr val="262626"/>
                </a:solidFill>
                <a:latin typeface="Calibri Light"/>
              </a:rPr>
              <a:t>chování</a:t>
            </a:r>
            <a:endParaRPr dirty="0"/>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Přistupujme </a:t>
            </a:r>
            <a:r>
              <a:rPr lang="cs-CZ" sz="2400" dirty="0">
                <a:solidFill>
                  <a:srgbClr val="262626"/>
                </a:solidFill>
                <a:latin typeface="Calibri Light"/>
              </a:rPr>
              <a:t>tedy k umělé výživě jako k </a:t>
            </a:r>
            <a:r>
              <a:rPr lang="cs-CZ" sz="2400" b="1" dirty="0">
                <a:solidFill>
                  <a:srgbClr val="262626"/>
                </a:solidFill>
                <a:latin typeface="Calibri Light"/>
              </a:rPr>
              <a:t>léčivu, </a:t>
            </a:r>
            <a:r>
              <a:rPr lang="cs-CZ" sz="2400" dirty="0">
                <a:solidFill>
                  <a:srgbClr val="262626"/>
                </a:solidFill>
                <a:latin typeface="Calibri Light"/>
              </a:rPr>
              <a:t>které má své </a:t>
            </a:r>
            <a:r>
              <a:rPr lang="cs-CZ" sz="2400" b="1" dirty="0">
                <a:solidFill>
                  <a:srgbClr val="262626"/>
                </a:solidFill>
                <a:latin typeface="Calibri Light"/>
              </a:rPr>
              <a:t>indikace </a:t>
            </a:r>
            <a:r>
              <a:rPr lang="cs-CZ" sz="2400" dirty="0">
                <a:solidFill>
                  <a:srgbClr val="262626"/>
                </a:solidFill>
                <a:latin typeface="Calibri Light"/>
              </a:rPr>
              <a:t>a také</a:t>
            </a:r>
            <a:r>
              <a:rPr lang="cs-CZ" sz="2400" b="1" dirty="0">
                <a:solidFill>
                  <a:srgbClr val="262626"/>
                </a:solidFill>
                <a:latin typeface="Calibri Light"/>
              </a:rPr>
              <a:t> nežádoucí účinky</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normAutofit fontScale="90000"/>
          </a:bodyPr>
          <a:lstStyle/>
          <a:p>
            <a:pPr eaLnBrk="1" hangingPunct="1"/>
            <a:r>
              <a:rPr lang="cs-CZ" dirty="0" smtClean="0">
                <a:solidFill>
                  <a:schemeClr val="tx2">
                    <a:lumMod val="60000"/>
                    <a:lumOff val="40000"/>
                  </a:schemeClr>
                </a:solidFill>
              </a:rPr>
              <a:t>Rizika pro dítě vyplývající z krmení dítěte NMM</a:t>
            </a:r>
          </a:p>
        </p:txBody>
      </p:sp>
      <p:sp>
        <p:nvSpPr>
          <p:cNvPr id="25603" name="Zástupný symbol pro obsah 2"/>
          <p:cNvSpPr>
            <a:spLocks noGrp="1"/>
          </p:cNvSpPr>
          <p:nvPr>
            <p:ph sz="quarter" idx="1"/>
          </p:nvPr>
        </p:nvSpPr>
        <p:spPr>
          <a:xfrm>
            <a:off x="609600" y="1589088"/>
            <a:ext cx="3886200" cy="4572000"/>
          </a:xfrm>
        </p:spPr>
        <p:txBody>
          <a:bodyPr/>
          <a:lstStyle/>
          <a:p>
            <a:pPr eaLnBrk="1" hangingPunct="1"/>
            <a:r>
              <a:rPr lang="cs-CZ" sz="2400" dirty="0" smtClean="0">
                <a:solidFill>
                  <a:schemeClr val="tx1">
                    <a:lumMod val="75000"/>
                    <a:lumOff val="25000"/>
                  </a:schemeClr>
                </a:solidFill>
              </a:rPr>
              <a:t>Novorozenecká sepse a meningitida</a:t>
            </a:r>
          </a:p>
          <a:p>
            <a:pPr eaLnBrk="1" hangingPunct="1"/>
            <a:r>
              <a:rPr lang="cs-CZ" sz="2400" dirty="0" smtClean="0">
                <a:solidFill>
                  <a:schemeClr val="tx1">
                    <a:lumMod val="75000"/>
                    <a:lumOff val="25000"/>
                  </a:schemeClr>
                </a:solidFill>
              </a:rPr>
              <a:t>Infekce trávicího systému</a:t>
            </a:r>
          </a:p>
          <a:p>
            <a:pPr eaLnBrk="1" hangingPunct="1"/>
            <a:r>
              <a:rPr lang="cs-CZ" sz="2400" dirty="0" smtClean="0">
                <a:solidFill>
                  <a:schemeClr val="tx1">
                    <a:lumMod val="75000"/>
                    <a:lumOff val="25000"/>
                  </a:schemeClr>
                </a:solidFill>
              </a:rPr>
              <a:t>Infekce dýchacích cest</a:t>
            </a:r>
          </a:p>
          <a:p>
            <a:pPr eaLnBrk="1" hangingPunct="1"/>
            <a:r>
              <a:rPr lang="cs-CZ" sz="2400" dirty="0" smtClean="0">
                <a:solidFill>
                  <a:schemeClr val="tx1">
                    <a:lumMod val="75000"/>
                    <a:lumOff val="25000"/>
                  </a:schemeClr>
                </a:solidFill>
              </a:rPr>
              <a:t>Infekce </a:t>
            </a:r>
            <a:r>
              <a:rPr lang="cs-CZ" sz="2400" dirty="0" err="1" smtClean="0">
                <a:solidFill>
                  <a:schemeClr val="tx1">
                    <a:lumMod val="75000"/>
                    <a:lumOff val="25000"/>
                  </a:schemeClr>
                </a:solidFill>
              </a:rPr>
              <a:t>uropoetického</a:t>
            </a:r>
            <a:r>
              <a:rPr lang="cs-CZ" sz="2400" dirty="0" smtClean="0">
                <a:solidFill>
                  <a:schemeClr val="tx1">
                    <a:lumMod val="75000"/>
                    <a:lumOff val="25000"/>
                  </a:schemeClr>
                </a:solidFill>
              </a:rPr>
              <a:t> systému</a:t>
            </a:r>
          </a:p>
          <a:p>
            <a:pPr eaLnBrk="1" hangingPunct="1"/>
            <a:r>
              <a:rPr lang="cs-CZ" sz="2400" dirty="0" smtClean="0">
                <a:solidFill>
                  <a:schemeClr val="tx1">
                    <a:lumMod val="75000"/>
                    <a:lumOff val="25000"/>
                  </a:schemeClr>
                </a:solidFill>
              </a:rPr>
              <a:t>Výskyt alergií</a:t>
            </a:r>
          </a:p>
          <a:p>
            <a:pPr eaLnBrk="1" hangingPunct="1"/>
            <a:r>
              <a:rPr lang="cs-CZ" sz="2400" dirty="0" smtClean="0">
                <a:solidFill>
                  <a:schemeClr val="tx1">
                    <a:lumMod val="75000"/>
                    <a:lumOff val="25000"/>
                  </a:schemeClr>
                </a:solidFill>
              </a:rPr>
              <a:t>Ekzémy</a:t>
            </a:r>
          </a:p>
          <a:p>
            <a:pPr eaLnBrk="1" hangingPunct="1"/>
            <a:r>
              <a:rPr lang="cs-CZ" sz="2400" dirty="0" smtClean="0">
                <a:solidFill>
                  <a:schemeClr val="tx1">
                    <a:lumMod val="75000"/>
                    <a:lumOff val="25000"/>
                  </a:schemeClr>
                </a:solidFill>
              </a:rPr>
              <a:t>Nekrotizující enterokolitida</a:t>
            </a:r>
          </a:p>
          <a:p>
            <a:pPr eaLnBrk="1" hangingPunct="1"/>
            <a:endParaRPr lang="cs-CZ" dirty="0" smtClean="0">
              <a:solidFill>
                <a:schemeClr val="tx1">
                  <a:lumMod val="75000"/>
                  <a:lumOff val="25000"/>
                </a:schemeClr>
              </a:solidFill>
            </a:endParaRPr>
          </a:p>
        </p:txBody>
      </p:sp>
      <p:sp>
        <p:nvSpPr>
          <p:cNvPr id="25604" name="Zástupný symbol pro obsah 6"/>
          <p:cNvSpPr>
            <a:spLocks noGrp="1"/>
          </p:cNvSpPr>
          <p:nvPr>
            <p:ph sz="quarter" idx="2"/>
          </p:nvPr>
        </p:nvSpPr>
        <p:spPr>
          <a:xfrm>
            <a:off x="4845050" y="1589088"/>
            <a:ext cx="3886200" cy="4840287"/>
          </a:xfrm>
        </p:spPr>
        <p:txBody>
          <a:bodyPr/>
          <a:lstStyle/>
          <a:p>
            <a:pPr eaLnBrk="1" hangingPunct="1"/>
            <a:r>
              <a:rPr lang="cs-CZ" sz="2400" dirty="0" err="1" smtClean="0">
                <a:solidFill>
                  <a:schemeClr val="tx1">
                    <a:lumMod val="75000"/>
                    <a:lumOff val="25000"/>
                  </a:schemeClr>
                </a:solidFill>
              </a:rPr>
              <a:t>Celiakie</a:t>
            </a:r>
            <a:endParaRPr lang="cs-CZ" sz="2400" dirty="0" smtClean="0">
              <a:solidFill>
                <a:schemeClr val="tx1">
                  <a:lumMod val="75000"/>
                  <a:lumOff val="25000"/>
                </a:schemeClr>
              </a:solidFill>
            </a:endParaRPr>
          </a:p>
          <a:p>
            <a:pPr eaLnBrk="1" hangingPunct="1"/>
            <a:r>
              <a:rPr lang="cs-CZ" sz="2400" dirty="0" smtClean="0">
                <a:solidFill>
                  <a:schemeClr val="tx1">
                    <a:lumMod val="75000"/>
                    <a:lumOff val="25000"/>
                  </a:schemeClr>
                </a:solidFill>
              </a:rPr>
              <a:t>Anorexie</a:t>
            </a:r>
          </a:p>
          <a:p>
            <a:pPr eaLnBrk="1" hangingPunct="1"/>
            <a:r>
              <a:rPr lang="cs-CZ" sz="2400" dirty="0" err="1" smtClean="0">
                <a:solidFill>
                  <a:schemeClr val="tx1">
                    <a:lumMod val="75000"/>
                    <a:lumOff val="25000"/>
                  </a:schemeClr>
                </a:solidFill>
              </a:rPr>
              <a:t>Hypochromní</a:t>
            </a:r>
            <a:r>
              <a:rPr lang="cs-CZ" sz="2400" dirty="0" smtClean="0">
                <a:solidFill>
                  <a:schemeClr val="tx1">
                    <a:lumMod val="75000"/>
                    <a:lumOff val="25000"/>
                  </a:schemeClr>
                </a:solidFill>
              </a:rPr>
              <a:t> anémie</a:t>
            </a:r>
          </a:p>
          <a:p>
            <a:pPr eaLnBrk="1" hangingPunct="1"/>
            <a:r>
              <a:rPr lang="cs-CZ" sz="2400" dirty="0" smtClean="0">
                <a:solidFill>
                  <a:schemeClr val="tx1">
                    <a:lumMod val="75000"/>
                    <a:lumOff val="25000"/>
                  </a:schemeClr>
                </a:solidFill>
              </a:rPr>
              <a:t>Poruchy imunity</a:t>
            </a:r>
          </a:p>
          <a:p>
            <a:pPr eaLnBrk="1" hangingPunct="1"/>
            <a:r>
              <a:rPr lang="cs-CZ" sz="2400" dirty="0" smtClean="0">
                <a:solidFill>
                  <a:schemeClr val="tx1">
                    <a:lumMod val="75000"/>
                    <a:lumOff val="25000"/>
                  </a:schemeClr>
                </a:solidFill>
              </a:rPr>
              <a:t>Obezita</a:t>
            </a:r>
          </a:p>
          <a:p>
            <a:pPr eaLnBrk="1" hangingPunct="1"/>
            <a:r>
              <a:rPr lang="cs-CZ" sz="2400" dirty="0" smtClean="0">
                <a:solidFill>
                  <a:schemeClr val="tx1">
                    <a:lumMod val="75000"/>
                    <a:lumOff val="25000"/>
                  </a:schemeClr>
                </a:solidFill>
              </a:rPr>
              <a:t>Hypertenze</a:t>
            </a:r>
          </a:p>
          <a:p>
            <a:pPr eaLnBrk="1" hangingPunct="1"/>
            <a:r>
              <a:rPr lang="cs-CZ" sz="2400" dirty="0" smtClean="0">
                <a:solidFill>
                  <a:schemeClr val="tx1">
                    <a:lumMod val="75000"/>
                    <a:lumOff val="25000"/>
                  </a:schemeClr>
                </a:solidFill>
              </a:rPr>
              <a:t>Ateroskleróza </a:t>
            </a:r>
          </a:p>
          <a:p>
            <a:pPr eaLnBrk="1" hangingPunct="1"/>
            <a:r>
              <a:rPr lang="cs-CZ" sz="2400" dirty="0" smtClean="0">
                <a:solidFill>
                  <a:schemeClr val="tx1">
                    <a:lumMod val="75000"/>
                    <a:lumOff val="25000"/>
                  </a:schemeClr>
                </a:solidFill>
              </a:rPr>
              <a:t>Autoimunitní onemocnění (DM, štítné žlázy)</a:t>
            </a:r>
          </a:p>
          <a:p>
            <a:pPr eaLnBrk="1" hangingPunct="1"/>
            <a:r>
              <a:rPr lang="cs-CZ" sz="2400" dirty="0" smtClean="0">
                <a:solidFill>
                  <a:schemeClr val="tx1">
                    <a:lumMod val="75000"/>
                    <a:lumOff val="25000"/>
                  </a:schemeClr>
                </a:solidFill>
              </a:rPr>
              <a:t>Maligní onemocnění</a:t>
            </a:r>
          </a:p>
          <a:p>
            <a:pPr eaLnBrk="1" hangingPunct="1"/>
            <a:endParaRPr lang="cs-CZ"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cs-CZ" altLang="cs-CZ" smtClean="0"/>
              <a:t>Výrobky, které jsou předmětem Kodexu</a:t>
            </a:r>
          </a:p>
        </p:txBody>
      </p:sp>
      <p:sp>
        <p:nvSpPr>
          <p:cNvPr id="9219" name="Rectangle 3"/>
          <p:cNvSpPr>
            <a:spLocks noGrp="1" noChangeArrowheads="1"/>
          </p:cNvSpPr>
          <p:nvPr>
            <p:ph type="body" idx="1"/>
          </p:nvPr>
        </p:nvSpPr>
        <p:spPr/>
        <p:txBody>
          <a:bodyPr>
            <a:normAutofit/>
          </a:bodyPr>
          <a:lstStyle/>
          <a:p>
            <a:pPr eaLnBrk="1" hangingPunct="1">
              <a:lnSpc>
                <a:spcPct val="80000"/>
              </a:lnSpc>
            </a:pPr>
            <a:r>
              <a:rPr lang="sk-SK" altLang="cs-CZ" sz="2100" dirty="0" err="1" smtClean="0"/>
              <a:t>Mléčné</a:t>
            </a:r>
            <a:r>
              <a:rPr lang="sk-SK" altLang="cs-CZ" sz="2100" dirty="0" smtClean="0"/>
              <a:t> formule </a:t>
            </a:r>
            <a:r>
              <a:rPr lang="sk-SK" altLang="cs-CZ" sz="2100" dirty="0" err="1" smtClean="0"/>
              <a:t>pro</a:t>
            </a:r>
            <a:r>
              <a:rPr lang="sk-SK" altLang="cs-CZ" sz="2100" dirty="0" smtClean="0"/>
              <a:t> </a:t>
            </a:r>
            <a:r>
              <a:rPr lang="sk-SK" altLang="cs-CZ" sz="2100" dirty="0" err="1" smtClean="0"/>
              <a:t>děti</a:t>
            </a:r>
            <a:r>
              <a:rPr lang="sk-SK" altLang="cs-CZ" sz="2100" dirty="0" smtClean="0"/>
              <a:t> do 6 </a:t>
            </a:r>
            <a:r>
              <a:rPr lang="sk-SK" altLang="cs-CZ" sz="2100" dirty="0" err="1" smtClean="0"/>
              <a:t>měsíců</a:t>
            </a:r>
            <a:r>
              <a:rPr lang="sk-SK" altLang="cs-CZ" sz="2100" dirty="0" smtClean="0"/>
              <a:t>. </a:t>
            </a:r>
          </a:p>
          <a:p>
            <a:pPr eaLnBrk="1" hangingPunct="1">
              <a:lnSpc>
                <a:spcPct val="80000"/>
              </a:lnSpc>
            </a:pPr>
            <a:r>
              <a:rPr lang="sk-SK" altLang="cs-CZ" sz="2100" dirty="0" smtClean="0"/>
              <a:t>Pokračovací </a:t>
            </a:r>
            <a:r>
              <a:rPr lang="sk-SK" altLang="cs-CZ" sz="2100" dirty="0" err="1" smtClean="0"/>
              <a:t>mléka</a:t>
            </a:r>
            <a:endParaRPr lang="sk-SK" altLang="cs-CZ" sz="2100" dirty="0" smtClean="0"/>
          </a:p>
          <a:p>
            <a:pPr eaLnBrk="1" hangingPunct="1">
              <a:lnSpc>
                <a:spcPct val="80000"/>
              </a:lnSpc>
            </a:pPr>
            <a:r>
              <a:rPr lang="sk-SK" altLang="cs-CZ" sz="2100" dirty="0" err="1" smtClean="0"/>
              <a:t>Kojenecké</a:t>
            </a:r>
            <a:r>
              <a:rPr lang="sk-SK" altLang="cs-CZ" sz="2100" dirty="0" smtClean="0"/>
              <a:t> </a:t>
            </a:r>
            <a:r>
              <a:rPr lang="sk-SK" altLang="cs-CZ" sz="2100" dirty="0" err="1" smtClean="0"/>
              <a:t>láhve</a:t>
            </a:r>
            <a:endParaRPr lang="sk-SK" altLang="cs-CZ" sz="2100" dirty="0" smtClean="0"/>
          </a:p>
          <a:p>
            <a:pPr eaLnBrk="1" hangingPunct="1">
              <a:lnSpc>
                <a:spcPct val="80000"/>
              </a:lnSpc>
            </a:pPr>
            <a:r>
              <a:rPr lang="sk-SK" altLang="cs-CZ" sz="2100" dirty="0" err="1" smtClean="0"/>
              <a:t>Dudlíky</a:t>
            </a:r>
            <a:r>
              <a:rPr lang="sk-SK" altLang="cs-CZ" sz="2100" dirty="0" smtClean="0"/>
              <a:t> </a:t>
            </a:r>
          </a:p>
          <a:p>
            <a:pPr eaLnBrk="1" hangingPunct="1">
              <a:lnSpc>
                <a:spcPct val="80000"/>
              </a:lnSpc>
            </a:pPr>
            <a:r>
              <a:rPr lang="sk-SK" altLang="cs-CZ" sz="2100" dirty="0" err="1" smtClean="0"/>
              <a:t>Kojenecké</a:t>
            </a:r>
            <a:r>
              <a:rPr lang="sk-SK" altLang="cs-CZ" sz="2100" dirty="0" smtClean="0"/>
              <a:t> vody</a:t>
            </a:r>
          </a:p>
          <a:p>
            <a:pPr eaLnBrk="1" hangingPunct="1">
              <a:lnSpc>
                <a:spcPct val="80000"/>
              </a:lnSpc>
            </a:pPr>
            <a:r>
              <a:rPr lang="sk-SK" altLang="cs-CZ" sz="2100" dirty="0" err="1" smtClean="0"/>
              <a:t>Dětské</a:t>
            </a:r>
            <a:r>
              <a:rPr lang="sk-SK" altLang="cs-CZ" sz="2100" dirty="0" smtClean="0"/>
              <a:t> </a:t>
            </a:r>
            <a:r>
              <a:rPr lang="sk-SK" altLang="cs-CZ" sz="2100" dirty="0" err="1" smtClean="0"/>
              <a:t>džusy</a:t>
            </a:r>
            <a:endParaRPr lang="sk-SK" altLang="cs-CZ" sz="2100" dirty="0" smtClean="0"/>
          </a:p>
          <a:p>
            <a:pPr eaLnBrk="1" hangingPunct="1">
              <a:lnSpc>
                <a:spcPct val="80000"/>
              </a:lnSpc>
            </a:pPr>
            <a:r>
              <a:rPr lang="sk-SK" altLang="cs-CZ" sz="2100" dirty="0" smtClean="0"/>
              <a:t>Čaje</a:t>
            </a:r>
          </a:p>
          <a:p>
            <a:pPr eaLnBrk="1" hangingPunct="1">
              <a:lnSpc>
                <a:spcPct val="80000"/>
              </a:lnSpc>
            </a:pPr>
            <a:r>
              <a:rPr lang="sk-SK" altLang="cs-CZ" sz="2100" dirty="0" smtClean="0"/>
              <a:t>Roztoky </a:t>
            </a:r>
            <a:r>
              <a:rPr lang="sk-SK" altLang="cs-CZ" sz="2100" dirty="0" err="1" smtClean="0"/>
              <a:t>glukozy</a:t>
            </a:r>
            <a:endParaRPr lang="sk-SK" altLang="cs-CZ" sz="2100" dirty="0" smtClean="0"/>
          </a:p>
          <a:p>
            <a:pPr eaLnBrk="1" hangingPunct="1">
              <a:lnSpc>
                <a:spcPct val="80000"/>
              </a:lnSpc>
            </a:pPr>
            <a:r>
              <a:rPr lang="sk-SK" altLang="cs-CZ" sz="2100" dirty="0" smtClean="0"/>
              <a:t>Obilné kaše apod. </a:t>
            </a:r>
          </a:p>
          <a:p>
            <a:pPr eaLnBrk="1" hangingPunct="1">
              <a:lnSpc>
                <a:spcPct val="80000"/>
              </a:lnSpc>
              <a:buFont typeface="Wingdings" panose="05000000000000000000" pitchFamily="2" charset="2"/>
              <a:buNone/>
            </a:pPr>
            <a:r>
              <a:rPr lang="sk-SK" altLang="cs-CZ" sz="2100" dirty="0" smtClean="0"/>
              <a:t>V </a:t>
            </a:r>
            <a:r>
              <a:rPr lang="sk-SK" altLang="cs-CZ" sz="2100" dirty="0" err="1" smtClean="0"/>
              <a:t>případě</a:t>
            </a:r>
            <a:r>
              <a:rPr lang="sk-SK" altLang="cs-CZ" sz="2100" dirty="0" smtClean="0"/>
              <a:t> že </a:t>
            </a:r>
            <a:r>
              <a:rPr lang="sk-SK" altLang="cs-CZ" sz="2100" dirty="0" err="1" smtClean="0"/>
              <a:t>jsou</a:t>
            </a:r>
            <a:r>
              <a:rPr lang="sk-SK" altLang="cs-CZ" sz="2100" dirty="0" smtClean="0"/>
              <a:t> </a:t>
            </a:r>
            <a:r>
              <a:rPr lang="sk-SK" altLang="cs-CZ" sz="2100" dirty="0" err="1" smtClean="0"/>
              <a:t>tyto</a:t>
            </a:r>
            <a:r>
              <a:rPr lang="sk-SK" altLang="cs-CZ" sz="2100" dirty="0" smtClean="0"/>
              <a:t> výrobky </a:t>
            </a:r>
            <a:r>
              <a:rPr lang="sk-SK" altLang="cs-CZ" sz="2100" dirty="0" err="1" smtClean="0"/>
              <a:t>propagovány</a:t>
            </a:r>
            <a:r>
              <a:rPr lang="sk-SK" altLang="cs-CZ" sz="2100" dirty="0" smtClean="0"/>
              <a:t> </a:t>
            </a:r>
            <a:r>
              <a:rPr lang="sk-SK" altLang="cs-CZ" sz="2100" dirty="0" err="1" smtClean="0"/>
              <a:t>jako</a:t>
            </a:r>
            <a:r>
              <a:rPr lang="sk-SK" altLang="cs-CZ" sz="2100" dirty="0" smtClean="0"/>
              <a:t> </a:t>
            </a:r>
            <a:r>
              <a:rPr lang="sk-SK" altLang="cs-CZ" sz="2100" dirty="0" err="1" smtClean="0"/>
              <a:t>výrobky</a:t>
            </a:r>
            <a:r>
              <a:rPr lang="sk-SK" altLang="cs-CZ" sz="2100" dirty="0" smtClean="0"/>
              <a:t> </a:t>
            </a:r>
            <a:r>
              <a:rPr lang="sk-SK" altLang="cs-CZ" sz="2100" dirty="0" err="1" smtClean="0"/>
              <a:t>pro</a:t>
            </a:r>
            <a:r>
              <a:rPr lang="sk-SK" altLang="cs-CZ" sz="2100" dirty="0" smtClean="0"/>
              <a:t> </a:t>
            </a:r>
            <a:r>
              <a:rPr lang="sk-SK" altLang="cs-CZ" sz="2100" dirty="0" err="1" smtClean="0"/>
              <a:t>děti</a:t>
            </a:r>
            <a:r>
              <a:rPr lang="sk-SK" altLang="cs-CZ" sz="2100" dirty="0" smtClean="0"/>
              <a:t> do 6 </a:t>
            </a:r>
            <a:r>
              <a:rPr lang="sk-SK" altLang="cs-CZ" sz="2100" dirty="0" err="1" smtClean="0"/>
              <a:t>měsíců</a:t>
            </a:r>
            <a:r>
              <a:rPr lang="sk-SK" altLang="cs-CZ" sz="2100" dirty="0" smtClean="0"/>
              <a:t> a nebo </a:t>
            </a:r>
            <a:r>
              <a:rPr lang="sk-SK" altLang="cs-CZ" sz="2100" dirty="0" err="1" smtClean="0"/>
              <a:t>prezentovány</a:t>
            </a:r>
            <a:r>
              <a:rPr lang="sk-SK" altLang="cs-CZ" sz="2100" dirty="0" smtClean="0"/>
              <a:t> </a:t>
            </a:r>
            <a:r>
              <a:rPr lang="sk-SK" altLang="cs-CZ" sz="2100" dirty="0" err="1" smtClean="0"/>
              <a:t>jako</a:t>
            </a:r>
            <a:r>
              <a:rPr lang="sk-SK" altLang="cs-CZ" sz="2100" dirty="0" smtClean="0"/>
              <a:t> vhodná náhrada </a:t>
            </a:r>
            <a:r>
              <a:rPr lang="sk-SK" altLang="cs-CZ" sz="2100" dirty="0" err="1" smtClean="0"/>
              <a:t>mateřského</a:t>
            </a:r>
            <a:r>
              <a:rPr lang="sk-SK" altLang="cs-CZ" sz="2100" dirty="0" smtClean="0"/>
              <a:t> </a:t>
            </a:r>
            <a:r>
              <a:rPr lang="sk-SK" altLang="cs-CZ" sz="2100" dirty="0" err="1" smtClean="0"/>
              <a:t>mléka</a:t>
            </a:r>
            <a:r>
              <a:rPr lang="sk-SK" altLang="cs-CZ" sz="2100" dirty="0" smtClean="0"/>
              <a:t> u </a:t>
            </a:r>
            <a:r>
              <a:rPr lang="sk-SK" altLang="cs-CZ" sz="2100" dirty="0" err="1" smtClean="0"/>
              <a:t>dětí</a:t>
            </a:r>
            <a:r>
              <a:rPr lang="sk-SK" altLang="cs-CZ" sz="2100" dirty="0" smtClean="0"/>
              <a:t> starších 6 </a:t>
            </a:r>
            <a:r>
              <a:rPr lang="sk-SK" altLang="cs-CZ" sz="2100" dirty="0" err="1" smtClean="0"/>
              <a:t>měsíců</a:t>
            </a:r>
            <a:r>
              <a:rPr lang="sk-SK" altLang="cs-CZ" sz="2100" dirty="0" smtClean="0"/>
              <a:t>. </a:t>
            </a:r>
            <a:r>
              <a:rPr lang="sk-SK" altLang="cs-CZ" sz="2100" dirty="0" err="1" smtClean="0"/>
              <a:t>Žádné</a:t>
            </a:r>
            <a:r>
              <a:rPr lang="sk-SK" altLang="cs-CZ" sz="2100" dirty="0" smtClean="0"/>
              <a:t> potraviny </a:t>
            </a:r>
            <a:r>
              <a:rPr lang="sk-SK" altLang="cs-CZ" sz="2100" dirty="0" err="1" smtClean="0"/>
              <a:t>nesmí</a:t>
            </a:r>
            <a:r>
              <a:rPr lang="sk-SK" altLang="cs-CZ" sz="2100" dirty="0" smtClean="0"/>
              <a:t> </a:t>
            </a:r>
            <a:r>
              <a:rPr lang="sk-SK" altLang="cs-CZ" sz="2100" dirty="0" err="1" smtClean="0"/>
              <a:t>být</a:t>
            </a:r>
            <a:r>
              <a:rPr lang="sk-SK" altLang="cs-CZ" sz="2100" dirty="0" smtClean="0"/>
              <a:t> </a:t>
            </a:r>
            <a:r>
              <a:rPr lang="sk-SK" altLang="cs-CZ" sz="2100" dirty="0" err="1" smtClean="0"/>
              <a:t>propagovány</a:t>
            </a:r>
            <a:r>
              <a:rPr lang="sk-SK" altLang="cs-CZ" sz="2100" dirty="0" smtClean="0"/>
              <a:t> </a:t>
            </a:r>
            <a:r>
              <a:rPr lang="sk-SK" altLang="cs-CZ" sz="2100" dirty="0" err="1" smtClean="0"/>
              <a:t>způsobem</a:t>
            </a:r>
            <a:r>
              <a:rPr lang="sk-SK" altLang="cs-CZ" sz="2100" dirty="0" smtClean="0"/>
              <a:t>, </a:t>
            </a:r>
            <a:r>
              <a:rPr lang="sk-SK" altLang="cs-CZ" sz="2100" dirty="0" err="1" smtClean="0"/>
              <a:t>který</a:t>
            </a:r>
            <a:r>
              <a:rPr lang="sk-SK" altLang="cs-CZ" sz="2100" dirty="0" smtClean="0"/>
              <a:t> by </a:t>
            </a:r>
            <a:r>
              <a:rPr lang="sk-SK" altLang="cs-CZ" sz="2100" dirty="0" err="1" smtClean="0"/>
              <a:t>mohl</a:t>
            </a:r>
            <a:r>
              <a:rPr lang="sk-SK" altLang="cs-CZ" sz="2100" dirty="0" smtClean="0"/>
              <a:t> </a:t>
            </a:r>
            <a:r>
              <a:rPr lang="sk-SK" altLang="cs-CZ" sz="2100" dirty="0" err="1" smtClean="0"/>
              <a:t>ohorzit</a:t>
            </a:r>
            <a:r>
              <a:rPr lang="sk-SK" altLang="cs-CZ" sz="2100" dirty="0" smtClean="0"/>
              <a:t> kojení. </a:t>
            </a:r>
          </a:p>
          <a:p>
            <a:pPr eaLnBrk="1" hangingPunct="1">
              <a:lnSpc>
                <a:spcPct val="80000"/>
              </a:lnSpc>
            </a:pPr>
            <a:endParaRPr lang="cs-CZ" altLang="cs-CZ" sz="2100" dirty="0" smtClean="0"/>
          </a:p>
        </p:txBody>
      </p:sp>
    </p:spTree>
    <p:extLst>
      <p:ext uri="{BB962C8B-B14F-4D97-AF65-F5344CB8AC3E}">
        <p14:creationId xmlns:p14="http://schemas.microsoft.com/office/powerpoint/2010/main" val="2091714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rPr>
              <a:t>Rizika pro matku vyplývající z krmení dítěte NMM</a:t>
            </a:r>
          </a:p>
        </p:txBody>
      </p:sp>
      <p:sp>
        <p:nvSpPr>
          <p:cNvPr id="26627" name="Zástupný symbol pro obsah 2"/>
          <p:cNvSpPr>
            <a:spLocks noGrp="1"/>
          </p:cNvSpPr>
          <p:nvPr>
            <p:ph sz="quarter" idx="2"/>
          </p:nvPr>
        </p:nvSpPr>
        <p:spPr>
          <a:xfrm>
            <a:off x="214313" y="1714500"/>
            <a:ext cx="4281487" cy="4929188"/>
          </a:xfrm>
        </p:spPr>
        <p:txBody>
          <a:bodyPr/>
          <a:lstStyle/>
          <a:p>
            <a:pPr eaLnBrk="1" hangingPunct="1"/>
            <a:r>
              <a:rPr lang="cs-CZ" sz="2400" dirty="0" smtClean="0">
                <a:solidFill>
                  <a:schemeClr val="tx1">
                    <a:lumMod val="75000"/>
                    <a:lumOff val="25000"/>
                  </a:schemeClr>
                </a:solidFill>
              </a:rPr>
              <a:t>Rakovina vaječníků</a:t>
            </a:r>
          </a:p>
          <a:p>
            <a:pPr eaLnBrk="1" hangingPunct="1"/>
            <a:r>
              <a:rPr lang="cs-CZ" sz="2400" dirty="0" smtClean="0">
                <a:solidFill>
                  <a:schemeClr val="tx1">
                    <a:lumMod val="75000"/>
                    <a:lumOff val="25000"/>
                  </a:schemeClr>
                </a:solidFill>
              </a:rPr>
              <a:t>Rakovina endometria</a:t>
            </a:r>
          </a:p>
          <a:p>
            <a:pPr eaLnBrk="1" hangingPunct="1"/>
            <a:r>
              <a:rPr lang="cs-CZ" sz="2400" dirty="0" smtClean="0">
                <a:solidFill>
                  <a:schemeClr val="tx1">
                    <a:lumMod val="75000"/>
                    <a:lumOff val="25000"/>
                  </a:schemeClr>
                </a:solidFill>
              </a:rPr>
              <a:t>Rakovina prsu</a:t>
            </a:r>
          </a:p>
          <a:p>
            <a:pPr eaLnBrk="1" hangingPunct="1"/>
            <a:r>
              <a:rPr lang="cs-CZ" sz="2400" dirty="0" smtClean="0">
                <a:solidFill>
                  <a:schemeClr val="tx1">
                    <a:lumMod val="75000"/>
                    <a:lumOff val="25000"/>
                  </a:schemeClr>
                </a:solidFill>
              </a:rPr>
              <a:t>Osteoporóza</a:t>
            </a:r>
          </a:p>
          <a:p>
            <a:pPr eaLnBrk="1" hangingPunct="1"/>
            <a:r>
              <a:rPr lang="cs-CZ" sz="2400" dirty="0" smtClean="0">
                <a:solidFill>
                  <a:schemeClr val="tx1">
                    <a:lumMod val="75000"/>
                    <a:lumOff val="25000"/>
                  </a:schemeClr>
                </a:solidFill>
              </a:rPr>
              <a:t>Diabetes </a:t>
            </a:r>
            <a:r>
              <a:rPr lang="cs-CZ" sz="2400" dirty="0" err="1" smtClean="0">
                <a:solidFill>
                  <a:schemeClr val="tx1">
                    <a:lumMod val="75000"/>
                    <a:lumOff val="25000"/>
                  </a:schemeClr>
                </a:solidFill>
              </a:rPr>
              <a:t>mellitus</a:t>
            </a:r>
            <a:r>
              <a:rPr lang="cs-CZ" sz="2400" dirty="0" smtClean="0">
                <a:solidFill>
                  <a:schemeClr val="tx1">
                    <a:lumMod val="75000"/>
                    <a:lumOff val="25000"/>
                  </a:schemeClr>
                </a:solidFill>
              </a:rPr>
              <a:t> 2 typu</a:t>
            </a:r>
          </a:p>
          <a:p>
            <a:pPr eaLnBrk="1" hangingPunct="1"/>
            <a:r>
              <a:rPr lang="cs-CZ" sz="2400" dirty="0" smtClean="0">
                <a:solidFill>
                  <a:schemeClr val="tx1">
                    <a:lumMod val="75000"/>
                    <a:lumOff val="25000"/>
                  </a:schemeClr>
                </a:solidFill>
              </a:rPr>
              <a:t>Metabolický syndrom </a:t>
            </a:r>
          </a:p>
          <a:p>
            <a:pPr eaLnBrk="1" hangingPunct="1"/>
            <a:r>
              <a:rPr lang="cs-CZ" sz="2400" dirty="0" smtClean="0">
                <a:solidFill>
                  <a:schemeClr val="tx1">
                    <a:lumMod val="75000"/>
                    <a:lumOff val="25000"/>
                  </a:schemeClr>
                </a:solidFill>
              </a:rPr>
              <a:t>Vyšší riziko krvácení po porodu</a:t>
            </a:r>
          </a:p>
          <a:p>
            <a:pPr eaLnBrk="1" hangingPunct="1"/>
            <a:r>
              <a:rPr lang="cs-CZ" sz="2400" dirty="0" smtClean="0">
                <a:solidFill>
                  <a:schemeClr val="tx1">
                    <a:lumMod val="75000"/>
                    <a:lumOff val="25000"/>
                  </a:schemeClr>
                </a:solidFill>
              </a:rPr>
              <a:t>Pomalejší zavinování dělohy</a:t>
            </a:r>
          </a:p>
          <a:p>
            <a:pPr eaLnBrk="1" hangingPunct="1"/>
            <a:r>
              <a:rPr lang="cs-CZ" sz="2400" dirty="0" smtClean="0">
                <a:solidFill>
                  <a:schemeClr val="tx1">
                    <a:lumMod val="75000"/>
                    <a:lumOff val="25000"/>
                  </a:schemeClr>
                </a:solidFill>
              </a:rPr>
              <a:t>Nedostatek železa</a:t>
            </a:r>
          </a:p>
          <a:p>
            <a:pPr eaLnBrk="1" hangingPunct="1"/>
            <a:endParaRPr lang="cs-CZ" sz="2400" dirty="0" smtClean="0">
              <a:solidFill>
                <a:schemeClr val="tx1">
                  <a:lumMod val="75000"/>
                  <a:lumOff val="25000"/>
                </a:schemeClr>
              </a:solidFill>
            </a:endParaRPr>
          </a:p>
          <a:p>
            <a:pPr eaLnBrk="1" hangingPunct="1">
              <a:buFont typeface="Wingdings" pitchFamily="2" charset="2"/>
              <a:buNone/>
            </a:pPr>
            <a:endParaRPr lang="cs-CZ" sz="2400" dirty="0" smtClean="0">
              <a:solidFill>
                <a:schemeClr val="tx1">
                  <a:lumMod val="75000"/>
                  <a:lumOff val="25000"/>
                </a:schemeClr>
              </a:solidFill>
            </a:endParaRPr>
          </a:p>
        </p:txBody>
      </p:sp>
      <p:sp>
        <p:nvSpPr>
          <p:cNvPr id="26628" name="Zástupný symbol pro obsah 5"/>
          <p:cNvSpPr>
            <a:spLocks noGrp="1"/>
          </p:cNvSpPr>
          <p:nvPr>
            <p:ph sz="quarter" idx="4"/>
          </p:nvPr>
        </p:nvSpPr>
        <p:spPr>
          <a:xfrm>
            <a:off x="4800600" y="1643063"/>
            <a:ext cx="3886200" cy="4376737"/>
          </a:xfrm>
        </p:spPr>
        <p:txBody>
          <a:bodyPr/>
          <a:lstStyle/>
          <a:p>
            <a:pPr eaLnBrk="1" hangingPunct="1"/>
            <a:r>
              <a:rPr lang="cs-CZ" sz="2400" dirty="0" smtClean="0">
                <a:solidFill>
                  <a:schemeClr val="tx1">
                    <a:lumMod val="75000"/>
                    <a:lumOff val="25000"/>
                  </a:schemeClr>
                </a:solidFill>
              </a:rPr>
              <a:t>Těžkosti při dosahování původní hmotnosti před otěhotněním</a:t>
            </a:r>
          </a:p>
          <a:p>
            <a:pPr eaLnBrk="1" hangingPunct="1"/>
            <a:r>
              <a:rPr lang="cs-CZ" sz="2400" dirty="0" smtClean="0">
                <a:solidFill>
                  <a:schemeClr val="tx1">
                    <a:lumMod val="75000"/>
                    <a:lumOff val="25000"/>
                  </a:schemeClr>
                </a:solidFill>
              </a:rPr>
              <a:t>Pocit nekompetentnosti</a:t>
            </a:r>
          </a:p>
          <a:p>
            <a:pPr eaLnBrk="1" hangingPunct="1"/>
            <a:r>
              <a:rPr lang="cs-CZ" sz="2400" dirty="0" smtClean="0">
                <a:solidFill>
                  <a:schemeClr val="tx1">
                    <a:lumMod val="75000"/>
                    <a:lumOff val="25000"/>
                  </a:schemeClr>
                </a:solidFill>
              </a:rPr>
              <a:t>Těžší navázání se na dítě</a:t>
            </a:r>
          </a:p>
          <a:p>
            <a:pPr eaLnBrk="1" hangingPunct="1"/>
            <a:r>
              <a:rPr lang="cs-CZ" sz="2400" dirty="0" smtClean="0">
                <a:solidFill>
                  <a:schemeClr val="tx1">
                    <a:lumMod val="75000"/>
                    <a:lumOff val="25000"/>
                  </a:schemeClr>
                </a:solidFill>
              </a:rPr>
              <a:t>Ekonomická zátěž rodiny</a:t>
            </a:r>
          </a:p>
          <a:p>
            <a:pPr eaLnBrk="1" hangingPunct="1"/>
            <a:endParaRPr lang="cs-CZ" sz="2400" dirty="0" smtClean="0">
              <a:solidFill>
                <a:schemeClr val="tx1">
                  <a:lumMod val="75000"/>
                  <a:lumOff val="25000"/>
                </a:schemeClr>
              </a:solidFill>
            </a:endParaRPr>
          </a:p>
          <a:p>
            <a:pPr eaLnBrk="1" hangingPunct="1"/>
            <a:endParaRPr lang="cs-CZ"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Rizika nekojení pro </a:t>
            </a:r>
            <a:r>
              <a:rPr lang="cs-CZ" sz="5400" dirty="0" smtClean="0">
                <a:solidFill>
                  <a:srgbClr val="50B4C8"/>
                </a:solidFill>
                <a:latin typeface="Calibri Light"/>
              </a:rPr>
              <a:t>společnost?</a:t>
            </a:r>
            <a:endParaRPr dirty="0"/>
          </a:p>
        </p:txBody>
      </p:sp>
      <p:sp>
        <p:nvSpPr>
          <p:cNvPr id="613" name="CustomShape 2"/>
          <p:cNvSpPr/>
          <p:nvPr/>
        </p:nvSpPr>
        <p:spPr>
          <a:xfrm>
            <a:off x="467544" y="2276872"/>
            <a:ext cx="8064360" cy="3765240"/>
          </a:xfrm>
          <a:prstGeom prst="rect">
            <a:avLst/>
          </a:prstGeom>
          <a:noFill/>
          <a:ln>
            <a:noFill/>
          </a:ln>
        </p:spPr>
        <p:txBody>
          <a:bodyPr lIns="90000" tIns="45000" rIns="90000" bIns="45000"/>
          <a:lstStyle/>
          <a:p>
            <a:pPr>
              <a:lnSpc>
                <a:spcPct val="100000"/>
              </a:lnSpc>
              <a:buFont typeface="Arial"/>
              <a:buChar char=" "/>
            </a:pPr>
            <a:r>
              <a:rPr lang="cs-CZ" sz="2800" dirty="0" smtClean="0">
                <a:solidFill>
                  <a:srgbClr val="262626"/>
                </a:solidFill>
                <a:latin typeface="Calibri Light"/>
              </a:rPr>
              <a:t>Horší </a:t>
            </a:r>
            <a:r>
              <a:rPr lang="cs-CZ" sz="2800" dirty="0">
                <a:solidFill>
                  <a:srgbClr val="262626"/>
                </a:solidFill>
                <a:latin typeface="Calibri Light"/>
              </a:rPr>
              <a:t>ekologická zátěž </a:t>
            </a:r>
            <a:endParaRPr sz="2000" dirty="0"/>
          </a:p>
          <a:p>
            <a:pPr>
              <a:lnSpc>
                <a:spcPct val="100000"/>
              </a:lnSpc>
              <a:buFont typeface="Arial"/>
              <a:buChar char=" "/>
            </a:pPr>
            <a:r>
              <a:rPr lang="cs-CZ" sz="2800" dirty="0">
                <a:solidFill>
                  <a:srgbClr val="262626"/>
                </a:solidFill>
                <a:latin typeface="Calibri Light"/>
              </a:rPr>
              <a:t>Vyšší náklady na zdravotní péči	</a:t>
            </a:r>
            <a:r>
              <a:rPr lang="cs-CZ" sz="2800" dirty="0" smtClean="0">
                <a:solidFill>
                  <a:srgbClr val="262626"/>
                </a:solidFill>
                <a:latin typeface="Calibri Light"/>
              </a:rPr>
              <a:t>(matky i dítěte-dospělého)</a:t>
            </a:r>
          </a:p>
          <a:p>
            <a:pPr>
              <a:lnSpc>
                <a:spcPct val="100000"/>
              </a:lnSpc>
              <a:buFont typeface="Arial"/>
              <a:buChar char=" "/>
            </a:pPr>
            <a:r>
              <a:rPr lang="cs-CZ" sz="2800" dirty="0" smtClean="0">
                <a:solidFill>
                  <a:srgbClr val="262626"/>
                </a:solidFill>
                <a:latin typeface="Calibri Light"/>
              </a:rPr>
              <a:t>Nekompetentnost společnosti vůči kojení</a:t>
            </a:r>
          </a:p>
          <a:p>
            <a:pPr>
              <a:lnSpc>
                <a:spcPct val="100000"/>
              </a:lnSpc>
              <a:buFont typeface="Arial"/>
              <a:buChar char=" "/>
            </a:pPr>
            <a:r>
              <a:rPr lang="cs-CZ" sz="2800" dirty="0" smtClean="0">
                <a:solidFill>
                  <a:srgbClr val="262626"/>
                </a:solidFill>
                <a:latin typeface="Calibri Light"/>
              </a:rPr>
              <a:t>Nepochopení vztahů matka-dítě (kojení/nekojení)</a:t>
            </a:r>
          </a:p>
          <a:p>
            <a:pPr>
              <a:lnSpc>
                <a:spcPct val="100000"/>
              </a:lnSpc>
              <a:buFont typeface="Arial"/>
              <a:buChar char=" "/>
            </a:pPr>
            <a:r>
              <a:rPr lang="cs-CZ" sz="2800" dirty="0">
                <a:solidFill>
                  <a:srgbClr val="262626"/>
                </a:solidFill>
                <a:latin typeface="Calibri Light"/>
              </a:rPr>
              <a:t>Ztráta antikoncepčního účinku</a:t>
            </a:r>
          </a:p>
          <a:p>
            <a:pPr>
              <a:lnSpc>
                <a:spcPct val="100000"/>
              </a:lnSpc>
              <a:buFont typeface="Arial"/>
              <a:buChar char=" "/>
            </a:pPr>
            <a:r>
              <a:rPr lang="cs-CZ" sz="2800" dirty="0">
                <a:solidFill>
                  <a:srgbClr val="262626"/>
                </a:solidFill>
                <a:latin typeface="Calibri Light"/>
              </a:rPr>
              <a:t>Ztráta bezpečí a stabilního začátku pro dítě</a:t>
            </a:r>
          </a:p>
          <a:p>
            <a:pPr>
              <a:lnSpc>
                <a:spcPct val="100000"/>
              </a:lnSpc>
              <a:buFont typeface="Arial"/>
              <a:buChar char=" "/>
            </a:pP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Mateřské mléko je jedinečný zdroj výživy, který nebudeme NIKDY schopni plně nahradit.</a:t>
            </a:r>
          </a:p>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Mateřské mléko je velmi specifická potravina. Každá žena má jinou skladbu mléka = NEEXISTUJE JEDNO VZOROVÉ MATEŘSKÉ MLÉKO</a:t>
            </a:r>
          </a:p>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Užívání náhrad mateřského mléka s sebou nese řadu zdravotních rizik jak pro matku tak pro dítě.</a:t>
            </a:r>
          </a:p>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Náhrady mateřského mléka by se měly užívat opravdu pouze ve zdravotně indikovaných případech. K NÁHRADÁM PŘISTUPOVAT JAKO K </a:t>
            </a:r>
            <a:r>
              <a:rPr lang="cs-CZ" sz="2800" b="1" dirty="0" smtClean="0">
                <a:solidFill>
                  <a:schemeClr val="tx1">
                    <a:lumMod val="65000"/>
                    <a:lumOff val="35000"/>
                  </a:schemeClr>
                </a:solidFill>
              </a:rPr>
              <a:t>LÉČIVU</a:t>
            </a:r>
            <a:r>
              <a:rPr lang="cs-CZ" sz="2800" dirty="0" smtClean="0">
                <a:solidFill>
                  <a:schemeClr val="tx1">
                    <a:lumMod val="65000"/>
                    <a:lumOff val="35000"/>
                  </a:schemeClr>
                </a:solidFill>
              </a:rPr>
              <a:t>.</a:t>
            </a:r>
            <a:endParaRPr lang="cs-CZ" sz="2800" b="1" dirty="0" smtClean="0">
              <a:solidFill>
                <a:schemeClr val="tx1">
                  <a:lumMod val="65000"/>
                  <a:lumOff val="35000"/>
                </a:schemeClr>
              </a:solidFill>
            </a:endParaRPr>
          </a:p>
          <a:p>
            <a:pPr marL="320040" indent="-320040" eaLnBrk="1" fontAlgn="auto" hangingPunct="1">
              <a:spcAft>
                <a:spcPts val="0"/>
              </a:spcAft>
              <a:buFont typeface="Wingdings"/>
              <a:buChar char=""/>
              <a:defRPr/>
            </a:pPr>
            <a:endParaRPr lang="cs-CZ" sz="4300" dirty="0" smtClean="0">
              <a:solidFill>
                <a:schemeClr val="tx1">
                  <a:lumMod val="65000"/>
                  <a:lumOff val="35000"/>
                </a:schemeClr>
              </a:solidFill>
            </a:endParaRPr>
          </a:p>
          <a:p>
            <a:pPr marL="320040" indent="-320040" eaLnBrk="1" fontAlgn="auto" hangingPunct="1">
              <a:spcAft>
                <a:spcPts val="0"/>
              </a:spcAft>
              <a:buFont typeface="Wingdings" pitchFamily="2" charset="2"/>
              <a:buNone/>
              <a:defRPr/>
            </a:pPr>
            <a:endParaRPr lang="cs-CZ" sz="2800" dirty="0" smtClean="0">
              <a:solidFill>
                <a:schemeClr val="tx1">
                  <a:lumMod val="65000"/>
                  <a:lumOff val="35000"/>
                </a:schemeClr>
              </a:solidFill>
            </a:endParaRPr>
          </a:p>
          <a:p>
            <a:pPr marL="320040" indent="-320040" eaLnBrk="1" fontAlgn="auto" hangingPunct="1">
              <a:spcAft>
                <a:spcPts val="0"/>
              </a:spcAft>
              <a:buFont typeface="Wingdings"/>
              <a:buChar char=""/>
              <a:defRPr/>
            </a:pPr>
            <a:endParaRPr lang="cs-CZ" sz="2800" dirty="0" smtClean="0">
              <a:solidFill>
                <a:schemeClr val="tx1">
                  <a:lumMod val="65000"/>
                  <a:lumOff val="35000"/>
                </a:schemeClr>
              </a:solidFill>
            </a:endParaRPr>
          </a:p>
        </p:txBody>
      </p:sp>
      <p:sp>
        <p:nvSpPr>
          <p:cNvPr id="4098" name="Rectangle 2"/>
          <p:cNvSpPr>
            <a:spLocks noGrp="1" noChangeArrowheads="1"/>
          </p:cNvSpPr>
          <p:nvPr>
            <p:ph type="title"/>
          </p:nvPr>
        </p:nvSpPr>
        <p:spPr>
          <a:xfrm>
            <a:off x="500063" y="0"/>
            <a:ext cx="8153400" cy="1285875"/>
          </a:xfrm>
        </p:spPr>
        <p:txBody>
          <a:bodyPr>
            <a:normAutofit fontScale="90000"/>
          </a:bodyPr>
          <a:lstStyle/>
          <a:p>
            <a:pPr eaLnBrk="1" fontAlgn="auto" hangingPunct="1">
              <a:spcAft>
                <a:spcPts val="0"/>
              </a:spcAft>
              <a:defRPr/>
            </a:pPr>
            <a:r>
              <a:rPr lang="cs-CZ" dirty="0" smtClean="0">
                <a:solidFill>
                  <a:schemeClr val="bg2">
                    <a:lumMod val="50000"/>
                  </a:schemeClr>
                </a:solidFill>
              </a:rPr>
              <a:t>Mateřské mléko jako perfektivní výživa pro lidské mládě</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cs-CZ" altLang="cs-CZ" sz="3500" smtClean="0"/>
              <a:t>1) Lékařsky akceptované důvody na podávání mléčných formulí</a:t>
            </a:r>
          </a:p>
        </p:txBody>
      </p:sp>
      <p:sp>
        <p:nvSpPr>
          <p:cNvPr id="12291" name="Rectangle 3"/>
          <p:cNvSpPr>
            <a:spLocks noGrp="1" noChangeArrowheads="1"/>
          </p:cNvSpPr>
          <p:nvPr>
            <p:ph type="body" idx="1"/>
          </p:nvPr>
        </p:nvSpPr>
        <p:spPr>
          <a:xfrm>
            <a:off x="467544" y="1556792"/>
            <a:ext cx="8281169" cy="4824958"/>
          </a:xfrm>
        </p:spPr>
        <p:txBody>
          <a:bodyPr>
            <a:noAutofit/>
          </a:bodyPr>
          <a:lstStyle/>
          <a:p>
            <a:pPr marL="320040" indent="-320040">
              <a:buFont typeface="Wingdings"/>
              <a:buChar char=""/>
              <a:defRPr/>
            </a:pPr>
            <a:r>
              <a:rPr lang="cs-CZ" altLang="cs-CZ" sz="2000" u="sng" dirty="0" smtClean="0">
                <a:solidFill>
                  <a:schemeClr val="tx1">
                    <a:lumMod val="65000"/>
                    <a:lumOff val="35000"/>
                  </a:schemeClr>
                </a:solidFill>
              </a:rPr>
              <a:t>Pro prvních pár dnů do prvních pár měsíců</a:t>
            </a:r>
            <a:r>
              <a:rPr lang="cs-CZ" altLang="cs-CZ" sz="2000" dirty="0" smtClean="0">
                <a:solidFill>
                  <a:schemeClr val="tx1">
                    <a:lumMod val="65000"/>
                    <a:lumOff val="35000"/>
                  </a:schemeClr>
                </a:solidFill>
              </a:rPr>
              <a:t>, pokud je dočasně nebo trvale snížena tvorba MM, která způsobuje neprospívání dítěte a při které se tvorbu MM nepodařilo zvýšit a zároveň nebylo možné zabezpečit MM z banky mateřského mléka.</a:t>
            </a:r>
          </a:p>
          <a:p>
            <a:pPr marL="320040" indent="-320040">
              <a:buFont typeface="Wingdings"/>
              <a:buChar char=""/>
              <a:defRPr/>
            </a:pPr>
            <a:r>
              <a:rPr lang="cs-CZ" altLang="cs-CZ" sz="2000" u="sng" dirty="0" smtClean="0">
                <a:solidFill>
                  <a:schemeClr val="tx1">
                    <a:lumMod val="65000"/>
                    <a:lumOff val="35000"/>
                  </a:schemeClr>
                </a:solidFill>
              </a:rPr>
              <a:t>Pro prvních pár měsíců (nejdříve od 4. měsíce) </a:t>
            </a:r>
            <a:r>
              <a:rPr lang="cs-CZ" altLang="cs-CZ" sz="2000" dirty="0" smtClean="0">
                <a:solidFill>
                  <a:schemeClr val="tx1">
                    <a:lumMod val="65000"/>
                    <a:lumOff val="35000"/>
                  </a:schemeClr>
                </a:solidFill>
              </a:rPr>
              <a:t>není mléčná formule potřebná, pokud je dítě částečně kojeno a zároveň přijímá dostatek rozmanitých příkrmů.</a:t>
            </a:r>
          </a:p>
          <a:p>
            <a:pPr marL="320040" indent="-320040">
              <a:buFont typeface="Wingdings"/>
              <a:buChar char=""/>
              <a:defRPr/>
            </a:pPr>
            <a:r>
              <a:rPr lang="cs-CZ" altLang="cs-CZ" sz="2000" dirty="0" smtClean="0">
                <a:solidFill>
                  <a:schemeClr val="tx1">
                    <a:lumMod val="65000"/>
                    <a:lumOff val="35000"/>
                  </a:schemeClr>
                </a:solidFill>
              </a:rPr>
              <a:t>Dítěti, které bylo výlučně krmeno mléčnou formulí, začínáme podávat příkrmy od 4. měsíce tak, aby v následujících pár měsících postupně úplně nahradilo mléčnou formuli.</a:t>
            </a:r>
          </a:p>
          <a:p>
            <a:pPr marL="320040" indent="-320040">
              <a:buFont typeface="Wingdings"/>
              <a:buChar char=""/>
              <a:defRPr/>
            </a:pPr>
            <a:r>
              <a:rPr lang="cs-CZ" altLang="cs-CZ" sz="2000" u="sng" dirty="0" err="1" smtClean="0">
                <a:solidFill>
                  <a:schemeClr val="tx1">
                    <a:lumMod val="65000"/>
                    <a:lumOff val="35000"/>
                  </a:schemeClr>
                </a:solidFill>
              </a:rPr>
              <a:t>Galaktosemie</a:t>
            </a:r>
            <a:r>
              <a:rPr lang="cs-CZ" altLang="cs-CZ" sz="2000" dirty="0" smtClean="0">
                <a:solidFill>
                  <a:schemeClr val="tx1">
                    <a:lumMod val="65000"/>
                    <a:lumOff val="35000"/>
                  </a:schemeClr>
                </a:solidFill>
              </a:rPr>
              <a:t> (pokud enzym nechybí úplně, je možné částečně kojit)</a:t>
            </a:r>
          </a:p>
          <a:p>
            <a:pPr marL="320040" indent="-320040">
              <a:buFont typeface="Wingdings"/>
              <a:buChar char=""/>
              <a:defRPr/>
            </a:pPr>
            <a:r>
              <a:rPr lang="cs-CZ" altLang="cs-CZ" sz="2000" dirty="0" smtClean="0">
                <a:solidFill>
                  <a:schemeClr val="tx1">
                    <a:lumMod val="65000"/>
                    <a:lumOff val="35000"/>
                  </a:schemeClr>
                </a:solidFill>
              </a:rPr>
              <a:t>Některé další vrozené poruchy metabolismu, při kterých není dostatečně známé, jak správně postupovat, jako například </a:t>
            </a:r>
            <a:r>
              <a:rPr lang="cs-CZ" altLang="cs-CZ" sz="2000" dirty="0" err="1" smtClean="0">
                <a:solidFill>
                  <a:schemeClr val="tx1">
                    <a:lumMod val="65000"/>
                    <a:lumOff val="35000"/>
                  </a:schemeClr>
                </a:solidFill>
              </a:rPr>
              <a:t>tyrosinémie</a:t>
            </a:r>
            <a:r>
              <a:rPr lang="cs-CZ" altLang="cs-CZ" sz="2000" dirty="0" smtClean="0">
                <a:solidFill>
                  <a:schemeClr val="tx1">
                    <a:lumMod val="65000"/>
                    <a:lumOff val="35000"/>
                  </a:schemeClr>
                </a:solidFill>
              </a:rPr>
              <a:t>, </a:t>
            </a:r>
            <a:r>
              <a:rPr lang="cs-CZ" altLang="cs-CZ" sz="2000" dirty="0" err="1" smtClean="0">
                <a:solidFill>
                  <a:schemeClr val="tx1">
                    <a:lumMod val="65000"/>
                    <a:lumOff val="35000"/>
                  </a:schemeClr>
                </a:solidFill>
              </a:rPr>
              <a:t>leucinóza</a:t>
            </a:r>
            <a:r>
              <a:rPr lang="cs-CZ" altLang="cs-CZ" sz="2000" dirty="0" smtClean="0">
                <a:solidFill>
                  <a:schemeClr val="tx1">
                    <a:lumMod val="65000"/>
                    <a:lumOff val="35000"/>
                  </a:schemeClr>
                </a:solidFill>
              </a:rPr>
              <a:t>, protože jsou velmi vzácné</a:t>
            </a:r>
          </a:p>
          <a:p>
            <a:pPr eaLnBrk="1" hangingPunct="1">
              <a:lnSpc>
                <a:spcPct val="80000"/>
              </a:lnSpc>
              <a:buFont typeface="Wingdings" panose="05000000000000000000" pitchFamily="2" charset="2"/>
              <a:buNone/>
            </a:pPr>
            <a:endParaRPr lang="cs-CZ" altLang="cs-CZ" sz="1400" dirty="0" smtClean="0"/>
          </a:p>
          <a:p>
            <a:pPr eaLnBrk="1" hangingPunct="1">
              <a:lnSpc>
                <a:spcPct val="80000"/>
              </a:lnSpc>
            </a:pPr>
            <a:endParaRPr lang="cs-CZ" altLang="cs-CZ" sz="1400" dirty="0" smtClean="0"/>
          </a:p>
          <a:p>
            <a:pPr eaLnBrk="1" hangingPunct="1">
              <a:lnSpc>
                <a:spcPct val="80000"/>
              </a:lnSpc>
            </a:pPr>
            <a:endParaRPr lang="cs-CZ" altLang="cs-CZ" sz="1400" dirty="0" smtClean="0"/>
          </a:p>
        </p:txBody>
      </p:sp>
    </p:spTree>
    <p:extLst>
      <p:ext uri="{BB962C8B-B14F-4D97-AF65-F5344CB8AC3E}">
        <p14:creationId xmlns:p14="http://schemas.microsoft.com/office/powerpoint/2010/main" val="2604312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686800" cy="1371600"/>
          </a:xfrm>
        </p:spPr>
        <p:txBody>
          <a:bodyPr/>
          <a:lstStyle/>
          <a:p>
            <a:pPr eaLnBrk="1" hangingPunct="1"/>
            <a:r>
              <a:rPr lang="cs-CZ" altLang="cs-CZ" sz="3100" smtClean="0"/>
              <a:t>2) Lékařsky akceptovatelné důvody na krmení dítěte mimo prs</a:t>
            </a:r>
          </a:p>
        </p:txBody>
      </p:sp>
      <p:sp>
        <p:nvSpPr>
          <p:cNvPr id="13315" name="Rectangle 3"/>
          <p:cNvSpPr>
            <a:spLocks noGrp="1" noChangeArrowheads="1"/>
          </p:cNvSpPr>
          <p:nvPr>
            <p:ph type="body" idx="1"/>
          </p:nvPr>
        </p:nvSpPr>
        <p:spPr/>
        <p:txBody>
          <a:bodyPr/>
          <a:lstStyle/>
          <a:p>
            <a:pPr eaLnBrk="1" hangingPunct="1"/>
            <a:r>
              <a:rPr lang="sk-SK" altLang="cs-CZ" sz="2600" dirty="0" err="1" smtClean="0"/>
              <a:t>Dítě</a:t>
            </a:r>
            <a:r>
              <a:rPr lang="sk-SK" altLang="cs-CZ" sz="2600" dirty="0" smtClean="0"/>
              <a:t> </a:t>
            </a:r>
            <a:r>
              <a:rPr lang="sk-SK" altLang="cs-CZ" sz="2600" dirty="0" err="1" smtClean="0"/>
              <a:t>se</a:t>
            </a:r>
            <a:r>
              <a:rPr lang="sk-SK" altLang="cs-CZ" sz="2600" dirty="0" smtClean="0"/>
              <a:t> </a:t>
            </a:r>
            <a:r>
              <a:rPr lang="sk-SK" altLang="cs-CZ" sz="2600" dirty="0" err="1" smtClean="0"/>
              <a:t>nepřisává</a:t>
            </a:r>
            <a:endParaRPr lang="sk-SK" altLang="cs-CZ" sz="2600" dirty="0" smtClean="0"/>
          </a:p>
          <a:p>
            <a:pPr eaLnBrk="1" hangingPunct="1"/>
            <a:r>
              <a:rPr lang="sk-SK" altLang="cs-CZ" sz="2600" dirty="0" smtClean="0"/>
              <a:t>Deformity </a:t>
            </a:r>
            <a:r>
              <a:rPr lang="sk-SK" altLang="cs-CZ" sz="2600" dirty="0" err="1" smtClean="0"/>
              <a:t>tváře</a:t>
            </a:r>
            <a:endParaRPr lang="sk-SK" altLang="cs-CZ" sz="2600" dirty="0" smtClean="0"/>
          </a:p>
          <a:p>
            <a:pPr eaLnBrk="1" hangingPunct="1"/>
            <a:r>
              <a:rPr lang="sk-SK" altLang="cs-CZ" sz="2600" dirty="0" smtClean="0"/>
              <a:t>Neurologické </a:t>
            </a:r>
            <a:r>
              <a:rPr lang="sk-SK" altLang="cs-CZ" sz="2600" dirty="0" err="1" smtClean="0"/>
              <a:t>postižení</a:t>
            </a:r>
            <a:endParaRPr lang="sk-SK" altLang="cs-CZ" sz="2600" dirty="0" smtClean="0"/>
          </a:p>
          <a:p>
            <a:pPr eaLnBrk="1" hangingPunct="1"/>
            <a:r>
              <a:rPr lang="sk-SK" altLang="cs-CZ" sz="2600" dirty="0" smtClean="0"/>
              <a:t>Také choroby matky, </a:t>
            </a:r>
            <a:r>
              <a:rPr lang="sk-SK" altLang="cs-CZ" sz="2600" dirty="0" err="1" smtClean="0"/>
              <a:t>které</a:t>
            </a:r>
            <a:r>
              <a:rPr lang="sk-SK" altLang="cs-CZ" sz="2600" dirty="0" smtClean="0"/>
              <a:t> </a:t>
            </a:r>
            <a:r>
              <a:rPr lang="sk-SK" altLang="cs-CZ" sz="2600" dirty="0" err="1" smtClean="0"/>
              <a:t>jí</a:t>
            </a:r>
            <a:r>
              <a:rPr lang="sk-SK" altLang="cs-CZ" sz="2600" dirty="0" smtClean="0"/>
              <a:t> neumožní, aby </a:t>
            </a:r>
            <a:r>
              <a:rPr lang="sk-SK" altLang="cs-CZ" sz="2600" dirty="0" err="1" smtClean="0"/>
              <a:t>se</a:t>
            </a:r>
            <a:r>
              <a:rPr lang="sk-SK" altLang="cs-CZ" sz="2600" dirty="0" smtClean="0"/>
              <a:t> o </a:t>
            </a:r>
            <a:r>
              <a:rPr lang="sk-SK" altLang="cs-CZ" sz="2600" dirty="0" err="1" smtClean="0"/>
              <a:t>dítě</a:t>
            </a:r>
            <a:r>
              <a:rPr lang="sk-SK" altLang="cs-CZ" sz="2600" dirty="0" smtClean="0"/>
              <a:t> starala </a:t>
            </a:r>
          </a:p>
          <a:p>
            <a:pPr eaLnBrk="1" hangingPunct="1">
              <a:buFont typeface="Wingdings" panose="05000000000000000000" pitchFamily="2" charset="2"/>
              <a:buNone/>
            </a:pPr>
            <a:r>
              <a:rPr lang="sk-SK" altLang="cs-CZ" sz="2600" dirty="0" err="1" smtClean="0"/>
              <a:t>Krmit</a:t>
            </a:r>
            <a:r>
              <a:rPr lang="sk-SK" altLang="cs-CZ" sz="2600" dirty="0" smtClean="0"/>
              <a:t> </a:t>
            </a:r>
            <a:r>
              <a:rPr lang="sk-SK" altLang="cs-CZ" sz="2600" dirty="0" err="1" smtClean="0"/>
              <a:t>dítě</a:t>
            </a:r>
            <a:r>
              <a:rPr lang="sk-SK" altLang="cs-CZ" sz="2600" dirty="0" smtClean="0"/>
              <a:t> </a:t>
            </a:r>
            <a:r>
              <a:rPr lang="sk-SK" altLang="cs-CZ" sz="2600" dirty="0" err="1" smtClean="0"/>
              <a:t>ideálně</a:t>
            </a:r>
            <a:r>
              <a:rPr lang="sk-SK" altLang="cs-CZ" sz="2600" dirty="0" smtClean="0"/>
              <a:t> MM (</a:t>
            </a:r>
            <a:r>
              <a:rPr lang="sk-SK" altLang="cs-CZ" sz="2600" dirty="0" err="1" smtClean="0"/>
              <a:t>což</a:t>
            </a:r>
            <a:r>
              <a:rPr lang="sk-SK" altLang="cs-CZ" sz="2600" dirty="0" smtClean="0"/>
              <a:t> nemusí </a:t>
            </a:r>
            <a:r>
              <a:rPr lang="sk-SK" altLang="cs-CZ" sz="2600" dirty="0" err="1" smtClean="0"/>
              <a:t>znamenat</a:t>
            </a:r>
            <a:endParaRPr lang="sk-SK" altLang="cs-CZ" sz="2600" dirty="0" smtClean="0"/>
          </a:p>
          <a:p>
            <a:pPr eaLnBrk="1" hangingPunct="1">
              <a:buFont typeface="Wingdings" panose="05000000000000000000" pitchFamily="2" charset="2"/>
              <a:buNone/>
            </a:pPr>
            <a:r>
              <a:rPr lang="sk-SK" altLang="cs-CZ" sz="2600" dirty="0" err="1" smtClean="0"/>
              <a:t>krmení</a:t>
            </a:r>
            <a:r>
              <a:rPr lang="sk-SK" altLang="cs-CZ" sz="2600" dirty="0" smtClean="0"/>
              <a:t> </a:t>
            </a:r>
            <a:r>
              <a:rPr lang="sk-SK" altLang="cs-CZ" sz="2600" dirty="0" err="1" smtClean="0"/>
              <a:t>lahví;pokud</a:t>
            </a:r>
            <a:r>
              <a:rPr lang="sk-SK" altLang="cs-CZ" sz="2600" dirty="0" smtClean="0"/>
              <a:t> je to možné, </a:t>
            </a:r>
            <a:r>
              <a:rPr lang="sk-SK" altLang="cs-CZ" sz="2600" dirty="0" err="1" smtClean="0"/>
              <a:t>krmení</a:t>
            </a:r>
            <a:r>
              <a:rPr lang="sk-SK" altLang="cs-CZ" sz="2600" dirty="0" smtClean="0"/>
              <a:t> </a:t>
            </a:r>
          </a:p>
          <a:p>
            <a:pPr eaLnBrk="1" hangingPunct="1">
              <a:buFont typeface="Wingdings" panose="05000000000000000000" pitchFamily="2" charset="2"/>
              <a:buNone/>
            </a:pPr>
            <a:r>
              <a:rPr lang="sk-SK" altLang="cs-CZ" sz="2600" dirty="0" err="1" smtClean="0"/>
              <a:t>pohárkem</a:t>
            </a:r>
            <a:r>
              <a:rPr lang="sk-SK" altLang="cs-CZ" sz="2600" dirty="0" smtClean="0"/>
              <a:t> je </a:t>
            </a:r>
            <a:r>
              <a:rPr lang="sk-SK" altLang="cs-CZ" sz="2600" dirty="0" err="1" smtClean="0"/>
              <a:t>nejvhodnější</a:t>
            </a:r>
            <a:r>
              <a:rPr lang="sk-SK" altLang="cs-CZ" sz="2600" dirty="0" smtClean="0"/>
              <a:t> </a:t>
            </a:r>
            <a:r>
              <a:rPr lang="sk-SK" altLang="cs-CZ" sz="2600" dirty="0" err="1" smtClean="0"/>
              <a:t>metodou</a:t>
            </a:r>
            <a:r>
              <a:rPr lang="sk-SK" altLang="cs-CZ" sz="2600" dirty="0" smtClean="0"/>
              <a:t> </a:t>
            </a:r>
            <a:r>
              <a:rPr lang="sk-SK" altLang="cs-CZ" sz="2600" dirty="0" err="1" smtClean="0"/>
              <a:t>krmení</a:t>
            </a:r>
            <a:r>
              <a:rPr lang="sk-SK" altLang="cs-CZ" sz="2600" dirty="0" smtClean="0"/>
              <a:t> </a:t>
            </a:r>
          </a:p>
          <a:p>
            <a:pPr eaLnBrk="1" hangingPunct="1">
              <a:buFont typeface="Wingdings" panose="05000000000000000000" pitchFamily="2" charset="2"/>
              <a:buNone/>
            </a:pPr>
            <a:r>
              <a:rPr lang="sk-SK" altLang="cs-CZ" sz="2600" dirty="0" smtClean="0"/>
              <a:t>mimo prs) </a:t>
            </a:r>
          </a:p>
        </p:txBody>
      </p:sp>
      <p:pic>
        <p:nvPicPr>
          <p:cNvPr id="13316" name="Picture 5" descr="alt_kadin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157192"/>
            <a:ext cx="1905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638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88913"/>
            <a:ext cx="7543800" cy="1844675"/>
          </a:xfrm>
        </p:spPr>
        <p:txBody>
          <a:bodyPr>
            <a:normAutofit fontScale="90000"/>
          </a:bodyPr>
          <a:lstStyle/>
          <a:p>
            <a:pPr eaLnBrk="1" hangingPunct="1"/>
            <a:r>
              <a:rPr lang="cs-CZ" altLang="cs-CZ" sz="3200" smtClean="0"/>
              <a:t>3) Společenské důvody na podání mléčných formulí (nemusí být podána lahví) pokud nelze zabezpečit přísun MM z banky MM</a:t>
            </a:r>
          </a:p>
        </p:txBody>
      </p:sp>
      <p:sp>
        <p:nvSpPr>
          <p:cNvPr id="14339" name="Rectangle 3"/>
          <p:cNvSpPr>
            <a:spLocks noGrp="1" noChangeArrowheads="1"/>
          </p:cNvSpPr>
          <p:nvPr>
            <p:ph type="body" idx="1"/>
          </p:nvPr>
        </p:nvSpPr>
        <p:spPr>
          <a:xfrm>
            <a:off x="395288" y="2205038"/>
            <a:ext cx="8229600" cy="4411662"/>
          </a:xfrm>
        </p:spPr>
        <p:txBody>
          <a:bodyPr/>
          <a:lstStyle/>
          <a:p>
            <a:pPr eaLnBrk="1" hangingPunct="1">
              <a:lnSpc>
                <a:spcPct val="90000"/>
              </a:lnSpc>
            </a:pPr>
            <a:r>
              <a:rPr lang="sk-SK" altLang="cs-CZ" sz="2600" smtClean="0"/>
              <a:t>Výživa opuštěného kojence v ústavní péči, případně dětském domově. V případě adopce, je vhodné, aby kojila adoptivní matka.</a:t>
            </a:r>
          </a:p>
          <a:p>
            <a:pPr eaLnBrk="1" hangingPunct="1">
              <a:lnSpc>
                <a:spcPct val="90000"/>
              </a:lnSpc>
            </a:pPr>
            <a:endParaRPr lang="sk-SK" altLang="cs-CZ" sz="2600" smtClean="0"/>
          </a:p>
          <a:p>
            <a:pPr eaLnBrk="1" hangingPunct="1">
              <a:lnSpc>
                <a:spcPct val="90000"/>
              </a:lnSpc>
            </a:pPr>
            <a:endParaRPr lang="sk-SK" altLang="cs-CZ" sz="2600" smtClean="0"/>
          </a:p>
          <a:p>
            <a:pPr eaLnBrk="1" hangingPunct="1">
              <a:lnSpc>
                <a:spcPct val="90000"/>
              </a:lnSpc>
            </a:pPr>
            <a:endParaRPr lang="sk-SK" altLang="cs-CZ" sz="2600" smtClean="0"/>
          </a:p>
          <a:p>
            <a:pPr eaLnBrk="1" hangingPunct="1">
              <a:lnSpc>
                <a:spcPct val="90000"/>
              </a:lnSpc>
            </a:pPr>
            <a:r>
              <a:rPr lang="sk-SK" altLang="cs-CZ" sz="2600" b="1" smtClean="0"/>
              <a:t>Všechny výše uvedené důvody, jsou akceptovatlné jen po dobu, pokud daná příčina trvá.</a:t>
            </a:r>
            <a:endParaRPr lang="cs-CZ" altLang="cs-CZ" sz="2600" b="1" smtClean="0"/>
          </a:p>
        </p:txBody>
      </p:sp>
    </p:spTree>
    <p:extLst>
      <p:ext uri="{BB962C8B-B14F-4D97-AF65-F5344CB8AC3E}">
        <p14:creationId xmlns:p14="http://schemas.microsoft.com/office/powerpoint/2010/main" val="3613606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z="3200" smtClean="0"/>
              <a:t>Čím dokrmovat v prvních dnech, pokud je to medicínsky indikované?</a:t>
            </a:r>
          </a:p>
        </p:txBody>
      </p:sp>
      <p:sp>
        <p:nvSpPr>
          <p:cNvPr id="15363" name="Rectangle 3"/>
          <p:cNvSpPr>
            <a:spLocks noGrp="1" noChangeArrowheads="1"/>
          </p:cNvSpPr>
          <p:nvPr>
            <p:ph type="body" idx="1"/>
          </p:nvPr>
        </p:nvSpPr>
        <p:spPr/>
        <p:txBody>
          <a:bodyPr/>
          <a:lstStyle/>
          <a:p>
            <a:pPr eaLnBrk="1" hangingPunct="1"/>
            <a:endParaRPr lang="sk-SK" altLang="cs-CZ" smtClean="0"/>
          </a:p>
          <a:p>
            <a:pPr eaLnBrk="1" hangingPunct="1"/>
            <a:r>
              <a:rPr lang="sk-SK" altLang="cs-CZ" smtClean="0"/>
              <a:t>1. Odstříkané kolostrum vlastní matky.</a:t>
            </a:r>
          </a:p>
          <a:p>
            <a:pPr eaLnBrk="1" hangingPunct="1"/>
            <a:r>
              <a:rPr lang="sk-SK" altLang="cs-CZ" smtClean="0"/>
              <a:t>2. Odstříkané kolostrum spolu s 5% glukozou</a:t>
            </a:r>
          </a:p>
          <a:p>
            <a:pPr eaLnBrk="1" hangingPunct="1"/>
            <a:r>
              <a:rPr lang="sk-SK" altLang="cs-CZ" smtClean="0"/>
              <a:t>3. Pasterizované mateřské mléko z banky MM</a:t>
            </a:r>
            <a:endParaRPr lang="cs-CZ" altLang="cs-CZ" smtClean="0"/>
          </a:p>
        </p:txBody>
      </p:sp>
    </p:spTree>
    <p:extLst>
      <p:ext uri="{BB962C8B-B14F-4D97-AF65-F5344CB8AC3E}">
        <p14:creationId xmlns:p14="http://schemas.microsoft.com/office/powerpoint/2010/main" val="1585315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cs-CZ" altLang="cs-CZ" smtClean="0"/>
              <a:t>Čím dokrmovat v prvních týdnů a měsíců?</a:t>
            </a:r>
          </a:p>
        </p:txBody>
      </p:sp>
      <p:sp>
        <p:nvSpPr>
          <p:cNvPr id="16387" name="Rectangle 3"/>
          <p:cNvSpPr>
            <a:spLocks noGrp="1" noChangeArrowheads="1"/>
          </p:cNvSpPr>
          <p:nvPr>
            <p:ph type="body" idx="1"/>
          </p:nvPr>
        </p:nvSpPr>
        <p:spPr/>
        <p:txBody>
          <a:bodyPr/>
          <a:lstStyle/>
          <a:p>
            <a:pPr eaLnBrk="1" hangingPunct="1"/>
            <a:r>
              <a:rPr lang="sk-SK" altLang="cs-CZ" dirty="0" smtClean="0"/>
              <a:t>1.	</a:t>
            </a:r>
            <a:r>
              <a:rPr lang="sk-SK" altLang="cs-CZ" dirty="0" err="1" smtClean="0"/>
              <a:t>Odstříkaným</a:t>
            </a:r>
            <a:r>
              <a:rPr lang="sk-SK" altLang="cs-CZ" dirty="0" smtClean="0"/>
              <a:t>/</a:t>
            </a:r>
            <a:r>
              <a:rPr lang="sk-SK" altLang="cs-CZ" dirty="0" err="1" smtClean="0"/>
              <a:t>odsátým</a:t>
            </a:r>
            <a:r>
              <a:rPr lang="sk-SK" altLang="cs-CZ" dirty="0" smtClean="0"/>
              <a:t> </a:t>
            </a:r>
            <a:r>
              <a:rPr lang="sk-SK" altLang="cs-CZ" dirty="0" smtClean="0">
                <a:solidFill>
                  <a:srgbClr val="FF0000"/>
                </a:solidFill>
              </a:rPr>
              <a:t>MM vlastní matky</a:t>
            </a:r>
          </a:p>
          <a:p>
            <a:pPr eaLnBrk="1" hangingPunct="1"/>
            <a:r>
              <a:rPr lang="sk-SK" altLang="cs-CZ" dirty="0" smtClean="0"/>
              <a:t>2.	Pasterizovaným MM z banky MM </a:t>
            </a:r>
            <a:r>
              <a:rPr lang="sk-SK" altLang="cs-CZ" dirty="0" err="1" smtClean="0"/>
              <a:t>mléka</a:t>
            </a:r>
            <a:endParaRPr lang="sk-SK" altLang="cs-CZ" dirty="0" smtClean="0"/>
          </a:p>
          <a:p>
            <a:pPr eaLnBrk="1" hangingPunct="1"/>
            <a:r>
              <a:rPr lang="sk-SK" altLang="cs-CZ" dirty="0" smtClean="0"/>
              <a:t>3.	</a:t>
            </a:r>
            <a:r>
              <a:rPr lang="sk-SK" altLang="cs-CZ" dirty="0" err="1" smtClean="0"/>
              <a:t>Mléčnou</a:t>
            </a:r>
            <a:r>
              <a:rPr lang="sk-SK" altLang="cs-CZ" dirty="0" smtClean="0"/>
              <a:t> </a:t>
            </a:r>
            <a:r>
              <a:rPr lang="sk-SK" altLang="cs-CZ" dirty="0" err="1" smtClean="0"/>
              <a:t>formulí</a:t>
            </a:r>
            <a:endParaRPr lang="cs-CZ" altLang="cs-CZ" dirty="0" smtClean="0"/>
          </a:p>
        </p:txBody>
      </p:sp>
    </p:spTree>
    <p:extLst>
      <p:ext uri="{BB962C8B-B14F-4D97-AF65-F5344CB8AC3E}">
        <p14:creationId xmlns:p14="http://schemas.microsoft.com/office/powerpoint/2010/main" val="2862966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Čím dokrmovat od 4 měsíců?</a:t>
            </a:r>
          </a:p>
        </p:txBody>
      </p:sp>
      <p:sp>
        <p:nvSpPr>
          <p:cNvPr id="17411" name="Rectangle 3"/>
          <p:cNvSpPr>
            <a:spLocks noGrp="1" noChangeArrowheads="1"/>
          </p:cNvSpPr>
          <p:nvPr>
            <p:ph type="body" idx="1"/>
          </p:nvPr>
        </p:nvSpPr>
        <p:spPr/>
        <p:txBody>
          <a:bodyPr>
            <a:normAutofit lnSpcReduction="10000"/>
          </a:bodyPr>
          <a:lstStyle/>
          <a:p>
            <a:pPr marL="320040" indent="-320040">
              <a:lnSpc>
                <a:spcPct val="80000"/>
              </a:lnSpc>
              <a:buFont typeface="Wingdings"/>
              <a:buChar char=""/>
              <a:defRPr/>
            </a:pPr>
            <a:r>
              <a:rPr lang="cs-CZ" altLang="cs-CZ" sz="2400" dirty="0" smtClean="0">
                <a:solidFill>
                  <a:schemeClr val="tx1">
                    <a:lumMod val="65000"/>
                    <a:lumOff val="35000"/>
                  </a:schemeClr>
                </a:solidFill>
              </a:rPr>
              <a:t>1.	Odstříkaným/odsátým mateřským mlékem vlastní matky. </a:t>
            </a:r>
          </a:p>
          <a:p>
            <a:pPr marL="320040" indent="-320040">
              <a:lnSpc>
                <a:spcPct val="80000"/>
              </a:lnSpc>
              <a:buFont typeface="Wingdings"/>
              <a:buChar char=""/>
              <a:defRPr/>
            </a:pPr>
            <a:endParaRPr lang="cs-CZ" altLang="cs-CZ" sz="2400" dirty="0" smtClean="0">
              <a:solidFill>
                <a:schemeClr val="tx1">
                  <a:lumMod val="65000"/>
                  <a:lumOff val="35000"/>
                </a:schemeClr>
              </a:solidFill>
            </a:endParaRPr>
          </a:p>
          <a:p>
            <a:pPr marL="320040" indent="-320040">
              <a:lnSpc>
                <a:spcPct val="80000"/>
              </a:lnSpc>
              <a:buFont typeface="Wingdings"/>
              <a:buChar char=""/>
              <a:defRPr/>
            </a:pPr>
            <a:r>
              <a:rPr lang="cs-CZ" altLang="cs-CZ" sz="2400" dirty="0" smtClean="0">
                <a:solidFill>
                  <a:schemeClr val="tx1">
                    <a:lumMod val="65000"/>
                    <a:lumOff val="35000"/>
                  </a:schemeClr>
                </a:solidFill>
              </a:rPr>
              <a:t>2.	Pasterizovaným mateřským mlékem z banky MM</a:t>
            </a:r>
          </a:p>
          <a:p>
            <a:pPr marL="320040" indent="-320040">
              <a:lnSpc>
                <a:spcPct val="80000"/>
              </a:lnSpc>
              <a:buFont typeface="Wingdings"/>
              <a:buChar char=""/>
              <a:defRPr/>
            </a:pPr>
            <a:endParaRPr lang="cs-CZ" altLang="cs-CZ" sz="2400" dirty="0" smtClean="0">
              <a:solidFill>
                <a:schemeClr val="tx1">
                  <a:lumMod val="65000"/>
                  <a:lumOff val="35000"/>
                </a:schemeClr>
              </a:solidFill>
            </a:endParaRPr>
          </a:p>
          <a:p>
            <a:pPr marL="320040" indent="-320040">
              <a:lnSpc>
                <a:spcPct val="80000"/>
              </a:lnSpc>
              <a:buFont typeface="Wingdings"/>
              <a:buChar char=""/>
              <a:defRPr/>
            </a:pPr>
            <a:r>
              <a:rPr lang="cs-CZ" altLang="cs-CZ" sz="2400" dirty="0" smtClean="0">
                <a:solidFill>
                  <a:schemeClr val="tx1">
                    <a:lumMod val="65000"/>
                    <a:lumOff val="35000"/>
                  </a:schemeClr>
                </a:solidFill>
              </a:rPr>
              <a:t>3.	Začít podávat příkrmy, obzvláště v případech pokud doposud nebyla podána mléčná formule.</a:t>
            </a:r>
          </a:p>
          <a:p>
            <a:pPr marL="320040" indent="-320040">
              <a:lnSpc>
                <a:spcPct val="80000"/>
              </a:lnSpc>
              <a:buFont typeface="Wingdings"/>
              <a:buChar char=""/>
              <a:defRPr/>
            </a:pPr>
            <a:endParaRPr lang="cs-CZ" altLang="cs-CZ" sz="2400" dirty="0" smtClean="0">
              <a:solidFill>
                <a:schemeClr val="tx1">
                  <a:lumMod val="65000"/>
                  <a:lumOff val="35000"/>
                </a:schemeClr>
              </a:solidFill>
            </a:endParaRPr>
          </a:p>
          <a:p>
            <a:pPr marL="320040" indent="-320040">
              <a:lnSpc>
                <a:spcPct val="80000"/>
              </a:lnSpc>
              <a:buFont typeface="Wingdings"/>
              <a:buChar char=""/>
              <a:defRPr/>
            </a:pPr>
            <a:r>
              <a:rPr lang="cs-CZ" altLang="cs-CZ" sz="2400" dirty="0" smtClean="0">
                <a:solidFill>
                  <a:schemeClr val="tx1">
                    <a:lumMod val="65000"/>
                    <a:lumOff val="35000"/>
                  </a:schemeClr>
                </a:solidFill>
              </a:rPr>
              <a:t>4.	Mléčnou formulí, pokud příkrmy nestačí pokrýt potřeby dítěte. Umělá výživa může být v takovýchto případech přidána do příkrmů, tím se můžeme vyhnout podání láhve. Zvyšovat množství a rozmanitost příkrm tak, aby nahradili mléčnou formuli. </a:t>
            </a:r>
          </a:p>
        </p:txBody>
      </p:sp>
    </p:spTree>
    <p:extLst>
      <p:ext uri="{BB962C8B-B14F-4D97-AF65-F5344CB8AC3E}">
        <p14:creationId xmlns:p14="http://schemas.microsoft.com/office/powerpoint/2010/main" val="2181208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Jak dokrmovat?</a:t>
            </a:r>
          </a:p>
        </p:txBody>
      </p:sp>
      <p:sp>
        <p:nvSpPr>
          <p:cNvPr id="18435" name="Rectangle 3"/>
          <p:cNvSpPr>
            <a:spLocks noGrp="1" noChangeArrowheads="1"/>
          </p:cNvSpPr>
          <p:nvPr>
            <p:ph type="body" idx="1"/>
          </p:nvPr>
        </p:nvSpPr>
        <p:spPr/>
        <p:txBody>
          <a:bodyPr/>
          <a:lstStyle/>
          <a:p>
            <a:pPr eaLnBrk="1" hangingPunct="1">
              <a:lnSpc>
                <a:spcPct val="90000"/>
              </a:lnSpc>
            </a:pPr>
            <a:r>
              <a:rPr lang="cs-CZ" altLang="cs-CZ" sz="2100" b="1" dirty="0" smtClean="0"/>
              <a:t>Kojení je norma</a:t>
            </a:r>
            <a:r>
              <a:rPr lang="cs-CZ" altLang="cs-CZ" sz="2100" dirty="0" smtClean="0"/>
              <a:t> a je třeba se snažit umožnit matce a dítěti zachovat maximum pozitiv, které vyplývají z krmení na prsu bez ohledu na množství  mléka. </a:t>
            </a:r>
          </a:p>
          <a:p>
            <a:pPr eaLnBrk="1" hangingPunct="1">
              <a:lnSpc>
                <a:spcPct val="90000"/>
              </a:lnSpc>
            </a:pPr>
            <a:r>
              <a:rPr lang="cs-CZ" altLang="cs-CZ" sz="2100" dirty="0" smtClean="0"/>
              <a:t>Sání na prsu je důležité pro vývin čelisti, správný neurologický vývin, pro snížení bolesti, pro usínání a upokojení.</a:t>
            </a:r>
          </a:p>
          <a:p>
            <a:pPr eaLnBrk="1" hangingPunct="1">
              <a:lnSpc>
                <a:spcPct val="90000"/>
              </a:lnSpc>
            </a:pPr>
            <a:r>
              <a:rPr lang="cs-CZ" altLang="cs-CZ" sz="2100" dirty="0" smtClean="0"/>
              <a:t>1. </a:t>
            </a:r>
            <a:r>
              <a:rPr lang="cs-CZ" altLang="cs-CZ" sz="2100" i="1" dirty="0" smtClean="0"/>
              <a:t>Přisávající se dítě</a:t>
            </a:r>
            <a:r>
              <a:rPr lang="cs-CZ" altLang="cs-CZ" sz="2100" dirty="0" smtClean="0"/>
              <a:t>: laktační pomůckou na prsu.</a:t>
            </a:r>
          </a:p>
          <a:p>
            <a:pPr eaLnBrk="1" hangingPunct="1">
              <a:lnSpc>
                <a:spcPct val="90000"/>
              </a:lnSpc>
            </a:pPr>
            <a:r>
              <a:rPr lang="cs-CZ" altLang="cs-CZ" sz="2100" dirty="0" smtClean="0"/>
              <a:t>2. </a:t>
            </a:r>
            <a:r>
              <a:rPr lang="cs-CZ" altLang="cs-CZ" sz="2100" i="1" dirty="0" smtClean="0"/>
              <a:t>Nepřisávající se dítě</a:t>
            </a:r>
            <a:r>
              <a:rPr lang="cs-CZ" altLang="cs-CZ" sz="2100" dirty="0" smtClean="0"/>
              <a:t>: použít nácvik sání na prstu a krmení po prstě cévkou s cílem naučit dítě sát na prsu. Pokud se nedaří, pak dokrmit lžičkou nebo pohárkem. (Klobouček není pomůcka, pro nepřisávající se dítě)</a:t>
            </a:r>
          </a:p>
          <a:p>
            <a:pPr eaLnBrk="1" hangingPunct="1">
              <a:lnSpc>
                <a:spcPct val="90000"/>
              </a:lnSpc>
            </a:pPr>
            <a:r>
              <a:rPr lang="cs-CZ" altLang="cs-CZ" sz="2100" dirty="0" smtClean="0"/>
              <a:t>3. Pohárkem: Novorozenci a kojenci </a:t>
            </a:r>
            <a:r>
              <a:rPr lang="cs-CZ" altLang="cs-CZ" sz="2100" i="1" dirty="0" smtClean="0"/>
              <a:t>v ústavní péči bez přítomnosti matky.</a:t>
            </a:r>
          </a:p>
        </p:txBody>
      </p:sp>
      <p:pic>
        <p:nvPicPr>
          <p:cNvPr id="18436" name="Picture 5" descr="krmeniezpohar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5273675"/>
            <a:ext cx="19796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98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Co bylo před Kodexem</a:t>
            </a:r>
            <a:endParaRPr>
              <a:solidFill>
                <a:prstClr val="black"/>
              </a:solidFill>
            </a:endParaRPr>
          </a:p>
        </p:txBody>
      </p:sp>
      <p:sp>
        <p:nvSpPr>
          <p:cNvPr id="640" name="CustomShape 2"/>
          <p:cNvSpPr/>
          <p:nvPr/>
        </p:nvSpPr>
        <p:spPr>
          <a:xfrm>
            <a:off x="507600" y="2011680"/>
            <a:ext cx="8064360" cy="3765240"/>
          </a:xfrm>
          <a:prstGeom prst="rect">
            <a:avLst/>
          </a:prstGeom>
          <a:noFill/>
          <a:ln>
            <a:noFill/>
          </a:ln>
        </p:spPr>
        <p:txBody>
          <a:bodyPr lIns="90000" tIns="45000" rIns="90000" bIns="45000"/>
          <a:lstStyle/>
          <a:p>
            <a:pPr>
              <a:buFont typeface="Arial"/>
              <a:buChar char=" "/>
            </a:pPr>
            <a:r>
              <a:rPr lang="cs-CZ" sz="2400">
                <a:solidFill>
                  <a:srgbClr val="262626"/>
                </a:solidFill>
                <a:latin typeface="Calibri Light"/>
              </a:rPr>
              <a:t>Děti se vždy v minulosti kojily</a:t>
            </a:r>
            <a:endParaRPr>
              <a:solidFill>
                <a:prstClr val="black"/>
              </a:solidFill>
            </a:endParaRPr>
          </a:p>
          <a:p>
            <a:pPr>
              <a:buFont typeface="Arial"/>
              <a:buChar char=" "/>
            </a:pPr>
            <a:r>
              <a:rPr lang="cs-CZ" sz="2400">
                <a:solidFill>
                  <a:srgbClr val="262626"/>
                </a:solidFill>
                <a:latin typeface="Calibri Light"/>
              </a:rPr>
              <a:t>Ty, které se nekojily, dlouho nepřežily</a:t>
            </a:r>
            <a:endParaRPr>
              <a:solidFill>
                <a:prstClr val="black"/>
              </a:solidFill>
            </a:endParaRPr>
          </a:p>
          <a:p>
            <a:pPr>
              <a:buFont typeface="Arial"/>
              <a:buChar char=" "/>
            </a:pPr>
            <a:r>
              <a:rPr lang="cs-CZ" sz="2400">
                <a:solidFill>
                  <a:srgbClr val="262626"/>
                </a:solidFill>
                <a:latin typeface="Calibri Light"/>
              </a:rPr>
              <a:t>Nekojila-li matka, najímala si kojnou</a:t>
            </a:r>
            <a:endParaRPr>
              <a:solidFill>
                <a:prstClr val="black"/>
              </a:solidFill>
            </a:endParaRPr>
          </a:p>
          <a:p>
            <a:pPr>
              <a:buFont typeface="Arial"/>
              <a:buChar char=" "/>
            </a:pPr>
            <a:r>
              <a:rPr lang="cs-CZ" sz="2400">
                <a:solidFill>
                  <a:srgbClr val="262626"/>
                </a:solidFill>
                <a:latin typeface="Calibri Light"/>
              </a:rPr>
              <a:t>Pro děti v sirotčincích (i dříve) se hledala náhrada, upravovalo se mléko jiných savců</a:t>
            </a:r>
            <a:endParaRPr>
              <a:solidFill>
                <a:prstClr val="black"/>
              </a:solidFill>
            </a:endParaRPr>
          </a:p>
          <a:p>
            <a:pPr>
              <a:buFont typeface="Arial"/>
              <a:buChar char=" "/>
            </a:pPr>
            <a:r>
              <a:rPr lang="cs-CZ" sz="2400">
                <a:solidFill>
                  <a:srgbClr val="262626"/>
                </a:solidFill>
                <a:latin typeface="Calibri Light"/>
              </a:rPr>
              <a:t>R. 1867 přišel Henri Nestlé s první umělou sušenou kojeneckou výživou „Farine Lacteé“ primárně pro děti, které se nemohly kojit</a:t>
            </a:r>
            <a:endParaRPr>
              <a:solidFill>
                <a:prstClr val="black"/>
              </a:solidFill>
            </a:endParaRPr>
          </a:p>
          <a:p>
            <a:pPr>
              <a:buFont typeface="Arial"/>
              <a:buChar char=" "/>
            </a:pPr>
            <a:r>
              <a:rPr lang="cs-CZ" sz="2400">
                <a:solidFill>
                  <a:srgbClr val="262626"/>
                </a:solidFill>
                <a:latin typeface="Calibri Light"/>
              </a:rPr>
              <a:t>Kojení ustupovalo, rozmáhala se umělá výživa…až do 70. let, kdy díky podpoře kojení začalo ve vyspělých zemích kojených dětí opět přibývat…</a:t>
            </a:r>
            <a:endParaRPr>
              <a:solidFill>
                <a:prstClr val="black"/>
              </a:solidFill>
            </a:endParaRPr>
          </a:p>
        </p:txBody>
      </p:sp>
      <p:sp>
        <p:nvSpPr>
          <p:cNvPr id="641" name="CustomShape 3"/>
          <p:cNvSpPr/>
          <p:nvPr/>
        </p:nvSpPr>
        <p:spPr>
          <a:xfrm>
            <a:off x="6572880" y="5876280"/>
            <a:ext cx="2193750" cy="1396080"/>
          </a:xfrm>
          <a:prstGeom prst="rect">
            <a:avLst/>
          </a:prstGeom>
          <a:noFill/>
          <a:ln>
            <a:noFill/>
          </a:ln>
        </p:spPr>
        <p:txBody>
          <a:bodyPr lIns="90000" tIns="45000" rIns="90000" bIns="45000" anchor="b"/>
          <a:lstStyle/>
          <a:p>
            <a:fld id="{4520A30C-11B9-4290-95E7-186623C5DCA7}" type="slidenum">
              <a:rPr lang="cs-CZ" sz="10300">
                <a:solidFill>
                  <a:srgbClr val="FFFFFF"/>
                </a:solidFill>
                <a:latin typeface="Georgia"/>
              </a:rPr>
              <a:pPr/>
              <a:t>5</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sz="quarter"/>
          </p:nvPr>
        </p:nvSpPr>
        <p:spPr>
          <a:xfrm>
            <a:off x="457200" y="122238"/>
            <a:ext cx="7543800" cy="714375"/>
          </a:xfrm>
        </p:spPr>
        <p:txBody>
          <a:bodyPr/>
          <a:lstStyle/>
          <a:p>
            <a:pPr eaLnBrk="1" hangingPunct="1"/>
            <a:r>
              <a:rPr lang="cs-CZ" altLang="cs-CZ" sz="3600" smtClean="0"/>
              <a:t>Laktační pomůcka</a:t>
            </a:r>
          </a:p>
        </p:txBody>
      </p:sp>
      <p:pic>
        <p:nvPicPr>
          <p:cNvPr id="19459" name="Picture 8" descr="krmení suplementorem"/>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39750" y="1331913"/>
            <a:ext cx="3455988" cy="2589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11" descr="sklenicka"/>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572000" y="1270000"/>
            <a:ext cx="3517900" cy="263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7" descr="krmeniepoprste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39750" y="4000500"/>
            <a:ext cx="3527425"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9" descr="poprste1"/>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500563" y="4014788"/>
            <a:ext cx="3798887"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0142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514350" y="609120"/>
            <a:ext cx="5829030" cy="1142640"/>
          </a:xfrm>
          <a:prstGeom prst="rect">
            <a:avLst/>
          </a:prstGeom>
          <a:noFill/>
          <a:ln>
            <a:noFill/>
          </a:ln>
        </p:spPr>
        <p:txBody>
          <a:bodyPr lIns="90000" tIns="45000" rIns="90000" bIns="45000" anchor="ctr"/>
          <a:lstStyle/>
          <a:p>
            <a:pPr algn="ctr">
              <a:lnSpc>
                <a:spcPct val="100000"/>
              </a:lnSpc>
            </a:pPr>
            <a:r>
              <a:rPr lang="cs-CZ" sz="4000" dirty="0">
                <a:solidFill>
                  <a:srgbClr val="933B05"/>
                </a:solidFill>
                <a:latin typeface="Arial"/>
              </a:rPr>
              <a:t>Ale co když dítě musí být dokrmované?</a:t>
            </a:r>
            <a:endParaRPr dirty="0"/>
          </a:p>
        </p:txBody>
      </p:sp>
      <p:sp>
        <p:nvSpPr>
          <p:cNvPr id="572" name="CustomShape 2"/>
          <p:cNvSpPr/>
          <p:nvPr/>
        </p:nvSpPr>
        <p:spPr>
          <a:xfrm>
            <a:off x="514080" y="1981080"/>
            <a:ext cx="2860920" cy="4114440"/>
          </a:xfrm>
          <a:prstGeom prst="rect">
            <a:avLst/>
          </a:prstGeom>
          <a:noFill/>
          <a:ln>
            <a:noFill/>
          </a:ln>
        </p:spPr>
        <p:txBody>
          <a:bodyPr lIns="90000" tIns="45000" rIns="90000" bIns="45000"/>
          <a:lstStyle/>
          <a:p>
            <a:pPr>
              <a:lnSpc>
                <a:spcPct val="100000"/>
              </a:lnSpc>
              <a:buSzPct val="45000"/>
            </a:pPr>
            <a:r>
              <a:rPr lang="cs-CZ" sz="2800" dirty="0">
                <a:solidFill>
                  <a:srgbClr val="000000"/>
                </a:solidFill>
                <a:latin typeface="Arial"/>
              </a:rPr>
              <a:t>Téměř nikdy není nutné použít láhev!</a:t>
            </a:r>
            <a:endParaRPr dirty="0"/>
          </a:p>
        </p:txBody>
      </p:sp>
      <p:pic>
        <p:nvPicPr>
          <p:cNvPr id="573" name="Picture 3"/>
          <p:cNvPicPr/>
          <p:nvPr/>
        </p:nvPicPr>
        <p:blipFill>
          <a:blip r:embed="rId2" cstate="print">
            <a:lum bright="18000"/>
          </a:blip>
          <a:srcRect l="5229" t="5248" r="3959" b="3974"/>
          <a:stretch>
            <a:fillRect/>
          </a:stretch>
        </p:blipFill>
        <p:spPr>
          <a:xfrm>
            <a:off x="1259632" y="3356992"/>
            <a:ext cx="2448900" cy="2775960"/>
          </a:xfrm>
          <a:prstGeom prst="rect">
            <a:avLst/>
          </a:prstGeom>
          <a:ln>
            <a:noFill/>
          </a:ln>
        </p:spPr>
      </p:pic>
      <p:pic>
        <p:nvPicPr>
          <p:cNvPr id="574" name="Picture 4"/>
          <p:cNvPicPr/>
          <p:nvPr/>
        </p:nvPicPr>
        <p:blipFill>
          <a:blip r:embed="rId3" cstate="print">
            <a:lum bright="6000"/>
          </a:blip>
          <a:srcRect l="8883" t="2793" r="2783" b="8897"/>
          <a:stretch>
            <a:fillRect/>
          </a:stretch>
        </p:blipFill>
        <p:spPr>
          <a:xfrm>
            <a:off x="4282740" y="2276640"/>
            <a:ext cx="1954800" cy="4031640"/>
          </a:xfrm>
          <a:prstGeom prst="rect">
            <a:avLst/>
          </a:prstGeom>
          <a:ln>
            <a:noFill/>
          </a:ln>
        </p:spPr>
      </p:pic>
      <p:sp>
        <p:nvSpPr>
          <p:cNvPr id="6" name="TextovéPole 5"/>
          <p:cNvSpPr txBox="1"/>
          <p:nvPr/>
        </p:nvSpPr>
        <p:spPr>
          <a:xfrm>
            <a:off x="6678234" y="2492896"/>
            <a:ext cx="2106234" cy="2585323"/>
          </a:xfrm>
          <a:prstGeom prst="rect">
            <a:avLst/>
          </a:prstGeom>
          <a:noFill/>
        </p:spPr>
        <p:txBody>
          <a:bodyPr wrap="square" rtlCol="0">
            <a:spAutoFit/>
          </a:bodyPr>
          <a:lstStyle/>
          <a:p>
            <a:r>
              <a:rPr lang="cs-CZ" dirty="0" smtClean="0"/>
              <a:t>http://www.</a:t>
            </a:r>
            <a:r>
              <a:rPr lang="cs-CZ" dirty="0" err="1" smtClean="0"/>
              <a:t>nbci.ca</a:t>
            </a:r>
            <a:r>
              <a:rPr lang="cs-CZ" dirty="0" smtClean="0"/>
              <a:t>/index.</a:t>
            </a:r>
            <a:r>
              <a:rPr lang="cs-CZ" dirty="0" err="1" smtClean="0"/>
              <a:t>php</a:t>
            </a:r>
            <a:r>
              <a:rPr lang="cs-CZ" dirty="0" smtClean="0"/>
              <a:t>?</a:t>
            </a:r>
            <a:r>
              <a:rPr lang="cs-CZ" dirty="0" err="1" smtClean="0"/>
              <a:t>option</a:t>
            </a:r>
            <a:r>
              <a:rPr lang="cs-CZ" dirty="0" smtClean="0"/>
              <a:t>=</a:t>
            </a:r>
            <a:r>
              <a:rPr lang="cs-CZ" dirty="0" err="1" smtClean="0"/>
              <a:t>com</a:t>
            </a:r>
            <a:r>
              <a:rPr lang="cs-CZ" dirty="0" smtClean="0"/>
              <a:t>_</a:t>
            </a:r>
            <a:r>
              <a:rPr lang="cs-CZ" dirty="0" err="1" smtClean="0"/>
              <a:t>content</a:t>
            </a:r>
            <a:r>
              <a:rPr lang="cs-CZ" dirty="0" smtClean="0"/>
              <a:t>&amp;</a:t>
            </a:r>
            <a:r>
              <a:rPr lang="cs-CZ" dirty="0" err="1" smtClean="0"/>
              <a:t>view</a:t>
            </a:r>
            <a:r>
              <a:rPr lang="cs-CZ" dirty="0" smtClean="0"/>
              <a:t>=</a:t>
            </a:r>
            <a:r>
              <a:rPr lang="cs-CZ" dirty="0" err="1" smtClean="0"/>
              <a:t>article</a:t>
            </a:r>
            <a:r>
              <a:rPr lang="cs-CZ" dirty="0" smtClean="0"/>
              <a:t>&amp;id=128:</a:t>
            </a:r>
            <a:r>
              <a:rPr lang="cs-CZ" dirty="0" err="1" smtClean="0"/>
              <a:t>inserting</a:t>
            </a:r>
            <a:r>
              <a:rPr lang="cs-CZ" dirty="0" smtClean="0"/>
              <a:t>-a-</a:t>
            </a:r>
            <a:r>
              <a:rPr lang="cs-CZ" dirty="0" err="1" smtClean="0"/>
              <a:t>lactation</a:t>
            </a:r>
            <a:r>
              <a:rPr lang="cs-CZ" dirty="0" smtClean="0"/>
              <a:t>-</a:t>
            </a:r>
            <a:r>
              <a:rPr lang="cs-CZ" dirty="0" err="1" smtClean="0"/>
              <a:t>aid</a:t>
            </a:r>
            <a:r>
              <a:rPr lang="cs-CZ" dirty="0" smtClean="0"/>
              <a:t>&amp;</a:t>
            </a:r>
            <a:r>
              <a:rPr lang="cs-CZ" dirty="0" err="1" smtClean="0"/>
              <a:t>catid</a:t>
            </a:r>
            <a:r>
              <a:rPr lang="cs-CZ" dirty="0" smtClean="0"/>
              <a:t>=6:video-</a:t>
            </a:r>
            <a:r>
              <a:rPr lang="cs-CZ" dirty="0" err="1" smtClean="0"/>
              <a:t>clips</a:t>
            </a:r>
            <a:r>
              <a:rPr lang="cs-CZ" dirty="0" smtClean="0"/>
              <a:t>&amp;</a:t>
            </a:r>
            <a:r>
              <a:rPr lang="cs-CZ" dirty="0" err="1" smtClean="0"/>
              <a:t>Itemid</a:t>
            </a:r>
            <a:r>
              <a:rPr lang="cs-CZ" dirty="0" smtClean="0"/>
              <a:t>=13</a:t>
            </a:r>
            <a:endParaRPr lang="cs-CZ"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additive="repl">
                                        <p:cTn id="7" dur="500"/>
                                        <p:tgtEl>
                                          <p:spTgt spid="5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574"/>
                                        </p:tgtEl>
                                        <p:attrNameLst>
                                          <p:attrName>style.visibility</p:attrName>
                                        </p:attrNameLst>
                                      </p:cBhvr>
                                      <p:to>
                                        <p:strVal val="visible"/>
                                      </p:to>
                                    </p:set>
                                    <p:animEffect transition="in" filter="fade">
                                      <p:cBhvr additive="repl">
                                        <p:cTn id="12" dur="5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CustomShape 1"/>
          <p:cNvSpPr/>
          <p:nvPr/>
        </p:nvSpPr>
        <p:spPr>
          <a:xfrm>
            <a:off x="514350" y="609120"/>
            <a:ext cx="5829030" cy="1142640"/>
          </a:xfrm>
          <a:prstGeom prst="rect">
            <a:avLst/>
          </a:prstGeom>
          <a:noFill/>
          <a:ln>
            <a:noFill/>
          </a:ln>
        </p:spPr>
        <p:txBody>
          <a:bodyPr lIns="90000" tIns="45000" rIns="90000" bIns="45000" anchor="ctr"/>
          <a:lstStyle/>
          <a:p>
            <a:pPr algn="ctr">
              <a:lnSpc>
                <a:spcPct val="100000"/>
              </a:lnSpc>
            </a:pPr>
            <a:r>
              <a:rPr lang="cs-CZ" sz="4400">
                <a:solidFill>
                  <a:srgbClr val="933B05"/>
                </a:solidFill>
                <a:latin typeface="Arial"/>
              </a:rPr>
              <a:t>Proč je tento způsob lepší?</a:t>
            </a:r>
            <a:endParaRPr/>
          </a:p>
        </p:txBody>
      </p:sp>
      <p:sp>
        <p:nvSpPr>
          <p:cNvPr id="576" name="CustomShape 2"/>
          <p:cNvSpPr/>
          <p:nvPr/>
        </p:nvSpPr>
        <p:spPr>
          <a:xfrm>
            <a:off x="514080" y="1981080"/>
            <a:ext cx="5426072" cy="4040208"/>
          </a:xfrm>
          <a:prstGeom prst="rect">
            <a:avLst/>
          </a:prstGeom>
          <a:noFill/>
          <a:ln>
            <a:noFill/>
          </a:ln>
        </p:spPr>
        <p:txBody>
          <a:bodyPr lIns="90000" tIns="45000" rIns="90000" bIns="45000"/>
          <a:lstStyle/>
          <a:p>
            <a:pPr>
              <a:lnSpc>
                <a:spcPct val="90000"/>
              </a:lnSpc>
              <a:buSzPct val="45000"/>
            </a:pPr>
            <a:r>
              <a:rPr lang="cs-CZ" sz="2800" dirty="0">
                <a:solidFill>
                  <a:srgbClr val="000000"/>
                </a:solidFill>
                <a:latin typeface="Arial"/>
              </a:rPr>
              <a:t>Dítě se stále kojí.</a:t>
            </a:r>
            <a:endParaRPr dirty="0"/>
          </a:p>
          <a:p>
            <a:pPr>
              <a:lnSpc>
                <a:spcPct val="90000"/>
              </a:lnSpc>
              <a:buSzPct val="45000"/>
            </a:pPr>
            <a:r>
              <a:rPr lang="cs-CZ" sz="2800" dirty="0">
                <a:solidFill>
                  <a:srgbClr val="000000"/>
                </a:solidFill>
                <a:latin typeface="Arial"/>
              </a:rPr>
              <a:t>Děti se učí kojit kojením.</a:t>
            </a:r>
            <a:endParaRPr dirty="0"/>
          </a:p>
          <a:p>
            <a:pPr>
              <a:lnSpc>
                <a:spcPct val="90000"/>
              </a:lnSpc>
              <a:buSzPct val="45000"/>
            </a:pPr>
            <a:r>
              <a:rPr lang="cs-CZ" sz="2800" dirty="0">
                <a:solidFill>
                  <a:srgbClr val="000000"/>
                </a:solidFill>
                <a:latin typeface="Arial"/>
              </a:rPr>
              <a:t>Matky se učí kojit kojením.</a:t>
            </a:r>
            <a:endParaRPr dirty="0"/>
          </a:p>
          <a:p>
            <a:pPr>
              <a:lnSpc>
                <a:spcPct val="90000"/>
              </a:lnSpc>
              <a:buSzPct val="45000"/>
            </a:pPr>
            <a:r>
              <a:rPr lang="cs-CZ" sz="2800" dirty="0">
                <a:solidFill>
                  <a:srgbClr val="000000"/>
                </a:solidFill>
                <a:latin typeface="Arial"/>
              </a:rPr>
              <a:t>Dítě neodmítne prs.</a:t>
            </a:r>
            <a:endParaRPr dirty="0"/>
          </a:p>
          <a:p>
            <a:pPr>
              <a:lnSpc>
                <a:spcPct val="90000"/>
              </a:lnSpc>
              <a:buSzPct val="45000"/>
            </a:pPr>
            <a:r>
              <a:rPr lang="cs-CZ" sz="2800" dirty="0">
                <a:solidFill>
                  <a:srgbClr val="000000"/>
                </a:solidFill>
                <a:latin typeface="Arial"/>
              </a:rPr>
              <a:t>Kojení je pro dítě více, než jen příjem mléka!!! </a:t>
            </a:r>
            <a:endParaRPr dirty="0"/>
          </a:p>
        </p:txBody>
      </p:sp>
      <p:pic>
        <p:nvPicPr>
          <p:cNvPr id="577" name="Picture 3"/>
          <p:cNvPicPr/>
          <p:nvPr/>
        </p:nvPicPr>
        <p:blipFill>
          <a:blip r:embed="rId2" cstate="print">
            <a:lum bright="6000"/>
          </a:blip>
          <a:srcRect l="3185" t="3169" r="7437" b="7434"/>
          <a:stretch>
            <a:fillRect/>
          </a:stretch>
        </p:blipFill>
        <p:spPr>
          <a:xfrm>
            <a:off x="6283080" y="1988840"/>
            <a:ext cx="2860920" cy="2895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additive="repl">
                                        <p:cTn id="7"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CustomShape 1"/>
          <p:cNvSpPr/>
          <p:nvPr/>
        </p:nvSpPr>
        <p:spPr>
          <a:xfrm>
            <a:off x="514350" y="609120"/>
            <a:ext cx="8234114" cy="1091688"/>
          </a:xfrm>
          <a:prstGeom prst="rect">
            <a:avLst/>
          </a:prstGeom>
          <a:noFill/>
          <a:ln>
            <a:noFill/>
          </a:ln>
        </p:spPr>
        <p:txBody>
          <a:bodyPr lIns="90000" tIns="45000" rIns="90000" bIns="45000" anchor="ctr"/>
          <a:lstStyle/>
          <a:p>
            <a:pPr>
              <a:lnSpc>
                <a:spcPct val="100000"/>
              </a:lnSpc>
            </a:pPr>
            <a:r>
              <a:rPr lang="cs-CZ" sz="4000" dirty="0">
                <a:solidFill>
                  <a:srgbClr val="933B05"/>
                </a:solidFill>
                <a:latin typeface="Arial"/>
              </a:rPr>
              <a:t>Pokud se dítě nepřisává na prs, krmíme ho pohárkem</a:t>
            </a:r>
            <a:endParaRPr dirty="0"/>
          </a:p>
        </p:txBody>
      </p:sp>
      <p:pic>
        <p:nvPicPr>
          <p:cNvPr id="579" name="Picture 3"/>
          <p:cNvPicPr/>
          <p:nvPr/>
        </p:nvPicPr>
        <p:blipFill>
          <a:blip r:embed="rId2" cstate="print">
            <a:lum bright="6000"/>
          </a:blip>
          <a:srcRect l="6243" t="6237" r="4990" b="4993"/>
          <a:stretch>
            <a:fillRect/>
          </a:stretch>
        </p:blipFill>
        <p:spPr>
          <a:xfrm>
            <a:off x="395536" y="1916832"/>
            <a:ext cx="3957390" cy="4201920"/>
          </a:xfrm>
          <a:prstGeom prst="rect">
            <a:avLst/>
          </a:prstGeom>
          <a:ln>
            <a:noFill/>
          </a:ln>
        </p:spPr>
      </p:pic>
      <p:sp>
        <p:nvSpPr>
          <p:cNvPr id="580" name="CustomShape 2"/>
          <p:cNvSpPr/>
          <p:nvPr/>
        </p:nvSpPr>
        <p:spPr>
          <a:xfrm>
            <a:off x="4427984" y="1916832"/>
            <a:ext cx="4716016" cy="1152128"/>
          </a:xfrm>
          <a:prstGeom prst="rect">
            <a:avLst/>
          </a:prstGeom>
          <a:noFill/>
          <a:ln>
            <a:noFill/>
          </a:ln>
        </p:spPr>
        <p:txBody>
          <a:bodyPr lIns="90000" tIns="46800" rIns="90000" bIns="46800"/>
          <a:lstStyle/>
          <a:p>
            <a:pPr>
              <a:lnSpc>
                <a:spcPct val="100000"/>
              </a:lnSpc>
            </a:pPr>
            <a:r>
              <a:rPr lang="cs-CZ" sz="2400" dirty="0">
                <a:latin typeface="Tahoma"/>
              </a:rPr>
              <a:t>Stačí obyčejná léková odměrka nebo malá sklenička!</a:t>
            </a:r>
            <a:endParaRPr dirty="0"/>
          </a:p>
        </p:txBody>
      </p:sp>
      <p:sp>
        <p:nvSpPr>
          <p:cNvPr id="5" name="TextovéPole 4"/>
          <p:cNvSpPr txBox="1"/>
          <p:nvPr/>
        </p:nvSpPr>
        <p:spPr>
          <a:xfrm>
            <a:off x="5814138" y="3429001"/>
            <a:ext cx="2592288" cy="1754326"/>
          </a:xfrm>
          <a:prstGeom prst="rect">
            <a:avLst/>
          </a:prstGeom>
          <a:noFill/>
        </p:spPr>
        <p:txBody>
          <a:bodyPr wrap="square" rtlCol="0">
            <a:spAutoFit/>
          </a:bodyPr>
          <a:lstStyle/>
          <a:p>
            <a:r>
              <a:rPr lang="cs-CZ" dirty="0" smtClean="0"/>
              <a:t>http://nbci.ca/index.php?option=com_content&amp;view=article&amp;id=37:cup-feeding&amp;catid=6:video-clips&amp;Itemid=13</a:t>
            </a:r>
            <a:endParaRPr lang="cs-CZ"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additive="repl">
                                        <p:cTn id="7"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Proč ne láhev?</a:t>
            </a:r>
          </a:p>
        </p:txBody>
      </p:sp>
      <p:sp>
        <p:nvSpPr>
          <p:cNvPr id="20483" name="Rectangle 3"/>
          <p:cNvSpPr>
            <a:spLocks noGrp="1" noChangeArrowheads="1"/>
          </p:cNvSpPr>
          <p:nvPr>
            <p:ph type="body" idx="1"/>
          </p:nvPr>
        </p:nvSpPr>
        <p:spPr/>
        <p:txBody>
          <a:bodyPr/>
          <a:lstStyle/>
          <a:p>
            <a:pPr marL="320040" indent="-320040">
              <a:lnSpc>
                <a:spcPct val="80000"/>
              </a:lnSpc>
              <a:buFont typeface="Wingdings"/>
              <a:buChar char=""/>
              <a:defRPr/>
            </a:pPr>
            <a:r>
              <a:rPr lang="cs-CZ" altLang="cs-CZ" sz="2400" dirty="0" smtClean="0">
                <a:solidFill>
                  <a:schemeClr val="tx1">
                    <a:lumMod val="65000"/>
                    <a:lumOff val="35000"/>
                  </a:schemeClr>
                </a:solidFill>
              </a:rPr>
              <a:t>Vědecké práce hovoří o tom, že </a:t>
            </a:r>
            <a:r>
              <a:rPr lang="cs-CZ" altLang="cs-CZ" sz="2400" dirty="0" smtClean="0">
                <a:solidFill>
                  <a:srgbClr val="FF0000"/>
                </a:solidFill>
              </a:rPr>
              <a:t>sání z lahve je namáhavější jako sání z prsu</a:t>
            </a:r>
            <a:r>
              <a:rPr lang="cs-CZ" altLang="cs-CZ" sz="2400" dirty="0" smtClean="0">
                <a:solidFill>
                  <a:schemeClr val="tx1">
                    <a:lumMod val="65000"/>
                    <a:lumOff val="35000"/>
                  </a:schemeClr>
                </a:solidFill>
              </a:rPr>
              <a:t> při dobré tvorbě mléka, proto by neměla být láhev použita např. u předčasně narozených dětí, kardiologických či neurologických pacientů. </a:t>
            </a:r>
          </a:p>
          <a:p>
            <a:pPr marL="320040" indent="-320040">
              <a:lnSpc>
                <a:spcPct val="80000"/>
              </a:lnSpc>
              <a:buFont typeface="Wingdings"/>
              <a:buChar char=""/>
              <a:defRPr/>
            </a:pPr>
            <a:r>
              <a:rPr lang="cs-CZ" altLang="cs-CZ" sz="2400" dirty="0" smtClean="0">
                <a:solidFill>
                  <a:schemeClr val="tx1">
                    <a:lumMod val="65000"/>
                    <a:lumOff val="35000"/>
                  </a:schemeClr>
                </a:solidFill>
              </a:rPr>
              <a:t>Děti, které převádíme ze sondování na perorální příjem, je potřebné učit sát přímo na prsu. (Představa o tom, že dítě na prsu usíná, protože pití na prsu je namáhavé je mylná. Dítě se nepotřebuje učit sát z láhve před sáním na prsu. Děti reagují na tok mléka.) </a:t>
            </a:r>
          </a:p>
          <a:p>
            <a:pPr marL="320040" indent="-320040">
              <a:lnSpc>
                <a:spcPct val="80000"/>
              </a:lnSpc>
              <a:buFont typeface="Wingdings"/>
              <a:buChar char=""/>
              <a:defRPr/>
            </a:pPr>
            <a:r>
              <a:rPr lang="cs-CZ" altLang="cs-CZ" sz="2400" dirty="0" smtClean="0">
                <a:solidFill>
                  <a:schemeClr val="tx1">
                    <a:lumMod val="65000"/>
                    <a:lumOff val="35000"/>
                  </a:schemeClr>
                </a:solidFill>
              </a:rPr>
              <a:t>Zmatení tokem mléka z láhve může způsobit odmítání prsu a nebo nedostatečné pití na prsu spojené s usínáním</a:t>
            </a:r>
            <a:r>
              <a:rPr lang="cs-CZ" altLang="cs-CZ" sz="2100" dirty="0" smtClean="0"/>
              <a:t>.  </a:t>
            </a:r>
          </a:p>
        </p:txBody>
      </p:sp>
    </p:spTree>
    <p:extLst>
      <p:ext uri="{BB962C8B-B14F-4D97-AF65-F5344CB8AC3E}">
        <p14:creationId xmlns:p14="http://schemas.microsoft.com/office/powerpoint/2010/main" val="966780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481328"/>
            <a:ext cx="8686800" cy="5044016"/>
          </a:xfrm>
        </p:spPr>
        <p:txBody>
          <a:bodyPr>
            <a:normAutofit fontScale="62500" lnSpcReduction="20000"/>
          </a:bodyPr>
          <a:lstStyle/>
          <a:p>
            <a:r>
              <a:rPr lang="cs-CZ" dirty="0"/>
              <a:t>Dudlík je umělá náhrada prsu</a:t>
            </a:r>
          </a:p>
          <a:p>
            <a:r>
              <a:rPr lang="cs-CZ" dirty="0"/>
              <a:t>Z dlouhodobého hlediska může dudlík zkracovat čas strávený na prsu a postupně snížit tvorbu mléka a po počátečním dobrém prospívání vést k pozdějšímu nedostatečnému přibírání miminka ve věku 3-4 měsíců.</a:t>
            </a:r>
          </a:p>
          <a:p>
            <a:r>
              <a:rPr lang="cs-CZ" dirty="0" smtClean="0"/>
              <a:t>Při </a:t>
            </a:r>
            <a:r>
              <a:rPr lang="cs-CZ" dirty="0"/>
              <a:t>sání dudlíku miminko používá jiné svaly tváře. Sání dudlíku může mít vliv na zkus, nesprávný vývoj čelist a horního patra.</a:t>
            </a:r>
          </a:p>
          <a:p>
            <a:r>
              <a:rPr lang="cs-CZ" dirty="0"/>
              <a:t>Dudlík může už v porodnici způsobit problémy s přisáváním miminka na prs.</a:t>
            </a:r>
          </a:p>
          <a:p>
            <a:r>
              <a:rPr lang="cs-CZ" dirty="0"/>
              <a:t>Dudlík může maskovat první signály miminka, které naznačují zájem o kojení.</a:t>
            </a:r>
          </a:p>
          <a:p>
            <a:r>
              <a:rPr lang="cs-CZ" dirty="0"/>
              <a:t>Dudlík může být důvodem, kvůli kterému matku obzvláště v prvních dnech bolí bradavky</a:t>
            </a:r>
          </a:p>
          <a:p>
            <a:r>
              <a:rPr lang="cs-CZ" dirty="0"/>
              <a:t>Dudlíkem se na matčiny bradavky může přenést </a:t>
            </a:r>
            <a:r>
              <a:rPr lang="cs-CZ" dirty="0" err="1"/>
              <a:t>kandidoza</a:t>
            </a:r>
            <a:r>
              <a:rPr lang="cs-CZ" dirty="0"/>
              <a:t>.</a:t>
            </a:r>
          </a:p>
          <a:p>
            <a:r>
              <a:rPr lang="cs-CZ" dirty="0"/>
              <a:t>Dudlík významně zvyšuje riziko zánětu středního ucha.</a:t>
            </a:r>
          </a:p>
          <a:p>
            <a:r>
              <a:rPr lang="cs-CZ" dirty="0"/>
              <a:t>Miminko, které má dudlík, může začít odmítat prs. Může způsobit </a:t>
            </a:r>
            <a:r>
              <a:rPr lang="cs-CZ" dirty="0" smtClean="0"/>
              <a:t>tzv. bojkot kojení – </a:t>
            </a:r>
            <a:r>
              <a:rPr lang="cs-CZ" dirty="0"/>
              <a:t>odmítání prsu během bdělého stavu a někdy úplné odmítání. Tento efekt může být vidět až po několika měsících kojení.</a:t>
            </a:r>
          </a:p>
          <a:p>
            <a:r>
              <a:rPr lang="cs-CZ" dirty="0"/>
              <a:t>I když miminka dostanou dudlík až po 1. měsíci kojení, sníží se do 6 měsíců počet kojených miminek na méně než 25% při neustálém používání </a:t>
            </a:r>
            <a:r>
              <a:rPr lang="cs-CZ" dirty="0" smtClean="0"/>
              <a:t>dudlíku, </a:t>
            </a:r>
            <a:r>
              <a:rPr lang="cs-CZ" dirty="0"/>
              <a:t>a na méně než 50% při občasném používání dudlíku. Pokud miminka dudlík nepoužívají vůbec, je z nich do 6. měsíce kojených více než 70%.</a:t>
            </a:r>
          </a:p>
          <a:p>
            <a:endParaRPr lang="cs-CZ" dirty="0"/>
          </a:p>
        </p:txBody>
      </p:sp>
      <p:sp>
        <p:nvSpPr>
          <p:cNvPr id="3" name="Nadpis 2"/>
          <p:cNvSpPr>
            <a:spLocks noGrp="1"/>
          </p:cNvSpPr>
          <p:nvPr>
            <p:ph type="title"/>
          </p:nvPr>
        </p:nvSpPr>
        <p:spPr/>
        <p:txBody>
          <a:bodyPr/>
          <a:lstStyle/>
          <a:p>
            <a:r>
              <a:rPr lang="cs-CZ" dirty="0" smtClean="0"/>
              <a:t>Proč ne dudlík</a:t>
            </a:r>
            <a:endParaRPr lang="cs-CZ" dirty="0"/>
          </a:p>
        </p:txBody>
      </p:sp>
    </p:spTree>
    <p:extLst>
      <p:ext uri="{BB962C8B-B14F-4D97-AF65-F5344CB8AC3E}">
        <p14:creationId xmlns:p14="http://schemas.microsoft.com/office/powerpoint/2010/main" val="585092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smtClean="0"/>
              <a:t>Při </a:t>
            </a:r>
            <a:r>
              <a:rPr lang="cs-CZ" dirty="0"/>
              <a:t>sání </a:t>
            </a:r>
            <a:r>
              <a:rPr lang="cs-CZ" dirty="0">
                <a:solidFill>
                  <a:schemeClr val="accent2"/>
                </a:solidFill>
              </a:rPr>
              <a:t>z prsu dítě pohybuje jazykem zepředu dozadu</a:t>
            </a:r>
            <a:r>
              <a:rPr lang="cs-CZ" dirty="0"/>
              <a:t>. Při sání dudlíku </a:t>
            </a:r>
            <a:r>
              <a:rPr lang="cs-CZ" dirty="0" smtClean="0"/>
              <a:t>nebo lahve dělá </a:t>
            </a:r>
            <a:r>
              <a:rPr lang="cs-CZ" dirty="0"/>
              <a:t>přesně opačný pohyb. </a:t>
            </a:r>
            <a:r>
              <a:rPr lang="cs-CZ" dirty="0">
                <a:solidFill>
                  <a:schemeClr val="accent2"/>
                </a:solidFill>
              </a:rPr>
              <a:t>Při přisávání na prs nesmí tlačit jazykem ven, ale pokud používá dudlík, je zvyklé dělat tento pohyb. </a:t>
            </a:r>
            <a:r>
              <a:rPr lang="cs-CZ" dirty="0"/>
              <a:t>Proto se přestane na prs přisávat správně, následkem čehož přestane být dobře kojené a nepřibírá</a:t>
            </a:r>
            <a:r>
              <a:rPr lang="cs-CZ" dirty="0" smtClean="0"/>
              <a:t>.</a:t>
            </a:r>
          </a:p>
          <a:p>
            <a:pPr lvl="0" fontAlgn="base"/>
            <a:r>
              <a:rPr lang="cs-CZ" altLang="cs-CZ" dirty="0"/>
              <a:t>se nepřisává, případně se přisává těžce </a:t>
            </a:r>
          </a:p>
          <a:p>
            <a:pPr lvl="0" fontAlgn="base"/>
            <a:r>
              <a:rPr lang="cs-CZ" altLang="cs-CZ" dirty="0"/>
              <a:t>„kouše“ bradavku </a:t>
            </a:r>
          </a:p>
          <a:p>
            <a:pPr lvl="0" fontAlgn="base"/>
            <a:r>
              <a:rPr lang="cs-CZ" altLang="cs-CZ" dirty="0"/>
              <a:t>má „silný“ stisk </a:t>
            </a:r>
          </a:p>
          <a:p>
            <a:pPr lvl="0" fontAlgn="base"/>
            <a:r>
              <a:rPr lang="cs-CZ" altLang="cs-CZ" dirty="0"/>
              <a:t>otevírá malou pusinku </a:t>
            </a:r>
          </a:p>
          <a:p>
            <a:pPr lvl="0" fontAlgn="base"/>
            <a:r>
              <a:rPr lang="cs-CZ" altLang="cs-CZ" dirty="0"/>
              <a:t>nemá vyhrnuty oba rty </a:t>
            </a:r>
          </a:p>
          <a:p>
            <a:pPr lvl="0" fontAlgn="base"/>
            <a:r>
              <a:rPr lang="cs-CZ" altLang="cs-CZ" dirty="0"/>
              <a:t>se přisává a po chvíli bradavku pouští, </a:t>
            </a:r>
            <a:br>
              <a:rPr lang="cs-CZ" altLang="cs-CZ" dirty="0"/>
            </a:br>
            <a:r>
              <a:rPr lang="cs-CZ" altLang="cs-CZ" dirty="0"/>
              <a:t>přisává se a pouští bradavku, odvrací hlavičku a pláče. </a:t>
            </a:r>
          </a:p>
          <a:p>
            <a:pPr lvl="0" fontAlgn="base"/>
            <a:r>
              <a:rPr lang="cs-CZ" altLang="cs-CZ" dirty="0"/>
              <a:t>miminko „mlaská“ během kojení. </a:t>
            </a:r>
            <a:r>
              <a:rPr lang="cs-CZ" altLang="cs-CZ" dirty="0"/>
              <a:t>Při sání dudlíku se zapojují jiné svalové skupiny </a:t>
            </a:r>
            <a:r>
              <a:rPr lang="cs-CZ" altLang="cs-CZ" dirty="0" smtClean="0"/>
              <a:t>než </a:t>
            </a:r>
            <a:r>
              <a:rPr lang="cs-CZ" altLang="cs-CZ" dirty="0"/>
              <a:t>při kojení. </a:t>
            </a:r>
            <a:r>
              <a:rPr lang="cs-CZ" altLang="cs-CZ" dirty="0" smtClean="0"/>
              <a:t>To </a:t>
            </a:r>
            <a:r>
              <a:rPr lang="cs-CZ" altLang="cs-CZ" dirty="0"/>
              <a:t>způsobuje, že dítě podobné pohyby potom dělá i při kojení </a:t>
            </a:r>
            <a:r>
              <a:rPr lang="cs-CZ" altLang="cs-CZ" dirty="0" smtClean="0"/>
              <a:t>(</a:t>
            </a:r>
            <a:r>
              <a:rPr lang="cs-CZ" altLang="cs-CZ" dirty="0"/>
              <a:t>což je často slyšet jako mlaskání dítěte při kojení) </a:t>
            </a:r>
            <a:r>
              <a:rPr lang="cs-CZ" altLang="cs-CZ" dirty="0" smtClean="0"/>
              <a:t>a </a:t>
            </a:r>
            <a:r>
              <a:rPr lang="cs-CZ" altLang="cs-CZ" dirty="0"/>
              <a:t>není schopno efektivně získávat mléko z prsu</a:t>
            </a:r>
            <a:r>
              <a:rPr lang="cs-CZ" altLang="cs-CZ" dirty="0" smtClean="0"/>
              <a:t>.</a:t>
            </a:r>
          </a:p>
          <a:p>
            <a:pPr fontAlgn="base"/>
            <a:r>
              <a:rPr lang="cs-CZ" dirty="0" smtClean="0">
                <a:solidFill>
                  <a:schemeClr val="accent2"/>
                </a:solidFill>
              </a:rPr>
              <a:t>DŮSLEDEK: </a:t>
            </a:r>
            <a:r>
              <a:rPr lang="cs-CZ" dirty="0">
                <a:solidFill>
                  <a:schemeClr val="accent2"/>
                </a:solidFill>
              </a:rPr>
              <a:t>délka kojení dětí, které používají dudlík je kratší</a:t>
            </a:r>
            <a:r>
              <a:rPr lang="cs-CZ" dirty="0" smtClean="0">
                <a:solidFill>
                  <a:schemeClr val="accent2"/>
                </a:solidFill>
              </a:rPr>
              <a:t>.</a:t>
            </a:r>
            <a:endParaRPr lang="cs-CZ" dirty="0">
              <a:solidFill>
                <a:schemeClr val="accent2"/>
              </a:solidFill>
            </a:endParaRPr>
          </a:p>
        </p:txBody>
      </p:sp>
      <p:sp>
        <p:nvSpPr>
          <p:cNvPr id="3" name="Nadpis 2"/>
          <p:cNvSpPr>
            <a:spLocks noGrp="1"/>
          </p:cNvSpPr>
          <p:nvPr>
            <p:ph type="title"/>
          </p:nvPr>
        </p:nvSpPr>
        <p:spPr/>
        <p:txBody>
          <a:bodyPr/>
          <a:lstStyle/>
          <a:p>
            <a:r>
              <a:rPr lang="cs-CZ" dirty="0" smtClean="0"/>
              <a:t>Co způsobuje dudlík a lahev</a:t>
            </a:r>
            <a:endParaRPr lang="cs-CZ" dirty="0"/>
          </a:p>
        </p:txBody>
      </p:sp>
    </p:spTree>
    <p:extLst>
      <p:ext uri="{BB962C8B-B14F-4D97-AF65-F5344CB8AC3E}">
        <p14:creationId xmlns:p14="http://schemas.microsoft.com/office/powerpoint/2010/main" val="131381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Při </a:t>
            </a:r>
            <a:r>
              <a:rPr lang="cs-CZ" dirty="0"/>
              <a:t>kojení dostává tělo matky přes Montgomeryho žlázky na dvorci signály o mikroorganismech v ústech miminka a matka následně do mléka posílá na míru šité protilátky a ostatní imunitní faktory, čímž se upraví mléko přesně podle potřeb dítěte</a:t>
            </a:r>
            <a:r>
              <a:rPr lang="cs-CZ" dirty="0" smtClean="0"/>
              <a:t>.</a:t>
            </a:r>
          </a:p>
          <a:p>
            <a:r>
              <a:rPr lang="cs-CZ" dirty="0"/>
              <a:t>Sání na prsu pomáhá zvyšovat nebo udržovat tvorbu mléka</a:t>
            </a:r>
            <a:r>
              <a:rPr lang="cs-CZ" dirty="0" smtClean="0"/>
              <a:t>.</a:t>
            </a:r>
          </a:p>
          <a:p>
            <a:r>
              <a:rPr lang="cs-CZ" dirty="0" smtClean="0"/>
              <a:t>Sání </a:t>
            </a:r>
            <a:r>
              <a:rPr lang="cs-CZ" dirty="0"/>
              <a:t>na prsu  bez ohledu na příjem mléka je samo o sobě důležité, pro rozvoj mozkových spojení</a:t>
            </a:r>
            <a:r>
              <a:rPr lang="cs-CZ" dirty="0" smtClean="0"/>
              <a:t>.</a:t>
            </a:r>
          </a:p>
          <a:p>
            <a:r>
              <a:rPr lang="cs-CZ" dirty="0"/>
              <a:t>Sáním prsu se správně formuje patro a spodní čelist miminka. Při sání prsu zapojuje správné tvářové svaly. Dítě, které si neuspokojuje sací reflex kojením, může pociťovat potřebu sát mnohem díle, než „správně“ kojené dítě a tak potřebuje dudlík i ve věku, kdy už cucání dudlíku anebo v horším případě prstu, způsobuje problémy ve vývoji chrupu</a:t>
            </a:r>
            <a:r>
              <a:rPr lang="cs-CZ" dirty="0" smtClean="0"/>
              <a:t>.</a:t>
            </a:r>
            <a:endParaRPr lang="cs-CZ" dirty="0"/>
          </a:p>
        </p:txBody>
      </p:sp>
      <p:sp>
        <p:nvSpPr>
          <p:cNvPr id="3" name="Nadpis 2"/>
          <p:cNvSpPr>
            <a:spLocks noGrp="1"/>
          </p:cNvSpPr>
          <p:nvPr>
            <p:ph type="title"/>
          </p:nvPr>
        </p:nvSpPr>
        <p:spPr/>
        <p:txBody>
          <a:bodyPr>
            <a:normAutofit fontScale="90000"/>
          </a:bodyPr>
          <a:lstStyle/>
          <a:p>
            <a:r>
              <a:rPr lang="cs-CZ" dirty="0" smtClean="0"/>
              <a:t>Důsledky používání dudlíku a lahve</a:t>
            </a:r>
            <a:endParaRPr lang="cs-CZ" dirty="0"/>
          </a:p>
        </p:txBody>
      </p:sp>
    </p:spTree>
    <p:extLst>
      <p:ext uri="{BB962C8B-B14F-4D97-AF65-F5344CB8AC3E}">
        <p14:creationId xmlns:p14="http://schemas.microsoft.com/office/powerpoint/2010/main" val="4280690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cs-CZ" altLang="cs-CZ" sz="3500" smtClean="0"/>
              <a:t>Výživa novorozenců, kojenců a batolat se dá rozdělit na 3 období:</a:t>
            </a:r>
          </a:p>
        </p:txBody>
      </p:sp>
      <p:sp>
        <p:nvSpPr>
          <p:cNvPr id="21507" name="Rectangle 3"/>
          <p:cNvSpPr>
            <a:spLocks noGrp="1" noChangeArrowheads="1"/>
          </p:cNvSpPr>
          <p:nvPr>
            <p:ph type="body" idx="1"/>
          </p:nvPr>
        </p:nvSpPr>
        <p:spPr/>
        <p:txBody>
          <a:bodyPr/>
          <a:lstStyle/>
          <a:p>
            <a:pPr eaLnBrk="1" hangingPunct="1">
              <a:lnSpc>
                <a:spcPct val="80000"/>
              </a:lnSpc>
            </a:pPr>
            <a:r>
              <a:rPr lang="sk-SK" altLang="cs-CZ" sz="2100" b="1" smtClean="0"/>
              <a:t>1. Období výhradně mléčné: </a:t>
            </a:r>
            <a:r>
              <a:rPr lang="sk-SK" altLang="cs-CZ" sz="2100" smtClean="0"/>
              <a:t>od narození do 4-6 měsíců. Výhradně kojeno v lékařsky indikovaných případech částečně kojeno nebo plně na mléčné formuli.</a:t>
            </a:r>
          </a:p>
          <a:p>
            <a:pPr eaLnBrk="1" hangingPunct="1">
              <a:lnSpc>
                <a:spcPct val="80000"/>
              </a:lnSpc>
            </a:pPr>
            <a:r>
              <a:rPr lang="sk-SK" altLang="cs-CZ" sz="2100" b="1" smtClean="0"/>
              <a:t>2. Přechodné období: </a:t>
            </a:r>
            <a:r>
              <a:rPr lang="sk-SK" altLang="cs-CZ" sz="2100" smtClean="0"/>
              <a:t>zavádění nemléčných příkrmů a to mezi 4-6 měsícem. U dětí částečně či plnně na mléčné formuli po 4. měsíci u dětí plně kojených prospívajících dětech okolo 6 měsíce. Velmi individální záleží na vývoji GIT a stupni neuropychického vývoje.</a:t>
            </a:r>
            <a:r>
              <a:rPr lang="sk-SK" altLang="cs-CZ" sz="2100" b="1" smtClean="0"/>
              <a:t>  </a:t>
            </a:r>
          </a:p>
          <a:p>
            <a:pPr eaLnBrk="1" hangingPunct="1">
              <a:lnSpc>
                <a:spcPct val="80000"/>
              </a:lnSpc>
            </a:pPr>
            <a:r>
              <a:rPr lang="sk-SK" altLang="cs-CZ" sz="2100" b="1" smtClean="0"/>
              <a:t>3. Období přechodu na rodinnou stravu: </a:t>
            </a:r>
            <a:r>
              <a:rPr lang="sk-SK" altLang="cs-CZ" sz="2100" smtClean="0"/>
              <a:t>trvá od 1 až 2 roku věku dítěte. U kojených dětí pokračuje kojení spolu se zaváděním příkrmů do 2 let, kdy dítě přjde na rodinnou stravu a je i po 2. roce nadále kojeno do přirozeného odstavení, tak jak to vyhovuje matce a dítěti. </a:t>
            </a:r>
          </a:p>
          <a:p>
            <a:pPr eaLnBrk="1" hangingPunct="1">
              <a:lnSpc>
                <a:spcPct val="80000"/>
              </a:lnSpc>
            </a:pPr>
            <a:r>
              <a:rPr lang="sk-SK" altLang="cs-CZ" sz="2100" b="1" smtClean="0"/>
              <a:t>První dvě období se odlišují u plně kojených dětech a dětech částečně či plně na mléčných formulích</a:t>
            </a:r>
          </a:p>
          <a:p>
            <a:pPr eaLnBrk="1" hangingPunct="1">
              <a:lnSpc>
                <a:spcPct val="80000"/>
              </a:lnSpc>
            </a:pPr>
            <a:endParaRPr lang="sk-SK" altLang="cs-CZ" sz="2100" b="1" smtClean="0"/>
          </a:p>
        </p:txBody>
      </p:sp>
    </p:spTree>
    <p:extLst>
      <p:ext uri="{BB962C8B-B14F-4D97-AF65-F5344CB8AC3E}">
        <p14:creationId xmlns:p14="http://schemas.microsoft.com/office/powerpoint/2010/main" val="682314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2238"/>
            <a:ext cx="7543800" cy="858837"/>
          </a:xfrm>
        </p:spPr>
        <p:txBody>
          <a:bodyPr/>
          <a:lstStyle/>
          <a:p>
            <a:pPr eaLnBrk="1" hangingPunct="1"/>
            <a:r>
              <a:rPr lang="cs-CZ" altLang="cs-CZ" smtClean="0"/>
              <a:t>Kojené děti</a:t>
            </a:r>
          </a:p>
        </p:txBody>
      </p:sp>
      <p:sp>
        <p:nvSpPr>
          <p:cNvPr id="22531" name="Rectangle 3"/>
          <p:cNvSpPr>
            <a:spLocks noGrp="1" noChangeArrowheads="1"/>
          </p:cNvSpPr>
          <p:nvPr>
            <p:ph type="body" idx="1"/>
          </p:nvPr>
        </p:nvSpPr>
        <p:spPr>
          <a:xfrm>
            <a:off x="179388" y="1412875"/>
            <a:ext cx="8785225" cy="5256213"/>
          </a:xfrm>
        </p:spPr>
        <p:txBody>
          <a:bodyPr/>
          <a:lstStyle/>
          <a:p>
            <a:pPr eaLnBrk="1" hangingPunct="1">
              <a:lnSpc>
                <a:spcPct val="80000"/>
              </a:lnSpc>
            </a:pPr>
            <a:r>
              <a:rPr lang="sk-SK" altLang="cs-CZ" sz="2000" b="1" dirty="0" smtClean="0"/>
              <a:t>Období </a:t>
            </a:r>
            <a:r>
              <a:rPr lang="sk-SK" altLang="cs-CZ" sz="2000" b="1" dirty="0" err="1" smtClean="0"/>
              <a:t>výhradně</a:t>
            </a:r>
            <a:r>
              <a:rPr lang="sk-SK" altLang="cs-CZ" sz="2000" b="1" dirty="0" smtClean="0"/>
              <a:t> </a:t>
            </a:r>
            <a:r>
              <a:rPr lang="sk-SK" altLang="cs-CZ" sz="2000" b="1" dirty="0" err="1" smtClean="0"/>
              <a:t>mléčné</a:t>
            </a:r>
            <a:r>
              <a:rPr lang="sk-SK" altLang="cs-CZ" sz="2000" b="1" dirty="0" smtClean="0"/>
              <a:t>: </a:t>
            </a:r>
            <a:r>
              <a:rPr lang="sk-SK" altLang="cs-CZ" sz="2000" dirty="0" err="1" smtClean="0"/>
              <a:t>Dítě</a:t>
            </a:r>
            <a:r>
              <a:rPr lang="sk-SK" altLang="cs-CZ" sz="2000" dirty="0" smtClean="0"/>
              <a:t> je </a:t>
            </a:r>
            <a:r>
              <a:rPr lang="sk-SK" altLang="cs-CZ" sz="2000" dirty="0" err="1" smtClean="0"/>
              <a:t>kojeno</a:t>
            </a:r>
            <a:r>
              <a:rPr lang="sk-SK" altLang="cs-CZ" sz="2000" dirty="0" smtClean="0"/>
              <a:t> </a:t>
            </a:r>
            <a:r>
              <a:rPr lang="sk-SK" altLang="cs-CZ" sz="2000" dirty="0" err="1" smtClean="0"/>
              <a:t>prvních</a:t>
            </a:r>
            <a:r>
              <a:rPr lang="sk-SK" altLang="cs-CZ" sz="2000" dirty="0" smtClean="0"/>
              <a:t> 6 </a:t>
            </a:r>
            <a:r>
              <a:rPr lang="sk-SK" altLang="cs-CZ" sz="2000" dirty="0" err="1" smtClean="0"/>
              <a:t>měsíců</a:t>
            </a:r>
            <a:r>
              <a:rPr lang="sk-SK" altLang="cs-CZ" sz="2000" dirty="0" smtClean="0"/>
              <a:t> života. </a:t>
            </a:r>
            <a:r>
              <a:rPr lang="sk-SK" altLang="cs-CZ" sz="2000" dirty="0" err="1" smtClean="0"/>
              <a:t>Dítě</a:t>
            </a:r>
            <a:r>
              <a:rPr lang="sk-SK" altLang="cs-CZ" sz="2000" dirty="0" smtClean="0"/>
              <a:t> </a:t>
            </a:r>
            <a:r>
              <a:rPr lang="sk-SK" altLang="cs-CZ" sz="2000" dirty="0" err="1" smtClean="0"/>
              <a:t>nepotřebuje</a:t>
            </a:r>
            <a:r>
              <a:rPr lang="sk-SK" altLang="cs-CZ" sz="2000" dirty="0" smtClean="0"/>
              <a:t> </a:t>
            </a:r>
            <a:r>
              <a:rPr lang="sk-SK" altLang="cs-CZ" sz="2000" dirty="0" err="1" smtClean="0"/>
              <a:t>žádné</a:t>
            </a:r>
            <a:r>
              <a:rPr lang="sk-SK" altLang="cs-CZ" sz="2000" dirty="0" smtClean="0"/>
              <a:t> </a:t>
            </a:r>
            <a:r>
              <a:rPr lang="sk-SK" altLang="cs-CZ" sz="2000" dirty="0" err="1" smtClean="0"/>
              <a:t>jiné</a:t>
            </a:r>
            <a:r>
              <a:rPr lang="sk-SK" altLang="cs-CZ" sz="2000" dirty="0" smtClean="0"/>
              <a:t> potraviny ani tekutiny. </a:t>
            </a:r>
            <a:r>
              <a:rPr lang="sk-SK" altLang="cs-CZ" sz="2000" dirty="0" err="1" smtClean="0"/>
              <a:t>Pokud</a:t>
            </a:r>
            <a:r>
              <a:rPr lang="sk-SK" altLang="cs-CZ" sz="2000" dirty="0" smtClean="0"/>
              <a:t> matka kojí </a:t>
            </a:r>
            <a:r>
              <a:rPr lang="sk-SK" altLang="cs-CZ" sz="2000" dirty="0" err="1" smtClean="0"/>
              <a:t>dle</a:t>
            </a:r>
            <a:r>
              <a:rPr lang="sk-SK" altLang="cs-CZ" sz="2000" dirty="0" smtClean="0"/>
              <a:t> </a:t>
            </a:r>
            <a:r>
              <a:rPr lang="sk-SK" altLang="cs-CZ" sz="2000" dirty="0" err="1" smtClean="0"/>
              <a:t>potřeby</a:t>
            </a:r>
            <a:r>
              <a:rPr lang="sk-SK" altLang="cs-CZ" sz="2000" dirty="0" smtClean="0"/>
              <a:t> ani </a:t>
            </a:r>
            <a:r>
              <a:rPr lang="sk-SK" altLang="cs-CZ" sz="2000" dirty="0" err="1" smtClean="0"/>
              <a:t>při</a:t>
            </a:r>
            <a:r>
              <a:rPr lang="sk-SK" altLang="cs-CZ" sz="2000" dirty="0" smtClean="0"/>
              <a:t> </a:t>
            </a:r>
            <a:r>
              <a:rPr lang="sk-SK" altLang="cs-CZ" sz="2000" dirty="0" err="1" smtClean="0"/>
              <a:t>horčce</a:t>
            </a:r>
            <a:r>
              <a:rPr lang="sk-SK" altLang="cs-CZ" sz="2000" dirty="0" smtClean="0"/>
              <a:t>, v </a:t>
            </a:r>
            <a:r>
              <a:rPr lang="sk-SK" altLang="cs-CZ" sz="2000" dirty="0" err="1" smtClean="0"/>
              <a:t>letních</a:t>
            </a:r>
            <a:r>
              <a:rPr lang="sk-SK" altLang="cs-CZ" sz="2000" dirty="0" smtClean="0"/>
              <a:t> </a:t>
            </a:r>
            <a:r>
              <a:rPr lang="sk-SK" altLang="cs-CZ" sz="2000" dirty="0" err="1" smtClean="0"/>
              <a:t>měsících</a:t>
            </a:r>
            <a:r>
              <a:rPr lang="sk-SK" altLang="cs-CZ" sz="2000" dirty="0" smtClean="0"/>
              <a:t>. V </a:t>
            </a:r>
            <a:r>
              <a:rPr lang="sk-SK" altLang="cs-CZ" sz="2000" dirty="0" err="1" smtClean="0"/>
              <a:t>případě</a:t>
            </a:r>
            <a:r>
              <a:rPr lang="sk-SK" altLang="cs-CZ" sz="2000" dirty="0" smtClean="0"/>
              <a:t> že </a:t>
            </a:r>
            <a:r>
              <a:rPr lang="sk-SK" altLang="cs-CZ" sz="2000" dirty="0" err="1" smtClean="0"/>
              <a:t>dítě</a:t>
            </a:r>
            <a:r>
              <a:rPr lang="sk-SK" altLang="cs-CZ" sz="2000" dirty="0" smtClean="0"/>
              <a:t> </a:t>
            </a:r>
            <a:r>
              <a:rPr lang="sk-SK" altLang="cs-CZ" sz="2000" dirty="0" err="1" smtClean="0"/>
              <a:t>neprospívá</a:t>
            </a:r>
            <a:r>
              <a:rPr lang="sk-SK" altLang="cs-CZ" sz="2000" dirty="0" smtClean="0"/>
              <a:t> a </a:t>
            </a:r>
            <a:r>
              <a:rPr lang="sk-SK" altLang="cs-CZ" sz="2000" dirty="0" err="1" smtClean="0"/>
              <a:t>nedaří</a:t>
            </a:r>
            <a:r>
              <a:rPr lang="sk-SK" altLang="cs-CZ" sz="2000" dirty="0" smtClean="0"/>
              <a:t> </a:t>
            </a:r>
            <a:r>
              <a:rPr lang="sk-SK" altLang="cs-CZ" sz="2000" dirty="0" err="1" smtClean="0"/>
              <a:t>se</a:t>
            </a:r>
            <a:r>
              <a:rPr lang="sk-SK" altLang="cs-CZ" sz="2000" dirty="0" smtClean="0"/>
              <a:t> </a:t>
            </a:r>
            <a:r>
              <a:rPr lang="sk-SK" altLang="cs-CZ" sz="2000" dirty="0" err="1" smtClean="0"/>
              <a:t>zvýšit</a:t>
            </a:r>
            <a:r>
              <a:rPr lang="sk-SK" altLang="cs-CZ" sz="2000" dirty="0" smtClean="0"/>
              <a:t> </a:t>
            </a:r>
            <a:r>
              <a:rPr lang="sk-SK" altLang="cs-CZ" sz="2000" dirty="0" err="1" smtClean="0"/>
              <a:t>přísun</a:t>
            </a:r>
            <a:r>
              <a:rPr lang="sk-SK" altLang="cs-CZ" sz="2000" dirty="0" smtClean="0"/>
              <a:t> MM po </a:t>
            </a:r>
            <a:r>
              <a:rPr lang="sk-SK" altLang="cs-CZ" sz="2000" dirty="0" err="1" smtClean="0"/>
              <a:t>ukončeném</a:t>
            </a:r>
            <a:r>
              <a:rPr lang="sk-SK" altLang="cs-CZ" sz="2000" dirty="0" smtClean="0"/>
              <a:t> 4. </a:t>
            </a:r>
            <a:r>
              <a:rPr lang="sk-SK" altLang="cs-CZ" sz="2000" dirty="0" err="1" smtClean="0"/>
              <a:t>měsíci</a:t>
            </a:r>
            <a:r>
              <a:rPr lang="sk-SK" altLang="cs-CZ" sz="2000" dirty="0" smtClean="0"/>
              <a:t> </a:t>
            </a:r>
            <a:r>
              <a:rPr lang="sk-SK" altLang="cs-CZ" sz="2000" dirty="0" err="1" smtClean="0"/>
              <a:t>může</a:t>
            </a:r>
            <a:r>
              <a:rPr lang="sk-SK" altLang="cs-CZ" sz="2000" dirty="0" smtClean="0"/>
              <a:t> </a:t>
            </a:r>
            <a:r>
              <a:rPr lang="sk-SK" altLang="cs-CZ" sz="2000" dirty="0" err="1" smtClean="0"/>
              <a:t>začít</a:t>
            </a:r>
            <a:r>
              <a:rPr lang="sk-SK" altLang="cs-CZ" sz="2000" dirty="0" smtClean="0"/>
              <a:t> </a:t>
            </a:r>
            <a:r>
              <a:rPr lang="sk-SK" altLang="cs-CZ" sz="2000" dirty="0" err="1" smtClean="0"/>
              <a:t>dítě</a:t>
            </a:r>
            <a:r>
              <a:rPr lang="sk-SK" altLang="cs-CZ" sz="2000" dirty="0" smtClean="0"/>
              <a:t> </a:t>
            </a:r>
            <a:r>
              <a:rPr lang="sk-SK" altLang="cs-CZ" sz="2000" dirty="0" err="1" smtClean="0"/>
              <a:t>přikrmovat</a:t>
            </a:r>
            <a:r>
              <a:rPr lang="sk-SK" altLang="cs-CZ" sz="2000" dirty="0" smtClean="0"/>
              <a:t> (ne </a:t>
            </a:r>
            <a:r>
              <a:rPr lang="sk-SK" altLang="cs-CZ" sz="2000" dirty="0" err="1" smtClean="0"/>
              <a:t>formulí</a:t>
            </a:r>
            <a:r>
              <a:rPr lang="sk-SK" altLang="cs-CZ" sz="2000" dirty="0" smtClean="0"/>
              <a:t>).</a:t>
            </a:r>
            <a:endParaRPr lang="sk-SK" altLang="cs-CZ" sz="2000" b="1" dirty="0" smtClean="0"/>
          </a:p>
          <a:p>
            <a:pPr eaLnBrk="1" hangingPunct="1">
              <a:lnSpc>
                <a:spcPct val="80000"/>
              </a:lnSpc>
            </a:pPr>
            <a:endParaRPr lang="sk-SK" altLang="cs-CZ" sz="2000" b="1" dirty="0" smtClean="0"/>
          </a:p>
          <a:p>
            <a:pPr eaLnBrk="1" hangingPunct="1">
              <a:lnSpc>
                <a:spcPct val="80000"/>
              </a:lnSpc>
            </a:pPr>
            <a:r>
              <a:rPr lang="sk-SK" altLang="cs-CZ" sz="2000" b="1" dirty="0" err="1" smtClean="0"/>
              <a:t>Přechodné</a:t>
            </a:r>
            <a:r>
              <a:rPr lang="sk-SK" altLang="cs-CZ" sz="2000" b="1" dirty="0" smtClean="0"/>
              <a:t> </a:t>
            </a:r>
            <a:r>
              <a:rPr lang="sk-SK" altLang="cs-CZ" sz="2000" b="1" dirty="0" err="1" smtClean="0"/>
              <a:t>obdobi</a:t>
            </a:r>
            <a:r>
              <a:rPr lang="sk-SK" altLang="cs-CZ" sz="2000" b="1" dirty="0" smtClean="0"/>
              <a:t>:</a:t>
            </a:r>
            <a:r>
              <a:rPr lang="sk-SK" altLang="cs-CZ" sz="2000" dirty="0" smtClean="0"/>
              <a:t> </a:t>
            </a:r>
            <a:r>
              <a:rPr lang="sk-SK" altLang="cs-CZ" sz="2000" dirty="0" err="1" smtClean="0"/>
              <a:t>Dítě</a:t>
            </a:r>
            <a:r>
              <a:rPr lang="sk-SK" altLang="cs-CZ" sz="2000" dirty="0" smtClean="0"/>
              <a:t> je </a:t>
            </a:r>
            <a:r>
              <a:rPr lang="sk-SK" altLang="cs-CZ" sz="2000" dirty="0" err="1" smtClean="0"/>
              <a:t>kojeno</a:t>
            </a:r>
            <a:r>
              <a:rPr lang="sk-SK" altLang="cs-CZ" sz="2000" dirty="0" smtClean="0"/>
              <a:t> a </a:t>
            </a:r>
            <a:r>
              <a:rPr lang="sk-SK" altLang="cs-CZ" sz="2000" dirty="0" err="1" smtClean="0"/>
              <a:t>postupně</a:t>
            </a:r>
            <a:r>
              <a:rPr lang="sk-SK" altLang="cs-CZ" sz="2000" dirty="0" smtClean="0"/>
              <a:t> je </a:t>
            </a:r>
            <a:r>
              <a:rPr lang="sk-SK" altLang="cs-CZ" sz="2000" dirty="0" err="1" smtClean="0"/>
              <a:t>přidáván</a:t>
            </a:r>
            <a:r>
              <a:rPr lang="sk-SK" altLang="cs-CZ" sz="2000" dirty="0" smtClean="0"/>
              <a:t> </a:t>
            </a:r>
            <a:r>
              <a:rPr lang="sk-SK" altLang="cs-CZ" sz="2000" dirty="0" err="1" smtClean="0"/>
              <a:t>příkrm</a:t>
            </a:r>
            <a:r>
              <a:rPr lang="sk-SK" altLang="cs-CZ" sz="2000" dirty="0" smtClean="0"/>
              <a:t>. Vhodné </a:t>
            </a:r>
            <a:r>
              <a:rPr lang="sk-SK" altLang="cs-CZ" sz="2000" dirty="0" err="1" smtClean="0"/>
              <a:t>začít</a:t>
            </a:r>
            <a:r>
              <a:rPr lang="sk-SK" altLang="cs-CZ" sz="2000" dirty="0" smtClean="0"/>
              <a:t> </a:t>
            </a:r>
            <a:r>
              <a:rPr lang="sk-SK" altLang="cs-CZ" sz="2000" dirty="0" err="1" smtClean="0"/>
              <a:t>podávat</a:t>
            </a:r>
            <a:r>
              <a:rPr lang="sk-SK" altLang="cs-CZ" sz="2000" dirty="0" smtClean="0"/>
              <a:t>, </a:t>
            </a:r>
            <a:r>
              <a:rPr lang="sk-SK" altLang="cs-CZ" sz="2000" dirty="0" err="1" smtClean="0"/>
              <a:t>kdy</a:t>
            </a:r>
            <a:r>
              <a:rPr lang="sk-SK" altLang="cs-CZ" sz="2000" dirty="0" smtClean="0"/>
              <a:t> </a:t>
            </a:r>
            <a:r>
              <a:rPr lang="sk-SK" altLang="cs-CZ" sz="2000" dirty="0" err="1" smtClean="0"/>
              <a:t>dítě</a:t>
            </a:r>
            <a:r>
              <a:rPr lang="sk-SK" altLang="cs-CZ" sz="2000" dirty="0" smtClean="0"/>
              <a:t> </a:t>
            </a:r>
            <a:r>
              <a:rPr lang="sk-SK" altLang="cs-CZ" sz="2000" dirty="0" err="1" smtClean="0"/>
              <a:t>jeví</a:t>
            </a:r>
            <a:r>
              <a:rPr lang="sk-SK" altLang="cs-CZ" sz="2000" dirty="0" smtClean="0"/>
              <a:t> </a:t>
            </a:r>
            <a:r>
              <a:rPr lang="sk-SK" altLang="cs-CZ" sz="2000" dirty="0" err="1" smtClean="0"/>
              <a:t>zájem</a:t>
            </a:r>
            <a:r>
              <a:rPr lang="sk-SK" altLang="cs-CZ" sz="2000" dirty="0" smtClean="0"/>
              <a:t> o rodinnou stravu, </a:t>
            </a:r>
            <a:r>
              <a:rPr lang="sk-SK" altLang="cs-CZ" sz="2000" dirty="0" err="1" smtClean="0"/>
              <a:t>většinou</a:t>
            </a:r>
            <a:r>
              <a:rPr lang="sk-SK" altLang="cs-CZ" sz="2000" dirty="0" smtClean="0"/>
              <a:t> to je okolo 6 </a:t>
            </a:r>
            <a:r>
              <a:rPr lang="sk-SK" altLang="cs-CZ" sz="2000" dirty="0" err="1" smtClean="0"/>
              <a:t>měsíce</a:t>
            </a:r>
            <a:r>
              <a:rPr lang="sk-SK" altLang="cs-CZ" sz="2000" dirty="0" smtClean="0"/>
              <a:t>. </a:t>
            </a:r>
            <a:r>
              <a:rPr lang="sk-SK" altLang="cs-CZ" sz="2000" dirty="0" err="1" smtClean="0"/>
              <a:t>Vzhledem</a:t>
            </a:r>
            <a:r>
              <a:rPr lang="sk-SK" altLang="cs-CZ" sz="2000" dirty="0" smtClean="0"/>
              <a:t> k tomu, že kojení trvá </a:t>
            </a:r>
            <a:r>
              <a:rPr lang="sk-SK" altLang="cs-CZ" sz="2000" dirty="0" err="1" smtClean="0"/>
              <a:t>vice</a:t>
            </a:r>
            <a:r>
              <a:rPr lang="sk-SK" altLang="cs-CZ" sz="2000" dirty="0" smtClean="0"/>
              <a:t> jak 2 roky, </a:t>
            </a:r>
            <a:r>
              <a:rPr lang="sk-SK" altLang="cs-CZ" sz="2000" dirty="0" err="1" smtClean="0"/>
              <a:t>děti</a:t>
            </a:r>
            <a:r>
              <a:rPr lang="sk-SK" altLang="cs-CZ" sz="2000" dirty="0" smtClean="0"/>
              <a:t> </a:t>
            </a:r>
            <a:r>
              <a:rPr lang="sk-SK" altLang="cs-CZ" sz="2000" dirty="0" err="1" smtClean="0"/>
              <a:t>se</a:t>
            </a:r>
            <a:r>
              <a:rPr lang="sk-SK" altLang="cs-CZ" sz="2000" dirty="0" smtClean="0"/>
              <a:t> kojí </a:t>
            </a:r>
            <a:r>
              <a:rPr lang="sk-SK" altLang="cs-CZ" sz="2000" dirty="0" err="1" smtClean="0"/>
              <a:t>nadále</a:t>
            </a:r>
            <a:r>
              <a:rPr lang="sk-SK" altLang="cs-CZ" sz="2000" dirty="0" smtClean="0"/>
              <a:t> </a:t>
            </a:r>
            <a:r>
              <a:rPr lang="sk-SK" altLang="cs-CZ" sz="2000" dirty="0" err="1" smtClean="0"/>
              <a:t>dle</a:t>
            </a:r>
            <a:r>
              <a:rPr lang="sk-SK" altLang="cs-CZ" sz="2000" dirty="0" smtClean="0"/>
              <a:t> </a:t>
            </a:r>
            <a:r>
              <a:rPr lang="sk-SK" altLang="cs-CZ" sz="2000" dirty="0" err="1" smtClean="0"/>
              <a:t>potřeby</a:t>
            </a:r>
            <a:r>
              <a:rPr lang="sk-SK" altLang="cs-CZ" sz="2000" dirty="0" smtClean="0"/>
              <a:t>, </a:t>
            </a:r>
            <a:r>
              <a:rPr lang="sk-SK" altLang="cs-CZ" sz="2000" dirty="0" err="1" smtClean="0"/>
              <a:t>příkrm</a:t>
            </a:r>
            <a:r>
              <a:rPr lang="sk-SK" altLang="cs-CZ" sz="2000" dirty="0" smtClean="0"/>
              <a:t> </a:t>
            </a:r>
            <a:r>
              <a:rPr lang="sk-SK" altLang="cs-CZ" sz="2000" dirty="0" err="1" smtClean="0"/>
              <a:t>se</a:t>
            </a:r>
            <a:r>
              <a:rPr lang="sk-SK" altLang="cs-CZ" sz="2000" dirty="0" smtClean="0"/>
              <a:t> </a:t>
            </a:r>
            <a:r>
              <a:rPr lang="sk-SK" altLang="cs-CZ" sz="2000" dirty="0" err="1" smtClean="0"/>
              <a:t>nabízí</a:t>
            </a:r>
            <a:r>
              <a:rPr lang="sk-SK" altLang="cs-CZ" sz="2000" dirty="0" smtClean="0"/>
              <a:t> </a:t>
            </a:r>
            <a:r>
              <a:rPr lang="sk-SK" altLang="cs-CZ" sz="2000" dirty="0" err="1" smtClean="0"/>
              <a:t>mezi</a:t>
            </a:r>
            <a:r>
              <a:rPr lang="sk-SK" altLang="cs-CZ" sz="2000" dirty="0" smtClean="0"/>
              <a:t> kojením. </a:t>
            </a:r>
            <a:r>
              <a:rPr lang="sk-SK" altLang="cs-CZ" sz="2000" b="1" dirty="0" err="1" smtClean="0"/>
              <a:t>Příkrm</a:t>
            </a:r>
            <a:r>
              <a:rPr lang="sk-SK" altLang="cs-CZ" sz="2000" b="1" dirty="0" smtClean="0"/>
              <a:t> </a:t>
            </a:r>
            <a:r>
              <a:rPr lang="sk-SK" altLang="cs-CZ" sz="2000" b="1" dirty="0" err="1" smtClean="0"/>
              <a:t>nenahrazuje</a:t>
            </a:r>
            <a:r>
              <a:rPr lang="sk-SK" altLang="cs-CZ" sz="2000" b="1" dirty="0" smtClean="0"/>
              <a:t> kojení!!!</a:t>
            </a:r>
            <a:r>
              <a:rPr lang="sk-SK" altLang="cs-CZ" sz="2000" dirty="0" smtClean="0"/>
              <a:t> </a:t>
            </a:r>
            <a:r>
              <a:rPr lang="sk-SK" altLang="cs-CZ" sz="2000" dirty="0" err="1" smtClean="0"/>
              <a:t>Příliš</a:t>
            </a:r>
            <a:r>
              <a:rPr lang="sk-SK" altLang="cs-CZ" sz="2000" dirty="0" smtClean="0"/>
              <a:t> </a:t>
            </a:r>
            <a:r>
              <a:rPr lang="sk-SK" altLang="cs-CZ" sz="2000" dirty="0" err="1" smtClean="0"/>
              <a:t>rychlé</a:t>
            </a:r>
            <a:r>
              <a:rPr lang="sk-SK" altLang="cs-CZ" sz="2000" dirty="0" smtClean="0"/>
              <a:t> </a:t>
            </a:r>
            <a:r>
              <a:rPr lang="sk-SK" altLang="cs-CZ" sz="2000" dirty="0" err="1" smtClean="0"/>
              <a:t>zavádění</a:t>
            </a:r>
            <a:r>
              <a:rPr lang="sk-SK" altLang="cs-CZ" sz="2000" dirty="0" smtClean="0"/>
              <a:t> </a:t>
            </a:r>
            <a:r>
              <a:rPr lang="sk-SK" altLang="cs-CZ" sz="2000" dirty="0" err="1" smtClean="0"/>
              <a:t>příkrmu</a:t>
            </a:r>
            <a:r>
              <a:rPr lang="sk-SK" altLang="cs-CZ" sz="2000" dirty="0" smtClean="0"/>
              <a:t> </a:t>
            </a:r>
            <a:r>
              <a:rPr lang="sk-SK" altLang="cs-CZ" sz="2000" dirty="0" err="1" smtClean="0"/>
              <a:t>může</a:t>
            </a:r>
            <a:r>
              <a:rPr lang="sk-SK" altLang="cs-CZ" sz="2000" dirty="0" smtClean="0"/>
              <a:t> </a:t>
            </a:r>
            <a:r>
              <a:rPr lang="sk-SK" altLang="cs-CZ" sz="2000" dirty="0" err="1" smtClean="0"/>
              <a:t>ohrozit</a:t>
            </a:r>
            <a:r>
              <a:rPr lang="sk-SK" altLang="cs-CZ" sz="2000" dirty="0" smtClean="0"/>
              <a:t> </a:t>
            </a:r>
            <a:r>
              <a:rPr lang="sk-SK" altLang="cs-CZ" sz="2000" dirty="0" err="1" smtClean="0"/>
              <a:t>míru</a:t>
            </a:r>
            <a:r>
              <a:rPr lang="sk-SK" altLang="cs-CZ" sz="2000" dirty="0" smtClean="0"/>
              <a:t> kojení a </a:t>
            </a:r>
            <a:r>
              <a:rPr lang="sk-SK" altLang="cs-CZ" sz="2000" dirty="0" err="1" smtClean="0"/>
              <a:t>způsobit</a:t>
            </a:r>
            <a:r>
              <a:rPr lang="sk-SK" altLang="cs-CZ" sz="2000" dirty="0" smtClean="0"/>
              <a:t> pokles tvorby </a:t>
            </a:r>
            <a:r>
              <a:rPr lang="sk-SK" altLang="cs-CZ" sz="2000" dirty="0" err="1" smtClean="0"/>
              <a:t>mléka</a:t>
            </a:r>
            <a:r>
              <a:rPr lang="sk-SK" altLang="cs-CZ" sz="2000" dirty="0" smtClean="0"/>
              <a:t> a </a:t>
            </a:r>
            <a:r>
              <a:rPr lang="sk-SK" altLang="cs-CZ" sz="2000" dirty="0" err="1" smtClean="0"/>
              <a:t>zvýšit</a:t>
            </a:r>
            <a:r>
              <a:rPr lang="sk-SK" altLang="cs-CZ" sz="2000" dirty="0" smtClean="0"/>
              <a:t> riziko </a:t>
            </a:r>
            <a:r>
              <a:rPr lang="sk-SK" altLang="cs-CZ" sz="2000" dirty="0" err="1" smtClean="0"/>
              <a:t>předčasného</a:t>
            </a:r>
            <a:r>
              <a:rPr lang="sk-SK" altLang="cs-CZ" sz="2000" dirty="0" smtClean="0"/>
              <a:t> odstavení. </a:t>
            </a:r>
          </a:p>
          <a:p>
            <a:pPr eaLnBrk="1" hangingPunct="1">
              <a:lnSpc>
                <a:spcPct val="80000"/>
              </a:lnSpc>
            </a:pPr>
            <a:endParaRPr lang="sk-SK" altLang="cs-CZ" sz="2000" dirty="0" smtClean="0"/>
          </a:p>
          <a:p>
            <a:pPr eaLnBrk="1" hangingPunct="1">
              <a:lnSpc>
                <a:spcPct val="80000"/>
              </a:lnSpc>
            </a:pPr>
            <a:r>
              <a:rPr lang="sk-SK" altLang="cs-CZ" sz="2000" b="1" dirty="0" smtClean="0"/>
              <a:t>Období </a:t>
            </a:r>
            <a:r>
              <a:rPr lang="sk-SK" altLang="cs-CZ" sz="2000" b="1" dirty="0" err="1" smtClean="0"/>
              <a:t>přechodu</a:t>
            </a:r>
            <a:r>
              <a:rPr lang="sk-SK" altLang="cs-CZ" sz="2000" b="1" dirty="0" smtClean="0"/>
              <a:t> na stravu </a:t>
            </a:r>
            <a:r>
              <a:rPr lang="sk-SK" altLang="cs-CZ" sz="2000" b="1" dirty="0" err="1" smtClean="0"/>
              <a:t>dospělých</a:t>
            </a:r>
            <a:r>
              <a:rPr lang="sk-SK" altLang="cs-CZ" sz="2000" b="1" dirty="0" smtClean="0"/>
              <a:t>: </a:t>
            </a:r>
            <a:r>
              <a:rPr lang="sk-SK" altLang="cs-CZ" sz="2000" dirty="0" smtClean="0"/>
              <a:t>Kojení spolu</a:t>
            </a:r>
            <a:r>
              <a:rPr lang="sk-SK" altLang="cs-CZ" sz="2000" b="1" dirty="0" smtClean="0"/>
              <a:t> </a:t>
            </a:r>
            <a:r>
              <a:rPr lang="sk-SK" altLang="cs-CZ" sz="2000" dirty="0" smtClean="0"/>
              <a:t> </a:t>
            </a:r>
            <a:r>
              <a:rPr lang="sk-SK" altLang="cs-CZ" sz="2000" dirty="0" err="1" smtClean="0"/>
              <a:t>se</a:t>
            </a:r>
            <a:r>
              <a:rPr lang="sk-SK" altLang="cs-CZ" sz="2000" dirty="0" smtClean="0"/>
              <a:t> </a:t>
            </a:r>
            <a:r>
              <a:rPr lang="sk-SK" altLang="cs-CZ" sz="2000" dirty="0" err="1" smtClean="0"/>
              <a:t>zaváděním</a:t>
            </a:r>
            <a:r>
              <a:rPr lang="sk-SK" altLang="cs-CZ" sz="2000" dirty="0" smtClean="0"/>
              <a:t> </a:t>
            </a:r>
            <a:r>
              <a:rPr lang="sk-SK" altLang="cs-CZ" sz="2000" dirty="0" err="1" smtClean="0"/>
              <a:t>příkrmů</a:t>
            </a:r>
            <a:r>
              <a:rPr lang="sk-SK" altLang="cs-CZ" sz="2000" dirty="0" smtClean="0"/>
              <a:t> pokračuje do 2 </a:t>
            </a:r>
            <a:r>
              <a:rPr lang="sk-SK" altLang="cs-CZ" sz="2000" dirty="0" err="1" smtClean="0"/>
              <a:t>roků</a:t>
            </a:r>
            <a:r>
              <a:rPr lang="sk-SK" altLang="cs-CZ" sz="2000" dirty="0" smtClean="0"/>
              <a:t>, </a:t>
            </a:r>
            <a:r>
              <a:rPr lang="sk-SK" altLang="cs-CZ" sz="2000" dirty="0" err="1" smtClean="0"/>
              <a:t>kdy</a:t>
            </a:r>
            <a:r>
              <a:rPr lang="sk-SK" altLang="cs-CZ" sz="2000" dirty="0" smtClean="0"/>
              <a:t> </a:t>
            </a:r>
            <a:r>
              <a:rPr lang="sk-SK" altLang="cs-CZ" sz="2000" dirty="0" err="1" smtClean="0"/>
              <a:t>dítě</a:t>
            </a:r>
            <a:r>
              <a:rPr lang="sk-SK" altLang="cs-CZ" sz="2000" dirty="0" smtClean="0"/>
              <a:t> </a:t>
            </a:r>
            <a:r>
              <a:rPr lang="sk-SK" altLang="cs-CZ" sz="2000" dirty="0" err="1" smtClean="0"/>
              <a:t>postupně</a:t>
            </a:r>
            <a:r>
              <a:rPr lang="sk-SK" altLang="cs-CZ" sz="2000" dirty="0" smtClean="0"/>
              <a:t> </a:t>
            </a:r>
            <a:r>
              <a:rPr lang="sk-SK" altLang="cs-CZ" sz="2000" dirty="0" err="1" smtClean="0"/>
              <a:t>přejde</a:t>
            </a:r>
            <a:r>
              <a:rPr lang="sk-SK" altLang="cs-CZ" sz="2000" dirty="0" smtClean="0"/>
              <a:t> na upravenou stravu </a:t>
            </a:r>
            <a:r>
              <a:rPr lang="sk-SK" altLang="cs-CZ" sz="2000" dirty="0" err="1" smtClean="0"/>
              <a:t>dospělých</a:t>
            </a:r>
            <a:r>
              <a:rPr lang="sk-SK" altLang="cs-CZ" sz="2000" dirty="0" smtClean="0"/>
              <a:t> a je i po </a:t>
            </a:r>
            <a:r>
              <a:rPr lang="sk-SK" altLang="cs-CZ" sz="2000" dirty="0" err="1" smtClean="0"/>
              <a:t>druhém</a:t>
            </a:r>
            <a:r>
              <a:rPr lang="sk-SK" altLang="cs-CZ" sz="2000" dirty="0" smtClean="0"/>
              <a:t> roku </a:t>
            </a:r>
            <a:r>
              <a:rPr lang="sk-SK" altLang="cs-CZ" sz="2000" dirty="0" err="1" smtClean="0"/>
              <a:t>nadále</a:t>
            </a:r>
            <a:r>
              <a:rPr lang="sk-SK" altLang="cs-CZ" sz="2000" dirty="0" smtClean="0"/>
              <a:t> </a:t>
            </a:r>
            <a:r>
              <a:rPr lang="sk-SK" altLang="cs-CZ" sz="2000" dirty="0" err="1" smtClean="0"/>
              <a:t>kojeno</a:t>
            </a:r>
            <a:r>
              <a:rPr lang="sk-SK" altLang="cs-CZ" sz="2000" dirty="0" smtClean="0"/>
              <a:t> až do doby, </a:t>
            </a:r>
            <a:r>
              <a:rPr lang="sk-SK" altLang="cs-CZ" sz="2000" dirty="0" err="1" smtClean="0"/>
              <a:t>kdy</a:t>
            </a:r>
            <a:r>
              <a:rPr lang="sk-SK" altLang="cs-CZ" sz="2000" dirty="0" smtClean="0"/>
              <a:t> nastane </a:t>
            </a:r>
            <a:r>
              <a:rPr lang="sk-SK" altLang="cs-CZ" sz="2000" dirty="0" err="1" smtClean="0"/>
              <a:t>přirozené</a:t>
            </a:r>
            <a:r>
              <a:rPr lang="sk-SK" altLang="cs-CZ" sz="2000" dirty="0" smtClean="0"/>
              <a:t> odstavení, </a:t>
            </a:r>
            <a:r>
              <a:rPr lang="sk-SK" altLang="cs-CZ" sz="2000" dirty="0" err="1" smtClean="0"/>
              <a:t>podle</a:t>
            </a:r>
            <a:r>
              <a:rPr lang="sk-SK" altLang="cs-CZ" sz="2000" dirty="0" smtClean="0"/>
              <a:t> toho jak to </a:t>
            </a:r>
            <a:r>
              <a:rPr lang="sk-SK" altLang="cs-CZ" sz="2000" dirty="0" err="1" smtClean="0"/>
              <a:t>matce</a:t>
            </a:r>
            <a:r>
              <a:rPr lang="sk-SK" altLang="cs-CZ" sz="2000" dirty="0" smtClean="0"/>
              <a:t> a </a:t>
            </a:r>
            <a:r>
              <a:rPr lang="sk-SK" altLang="cs-CZ" sz="2000" dirty="0" err="1" smtClean="0"/>
              <a:t>dítěti</a:t>
            </a:r>
            <a:r>
              <a:rPr lang="sk-SK" altLang="cs-CZ" sz="2000" dirty="0" smtClean="0"/>
              <a:t> vyhovuje. </a:t>
            </a:r>
            <a:endParaRPr lang="cs-CZ" altLang="cs-CZ" sz="2000" dirty="0" smtClean="0"/>
          </a:p>
        </p:txBody>
      </p:sp>
    </p:spTree>
    <p:extLst>
      <p:ext uri="{BB962C8B-B14F-4D97-AF65-F5344CB8AC3E}">
        <p14:creationId xmlns:p14="http://schemas.microsoft.com/office/powerpoint/2010/main" val="166635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Co bylo před Kodexem (2)</a:t>
            </a:r>
            <a:endParaRPr>
              <a:solidFill>
                <a:prstClr val="black"/>
              </a:solidFill>
            </a:endParaRPr>
          </a:p>
        </p:txBody>
      </p:sp>
      <p:sp>
        <p:nvSpPr>
          <p:cNvPr id="643" name="CustomShape 2"/>
          <p:cNvSpPr/>
          <p:nvPr/>
        </p:nvSpPr>
        <p:spPr>
          <a:xfrm>
            <a:off x="507600" y="2011680"/>
            <a:ext cx="8064360" cy="3765240"/>
          </a:xfrm>
          <a:prstGeom prst="rect">
            <a:avLst/>
          </a:prstGeom>
          <a:noFill/>
          <a:ln>
            <a:noFill/>
          </a:ln>
        </p:spPr>
        <p:txBody>
          <a:bodyPr lIns="90000" tIns="45000" rIns="90000" bIns="45000"/>
          <a:lstStyle/>
          <a:p>
            <a:pPr>
              <a:buFont typeface="Arial"/>
              <a:buChar char=" "/>
            </a:pPr>
            <a:r>
              <a:rPr lang="cs-CZ" sz="2400">
                <a:solidFill>
                  <a:srgbClr val="262626"/>
                </a:solidFill>
                <a:latin typeface="Calibri Light"/>
              </a:rPr>
              <a:t>Výrobci umělé výživy =&gt; rozvojové země, agresivní marketing (dárky pro zdravotníky, propagace zaměřená na matky, vzorky…)</a:t>
            </a:r>
            <a:endParaRPr>
              <a:solidFill>
                <a:prstClr val="black"/>
              </a:solidFill>
            </a:endParaRPr>
          </a:p>
          <a:p>
            <a:pPr>
              <a:buFont typeface="Arial"/>
              <a:buChar char=" "/>
            </a:pPr>
            <a:r>
              <a:rPr lang="cs-CZ" sz="2400">
                <a:solidFill>
                  <a:srgbClr val="262626"/>
                </a:solidFill>
                <a:latin typeface="Calibri Light"/>
              </a:rPr>
              <a:t>Chudoba, negramotnost, nízká hygienická úroveň =&gt; </a:t>
            </a:r>
            <a:r>
              <a:rPr lang="cs-CZ" sz="2400">
                <a:solidFill>
                  <a:srgbClr val="262626"/>
                </a:solidFill>
                <a:latin typeface="Wingdings 3"/>
              </a:rPr>
              <a:t></a:t>
            </a:r>
            <a:r>
              <a:rPr lang="cs-CZ" sz="2400">
                <a:solidFill>
                  <a:srgbClr val="262626"/>
                </a:solidFill>
                <a:latin typeface="Calibri Light"/>
              </a:rPr>
              <a:t> mortalita nejmenších dětí (malnutrice, průjmy, pneumonie)</a:t>
            </a:r>
            <a:endParaRPr>
              <a:solidFill>
                <a:prstClr val="black"/>
              </a:solidFill>
            </a:endParaRPr>
          </a:p>
          <a:p>
            <a:pPr>
              <a:buFont typeface="Arial"/>
              <a:buChar char=" "/>
            </a:pPr>
            <a:r>
              <a:rPr lang="cs-CZ" sz="2400" i="1">
                <a:solidFill>
                  <a:srgbClr val="262626"/>
                </a:solidFill>
                <a:latin typeface="Calibri Light"/>
              </a:rPr>
              <a:t>„Každý, kdo se podílí na krmení dítěte nevhodným mlékem, nese vinu za jeho smrt“ </a:t>
            </a:r>
            <a:r>
              <a:rPr lang="cs-CZ" sz="2400">
                <a:solidFill>
                  <a:srgbClr val="262626"/>
                </a:solidFill>
                <a:latin typeface="Calibri Light"/>
              </a:rPr>
              <a:t>(Cecily Williams)</a:t>
            </a:r>
            <a:endParaRPr>
              <a:solidFill>
                <a:prstClr val="black"/>
              </a:solidFill>
            </a:endParaRPr>
          </a:p>
          <a:p>
            <a:pPr>
              <a:buFont typeface="Arial"/>
              <a:buChar char=" "/>
            </a:pPr>
            <a:r>
              <a:rPr lang="cs-CZ" sz="2400">
                <a:solidFill>
                  <a:srgbClr val="262626"/>
                </a:solidFill>
                <a:latin typeface="Calibri Light"/>
              </a:rPr>
              <a:t>Kniha The Baby Killer (Nestlé tötet babys)</a:t>
            </a:r>
            <a:endParaRPr>
              <a:solidFill>
                <a:prstClr val="black"/>
              </a:solidFill>
            </a:endParaRPr>
          </a:p>
          <a:p>
            <a:pPr>
              <a:buFont typeface="Arial"/>
              <a:buChar char=" "/>
            </a:pPr>
            <a:r>
              <a:rPr lang="cs-CZ" sz="2400">
                <a:solidFill>
                  <a:srgbClr val="262626"/>
                </a:solidFill>
                <a:latin typeface="Calibri Light"/>
              </a:rPr>
              <a:t>Následný bojkot firmy Nestlé</a:t>
            </a:r>
            <a:endParaRPr>
              <a:solidFill>
                <a:prstClr val="black"/>
              </a:solidFill>
            </a:endParaRPr>
          </a:p>
        </p:txBody>
      </p:sp>
      <p:sp>
        <p:nvSpPr>
          <p:cNvPr id="644" name="CustomShape 3"/>
          <p:cNvSpPr/>
          <p:nvPr/>
        </p:nvSpPr>
        <p:spPr>
          <a:xfrm>
            <a:off x="6572880" y="5876280"/>
            <a:ext cx="2193750" cy="1396080"/>
          </a:xfrm>
          <a:prstGeom prst="rect">
            <a:avLst/>
          </a:prstGeom>
          <a:noFill/>
          <a:ln>
            <a:noFill/>
          </a:ln>
        </p:spPr>
        <p:txBody>
          <a:bodyPr lIns="90000" tIns="45000" rIns="90000" bIns="45000" anchor="b"/>
          <a:lstStyle/>
          <a:p>
            <a:fld id="{9D92FCCC-328A-489E-AB84-576A458D2650}" type="slidenum">
              <a:rPr lang="cs-CZ" sz="10300">
                <a:solidFill>
                  <a:srgbClr val="FFFFFF"/>
                </a:solidFill>
                <a:latin typeface="Georgia"/>
              </a:rPr>
              <a:pPr/>
              <a:t>6</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Děti na mléčných formulích</a:t>
            </a:r>
          </a:p>
        </p:txBody>
      </p:sp>
      <p:sp>
        <p:nvSpPr>
          <p:cNvPr id="23555" name="Rectangle 3"/>
          <p:cNvSpPr>
            <a:spLocks noGrp="1" noChangeArrowheads="1"/>
          </p:cNvSpPr>
          <p:nvPr>
            <p:ph type="body" idx="1"/>
          </p:nvPr>
        </p:nvSpPr>
        <p:spPr/>
        <p:txBody>
          <a:bodyPr/>
          <a:lstStyle/>
          <a:p>
            <a:pPr eaLnBrk="1" hangingPunct="1"/>
            <a:r>
              <a:rPr lang="cs-CZ" altLang="cs-CZ" b="1" smtClean="0"/>
              <a:t>Období výhradně mléčné: </a:t>
            </a:r>
            <a:r>
              <a:rPr lang="cs-CZ" altLang="cs-CZ" smtClean="0"/>
              <a:t>dítě dostává počáteční mléko případně kombinaci MM a mléka počátečního. Obodbí, kdy dítě dostává výhradně mléko trvá do ukončeného 4. měsíce života</a:t>
            </a:r>
          </a:p>
          <a:p>
            <a:pPr eaLnBrk="1" hangingPunct="1"/>
            <a:r>
              <a:rPr lang="cs-CZ" altLang="cs-CZ" b="1" smtClean="0"/>
              <a:t>Přechodné období: </a:t>
            </a:r>
            <a:r>
              <a:rPr lang="cs-CZ" altLang="cs-CZ" smtClean="0"/>
              <a:t>nemléčný příkrm se začíná nabízet po dovršení 4 měsíce věku.</a:t>
            </a:r>
          </a:p>
          <a:p>
            <a:pPr eaLnBrk="1" hangingPunct="1"/>
            <a:endParaRPr lang="cs-CZ" altLang="cs-CZ" smtClean="0"/>
          </a:p>
        </p:txBody>
      </p:sp>
    </p:spTree>
    <p:extLst>
      <p:ext uri="{BB962C8B-B14F-4D97-AF65-F5344CB8AC3E}">
        <p14:creationId xmlns:p14="http://schemas.microsoft.com/office/powerpoint/2010/main" val="169986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67544" y="476672"/>
            <a:ext cx="8676456" cy="5760640"/>
          </a:xfrm>
        </p:spPr>
        <p:txBody>
          <a:bodyPr>
            <a:normAutofit fontScale="92500" lnSpcReduction="10000"/>
          </a:bodyPr>
          <a:lstStyle/>
          <a:p>
            <a:pPr marL="320040" indent="-320040">
              <a:lnSpc>
                <a:spcPct val="90000"/>
              </a:lnSpc>
              <a:buFont typeface="Wingdings"/>
              <a:buChar char=""/>
              <a:defRPr/>
            </a:pPr>
            <a:r>
              <a:rPr lang="cs-CZ" altLang="cs-CZ" sz="2400" dirty="0" smtClean="0">
                <a:solidFill>
                  <a:schemeClr val="tx1">
                    <a:lumMod val="65000"/>
                    <a:lumOff val="35000"/>
                  </a:schemeClr>
                </a:solidFill>
              </a:rPr>
              <a:t>Výrobcům náhrad mateřského mléka se povedlo od poloviny 80. let přesvědčit odbornou veřejnost o tom, že podávání formulí je vhodné až do 1 roku věku jako tzv. Pokračovací formule (mléka) v některých zemích (jako i v ČR) až do 3 let případně do 6 let věku. </a:t>
            </a:r>
          </a:p>
          <a:p>
            <a:pPr marL="320040" indent="-320040">
              <a:lnSpc>
                <a:spcPct val="90000"/>
              </a:lnSpc>
              <a:buFont typeface="Wingdings"/>
              <a:buChar char=""/>
              <a:defRPr/>
            </a:pPr>
            <a:r>
              <a:rPr lang="cs-CZ" altLang="cs-CZ" sz="2400" dirty="0" smtClean="0">
                <a:solidFill>
                  <a:schemeClr val="tx1">
                    <a:lumMod val="65000"/>
                    <a:lumOff val="35000"/>
                  </a:schemeClr>
                </a:solidFill>
              </a:rPr>
              <a:t>V období přechodu z mléčných formulí na rodinnou stravu je vhodné zabezpečit rozmanité zdroje bílkovin tak, aby bylo jejich množství dostatečné nikoliv nadměrné. </a:t>
            </a:r>
          </a:p>
          <a:p>
            <a:pPr marL="320040" indent="-320040">
              <a:lnSpc>
                <a:spcPct val="90000"/>
              </a:lnSpc>
              <a:buFont typeface="Wingdings"/>
              <a:buChar char=""/>
              <a:defRPr/>
            </a:pPr>
            <a:r>
              <a:rPr lang="cs-CZ" altLang="cs-CZ" sz="2400" dirty="0" smtClean="0">
                <a:solidFill>
                  <a:schemeClr val="tx1">
                    <a:lumMod val="65000"/>
                    <a:lumOff val="35000"/>
                  </a:schemeClr>
                </a:solidFill>
              </a:rPr>
              <a:t>Mezi důvody udávané na podporu podávání pokračovacích formulí je i otázka zabezpečení příjmu železa, které je do pokračovacích formulí přidáváno. Je však lépe zabezpečit jeho přívod běžnou stravou, v případě nutnosti možné doplnit tento prvek suplementy.</a:t>
            </a:r>
          </a:p>
          <a:p>
            <a:pPr marL="320040" indent="-320040">
              <a:lnSpc>
                <a:spcPct val="90000"/>
              </a:lnSpc>
              <a:buFont typeface="Wingdings"/>
              <a:buChar char=""/>
              <a:defRPr/>
            </a:pPr>
            <a:r>
              <a:rPr lang="cs-CZ" altLang="cs-CZ" sz="2400" dirty="0" smtClean="0">
                <a:solidFill>
                  <a:schemeClr val="tx1">
                    <a:lumMod val="65000"/>
                    <a:lumOff val="35000"/>
                  </a:schemeClr>
                </a:solidFill>
              </a:rPr>
              <a:t>Dostatečně kojené děti nemusí pít upravené ani neupravené kravské mléko až do úplného odstavení.</a:t>
            </a:r>
          </a:p>
          <a:p>
            <a:pPr marL="320040" indent="-320040">
              <a:lnSpc>
                <a:spcPct val="90000"/>
              </a:lnSpc>
              <a:buFont typeface="Wingdings"/>
              <a:buChar char=""/>
              <a:defRPr/>
            </a:pPr>
            <a:r>
              <a:rPr lang="cs-CZ" altLang="cs-CZ" sz="2400" dirty="0" smtClean="0">
                <a:solidFill>
                  <a:schemeClr val="tx1">
                    <a:lumMod val="65000"/>
                    <a:lumOff val="35000"/>
                  </a:schemeClr>
                </a:solidFill>
              </a:rPr>
              <a:t>Podle Evropských směrnic z roku 2006 a doporučení ESPGHAN-u z roku 2008 by kojené děti a nebo částečně kojené děti neměly do 12 měsíců pít neupravené kravské mléko, je však možné použít jej na vaření (do omáček apod.). </a:t>
            </a:r>
          </a:p>
          <a:p>
            <a:pPr eaLnBrk="1" hangingPunct="1">
              <a:lnSpc>
                <a:spcPct val="80000"/>
              </a:lnSpc>
            </a:pPr>
            <a:endParaRPr lang="cs-CZ" altLang="cs-CZ" sz="2100" dirty="0" smtClean="0"/>
          </a:p>
        </p:txBody>
      </p:sp>
    </p:spTree>
    <p:extLst>
      <p:ext uri="{BB962C8B-B14F-4D97-AF65-F5344CB8AC3E}">
        <p14:creationId xmlns:p14="http://schemas.microsoft.com/office/powerpoint/2010/main" val="3408131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Mléčné formule </a:t>
            </a:r>
          </a:p>
        </p:txBody>
      </p:sp>
      <p:sp>
        <p:nvSpPr>
          <p:cNvPr id="34819" name="Rectangle 3"/>
          <p:cNvSpPr>
            <a:spLocks noGrp="1" noChangeArrowheads="1"/>
          </p:cNvSpPr>
          <p:nvPr>
            <p:ph type="body" idx="1"/>
          </p:nvPr>
        </p:nvSpPr>
        <p:spPr/>
        <p:txBody>
          <a:bodyPr/>
          <a:lstStyle/>
          <a:p>
            <a:pPr eaLnBrk="1" hangingPunct="1"/>
            <a:r>
              <a:rPr lang="cs-CZ" altLang="cs-CZ" smtClean="0"/>
              <a:t>Dětem prvních pár měsíců podáváme tzv. </a:t>
            </a:r>
            <a:r>
              <a:rPr lang="cs-CZ" altLang="cs-CZ" b="1" smtClean="0"/>
              <a:t>Počáteční výživu (označována č. 1</a:t>
            </a:r>
            <a:r>
              <a:rPr lang="cs-CZ" altLang="cs-CZ" smtClean="0"/>
              <a:t>), která je v současnosti doporučována pro děti do 6 měsíců, kde je upravaný obsah bílkovin (nižší oproti kravskému mléku), solí a jsou doplněny o některé chybějící látky.</a:t>
            </a:r>
          </a:p>
          <a:p>
            <a:pPr eaLnBrk="1" hangingPunct="1"/>
            <a:r>
              <a:rPr lang="cs-CZ" altLang="cs-CZ" smtClean="0"/>
              <a:t>Výchozí surovina je </a:t>
            </a:r>
            <a:r>
              <a:rPr lang="cs-CZ" altLang="cs-CZ" b="1" smtClean="0"/>
              <a:t>kravské mléko</a:t>
            </a:r>
          </a:p>
          <a:p>
            <a:pPr eaLnBrk="1" hangingPunct="1">
              <a:buFont typeface="Wingdings" panose="05000000000000000000" pitchFamily="2" charset="2"/>
              <a:buNone/>
            </a:pPr>
            <a:endParaRPr lang="cs-CZ" altLang="cs-CZ" smtClean="0"/>
          </a:p>
        </p:txBody>
      </p:sp>
    </p:spTree>
    <p:extLst>
      <p:ext uri="{BB962C8B-B14F-4D97-AF65-F5344CB8AC3E}">
        <p14:creationId xmlns:p14="http://schemas.microsoft.com/office/powerpoint/2010/main" val="3065702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smtClean="0"/>
              <a:t>Počáteční mléka (formule):</a:t>
            </a:r>
          </a:p>
        </p:txBody>
      </p:sp>
      <p:sp>
        <p:nvSpPr>
          <p:cNvPr id="35843" name="Rectangle 3"/>
          <p:cNvSpPr>
            <a:spLocks noGrp="1" noChangeArrowheads="1"/>
          </p:cNvSpPr>
          <p:nvPr>
            <p:ph type="body" idx="1"/>
          </p:nvPr>
        </p:nvSpPr>
        <p:spPr/>
        <p:txBody>
          <a:bodyPr/>
          <a:lstStyle/>
          <a:p>
            <a:pPr eaLnBrk="1" hangingPunct="1">
              <a:lnSpc>
                <a:spcPct val="80000"/>
              </a:lnSpc>
            </a:pPr>
            <a:r>
              <a:rPr lang="cs-CZ" altLang="cs-CZ" sz="1600" smtClean="0"/>
              <a:t>Určeny pro</a:t>
            </a:r>
            <a:r>
              <a:rPr lang="cs-CZ" altLang="cs-CZ" sz="1600" b="1" smtClean="0"/>
              <a:t>  </a:t>
            </a:r>
            <a:r>
              <a:rPr lang="cs-CZ" altLang="cs-CZ" sz="1600" smtClean="0"/>
              <a:t>nekojené či částečně kojené děti do 6 měsíců (mohou se podávat i po 6 měsíci)</a:t>
            </a:r>
          </a:p>
          <a:p>
            <a:pPr eaLnBrk="1" hangingPunct="1">
              <a:lnSpc>
                <a:spcPct val="80000"/>
              </a:lnSpc>
            </a:pPr>
            <a:r>
              <a:rPr lang="cs-CZ" altLang="cs-CZ" sz="1600" i="1" smtClean="0"/>
              <a:t>Bílkovina</a:t>
            </a:r>
            <a:r>
              <a:rPr lang="cs-CZ" altLang="cs-CZ" sz="1600" smtClean="0"/>
              <a:t> může být </a:t>
            </a:r>
            <a:r>
              <a:rPr lang="cs-CZ" altLang="cs-CZ" sz="1600" i="1" smtClean="0"/>
              <a:t>neadaptovaná </a:t>
            </a:r>
            <a:r>
              <a:rPr lang="cs-CZ" altLang="cs-CZ" sz="1600" smtClean="0"/>
              <a:t>(kasein: syrovátka 80:20) nebo </a:t>
            </a:r>
            <a:r>
              <a:rPr lang="cs-CZ" altLang="cs-CZ" sz="1600" i="1" smtClean="0"/>
              <a:t>adaptovaná</a:t>
            </a:r>
            <a:r>
              <a:rPr lang="cs-CZ" altLang="cs-CZ" sz="1600" smtClean="0"/>
              <a:t> ve prospěch syrovátkové bílkoviny.  Současně vyráběná mléka obsahují adaptovanou bílkovinu. Nebylo ovšem prokázáno, že by pro fyziologické novorozence byla tyto mléka výhodnější. Adaptovaná bílkovina je lépe stravitelná, proto je vhodná pro nedonošence. Kvůli vyššímu sytícímu účinku obsahují některá mléka více kaseinu, označují se jako forte.</a:t>
            </a:r>
          </a:p>
          <a:p>
            <a:pPr eaLnBrk="1" hangingPunct="1">
              <a:lnSpc>
                <a:spcPct val="80000"/>
              </a:lnSpc>
            </a:pPr>
            <a:r>
              <a:rPr lang="cs-CZ" altLang="cs-CZ" sz="1600" i="1" smtClean="0"/>
              <a:t>Sacharidy:</a:t>
            </a:r>
            <a:r>
              <a:rPr lang="cs-CZ" altLang="cs-CZ" sz="1600" smtClean="0"/>
              <a:t> (MM pouze laktózu a oligosacharidy). Formule mohou obsahovat i jiné sacharidy např. sachrózu, maltózu, maltodextiny, glukózu a bezlaktózové škroby.</a:t>
            </a:r>
          </a:p>
          <a:p>
            <a:pPr eaLnBrk="1" hangingPunct="1">
              <a:lnSpc>
                <a:spcPct val="80000"/>
              </a:lnSpc>
            </a:pPr>
            <a:r>
              <a:rPr lang="cs-CZ" altLang="cs-CZ" sz="1600" i="1" smtClean="0"/>
              <a:t>Tuky</a:t>
            </a:r>
            <a:r>
              <a:rPr lang="cs-CZ" altLang="cs-CZ" sz="1600" smtClean="0"/>
              <a:t>: pokrýt max 55 %, musí obsahovat kys. linolovou a alfa linolenovou. Není nutná DHA a arachidonová, přesto ji někteří výrobci přidávají.</a:t>
            </a:r>
            <a:endParaRPr lang="cs-CZ" altLang="cs-CZ" sz="1100" smtClean="0"/>
          </a:p>
          <a:p>
            <a:pPr eaLnBrk="1" hangingPunct="1">
              <a:lnSpc>
                <a:spcPct val="80000"/>
              </a:lnSpc>
              <a:buFont typeface="Wingdings" panose="05000000000000000000" pitchFamily="2" charset="2"/>
              <a:buNone/>
            </a:pPr>
            <a:r>
              <a:rPr lang="cs-CZ" altLang="cs-CZ" sz="1100" smtClean="0"/>
              <a:t> </a:t>
            </a:r>
          </a:p>
          <a:p>
            <a:pPr eaLnBrk="1" hangingPunct="1">
              <a:lnSpc>
                <a:spcPct val="80000"/>
              </a:lnSpc>
              <a:buFont typeface="Wingdings" panose="05000000000000000000" pitchFamily="2" charset="2"/>
              <a:buNone/>
            </a:pPr>
            <a:r>
              <a:rPr lang="cs-CZ" altLang="cs-CZ" sz="1300" smtClean="0"/>
              <a:t>(Ukazuje se, že umělé mléko s DHA bez kyseliny arachidonové zvyšuje riziko onemocnění</a:t>
            </a:r>
          </a:p>
          <a:p>
            <a:pPr eaLnBrk="1" hangingPunct="1">
              <a:lnSpc>
                <a:spcPct val="80000"/>
              </a:lnSpc>
              <a:buFont typeface="Wingdings" panose="05000000000000000000" pitchFamily="2" charset="2"/>
              <a:buNone/>
            </a:pPr>
            <a:r>
              <a:rPr lang="cs-CZ" altLang="cs-CZ" sz="1300" smtClean="0"/>
              <a:t> srdce a mozkových cév a riziko úmrtí v důsledku nedostatku oxylipinových derivátů kyseliny</a:t>
            </a:r>
          </a:p>
          <a:p>
            <a:pPr eaLnBrk="1" hangingPunct="1">
              <a:lnSpc>
                <a:spcPct val="80000"/>
              </a:lnSpc>
              <a:buFont typeface="Wingdings" panose="05000000000000000000" pitchFamily="2" charset="2"/>
              <a:buNone/>
            </a:pPr>
            <a:r>
              <a:rPr lang="cs-CZ" altLang="cs-CZ" sz="1300" smtClean="0"/>
              <a:t>arachidonové).</a:t>
            </a:r>
            <a:r>
              <a:rPr lang="cs-CZ" altLang="cs-CZ" sz="1600" smtClean="0"/>
              <a:t> </a:t>
            </a:r>
          </a:p>
          <a:p>
            <a:pPr eaLnBrk="1" hangingPunct="1">
              <a:lnSpc>
                <a:spcPct val="80000"/>
              </a:lnSpc>
              <a:buFont typeface="Wingdings" panose="05000000000000000000" pitchFamily="2" charset="2"/>
              <a:buNone/>
            </a:pPr>
            <a:r>
              <a:rPr lang="cs-CZ" altLang="cs-CZ" sz="1100" smtClean="0"/>
              <a:t>Crawford MA1, Wang Y2, Forsyth S3, Brenna JT4. The European Food Safety Authority recommendation for polyunsaturated fatty</a:t>
            </a:r>
          </a:p>
          <a:p>
            <a:pPr eaLnBrk="1" hangingPunct="1">
              <a:lnSpc>
                <a:spcPct val="80000"/>
              </a:lnSpc>
              <a:buFont typeface="Wingdings" panose="05000000000000000000" pitchFamily="2" charset="2"/>
              <a:buNone/>
            </a:pPr>
            <a:r>
              <a:rPr lang="cs-CZ" altLang="cs-CZ" sz="1100" smtClean="0"/>
              <a:t>acid composition of infant formula overrules breast milk, puts infants at risk, and should be revised. Prostaglandins Leukot Essent</a:t>
            </a:r>
          </a:p>
          <a:p>
            <a:pPr eaLnBrk="1" hangingPunct="1">
              <a:lnSpc>
                <a:spcPct val="80000"/>
              </a:lnSpc>
              <a:buFont typeface="Wingdings" panose="05000000000000000000" pitchFamily="2" charset="2"/>
              <a:buNone/>
            </a:pPr>
            <a:r>
              <a:rPr lang="cs-CZ" altLang="cs-CZ" sz="1100" smtClean="0"/>
              <a:t>Fatty Acids. 2015 Sep 21. pii: S0952-3278(15)30010-7. doi: 10.1016/j.plefa.2015.07.005. [Epub ahead of print]</a:t>
            </a:r>
          </a:p>
          <a:p>
            <a:pPr eaLnBrk="1" hangingPunct="1">
              <a:lnSpc>
                <a:spcPct val="80000"/>
              </a:lnSpc>
            </a:pPr>
            <a:endParaRPr lang="cs-CZ" altLang="cs-CZ" sz="1100" smtClean="0"/>
          </a:p>
        </p:txBody>
      </p:sp>
    </p:spTree>
    <p:extLst>
      <p:ext uri="{BB962C8B-B14F-4D97-AF65-F5344CB8AC3E}">
        <p14:creationId xmlns:p14="http://schemas.microsoft.com/office/powerpoint/2010/main" val="227060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mtClean="0"/>
              <a:t>Přípravky pro nedonošené děti</a:t>
            </a:r>
          </a:p>
        </p:txBody>
      </p:sp>
      <p:sp>
        <p:nvSpPr>
          <p:cNvPr id="36867" name="Rectangle 3"/>
          <p:cNvSpPr>
            <a:spLocks noGrp="1" noChangeArrowheads="1"/>
          </p:cNvSpPr>
          <p:nvPr>
            <p:ph type="body" idx="1"/>
          </p:nvPr>
        </p:nvSpPr>
        <p:spPr/>
        <p:txBody>
          <a:bodyPr/>
          <a:lstStyle/>
          <a:p>
            <a:pPr eaLnBrk="1" hangingPunct="1"/>
            <a:r>
              <a:rPr lang="cs-CZ" altLang="cs-CZ" smtClean="0"/>
              <a:t>V</a:t>
            </a:r>
            <a:r>
              <a:rPr lang="cs-CZ" altLang="cs-CZ" i="1" smtClean="0"/>
              <a:t> </a:t>
            </a:r>
            <a:r>
              <a:rPr lang="cs-CZ" altLang="cs-CZ" smtClean="0"/>
              <a:t>případě neprospívání při výživě samotným MM, jsou na trhu </a:t>
            </a:r>
            <a:r>
              <a:rPr lang="cs-CZ" altLang="cs-CZ" b="1" smtClean="0"/>
              <a:t>přípravky k jeho obohacení</a:t>
            </a:r>
            <a:r>
              <a:rPr lang="cs-CZ" altLang="cs-CZ" smtClean="0"/>
              <a:t>. </a:t>
            </a:r>
          </a:p>
          <a:p>
            <a:pPr eaLnBrk="1" hangingPunct="1"/>
            <a:r>
              <a:rPr lang="cs-CZ" altLang="cs-CZ" smtClean="0"/>
              <a:t>Pokud není k dispozici MM používají se </a:t>
            </a:r>
            <a:r>
              <a:rPr lang="cs-CZ" altLang="cs-CZ" b="1" smtClean="0"/>
              <a:t>mléka pro nedonošené děti</a:t>
            </a:r>
            <a:r>
              <a:rPr lang="cs-CZ" altLang="cs-CZ" smtClean="0"/>
              <a:t>, které mají vyšší energetickou hodnotu a více bílkovin (adaptovaná bílkovina).</a:t>
            </a:r>
          </a:p>
        </p:txBody>
      </p:sp>
    </p:spTree>
    <p:extLst>
      <p:ext uri="{BB962C8B-B14F-4D97-AF65-F5344CB8AC3E}">
        <p14:creationId xmlns:p14="http://schemas.microsoft.com/office/powerpoint/2010/main" val="3348911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cs-CZ" altLang="cs-CZ" smtClean="0"/>
              <a:t>Hydrolyzáty – přípravky se sníženou antigenicitou</a:t>
            </a:r>
          </a:p>
        </p:txBody>
      </p:sp>
      <p:sp>
        <p:nvSpPr>
          <p:cNvPr id="37891" name="Rectangle 3"/>
          <p:cNvSpPr>
            <a:spLocks noGrp="1" noChangeArrowheads="1"/>
          </p:cNvSpPr>
          <p:nvPr>
            <p:ph type="body" idx="1"/>
          </p:nvPr>
        </p:nvSpPr>
        <p:spPr/>
        <p:txBody>
          <a:bodyPr>
            <a:normAutofit lnSpcReduction="10000"/>
          </a:bodyPr>
          <a:lstStyle/>
          <a:p>
            <a:pPr eaLnBrk="1" hangingPunct="1">
              <a:lnSpc>
                <a:spcPct val="90000"/>
              </a:lnSpc>
            </a:pPr>
            <a:r>
              <a:rPr lang="cs-CZ" altLang="cs-CZ" sz="2100" smtClean="0"/>
              <a:t>Pro potřeby nekojených dětí s projevy alergie na BKM nebo s vysokým rizikem atopie.</a:t>
            </a:r>
          </a:p>
          <a:p>
            <a:pPr eaLnBrk="1" hangingPunct="1">
              <a:lnSpc>
                <a:spcPct val="90000"/>
              </a:lnSpc>
            </a:pPr>
            <a:r>
              <a:rPr lang="cs-CZ" altLang="cs-CZ" sz="2100" b="1" smtClean="0"/>
              <a:t>Hypoantigenní (hypoalergenní) mléka pro preventivní užití:</a:t>
            </a:r>
            <a:r>
              <a:rPr lang="cs-CZ" altLang="cs-CZ" sz="2100" smtClean="0"/>
              <a:t> přípravky s částečnou hydrolýzou bílkovin. Indikace u nekojených dětí kdy oba rodiče jsou alergici nebo jeden rodič alergika a u staršího dítěte se manifestovala alergie na BKM.</a:t>
            </a:r>
          </a:p>
          <a:p>
            <a:pPr eaLnBrk="1" hangingPunct="1">
              <a:lnSpc>
                <a:spcPct val="90000"/>
              </a:lnSpc>
            </a:pPr>
            <a:r>
              <a:rPr lang="cs-CZ" altLang="cs-CZ" sz="2100" b="1" smtClean="0"/>
              <a:t>Hypoantigenní mléka po léčebné užití:</a:t>
            </a:r>
            <a:r>
              <a:rPr lang="cs-CZ" altLang="cs-CZ" sz="2100" smtClean="0"/>
              <a:t> přípravky s vysokým stupněm hydrolýzy bílkovin. Určeny dětem  s prokázanými projevy alergie, malabsorpčními stavy a galaktosemií. Neobsahují ani laktózu a část tuku je ve formě MCT.</a:t>
            </a:r>
          </a:p>
          <a:p>
            <a:pPr eaLnBrk="1" hangingPunct="1">
              <a:lnSpc>
                <a:spcPct val="90000"/>
              </a:lnSpc>
            </a:pPr>
            <a:r>
              <a:rPr lang="cs-CZ" altLang="cs-CZ" sz="2100" b="1" smtClean="0"/>
              <a:t>Léčebné přípravky na bázi AMK:</a:t>
            </a:r>
            <a:r>
              <a:rPr lang="cs-CZ" altLang="cs-CZ" sz="2100" smtClean="0"/>
              <a:t> Nejvyšší stupeň hydrolýzy bílkovin. Použití u nekojených dětí s alergii na kravské mléko, které reagují i na zbytkové množství bílkoviny.</a:t>
            </a:r>
          </a:p>
          <a:p>
            <a:pPr eaLnBrk="1" hangingPunct="1">
              <a:lnSpc>
                <a:spcPct val="90000"/>
              </a:lnSpc>
            </a:pPr>
            <a:endParaRPr lang="cs-CZ" altLang="cs-CZ" sz="2100" smtClean="0"/>
          </a:p>
          <a:p>
            <a:pPr eaLnBrk="1" hangingPunct="1">
              <a:lnSpc>
                <a:spcPct val="90000"/>
              </a:lnSpc>
              <a:buFont typeface="Wingdings" panose="05000000000000000000" pitchFamily="2" charset="2"/>
              <a:buNone/>
            </a:pPr>
            <a:endParaRPr lang="cs-CZ" altLang="cs-CZ" sz="2100" smtClean="0"/>
          </a:p>
        </p:txBody>
      </p:sp>
    </p:spTree>
    <p:extLst>
      <p:ext uri="{BB962C8B-B14F-4D97-AF65-F5344CB8AC3E}">
        <p14:creationId xmlns:p14="http://schemas.microsoft.com/office/powerpoint/2010/main" val="1341120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cs-CZ" altLang="cs-CZ" smtClean="0"/>
          </a:p>
        </p:txBody>
      </p:sp>
      <p:sp>
        <p:nvSpPr>
          <p:cNvPr id="38915" name="Rectangle 3"/>
          <p:cNvSpPr>
            <a:spLocks noGrp="1" noChangeArrowheads="1"/>
          </p:cNvSpPr>
          <p:nvPr>
            <p:ph type="body" idx="1"/>
          </p:nvPr>
        </p:nvSpPr>
        <p:spPr/>
        <p:txBody>
          <a:bodyPr/>
          <a:lstStyle/>
          <a:p>
            <a:pPr eaLnBrk="1" hangingPunct="1"/>
            <a:r>
              <a:rPr lang="cs-CZ" altLang="cs-CZ" sz="2600" b="1" dirty="0" smtClean="0"/>
              <a:t>Mléka se sníženým obsahem laktózy a </a:t>
            </a:r>
            <a:r>
              <a:rPr lang="cs-CZ" altLang="cs-CZ" sz="2600" b="1" dirty="0" err="1" smtClean="0"/>
              <a:t>bezlaktózová</a:t>
            </a:r>
            <a:r>
              <a:rPr lang="cs-CZ" altLang="cs-CZ" sz="2600" b="1" dirty="0" smtClean="0"/>
              <a:t>:</a:t>
            </a:r>
            <a:r>
              <a:rPr lang="cs-CZ" altLang="cs-CZ" sz="2600" dirty="0" smtClean="0"/>
              <a:t> nekojené děti s deficitem laktázy</a:t>
            </a:r>
          </a:p>
          <a:p>
            <a:pPr eaLnBrk="1" hangingPunct="1"/>
            <a:r>
              <a:rPr lang="cs-CZ" altLang="cs-CZ" sz="2600" b="1" dirty="0" err="1" smtClean="0"/>
              <a:t>Antirefluxní</a:t>
            </a:r>
            <a:r>
              <a:rPr lang="cs-CZ" altLang="cs-CZ" sz="2600" b="1" dirty="0" smtClean="0"/>
              <a:t> (</a:t>
            </a:r>
            <a:r>
              <a:rPr lang="cs-CZ" altLang="cs-CZ" sz="2600" b="1" dirty="0" err="1" smtClean="0"/>
              <a:t>antirefluxová</a:t>
            </a:r>
            <a:r>
              <a:rPr lang="cs-CZ" altLang="cs-CZ" sz="2600" b="1" dirty="0" smtClean="0"/>
              <a:t>) mléka:</a:t>
            </a:r>
            <a:r>
              <a:rPr lang="cs-CZ" altLang="cs-CZ" sz="2600" dirty="0" smtClean="0"/>
              <a:t> mají zabránit </a:t>
            </a:r>
            <a:r>
              <a:rPr lang="cs-CZ" altLang="cs-CZ" sz="2600" dirty="0" err="1" smtClean="0"/>
              <a:t>ublinkávání</a:t>
            </a:r>
            <a:r>
              <a:rPr lang="cs-CZ" altLang="cs-CZ" sz="2600" dirty="0" smtClean="0"/>
              <a:t> kojenců. Jsou zahuštěny </a:t>
            </a:r>
            <a:r>
              <a:rPr lang="cs-CZ" altLang="cs-CZ" sz="2600" dirty="0" err="1" smtClean="0"/>
              <a:t>karubinem</a:t>
            </a:r>
            <a:r>
              <a:rPr lang="cs-CZ" altLang="cs-CZ" sz="2600" dirty="0" smtClean="0"/>
              <a:t> nebo rýžovým škrobem. Ovšem nesnižují množství </a:t>
            </a:r>
            <a:r>
              <a:rPr lang="cs-CZ" altLang="cs-CZ" sz="2600" dirty="0" err="1" smtClean="0"/>
              <a:t>refluxů</a:t>
            </a:r>
            <a:r>
              <a:rPr lang="cs-CZ" altLang="cs-CZ" sz="2600" dirty="0" smtClean="0"/>
              <a:t>, ale pouze množství regurgitací.</a:t>
            </a:r>
          </a:p>
          <a:p>
            <a:pPr eaLnBrk="1" hangingPunct="1"/>
            <a:r>
              <a:rPr lang="cs-CZ" altLang="cs-CZ" sz="2600" b="1" dirty="0" smtClean="0"/>
              <a:t>Výživa na bázi </a:t>
            </a:r>
            <a:r>
              <a:rPr lang="cs-CZ" altLang="cs-CZ" sz="2600" b="1" dirty="0" err="1" smtClean="0"/>
              <a:t>soji</a:t>
            </a:r>
            <a:r>
              <a:rPr lang="cs-CZ" altLang="cs-CZ" sz="2600" b="1" dirty="0" smtClean="0"/>
              <a:t>:</a:t>
            </a:r>
            <a:r>
              <a:rPr lang="cs-CZ" altLang="cs-CZ" sz="2600" dirty="0" smtClean="0"/>
              <a:t> důvod užití – vegetariánský způsob výživy, </a:t>
            </a:r>
            <a:r>
              <a:rPr lang="cs-CZ" altLang="cs-CZ" sz="2600" dirty="0" err="1" smtClean="0"/>
              <a:t>galaktosemie</a:t>
            </a:r>
            <a:r>
              <a:rPr lang="cs-CZ" altLang="cs-CZ" sz="2600" dirty="0" smtClean="0"/>
              <a:t>, děti s přechodným nedostatkem laktázy.</a:t>
            </a:r>
          </a:p>
        </p:txBody>
      </p:sp>
    </p:spTree>
    <p:extLst>
      <p:ext uri="{BB962C8B-B14F-4D97-AF65-F5344CB8AC3E}">
        <p14:creationId xmlns:p14="http://schemas.microsoft.com/office/powerpoint/2010/main" val="3396900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smtClean="0"/>
              <a:t>Náhrady MM přehled:</a:t>
            </a:r>
          </a:p>
        </p:txBody>
      </p:sp>
      <p:sp>
        <p:nvSpPr>
          <p:cNvPr id="39939" name="Rectangle 3"/>
          <p:cNvSpPr>
            <a:spLocks noGrp="1" noChangeArrowheads="1"/>
          </p:cNvSpPr>
          <p:nvPr>
            <p:ph type="body" idx="1"/>
          </p:nvPr>
        </p:nvSpPr>
        <p:spPr>
          <a:xfrm>
            <a:off x="468313" y="1773238"/>
            <a:ext cx="8229600" cy="4525962"/>
          </a:xfrm>
        </p:spPr>
        <p:txBody>
          <a:bodyPr/>
          <a:lstStyle/>
          <a:p>
            <a:pPr eaLnBrk="1" hangingPunct="1">
              <a:lnSpc>
                <a:spcPct val="80000"/>
              </a:lnSpc>
            </a:pPr>
            <a:r>
              <a:rPr lang="cs-CZ" altLang="cs-CZ" sz="2600" smtClean="0"/>
              <a:t>Rozdělení dle věku dítěte</a:t>
            </a:r>
          </a:p>
          <a:p>
            <a:pPr lvl="1" eaLnBrk="1" hangingPunct="1">
              <a:lnSpc>
                <a:spcPct val="80000"/>
              </a:lnSpc>
            </a:pPr>
            <a:r>
              <a:rPr lang="cs-CZ" altLang="cs-CZ" sz="2200" smtClean="0"/>
              <a:t>Počáteční (0-6měsíců)</a:t>
            </a:r>
          </a:p>
          <a:p>
            <a:pPr lvl="1" eaLnBrk="1" hangingPunct="1">
              <a:lnSpc>
                <a:spcPct val="80000"/>
              </a:lnSpc>
            </a:pPr>
            <a:r>
              <a:rPr lang="cs-CZ" altLang="cs-CZ" sz="2200" smtClean="0"/>
              <a:t>Pokračovací (6 a více měsíců)- lze nahradit počáteční formulí a příkrmy</a:t>
            </a:r>
          </a:p>
          <a:p>
            <a:pPr eaLnBrk="1" hangingPunct="1">
              <a:lnSpc>
                <a:spcPct val="80000"/>
              </a:lnSpc>
            </a:pPr>
            <a:r>
              <a:rPr lang="cs-CZ" altLang="cs-CZ" sz="2600" smtClean="0"/>
              <a:t>Speciální mléka</a:t>
            </a:r>
          </a:p>
          <a:p>
            <a:pPr lvl="1" eaLnBrk="1" hangingPunct="1">
              <a:lnSpc>
                <a:spcPct val="80000"/>
              </a:lnSpc>
            </a:pPr>
            <a:r>
              <a:rPr lang="cs-CZ" altLang="cs-CZ" sz="2200" smtClean="0"/>
              <a:t>Přípravky k obohacení MM</a:t>
            </a:r>
          </a:p>
          <a:p>
            <a:pPr lvl="1" eaLnBrk="1" hangingPunct="1">
              <a:lnSpc>
                <a:spcPct val="80000"/>
              </a:lnSpc>
            </a:pPr>
            <a:r>
              <a:rPr lang="cs-CZ" altLang="cs-CZ" sz="2200" smtClean="0"/>
              <a:t>Mléka pro nedonošené děti a děti s nízkou porodní hmotností</a:t>
            </a:r>
          </a:p>
          <a:p>
            <a:pPr lvl="1" eaLnBrk="1" hangingPunct="1">
              <a:lnSpc>
                <a:spcPct val="80000"/>
              </a:lnSpc>
            </a:pPr>
            <a:r>
              <a:rPr lang="cs-CZ" altLang="cs-CZ" sz="2200" smtClean="0"/>
              <a:t>Hydrolyzáty – hypoalergenní,hypoantigenní, přípravky na bázi aminokyselin</a:t>
            </a:r>
          </a:p>
          <a:p>
            <a:pPr lvl="1" eaLnBrk="1" hangingPunct="1">
              <a:lnSpc>
                <a:spcPct val="80000"/>
              </a:lnSpc>
            </a:pPr>
            <a:r>
              <a:rPr lang="cs-CZ" altLang="cs-CZ" sz="2200" smtClean="0"/>
              <a:t>Mléka se sníženým obsahem laktózy a bezlaktózová</a:t>
            </a:r>
          </a:p>
          <a:p>
            <a:pPr lvl="1" eaLnBrk="1" hangingPunct="1">
              <a:lnSpc>
                <a:spcPct val="80000"/>
              </a:lnSpc>
            </a:pPr>
            <a:r>
              <a:rPr lang="cs-CZ" altLang="cs-CZ" sz="2200" smtClean="0"/>
              <a:t>Mléka antirefluxní</a:t>
            </a:r>
          </a:p>
          <a:p>
            <a:pPr lvl="1" eaLnBrk="1" hangingPunct="1">
              <a:lnSpc>
                <a:spcPct val="80000"/>
              </a:lnSpc>
            </a:pPr>
            <a:r>
              <a:rPr lang="cs-CZ" altLang="cs-CZ" sz="2200" smtClean="0"/>
              <a:t>Výživa na bázi soji</a:t>
            </a:r>
          </a:p>
          <a:p>
            <a:pPr lvl="3" eaLnBrk="1" hangingPunct="1">
              <a:lnSpc>
                <a:spcPct val="80000"/>
              </a:lnSpc>
              <a:buFont typeface="Wingdings" panose="05000000000000000000" pitchFamily="2" charset="2"/>
              <a:buNone/>
            </a:pPr>
            <a:endParaRPr lang="cs-CZ" altLang="cs-CZ" sz="1800" smtClean="0"/>
          </a:p>
          <a:p>
            <a:pPr lvl="4" eaLnBrk="1" hangingPunct="1">
              <a:lnSpc>
                <a:spcPct val="80000"/>
              </a:lnSpc>
              <a:buFont typeface="Wingdings" panose="05000000000000000000" pitchFamily="2" charset="2"/>
              <a:buNone/>
            </a:pPr>
            <a:endParaRPr lang="cs-CZ" altLang="cs-CZ" sz="1800" smtClean="0"/>
          </a:p>
        </p:txBody>
      </p:sp>
    </p:spTree>
    <p:extLst>
      <p:ext uri="{BB962C8B-B14F-4D97-AF65-F5344CB8AC3E}">
        <p14:creationId xmlns:p14="http://schemas.microsoft.com/office/powerpoint/2010/main" val="1411854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cs-CZ" altLang="cs-CZ" smtClean="0"/>
              <a:t>Přehled diagnóz a jejich řešení</a:t>
            </a:r>
            <a:br>
              <a:rPr lang="cs-CZ" altLang="cs-CZ" smtClean="0"/>
            </a:br>
            <a:endParaRPr lang="cs-CZ" altLang="cs-CZ" smtClean="0"/>
          </a:p>
        </p:txBody>
      </p:sp>
      <p:sp>
        <p:nvSpPr>
          <p:cNvPr id="40963" name="Rectangle 138"/>
          <p:cNvSpPr>
            <a:spLocks noGrp="1" noChangeArrowheads="1"/>
          </p:cNvSpPr>
          <p:nvPr>
            <p:ph type="body" idx="4294967295"/>
          </p:nvPr>
        </p:nvSpPr>
        <p:spPr>
          <a:xfrm>
            <a:off x="781050" y="1600200"/>
            <a:ext cx="8362950" cy="5068888"/>
          </a:xfrm>
        </p:spPr>
        <p:txBody>
          <a:bodyPr/>
          <a:lstStyle/>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r>
              <a:rPr lang="sk-SK" altLang="cs-CZ" sz="1700" smtClean="0"/>
              <a:t>* Při částečném chybění enzumu je částečné kojení možné</a:t>
            </a:r>
            <a:endParaRPr lang="cs-CZ" altLang="cs-CZ" sz="1700" smtClean="0"/>
          </a:p>
        </p:txBody>
      </p:sp>
      <p:graphicFrame>
        <p:nvGraphicFramePr>
          <p:cNvPr id="9371" name="Group 155"/>
          <p:cNvGraphicFramePr>
            <a:graphicFrameLocks noGrp="1"/>
          </p:cNvGraphicFramePr>
          <p:nvPr>
            <p:ph idx="4294967295"/>
          </p:nvPr>
        </p:nvGraphicFramePr>
        <p:xfrm>
          <a:off x="719138" y="1125538"/>
          <a:ext cx="8424862" cy="5040314"/>
        </p:xfrm>
        <a:graphic>
          <a:graphicData uri="http://schemas.openxmlformats.org/drawingml/2006/table">
            <a:tbl>
              <a:tblPr/>
              <a:tblGrid>
                <a:gridCol w="2808287">
                  <a:extLst>
                    <a:ext uri="{9D8B030D-6E8A-4147-A177-3AD203B41FA5}">
                      <a16:colId xmlns:a16="http://schemas.microsoft.com/office/drawing/2014/main" val="20000"/>
                    </a:ext>
                  </a:extLst>
                </a:gridCol>
                <a:gridCol w="2808288">
                  <a:extLst>
                    <a:ext uri="{9D8B030D-6E8A-4147-A177-3AD203B41FA5}">
                      <a16:colId xmlns:a16="http://schemas.microsoft.com/office/drawing/2014/main" val="20001"/>
                    </a:ext>
                  </a:extLst>
                </a:gridCol>
                <a:gridCol w="2808287">
                  <a:extLst>
                    <a:ext uri="{9D8B030D-6E8A-4147-A177-3AD203B41FA5}">
                      <a16:colId xmlns:a16="http://schemas.microsoft.com/office/drawing/2014/main" val="20002"/>
                    </a:ext>
                  </a:extLst>
                </a:gridCol>
              </a:tblGrid>
              <a:tr h="412750">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Diagnóza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na náhradní výživě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kojené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0"/>
                  </a:ext>
                </a:extLst>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Riziko atopie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Hypoantigenní mléko H.A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Alergie na bílkovinu kravs.m.</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Hydrolyzáty krvského mléka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63">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Potvrzený gastroezofageální reflux</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Antirefluxní mléko A.R</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2813">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Galaktosemie *</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Bezlaktózové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mléko+bezlatozové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Fenylketonurie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Speciální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 mléko bez fenylalaninu</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2288">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Kolika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Antikolikové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Sekundární intolerance laktózy</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Bezlaktózové mléko, snížený obsah laktózy</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5809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mtClean="0"/>
              <a:t>Příprava náhradního mléka</a:t>
            </a:r>
          </a:p>
        </p:txBody>
      </p:sp>
      <p:sp>
        <p:nvSpPr>
          <p:cNvPr id="41987" name="Rectangle 3"/>
          <p:cNvSpPr>
            <a:spLocks noGrp="1" noChangeArrowheads="1"/>
          </p:cNvSpPr>
          <p:nvPr>
            <p:ph type="body" idx="1"/>
          </p:nvPr>
        </p:nvSpPr>
        <p:spPr/>
        <p:txBody>
          <a:bodyPr/>
          <a:lstStyle/>
          <a:p>
            <a:pPr eaLnBrk="1" hangingPunct="1">
              <a:lnSpc>
                <a:spcPct val="80000"/>
              </a:lnSpc>
            </a:pPr>
            <a:r>
              <a:rPr lang="cs-CZ" altLang="cs-CZ" sz="2600" smtClean="0"/>
              <a:t>Mléčná formule je většinou ve formě prášku, který se pomocí přiložené odměrky smíchá s převařenou pitnou vodou (není vždy nutná balená kojenecká, ne vysoké mineralizace, pokud místní zdroj, je potřeba ověřit kvalitu).</a:t>
            </a:r>
          </a:p>
          <a:p>
            <a:pPr eaLnBrk="1" hangingPunct="1">
              <a:lnSpc>
                <a:spcPct val="80000"/>
              </a:lnSpc>
            </a:pPr>
            <a:r>
              <a:rPr lang="cs-CZ" altLang="cs-CZ" sz="2600" smtClean="0"/>
              <a:t>Mléko se připravuje těsně před krmením, dodatečně se neohřívá.</a:t>
            </a:r>
          </a:p>
          <a:p>
            <a:pPr eaLnBrk="1" hangingPunct="1">
              <a:lnSpc>
                <a:spcPct val="80000"/>
              </a:lnSpc>
            </a:pPr>
            <a:r>
              <a:rPr lang="cs-CZ" altLang="cs-CZ" sz="2600" smtClean="0"/>
              <a:t>Před podáním vyzkoušet teplotu.</a:t>
            </a:r>
          </a:p>
          <a:p>
            <a:pPr eaLnBrk="1" hangingPunct="1">
              <a:lnSpc>
                <a:spcPct val="80000"/>
              </a:lnSpc>
            </a:pPr>
            <a:r>
              <a:rPr lang="cs-CZ" altLang="cs-CZ" sz="2600" smtClean="0"/>
              <a:t>Dávkování dle výrobce cca100-200 ml/kg tělesné hmotnosti na den u dítěte živeného pouze mléčnou formulí.</a:t>
            </a:r>
          </a:p>
          <a:p>
            <a:pPr eaLnBrk="1" hangingPunct="1">
              <a:lnSpc>
                <a:spcPct val="80000"/>
              </a:lnSpc>
            </a:pPr>
            <a:r>
              <a:rPr lang="cs-CZ" altLang="cs-CZ" sz="2600" smtClean="0"/>
              <a:t>Příprava i dávkování je uvedeno na obalu výrobku.</a:t>
            </a:r>
          </a:p>
          <a:p>
            <a:pPr eaLnBrk="1" hangingPunct="1">
              <a:lnSpc>
                <a:spcPct val="80000"/>
              </a:lnSpc>
              <a:buFont typeface="Wingdings" panose="05000000000000000000" pitchFamily="2" charset="2"/>
              <a:buNone/>
            </a:pPr>
            <a:endParaRPr lang="cs-CZ" altLang="cs-CZ" sz="2600" smtClean="0"/>
          </a:p>
        </p:txBody>
      </p:sp>
    </p:spTree>
    <p:extLst>
      <p:ext uri="{BB962C8B-B14F-4D97-AF65-F5344CB8AC3E}">
        <p14:creationId xmlns:p14="http://schemas.microsoft.com/office/powerpoint/2010/main" val="214381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cs-CZ" altLang="cs-CZ" smtClean="0"/>
              <a:t>Pro zdravotníky to v praxi znamená:</a:t>
            </a:r>
          </a:p>
        </p:txBody>
      </p:sp>
      <p:sp>
        <p:nvSpPr>
          <p:cNvPr id="10243" name="Rectangle 3"/>
          <p:cNvSpPr>
            <a:spLocks noGrp="1" noChangeArrowheads="1"/>
          </p:cNvSpPr>
          <p:nvPr>
            <p:ph type="body" idx="1"/>
          </p:nvPr>
        </p:nvSpPr>
        <p:spPr/>
        <p:txBody>
          <a:bodyPr/>
          <a:lstStyle/>
          <a:p>
            <a:pPr eaLnBrk="1" hangingPunct="1">
              <a:lnSpc>
                <a:spcPct val="90000"/>
              </a:lnSpc>
            </a:pPr>
            <a:r>
              <a:rPr lang="sk-SK" altLang="cs-CZ" sz="2100" dirty="0" err="1" smtClean="0">
                <a:solidFill>
                  <a:srgbClr val="FF0000"/>
                </a:solidFill>
              </a:rPr>
              <a:t>Nepropagovat</a:t>
            </a:r>
            <a:r>
              <a:rPr lang="sk-SK" altLang="cs-CZ" sz="2100" dirty="0" smtClean="0">
                <a:solidFill>
                  <a:srgbClr val="FF0000"/>
                </a:solidFill>
              </a:rPr>
              <a:t> </a:t>
            </a:r>
            <a:r>
              <a:rPr lang="sk-SK" altLang="cs-CZ" sz="2100" dirty="0" err="1" smtClean="0">
                <a:solidFill>
                  <a:srgbClr val="FF0000"/>
                </a:solidFill>
              </a:rPr>
              <a:t>umělou</a:t>
            </a:r>
            <a:r>
              <a:rPr lang="sk-SK" altLang="cs-CZ" sz="2100" dirty="0" smtClean="0">
                <a:solidFill>
                  <a:srgbClr val="FF0000"/>
                </a:solidFill>
              </a:rPr>
              <a:t> výživu a ostatní výrobky v </a:t>
            </a:r>
            <a:r>
              <a:rPr lang="sk-SK" altLang="cs-CZ" sz="2100" dirty="0" err="1" smtClean="0">
                <a:solidFill>
                  <a:srgbClr val="FF0000"/>
                </a:solidFill>
              </a:rPr>
              <a:t>čekárnách</a:t>
            </a:r>
            <a:r>
              <a:rPr lang="sk-SK" altLang="cs-CZ" sz="2100" dirty="0" smtClean="0"/>
              <a:t>, na chodbách a </a:t>
            </a:r>
            <a:r>
              <a:rPr lang="sk-SK" altLang="cs-CZ" sz="2100" dirty="0" err="1" smtClean="0"/>
              <a:t>ve</a:t>
            </a:r>
            <a:r>
              <a:rPr lang="sk-SK" altLang="cs-CZ" sz="2100" dirty="0" smtClean="0"/>
              <a:t> </a:t>
            </a:r>
            <a:r>
              <a:rPr lang="sk-SK" altLang="cs-CZ" sz="2100" dirty="0" err="1" smtClean="0"/>
              <a:t>zdravotnických</a:t>
            </a:r>
            <a:r>
              <a:rPr lang="sk-SK" altLang="cs-CZ" sz="2100" dirty="0" smtClean="0"/>
              <a:t> </a:t>
            </a:r>
            <a:r>
              <a:rPr lang="sk-SK" altLang="cs-CZ" sz="2100" dirty="0" err="1" smtClean="0"/>
              <a:t>zařízeních</a:t>
            </a:r>
            <a:r>
              <a:rPr lang="sk-SK" altLang="cs-CZ" sz="2100" dirty="0" smtClean="0"/>
              <a:t> </a:t>
            </a:r>
            <a:r>
              <a:rPr lang="sk-SK" altLang="cs-CZ" sz="2100" dirty="0" err="1" smtClean="0"/>
              <a:t>jako</a:t>
            </a:r>
            <a:r>
              <a:rPr lang="sk-SK" altLang="cs-CZ" sz="2100" dirty="0" smtClean="0"/>
              <a:t> </a:t>
            </a:r>
            <a:r>
              <a:rPr lang="sk-SK" altLang="cs-CZ" sz="2100" dirty="0" err="1" smtClean="0"/>
              <a:t>takových</a:t>
            </a:r>
            <a:r>
              <a:rPr lang="sk-SK" altLang="cs-CZ" sz="2100" dirty="0" smtClean="0"/>
              <a:t>. </a:t>
            </a:r>
          </a:p>
          <a:p>
            <a:pPr eaLnBrk="1" hangingPunct="1">
              <a:lnSpc>
                <a:spcPct val="90000"/>
              </a:lnSpc>
            </a:pPr>
            <a:r>
              <a:rPr lang="sk-SK" altLang="cs-CZ" sz="2100" dirty="0" err="1" smtClean="0">
                <a:solidFill>
                  <a:srgbClr val="FF0000"/>
                </a:solidFill>
              </a:rPr>
              <a:t>Nerozdávat</a:t>
            </a:r>
            <a:r>
              <a:rPr lang="sk-SK" altLang="cs-CZ" sz="2100" dirty="0" smtClean="0">
                <a:solidFill>
                  <a:srgbClr val="FF0000"/>
                </a:solidFill>
              </a:rPr>
              <a:t> vzorky </a:t>
            </a:r>
            <a:r>
              <a:rPr lang="sk-SK" altLang="cs-CZ" sz="2100" dirty="0" err="1" smtClean="0">
                <a:solidFill>
                  <a:srgbClr val="FF0000"/>
                </a:solidFill>
              </a:rPr>
              <a:t>mléčných</a:t>
            </a:r>
            <a:r>
              <a:rPr lang="sk-SK" altLang="cs-CZ" sz="2100" dirty="0" smtClean="0">
                <a:solidFill>
                  <a:srgbClr val="FF0000"/>
                </a:solidFill>
              </a:rPr>
              <a:t> </a:t>
            </a:r>
            <a:r>
              <a:rPr lang="sk-SK" altLang="cs-CZ" sz="2100" dirty="0" err="1" smtClean="0">
                <a:solidFill>
                  <a:srgbClr val="FF0000"/>
                </a:solidFill>
              </a:rPr>
              <a:t>formulí</a:t>
            </a:r>
            <a:r>
              <a:rPr lang="sk-SK" altLang="cs-CZ" sz="2100" dirty="0" smtClean="0"/>
              <a:t>.</a:t>
            </a:r>
          </a:p>
          <a:p>
            <a:pPr eaLnBrk="1" hangingPunct="1">
              <a:lnSpc>
                <a:spcPct val="90000"/>
              </a:lnSpc>
            </a:pPr>
            <a:r>
              <a:rPr lang="sk-SK" altLang="cs-CZ" sz="2100" dirty="0" err="1" smtClean="0">
                <a:solidFill>
                  <a:srgbClr val="FF0000"/>
                </a:solidFill>
              </a:rPr>
              <a:t>Nedoporučovat</a:t>
            </a:r>
            <a:r>
              <a:rPr lang="sk-SK" altLang="cs-CZ" sz="2100" dirty="0" smtClean="0">
                <a:solidFill>
                  <a:srgbClr val="FF0000"/>
                </a:solidFill>
              </a:rPr>
              <a:t> </a:t>
            </a:r>
            <a:r>
              <a:rPr lang="sk-SK" altLang="cs-CZ" sz="2100" dirty="0" err="1" smtClean="0">
                <a:solidFill>
                  <a:srgbClr val="FF0000"/>
                </a:solidFill>
              </a:rPr>
              <a:t>konkrétní</a:t>
            </a:r>
            <a:r>
              <a:rPr lang="sk-SK" altLang="cs-CZ" sz="2100" dirty="0" smtClean="0">
                <a:solidFill>
                  <a:srgbClr val="FF0000"/>
                </a:solidFill>
              </a:rPr>
              <a:t> značku </a:t>
            </a:r>
            <a:r>
              <a:rPr lang="sk-SK" altLang="cs-CZ" sz="2100" dirty="0" err="1" smtClean="0"/>
              <a:t>mléčných</a:t>
            </a:r>
            <a:r>
              <a:rPr lang="sk-SK" altLang="cs-CZ" sz="2100" dirty="0" smtClean="0"/>
              <a:t> </a:t>
            </a:r>
            <a:r>
              <a:rPr lang="sk-SK" altLang="cs-CZ" sz="2100" dirty="0" err="1" smtClean="0"/>
              <a:t>formulí</a:t>
            </a:r>
            <a:r>
              <a:rPr lang="sk-SK" altLang="cs-CZ" sz="2100" dirty="0" smtClean="0"/>
              <a:t>.</a:t>
            </a:r>
          </a:p>
          <a:p>
            <a:pPr eaLnBrk="1" hangingPunct="1">
              <a:lnSpc>
                <a:spcPct val="90000"/>
              </a:lnSpc>
            </a:pPr>
            <a:r>
              <a:rPr lang="sk-SK" altLang="cs-CZ" sz="2100" dirty="0" err="1" smtClean="0">
                <a:solidFill>
                  <a:srgbClr val="FF0000"/>
                </a:solidFill>
              </a:rPr>
              <a:t>Nepříjmat</a:t>
            </a:r>
            <a:r>
              <a:rPr lang="sk-SK" altLang="cs-CZ" sz="2100" dirty="0" smtClean="0">
                <a:solidFill>
                  <a:srgbClr val="FF0000"/>
                </a:solidFill>
              </a:rPr>
              <a:t> </a:t>
            </a:r>
            <a:r>
              <a:rPr lang="sk-SK" altLang="cs-CZ" sz="2100" dirty="0" err="1" smtClean="0">
                <a:solidFill>
                  <a:srgbClr val="FF0000"/>
                </a:solidFill>
              </a:rPr>
              <a:t>žádné</a:t>
            </a:r>
            <a:r>
              <a:rPr lang="sk-SK" altLang="cs-CZ" sz="2100" dirty="0" smtClean="0">
                <a:solidFill>
                  <a:srgbClr val="FF0000"/>
                </a:solidFill>
              </a:rPr>
              <a:t> dary </a:t>
            </a:r>
            <a:r>
              <a:rPr lang="sk-SK" altLang="cs-CZ" sz="2100" dirty="0" smtClean="0"/>
              <a:t>od </a:t>
            </a:r>
            <a:r>
              <a:rPr lang="sk-SK" altLang="cs-CZ" sz="2100" dirty="0" err="1" smtClean="0"/>
              <a:t>firemních</a:t>
            </a:r>
            <a:r>
              <a:rPr lang="sk-SK" altLang="cs-CZ" sz="2100" dirty="0" smtClean="0"/>
              <a:t> </a:t>
            </a:r>
            <a:r>
              <a:rPr lang="sk-SK" altLang="cs-CZ" sz="2100" dirty="0" err="1" smtClean="0"/>
              <a:t>reprezentatnů</a:t>
            </a:r>
            <a:r>
              <a:rPr lang="sk-SK" altLang="cs-CZ" sz="2100" dirty="0" smtClean="0"/>
              <a:t>.</a:t>
            </a:r>
          </a:p>
          <a:p>
            <a:pPr eaLnBrk="1" hangingPunct="1">
              <a:lnSpc>
                <a:spcPct val="90000"/>
              </a:lnSpc>
            </a:pPr>
            <a:r>
              <a:rPr lang="sk-SK" altLang="cs-CZ" sz="2100" dirty="0" err="1" smtClean="0"/>
              <a:t>Neumožnovat</a:t>
            </a:r>
            <a:r>
              <a:rPr lang="sk-SK" altLang="cs-CZ" sz="2100" dirty="0" smtClean="0"/>
              <a:t> kontakt s matkami ani formou tzv. </a:t>
            </a:r>
            <a:r>
              <a:rPr lang="sk-SK" altLang="cs-CZ" sz="2100" dirty="0" err="1" smtClean="0"/>
              <a:t>Klinikboxů</a:t>
            </a:r>
            <a:r>
              <a:rPr lang="sk-SK" altLang="cs-CZ" sz="2100" dirty="0" smtClean="0"/>
              <a:t> v </a:t>
            </a:r>
            <a:r>
              <a:rPr lang="sk-SK" altLang="cs-CZ" sz="2100" dirty="0" err="1" smtClean="0"/>
              <a:t>porodnicích</a:t>
            </a:r>
            <a:r>
              <a:rPr lang="sk-SK" altLang="cs-CZ" sz="2100" dirty="0" smtClean="0"/>
              <a:t>.</a:t>
            </a:r>
          </a:p>
          <a:p>
            <a:pPr eaLnBrk="1" hangingPunct="1">
              <a:lnSpc>
                <a:spcPct val="90000"/>
              </a:lnSpc>
            </a:pPr>
            <a:r>
              <a:rPr lang="sk-SK" altLang="cs-CZ" sz="2100" dirty="0" err="1" smtClean="0">
                <a:solidFill>
                  <a:srgbClr val="FF0000"/>
                </a:solidFill>
              </a:rPr>
              <a:t>Nezůčastňovat</a:t>
            </a:r>
            <a:r>
              <a:rPr lang="sk-SK" altLang="cs-CZ" sz="2100" dirty="0" smtClean="0">
                <a:solidFill>
                  <a:srgbClr val="FF0000"/>
                </a:solidFill>
              </a:rPr>
              <a:t> </a:t>
            </a:r>
            <a:r>
              <a:rPr lang="sk-SK" altLang="cs-CZ" sz="2100" dirty="0" err="1" smtClean="0">
                <a:solidFill>
                  <a:srgbClr val="FF0000"/>
                </a:solidFill>
              </a:rPr>
              <a:t>se</a:t>
            </a:r>
            <a:r>
              <a:rPr lang="sk-SK" altLang="cs-CZ" sz="2100" dirty="0" smtClean="0">
                <a:solidFill>
                  <a:srgbClr val="FF0000"/>
                </a:solidFill>
              </a:rPr>
              <a:t> </a:t>
            </a:r>
            <a:r>
              <a:rPr lang="sk-SK" altLang="cs-CZ" sz="2100" dirty="0" err="1" smtClean="0">
                <a:solidFill>
                  <a:srgbClr val="FF0000"/>
                </a:solidFill>
              </a:rPr>
              <a:t>konferencí</a:t>
            </a:r>
            <a:r>
              <a:rPr lang="sk-SK" altLang="cs-CZ" sz="2100" dirty="0" smtClean="0">
                <a:solidFill>
                  <a:srgbClr val="FF0000"/>
                </a:solidFill>
              </a:rPr>
              <a:t> a </a:t>
            </a:r>
            <a:r>
              <a:rPr lang="sk-SK" altLang="cs-CZ" sz="2100" dirty="0" err="1" smtClean="0">
                <a:solidFill>
                  <a:srgbClr val="FF0000"/>
                </a:solidFill>
              </a:rPr>
              <a:t>kongresů</a:t>
            </a:r>
            <a:r>
              <a:rPr lang="sk-SK" altLang="cs-CZ" sz="2100" dirty="0" smtClean="0">
                <a:solidFill>
                  <a:srgbClr val="FF0000"/>
                </a:solidFill>
              </a:rPr>
              <a:t> či </a:t>
            </a:r>
            <a:r>
              <a:rPr lang="sk-SK" altLang="cs-CZ" sz="2100" dirty="0" err="1" smtClean="0">
                <a:solidFill>
                  <a:srgbClr val="FF0000"/>
                </a:solidFill>
              </a:rPr>
              <a:t>jiných</a:t>
            </a:r>
            <a:r>
              <a:rPr lang="sk-SK" altLang="cs-CZ" sz="2100" dirty="0" smtClean="0">
                <a:solidFill>
                  <a:srgbClr val="FF0000"/>
                </a:solidFill>
              </a:rPr>
              <a:t> </a:t>
            </a:r>
            <a:r>
              <a:rPr lang="sk-SK" altLang="cs-CZ" sz="2100" dirty="0" err="1" smtClean="0">
                <a:solidFill>
                  <a:srgbClr val="FF0000"/>
                </a:solidFill>
              </a:rPr>
              <a:t>akcí</a:t>
            </a:r>
            <a:r>
              <a:rPr lang="sk-SK" altLang="cs-CZ" sz="2100" dirty="0" smtClean="0">
                <a:solidFill>
                  <a:srgbClr val="FF0000"/>
                </a:solidFill>
              </a:rPr>
              <a:t>, </a:t>
            </a:r>
            <a:r>
              <a:rPr lang="sk-SK" altLang="cs-CZ" sz="2100" dirty="0" err="1" smtClean="0">
                <a:solidFill>
                  <a:srgbClr val="FF0000"/>
                </a:solidFill>
              </a:rPr>
              <a:t>které</a:t>
            </a:r>
            <a:r>
              <a:rPr lang="sk-SK" altLang="cs-CZ" sz="2100" dirty="0" smtClean="0">
                <a:solidFill>
                  <a:srgbClr val="FF0000"/>
                </a:solidFill>
              </a:rPr>
              <a:t> </a:t>
            </a:r>
            <a:r>
              <a:rPr lang="sk-SK" altLang="cs-CZ" sz="2100" dirty="0" err="1" smtClean="0">
                <a:solidFill>
                  <a:srgbClr val="FF0000"/>
                </a:solidFill>
              </a:rPr>
              <a:t>sponzorují</a:t>
            </a:r>
            <a:r>
              <a:rPr lang="sk-SK" altLang="cs-CZ" sz="2100" dirty="0" smtClean="0">
                <a:solidFill>
                  <a:srgbClr val="FF0000"/>
                </a:solidFill>
              </a:rPr>
              <a:t> firmy </a:t>
            </a:r>
            <a:r>
              <a:rPr lang="sk-SK" altLang="cs-CZ" sz="2100" dirty="0" err="1" smtClean="0">
                <a:solidFill>
                  <a:srgbClr val="FF0000"/>
                </a:solidFill>
              </a:rPr>
              <a:t>vyrábějící</a:t>
            </a:r>
            <a:r>
              <a:rPr lang="sk-SK" altLang="cs-CZ" sz="2100" dirty="0" smtClean="0">
                <a:solidFill>
                  <a:srgbClr val="FF0000"/>
                </a:solidFill>
              </a:rPr>
              <a:t> </a:t>
            </a:r>
            <a:r>
              <a:rPr lang="sk-SK" altLang="cs-CZ" sz="2100" dirty="0" err="1" smtClean="0">
                <a:solidFill>
                  <a:srgbClr val="FF0000"/>
                </a:solidFill>
              </a:rPr>
              <a:t>mléčné</a:t>
            </a:r>
            <a:r>
              <a:rPr lang="sk-SK" altLang="cs-CZ" sz="2100" dirty="0" smtClean="0">
                <a:solidFill>
                  <a:srgbClr val="FF0000"/>
                </a:solidFill>
              </a:rPr>
              <a:t> formule.</a:t>
            </a:r>
          </a:p>
          <a:p>
            <a:pPr eaLnBrk="1" hangingPunct="1">
              <a:lnSpc>
                <a:spcPct val="90000"/>
              </a:lnSpc>
            </a:pPr>
            <a:r>
              <a:rPr lang="sk-SK" altLang="cs-CZ" sz="2100" dirty="0" err="1" smtClean="0"/>
              <a:t>Informace</a:t>
            </a:r>
            <a:r>
              <a:rPr lang="sk-SK" altLang="cs-CZ" sz="2100" dirty="0" smtClean="0"/>
              <a:t> o </a:t>
            </a:r>
            <a:r>
              <a:rPr lang="sk-SK" altLang="cs-CZ" sz="2100" dirty="0" err="1" smtClean="0"/>
              <a:t>mléčných</a:t>
            </a:r>
            <a:r>
              <a:rPr lang="sk-SK" altLang="cs-CZ" sz="2100" dirty="0" smtClean="0"/>
              <a:t> </a:t>
            </a:r>
            <a:r>
              <a:rPr lang="sk-SK" altLang="cs-CZ" sz="2100" dirty="0" err="1" smtClean="0"/>
              <a:t>formulích</a:t>
            </a:r>
            <a:r>
              <a:rPr lang="sk-SK" altLang="cs-CZ" sz="2100" dirty="0" smtClean="0"/>
              <a:t> </a:t>
            </a:r>
            <a:r>
              <a:rPr lang="sk-SK" altLang="cs-CZ" sz="2100" dirty="0" err="1" smtClean="0"/>
              <a:t>získávat</a:t>
            </a:r>
            <a:r>
              <a:rPr lang="sk-SK" altLang="cs-CZ" sz="2100" dirty="0" smtClean="0"/>
              <a:t> </a:t>
            </a:r>
            <a:r>
              <a:rPr lang="sk-SK" altLang="cs-CZ" sz="2100" dirty="0" err="1" smtClean="0"/>
              <a:t>výlučně</a:t>
            </a:r>
            <a:r>
              <a:rPr lang="sk-SK" altLang="cs-CZ" sz="2100" dirty="0" smtClean="0"/>
              <a:t> z </a:t>
            </a:r>
            <a:r>
              <a:rPr lang="sk-SK" altLang="cs-CZ" sz="2100" dirty="0" err="1" smtClean="0"/>
              <a:t>vědeckých</a:t>
            </a:r>
            <a:r>
              <a:rPr lang="sk-SK" altLang="cs-CZ" sz="2100" dirty="0" smtClean="0"/>
              <a:t> </a:t>
            </a:r>
            <a:r>
              <a:rPr lang="sk-SK" altLang="cs-CZ" sz="2100" dirty="0" err="1" smtClean="0"/>
              <a:t>zdrojů</a:t>
            </a:r>
            <a:r>
              <a:rPr lang="sk-SK" altLang="cs-CZ" sz="2100" dirty="0" smtClean="0"/>
              <a:t> a o </a:t>
            </a:r>
            <a:r>
              <a:rPr lang="sk-SK" altLang="cs-CZ" sz="2100" dirty="0" err="1" smtClean="0"/>
              <a:t>mléčných</a:t>
            </a:r>
            <a:r>
              <a:rPr lang="sk-SK" altLang="cs-CZ" sz="2100" dirty="0" smtClean="0"/>
              <a:t> </a:t>
            </a:r>
            <a:r>
              <a:rPr lang="sk-SK" altLang="cs-CZ" sz="2100" dirty="0" err="1" smtClean="0"/>
              <a:t>formulí</a:t>
            </a:r>
            <a:r>
              <a:rPr lang="sk-SK" altLang="cs-CZ" sz="2100" dirty="0" smtClean="0"/>
              <a:t> </a:t>
            </a:r>
            <a:r>
              <a:rPr lang="sk-SK" altLang="cs-CZ" sz="2100" dirty="0" err="1" smtClean="0"/>
              <a:t>šířit</a:t>
            </a:r>
            <a:r>
              <a:rPr lang="sk-SK" altLang="cs-CZ" sz="2100" dirty="0" smtClean="0"/>
              <a:t> </a:t>
            </a:r>
            <a:r>
              <a:rPr lang="sk-SK" altLang="cs-CZ" sz="2100" dirty="0" err="1" smtClean="0"/>
              <a:t>pouze</a:t>
            </a:r>
            <a:r>
              <a:rPr lang="sk-SK" altLang="cs-CZ" sz="2100" dirty="0" smtClean="0"/>
              <a:t> </a:t>
            </a:r>
            <a:r>
              <a:rPr lang="sk-SK" altLang="cs-CZ" sz="2100" dirty="0" err="1" smtClean="0"/>
              <a:t>tyto</a:t>
            </a:r>
            <a:r>
              <a:rPr lang="sk-SK" altLang="cs-CZ" sz="2100" dirty="0" smtClean="0"/>
              <a:t> </a:t>
            </a:r>
            <a:r>
              <a:rPr lang="sk-SK" altLang="cs-CZ" sz="2100" dirty="0" err="1" smtClean="0"/>
              <a:t>informace</a:t>
            </a:r>
            <a:r>
              <a:rPr lang="sk-SK" altLang="cs-CZ" sz="2100" dirty="0" smtClean="0"/>
              <a:t>.</a:t>
            </a:r>
            <a:endParaRPr lang="cs-CZ" altLang="cs-CZ" sz="2100" dirty="0" smtClean="0"/>
          </a:p>
        </p:txBody>
      </p:sp>
    </p:spTree>
    <p:extLst>
      <p:ext uri="{BB962C8B-B14F-4D97-AF65-F5344CB8AC3E}">
        <p14:creationId xmlns:p14="http://schemas.microsoft.com/office/powerpoint/2010/main" val="2976495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67544" y="0"/>
            <a:ext cx="8078670" cy="1657080"/>
          </a:xfrm>
          <a:prstGeom prst="rect">
            <a:avLst/>
          </a:prstGeom>
          <a:noFill/>
          <a:ln>
            <a:noFill/>
          </a:ln>
        </p:spPr>
        <p:txBody>
          <a:bodyPr lIns="90000" tIns="45000" rIns="90000" bIns="45000" anchor="ctr"/>
          <a:lstStyle/>
          <a:p>
            <a:pPr>
              <a:lnSpc>
                <a:spcPct val="85000"/>
              </a:lnSpc>
            </a:pPr>
            <a:r>
              <a:rPr lang="cs-CZ" sz="5400" dirty="0">
                <a:solidFill>
                  <a:srgbClr val="3891A7"/>
                </a:solidFill>
                <a:latin typeface="Trebuchet MS"/>
              </a:rPr>
              <a:t>Zavádění příkrmů</a:t>
            </a:r>
            <a:endParaRPr dirty="0"/>
          </a:p>
        </p:txBody>
      </p:sp>
      <p:sp>
        <p:nvSpPr>
          <p:cNvPr id="660" name="CustomShape 2"/>
          <p:cNvSpPr/>
          <p:nvPr/>
        </p:nvSpPr>
        <p:spPr>
          <a:xfrm>
            <a:off x="395536" y="1412776"/>
            <a:ext cx="8064360" cy="3765240"/>
          </a:xfrm>
          <a:prstGeom prst="rect">
            <a:avLst/>
          </a:prstGeom>
          <a:noFill/>
          <a:ln>
            <a:noFill/>
          </a:ln>
        </p:spPr>
        <p:txBody>
          <a:bodyPr lIns="90000" tIns="45000" rIns="90000" bIns="45000"/>
          <a:lstStyle/>
          <a:p>
            <a:pPr>
              <a:lnSpc>
                <a:spcPct val="100000"/>
              </a:lnSpc>
              <a:buFont typeface="Arial"/>
              <a:buChar char=" "/>
            </a:pPr>
            <a:r>
              <a:rPr lang="cs-CZ" sz="2400" dirty="0" smtClean="0">
                <a:solidFill>
                  <a:srgbClr val="262626"/>
                </a:solidFill>
                <a:latin typeface="Georgia"/>
              </a:rPr>
              <a:t>Kdy: </a:t>
            </a:r>
          </a:p>
          <a:p>
            <a:pPr lvl="1">
              <a:buFont typeface="Arial"/>
              <a:buChar char=" "/>
            </a:pPr>
            <a:r>
              <a:rPr lang="cs-CZ" sz="2400" dirty="0" smtClean="0">
                <a:solidFill>
                  <a:srgbClr val="262626"/>
                </a:solidFill>
                <a:latin typeface="Georgia"/>
              </a:rPr>
              <a:t>Po </a:t>
            </a:r>
            <a:r>
              <a:rPr lang="cs-CZ" sz="2400" dirty="0">
                <a:solidFill>
                  <a:srgbClr val="262626"/>
                </a:solidFill>
                <a:latin typeface="Georgia"/>
              </a:rPr>
              <a:t>ukončení 6.měsíce je obtížné krýt výživovou potřebu jen </a:t>
            </a:r>
            <a:r>
              <a:rPr lang="cs-CZ" sz="2400" dirty="0" smtClean="0">
                <a:solidFill>
                  <a:srgbClr val="262626"/>
                </a:solidFill>
                <a:latin typeface="Georgia"/>
              </a:rPr>
              <a:t>MM</a:t>
            </a:r>
          </a:p>
          <a:p>
            <a:pPr lvl="1">
              <a:buFont typeface="Arial"/>
              <a:buChar char=" "/>
            </a:pPr>
            <a:r>
              <a:rPr lang="cs-CZ" sz="2400" dirty="0" smtClean="0">
                <a:solidFill>
                  <a:srgbClr val="262626"/>
                </a:solidFill>
                <a:latin typeface="Georgia"/>
              </a:rPr>
              <a:t>Doporučení od ukončeného 4 měsíce pro všechny jsou zavádějící.</a:t>
            </a:r>
          </a:p>
          <a:p>
            <a:pPr lvl="1">
              <a:buFont typeface="Arial"/>
              <a:buChar char=" "/>
            </a:pPr>
            <a:r>
              <a:rPr lang="cs-CZ" sz="2400" dirty="0" smtClean="0">
                <a:solidFill>
                  <a:srgbClr val="262626"/>
                </a:solidFill>
                <a:latin typeface="Georgia"/>
              </a:rPr>
              <a:t>Od 4 měsíce  jen v případě, že dítěti již nestačí MM – neprospívá. Volíme příkrm místo NMM </a:t>
            </a:r>
          </a:p>
          <a:p>
            <a:pPr>
              <a:buFont typeface="Arial"/>
              <a:buChar char=" "/>
            </a:pPr>
            <a:r>
              <a:rPr lang="cs-CZ" sz="2400" dirty="0" smtClean="0">
                <a:solidFill>
                  <a:srgbClr val="262626"/>
                </a:solidFill>
                <a:latin typeface="Georgia"/>
              </a:rPr>
              <a:t>Je dítě připraveno?</a:t>
            </a:r>
          </a:p>
          <a:p>
            <a:pPr lvl="1">
              <a:buFont typeface="Arial"/>
              <a:buChar char=" "/>
            </a:pPr>
            <a:r>
              <a:rPr lang="cs-CZ" sz="2400" dirty="0" smtClean="0">
                <a:solidFill>
                  <a:srgbClr val="262626"/>
                </a:solidFill>
                <a:latin typeface="Georgia"/>
              </a:rPr>
              <a:t>Dítě jeví zájem o jídlo (snaha ochutnat cokoli od kohokoliv z rodiny). To může nastat již dříve než v 6. měsíci. Pokud se tak stane nebráníme dítěti v ochutnávání. </a:t>
            </a:r>
            <a:br>
              <a:rPr lang="cs-CZ" sz="2400" dirty="0" smtClean="0">
                <a:solidFill>
                  <a:srgbClr val="262626"/>
                </a:solidFill>
                <a:latin typeface="Georgia"/>
              </a:rPr>
            </a:br>
            <a:r>
              <a:rPr lang="cs-CZ" sz="2400" dirty="0" smtClean="0">
                <a:solidFill>
                  <a:srgbClr val="262626"/>
                </a:solidFill>
                <a:latin typeface="Georgia"/>
              </a:rPr>
              <a:t>Od ukončeného 6. měsíce nabízíme (ale nenutíme) i když dítě zájem nejeví.</a:t>
            </a:r>
          </a:p>
          <a:p>
            <a:pPr lvl="1">
              <a:buFont typeface="Arial"/>
              <a:buChar char=" "/>
            </a:pPr>
            <a:r>
              <a:rPr lang="cs-CZ" sz="2400" dirty="0" smtClean="0">
                <a:solidFill>
                  <a:srgbClr val="262626"/>
                </a:solidFill>
                <a:latin typeface="Georgia"/>
              </a:rPr>
              <a:t> </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Zavádění příkrmů</a:t>
            </a:r>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buFont typeface="Arial"/>
              <a:buChar char=" "/>
            </a:pPr>
            <a:r>
              <a:rPr lang="cs-CZ" sz="2400" dirty="0" smtClean="0">
                <a:solidFill>
                  <a:srgbClr val="262626"/>
                </a:solidFill>
                <a:latin typeface="Georgia"/>
              </a:rPr>
              <a:t>Většina </a:t>
            </a:r>
            <a:r>
              <a:rPr lang="cs-CZ" sz="2400" dirty="0">
                <a:solidFill>
                  <a:srgbClr val="262626"/>
                </a:solidFill>
                <a:latin typeface="Georgia"/>
              </a:rPr>
              <a:t>kojenců je vývojově připravena na příjem jiných potravin</a:t>
            </a:r>
            <a:endParaRPr dirty="0"/>
          </a:p>
          <a:p>
            <a:pPr>
              <a:lnSpc>
                <a:spcPct val="100000"/>
              </a:lnSpc>
              <a:buFont typeface="Arial"/>
              <a:buChar char=" "/>
            </a:pPr>
            <a:r>
              <a:rPr lang="cs-CZ" sz="2400" dirty="0" smtClean="0">
                <a:solidFill>
                  <a:srgbClr val="262626"/>
                </a:solidFill>
                <a:latin typeface="Georgia"/>
              </a:rPr>
              <a:t>Jak?</a:t>
            </a:r>
          </a:p>
          <a:p>
            <a:pPr lvl="1">
              <a:buFont typeface="Arial"/>
              <a:buChar char=" "/>
            </a:pPr>
            <a:r>
              <a:rPr lang="cs-CZ" sz="2400" dirty="0" smtClean="0">
                <a:solidFill>
                  <a:srgbClr val="262626"/>
                </a:solidFill>
                <a:latin typeface="Georgia"/>
              </a:rPr>
              <a:t>Před kojením, po kojení, mezi kojením , ráno, v poledne, večer– nezáleží, důležité je, aby dítě bylo spokojené a v klidu. Tehdy je vstřícné změnám. </a:t>
            </a:r>
          </a:p>
          <a:p>
            <a:pPr lvl="1"/>
            <a:r>
              <a:rPr lang="cs-CZ" sz="2400" dirty="0" smtClean="0">
                <a:solidFill>
                  <a:srgbClr val="262626"/>
                </a:solidFill>
                <a:latin typeface="Georgia"/>
              </a:rPr>
              <a:t>Dítěti  nabízíme jednou </a:t>
            </a:r>
            <a:r>
              <a:rPr lang="cs-CZ" sz="2400" dirty="0">
                <a:solidFill>
                  <a:srgbClr val="262626"/>
                </a:solidFill>
                <a:latin typeface="Georgia"/>
              </a:rPr>
              <a:t>potravinou s frekvenci 1-2 lžičky příkrmu (hladké kaše) 1-2krát </a:t>
            </a:r>
            <a:r>
              <a:rPr lang="cs-CZ" sz="2400" dirty="0" smtClean="0">
                <a:solidFill>
                  <a:srgbClr val="262626"/>
                </a:solidFill>
                <a:latin typeface="Georgia"/>
              </a:rPr>
              <a:t>denně.</a:t>
            </a:r>
          </a:p>
          <a:p>
            <a:pPr lvl="1"/>
            <a:r>
              <a:rPr lang="cs-CZ" sz="2400" dirty="0" smtClean="0">
                <a:solidFill>
                  <a:srgbClr val="262626"/>
                </a:solidFill>
                <a:latin typeface="Georgia"/>
              </a:rPr>
              <a:t>Novou potravinu vždy s odstupem 3 dní pro případný projev PA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Zavádění příkrmů</a:t>
            </a:r>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r>
              <a:rPr lang="cs-CZ" sz="2400" dirty="0" smtClean="0">
                <a:solidFill>
                  <a:srgbClr val="262626"/>
                </a:solidFill>
                <a:latin typeface="Georgia"/>
              </a:rPr>
              <a:t>Čím?</a:t>
            </a:r>
          </a:p>
          <a:p>
            <a:r>
              <a:rPr lang="cs-CZ" sz="2400" dirty="0" smtClean="0">
                <a:solidFill>
                  <a:srgbClr val="262626"/>
                </a:solidFill>
                <a:latin typeface="Georgia"/>
              </a:rPr>
              <a:t>	</a:t>
            </a:r>
            <a:r>
              <a:rPr lang="cs-CZ" sz="2400" dirty="0" smtClean="0">
                <a:solidFill>
                  <a:srgbClr val="FF0000"/>
                </a:solidFill>
                <a:latin typeface="Georgia"/>
              </a:rPr>
              <a:t>Lžičkou!!! </a:t>
            </a:r>
            <a:r>
              <a:rPr lang="cs-CZ" sz="2400" dirty="0" smtClean="0">
                <a:solidFill>
                  <a:srgbClr val="262626"/>
                </a:solidFill>
                <a:latin typeface="Georgia"/>
              </a:rPr>
              <a:t>Dítě se s ní seznamuje a postupně si 	zvyká. </a:t>
            </a:r>
          </a:p>
          <a:p>
            <a:r>
              <a:rPr lang="cs-CZ" sz="2400" dirty="0" smtClean="0">
                <a:solidFill>
                  <a:srgbClr val="262626"/>
                </a:solidFill>
                <a:latin typeface="Georgia"/>
              </a:rPr>
              <a:t>	Dítě se učí posouvat potravinu dozadu do úst 	(někdy vyplivuje, protože mu to nejde)</a:t>
            </a:r>
          </a:p>
          <a:p>
            <a:pPr>
              <a:lnSpc>
                <a:spcPct val="100000"/>
              </a:lnSpc>
              <a:buFont typeface="Arial"/>
              <a:buChar char=" "/>
            </a:pPr>
            <a:r>
              <a:rPr lang="cs-CZ" sz="2400" dirty="0" smtClean="0">
                <a:solidFill>
                  <a:srgbClr val="262626"/>
                </a:solidFill>
                <a:latin typeface="Georgia"/>
              </a:rPr>
              <a:t>Co:</a:t>
            </a:r>
          </a:p>
          <a:p>
            <a:pPr lvl="1">
              <a:buFont typeface="Arial"/>
              <a:buChar char=" "/>
            </a:pPr>
            <a:r>
              <a:rPr lang="cs-CZ" sz="2400" dirty="0" smtClean="0">
                <a:solidFill>
                  <a:srgbClr val="262626"/>
                </a:solidFill>
                <a:latin typeface="Georgia"/>
              </a:rPr>
              <a:t>Neprospívající dítě: začínáme energeticky hutnějšími potravinami (ovoce) a dále zelenina, maso.</a:t>
            </a:r>
          </a:p>
          <a:p>
            <a:pPr lvl="1">
              <a:buFont typeface="Arial"/>
              <a:buChar char=" "/>
            </a:pPr>
            <a:r>
              <a:rPr lang="cs-CZ" sz="2400" dirty="0" smtClean="0">
                <a:solidFill>
                  <a:srgbClr val="262626"/>
                </a:solidFill>
                <a:latin typeface="Georgia"/>
              </a:rPr>
              <a:t>Prospívající dítě: většinou zelenina, maso, ovoce obiloviny, mléko a mléčné výrobky.</a:t>
            </a:r>
          </a:p>
          <a:p>
            <a:pPr lvl="1">
              <a:buFont typeface="Arial"/>
              <a:buChar char=" "/>
            </a:pPr>
            <a:r>
              <a:rPr lang="cs-CZ" sz="2400" dirty="0" smtClean="0">
                <a:solidFill>
                  <a:srgbClr val="262626"/>
                </a:solidFill>
                <a:latin typeface="Georgia"/>
              </a:rPr>
              <a:t>Dnešní doporučení již striktně nepřikazují postupy.</a:t>
            </a:r>
          </a:p>
          <a:p>
            <a:pPr lvl="1">
              <a:buFont typeface="Arial"/>
              <a:buChar char=" "/>
            </a:pPr>
            <a:endParaRPr lang="cs-CZ" sz="2400" dirty="0" smtClean="0">
              <a:solidFill>
                <a:srgbClr val="262626"/>
              </a:solidFill>
              <a:latin typeface="Georgia"/>
            </a:endParaRPr>
          </a:p>
          <a:p>
            <a:pPr lvl="1">
              <a:buFont typeface="Arial"/>
              <a:buChar char=" "/>
            </a:pPr>
            <a:endParaRPr lang="cs-CZ" sz="2400" dirty="0" smtClean="0">
              <a:solidFill>
                <a:srgbClr val="262626"/>
              </a:solidFill>
              <a:latin typeface="Georg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Zavádění příkrmů</a:t>
            </a:r>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buFont typeface="Arial"/>
              <a:buChar char=" "/>
            </a:pPr>
            <a:r>
              <a:rPr lang="cs-CZ" sz="2400" dirty="0" smtClean="0">
                <a:solidFill>
                  <a:srgbClr val="262626"/>
                </a:solidFill>
                <a:latin typeface="Georgia"/>
              </a:rPr>
              <a:t>Tekutiny:</a:t>
            </a:r>
          </a:p>
          <a:p>
            <a:pPr lvl="1">
              <a:buFont typeface="Arial"/>
              <a:buChar char=" "/>
            </a:pPr>
            <a:r>
              <a:rPr lang="cs-CZ" sz="2400" dirty="0" smtClean="0">
                <a:solidFill>
                  <a:srgbClr val="262626"/>
                </a:solidFill>
                <a:latin typeface="Georgia"/>
              </a:rPr>
              <a:t>Kojené dítě jiné tekutiny až od ukončeného 10. měsíce</a:t>
            </a:r>
          </a:p>
          <a:p>
            <a:pPr lvl="1">
              <a:buFont typeface="Arial"/>
              <a:buChar char=" "/>
            </a:pPr>
            <a:r>
              <a:rPr lang="cs-CZ" sz="2400" dirty="0" smtClean="0">
                <a:solidFill>
                  <a:srgbClr val="262626"/>
                </a:solidFill>
                <a:latin typeface="Georgia"/>
              </a:rPr>
              <a:t>Nekojené - dříve převařená pitná voda, není vždy nutná kojenecká</a:t>
            </a:r>
          </a:p>
          <a:p>
            <a:pPr lvl="1">
              <a:buFont typeface="Arial"/>
              <a:buChar char=" "/>
            </a:pPr>
            <a:r>
              <a:rPr lang="cs-CZ" sz="2400" dirty="0" smtClean="0">
                <a:solidFill>
                  <a:srgbClr val="262626"/>
                </a:solidFill>
                <a:latin typeface="Georgia"/>
              </a:rPr>
              <a:t>Tekutiny podáváme </a:t>
            </a:r>
            <a:r>
              <a:rPr lang="cs-CZ" sz="2400" dirty="0" smtClean="0">
                <a:solidFill>
                  <a:srgbClr val="FF0000"/>
                </a:solidFill>
                <a:latin typeface="Georgia"/>
              </a:rPr>
              <a:t>VŽDY V POHÁRKU, LAHVI</a:t>
            </a:r>
          </a:p>
          <a:p>
            <a:pPr lvl="1">
              <a:buFont typeface="Arial"/>
              <a:buChar char=" "/>
            </a:pPr>
            <a:r>
              <a:rPr lang="cs-CZ" sz="2400" dirty="0" smtClean="0">
                <a:solidFill>
                  <a:srgbClr val="FF0000"/>
                </a:solidFill>
                <a:latin typeface="Georgia"/>
              </a:rPr>
              <a:t>Ne lahví se </a:t>
            </a:r>
            <a:r>
              <a:rPr lang="cs-CZ" sz="2400" dirty="0" err="1" smtClean="0">
                <a:solidFill>
                  <a:srgbClr val="FF0000"/>
                </a:solidFill>
                <a:latin typeface="Georgia"/>
              </a:rPr>
              <a:t>savičkou</a:t>
            </a:r>
            <a:endParaRPr lang="cs-CZ" sz="2400" dirty="0" smtClean="0">
              <a:solidFill>
                <a:srgbClr val="FF0000"/>
              </a:solidFill>
              <a:latin typeface="Georgia"/>
            </a:endParaRPr>
          </a:p>
          <a:p>
            <a:pPr>
              <a:buFont typeface="Arial"/>
              <a:buChar char=" "/>
            </a:pPr>
            <a:r>
              <a:rPr lang="cs-CZ" sz="2400" dirty="0" smtClean="0">
                <a:solidFill>
                  <a:srgbClr val="262626"/>
                </a:solidFill>
                <a:latin typeface="Georgia"/>
              </a:rPr>
              <a:t>Jak ne: </a:t>
            </a:r>
          </a:p>
          <a:p>
            <a:pPr lvl="1">
              <a:buFont typeface="Arial"/>
              <a:buChar char=" "/>
            </a:pPr>
            <a:r>
              <a:rPr lang="cs-CZ" sz="2400" dirty="0" smtClean="0">
                <a:solidFill>
                  <a:srgbClr val="262626"/>
                </a:solidFill>
                <a:latin typeface="Georgia"/>
              </a:rPr>
              <a:t>Na cestách</a:t>
            </a:r>
          </a:p>
          <a:p>
            <a:pPr lvl="1">
              <a:buFont typeface="Arial"/>
              <a:buChar char=" "/>
            </a:pPr>
            <a:r>
              <a:rPr lang="cs-CZ" sz="2400" dirty="0" smtClean="0">
                <a:solidFill>
                  <a:srgbClr val="262626"/>
                </a:solidFill>
                <a:latin typeface="Georgia"/>
              </a:rPr>
              <a:t>Nemocnému dítěti</a:t>
            </a:r>
          </a:p>
          <a:p>
            <a:pPr lvl="1">
              <a:buFont typeface="Arial"/>
              <a:buChar char=" "/>
            </a:pPr>
            <a:r>
              <a:rPr lang="cs-CZ" sz="2400" dirty="0" smtClean="0">
                <a:solidFill>
                  <a:srgbClr val="262626"/>
                </a:solidFill>
                <a:latin typeface="Georgia"/>
              </a:rPr>
              <a:t>V nepohodě</a:t>
            </a:r>
          </a:p>
          <a:p>
            <a:pPr lvl="1">
              <a:buFont typeface="Arial"/>
              <a:buChar char=" "/>
            </a:pPr>
            <a:r>
              <a:rPr lang="cs-CZ" sz="2400" dirty="0" smtClean="0">
                <a:solidFill>
                  <a:srgbClr val="262626"/>
                </a:solidFill>
                <a:latin typeface="Georgia"/>
              </a:rPr>
              <a:t>Se zlobou </a:t>
            </a:r>
          </a:p>
          <a:p>
            <a:pPr lvl="1">
              <a:buFont typeface="Arial"/>
              <a:buChar char=" "/>
            </a:pPr>
            <a:endParaRPr lang="cs-CZ" sz="2400" dirty="0" smtClean="0">
              <a:solidFill>
                <a:srgbClr val="262626"/>
              </a:solidFill>
              <a:latin typeface="Georg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Příkrm </a:t>
            </a:r>
            <a:endParaRPr/>
          </a:p>
        </p:txBody>
      </p:sp>
      <p:sp>
        <p:nvSpPr>
          <p:cNvPr id="666" name="CustomShape 2"/>
          <p:cNvSpPr/>
          <p:nvPr/>
        </p:nvSpPr>
        <p:spPr>
          <a:xfrm>
            <a:off x="467544" y="1772816"/>
            <a:ext cx="8064360" cy="3765240"/>
          </a:xfrm>
          <a:prstGeom prst="rect">
            <a:avLst/>
          </a:prstGeom>
          <a:noFill/>
          <a:ln>
            <a:noFill/>
          </a:ln>
        </p:spPr>
        <p:txBody>
          <a:bodyPr lIns="90000" tIns="45000" rIns="90000" bIns="45000"/>
          <a:lstStyle/>
          <a:p>
            <a:pPr>
              <a:lnSpc>
                <a:spcPct val="85000"/>
              </a:lnSpc>
              <a:buFont typeface="Arial"/>
              <a:buChar char=" "/>
            </a:pPr>
            <a:r>
              <a:rPr lang="cs-CZ" sz="2400" b="1" dirty="0">
                <a:solidFill>
                  <a:srgbClr val="262626"/>
                </a:solidFill>
                <a:latin typeface="Georgia"/>
              </a:rPr>
              <a:t>Ve správnou dobu </a:t>
            </a:r>
            <a:r>
              <a:rPr lang="cs-CZ" sz="2400" dirty="0">
                <a:solidFill>
                  <a:srgbClr val="262626"/>
                </a:solidFill>
                <a:latin typeface="Georgia"/>
              </a:rPr>
              <a:t>– když už časté výlučné nedokáže pokrýt potřebu energie a živin</a:t>
            </a:r>
            <a:endParaRPr dirty="0"/>
          </a:p>
          <a:p>
            <a:pPr>
              <a:lnSpc>
                <a:spcPct val="85000"/>
              </a:lnSpc>
              <a:buFont typeface="Arial"/>
              <a:buChar char=" "/>
            </a:pPr>
            <a:r>
              <a:rPr lang="cs-CZ" sz="2400" b="1" dirty="0">
                <a:solidFill>
                  <a:srgbClr val="262626"/>
                </a:solidFill>
                <a:latin typeface="Georgia"/>
              </a:rPr>
              <a:t>Vhodný svým složením </a:t>
            </a:r>
            <a:r>
              <a:rPr lang="cs-CZ" sz="2400" dirty="0">
                <a:solidFill>
                  <a:srgbClr val="262626"/>
                </a:solidFill>
                <a:latin typeface="Georgia"/>
              </a:rPr>
              <a:t>– poskytuje to, co dítě potřebuje</a:t>
            </a:r>
            <a:endParaRPr dirty="0"/>
          </a:p>
          <a:p>
            <a:pPr>
              <a:lnSpc>
                <a:spcPct val="85000"/>
              </a:lnSpc>
              <a:buFont typeface="Arial"/>
              <a:buChar char=" "/>
            </a:pPr>
            <a:r>
              <a:rPr lang="cs-CZ" sz="2400" b="1" dirty="0">
                <a:solidFill>
                  <a:srgbClr val="262626"/>
                </a:solidFill>
                <a:latin typeface="Georgia"/>
              </a:rPr>
              <a:t>Bezpečný</a:t>
            </a:r>
            <a:r>
              <a:rPr lang="cs-CZ" sz="2400" dirty="0">
                <a:solidFill>
                  <a:srgbClr val="262626"/>
                </a:solidFill>
                <a:latin typeface="Georgia"/>
              </a:rPr>
              <a:t> – hygienicky připravený a skladovaný, podávaný čistýma rukama a </a:t>
            </a:r>
            <a:r>
              <a:rPr lang="cs-CZ" sz="2400" dirty="0" smtClean="0">
                <a:solidFill>
                  <a:srgbClr val="262626"/>
                </a:solidFill>
                <a:latin typeface="Georgia"/>
              </a:rPr>
              <a:t>náčiním</a:t>
            </a:r>
            <a:endParaRPr dirty="0"/>
          </a:p>
          <a:p>
            <a:pPr>
              <a:lnSpc>
                <a:spcPct val="85000"/>
              </a:lnSpc>
              <a:buFont typeface="Arial"/>
              <a:buChar char=" "/>
            </a:pPr>
            <a:r>
              <a:rPr lang="cs-CZ" sz="2400" b="1" dirty="0">
                <a:solidFill>
                  <a:srgbClr val="262626"/>
                </a:solidFill>
                <a:latin typeface="Georgia"/>
              </a:rPr>
              <a:t>Správně podávaný </a:t>
            </a:r>
            <a:r>
              <a:rPr lang="cs-CZ" sz="2400" dirty="0">
                <a:solidFill>
                  <a:srgbClr val="262626"/>
                </a:solidFill>
                <a:latin typeface="Georgia"/>
              </a:rPr>
              <a:t>– dle hladu a sytosti dítěte, odpovídající </a:t>
            </a:r>
            <a:r>
              <a:rPr lang="cs-CZ" sz="2400" dirty="0" smtClean="0">
                <a:solidFill>
                  <a:srgbClr val="262626"/>
                </a:solidFill>
                <a:latin typeface="Georgia"/>
              </a:rPr>
              <a:t>věku</a:t>
            </a:r>
          </a:p>
          <a:p>
            <a:pPr>
              <a:lnSpc>
                <a:spcPct val="100000"/>
              </a:lnSpc>
              <a:buFont typeface="Arial"/>
              <a:buChar char=" "/>
            </a:pPr>
            <a:r>
              <a:rPr lang="cs-CZ" sz="2400" dirty="0" smtClean="0">
                <a:solidFill>
                  <a:srgbClr val="262626"/>
                </a:solidFill>
                <a:latin typeface="Georgia"/>
              </a:rPr>
              <a:t>Dítě si zvyká na lžičku, přidávají se další potraviny</a:t>
            </a:r>
            <a:endParaRPr lang="cs-CZ" dirty="0" smtClean="0"/>
          </a:p>
          <a:p>
            <a:pPr>
              <a:lnSpc>
                <a:spcPct val="100000"/>
              </a:lnSpc>
              <a:buFont typeface="Arial"/>
              <a:buChar char=" "/>
            </a:pPr>
            <a:r>
              <a:rPr lang="cs-CZ" sz="2400" dirty="0" smtClean="0">
                <a:solidFill>
                  <a:srgbClr val="262626"/>
                </a:solidFill>
                <a:latin typeface="Georgia"/>
              </a:rPr>
              <a:t>!!!pokračovat v kojení dle potřeby dítěte</a:t>
            </a:r>
            <a:endParaRPr lang="cs-CZ" dirty="0" smtClean="0"/>
          </a:p>
          <a:p>
            <a:pPr>
              <a:lnSpc>
                <a:spcPct val="100000"/>
              </a:lnSpc>
              <a:buFont typeface="Arial"/>
              <a:buChar char=" "/>
            </a:pPr>
            <a:r>
              <a:rPr lang="cs-CZ" sz="2400" dirty="0" err="1" smtClean="0">
                <a:solidFill>
                  <a:srgbClr val="262626"/>
                </a:solidFill>
                <a:latin typeface="Georgia"/>
              </a:rPr>
              <a:t>PŘÍkrm</a:t>
            </a:r>
            <a:r>
              <a:rPr lang="cs-CZ" sz="2400" dirty="0" smtClean="0">
                <a:solidFill>
                  <a:srgbClr val="262626"/>
                </a:solidFill>
                <a:latin typeface="Georgia"/>
              </a:rPr>
              <a:t> se </a:t>
            </a:r>
            <a:r>
              <a:rPr lang="cs-CZ" sz="2400" dirty="0" err="1" smtClean="0">
                <a:solidFill>
                  <a:srgbClr val="262626"/>
                </a:solidFill>
                <a:latin typeface="Georgia"/>
              </a:rPr>
              <a:t>PŘIdává</a:t>
            </a:r>
            <a:r>
              <a:rPr lang="cs-CZ" sz="2400" dirty="0" smtClean="0">
                <a:solidFill>
                  <a:srgbClr val="262626"/>
                </a:solidFill>
                <a:latin typeface="Georgia"/>
              </a:rPr>
              <a:t> ke kojení</a:t>
            </a:r>
            <a:endParaRPr lang="cs-CZ" dirty="0" smtClean="0"/>
          </a:p>
          <a:p>
            <a:pPr lvl="1">
              <a:lnSpc>
                <a:spcPct val="100000"/>
              </a:lnSpc>
              <a:buFont typeface="Arial"/>
              <a:buChar char=" "/>
            </a:pPr>
            <a:r>
              <a:rPr lang="cs-CZ" sz="2400" dirty="0" smtClean="0">
                <a:solidFill>
                  <a:srgbClr val="4F271C"/>
                </a:solidFill>
                <a:latin typeface="Georgia"/>
              </a:rPr>
              <a:t>Není to </a:t>
            </a:r>
            <a:r>
              <a:rPr lang="cs-CZ" sz="2400" dirty="0" err="1" smtClean="0">
                <a:solidFill>
                  <a:srgbClr val="4F271C"/>
                </a:solidFill>
                <a:latin typeface="Georgia"/>
              </a:rPr>
              <a:t>MÍSTOkrm</a:t>
            </a:r>
            <a:endParaRPr lang="cs-CZ" dirty="0" smtClean="0"/>
          </a:p>
          <a:p>
            <a:pPr>
              <a:lnSpc>
                <a:spcPct val="100000"/>
              </a:lnSpc>
              <a:buFont typeface="Arial"/>
              <a:buChar char=" "/>
            </a:pPr>
            <a:r>
              <a:rPr lang="cs-CZ" sz="2400" dirty="0" smtClean="0">
                <a:solidFill>
                  <a:srgbClr val="262626"/>
                </a:solidFill>
                <a:latin typeface="Georgia"/>
              </a:rPr>
              <a:t>Dítě pije přibližně stejně mléka, ale s rostoucí energetickou potřebou klesá podíl živin přijatých z MM</a:t>
            </a:r>
          </a:p>
          <a:p>
            <a:pPr lvl="1"/>
            <a:endParaRPr lang="cs-CZ" dirty="0" smtClean="0"/>
          </a:p>
          <a:p>
            <a:pPr>
              <a:lnSpc>
                <a:spcPct val="100000"/>
              </a:lnSpc>
              <a:buFont typeface="Arial"/>
              <a:buChar char=" "/>
            </a:pPr>
            <a:endParaRPr lang="cs-CZ" dirty="0" smtClean="0"/>
          </a:p>
          <a:p>
            <a:pPr>
              <a:lnSpc>
                <a:spcPct val="100000"/>
              </a:lnSpc>
            </a:pPr>
            <a:endParaRPr lang="cs-CZ" dirty="0" smtClean="0"/>
          </a:p>
          <a:p>
            <a:pPr>
              <a:lnSpc>
                <a:spcPct val="85000"/>
              </a:lnSpc>
              <a:buFont typeface="Arial"/>
              <a:buChar char=" "/>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endParaRPr lang="cs-CZ" altLang="cs-CZ" smtClean="0"/>
          </a:p>
        </p:txBody>
      </p:sp>
      <p:sp>
        <p:nvSpPr>
          <p:cNvPr id="11267" name="Zástupný symbol pro obsah 2"/>
          <p:cNvSpPr>
            <a:spLocks noGrp="1"/>
          </p:cNvSpPr>
          <p:nvPr>
            <p:ph sz="quarter" idx="1"/>
          </p:nvPr>
        </p:nvSpPr>
        <p:spPr/>
        <p:txBody>
          <a:bodyPr/>
          <a:lstStyle/>
          <a:p>
            <a:pPr eaLnBrk="1" hangingPunct="1"/>
            <a:endParaRPr lang="cs-CZ" altLang="cs-CZ" dirty="0" smtClean="0"/>
          </a:p>
          <a:p>
            <a:pPr eaLnBrk="1" hangingPunct="1"/>
            <a:endParaRPr lang="cs-CZ" altLang="cs-CZ" dirty="0" smtClean="0"/>
          </a:p>
          <a:p>
            <a:pPr eaLnBrk="1" hangingPunct="1"/>
            <a:r>
              <a:rPr lang="cs-CZ" altLang="cs-CZ" sz="3600" dirty="0" smtClean="0"/>
              <a:t>První příkrm je spíše hra  a seznámení se s novými chutěmi</a:t>
            </a:r>
            <a:r>
              <a:rPr lang="cs-CZ" altLang="cs-CZ" dirty="0" smtClean="0"/>
              <a:t>.</a:t>
            </a:r>
          </a:p>
          <a:p>
            <a:pPr eaLnBrk="1" hangingPunct="1"/>
            <a:endParaRPr lang="cs-CZ" altLang="cs-CZ" dirty="0" smtClean="0"/>
          </a:p>
          <a:p>
            <a:pPr eaLnBrk="1" hangingPunct="1"/>
            <a:endParaRPr lang="cs-CZ" altLang="cs-CZ" dirty="0" smtClean="0"/>
          </a:p>
        </p:txBody>
      </p:sp>
      <p:pic>
        <p:nvPicPr>
          <p:cNvPr id="11268" name="Picture 5" descr="http://img.ahaonline.cz/img/18/full/779964-img-im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888707"/>
            <a:ext cx="3115072" cy="293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7531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Odstavení = ukončení kojení</a:t>
            </a:r>
            <a:endParaRPr/>
          </a:p>
        </p:txBody>
      </p:sp>
      <p:sp>
        <p:nvSpPr>
          <p:cNvPr id="669" name="CustomShape 2"/>
          <p:cNvSpPr/>
          <p:nvPr/>
        </p:nvSpPr>
        <p:spPr>
          <a:xfrm>
            <a:off x="1485810" y="2249640"/>
            <a:ext cx="6171390" cy="3699360"/>
          </a:xfrm>
          <a:prstGeom prst="rect">
            <a:avLst/>
          </a:prstGeom>
          <a:noFill/>
          <a:ln>
            <a:noFill/>
          </a:ln>
        </p:spPr>
        <p:txBody>
          <a:bodyPr lIns="90000" tIns="45000" rIns="90000" bIns="45000"/>
          <a:lstStyle/>
          <a:p>
            <a:pPr>
              <a:lnSpc>
                <a:spcPct val="85000"/>
              </a:lnSpc>
              <a:buFont typeface="Arial"/>
              <a:buChar char=" "/>
            </a:pPr>
            <a:r>
              <a:rPr lang="cs-CZ" sz="2400">
                <a:solidFill>
                  <a:srgbClr val="262626"/>
                </a:solidFill>
                <a:latin typeface="Georgia"/>
              </a:rPr>
              <a:t>Jak dlouho má trvat kojení? Existuje nějaká hranice do kdy je kojení normální a pak už ne?</a:t>
            </a:r>
            <a:endParaRPr/>
          </a:p>
          <a:p>
            <a:pPr>
              <a:lnSpc>
                <a:spcPct val="85000"/>
              </a:lnSpc>
              <a:buFont typeface="Arial"/>
              <a:buChar char=" "/>
            </a:pPr>
            <a:r>
              <a:rPr lang="cs-CZ" sz="2400">
                <a:solidFill>
                  <a:srgbClr val="262626"/>
                </a:solidFill>
                <a:latin typeface="Georgia"/>
              </a:rPr>
              <a:t>Je potřeba dítě nějak přinutit, aby se přestalo kojit a nekojilo se třeba do 15 let?</a:t>
            </a:r>
            <a:endParaRPr/>
          </a:p>
          <a:p>
            <a:pPr>
              <a:lnSpc>
                <a:spcPct val="85000"/>
              </a:lnSpc>
              <a:buFont typeface="Arial"/>
              <a:buChar char=" "/>
            </a:pPr>
            <a:r>
              <a:rPr lang="cs-CZ" sz="2400">
                <a:solidFill>
                  <a:srgbClr val="262626"/>
                </a:solidFill>
                <a:latin typeface="Georgia"/>
              </a:rPr>
              <a:t>Je někdy nutné dítě odstavit, i když matka ani dítě ještě nechce?</a:t>
            </a:r>
            <a:endParaRPr/>
          </a:p>
          <a:p>
            <a:pPr>
              <a:lnSpc>
                <a:spcPct val="85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Odstavení (2)</a:t>
            </a:r>
            <a:endParaRPr/>
          </a:p>
        </p:txBody>
      </p:sp>
      <p:sp>
        <p:nvSpPr>
          <p:cNvPr id="672"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a:solidFill>
                  <a:srgbClr val="262626"/>
                </a:solidFill>
                <a:latin typeface="Georgia"/>
              </a:rPr>
              <a:t>Dáme-li dítěti příležitost, odstaví se samo, až na to bude připravené, až se naučí zvládat všechny situace jinak</a:t>
            </a:r>
            <a:endParaRPr/>
          </a:p>
          <a:p>
            <a:pPr>
              <a:lnSpc>
                <a:spcPct val="100000"/>
              </a:lnSpc>
              <a:buFont typeface="Arial"/>
              <a:buChar char=" "/>
            </a:pPr>
            <a:r>
              <a:rPr lang="cs-CZ" sz="2400">
                <a:solidFill>
                  <a:srgbClr val="262626"/>
                </a:solidFill>
                <a:latin typeface="Georgia"/>
              </a:rPr>
              <a:t>To nastává nejdříve v 30 měsících věku (mezi 2,5. a 5. rokem)</a:t>
            </a:r>
            <a:endParaRPr/>
          </a:p>
          <a:p>
            <a:pPr>
              <a:lnSpc>
                <a:spcPct val="100000"/>
              </a:lnSpc>
              <a:buFont typeface="Arial"/>
              <a:buChar char=" "/>
            </a:pPr>
            <a:r>
              <a:rPr lang="cs-CZ" sz="2400">
                <a:solidFill>
                  <a:srgbClr val="262626"/>
                </a:solidFill>
                <a:latin typeface="Georgia"/>
              </a:rPr>
              <a:t>Přirozené odstavení je dlouhodobý proces, který začíná dlouho před tím, než se dítě kojení skutečně vzdá</a:t>
            </a:r>
            <a:endParaRPr/>
          </a:p>
          <a:p>
            <a:pPr>
              <a:lnSpc>
                <a:spcPct val="100000"/>
              </a:lnSpc>
              <a:buFont typeface="Arial"/>
              <a:buChar char=" "/>
            </a:pPr>
            <a:r>
              <a:rPr lang="cs-CZ" sz="2400">
                <a:solidFill>
                  <a:srgbClr val="262626"/>
                </a:solidFill>
                <a:latin typeface="Georgia"/>
              </a:rPr>
              <a:t>Pokud dítě odmítá prs před 30. měsícem věku,  znamená to problém, předčasné odstavení</a:t>
            </a:r>
            <a:endParaRPr/>
          </a:p>
          <a:p>
            <a:pPr>
              <a:lnSpc>
                <a:spcPct val="100000"/>
              </a:lnSpc>
              <a:buFont typeface="Arial"/>
              <a:buChar char=" "/>
            </a:pPr>
            <a:r>
              <a:rPr lang="cs-CZ" sz="2400">
                <a:solidFill>
                  <a:srgbClr val="262626"/>
                </a:solidFill>
                <a:latin typeface="Georgia"/>
              </a:rPr>
              <a:t>Chceme-li dítě odstavit dříve, nejde to bez traumatu pro dítě a pocitu viny pro matku</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Děkuji za pozornost</a:t>
            </a:r>
            <a:endParaRPr lang="cs-CZ" dirty="0"/>
          </a:p>
        </p:txBody>
      </p:sp>
      <p:sp>
        <p:nvSpPr>
          <p:cNvPr id="5" name="Zástupný symbol pro text 4"/>
          <p:cNvSpPr>
            <a:spLocks noGrp="1"/>
          </p:cNvSpPr>
          <p:nvPr>
            <p:ph type="body" idx="1"/>
          </p:nvPr>
        </p:nvSpPr>
        <p:spPr/>
        <p:txBody>
          <a:bodyPr/>
          <a:lstStyle/>
          <a:p>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lnSpc>
                <a:spcPct val="90000"/>
              </a:lnSpc>
            </a:pPr>
            <a:r>
              <a:rPr lang="sk-SK" altLang="cs-CZ" sz="2600" dirty="0" err="1" smtClean="0"/>
              <a:t>Představy</a:t>
            </a:r>
            <a:r>
              <a:rPr lang="sk-SK" altLang="cs-CZ" sz="2600" dirty="0" smtClean="0"/>
              <a:t> o </a:t>
            </a:r>
            <a:r>
              <a:rPr lang="sk-SK" altLang="cs-CZ" sz="2600" dirty="0" err="1" smtClean="0"/>
              <a:t>mléčných</a:t>
            </a:r>
            <a:r>
              <a:rPr lang="sk-SK" altLang="cs-CZ" sz="2600" dirty="0" smtClean="0"/>
              <a:t> </a:t>
            </a:r>
            <a:r>
              <a:rPr lang="sk-SK" altLang="cs-CZ" sz="2600" dirty="0" err="1" smtClean="0"/>
              <a:t>formulí</a:t>
            </a:r>
            <a:r>
              <a:rPr lang="sk-SK" altLang="cs-CZ" sz="2600" dirty="0" smtClean="0"/>
              <a:t> </a:t>
            </a:r>
            <a:r>
              <a:rPr lang="sk-SK" altLang="cs-CZ" sz="2600" dirty="0" err="1" smtClean="0"/>
              <a:t>jsou</a:t>
            </a:r>
            <a:r>
              <a:rPr lang="sk-SK" altLang="cs-CZ" sz="2600" dirty="0" smtClean="0"/>
              <a:t> do </a:t>
            </a:r>
            <a:r>
              <a:rPr lang="sk-SK" altLang="cs-CZ" sz="2600" dirty="0" err="1" smtClean="0"/>
              <a:t>velké</a:t>
            </a:r>
            <a:r>
              <a:rPr lang="sk-SK" altLang="cs-CZ" sz="2600" dirty="0" smtClean="0"/>
              <a:t> </a:t>
            </a:r>
            <a:r>
              <a:rPr lang="sk-SK" altLang="cs-CZ" sz="2600" dirty="0" err="1" smtClean="0"/>
              <a:t>míry</a:t>
            </a:r>
            <a:r>
              <a:rPr lang="sk-SK" altLang="cs-CZ" sz="2600" dirty="0" smtClean="0"/>
              <a:t> </a:t>
            </a:r>
            <a:r>
              <a:rPr lang="sk-SK" altLang="cs-CZ" sz="2600" b="1" dirty="0" err="1" smtClean="0"/>
              <a:t>ovlivněny</a:t>
            </a:r>
            <a:r>
              <a:rPr lang="sk-SK" altLang="cs-CZ" sz="2600" dirty="0" smtClean="0"/>
              <a:t> </a:t>
            </a:r>
            <a:r>
              <a:rPr lang="sk-SK" altLang="cs-CZ" sz="2600" dirty="0" err="1" smtClean="0"/>
              <a:t>jejím</a:t>
            </a:r>
            <a:r>
              <a:rPr lang="sk-SK" altLang="cs-CZ" sz="2600" dirty="0" smtClean="0"/>
              <a:t> </a:t>
            </a:r>
            <a:r>
              <a:rPr lang="sk-SK" altLang="cs-CZ" sz="2600" b="1" dirty="0" err="1" smtClean="0"/>
              <a:t>marketingem</a:t>
            </a:r>
            <a:r>
              <a:rPr lang="sk-SK" altLang="cs-CZ" sz="2600" dirty="0" smtClean="0"/>
              <a:t>, </a:t>
            </a:r>
            <a:r>
              <a:rPr lang="sk-SK" altLang="cs-CZ" sz="2600" dirty="0" err="1" smtClean="0"/>
              <a:t>což</a:t>
            </a:r>
            <a:r>
              <a:rPr lang="sk-SK" altLang="cs-CZ" sz="2600" dirty="0" smtClean="0"/>
              <a:t> je jedno z </a:t>
            </a:r>
            <a:r>
              <a:rPr lang="sk-SK" altLang="cs-CZ" sz="2600" dirty="0" err="1" smtClean="0"/>
              <a:t>hlavních</a:t>
            </a:r>
            <a:r>
              <a:rPr lang="sk-SK" altLang="cs-CZ" sz="2600" dirty="0" smtClean="0"/>
              <a:t> </a:t>
            </a:r>
            <a:r>
              <a:rPr lang="sk-SK" altLang="cs-CZ" sz="2600" dirty="0" err="1" smtClean="0"/>
              <a:t>příčin</a:t>
            </a:r>
            <a:r>
              <a:rPr lang="sk-SK" altLang="cs-CZ" sz="2600" dirty="0" smtClean="0"/>
              <a:t> </a:t>
            </a:r>
            <a:r>
              <a:rPr lang="sk-SK" altLang="cs-CZ" sz="2600" b="1" dirty="0" err="1" smtClean="0"/>
              <a:t>předčasného</a:t>
            </a:r>
            <a:r>
              <a:rPr lang="sk-SK" altLang="cs-CZ" sz="2600" b="1" dirty="0" smtClean="0"/>
              <a:t> ukončení kojení</a:t>
            </a:r>
            <a:r>
              <a:rPr lang="sk-SK" altLang="cs-CZ" sz="2600" dirty="0" smtClean="0"/>
              <a:t>.</a:t>
            </a:r>
          </a:p>
          <a:p>
            <a:pPr eaLnBrk="1" hangingPunct="1">
              <a:lnSpc>
                <a:spcPct val="90000"/>
              </a:lnSpc>
            </a:pPr>
            <a:r>
              <a:rPr lang="sk-SK" altLang="cs-CZ" sz="2600" dirty="0" smtClean="0"/>
              <a:t> Marketing </a:t>
            </a:r>
            <a:r>
              <a:rPr lang="sk-SK" altLang="cs-CZ" sz="2600" dirty="0" err="1" smtClean="0"/>
              <a:t>umělé</a:t>
            </a:r>
            <a:r>
              <a:rPr lang="sk-SK" altLang="cs-CZ" sz="2600" dirty="0" smtClean="0"/>
              <a:t> výživy </a:t>
            </a:r>
            <a:r>
              <a:rPr lang="sk-SK" altLang="cs-CZ" sz="2600" dirty="0" err="1" smtClean="0"/>
              <a:t>se</a:t>
            </a:r>
            <a:r>
              <a:rPr lang="sk-SK" altLang="cs-CZ" sz="2600" dirty="0" smtClean="0"/>
              <a:t> nás snaží </a:t>
            </a:r>
            <a:r>
              <a:rPr lang="sk-SK" altLang="cs-CZ" sz="2600" dirty="0" err="1" smtClean="0"/>
              <a:t>přesvědčit</a:t>
            </a:r>
            <a:r>
              <a:rPr lang="sk-SK" altLang="cs-CZ" sz="2600" dirty="0" smtClean="0"/>
              <a:t> o tom, že je v </a:t>
            </a:r>
            <a:r>
              <a:rPr lang="sk-SK" altLang="cs-CZ" sz="2600" dirty="0" err="1" smtClean="0"/>
              <a:t>některých</a:t>
            </a:r>
            <a:r>
              <a:rPr lang="sk-SK" altLang="cs-CZ" sz="2600" dirty="0" smtClean="0"/>
              <a:t> </a:t>
            </a:r>
            <a:r>
              <a:rPr lang="sk-SK" altLang="cs-CZ" sz="2600" dirty="0" err="1" smtClean="0"/>
              <a:t>situacích</a:t>
            </a:r>
            <a:r>
              <a:rPr lang="sk-SK" altLang="cs-CZ" sz="2600" dirty="0" smtClean="0"/>
              <a:t> </a:t>
            </a:r>
            <a:r>
              <a:rPr lang="sk-SK" altLang="cs-CZ" sz="2600" dirty="0" err="1" smtClean="0"/>
              <a:t>nenahraditlná</a:t>
            </a:r>
            <a:r>
              <a:rPr lang="sk-SK" altLang="cs-CZ" sz="2600" dirty="0" smtClean="0"/>
              <a:t>. </a:t>
            </a:r>
            <a:r>
              <a:rPr lang="sk-SK" altLang="cs-CZ" sz="2600" dirty="0" err="1" smtClean="0"/>
              <a:t>Ovšem</a:t>
            </a:r>
            <a:r>
              <a:rPr lang="sk-SK" altLang="cs-CZ" sz="2600" dirty="0" smtClean="0"/>
              <a:t> </a:t>
            </a:r>
            <a:r>
              <a:rPr lang="sk-SK" altLang="cs-CZ" sz="2600" dirty="0" err="1" smtClean="0"/>
              <a:t>zapomíná</a:t>
            </a:r>
            <a:r>
              <a:rPr lang="sk-SK" altLang="cs-CZ" sz="2600" dirty="0" smtClean="0"/>
              <a:t> </a:t>
            </a:r>
            <a:r>
              <a:rPr lang="sk-SK" altLang="cs-CZ" sz="2600" dirty="0" err="1" smtClean="0"/>
              <a:t>se</a:t>
            </a:r>
            <a:r>
              <a:rPr lang="sk-SK" altLang="cs-CZ" sz="2600" dirty="0" smtClean="0"/>
              <a:t> na to, že </a:t>
            </a:r>
            <a:r>
              <a:rPr lang="sk-SK" altLang="cs-CZ" sz="2600" dirty="0" err="1" smtClean="0"/>
              <a:t>pokud</a:t>
            </a:r>
            <a:r>
              <a:rPr lang="sk-SK" altLang="cs-CZ" sz="2600" dirty="0" smtClean="0"/>
              <a:t> je </a:t>
            </a:r>
            <a:r>
              <a:rPr lang="sk-SK" altLang="cs-CZ" sz="2600" dirty="0" err="1" smtClean="0"/>
              <a:t>dokrmování</a:t>
            </a:r>
            <a:r>
              <a:rPr lang="sk-SK" altLang="cs-CZ" sz="2600" dirty="0" smtClean="0"/>
              <a:t> medicínsky indikované, </a:t>
            </a:r>
            <a:r>
              <a:rPr lang="sk-SK" altLang="cs-CZ" sz="2600" b="1" dirty="0" err="1" smtClean="0"/>
              <a:t>umělá</a:t>
            </a:r>
            <a:r>
              <a:rPr lang="sk-SK" altLang="cs-CZ" sz="2600" b="1" dirty="0" smtClean="0"/>
              <a:t> výživa NENÍ </a:t>
            </a:r>
            <a:r>
              <a:rPr lang="sk-SK" altLang="cs-CZ" sz="2600" b="1" dirty="0" err="1" smtClean="0"/>
              <a:t>první</a:t>
            </a:r>
            <a:r>
              <a:rPr lang="sk-SK" altLang="cs-CZ" sz="2600" b="1" dirty="0" smtClean="0"/>
              <a:t> ani </a:t>
            </a:r>
            <a:r>
              <a:rPr lang="sk-SK" altLang="cs-CZ" sz="2600" b="1" dirty="0" err="1" smtClean="0"/>
              <a:t>nejlepší</a:t>
            </a:r>
            <a:r>
              <a:rPr lang="sk-SK" altLang="cs-CZ" sz="2600" b="1" dirty="0" smtClean="0"/>
              <a:t> </a:t>
            </a:r>
            <a:r>
              <a:rPr lang="sk-SK" altLang="cs-CZ" sz="2600" b="1" dirty="0" err="1" smtClean="0"/>
              <a:t>volbou</a:t>
            </a:r>
            <a:r>
              <a:rPr lang="sk-SK" altLang="cs-CZ" sz="2600" b="1" dirty="0" smtClean="0"/>
              <a:t>.</a:t>
            </a:r>
          </a:p>
          <a:p>
            <a:pPr eaLnBrk="1" hangingPunct="1">
              <a:lnSpc>
                <a:spcPct val="90000"/>
              </a:lnSpc>
            </a:pPr>
            <a:r>
              <a:rPr lang="sk-SK" altLang="cs-CZ" sz="2600" dirty="0" err="1" smtClean="0"/>
              <a:t>Vzhledem</a:t>
            </a:r>
            <a:r>
              <a:rPr lang="sk-SK" altLang="cs-CZ" sz="2600" dirty="0" smtClean="0"/>
              <a:t> k tomu, že MM je </a:t>
            </a:r>
            <a:r>
              <a:rPr lang="sk-SK" altLang="cs-CZ" sz="2600" dirty="0" err="1" smtClean="0"/>
              <a:t>normální</a:t>
            </a:r>
            <a:r>
              <a:rPr lang="sk-SK" altLang="cs-CZ" sz="2600" dirty="0" smtClean="0"/>
              <a:t> a fyziologická výživa pro </a:t>
            </a:r>
            <a:r>
              <a:rPr lang="sk-SK" altLang="cs-CZ" sz="2600" dirty="0" err="1" smtClean="0"/>
              <a:t>kojence</a:t>
            </a:r>
            <a:r>
              <a:rPr lang="sk-SK" altLang="cs-CZ" sz="2600" dirty="0" smtClean="0"/>
              <a:t>, je </a:t>
            </a:r>
            <a:r>
              <a:rPr lang="sk-SK" altLang="cs-CZ" sz="2600" dirty="0" err="1" smtClean="0"/>
              <a:t>potřeba</a:t>
            </a:r>
            <a:r>
              <a:rPr lang="sk-SK" altLang="cs-CZ" sz="2600" dirty="0" smtClean="0"/>
              <a:t> </a:t>
            </a:r>
            <a:r>
              <a:rPr lang="sk-SK" altLang="cs-CZ" sz="2600" dirty="0" err="1" smtClean="0"/>
              <a:t>podporovat</a:t>
            </a:r>
            <a:r>
              <a:rPr lang="sk-SK" altLang="cs-CZ" sz="2600" dirty="0" smtClean="0"/>
              <a:t> vznik a chod bank MM.  </a:t>
            </a:r>
            <a:endParaRPr lang="cs-CZ" altLang="cs-CZ" sz="2600" dirty="0" smtClean="0"/>
          </a:p>
        </p:txBody>
      </p:sp>
    </p:spTree>
    <p:extLst>
      <p:ext uri="{BB962C8B-B14F-4D97-AF65-F5344CB8AC3E}">
        <p14:creationId xmlns:p14="http://schemas.microsoft.com/office/powerpoint/2010/main" val="181720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Proto…</a:t>
            </a:r>
            <a:endParaRPr>
              <a:solidFill>
                <a:prstClr val="black"/>
              </a:solidFill>
            </a:endParaRPr>
          </a:p>
        </p:txBody>
      </p:sp>
      <p:sp>
        <p:nvSpPr>
          <p:cNvPr id="652" name="CustomShape 2"/>
          <p:cNvSpPr/>
          <p:nvPr/>
        </p:nvSpPr>
        <p:spPr>
          <a:xfrm>
            <a:off x="507600" y="2011680"/>
            <a:ext cx="8064360" cy="3765240"/>
          </a:xfrm>
          <a:prstGeom prst="rect">
            <a:avLst/>
          </a:prstGeom>
          <a:noFill/>
          <a:ln>
            <a:noFill/>
          </a:ln>
        </p:spPr>
        <p:txBody>
          <a:bodyPr lIns="90000" tIns="45000" rIns="90000" bIns="45000"/>
          <a:lstStyle/>
          <a:p>
            <a:pPr>
              <a:buFont typeface="Arial"/>
              <a:buChar char=" "/>
            </a:pPr>
            <a:r>
              <a:rPr lang="cs-CZ" sz="2400" dirty="0">
                <a:solidFill>
                  <a:srgbClr val="262626"/>
                </a:solidFill>
                <a:latin typeface="Calibri Light"/>
              </a:rPr>
              <a:t>Svolali r. 1979 WHO a UNICEF sjezd 150 zástupců vlád, nevládních organizací, odborníků na výživu dětí i zástupců výrobců kojenecké výživy</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262626"/>
                </a:solidFill>
                <a:latin typeface="Calibri Light"/>
              </a:rPr>
              <a:t>Tento </a:t>
            </a:r>
            <a:r>
              <a:rPr lang="cs-CZ" sz="2400" dirty="0">
                <a:solidFill>
                  <a:srgbClr val="262626"/>
                </a:solidFill>
                <a:latin typeface="Calibri Light"/>
              </a:rPr>
              <a:t>tým vytvořil kodex, který má chránit matky před komerčními vlivy propagujícími umělou výživu</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262626"/>
                </a:solidFill>
                <a:latin typeface="Calibri Light"/>
              </a:rPr>
              <a:t>R</a:t>
            </a:r>
            <a:r>
              <a:rPr lang="cs-CZ" sz="2400" dirty="0">
                <a:solidFill>
                  <a:srgbClr val="262626"/>
                </a:solidFill>
                <a:latin typeface="Calibri Light"/>
              </a:rPr>
              <a:t>. 1981 přijat valným shromážděním WHO a doporučen k zapracování do legislativy jednotlivých států</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262626"/>
                </a:solidFill>
                <a:latin typeface="Calibri Light"/>
              </a:rPr>
              <a:t>Není </a:t>
            </a:r>
            <a:r>
              <a:rPr lang="cs-CZ" sz="2400" dirty="0">
                <a:solidFill>
                  <a:srgbClr val="262626"/>
                </a:solidFill>
                <a:latin typeface="Calibri Light"/>
              </a:rPr>
              <a:t>právně závazný</a:t>
            </a:r>
            <a:endParaRPr dirty="0">
              <a:solidFill>
                <a:prstClr val="black"/>
              </a:solidFill>
            </a:endParaRPr>
          </a:p>
        </p:txBody>
      </p:sp>
      <p:sp>
        <p:nvSpPr>
          <p:cNvPr id="653" name="CustomShape 3"/>
          <p:cNvSpPr/>
          <p:nvPr/>
        </p:nvSpPr>
        <p:spPr>
          <a:xfrm>
            <a:off x="6572880" y="5876280"/>
            <a:ext cx="2193750" cy="1396080"/>
          </a:xfrm>
          <a:prstGeom prst="rect">
            <a:avLst/>
          </a:prstGeom>
          <a:noFill/>
          <a:ln>
            <a:noFill/>
          </a:ln>
        </p:spPr>
        <p:txBody>
          <a:bodyPr lIns="90000" tIns="45000" rIns="90000" bIns="45000" anchor="b"/>
          <a:lstStyle/>
          <a:p>
            <a:fld id="{D6502C6C-4FCB-4300-A4B7-8DD0DADC6C76}" type="slidenum">
              <a:rPr lang="cs-CZ" sz="10300">
                <a:solidFill>
                  <a:srgbClr val="FFFFFF"/>
                </a:solidFill>
                <a:latin typeface="Georgia"/>
              </a:rPr>
              <a:pPr/>
              <a:t>9</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4302</Words>
  <Application>Microsoft Office PowerPoint</Application>
  <PresentationFormat>Předvádění na obrazovce (4:3)</PresentationFormat>
  <Paragraphs>531</Paragraphs>
  <Slides>78</Slides>
  <Notes>4</Notes>
  <HiddenSlides>0</HiddenSlides>
  <MMClips>0</MMClips>
  <ScaleCrop>false</ScaleCrop>
  <HeadingPairs>
    <vt:vector size="6" baseType="variant">
      <vt:variant>
        <vt:lpstr>Použitá písma</vt:lpstr>
      </vt:variant>
      <vt:variant>
        <vt:i4>15</vt:i4>
      </vt:variant>
      <vt:variant>
        <vt:lpstr>Motiv</vt:lpstr>
      </vt:variant>
      <vt:variant>
        <vt:i4>3</vt:i4>
      </vt:variant>
      <vt:variant>
        <vt:lpstr>Nadpisy snímků</vt:lpstr>
      </vt:variant>
      <vt:variant>
        <vt:i4>78</vt:i4>
      </vt:variant>
    </vt:vector>
  </HeadingPairs>
  <TitlesOfParts>
    <vt:vector size="96" baseType="lpstr">
      <vt:lpstr>Arial</vt:lpstr>
      <vt:lpstr>Calibri</vt:lpstr>
      <vt:lpstr>Calibri Light</vt:lpstr>
      <vt:lpstr>Comic Sans MS</vt:lpstr>
      <vt:lpstr>DejaVu Sans</vt:lpstr>
      <vt:lpstr>Georgia</vt:lpstr>
      <vt:lpstr>Lucida Sans Unicode</vt:lpstr>
      <vt:lpstr>StarSymbol</vt:lpstr>
      <vt:lpstr>Tahoma</vt:lpstr>
      <vt:lpstr>Times New Roman</vt:lpstr>
      <vt:lpstr>Trebuchet MS</vt:lpstr>
      <vt:lpstr>Verdana</vt:lpstr>
      <vt:lpstr>Wingdings</vt:lpstr>
      <vt:lpstr>Wingdings 2</vt:lpstr>
      <vt:lpstr>Wingdings 3</vt:lpstr>
      <vt:lpstr>Shluk</vt:lpstr>
      <vt:lpstr>Motiv sady Office</vt:lpstr>
      <vt:lpstr>Office Theme</vt:lpstr>
      <vt:lpstr>Náhrady mateřského mléka– léčivo poslední volby</vt:lpstr>
      <vt:lpstr>Prezentace aplikace PowerPoint</vt:lpstr>
      <vt:lpstr>Mezinárodní kodex marketingu  náhrad mateřského mléka</vt:lpstr>
      <vt:lpstr>Výrobky, které jsou předmětem Kodexu</vt:lpstr>
      <vt:lpstr>Prezentace aplikace PowerPoint</vt:lpstr>
      <vt:lpstr>Prezentace aplikace PowerPoint</vt:lpstr>
      <vt:lpstr>Pro zdravotníky to v praxi znamená:</vt:lpstr>
      <vt:lpstr>Prezentace aplikace PowerPoint</vt:lpstr>
      <vt:lpstr>Prezentace aplikace PowerPoint</vt:lpstr>
      <vt:lpstr>Prezentace aplikace PowerPoint</vt:lpstr>
      <vt:lpstr>Prezentace aplikace PowerPoint</vt:lpstr>
      <vt:lpstr>Skladba mléka je specifická</vt:lpstr>
      <vt:lpstr>Prezentace aplikace PowerPoint</vt:lpstr>
      <vt:lpstr>Rozdíly nejsou jen na úrovni mezidruhové</vt:lpstr>
      <vt:lpstr>Příroda to má dokonale vymyšlené</vt:lpstr>
      <vt:lpstr>Jedna žena – jedno kojení – jedno mléko????</vt:lpstr>
      <vt:lpstr>Změny ve složení MM v průběhu dne</vt:lpstr>
      <vt:lpstr>Změny v obsahu tuku v MM během jednoho kojení</vt:lpstr>
      <vt:lpstr>Co je adekvátní vzorek mateřského mléka?</vt:lpstr>
      <vt:lpstr>Co všechno mateřské mléko (MM) obsahuje? - To přesně nevíme</vt:lpstr>
      <vt:lpstr>Nenutritivní složky MM </vt:lpstr>
      <vt:lpstr>Imunitní faktory v mateřském mléku</vt:lpstr>
      <vt:lpstr>Obsahuje umělé mléko skutečně stejné množství bílkovin jako mléko mateřské?</vt:lpstr>
      <vt:lpstr>Obsah tuků v MM</vt:lpstr>
      <vt:lpstr>Vitaminy a minerální látky</vt:lpstr>
      <vt:lpstr>Probiotika v MM</vt:lpstr>
      <vt:lpstr>Alkohol a MM</vt:lpstr>
      <vt:lpstr>Sport v době kojení</vt:lpstr>
      <vt:lpstr>V čem se ještě liší kojení od krmení umělými náhradami?</vt:lpstr>
      <vt:lpstr>PROČ</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Míra rizika nádorového onemocnění prsu v závislosti na délce kojení</vt:lpstr>
      <vt:lpstr>Prezentace aplikace PowerPoint</vt:lpstr>
      <vt:lpstr>Rizika pro dítě vyplývající z krmení dítěte NMM</vt:lpstr>
      <vt:lpstr>Rizika pro matku vyplývající z krmení dítěte NMM</vt:lpstr>
      <vt:lpstr>Prezentace aplikace PowerPoint</vt:lpstr>
      <vt:lpstr>Mateřské mléko jako perfektivní výživa pro lidské mládě</vt:lpstr>
      <vt:lpstr>1) Lékařsky akceptované důvody na podávání mléčných formulí</vt:lpstr>
      <vt:lpstr>2) Lékařsky akceptovatelné důvody na krmení dítěte mimo prs</vt:lpstr>
      <vt:lpstr>3) Společenské důvody na podání mléčných formulí (nemusí být podána lahví) pokud nelze zabezpečit přísun MM z banky MM</vt:lpstr>
      <vt:lpstr>Čím dokrmovat v prvních dnech, pokud je to medicínsky indikované?</vt:lpstr>
      <vt:lpstr>Čím dokrmovat v prvních týdnů a měsíců?</vt:lpstr>
      <vt:lpstr>Čím dokrmovat od 4 měsíců?</vt:lpstr>
      <vt:lpstr>Jak dokrmovat?</vt:lpstr>
      <vt:lpstr>Laktační pomůcka</vt:lpstr>
      <vt:lpstr>Prezentace aplikace PowerPoint</vt:lpstr>
      <vt:lpstr>Prezentace aplikace PowerPoint</vt:lpstr>
      <vt:lpstr>Prezentace aplikace PowerPoint</vt:lpstr>
      <vt:lpstr>Proč ne láhev?</vt:lpstr>
      <vt:lpstr>Proč ne dudlík</vt:lpstr>
      <vt:lpstr>Co způsobuje dudlík a lahev</vt:lpstr>
      <vt:lpstr>Důsledky používání dudlíku a lahve</vt:lpstr>
      <vt:lpstr>Výživa novorozenců, kojenců a batolat se dá rozdělit na 3 období:</vt:lpstr>
      <vt:lpstr>Kojené děti</vt:lpstr>
      <vt:lpstr>Děti na mléčných formulích</vt:lpstr>
      <vt:lpstr>Prezentace aplikace PowerPoint</vt:lpstr>
      <vt:lpstr>Mléčné formule </vt:lpstr>
      <vt:lpstr>Počáteční mléka (formule):</vt:lpstr>
      <vt:lpstr>Přípravky pro nedonošené děti</vt:lpstr>
      <vt:lpstr>Hydrolyzáty – přípravky se sníženou antigenicitou</vt:lpstr>
      <vt:lpstr>Prezentace aplikace PowerPoint</vt:lpstr>
      <vt:lpstr>Náhrady MM přehled:</vt:lpstr>
      <vt:lpstr>Přehled diagnóz a jejich řešení </vt:lpstr>
      <vt:lpstr>Příprava náhradního mléka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Umělá mléčná výživa</dc:title>
  <dc:creator>Věra</dc:creator>
  <cp:lastModifiedBy>Sylva Šmídová</cp:lastModifiedBy>
  <cp:revision>48</cp:revision>
  <dcterms:created xsi:type="dcterms:W3CDTF">2015-11-19T06:38:44Z</dcterms:created>
  <dcterms:modified xsi:type="dcterms:W3CDTF">2017-11-22T21:41:24Z</dcterms:modified>
</cp:coreProperties>
</file>