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305" r:id="rId4"/>
    <p:sldId id="306" r:id="rId5"/>
    <p:sldId id="277" r:id="rId6"/>
    <p:sldId id="278" r:id="rId7"/>
    <p:sldId id="307" r:id="rId8"/>
    <p:sldId id="323" r:id="rId9"/>
    <p:sldId id="324" r:id="rId10"/>
    <p:sldId id="326" r:id="rId11"/>
    <p:sldId id="325" r:id="rId12"/>
    <p:sldId id="327" r:id="rId13"/>
    <p:sldId id="359" r:id="rId14"/>
    <p:sldId id="358" r:id="rId15"/>
    <p:sldId id="328" r:id="rId16"/>
    <p:sldId id="329" r:id="rId17"/>
    <p:sldId id="330" r:id="rId18"/>
    <p:sldId id="331" r:id="rId19"/>
    <p:sldId id="332" r:id="rId20"/>
    <p:sldId id="333"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4" r:id="rId39"/>
    <p:sldId id="352" r:id="rId40"/>
    <p:sldId id="353" r:id="rId41"/>
    <p:sldId id="355" r:id="rId42"/>
    <p:sldId id="356" r:id="rId43"/>
    <p:sldId id="35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60" r:id="rId60"/>
    <p:sldId id="257" r:id="rId61"/>
    <p:sldId id="258" r:id="rId62"/>
    <p:sldId id="259" r:id="rId63"/>
    <p:sldId id="260" r:id="rId64"/>
    <p:sldId id="261" r:id="rId65"/>
    <p:sldId id="262" r:id="rId66"/>
    <p:sldId id="263" r:id="rId67"/>
    <p:sldId id="264" r:id="rId68"/>
    <p:sldId id="265" r:id="rId69"/>
    <p:sldId id="266" r:id="rId70"/>
    <p:sldId id="267" r:id="rId71"/>
    <p:sldId id="268" r:id="rId72"/>
    <p:sldId id="269" r:id="rId73"/>
    <p:sldId id="270" r:id="rId74"/>
    <p:sldId id="271" r:id="rId75"/>
    <p:sldId id="363" r:id="rId76"/>
    <p:sldId id="361" r:id="rId77"/>
    <p:sldId id="362" r:id="rId78"/>
    <p:sldId id="364" r:id="rId79"/>
    <p:sldId id="365" r:id="rId80"/>
    <p:sldId id="366" r:id="rId81"/>
    <p:sldId id="367" r:id="rId82"/>
  </p:sldIdLst>
  <p:sldSz cx="12192000" cy="6858000"/>
  <p:notesSz cx="6858000" cy="9144000"/>
  <p:custDataLst>
    <p:tags r:id="rId8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varScale="1">
        <p:scale>
          <a:sx n="65" d="100"/>
          <a:sy n="65" d="100"/>
        </p:scale>
        <p:origin x="7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DC80F-569E-449E-ABEE-91DDA742BAE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cs-CZ"/>
        </a:p>
      </dgm:t>
    </dgm:pt>
    <dgm:pt modelId="{985707E0-17A4-499A-AD98-A9DF648AE3EE}">
      <dgm:prSet phldrT="[Text]"/>
      <dgm:spPr/>
      <dgm:t>
        <a:bodyPr/>
        <a:lstStyle/>
        <a:p>
          <a:r>
            <a:rPr lang="cs-CZ" dirty="0"/>
            <a:t>Pojišťovna</a:t>
          </a:r>
        </a:p>
      </dgm:t>
    </dgm:pt>
    <dgm:pt modelId="{86552D59-95F6-4011-8721-B1AC52787DFF}" type="parTrans" cxnId="{AB6D8DD8-90BA-4372-90AC-A42E0E61E8A2}">
      <dgm:prSet/>
      <dgm:spPr/>
      <dgm:t>
        <a:bodyPr/>
        <a:lstStyle/>
        <a:p>
          <a:endParaRPr lang="cs-CZ"/>
        </a:p>
      </dgm:t>
    </dgm:pt>
    <dgm:pt modelId="{CE0A666C-EF9A-498E-8989-116EDA59CA5F}" type="sibTrans" cxnId="{AB6D8DD8-90BA-4372-90AC-A42E0E61E8A2}">
      <dgm:prSet/>
      <dgm:spPr/>
      <dgm:t>
        <a:bodyPr/>
        <a:lstStyle/>
        <a:p>
          <a:endParaRPr lang="cs-CZ"/>
        </a:p>
      </dgm:t>
    </dgm:pt>
    <dgm:pt modelId="{02037FDD-94B7-4DAB-8F27-FB5D5BB16901}">
      <dgm:prSet phldrT="[Text]"/>
      <dgm:spPr/>
      <dgm:t>
        <a:bodyPr/>
        <a:lstStyle/>
        <a:p>
          <a:r>
            <a:rPr lang="cs-CZ" dirty="0"/>
            <a:t>Poskytovatel ZS</a:t>
          </a:r>
        </a:p>
      </dgm:t>
    </dgm:pt>
    <dgm:pt modelId="{B382ED0A-3E04-442D-8CAE-8ADABC6EE286}" type="parTrans" cxnId="{D09B81C2-8620-4C91-8F4A-595B7250C0AC}">
      <dgm:prSet/>
      <dgm:spPr/>
      <dgm:t>
        <a:bodyPr/>
        <a:lstStyle/>
        <a:p>
          <a:endParaRPr lang="cs-CZ"/>
        </a:p>
      </dgm:t>
    </dgm:pt>
    <dgm:pt modelId="{1EEA61CA-5715-4CB1-9B3A-A105A6C627F5}" type="sibTrans" cxnId="{D09B81C2-8620-4C91-8F4A-595B7250C0AC}">
      <dgm:prSet/>
      <dgm:spPr/>
      <dgm:t>
        <a:bodyPr/>
        <a:lstStyle/>
        <a:p>
          <a:endParaRPr lang="cs-CZ"/>
        </a:p>
      </dgm:t>
    </dgm:pt>
    <dgm:pt modelId="{2A8E8214-23E0-409F-9902-49D74E1A57CD}">
      <dgm:prSet phldrT="[Text]"/>
      <dgm:spPr/>
      <dgm:t>
        <a:bodyPr/>
        <a:lstStyle/>
        <a:p>
          <a:r>
            <a:rPr lang="cs-CZ" dirty="0"/>
            <a:t>Pacient</a:t>
          </a:r>
        </a:p>
      </dgm:t>
    </dgm:pt>
    <dgm:pt modelId="{B47D2020-9D3E-4874-8BF4-2C3D98AF62BF}" type="parTrans" cxnId="{786EEAB3-F545-4711-BFED-7513559ED1A7}">
      <dgm:prSet/>
      <dgm:spPr/>
      <dgm:t>
        <a:bodyPr/>
        <a:lstStyle/>
        <a:p>
          <a:endParaRPr lang="cs-CZ"/>
        </a:p>
      </dgm:t>
    </dgm:pt>
    <dgm:pt modelId="{EBC826F5-E60E-4753-B677-F8A2A8A9C58A}" type="sibTrans" cxnId="{786EEAB3-F545-4711-BFED-7513559ED1A7}">
      <dgm:prSet/>
      <dgm:spPr/>
      <dgm:t>
        <a:bodyPr/>
        <a:lstStyle/>
        <a:p>
          <a:endParaRPr lang="cs-CZ"/>
        </a:p>
      </dgm:t>
    </dgm:pt>
    <dgm:pt modelId="{3C7D7BF7-4449-4883-ADD5-653CC0D95EC7}" type="pres">
      <dgm:prSet presAssocID="{C53DC80F-569E-449E-ABEE-91DDA742BAE7}" presName="cycle" presStyleCnt="0">
        <dgm:presLayoutVars>
          <dgm:dir/>
          <dgm:resizeHandles val="exact"/>
        </dgm:presLayoutVars>
      </dgm:prSet>
      <dgm:spPr/>
      <dgm:t>
        <a:bodyPr/>
        <a:lstStyle/>
        <a:p>
          <a:endParaRPr lang="cs-CZ"/>
        </a:p>
      </dgm:t>
    </dgm:pt>
    <dgm:pt modelId="{29C29235-D676-4D99-A500-F8E61EFBAB2B}" type="pres">
      <dgm:prSet presAssocID="{985707E0-17A4-499A-AD98-A9DF648AE3EE}" presName="node" presStyleLbl="node1" presStyleIdx="0" presStyleCnt="3">
        <dgm:presLayoutVars>
          <dgm:bulletEnabled val="1"/>
        </dgm:presLayoutVars>
      </dgm:prSet>
      <dgm:spPr/>
      <dgm:t>
        <a:bodyPr/>
        <a:lstStyle/>
        <a:p>
          <a:endParaRPr lang="cs-CZ"/>
        </a:p>
      </dgm:t>
    </dgm:pt>
    <dgm:pt modelId="{4DE183EC-B538-407F-AA38-99F7E468B313}" type="pres">
      <dgm:prSet presAssocID="{985707E0-17A4-499A-AD98-A9DF648AE3EE}" presName="spNode" presStyleCnt="0"/>
      <dgm:spPr/>
    </dgm:pt>
    <dgm:pt modelId="{3F2F596B-1F55-47C6-A221-95D512DB5F01}" type="pres">
      <dgm:prSet presAssocID="{CE0A666C-EF9A-498E-8989-116EDA59CA5F}" presName="sibTrans" presStyleLbl="sibTrans1D1" presStyleIdx="0" presStyleCnt="3"/>
      <dgm:spPr/>
      <dgm:t>
        <a:bodyPr/>
        <a:lstStyle/>
        <a:p>
          <a:endParaRPr lang="cs-CZ"/>
        </a:p>
      </dgm:t>
    </dgm:pt>
    <dgm:pt modelId="{4C16C5F2-1A43-4AA7-85FD-BEAA4E181F01}" type="pres">
      <dgm:prSet presAssocID="{02037FDD-94B7-4DAB-8F27-FB5D5BB16901}" presName="node" presStyleLbl="node1" presStyleIdx="1" presStyleCnt="3">
        <dgm:presLayoutVars>
          <dgm:bulletEnabled val="1"/>
        </dgm:presLayoutVars>
      </dgm:prSet>
      <dgm:spPr/>
      <dgm:t>
        <a:bodyPr/>
        <a:lstStyle/>
        <a:p>
          <a:endParaRPr lang="cs-CZ"/>
        </a:p>
      </dgm:t>
    </dgm:pt>
    <dgm:pt modelId="{608978F5-330C-4C73-A2BE-54DEA13365DC}" type="pres">
      <dgm:prSet presAssocID="{02037FDD-94B7-4DAB-8F27-FB5D5BB16901}" presName="spNode" presStyleCnt="0"/>
      <dgm:spPr/>
    </dgm:pt>
    <dgm:pt modelId="{69E207CD-78E6-4FC1-80CC-5871D511BFA8}" type="pres">
      <dgm:prSet presAssocID="{1EEA61CA-5715-4CB1-9B3A-A105A6C627F5}" presName="sibTrans" presStyleLbl="sibTrans1D1" presStyleIdx="1" presStyleCnt="3"/>
      <dgm:spPr/>
      <dgm:t>
        <a:bodyPr/>
        <a:lstStyle/>
        <a:p>
          <a:endParaRPr lang="cs-CZ"/>
        </a:p>
      </dgm:t>
    </dgm:pt>
    <dgm:pt modelId="{65A49A00-E9C1-4BE7-97D8-AB4B104BB878}" type="pres">
      <dgm:prSet presAssocID="{2A8E8214-23E0-409F-9902-49D74E1A57CD}" presName="node" presStyleLbl="node1" presStyleIdx="2" presStyleCnt="3">
        <dgm:presLayoutVars>
          <dgm:bulletEnabled val="1"/>
        </dgm:presLayoutVars>
      </dgm:prSet>
      <dgm:spPr/>
      <dgm:t>
        <a:bodyPr/>
        <a:lstStyle/>
        <a:p>
          <a:endParaRPr lang="cs-CZ"/>
        </a:p>
      </dgm:t>
    </dgm:pt>
    <dgm:pt modelId="{99D50E6F-2DEC-4F3A-8F02-BCD86E19323B}" type="pres">
      <dgm:prSet presAssocID="{2A8E8214-23E0-409F-9902-49D74E1A57CD}" presName="spNode" presStyleCnt="0"/>
      <dgm:spPr/>
    </dgm:pt>
    <dgm:pt modelId="{0EB76BE3-1FEF-4806-8DE3-2DCAF3D83B9C}" type="pres">
      <dgm:prSet presAssocID="{EBC826F5-E60E-4753-B677-F8A2A8A9C58A}" presName="sibTrans" presStyleLbl="sibTrans1D1" presStyleIdx="2" presStyleCnt="3"/>
      <dgm:spPr/>
      <dgm:t>
        <a:bodyPr/>
        <a:lstStyle/>
        <a:p>
          <a:endParaRPr lang="cs-CZ"/>
        </a:p>
      </dgm:t>
    </dgm:pt>
  </dgm:ptLst>
  <dgm:cxnLst>
    <dgm:cxn modelId="{40BD9104-BE7C-41AF-9A10-BFCB81BA377F}" type="presOf" srcId="{2A8E8214-23E0-409F-9902-49D74E1A57CD}" destId="{65A49A00-E9C1-4BE7-97D8-AB4B104BB878}" srcOrd="0" destOrd="0" presId="urn:microsoft.com/office/officeart/2005/8/layout/cycle6"/>
    <dgm:cxn modelId="{E3104FC6-BA95-432A-A7A1-A7571E656B9C}" type="presOf" srcId="{CE0A666C-EF9A-498E-8989-116EDA59CA5F}" destId="{3F2F596B-1F55-47C6-A221-95D512DB5F01}" srcOrd="0" destOrd="0" presId="urn:microsoft.com/office/officeart/2005/8/layout/cycle6"/>
    <dgm:cxn modelId="{786EEAB3-F545-4711-BFED-7513559ED1A7}" srcId="{C53DC80F-569E-449E-ABEE-91DDA742BAE7}" destId="{2A8E8214-23E0-409F-9902-49D74E1A57CD}" srcOrd="2" destOrd="0" parTransId="{B47D2020-9D3E-4874-8BF4-2C3D98AF62BF}" sibTransId="{EBC826F5-E60E-4753-B677-F8A2A8A9C58A}"/>
    <dgm:cxn modelId="{D09B81C2-8620-4C91-8F4A-595B7250C0AC}" srcId="{C53DC80F-569E-449E-ABEE-91DDA742BAE7}" destId="{02037FDD-94B7-4DAB-8F27-FB5D5BB16901}" srcOrd="1" destOrd="0" parTransId="{B382ED0A-3E04-442D-8CAE-8ADABC6EE286}" sibTransId="{1EEA61CA-5715-4CB1-9B3A-A105A6C627F5}"/>
    <dgm:cxn modelId="{7286C6E1-3686-467E-853F-002DE5B34942}" type="presOf" srcId="{1EEA61CA-5715-4CB1-9B3A-A105A6C627F5}" destId="{69E207CD-78E6-4FC1-80CC-5871D511BFA8}" srcOrd="0" destOrd="0" presId="urn:microsoft.com/office/officeart/2005/8/layout/cycle6"/>
    <dgm:cxn modelId="{C5836FA9-3760-45E1-90AC-44F918BA9DC2}" type="presOf" srcId="{C53DC80F-569E-449E-ABEE-91DDA742BAE7}" destId="{3C7D7BF7-4449-4883-ADD5-653CC0D95EC7}" srcOrd="0" destOrd="0" presId="urn:microsoft.com/office/officeart/2005/8/layout/cycle6"/>
    <dgm:cxn modelId="{59A45316-46B5-46D9-90C3-FCAFF19838AF}" type="presOf" srcId="{02037FDD-94B7-4DAB-8F27-FB5D5BB16901}" destId="{4C16C5F2-1A43-4AA7-85FD-BEAA4E181F01}" srcOrd="0" destOrd="0" presId="urn:microsoft.com/office/officeart/2005/8/layout/cycle6"/>
    <dgm:cxn modelId="{AB6D8DD8-90BA-4372-90AC-A42E0E61E8A2}" srcId="{C53DC80F-569E-449E-ABEE-91DDA742BAE7}" destId="{985707E0-17A4-499A-AD98-A9DF648AE3EE}" srcOrd="0" destOrd="0" parTransId="{86552D59-95F6-4011-8721-B1AC52787DFF}" sibTransId="{CE0A666C-EF9A-498E-8989-116EDA59CA5F}"/>
    <dgm:cxn modelId="{428C09EF-D2BB-45DB-9F9D-2403BA71E1EE}" type="presOf" srcId="{EBC826F5-E60E-4753-B677-F8A2A8A9C58A}" destId="{0EB76BE3-1FEF-4806-8DE3-2DCAF3D83B9C}" srcOrd="0" destOrd="0" presId="urn:microsoft.com/office/officeart/2005/8/layout/cycle6"/>
    <dgm:cxn modelId="{DEC4FA45-8F9F-40E1-845B-FE97DFBA9049}" type="presOf" srcId="{985707E0-17A4-499A-AD98-A9DF648AE3EE}" destId="{29C29235-D676-4D99-A500-F8E61EFBAB2B}" srcOrd="0" destOrd="0" presId="urn:microsoft.com/office/officeart/2005/8/layout/cycle6"/>
    <dgm:cxn modelId="{E6282907-C0FA-4170-989D-8CFCA79F97D8}" type="presParOf" srcId="{3C7D7BF7-4449-4883-ADD5-653CC0D95EC7}" destId="{29C29235-D676-4D99-A500-F8E61EFBAB2B}" srcOrd="0" destOrd="0" presId="urn:microsoft.com/office/officeart/2005/8/layout/cycle6"/>
    <dgm:cxn modelId="{316204E2-02B1-48C0-AF6C-8D951A93C6D9}" type="presParOf" srcId="{3C7D7BF7-4449-4883-ADD5-653CC0D95EC7}" destId="{4DE183EC-B538-407F-AA38-99F7E468B313}" srcOrd="1" destOrd="0" presId="urn:microsoft.com/office/officeart/2005/8/layout/cycle6"/>
    <dgm:cxn modelId="{215EDBE3-F7D4-40D7-86B2-D7CD111145BE}" type="presParOf" srcId="{3C7D7BF7-4449-4883-ADD5-653CC0D95EC7}" destId="{3F2F596B-1F55-47C6-A221-95D512DB5F01}" srcOrd="2" destOrd="0" presId="urn:microsoft.com/office/officeart/2005/8/layout/cycle6"/>
    <dgm:cxn modelId="{C3C26E4A-A67B-4A03-BAA0-9AE66FF9152E}" type="presParOf" srcId="{3C7D7BF7-4449-4883-ADD5-653CC0D95EC7}" destId="{4C16C5F2-1A43-4AA7-85FD-BEAA4E181F01}" srcOrd="3" destOrd="0" presId="urn:microsoft.com/office/officeart/2005/8/layout/cycle6"/>
    <dgm:cxn modelId="{27B70311-AF26-4E62-8BB9-1608689E81E7}" type="presParOf" srcId="{3C7D7BF7-4449-4883-ADD5-653CC0D95EC7}" destId="{608978F5-330C-4C73-A2BE-54DEA13365DC}" srcOrd="4" destOrd="0" presId="urn:microsoft.com/office/officeart/2005/8/layout/cycle6"/>
    <dgm:cxn modelId="{E9D18A60-3DBA-4FE6-9F1F-655895790A00}" type="presParOf" srcId="{3C7D7BF7-4449-4883-ADD5-653CC0D95EC7}" destId="{69E207CD-78E6-4FC1-80CC-5871D511BFA8}" srcOrd="5" destOrd="0" presId="urn:microsoft.com/office/officeart/2005/8/layout/cycle6"/>
    <dgm:cxn modelId="{FAA93EFE-9622-42EB-94CF-60DCC7D309E0}" type="presParOf" srcId="{3C7D7BF7-4449-4883-ADD5-653CC0D95EC7}" destId="{65A49A00-E9C1-4BE7-97D8-AB4B104BB878}" srcOrd="6" destOrd="0" presId="urn:microsoft.com/office/officeart/2005/8/layout/cycle6"/>
    <dgm:cxn modelId="{1D8937A2-A82E-4584-BE61-8CBDC42BCCAF}" type="presParOf" srcId="{3C7D7BF7-4449-4883-ADD5-653CC0D95EC7}" destId="{99D50E6F-2DEC-4F3A-8F02-BCD86E19323B}" srcOrd="7" destOrd="0" presId="urn:microsoft.com/office/officeart/2005/8/layout/cycle6"/>
    <dgm:cxn modelId="{204EB673-9FB8-4C26-859D-3DEBE2D13061}" type="presParOf" srcId="{3C7D7BF7-4449-4883-ADD5-653CC0D95EC7}" destId="{0EB76BE3-1FEF-4806-8DE3-2DCAF3D83B9C}"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98D41A-9267-4B02-BA22-6D3A3B383B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7DA1243-8AFF-42CD-B5DC-E6D7663CFBF1}">
      <dgm:prSet/>
      <dgm:spPr/>
      <dgm:t>
        <a:bodyPr/>
        <a:lstStyle/>
        <a:p>
          <a:r>
            <a:rPr lang="cs-CZ"/>
            <a:t>(1) Hrazenými službami jsou také preventivní prohlídky, které se provádějí</a:t>
          </a:r>
        </a:p>
      </dgm:t>
    </dgm:pt>
    <dgm:pt modelId="{40F65E72-34E8-4EEF-A07D-E4CB20E348B3}" type="parTrans" cxnId="{6E49015C-E572-4F46-A80D-7503449F04CB}">
      <dgm:prSet/>
      <dgm:spPr/>
      <dgm:t>
        <a:bodyPr/>
        <a:lstStyle/>
        <a:p>
          <a:endParaRPr lang="cs-CZ"/>
        </a:p>
      </dgm:t>
    </dgm:pt>
    <dgm:pt modelId="{292B483D-B329-4488-80CF-8B95BC7C7E24}" type="sibTrans" cxnId="{6E49015C-E572-4F46-A80D-7503449F04CB}">
      <dgm:prSet/>
      <dgm:spPr/>
      <dgm:t>
        <a:bodyPr/>
        <a:lstStyle/>
        <a:p>
          <a:endParaRPr lang="cs-CZ"/>
        </a:p>
      </dgm:t>
    </dgm:pt>
    <dgm:pt modelId="{7AAF9C67-A550-4D4B-B43E-3C07F50BB6E5}">
      <dgm:prSet/>
      <dgm:spPr/>
      <dgm:t>
        <a:bodyPr/>
        <a:lstStyle/>
        <a:p>
          <a:r>
            <a:rPr lang="cs-CZ" dirty="0"/>
            <a:t>v prvém roce života devětkrát do roka, z toho minimálně šestkrát v prvém půlroce života a z toho minimálně třikrát v prvních třech měsících života, pokud jim není poskytována dispenzární péče,</a:t>
          </a:r>
        </a:p>
      </dgm:t>
    </dgm:pt>
    <dgm:pt modelId="{DA9D1ADC-4AF9-4568-8C49-6BDA052B3F8E}" type="parTrans" cxnId="{B51CCCFE-2989-4A8C-B88E-0EA789A742BA}">
      <dgm:prSet/>
      <dgm:spPr/>
      <dgm:t>
        <a:bodyPr/>
        <a:lstStyle/>
        <a:p>
          <a:endParaRPr lang="cs-CZ"/>
        </a:p>
      </dgm:t>
    </dgm:pt>
    <dgm:pt modelId="{87AFED96-2209-4C09-A6ED-BE3538FF8D71}" type="sibTrans" cxnId="{B51CCCFE-2989-4A8C-B88E-0EA789A742BA}">
      <dgm:prSet/>
      <dgm:spPr/>
      <dgm:t>
        <a:bodyPr/>
        <a:lstStyle/>
        <a:p>
          <a:endParaRPr lang="cs-CZ"/>
        </a:p>
      </dgm:t>
    </dgm:pt>
    <dgm:pt modelId="{FC156757-215E-4C5A-B8CC-B1C84C257432}">
      <dgm:prSet/>
      <dgm:spPr/>
      <dgm:t>
        <a:bodyPr/>
        <a:lstStyle/>
        <a:p>
          <a:r>
            <a:rPr lang="cs-CZ" dirty="0"/>
            <a:t>v 18 měsících věku,</a:t>
          </a:r>
        </a:p>
      </dgm:t>
    </dgm:pt>
    <dgm:pt modelId="{019966FC-BA43-4896-89B1-1EE2D251BFF1}" type="parTrans" cxnId="{4C9E8131-F2D8-448F-AB50-B3A4F77BDB29}">
      <dgm:prSet/>
      <dgm:spPr/>
      <dgm:t>
        <a:bodyPr/>
        <a:lstStyle/>
        <a:p>
          <a:endParaRPr lang="cs-CZ"/>
        </a:p>
      </dgm:t>
    </dgm:pt>
    <dgm:pt modelId="{883AEC0B-2D8B-4A7A-A631-E26399746FAA}" type="sibTrans" cxnId="{4C9E8131-F2D8-448F-AB50-B3A4F77BDB29}">
      <dgm:prSet/>
      <dgm:spPr/>
      <dgm:t>
        <a:bodyPr/>
        <a:lstStyle/>
        <a:p>
          <a:endParaRPr lang="cs-CZ"/>
        </a:p>
      </dgm:t>
    </dgm:pt>
    <dgm:pt modelId="{E817BAC6-F757-40C9-8ABA-13F95FEC9B2A}">
      <dgm:prSet/>
      <dgm:spPr/>
      <dgm:t>
        <a:bodyPr/>
        <a:lstStyle/>
        <a:p>
          <a:r>
            <a:rPr lang="cs-CZ" dirty="0"/>
            <a:t> ve třech letech a dále vždy jedenkrát za dva roky, nejdříve však 18 měsíců po provedení poslední preventivní prohlídky.</a:t>
          </a:r>
        </a:p>
      </dgm:t>
    </dgm:pt>
    <dgm:pt modelId="{3878737C-3CCE-449E-A19F-DC2E509BE6A5}" type="parTrans" cxnId="{97971939-35A7-42A6-A32E-C572C833A2DC}">
      <dgm:prSet/>
      <dgm:spPr/>
      <dgm:t>
        <a:bodyPr/>
        <a:lstStyle/>
        <a:p>
          <a:endParaRPr lang="cs-CZ"/>
        </a:p>
      </dgm:t>
    </dgm:pt>
    <dgm:pt modelId="{811D266A-D672-4840-B111-24DA4C3F68AC}" type="sibTrans" cxnId="{97971939-35A7-42A6-A32E-C572C833A2DC}">
      <dgm:prSet/>
      <dgm:spPr/>
      <dgm:t>
        <a:bodyPr/>
        <a:lstStyle/>
        <a:p>
          <a:endParaRPr lang="cs-CZ"/>
        </a:p>
      </dgm:t>
    </dgm:pt>
    <dgm:pt modelId="{97976743-4E83-4E14-9282-FF7B80C84A48}">
      <dgm:prSet/>
      <dgm:spPr/>
      <dgm:t>
        <a:bodyPr/>
        <a:lstStyle/>
        <a:p>
          <a:r>
            <a:rPr lang="cs-CZ"/>
            <a:t>(2) V oboru zubní lékařství se provádí preventivní prohlídka:</a:t>
          </a:r>
        </a:p>
      </dgm:t>
    </dgm:pt>
    <dgm:pt modelId="{297D104D-AF8C-48B9-8C67-0A9A7A768857}" type="parTrans" cxnId="{15633089-AE2E-41A7-AB76-F14107094C2E}">
      <dgm:prSet/>
      <dgm:spPr/>
      <dgm:t>
        <a:bodyPr/>
        <a:lstStyle/>
        <a:p>
          <a:endParaRPr lang="cs-CZ"/>
        </a:p>
      </dgm:t>
    </dgm:pt>
    <dgm:pt modelId="{8234EC9D-34F9-4D03-9AAE-6C7BA4CEED06}" type="sibTrans" cxnId="{15633089-AE2E-41A7-AB76-F14107094C2E}">
      <dgm:prSet/>
      <dgm:spPr/>
      <dgm:t>
        <a:bodyPr/>
        <a:lstStyle/>
        <a:p>
          <a:endParaRPr lang="cs-CZ"/>
        </a:p>
      </dgm:t>
    </dgm:pt>
    <dgm:pt modelId="{C8C15A16-7E53-419C-BE04-724A757604A6}">
      <dgm:prSet/>
      <dgm:spPr/>
      <dgm:t>
        <a:bodyPr/>
        <a:lstStyle/>
        <a:p>
          <a:r>
            <a:rPr lang="cs-CZ" dirty="0"/>
            <a:t>u dětí a dorostu ve věku do 18 let dvakrát ročně,</a:t>
          </a:r>
        </a:p>
      </dgm:t>
    </dgm:pt>
    <dgm:pt modelId="{3B5F6B0D-BA20-44B3-B0B9-141634E20C11}" type="parTrans" cxnId="{CB73C016-CC8C-4979-85F3-D45ED2AB421E}">
      <dgm:prSet/>
      <dgm:spPr/>
      <dgm:t>
        <a:bodyPr/>
        <a:lstStyle/>
        <a:p>
          <a:endParaRPr lang="cs-CZ"/>
        </a:p>
      </dgm:t>
    </dgm:pt>
    <dgm:pt modelId="{23E8B2A0-FB99-495D-91BD-46EE6EFD3BC8}" type="sibTrans" cxnId="{CB73C016-CC8C-4979-85F3-D45ED2AB421E}">
      <dgm:prSet/>
      <dgm:spPr/>
      <dgm:t>
        <a:bodyPr/>
        <a:lstStyle/>
        <a:p>
          <a:endParaRPr lang="cs-CZ"/>
        </a:p>
      </dgm:t>
    </dgm:pt>
    <dgm:pt modelId="{327B210A-1F8D-4F47-BD38-7A5C022ACC45}">
      <dgm:prSet/>
      <dgm:spPr/>
      <dgm:t>
        <a:bodyPr/>
        <a:lstStyle/>
        <a:p>
          <a:r>
            <a:rPr lang="cs-CZ" dirty="0"/>
            <a:t>u těhotných žen dvakrát v průběhu těhotenství,</a:t>
          </a:r>
        </a:p>
      </dgm:t>
    </dgm:pt>
    <dgm:pt modelId="{01811CA8-2D71-4A16-A158-1FA8DFEC9E93}" type="parTrans" cxnId="{75823216-AE46-4AE3-A607-E422CC612189}">
      <dgm:prSet/>
      <dgm:spPr/>
      <dgm:t>
        <a:bodyPr/>
        <a:lstStyle/>
        <a:p>
          <a:endParaRPr lang="cs-CZ"/>
        </a:p>
      </dgm:t>
    </dgm:pt>
    <dgm:pt modelId="{4C7610DD-96FE-440B-9729-7A6642432205}" type="sibTrans" cxnId="{75823216-AE46-4AE3-A607-E422CC612189}">
      <dgm:prSet/>
      <dgm:spPr/>
      <dgm:t>
        <a:bodyPr/>
        <a:lstStyle/>
        <a:p>
          <a:endParaRPr lang="cs-CZ"/>
        </a:p>
      </dgm:t>
    </dgm:pt>
    <dgm:pt modelId="{BFB72C9F-F56C-4F4D-A281-0ABAAB6BDDC5}">
      <dgm:prSet/>
      <dgm:spPr/>
      <dgm:t>
        <a:bodyPr/>
        <a:lstStyle/>
        <a:p>
          <a:r>
            <a:rPr lang="cs-CZ" dirty="0"/>
            <a:t>u dospělých jedenkrát ročně.</a:t>
          </a:r>
        </a:p>
      </dgm:t>
    </dgm:pt>
    <dgm:pt modelId="{63A0B421-D2CA-45E8-A781-73DBC0D78C63}" type="parTrans" cxnId="{F080AEE6-79CB-49F4-9DF8-A0CB38621206}">
      <dgm:prSet/>
      <dgm:spPr/>
      <dgm:t>
        <a:bodyPr/>
        <a:lstStyle/>
        <a:p>
          <a:endParaRPr lang="cs-CZ"/>
        </a:p>
      </dgm:t>
    </dgm:pt>
    <dgm:pt modelId="{80F145E3-B01C-481A-B24B-94FBEA27766E}" type="sibTrans" cxnId="{F080AEE6-79CB-49F4-9DF8-A0CB38621206}">
      <dgm:prSet/>
      <dgm:spPr/>
      <dgm:t>
        <a:bodyPr/>
        <a:lstStyle/>
        <a:p>
          <a:endParaRPr lang="cs-CZ"/>
        </a:p>
      </dgm:t>
    </dgm:pt>
    <dgm:pt modelId="{F92965B5-C17C-423B-B431-E7F2BB638B8E}">
      <dgm:prSet/>
      <dgm:spPr/>
      <dgm:t>
        <a:bodyPr/>
        <a:lstStyle/>
        <a:p>
          <a:r>
            <a:rPr lang="cs-CZ"/>
            <a:t>(3) V oboru gynekologie a porodnictví se provádí preventivní prohlídka při ukončení povinné školní docházky a dále počínaje patnáctým rokem věku jedenkrát ročně.</a:t>
          </a:r>
        </a:p>
      </dgm:t>
    </dgm:pt>
    <dgm:pt modelId="{B99DB993-485B-467C-9300-0604F079842E}" type="parTrans" cxnId="{E4A01C6B-3C2E-4DB2-82EB-1A9F8951B595}">
      <dgm:prSet/>
      <dgm:spPr/>
      <dgm:t>
        <a:bodyPr/>
        <a:lstStyle/>
        <a:p>
          <a:endParaRPr lang="cs-CZ"/>
        </a:p>
      </dgm:t>
    </dgm:pt>
    <dgm:pt modelId="{B9E2CA24-A040-4AE0-9A28-DF2D09590C42}" type="sibTrans" cxnId="{E4A01C6B-3C2E-4DB2-82EB-1A9F8951B595}">
      <dgm:prSet/>
      <dgm:spPr/>
      <dgm:t>
        <a:bodyPr/>
        <a:lstStyle/>
        <a:p>
          <a:endParaRPr lang="cs-CZ"/>
        </a:p>
      </dgm:t>
    </dgm:pt>
    <dgm:pt modelId="{DE2977F9-DAD5-4AB5-8959-9D7CC6CF17EE}" type="pres">
      <dgm:prSet presAssocID="{9098D41A-9267-4B02-BA22-6D3A3B383B53}" presName="linear" presStyleCnt="0">
        <dgm:presLayoutVars>
          <dgm:animLvl val="lvl"/>
          <dgm:resizeHandles val="exact"/>
        </dgm:presLayoutVars>
      </dgm:prSet>
      <dgm:spPr/>
      <dgm:t>
        <a:bodyPr/>
        <a:lstStyle/>
        <a:p>
          <a:endParaRPr lang="cs-CZ"/>
        </a:p>
      </dgm:t>
    </dgm:pt>
    <dgm:pt modelId="{A96AE196-6B95-44F7-8F69-ECEAE586D222}" type="pres">
      <dgm:prSet presAssocID="{E7DA1243-8AFF-42CD-B5DC-E6D7663CFBF1}" presName="parentText" presStyleLbl="node1" presStyleIdx="0" presStyleCnt="3">
        <dgm:presLayoutVars>
          <dgm:chMax val="0"/>
          <dgm:bulletEnabled val="1"/>
        </dgm:presLayoutVars>
      </dgm:prSet>
      <dgm:spPr/>
      <dgm:t>
        <a:bodyPr/>
        <a:lstStyle/>
        <a:p>
          <a:endParaRPr lang="cs-CZ"/>
        </a:p>
      </dgm:t>
    </dgm:pt>
    <dgm:pt modelId="{E36BE855-1E55-41AB-98B3-66849D5188A5}" type="pres">
      <dgm:prSet presAssocID="{E7DA1243-8AFF-42CD-B5DC-E6D7663CFBF1}" presName="childText" presStyleLbl="revTx" presStyleIdx="0" presStyleCnt="2">
        <dgm:presLayoutVars>
          <dgm:bulletEnabled val="1"/>
        </dgm:presLayoutVars>
      </dgm:prSet>
      <dgm:spPr/>
      <dgm:t>
        <a:bodyPr/>
        <a:lstStyle/>
        <a:p>
          <a:endParaRPr lang="cs-CZ"/>
        </a:p>
      </dgm:t>
    </dgm:pt>
    <dgm:pt modelId="{9A54B853-0BC9-4B1B-9DCF-892C84444EDA}" type="pres">
      <dgm:prSet presAssocID="{97976743-4E83-4E14-9282-FF7B80C84A48}" presName="parentText" presStyleLbl="node1" presStyleIdx="1" presStyleCnt="3">
        <dgm:presLayoutVars>
          <dgm:chMax val="0"/>
          <dgm:bulletEnabled val="1"/>
        </dgm:presLayoutVars>
      </dgm:prSet>
      <dgm:spPr/>
      <dgm:t>
        <a:bodyPr/>
        <a:lstStyle/>
        <a:p>
          <a:endParaRPr lang="cs-CZ"/>
        </a:p>
      </dgm:t>
    </dgm:pt>
    <dgm:pt modelId="{041EE7F4-34B0-4AE8-B587-40FAAFD1E7F8}" type="pres">
      <dgm:prSet presAssocID="{97976743-4E83-4E14-9282-FF7B80C84A48}" presName="childText" presStyleLbl="revTx" presStyleIdx="1" presStyleCnt="2">
        <dgm:presLayoutVars>
          <dgm:bulletEnabled val="1"/>
        </dgm:presLayoutVars>
      </dgm:prSet>
      <dgm:spPr/>
      <dgm:t>
        <a:bodyPr/>
        <a:lstStyle/>
        <a:p>
          <a:endParaRPr lang="cs-CZ"/>
        </a:p>
      </dgm:t>
    </dgm:pt>
    <dgm:pt modelId="{BCCF8C32-B454-4DA3-8B0F-7CCC0CEA67CF}" type="pres">
      <dgm:prSet presAssocID="{F92965B5-C17C-423B-B431-E7F2BB638B8E}" presName="parentText" presStyleLbl="node1" presStyleIdx="2" presStyleCnt="3">
        <dgm:presLayoutVars>
          <dgm:chMax val="0"/>
          <dgm:bulletEnabled val="1"/>
        </dgm:presLayoutVars>
      </dgm:prSet>
      <dgm:spPr/>
      <dgm:t>
        <a:bodyPr/>
        <a:lstStyle/>
        <a:p>
          <a:endParaRPr lang="cs-CZ"/>
        </a:p>
      </dgm:t>
    </dgm:pt>
  </dgm:ptLst>
  <dgm:cxnLst>
    <dgm:cxn modelId="{0101517B-5044-4193-AB52-336DB68F18BB}" type="presOf" srcId="{9098D41A-9267-4B02-BA22-6D3A3B383B53}" destId="{DE2977F9-DAD5-4AB5-8959-9D7CC6CF17EE}" srcOrd="0" destOrd="0" presId="urn:microsoft.com/office/officeart/2005/8/layout/vList2"/>
    <dgm:cxn modelId="{F798501B-8A4D-4701-AF24-605316F9CBB5}" type="presOf" srcId="{BFB72C9F-F56C-4F4D-A281-0ABAAB6BDDC5}" destId="{041EE7F4-34B0-4AE8-B587-40FAAFD1E7F8}" srcOrd="0" destOrd="2" presId="urn:microsoft.com/office/officeart/2005/8/layout/vList2"/>
    <dgm:cxn modelId="{398583BE-8C9B-4920-BB03-47C9158C9F11}" type="presOf" srcId="{E817BAC6-F757-40C9-8ABA-13F95FEC9B2A}" destId="{E36BE855-1E55-41AB-98B3-66849D5188A5}" srcOrd="0" destOrd="2" presId="urn:microsoft.com/office/officeart/2005/8/layout/vList2"/>
    <dgm:cxn modelId="{D5EDCCDF-242E-47AF-ADC0-2FD2B8328102}" type="presOf" srcId="{7AAF9C67-A550-4D4B-B43E-3C07F50BB6E5}" destId="{E36BE855-1E55-41AB-98B3-66849D5188A5}" srcOrd="0" destOrd="0" presId="urn:microsoft.com/office/officeart/2005/8/layout/vList2"/>
    <dgm:cxn modelId="{97971939-35A7-42A6-A32E-C572C833A2DC}" srcId="{E7DA1243-8AFF-42CD-B5DC-E6D7663CFBF1}" destId="{E817BAC6-F757-40C9-8ABA-13F95FEC9B2A}" srcOrd="2" destOrd="0" parTransId="{3878737C-3CCE-449E-A19F-DC2E509BE6A5}" sibTransId="{811D266A-D672-4840-B111-24DA4C3F68AC}"/>
    <dgm:cxn modelId="{15633089-AE2E-41A7-AB76-F14107094C2E}" srcId="{9098D41A-9267-4B02-BA22-6D3A3B383B53}" destId="{97976743-4E83-4E14-9282-FF7B80C84A48}" srcOrd="1" destOrd="0" parTransId="{297D104D-AF8C-48B9-8C67-0A9A7A768857}" sibTransId="{8234EC9D-34F9-4D03-9AAE-6C7BA4CEED06}"/>
    <dgm:cxn modelId="{81D3BA63-8C38-4C8E-BE4F-A91B8EB7FAE1}" type="presOf" srcId="{FC156757-215E-4C5A-B8CC-B1C84C257432}" destId="{E36BE855-1E55-41AB-98B3-66849D5188A5}" srcOrd="0" destOrd="1" presId="urn:microsoft.com/office/officeart/2005/8/layout/vList2"/>
    <dgm:cxn modelId="{62E96416-D810-4080-9531-8F62892968E4}" type="presOf" srcId="{97976743-4E83-4E14-9282-FF7B80C84A48}" destId="{9A54B853-0BC9-4B1B-9DCF-892C84444EDA}" srcOrd="0" destOrd="0" presId="urn:microsoft.com/office/officeart/2005/8/layout/vList2"/>
    <dgm:cxn modelId="{B51CCCFE-2989-4A8C-B88E-0EA789A742BA}" srcId="{E7DA1243-8AFF-42CD-B5DC-E6D7663CFBF1}" destId="{7AAF9C67-A550-4D4B-B43E-3C07F50BB6E5}" srcOrd="0" destOrd="0" parTransId="{DA9D1ADC-4AF9-4568-8C49-6BDA052B3F8E}" sibTransId="{87AFED96-2209-4C09-A6ED-BE3538FF8D71}"/>
    <dgm:cxn modelId="{C668EA3E-4F93-40E1-8B0A-20D1C42CCF37}" type="presOf" srcId="{E7DA1243-8AFF-42CD-B5DC-E6D7663CFBF1}" destId="{A96AE196-6B95-44F7-8F69-ECEAE586D222}" srcOrd="0" destOrd="0" presId="urn:microsoft.com/office/officeart/2005/8/layout/vList2"/>
    <dgm:cxn modelId="{6E49015C-E572-4F46-A80D-7503449F04CB}" srcId="{9098D41A-9267-4B02-BA22-6D3A3B383B53}" destId="{E7DA1243-8AFF-42CD-B5DC-E6D7663CFBF1}" srcOrd="0" destOrd="0" parTransId="{40F65E72-34E8-4EEF-A07D-E4CB20E348B3}" sibTransId="{292B483D-B329-4488-80CF-8B95BC7C7E24}"/>
    <dgm:cxn modelId="{CB73C016-CC8C-4979-85F3-D45ED2AB421E}" srcId="{97976743-4E83-4E14-9282-FF7B80C84A48}" destId="{C8C15A16-7E53-419C-BE04-724A757604A6}" srcOrd="0" destOrd="0" parTransId="{3B5F6B0D-BA20-44B3-B0B9-141634E20C11}" sibTransId="{23E8B2A0-FB99-495D-91BD-46EE6EFD3BC8}"/>
    <dgm:cxn modelId="{75823216-AE46-4AE3-A607-E422CC612189}" srcId="{97976743-4E83-4E14-9282-FF7B80C84A48}" destId="{327B210A-1F8D-4F47-BD38-7A5C022ACC45}" srcOrd="1" destOrd="0" parTransId="{01811CA8-2D71-4A16-A158-1FA8DFEC9E93}" sibTransId="{4C7610DD-96FE-440B-9729-7A6642432205}"/>
    <dgm:cxn modelId="{F080AEE6-79CB-49F4-9DF8-A0CB38621206}" srcId="{97976743-4E83-4E14-9282-FF7B80C84A48}" destId="{BFB72C9F-F56C-4F4D-A281-0ABAAB6BDDC5}" srcOrd="2" destOrd="0" parTransId="{63A0B421-D2CA-45E8-A781-73DBC0D78C63}" sibTransId="{80F145E3-B01C-481A-B24B-94FBEA27766E}"/>
    <dgm:cxn modelId="{4B2F8E1F-142A-459C-A375-6A79DA5FD3D7}" type="presOf" srcId="{F92965B5-C17C-423B-B431-E7F2BB638B8E}" destId="{BCCF8C32-B454-4DA3-8B0F-7CCC0CEA67CF}" srcOrd="0" destOrd="0" presId="urn:microsoft.com/office/officeart/2005/8/layout/vList2"/>
    <dgm:cxn modelId="{E4A01C6B-3C2E-4DB2-82EB-1A9F8951B595}" srcId="{9098D41A-9267-4B02-BA22-6D3A3B383B53}" destId="{F92965B5-C17C-423B-B431-E7F2BB638B8E}" srcOrd="2" destOrd="0" parTransId="{B99DB993-485B-467C-9300-0604F079842E}" sibTransId="{B9E2CA24-A040-4AE0-9A28-DF2D09590C42}"/>
    <dgm:cxn modelId="{F6EBF0CB-80AB-4B09-B62F-687BF2053EAC}" type="presOf" srcId="{327B210A-1F8D-4F47-BD38-7A5C022ACC45}" destId="{041EE7F4-34B0-4AE8-B587-40FAAFD1E7F8}" srcOrd="0" destOrd="1" presId="urn:microsoft.com/office/officeart/2005/8/layout/vList2"/>
    <dgm:cxn modelId="{4C9E8131-F2D8-448F-AB50-B3A4F77BDB29}" srcId="{E7DA1243-8AFF-42CD-B5DC-E6D7663CFBF1}" destId="{FC156757-215E-4C5A-B8CC-B1C84C257432}" srcOrd="1" destOrd="0" parTransId="{019966FC-BA43-4896-89B1-1EE2D251BFF1}" sibTransId="{883AEC0B-2D8B-4A7A-A631-E26399746FAA}"/>
    <dgm:cxn modelId="{02160744-40A9-4BB4-ADDA-3C55EE226114}" type="presOf" srcId="{C8C15A16-7E53-419C-BE04-724A757604A6}" destId="{041EE7F4-34B0-4AE8-B587-40FAAFD1E7F8}" srcOrd="0" destOrd="0" presId="urn:microsoft.com/office/officeart/2005/8/layout/vList2"/>
    <dgm:cxn modelId="{558D8292-6B53-44E8-B437-6CF80F0E55C9}" type="presParOf" srcId="{DE2977F9-DAD5-4AB5-8959-9D7CC6CF17EE}" destId="{A96AE196-6B95-44F7-8F69-ECEAE586D222}" srcOrd="0" destOrd="0" presId="urn:microsoft.com/office/officeart/2005/8/layout/vList2"/>
    <dgm:cxn modelId="{6A8EC082-0E24-4C9F-9E1B-0F57357E3D39}" type="presParOf" srcId="{DE2977F9-DAD5-4AB5-8959-9D7CC6CF17EE}" destId="{E36BE855-1E55-41AB-98B3-66849D5188A5}" srcOrd="1" destOrd="0" presId="urn:microsoft.com/office/officeart/2005/8/layout/vList2"/>
    <dgm:cxn modelId="{0EECCE22-A8E2-4CFA-B822-32A8C1A39A9F}" type="presParOf" srcId="{DE2977F9-DAD5-4AB5-8959-9D7CC6CF17EE}" destId="{9A54B853-0BC9-4B1B-9DCF-892C84444EDA}" srcOrd="2" destOrd="0" presId="urn:microsoft.com/office/officeart/2005/8/layout/vList2"/>
    <dgm:cxn modelId="{1D4D7B85-0CA4-433F-8AA4-D48E3E59DEF7}" type="presParOf" srcId="{DE2977F9-DAD5-4AB5-8959-9D7CC6CF17EE}" destId="{041EE7F4-34B0-4AE8-B587-40FAAFD1E7F8}" srcOrd="3" destOrd="0" presId="urn:microsoft.com/office/officeart/2005/8/layout/vList2"/>
    <dgm:cxn modelId="{B36C492B-5019-4138-9EE0-838955F892F5}" type="presParOf" srcId="{DE2977F9-DAD5-4AB5-8959-9D7CC6CF17EE}" destId="{BCCF8C32-B454-4DA3-8B0F-7CCC0CEA67C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91FB97-8AF1-46D1-9E9A-B214A911BF2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cs-CZ"/>
        </a:p>
      </dgm:t>
    </dgm:pt>
    <dgm:pt modelId="{EBC0A35F-2452-4420-92B5-C4A33D1FB244}">
      <dgm:prSet>
        <dgm:style>
          <a:lnRef idx="2">
            <a:schemeClr val="dk1"/>
          </a:lnRef>
          <a:fillRef idx="1">
            <a:schemeClr val="lt1"/>
          </a:fillRef>
          <a:effectRef idx="0">
            <a:schemeClr val="dk1"/>
          </a:effectRef>
          <a:fontRef idx="minor">
            <a:schemeClr val="dk1"/>
          </a:fontRef>
        </dgm:style>
      </dgm:prSet>
      <dgm:spPr/>
      <dgm:t>
        <a:bodyPr/>
        <a:lstStyle/>
        <a:p>
          <a:pPr rtl="0"/>
          <a:r>
            <a:rPr lang="cs-CZ" dirty="0"/>
            <a:t>§48 ZZS - přijetím pacienta by bylo překročeno únosné pracovní zatížení nebo jeho přijetí brání provozní důvody, personální zabezpečení nebo technické a věcné vybavení zdravotnického zařízení</a:t>
          </a:r>
        </a:p>
      </dgm:t>
    </dgm:pt>
    <dgm:pt modelId="{5BA58033-E57C-4884-A3E8-339A1106AD1D}" type="parTrans" cxnId="{92EEDF73-C142-494C-B13B-E77ADF33085D}">
      <dgm:prSet/>
      <dgm:spPr/>
      <dgm:t>
        <a:bodyPr/>
        <a:lstStyle/>
        <a:p>
          <a:endParaRPr lang="cs-CZ"/>
        </a:p>
      </dgm:t>
    </dgm:pt>
    <dgm:pt modelId="{506390F8-9C82-47DD-B11E-77950772CD31}" type="sibTrans" cxnId="{92EEDF73-C142-494C-B13B-E77ADF33085D}">
      <dgm:prSet/>
      <dgm:spPr/>
      <dgm:t>
        <a:bodyPr/>
        <a:lstStyle/>
        <a:p>
          <a:endParaRPr lang="cs-CZ"/>
        </a:p>
      </dgm:t>
    </dgm:pt>
    <dgm:pt modelId="{6BAD0978-82E9-4D7E-8A0E-BD297EE14DD7}">
      <dgm:prSet>
        <dgm:style>
          <a:lnRef idx="2">
            <a:schemeClr val="dk1"/>
          </a:lnRef>
          <a:fillRef idx="1">
            <a:schemeClr val="lt1"/>
          </a:fillRef>
          <a:effectRef idx="0">
            <a:schemeClr val="dk1"/>
          </a:effectRef>
          <a:fontRef idx="minor">
            <a:schemeClr val="dk1"/>
          </a:fontRef>
        </dgm:style>
      </dgm:prSet>
      <dgm:spPr/>
      <dgm:t>
        <a:bodyPr/>
        <a:lstStyle/>
        <a:p>
          <a:pPr rtl="0"/>
          <a:r>
            <a:rPr lang="cs-CZ" dirty="0"/>
            <a:t>Nejsou prostředky na zaplacení dalšího personálu (OK)</a:t>
          </a:r>
        </a:p>
      </dgm:t>
    </dgm:pt>
    <dgm:pt modelId="{26802F9A-B43D-4185-943E-18A0B2EA4D91}" type="parTrans" cxnId="{F6857A86-9FBA-4B3B-A947-1637338835A5}">
      <dgm:prSet/>
      <dgm:spPr/>
      <dgm:t>
        <a:bodyPr/>
        <a:lstStyle/>
        <a:p>
          <a:endParaRPr lang="cs-CZ"/>
        </a:p>
      </dgm:t>
    </dgm:pt>
    <dgm:pt modelId="{E0989C15-EDC9-4CDF-8DE2-B4327052E896}" type="sibTrans" cxnId="{F6857A86-9FBA-4B3B-A947-1637338835A5}">
      <dgm:prSet/>
      <dgm:spPr/>
      <dgm:t>
        <a:bodyPr/>
        <a:lstStyle/>
        <a:p>
          <a:endParaRPr lang="cs-CZ"/>
        </a:p>
      </dgm:t>
    </dgm:pt>
    <dgm:pt modelId="{06B91DB1-0912-4890-81DA-DED82DA874DE}">
      <dgm:prSet>
        <dgm:style>
          <a:lnRef idx="2">
            <a:schemeClr val="dk1"/>
          </a:lnRef>
          <a:fillRef idx="1">
            <a:schemeClr val="lt1"/>
          </a:fillRef>
          <a:effectRef idx="0">
            <a:schemeClr val="dk1"/>
          </a:effectRef>
          <a:fontRef idx="minor">
            <a:schemeClr val="dk1"/>
          </a:fontRef>
        </dgm:style>
      </dgm:prSet>
      <dgm:spPr/>
      <dgm:t>
        <a:bodyPr/>
        <a:lstStyle/>
        <a:p>
          <a:pPr rtl="0"/>
          <a:r>
            <a:rPr lang="cs-CZ" dirty="0"/>
            <a:t>Nejsou prostředky na provoz dalšího lůžka (OK)</a:t>
          </a:r>
        </a:p>
      </dgm:t>
    </dgm:pt>
    <dgm:pt modelId="{27F6EDC9-0D3A-4326-87B8-70C0D8F64E66}" type="parTrans" cxnId="{742ACE44-BA8E-4891-B8A9-48B9B9B5B09F}">
      <dgm:prSet/>
      <dgm:spPr/>
      <dgm:t>
        <a:bodyPr/>
        <a:lstStyle/>
        <a:p>
          <a:endParaRPr lang="cs-CZ"/>
        </a:p>
      </dgm:t>
    </dgm:pt>
    <dgm:pt modelId="{F3F4BC96-1B98-4E22-91A3-7C8205BB0590}" type="sibTrans" cxnId="{742ACE44-BA8E-4891-B8A9-48B9B9B5B09F}">
      <dgm:prSet/>
      <dgm:spPr/>
      <dgm:t>
        <a:bodyPr/>
        <a:lstStyle/>
        <a:p>
          <a:endParaRPr lang="cs-CZ"/>
        </a:p>
      </dgm:t>
    </dgm:pt>
    <dgm:pt modelId="{3A566FD5-C987-4AE6-94CD-0A38A58C51F5}">
      <dgm:prSet>
        <dgm:style>
          <a:lnRef idx="2">
            <a:schemeClr val="dk1"/>
          </a:lnRef>
          <a:fillRef idx="1">
            <a:schemeClr val="lt1"/>
          </a:fillRef>
          <a:effectRef idx="0">
            <a:schemeClr val="dk1"/>
          </a:effectRef>
          <a:fontRef idx="minor">
            <a:schemeClr val="dk1"/>
          </a:fontRef>
        </dgm:style>
      </dgm:prSet>
      <dgm:spPr/>
      <dgm:t>
        <a:bodyPr/>
        <a:lstStyle/>
        <a:p>
          <a:pPr rtl="0"/>
          <a:r>
            <a:rPr lang="cs-CZ" dirty="0"/>
            <a:t>Nejsou prostředky na nákup léků/poskytnutí služby (NOK?)</a:t>
          </a:r>
        </a:p>
      </dgm:t>
    </dgm:pt>
    <dgm:pt modelId="{BFE63722-C86E-4804-81B7-33648D58B761}" type="parTrans" cxnId="{1CF98E37-D63F-4FA9-B2EF-61B7AA02775E}">
      <dgm:prSet/>
      <dgm:spPr/>
      <dgm:t>
        <a:bodyPr/>
        <a:lstStyle/>
        <a:p>
          <a:endParaRPr lang="cs-CZ"/>
        </a:p>
      </dgm:t>
    </dgm:pt>
    <dgm:pt modelId="{866C8EC4-F5BE-4698-BD30-9195AF22CBB3}" type="sibTrans" cxnId="{1CF98E37-D63F-4FA9-B2EF-61B7AA02775E}">
      <dgm:prSet/>
      <dgm:spPr/>
      <dgm:t>
        <a:bodyPr/>
        <a:lstStyle/>
        <a:p>
          <a:endParaRPr lang="cs-CZ"/>
        </a:p>
      </dgm:t>
    </dgm:pt>
    <dgm:pt modelId="{5A0CAC84-4376-4A42-BA40-4E4AD1837A98}" type="pres">
      <dgm:prSet presAssocID="{8091FB97-8AF1-46D1-9E9A-B214A911BF2D}" presName="diagram" presStyleCnt="0">
        <dgm:presLayoutVars>
          <dgm:dir/>
          <dgm:resizeHandles val="exact"/>
        </dgm:presLayoutVars>
      </dgm:prSet>
      <dgm:spPr/>
      <dgm:t>
        <a:bodyPr/>
        <a:lstStyle/>
        <a:p>
          <a:endParaRPr lang="cs-CZ"/>
        </a:p>
      </dgm:t>
    </dgm:pt>
    <dgm:pt modelId="{1ED1F818-4E65-4F48-8EA0-D733B884CEB9}" type="pres">
      <dgm:prSet presAssocID="{EBC0A35F-2452-4420-92B5-C4A33D1FB244}" presName="node" presStyleLbl="node1" presStyleIdx="0" presStyleCnt="1" custScaleX="137273">
        <dgm:presLayoutVars>
          <dgm:bulletEnabled val="1"/>
        </dgm:presLayoutVars>
      </dgm:prSet>
      <dgm:spPr/>
      <dgm:t>
        <a:bodyPr/>
        <a:lstStyle/>
        <a:p>
          <a:endParaRPr lang="cs-CZ"/>
        </a:p>
      </dgm:t>
    </dgm:pt>
  </dgm:ptLst>
  <dgm:cxnLst>
    <dgm:cxn modelId="{742ACE44-BA8E-4891-B8A9-48B9B9B5B09F}" srcId="{EBC0A35F-2452-4420-92B5-C4A33D1FB244}" destId="{06B91DB1-0912-4890-81DA-DED82DA874DE}" srcOrd="1" destOrd="0" parTransId="{27F6EDC9-0D3A-4326-87B8-70C0D8F64E66}" sibTransId="{F3F4BC96-1B98-4E22-91A3-7C8205BB0590}"/>
    <dgm:cxn modelId="{DDAFFB93-3505-4519-A692-2D5C98FDA07C}" type="presOf" srcId="{6BAD0978-82E9-4D7E-8A0E-BD297EE14DD7}" destId="{1ED1F818-4E65-4F48-8EA0-D733B884CEB9}" srcOrd="0" destOrd="1" presId="urn:microsoft.com/office/officeart/2005/8/layout/default"/>
    <dgm:cxn modelId="{94BEFAF1-AA69-4803-8C32-A5A55AE83749}" type="presOf" srcId="{06B91DB1-0912-4890-81DA-DED82DA874DE}" destId="{1ED1F818-4E65-4F48-8EA0-D733B884CEB9}" srcOrd="0" destOrd="2" presId="urn:microsoft.com/office/officeart/2005/8/layout/default"/>
    <dgm:cxn modelId="{1CF98E37-D63F-4FA9-B2EF-61B7AA02775E}" srcId="{EBC0A35F-2452-4420-92B5-C4A33D1FB244}" destId="{3A566FD5-C987-4AE6-94CD-0A38A58C51F5}" srcOrd="2" destOrd="0" parTransId="{BFE63722-C86E-4804-81B7-33648D58B761}" sibTransId="{866C8EC4-F5BE-4698-BD30-9195AF22CBB3}"/>
    <dgm:cxn modelId="{92EEDF73-C142-494C-B13B-E77ADF33085D}" srcId="{8091FB97-8AF1-46D1-9E9A-B214A911BF2D}" destId="{EBC0A35F-2452-4420-92B5-C4A33D1FB244}" srcOrd="0" destOrd="0" parTransId="{5BA58033-E57C-4884-A3E8-339A1106AD1D}" sibTransId="{506390F8-9C82-47DD-B11E-77950772CD31}"/>
    <dgm:cxn modelId="{F386A224-EECC-48A4-AC5A-F927C7198613}" type="presOf" srcId="{8091FB97-8AF1-46D1-9E9A-B214A911BF2D}" destId="{5A0CAC84-4376-4A42-BA40-4E4AD1837A98}" srcOrd="0" destOrd="0" presId="urn:microsoft.com/office/officeart/2005/8/layout/default"/>
    <dgm:cxn modelId="{62592F9F-31F8-437C-8706-C2F6B8FBC9B0}" type="presOf" srcId="{3A566FD5-C987-4AE6-94CD-0A38A58C51F5}" destId="{1ED1F818-4E65-4F48-8EA0-D733B884CEB9}" srcOrd="0" destOrd="3" presId="urn:microsoft.com/office/officeart/2005/8/layout/default"/>
    <dgm:cxn modelId="{6BB7F893-556F-4040-B2FA-8DA6905CCCDC}" type="presOf" srcId="{EBC0A35F-2452-4420-92B5-C4A33D1FB244}" destId="{1ED1F818-4E65-4F48-8EA0-D733B884CEB9}" srcOrd="0" destOrd="0" presId="urn:microsoft.com/office/officeart/2005/8/layout/default"/>
    <dgm:cxn modelId="{F6857A86-9FBA-4B3B-A947-1637338835A5}" srcId="{EBC0A35F-2452-4420-92B5-C4A33D1FB244}" destId="{6BAD0978-82E9-4D7E-8A0E-BD297EE14DD7}" srcOrd="0" destOrd="0" parTransId="{26802F9A-B43D-4185-943E-18A0B2EA4D91}" sibTransId="{E0989C15-EDC9-4CDF-8DE2-B4327052E896}"/>
    <dgm:cxn modelId="{B4899E82-5C18-4DCC-9614-D82177618907}" type="presParOf" srcId="{5A0CAC84-4376-4A42-BA40-4E4AD1837A98}" destId="{1ED1F818-4E65-4F48-8EA0-D733B884CEB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B4B3F2-59D9-42DD-8F98-EE9347708EB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cs-CZ"/>
        </a:p>
      </dgm:t>
    </dgm:pt>
    <dgm:pt modelId="{73480C11-95BD-4DCF-B06F-9BCC1848335B}">
      <dgm:prSet/>
      <dgm:spPr/>
      <dgm:t>
        <a:bodyPr/>
        <a:lstStyle/>
        <a:p>
          <a:pPr rtl="0"/>
          <a:r>
            <a:rPr lang="cs-CZ" dirty="0"/>
            <a:t>K čemu vůbec limit existuje ?</a:t>
          </a:r>
        </a:p>
      </dgm:t>
    </dgm:pt>
    <dgm:pt modelId="{78045078-6693-4BF8-872E-5E0E9E1B7BA6}" type="parTrans" cxnId="{C19E9E8D-0376-442A-A030-E70EDCD9BF58}">
      <dgm:prSet/>
      <dgm:spPr/>
      <dgm:t>
        <a:bodyPr/>
        <a:lstStyle/>
        <a:p>
          <a:endParaRPr lang="cs-CZ"/>
        </a:p>
      </dgm:t>
    </dgm:pt>
    <dgm:pt modelId="{44A5AEC2-17B6-45E8-A8CA-69EFDC029605}" type="sibTrans" cxnId="{C19E9E8D-0376-442A-A030-E70EDCD9BF58}">
      <dgm:prSet/>
      <dgm:spPr/>
      <dgm:t>
        <a:bodyPr/>
        <a:lstStyle/>
        <a:p>
          <a:endParaRPr lang="cs-CZ"/>
        </a:p>
      </dgm:t>
    </dgm:pt>
    <dgm:pt modelId="{BA81571E-7EC6-46E0-9B7B-101FA74DE8D4}">
      <dgm:prSet/>
      <dgm:spPr/>
      <dgm:t>
        <a:bodyPr/>
        <a:lstStyle/>
        <a:p>
          <a:pPr rtl="0"/>
          <a:r>
            <a:rPr lang="cs-CZ" dirty="0"/>
            <a:t>Důsledek – i péče nad limit je objektivně možná. </a:t>
          </a:r>
        </a:p>
      </dgm:t>
    </dgm:pt>
    <dgm:pt modelId="{C990F9F6-5CAF-449F-8700-004547A5C565}" type="parTrans" cxnId="{D7F30D7A-AB94-4459-BBF7-BFD76065B2CD}">
      <dgm:prSet/>
      <dgm:spPr/>
      <dgm:t>
        <a:bodyPr/>
        <a:lstStyle/>
        <a:p>
          <a:endParaRPr lang="cs-CZ"/>
        </a:p>
      </dgm:t>
    </dgm:pt>
    <dgm:pt modelId="{556B7F50-689D-4378-8B32-27C8A67F32CE}" type="sibTrans" cxnId="{D7F30D7A-AB94-4459-BBF7-BFD76065B2CD}">
      <dgm:prSet/>
      <dgm:spPr/>
      <dgm:t>
        <a:bodyPr/>
        <a:lstStyle/>
        <a:p>
          <a:endParaRPr lang="cs-CZ"/>
        </a:p>
      </dgm:t>
    </dgm:pt>
    <dgm:pt modelId="{D96EB145-ACE0-4948-BC08-A4940558DE70}">
      <dgm:prSet/>
      <dgm:spPr/>
      <dgm:t>
        <a:bodyPr/>
        <a:lstStyle/>
        <a:p>
          <a:pPr rtl="0"/>
          <a:r>
            <a:rPr lang="cs-CZ"/>
            <a:t>Odpovědnost lékaře</a:t>
          </a:r>
        </a:p>
      </dgm:t>
    </dgm:pt>
    <dgm:pt modelId="{4DE0F07A-D2AE-4614-8B5D-9C16003F6049}" type="parTrans" cxnId="{1B01CD9D-39D1-41DC-AAEE-489AFE2DCCB2}">
      <dgm:prSet/>
      <dgm:spPr/>
      <dgm:t>
        <a:bodyPr/>
        <a:lstStyle/>
        <a:p>
          <a:endParaRPr lang="cs-CZ"/>
        </a:p>
      </dgm:t>
    </dgm:pt>
    <dgm:pt modelId="{691F12C6-39B1-4FD0-8E93-5DF659269E8A}" type="sibTrans" cxnId="{1B01CD9D-39D1-41DC-AAEE-489AFE2DCCB2}">
      <dgm:prSet/>
      <dgm:spPr/>
      <dgm:t>
        <a:bodyPr/>
        <a:lstStyle/>
        <a:p>
          <a:endParaRPr lang="cs-CZ"/>
        </a:p>
      </dgm:t>
    </dgm:pt>
    <dgm:pt modelId="{83185291-B5AC-4C7C-B35D-95017F92398B}">
      <dgm:prSet/>
      <dgm:spPr/>
      <dgm:t>
        <a:bodyPr/>
        <a:lstStyle/>
        <a:p>
          <a:pPr rtl="0"/>
          <a:r>
            <a:rPr lang="cs-CZ" dirty="0"/>
            <a:t>= nevyužití všech dostupných možností?  </a:t>
          </a:r>
        </a:p>
      </dgm:t>
    </dgm:pt>
    <dgm:pt modelId="{4D231415-600A-48D3-B934-7E02B05F7678}" type="parTrans" cxnId="{9AB9B885-D186-4DA7-AD1D-59A81621B444}">
      <dgm:prSet/>
      <dgm:spPr/>
      <dgm:t>
        <a:bodyPr/>
        <a:lstStyle/>
        <a:p>
          <a:endParaRPr lang="cs-CZ"/>
        </a:p>
      </dgm:t>
    </dgm:pt>
    <dgm:pt modelId="{684C5D47-5DB8-415D-AD97-6792A8697EA1}" type="sibTrans" cxnId="{9AB9B885-D186-4DA7-AD1D-59A81621B444}">
      <dgm:prSet/>
      <dgm:spPr/>
      <dgm:t>
        <a:bodyPr/>
        <a:lstStyle/>
        <a:p>
          <a:endParaRPr lang="cs-CZ"/>
        </a:p>
      </dgm:t>
    </dgm:pt>
    <dgm:pt modelId="{124790E5-C2F3-476F-9EBA-6C56D6A60658}" type="pres">
      <dgm:prSet presAssocID="{D9B4B3F2-59D9-42DD-8F98-EE9347708EB3}" presName="linear" presStyleCnt="0">
        <dgm:presLayoutVars>
          <dgm:animLvl val="lvl"/>
          <dgm:resizeHandles val="exact"/>
        </dgm:presLayoutVars>
      </dgm:prSet>
      <dgm:spPr/>
      <dgm:t>
        <a:bodyPr/>
        <a:lstStyle/>
        <a:p>
          <a:endParaRPr lang="cs-CZ"/>
        </a:p>
      </dgm:t>
    </dgm:pt>
    <dgm:pt modelId="{2A53D1ED-7928-4FFD-8707-D288DC9E9004}" type="pres">
      <dgm:prSet presAssocID="{73480C11-95BD-4DCF-B06F-9BCC1848335B}" presName="parentText" presStyleLbl="node1" presStyleIdx="0" presStyleCnt="3">
        <dgm:presLayoutVars>
          <dgm:chMax val="0"/>
          <dgm:bulletEnabled val="1"/>
        </dgm:presLayoutVars>
      </dgm:prSet>
      <dgm:spPr/>
      <dgm:t>
        <a:bodyPr/>
        <a:lstStyle/>
        <a:p>
          <a:endParaRPr lang="cs-CZ"/>
        </a:p>
      </dgm:t>
    </dgm:pt>
    <dgm:pt modelId="{1DD09728-5F1E-4766-A76D-04A5DF96D990}" type="pres">
      <dgm:prSet presAssocID="{44A5AEC2-17B6-45E8-A8CA-69EFDC029605}" presName="spacer" presStyleCnt="0"/>
      <dgm:spPr/>
    </dgm:pt>
    <dgm:pt modelId="{62510E4A-C18E-41EA-8E13-F86438151F6E}" type="pres">
      <dgm:prSet presAssocID="{BA81571E-7EC6-46E0-9B7B-101FA74DE8D4}" presName="parentText" presStyleLbl="node1" presStyleIdx="1" presStyleCnt="3">
        <dgm:presLayoutVars>
          <dgm:chMax val="0"/>
          <dgm:bulletEnabled val="1"/>
        </dgm:presLayoutVars>
      </dgm:prSet>
      <dgm:spPr/>
      <dgm:t>
        <a:bodyPr/>
        <a:lstStyle/>
        <a:p>
          <a:endParaRPr lang="cs-CZ"/>
        </a:p>
      </dgm:t>
    </dgm:pt>
    <dgm:pt modelId="{5C999EF9-08D2-4555-B4B0-D3792CEC7E47}" type="pres">
      <dgm:prSet presAssocID="{556B7F50-689D-4378-8B32-27C8A67F32CE}" presName="spacer" presStyleCnt="0"/>
      <dgm:spPr/>
    </dgm:pt>
    <dgm:pt modelId="{BF1BCA7D-F1ED-43E3-8AA4-DDAE1BCD59D1}" type="pres">
      <dgm:prSet presAssocID="{D96EB145-ACE0-4948-BC08-A4940558DE70}" presName="parentText" presStyleLbl="node1" presStyleIdx="2" presStyleCnt="3">
        <dgm:presLayoutVars>
          <dgm:chMax val="0"/>
          <dgm:bulletEnabled val="1"/>
        </dgm:presLayoutVars>
      </dgm:prSet>
      <dgm:spPr/>
      <dgm:t>
        <a:bodyPr/>
        <a:lstStyle/>
        <a:p>
          <a:endParaRPr lang="cs-CZ"/>
        </a:p>
      </dgm:t>
    </dgm:pt>
    <dgm:pt modelId="{213A6C3F-47BB-4321-B2B1-A79201519211}" type="pres">
      <dgm:prSet presAssocID="{D96EB145-ACE0-4948-BC08-A4940558DE70}" presName="childText" presStyleLbl="revTx" presStyleIdx="0" presStyleCnt="1">
        <dgm:presLayoutVars>
          <dgm:bulletEnabled val="1"/>
        </dgm:presLayoutVars>
      </dgm:prSet>
      <dgm:spPr/>
      <dgm:t>
        <a:bodyPr/>
        <a:lstStyle/>
        <a:p>
          <a:endParaRPr lang="cs-CZ"/>
        </a:p>
      </dgm:t>
    </dgm:pt>
  </dgm:ptLst>
  <dgm:cxnLst>
    <dgm:cxn modelId="{C6081710-8E8A-4ED8-A5D0-32C4345055E1}" type="presOf" srcId="{D9B4B3F2-59D9-42DD-8F98-EE9347708EB3}" destId="{124790E5-C2F3-476F-9EBA-6C56D6A60658}" srcOrd="0" destOrd="0" presId="urn:microsoft.com/office/officeart/2005/8/layout/vList2"/>
    <dgm:cxn modelId="{22B14023-AD6F-410D-A479-8FE5D178AACB}" type="presOf" srcId="{BA81571E-7EC6-46E0-9B7B-101FA74DE8D4}" destId="{62510E4A-C18E-41EA-8E13-F86438151F6E}" srcOrd="0" destOrd="0" presId="urn:microsoft.com/office/officeart/2005/8/layout/vList2"/>
    <dgm:cxn modelId="{D6BAD3A4-EEA7-4304-A0C2-E2E1BEC98D0D}" type="presOf" srcId="{73480C11-95BD-4DCF-B06F-9BCC1848335B}" destId="{2A53D1ED-7928-4FFD-8707-D288DC9E9004}" srcOrd="0" destOrd="0" presId="urn:microsoft.com/office/officeart/2005/8/layout/vList2"/>
    <dgm:cxn modelId="{9AB9B885-D186-4DA7-AD1D-59A81621B444}" srcId="{D96EB145-ACE0-4948-BC08-A4940558DE70}" destId="{83185291-B5AC-4C7C-B35D-95017F92398B}" srcOrd="0" destOrd="0" parTransId="{4D231415-600A-48D3-B934-7E02B05F7678}" sibTransId="{684C5D47-5DB8-415D-AD97-6792A8697EA1}"/>
    <dgm:cxn modelId="{1B01CD9D-39D1-41DC-AAEE-489AFE2DCCB2}" srcId="{D9B4B3F2-59D9-42DD-8F98-EE9347708EB3}" destId="{D96EB145-ACE0-4948-BC08-A4940558DE70}" srcOrd="2" destOrd="0" parTransId="{4DE0F07A-D2AE-4614-8B5D-9C16003F6049}" sibTransId="{691F12C6-39B1-4FD0-8E93-5DF659269E8A}"/>
    <dgm:cxn modelId="{43F23C23-47E0-43A0-844D-D19B45F5BC68}" type="presOf" srcId="{D96EB145-ACE0-4948-BC08-A4940558DE70}" destId="{BF1BCA7D-F1ED-43E3-8AA4-DDAE1BCD59D1}" srcOrd="0" destOrd="0" presId="urn:microsoft.com/office/officeart/2005/8/layout/vList2"/>
    <dgm:cxn modelId="{D7F30D7A-AB94-4459-BBF7-BFD76065B2CD}" srcId="{D9B4B3F2-59D9-42DD-8F98-EE9347708EB3}" destId="{BA81571E-7EC6-46E0-9B7B-101FA74DE8D4}" srcOrd="1" destOrd="0" parTransId="{C990F9F6-5CAF-449F-8700-004547A5C565}" sibTransId="{556B7F50-689D-4378-8B32-27C8A67F32CE}"/>
    <dgm:cxn modelId="{0863D516-EEAF-4508-AA29-926DFBA44B9A}" type="presOf" srcId="{83185291-B5AC-4C7C-B35D-95017F92398B}" destId="{213A6C3F-47BB-4321-B2B1-A79201519211}" srcOrd="0" destOrd="0" presId="urn:microsoft.com/office/officeart/2005/8/layout/vList2"/>
    <dgm:cxn modelId="{C19E9E8D-0376-442A-A030-E70EDCD9BF58}" srcId="{D9B4B3F2-59D9-42DD-8F98-EE9347708EB3}" destId="{73480C11-95BD-4DCF-B06F-9BCC1848335B}" srcOrd="0" destOrd="0" parTransId="{78045078-6693-4BF8-872E-5E0E9E1B7BA6}" sibTransId="{44A5AEC2-17B6-45E8-A8CA-69EFDC029605}"/>
    <dgm:cxn modelId="{07F46ECB-B054-444D-9021-ED1183E4D869}" type="presParOf" srcId="{124790E5-C2F3-476F-9EBA-6C56D6A60658}" destId="{2A53D1ED-7928-4FFD-8707-D288DC9E9004}" srcOrd="0" destOrd="0" presId="urn:microsoft.com/office/officeart/2005/8/layout/vList2"/>
    <dgm:cxn modelId="{AA5ACE70-A08B-4885-A43C-29D7D95E8F7E}" type="presParOf" srcId="{124790E5-C2F3-476F-9EBA-6C56D6A60658}" destId="{1DD09728-5F1E-4766-A76D-04A5DF96D990}" srcOrd="1" destOrd="0" presId="urn:microsoft.com/office/officeart/2005/8/layout/vList2"/>
    <dgm:cxn modelId="{65336BB3-F78C-4085-B217-219963ECBAFF}" type="presParOf" srcId="{124790E5-C2F3-476F-9EBA-6C56D6A60658}" destId="{62510E4A-C18E-41EA-8E13-F86438151F6E}" srcOrd="2" destOrd="0" presId="urn:microsoft.com/office/officeart/2005/8/layout/vList2"/>
    <dgm:cxn modelId="{FD11494A-10EC-430F-93CE-B5A45E9543FF}" type="presParOf" srcId="{124790E5-C2F3-476F-9EBA-6C56D6A60658}" destId="{5C999EF9-08D2-4555-B4B0-D3792CEC7E47}" srcOrd="3" destOrd="0" presId="urn:microsoft.com/office/officeart/2005/8/layout/vList2"/>
    <dgm:cxn modelId="{899DF998-7A1C-4EBC-A566-707E46FAF1FC}" type="presParOf" srcId="{124790E5-C2F3-476F-9EBA-6C56D6A60658}" destId="{BF1BCA7D-F1ED-43E3-8AA4-DDAE1BCD59D1}" srcOrd="4" destOrd="0" presId="urn:microsoft.com/office/officeart/2005/8/layout/vList2"/>
    <dgm:cxn modelId="{48B2CFC5-2793-4A1D-99B5-2C6E4B7A3CDA}" type="presParOf" srcId="{124790E5-C2F3-476F-9EBA-6C56D6A60658}" destId="{213A6C3F-47BB-4321-B2B1-A7920151921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EE2557-B2F4-419A-B666-E859DDA5830E}"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cs-CZ"/>
        </a:p>
      </dgm:t>
    </dgm:pt>
    <dgm:pt modelId="{EAA15A53-EC27-48A3-A9CB-F02BF825C7A7}">
      <dgm:prSet/>
      <dgm:spPr/>
      <dgm:t>
        <a:bodyPr/>
        <a:lstStyle/>
        <a:p>
          <a:pPr rtl="0"/>
          <a:r>
            <a:rPr lang="cs-CZ"/>
            <a:t>Pojišťovna</a:t>
          </a:r>
        </a:p>
      </dgm:t>
    </dgm:pt>
    <dgm:pt modelId="{7C309567-4113-4FC3-B6A9-50318F06F467}" type="parTrans" cxnId="{5A99CB69-5BF4-4E7A-876C-8C2C87A1C1C6}">
      <dgm:prSet/>
      <dgm:spPr/>
      <dgm:t>
        <a:bodyPr/>
        <a:lstStyle/>
        <a:p>
          <a:endParaRPr lang="cs-CZ"/>
        </a:p>
      </dgm:t>
    </dgm:pt>
    <dgm:pt modelId="{7BD4A535-FC8C-4D18-8CB6-2939632B2ED1}" type="sibTrans" cxnId="{5A99CB69-5BF4-4E7A-876C-8C2C87A1C1C6}">
      <dgm:prSet/>
      <dgm:spPr/>
      <dgm:t>
        <a:bodyPr/>
        <a:lstStyle/>
        <a:p>
          <a:endParaRPr lang="cs-CZ"/>
        </a:p>
      </dgm:t>
    </dgm:pt>
    <dgm:pt modelId="{FBC431BD-B11B-40B4-A27E-6B1EDED6B17F}">
      <dgm:prSet/>
      <dgm:spPr/>
      <dgm:t>
        <a:bodyPr/>
        <a:lstStyle/>
        <a:p>
          <a:pPr rtl="0"/>
          <a:r>
            <a:rPr lang="cs-CZ" dirty="0"/>
            <a:t>Smlouvou mezi dvěma subjekty upraví omezení rozsahu péče</a:t>
          </a:r>
        </a:p>
      </dgm:t>
    </dgm:pt>
    <dgm:pt modelId="{C180B4BF-EFEF-45C7-823F-534008911C53}" type="parTrans" cxnId="{9AD8F656-A451-45D0-ADEA-9F4EEBA833AE}">
      <dgm:prSet/>
      <dgm:spPr/>
      <dgm:t>
        <a:bodyPr/>
        <a:lstStyle/>
        <a:p>
          <a:endParaRPr lang="cs-CZ"/>
        </a:p>
      </dgm:t>
    </dgm:pt>
    <dgm:pt modelId="{3BBA0AC5-27C2-4202-AF1E-9F9335E5A08B}" type="sibTrans" cxnId="{9AD8F656-A451-45D0-ADEA-9F4EEBA833AE}">
      <dgm:prSet/>
      <dgm:spPr/>
      <dgm:t>
        <a:bodyPr/>
        <a:lstStyle/>
        <a:p>
          <a:endParaRPr lang="cs-CZ"/>
        </a:p>
      </dgm:t>
    </dgm:pt>
    <dgm:pt modelId="{146EAE9F-5E1A-4D24-ACCB-F9AE1CF1E480}">
      <dgm:prSet/>
      <dgm:spPr/>
      <dgm:t>
        <a:bodyPr/>
        <a:lstStyle/>
        <a:p>
          <a:pPr rtl="0"/>
          <a:r>
            <a:rPr lang="cs-CZ" dirty="0"/>
            <a:t>Zdravotnické zařízení (centrum)</a:t>
          </a:r>
        </a:p>
      </dgm:t>
    </dgm:pt>
    <dgm:pt modelId="{EAAC63C3-4257-4552-80C7-FD2C2D704290}" type="parTrans" cxnId="{ABE2322E-11D7-4634-8611-811158E7F33F}">
      <dgm:prSet/>
      <dgm:spPr/>
      <dgm:t>
        <a:bodyPr/>
        <a:lstStyle/>
        <a:p>
          <a:endParaRPr lang="cs-CZ"/>
        </a:p>
      </dgm:t>
    </dgm:pt>
    <dgm:pt modelId="{CA07DEE2-1F62-4A5F-84A0-6A8FFCBFCC2D}" type="sibTrans" cxnId="{ABE2322E-11D7-4634-8611-811158E7F33F}">
      <dgm:prSet/>
      <dgm:spPr/>
      <dgm:t>
        <a:bodyPr/>
        <a:lstStyle/>
        <a:p>
          <a:endParaRPr lang="cs-CZ"/>
        </a:p>
      </dgm:t>
    </dgm:pt>
    <dgm:pt modelId="{41BCF7E0-242F-45F0-A5A2-B3674E3066E6}">
      <dgm:prSet/>
      <dgm:spPr/>
      <dgm:t>
        <a:bodyPr/>
        <a:lstStyle/>
        <a:p>
          <a:pPr rtl="0"/>
          <a:r>
            <a:rPr lang="cs-CZ"/>
            <a:t>Lékař </a:t>
          </a:r>
        </a:p>
      </dgm:t>
    </dgm:pt>
    <dgm:pt modelId="{DB65E9F8-EAEA-47DD-93BD-EA13B76CCDFB}" type="parTrans" cxnId="{3F110A10-4436-48F8-8B36-26D453DF2C87}">
      <dgm:prSet/>
      <dgm:spPr/>
      <dgm:t>
        <a:bodyPr/>
        <a:lstStyle/>
        <a:p>
          <a:endParaRPr lang="cs-CZ"/>
        </a:p>
      </dgm:t>
    </dgm:pt>
    <dgm:pt modelId="{329BC1BF-6C5A-41DB-A700-8763C60E7D99}" type="sibTrans" cxnId="{3F110A10-4436-48F8-8B36-26D453DF2C87}">
      <dgm:prSet/>
      <dgm:spPr/>
      <dgm:t>
        <a:bodyPr/>
        <a:lstStyle/>
        <a:p>
          <a:endParaRPr lang="cs-CZ"/>
        </a:p>
      </dgm:t>
    </dgm:pt>
    <dgm:pt modelId="{A1CFB1EA-C064-43ED-8190-8421B4F25F13}">
      <dgm:prSet/>
      <dgm:spPr/>
      <dgm:t>
        <a:bodyPr/>
        <a:lstStyle/>
        <a:p>
          <a:pPr rtl="0"/>
          <a:r>
            <a:rPr lang="cs-CZ" dirty="0"/>
            <a:t>Rozhoduje o podání/předepsání léčiva</a:t>
          </a:r>
        </a:p>
      </dgm:t>
    </dgm:pt>
    <dgm:pt modelId="{B147812A-8C63-4A4E-9D55-3EBED3E98412}" type="parTrans" cxnId="{DFE39EC3-6967-4931-A194-5F72A4011D0E}">
      <dgm:prSet/>
      <dgm:spPr/>
      <dgm:t>
        <a:bodyPr/>
        <a:lstStyle/>
        <a:p>
          <a:endParaRPr lang="cs-CZ"/>
        </a:p>
      </dgm:t>
    </dgm:pt>
    <dgm:pt modelId="{C3A283C1-E278-4D56-BD71-ED29791D3304}" type="sibTrans" cxnId="{DFE39EC3-6967-4931-A194-5F72A4011D0E}">
      <dgm:prSet/>
      <dgm:spPr/>
      <dgm:t>
        <a:bodyPr/>
        <a:lstStyle/>
        <a:p>
          <a:endParaRPr lang="cs-CZ"/>
        </a:p>
      </dgm:t>
    </dgm:pt>
    <dgm:pt modelId="{78EA11FC-0D71-4533-ADE6-52F7B130227A}">
      <dgm:prSet/>
      <dgm:spPr/>
      <dgm:t>
        <a:bodyPr/>
        <a:lstStyle/>
        <a:p>
          <a:pPr rtl="0"/>
          <a:r>
            <a:rPr lang="cs-CZ"/>
            <a:t>Pacient</a:t>
          </a:r>
        </a:p>
      </dgm:t>
    </dgm:pt>
    <dgm:pt modelId="{4F2CF76E-F638-4761-AB85-FBD1072A6E8F}" type="parTrans" cxnId="{45F7F54A-68DF-46D0-9753-F4E61E4888A6}">
      <dgm:prSet/>
      <dgm:spPr/>
      <dgm:t>
        <a:bodyPr/>
        <a:lstStyle/>
        <a:p>
          <a:endParaRPr lang="cs-CZ"/>
        </a:p>
      </dgm:t>
    </dgm:pt>
    <dgm:pt modelId="{2D184350-53A7-408E-B949-E08CCE509E34}" type="sibTrans" cxnId="{45F7F54A-68DF-46D0-9753-F4E61E4888A6}">
      <dgm:prSet/>
      <dgm:spPr/>
      <dgm:t>
        <a:bodyPr/>
        <a:lstStyle/>
        <a:p>
          <a:endParaRPr lang="cs-CZ"/>
        </a:p>
      </dgm:t>
    </dgm:pt>
    <dgm:pt modelId="{1B4AFD9E-76FB-4993-AD35-1D1F0064F394}">
      <dgm:prSet/>
      <dgm:spPr/>
      <dgm:t>
        <a:bodyPr/>
        <a:lstStyle/>
        <a:p>
          <a:pPr rtl="0"/>
          <a:r>
            <a:rPr lang="cs-CZ" dirty="0"/>
            <a:t>Ptá se jestli je možné smlouvou omezit jeho práva</a:t>
          </a:r>
        </a:p>
      </dgm:t>
    </dgm:pt>
    <dgm:pt modelId="{0BD1AD2D-4014-45AA-A682-9A876A969488}" type="parTrans" cxnId="{19DA7324-851C-472D-83CF-2A8522BA9F9D}">
      <dgm:prSet/>
      <dgm:spPr/>
      <dgm:t>
        <a:bodyPr/>
        <a:lstStyle/>
        <a:p>
          <a:endParaRPr lang="cs-CZ"/>
        </a:p>
      </dgm:t>
    </dgm:pt>
    <dgm:pt modelId="{DE0C6A1B-933F-419F-B8A0-DA428A6F9FE5}" type="sibTrans" cxnId="{19DA7324-851C-472D-83CF-2A8522BA9F9D}">
      <dgm:prSet/>
      <dgm:spPr/>
      <dgm:t>
        <a:bodyPr/>
        <a:lstStyle/>
        <a:p>
          <a:endParaRPr lang="cs-CZ"/>
        </a:p>
      </dgm:t>
    </dgm:pt>
    <dgm:pt modelId="{1EBA813C-112A-4C9B-8848-4B7E9F4ABE36}">
      <dgm:prSet/>
      <dgm:spPr/>
      <dgm:t>
        <a:bodyPr/>
        <a:lstStyle/>
        <a:p>
          <a:pPr rtl="0"/>
          <a:r>
            <a:rPr lang="cs-CZ" dirty="0"/>
            <a:t>Akceptuje cenový limit?</a:t>
          </a:r>
        </a:p>
      </dgm:t>
    </dgm:pt>
    <dgm:pt modelId="{1947BE20-557B-464E-801B-9E8E59ABE587}" type="parTrans" cxnId="{8B5F6DA3-A95E-4D39-9077-184D3B7E8778}">
      <dgm:prSet/>
      <dgm:spPr/>
      <dgm:t>
        <a:bodyPr/>
        <a:lstStyle/>
        <a:p>
          <a:endParaRPr lang="cs-CZ"/>
        </a:p>
      </dgm:t>
    </dgm:pt>
    <dgm:pt modelId="{37B52955-0BDE-4A75-BA6F-E83D2BB0A6C7}" type="sibTrans" cxnId="{8B5F6DA3-A95E-4D39-9077-184D3B7E8778}">
      <dgm:prSet/>
      <dgm:spPr/>
      <dgm:t>
        <a:bodyPr/>
        <a:lstStyle/>
        <a:p>
          <a:endParaRPr lang="cs-CZ"/>
        </a:p>
      </dgm:t>
    </dgm:pt>
    <dgm:pt modelId="{8A027951-EC8D-49B3-9C7A-042A7F9F397A}">
      <dgm:prSet/>
      <dgm:spPr/>
      <dgm:t>
        <a:bodyPr/>
        <a:lstStyle/>
        <a:p>
          <a:pPr rtl="0"/>
          <a:r>
            <a:rPr lang="cs-CZ" dirty="0"/>
            <a:t>Omezení rozsahu péče?</a:t>
          </a:r>
        </a:p>
      </dgm:t>
    </dgm:pt>
    <dgm:pt modelId="{F1060BAE-1AA1-46F1-893B-95E41AA4F5A2}" type="parTrans" cxnId="{F93FBC57-0DA3-4F8F-A1D2-A3A554601932}">
      <dgm:prSet/>
      <dgm:spPr/>
      <dgm:t>
        <a:bodyPr/>
        <a:lstStyle/>
        <a:p>
          <a:endParaRPr lang="cs-CZ"/>
        </a:p>
      </dgm:t>
    </dgm:pt>
    <dgm:pt modelId="{C2076D03-6BA6-44CB-A6DF-06B397F0C6C2}" type="sibTrans" cxnId="{F93FBC57-0DA3-4F8F-A1D2-A3A554601932}">
      <dgm:prSet/>
      <dgm:spPr/>
      <dgm:t>
        <a:bodyPr/>
        <a:lstStyle/>
        <a:p>
          <a:endParaRPr lang="cs-CZ"/>
        </a:p>
      </dgm:t>
    </dgm:pt>
    <dgm:pt modelId="{E4977DE2-3E5C-4FB8-8BAA-23855861C116}" type="pres">
      <dgm:prSet presAssocID="{03EE2557-B2F4-419A-B666-E859DDA5830E}" presName="Name0" presStyleCnt="0">
        <dgm:presLayoutVars>
          <dgm:dir/>
          <dgm:animLvl val="lvl"/>
          <dgm:resizeHandles val="exact"/>
        </dgm:presLayoutVars>
      </dgm:prSet>
      <dgm:spPr/>
      <dgm:t>
        <a:bodyPr/>
        <a:lstStyle/>
        <a:p>
          <a:endParaRPr lang="cs-CZ"/>
        </a:p>
      </dgm:t>
    </dgm:pt>
    <dgm:pt modelId="{60EC0AFB-665E-459F-ACDA-6EB9902C688C}" type="pres">
      <dgm:prSet presAssocID="{78EA11FC-0D71-4533-ADE6-52F7B130227A}" presName="boxAndChildren" presStyleCnt="0"/>
      <dgm:spPr/>
    </dgm:pt>
    <dgm:pt modelId="{4E1D23A2-B049-44B1-9E05-BD9BCEB70C34}" type="pres">
      <dgm:prSet presAssocID="{78EA11FC-0D71-4533-ADE6-52F7B130227A}" presName="parentTextBox" presStyleLbl="node1" presStyleIdx="0" presStyleCnt="4"/>
      <dgm:spPr/>
      <dgm:t>
        <a:bodyPr/>
        <a:lstStyle/>
        <a:p>
          <a:endParaRPr lang="cs-CZ"/>
        </a:p>
      </dgm:t>
    </dgm:pt>
    <dgm:pt modelId="{64CC5429-DE03-4F1B-8ECF-038773909655}" type="pres">
      <dgm:prSet presAssocID="{78EA11FC-0D71-4533-ADE6-52F7B130227A}" presName="entireBox" presStyleLbl="node1" presStyleIdx="0" presStyleCnt="4"/>
      <dgm:spPr/>
      <dgm:t>
        <a:bodyPr/>
        <a:lstStyle/>
        <a:p>
          <a:endParaRPr lang="cs-CZ"/>
        </a:p>
      </dgm:t>
    </dgm:pt>
    <dgm:pt modelId="{DFF37ACB-14FC-49E4-84D7-36CBF4B983D3}" type="pres">
      <dgm:prSet presAssocID="{78EA11FC-0D71-4533-ADE6-52F7B130227A}" presName="descendantBox" presStyleCnt="0"/>
      <dgm:spPr/>
    </dgm:pt>
    <dgm:pt modelId="{85C3D86B-1ED3-4973-8159-02C2CDAB89F9}" type="pres">
      <dgm:prSet presAssocID="{1B4AFD9E-76FB-4993-AD35-1D1F0064F394}" presName="childTextBox" presStyleLbl="fgAccFollowNode1" presStyleIdx="0" presStyleCnt="5">
        <dgm:presLayoutVars>
          <dgm:bulletEnabled val="1"/>
        </dgm:presLayoutVars>
      </dgm:prSet>
      <dgm:spPr/>
      <dgm:t>
        <a:bodyPr/>
        <a:lstStyle/>
        <a:p>
          <a:endParaRPr lang="cs-CZ"/>
        </a:p>
      </dgm:t>
    </dgm:pt>
    <dgm:pt modelId="{E923784E-402E-4AE9-8AA8-074E6BF370BF}" type="pres">
      <dgm:prSet presAssocID="{329BC1BF-6C5A-41DB-A700-8763C60E7D99}" presName="sp" presStyleCnt="0"/>
      <dgm:spPr/>
    </dgm:pt>
    <dgm:pt modelId="{51C3E7D3-29E0-474F-AE14-7376311DA554}" type="pres">
      <dgm:prSet presAssocID="{41BCF7E0-242F-45F0-A5A2-B3674E3066E6}" presName="arrowAndChildren" presStyleCnt="0"/>
      <dgm:spPr/>
    </dgm:pt>
    <dgm:pt modelId="{FD4642F4-77B5-42A7-99F1-A9F3D187481D}" type="pres">
      <dgm:prSet presAssocID="{41BCF7E0-242F-45F0-A5A2-B3674E3066E6}" presName="parentTextArrow" presStyleLbl="node1" presStyleIdx="0" presStyleCnt="4"/>
      <dgm:spPr/>
      <dgm:t>
        <a:bodyPr/>
        <a:lstStyle/>
        <a:p>
          <a:endParaRPr lang="cs-CZ"/>
        </a:p>
      </dgm:t>
    </dgm:pt>
    <dgm:pt modelId="{01FA05A1-1952-4C90-8280-22067996E874}" type="pres">
      <dgm:prSet presAssocID="{41BCF7E0-242F-45F0-A5A2-B3674E3066E6}" presName="arrow" presStyleLbl="node1" presStyleIdx="1" presStyleCnt="4"/>
      <dgm:spPr/>
      <dgm:t>
        <a:bodyPr/>
        <a:lstStyle/>
        <a:p>
          <a:endParaRPr lang="cs-CZ"/>
        </a:p>
      </dgm:t>
    </dgm:pt>
    <dgm:pt modelId="{9E607C94-F4D8-4D6E-B670-D7EA6A659231}" type="pres">
      <dgm:prSet presAssocID="{41BCF7E0-242F-45F0-A5A2-B3674E3066E6}" presName="descendantArrow" presStyleCnt="0"/>
      <dgm:spPr/>
    </dgm:pt>
    <dgm:pt modelId="{08A8328E-8DF4-4CA1-87F8-3751E4F2A703}" type="pres">
      <dgm:prSet presAssocID="{A1CFB1EA-C064-43ED-8190-8421B4F25F13}" presName="childTextArrow" presStyleLbl="fgAccFollowNode1" presStyleIdx="1" presStyleCnt="5">
        <dgm:presLayoutVars>
          <dgm:bulletEnabled val="1"/>
        </dgm:presLayoutVars>
      </dgm:prSet>
      <dgm:spPr/>
      <dgm:t>
        <a:bodyPr/>
        <a:lstStyle/>
        <a:p>
          <a:endParaRPr lang="cs-CZ"/>
        </a:p>
      </dgm:t>
    </dgm:pt>
    <dgm:pt modelId="{E756B903-3804-4938-9EB6-A948B0B45D85}" type="pres">
      <dgm:prSet presAssocID="{CA07DEE2-1F62-4A5F-84A0-6A8FFCBFCC2D}" presName="sp" presStyleCnt="0"/>
      <dgm:spPr/>
    </dgm:pt>
    <dgm:pt modelId="{0D27B3B2-2A7C-4A9B-8F74-A9E08DF15075}" type="pres">
      <dgm:prSet presAssocID="{146EAE9F-5E1A-4D24-ACCB-F9AE1CF1E480}" presName="arrowAndChildren" presStyleCnt="0"/>
      <dgm:spPr/>
    </dgm:pt>
    <dgm:pt modelId="{60B1017E-35F1-4FCE-B39A-B3B20A051B8F}" type="pres">
      <dgm:prSet presAssocID="{146EAE9F-5E1A-4D24-ACCB-F9AE1CF1E480}" presName="parentTextArrow" presStyleLbl="node1" presStyleIdx="1" presStyleCnt="4"/>
      <dgm:spPr/>
      <dgm:t>
        <a:bodyPr/>
        <a:lstStyle/>
        <a:p>
          <a:endParaRPr lang="cs-CZ"/>
        </a:p>
      </dgm:t>
    </dgm:pt>
    <dgm:pt modelId="{72DE448E-8281-4897-810D-713701494DDF}" type="pres">
      <dgm:prSet presAssocID="{146EAE9F-5E1A-4D24-ACCB-F9AE1CF1E480}" presName="arrow" presStyleLbl="node1" presStyleIdx="2" presStyleCnt="4"/>
      <dgm:spPr/>
      <dgm:t>
        <a:bodyPr/>
        <a:lstStyle/>
        <a:p>
          <a:endParaRPr lang="cs-CZ"/>
        </a:p>
      </dgm:t>
    </dgm:pt>
    <dgm:pt modelId="{C605469F-9A59-491B-8B05-3875248FCB72}" type="pres">
      <dgm:prSet presAssocID="{146EAE9F-5E1A-4D24-ACCB-F9AE1CF1E480}" presName="descendantArrow" presStyleCnt="0"/>
      <dgm:spPr/>
    </dgm:pt>
    <dgm:pt modelId="{953FA031-99BE-498C-8B2E-EB1A10CD86E5}" type="pres">
      <dgm:prSet presAssocID="{1EBA813C-112A-4C9B-8848-4B7E9F4ABE36}" presName="childTextArrow" presStyleLbl="fgAccFollowNode1" presStyleIdx="2" presStyleCnt="5">
        <dgm:presLayoutVars>
          <dgm:bulletEnabled val="1"/>
        </dgm:presLayoutVars>
      </dgm:prSet>
      <dgm:spPr/>
      <dgm:t>
        <a:bodyPr/>
        <a:lstStyle/>
        <a:p>
          <a:endParaRPr lang="cs-CZ"/>
        </a:p>
      </dgm:t>
    </dgm:pt>
    <dgm:pt modelId="{46934860-C494-4723-87AB-15B34A516941}" type="pres">
      <dgm:prSet presAssocID="{8A027951-EC8D-49B3-9C7A-042A7F9F397A}" presName="childTextArrow" presStyleLbl="fgAccFollowNode1" presStyleIdx="3" presStyleCnt="5">
        <dgm:presLayoutVars>
          <dgm:bulletEnabled val="1"/>
        </dgm:presLayoutVars>
      </dgm:prSet>
      <dgm:spPr/>
      <dgm:t>
        <a:bodyPr/>
        <a:lstStyle/>
        <a:p>
          <a:endParaRPr lang="cs-CZ"/>
        </a:p>
      </dgm:t>
    </dgm:pt>
    <dgm:pt modelId="{02081753-B505-4472-95F4-26FDEFE08D06}" type="pres">
      <dgm:prSet presAssocID="{7BD4A535-FC8C-4D18-8CB6-2939632B2ED1}" presName="sp" presStyleCnt="0"/>
      <dgm:spPr/>
    </dgm:pt>
    <dgm:pt modelId="{05CC8082-E5CC-4A9A-BD64-A4652CC35F52}" type="pres">
      <dgm:prSet presAssocID="{EAA15A53-EC27-48A3-A9CB-F02BF825C7A7}" presName="arrowAndChildren" presStyleCnt="0"/>
      <dgm:spPr/>
    </dgm:pt>
    <dgm:pt modelId="{624206F8-9C47-4F69-814E-29A5135A4D90}" type="pres">
      <dgm:prSet presAssocID="{EAA15A53-EC27-48A3-A9CB-F02BF825C7A7}" presName="parentTextArrow" presStyleLbl="node1" presStyleIdx="2" presStyleCnt="4"/>
      <dgm:spPr/>
      <dgm:t>
        <a:bodyPr/>
        <a:lstStyle/>
        <a:p>
          <a:endParaRPr lang="cs-CZ"/>
        </a:p>
      </dgm:t>
    </dgm:pt>
    <dgm:pt modelId="{FE93E659-F6DD-45B9-A2C3-0A2C285CDC9F}" type="pres">
      <dgm:prSet presAssocID="{EAA15A53-EC27-48A3-A9CB-F02BF825C7A7}" presName="arrow" presStyleLbl="node1" presStyleIdx="3" presStyleCnt="4"/>
      <dgm:spPr/>
      <dgm:t>
        <a:bodyPr/>
        <a:lstStyle/>
        <a:p>
          <a:endParaRPr lang="cs-CZ"/>
        </a:p>
      </dgm:t>
    </dgm:pt>
    <dgm:pt modelId="{A6271B82-1F4B-4736-9874-BCD0C63C97D4}" type="pres">
      <dgm:prSet presAssocID="{EAA15A53-EC27-48A3-A9CB-F02BF825C7A7}" presName="descendantArrow" presStyleCnt="0"/>
      <dgm:spPr/>
    </dgm:pt>
    <dgm:pt modelId="{996E136B-CA96-4DF5-BE3A-C6D171442457}" type="pres">
      <dgm:prSet presAssocID="{FBC431BD-B11B-40B4-A27E-6B1EDED6B17F}" presName="childTextArrow" presStyleLbl="fgAccFollowNode1" presStyleIdx="4" presStyleCnt="5">
        <dgm:presLayoutVars>
          <dgm:bulletEnabled val="1"/>
        </dgm:presLayoutVars>
      </dgm:prSet>
      <dgm:spPr/>
      <dgm:t>
        <a:bodyPr/>
        <a:lstStyle/>
        <a:p>
          <a:endParaRPr lang="cs-CZ"/>
        </a:p>
      </dgm:t>
    </dgm:pt>
  </dgm:ptLst>
  <dgm:cxnLst>
    <dgm:cxn modelId="{9AD8F656-A451-45D0-ADEA-9F4EEBA833AE}" srcId="{EAA15A53-EC27-48A3-A9CB-F02BF825C7A7}" destId="{FBC431BD-B11B-40B4-A27E-6B1EDED6B17F}" srcOrd="0" destOrd="0" parTransId="{C180B4BF-EFEF-45C7-823F-534008911C53}" sibTransId="{3BBA0AC5-27C2-4202-AF1E-9F9335E5A08B}"/>
    <dgm:cxn modelId="{ABE2322E-11D7-4634-8611-811158E7F33F}" srcId="{03EE2557-B2F4-419A-B666-E859DDA5830E}" destId="{146EAE9F-5E1A-4D24-ACCB-F9AE1CF1E480}" srcOrd="1" destOrd="0" parTransId="{EAAC63C3-4257-4552-80C7-FD2C2D704290}" sibTransId="{CA07DEE2-1F62-4A5F-84A0-6A8FFCBFCC2D}"/>
    <dgm:cxn modelId="{F93FBC57-0DA3-4F8F-A1D2-A3A554601932}" srcId="{146EAE9F-5E1A-4D24-ACCB-F9AE1CF1E480}" destId="{8A027951-EC8D-49B3-9C7A-042A7F9F397A}" srcOrd="1" destOrd="0" parTransId="{F1060BAE-1AA1-46F1-893B-95E41AA4F5A2}" sibTransId="{C2076D03-6BA6-44CB-A6DF-06B397F0C6C2}"/>
    <dgm:cxn modelId="{C40B454C-33FB-4D9A-B38E-A420FB4DA6BA}" type="presOf" srcId="{1B4AFD9E-76FB-4993-AD35-1D1F0064F394}" destId="{85C3D86B-1ED3-4973-8159-02C2CDAB89F9}" srcOrd="0" destOrd="0" presId="urn:microsoft.com/office/officeart/2005/8/layout/process4"/>
    <dgm:cxn modelId="{3F110A10-4436-48F8-8B36-26D453DF2C87}" srcId="{03EE2557-B2F4-419A-B666-E859DDA5830E}" destId="{41BCF7E0-242F-45F0-A5A2-B3674E3066E6}" srcOrd="2" destOrd="0" parTransId="{DB65E9F8-EAEA-47DD-93BD-EA13B76CCDFB}" sibTransId="{329BC1BF-6C5A-41DB-A700-8763C60E7D99}"/>
    <dgm:cxn modelId="{DFE39EC3-6967-4931-A194-5F72A4011D0E}" srcId="{41BCF7E0-242F-45F0-A5A2-B3674E3066E6}" destId="{A1CFB1EA-C064-43ED-8190-8421B4F25F13}" srcOrd="0" destOrd="0" parTransId="{B147812A-8C63-4A4E-9D55-3EBED3E98412}" sibTransId="{C3A283C1-E278-4D56-BD71-ED29791D3304}"/>
    <dgm:cxn modelId="{70173F46-6037-4596-95A5-AD76D5F73AFD}" type="presOf" srcId="{A1CFB1EA-C064-43ED-8190-8421B4F25F13}" destId="{08A8328E-8DF4-4CA1-87F8-3751E4F2A703}" srcOrd="0" destOrd="0" presId="urn:microsoft.com/office/officeart/2005/8/layout/process4"/>
    <dgm:cxn modelId="{11CC55D4-9964-4515-B54E-568E82674606}" type="presOf" srcId="{41BCF7E0-242F-45F0-A5A2-B3674E3066E6}" destId="{FD4642F4-77B5-42A7-99F1-A9F3D187481D}" srcOrd="0" destOrd="0" presId="urn:microsoft.com/office/officeart/2005/8/layout/process4"/>
    <dgm:cxn modelId="{45F7F54A-68DF-46D0-9753-F4E61E4888A6}" srcId="{03EE2557-B2F4-419A-B666-E859DDA5830E}" destId="{78EA11FC-0D71-4533-ADE6-52F7B130227A}" srcOrd="3" destOrd="0" parTransId="{4F2CF76E-F638-4761-AB85-FBD1072A6E8F}" sibTransId="{2D184350-53A7-408E-B949-E08CCE509E34}"/>
    <dgm:cxn modelId="{5A99CB69-5BF4-4E7A-876C-8C2C87A1C1C6}" srcId="{03EE2557-B2F4-419A-B666-E859DDA5830E}" destId="{EAA15A53-EC27-48A3-A9CB-F02BF825C7A7}" srcOrd="0" destOrd="0" parTransId="{7C309567-4113-4FC3-B6A9-50318F06F467}" sibTransId="{7BD4A535-FC8C-4D18-8CB6-2939632B2ED1}"/>
    <dgm:cxn modelId="{6F052E64-AB14-447F-993B-78A366354BFA}" type="presOf" srcId="{EAA15A53-EC27-48A3-A9CB-F02BF825C7A7}" destId="{624206F8-9C47-4F69-814E-29A5135A4D90}" srcOrd="0" destOrd="0" presId="urn:microsoft.com/office/officeart/2005/8/layout/process4"/>
    <dgm:cxn modelId="{7AF54953-85E2-4CBD-8F9A-C8446716D21E}" type="presOf" srcId="{146EAE9F-5E1A-4D24-ACCB-F9AE1CF1E480}" destId="{60B1017E-35F1-4FCE-B39A-B3B20A051B8F}" srcOrd="0" destOrd="0" presId="urn:microsoft.com/office/officeart/2005/8/layout/process4"/>
    <dgm:cxn modelId="{4164D3BD-413F-49B1-B5AB-54D6357DAA6C}" type="presOf" srcId="{41BCF7E0-242F-45F0-A5A2-B3674E3066E6}" destId="{01FA05A1-1952-4C90-8280-22067996E874}" srcOrd="1" destOrd="0" presId="urn:microsoft.com/office/officeart/2005/8/layout/process4"/>
    <dgm:cxn modelId="{C177281E-824F-413F-AD1D-6901277CBBE6}" type="presOf" srcId="{8A027951-EC8D-49B3-9C7A-042A7F9F397A}" destId="{46934860-C494-4723-87AB-15B34A516941}" srcOrd="0" destOrd="0" presId="urn:microsoft.com/office/officeart/2005/8/layout/process4"/>
    <dgm:cxn modelId="{0FFE1BA4-EFB0-479B-B658-8EF376B48D15}" type="presOf" srcId="{1EBA813C-112A-4C9B-8848-4B7E9F4ABE36}" destId="{953FA031-99BE-498C-8B2E-EB1A10CD86E5}" srcOrd="0" destOrd="0" presId="urn:microsoft.com/office/officeart/2005/8/layout/process4"/>
    <dgm:cxn modelId="{550087FD-566A-4A13-88D1-2B3AB141CD75}" type="presOf" srcId="{146EAE9F-5E1A-4D24-ACCB-F9AE1CF1E480}" destId="{72DE448E-8281-4897-810D-713701494DDF}" srcOrd="1" destOrd="0" presId="urn:microsoft.com/office/officeart/2005/8/layout/process4"/>
    <dgm:cxn modelId="{DE7F1B13-C562-4FE7-B5A5-AE6D4586E7ED}" type="presOf" srcId="{78EA11FC-0D71-4533-ADE6-52F7B130227A}" destId="{64CC5429-DE03-4F1B-8ECF-038773909655}" srcOrd="1" destOrd="0" presId="urn:microsoft.com/office/officeart/2005/8/layout/process4"/>
    <dgm:cxn modelId="{2488BEEB-5FB8-42F6-A17A-E998E1DAAD72}" type="presOf" srcId="{EAA15A53-EC27-48A3-A9CB-F02BF825C7A7}" destId="{FE93E659-F6DD-45B9-A2C3-0A2C285CDC9F}" srcOrd="1" destOrd="0" presId="urn:microsoft.com/office/officeart/2005/8/layout/process4"/>
    <dgm:cxn modelId="{8B5F6DA3-A95E-4D39-9077-184D3B7E8778}" srcId="{146EAE9F-5E1A-4D24-ACCB-F9AE1CF1E480}" destId="{1EBA813C-112A-4C9B-8848-4B7E9F4ABE36}" srcOrd="0" destOrd="0" parTransId="{1947BE20-557B-464E-801B-9E8E59ABE587}" sibTransId="{37B52955-0BDE-4A75-BA6F-E83D2BB0A6C7}"/>
    <dgm:cxn modelId="{FBF88F7E-EC0E-4238-9378-A30F78D9A9D7}" type="presOf" srcId="{03EE2557-B2F4-419A-B666-E859DDA5830E}" destId="{E4977DE2-3E5C-4FB8-8BAA-23855861C116}" srcOrd="0" destOrd="0" presId="urn:microsoft.com/office/officeart/2005/8/layout/process4"/>
    <dgm:cxn modelId="{6634FD20-9AC6-403B-BDB8-BEA91D58D5C8}" type="presOf" srcId="{78EA11FC-0D71-4533-ADE6-52F7B130227A}" destId="{4E1D23A2-B049-44B1-9E05-BD9BCEB70C34}" srcOrd="0" destOrd="0" presId="urn:microsoft.com/office/officeart/2005/8/layout/process4"/>
    <dgm:cxn modelId="{27801CA6-758E-414A-9D6F-8690CCDB8876}" type="presOf" srcId="{FBC431BD-B11B-40B4-A27E-6B1EDED6B17F}" destId="{996E136B-CA96-4DF5-BE3A-C6D171442457}" srcOrd="0" destOrd="0" presId="urn:microsoft.com/office/officeart/2005/8/layout/process4"/>
    <dgm:cxn modelId="{19DA7324-851C-472D-83CF-2A8522BA9F9D}" srcId="{78EA11FC-0D71-4533-ADE6-52F7B130227A}" destId="{1B4AFD9E-76FB-4993-AD35-1D1F0064F394}" srcOrd="0" destOrd="0" parTransId="{0BD1AD2D-4014-45AA-A682-9A876A969488}" sibTransId="{DE0C6A1B-933F-419F-B8A0-DA428A6F9FE5}"/>
    <dgm:cxn modelId="{72BC2B3D-138B-4DC1-B25B-EF8523E0CF11}" type="presParOf" srcId="{E4977DE2-3E5C-4FB8-8BAA-23855861C116}" destId="{60EC0AFB-665E-459F-ACDA-6EB9902C688C}" srcOrd="0" destOrd="0" presId="urn:microsoft.com/office/officeart/2005/8/layout/process4"/>
    <dgm:cxn modelId="{1D215BBC-4669-4FBF-AEAC-DCBABC54BBCF}" type="presParOf" srcId="{60EC0AFB-665E-459F-ACDA-6EB9902C688C}" destId="{4E1D23A2-B049-44B1-9E05-BD9BCEB70C34}" srcOrd="0" destOrd="0" presId="urn:microsoft.com/office/officeart/2005/8/layout/process4"/>
    <dgm:cxn modelId="{663DF145-76C1-488A-A626-2253E5E3F85D}" type="presParOf" srcId="{60EC0AFB-665E-459F-ACDA-6EB9902C688C}" destId="{64CC5429-DE03-4F1B-8ECF-038773909655}" srcOrd="1" destOrd="0" presId="urn:microsoft.com/office/officeart/2005/8/layout/process4"/>
    <dgm:cxn modelId="{A21E2F52-05F6-463C-A1E1-5B466A8B0E86}" type="presParOf" srcId="{60EC0AFB-665E-459F-ACDA-6EB9902C688C}" destId="{DFF37ACB-14FC-49E4-84D7-36CBF4B983D3}" srcOrd="2" destOrd="0" presId="urn:microsoft.com/office/officeart/2005/8/layout/process4"/>
    <dgm:cxn modelId="{924FEFE0-791F-46F8-B3E8-16FDFD38DE65}" type="presParOf" srcId="{DFF37ACB-14FC-49E4-84D7-36CBF4B983D3}" destId="{85C3D86B-1ED3-4973-8159-02C2CDAB89F9}" srcOrd="0" destOrd="0" presId="urn:microsoft.com/office/officeart/2005/8/layout/process4"/>
    <dgm:cxn modelId="{09A720A2-C136-486C-A456-498F0A379A57}" type="presParOf" srcId="{E4977DE2-3E5C-4FB8-8BAA-23855861C116}" destId="{E923784E-402E-4AE9-8AA8-074E6BF370BF}" srcOrd="1" destOrd="0" presId="urn:microsoft.com/office/officeart/2005/8/layout/process4"/>
    <dgm:cxn modelId="{A40CC239-F468-4CC1-AD96-1C17604D0DE4}" type="presParOf" srcId="{E4977DE2-3E5C-4FB8-8BAA-23855861C116}" destId="{51C3E7D3-29E0-474F-AE14-7376311DA554}" srcOrd="2" destOrd="0" presId="urn:microsoft.com/office/officeart/2005/8/layout/process4"/>
    <dgm:cxn modelId="{57E6026F-30FE-434A-9D59-5B39C93275C4}" type="presParOf" srcId="{51C3E7D3-29E0-474F-AE14-7376311DA554}" destId="{FD4642F4-77B5-42A7-99F1-A9F3D187481D}" srcOrd="0" destOrd="0" presId="urn:microsoft.com/office/officeart/2005/8/layout/process4"/>
    <dgm:cxn modelId="{E6278EC0-C94F-4F1F-92AB-B322C5B9681E}" type="presParOf" srcId="{51C3E7D3-29E0-474F-AE14-7376311DA554}" destId="{01FA05A1-1952-4C90-8280-22067996E874}" srcOrd="1" destOrd="0" presId="urn:microsoft.com/office/officeart/2005/8/layout/process4"/>
    <dgm:cxn modelId="{8705A3C9-AE18-4E04-8A50-8F66AC225C1F}" type="presParOf" srcId="{51C3E7D3-29E0-474F-AE14-7376311DA554}" destId="{9E607C94-F4D8-4D6E-B670-D7EA6A659231}" srcOrd="2" destOrd="0" presId="urn:microsoft.com/office/officeart/2005/8/layout/process4"/>
    <dgm:cxn modelId="{7AF876BB-AE50-4D02-9B78-677872C7B01E}" type="presParOf" srcId="{9E607C94-F4D8-4D6E-B670-D7EA6A659231}" destId="{08A8328E-8DF4-4CA1-87F8-3751E4F2A703}" srcOrd="0" destOrd="0" presId="urn:microsoft.com/office/officeart/2005/8/layout/process4"/>
    <dgm:cxn modelId="{E4F4063E-C32A-4C89-92A1-FCB2CB2D96F5}" type="presParOf" srcId="{E4977DE2-3E5C-4FB8-8BAA-23855861C116}" destId="{E756B903-3804-4938-9EB6-A948B0B45D85}" srcOrd="3" destOrd="0" presId="urn:microsoft.com/office/officeart/2005/8/layout/process4"/>
    <dgm:cxn modelId="{2CFD96F8-DAC1-4516-ACC7-BDF7C18CC623}" type="presParOf" srcId="{E4977DE2-3E5C-4FB8-8BAA-23855861C116}" destId="{0D27B3B2-2A7C-4A9B-8F74-A9E08DF15075}" srcOrd="4" destOrd="0" presId="urn:microsoft.com/office/officeart/2005/8/layout/process4"/>
    <dgm:cxn modelId="{9D954D77-7EA3-487A-8C3A-CF793C96AECC}" type="presParOf" srcId="{0D27B3B2-2A7C-4A9B-8F74-A9E08DF15075}" destId="{60B1017E-35F1-4FCE-B39A-B3B20A051B8F}" srcOrd="0" destOrd="0" presId="urn:microsoft.com/office/officeart/2005/8/layout/process4"/>
    <dgm:cxn modelId="{3941A157-1446-471B-B17A-A497986ACBC2}" type="presParOf" srcId="{0D27B3B2-2A7C-4A9B-8F74-A9E08DF15075}" destId="{72DE448E-8281-4897-810D-713701494DDF}" srcOrd="1" destOrd="0" presId="urn:microsoft.com/office/officeart/2005/8/layout/process4"/>
    <dgm:cxn modelId="{0377C926-763D-48FE-B3B9-3CE8FF93BF29}" type="presParOf" srcId="{0D27B3B2-2A7C-4A9B-8F74-A9E08DF15075}" destId="{C605469F-9A59-491B-8B05-3875248FCB72}" srcOrd="2" destOrd="0" presId="urn:microsoft.com/office/officeart/2005/8/layout/process4"/>
    <dgm:cxn modelId="{CD5D4469-EE86-4AAA-AC30-30064B4D0529}" type="presParOf" srcId="{C605469F-9A59-491B-8B05-3875248FCB72}" destId="{953FA031-99BE-498C-8B2E-EB1A10CD86E5}" srcOrd="0" destOrd="0" presId="urn:microsoft.com/office/officeart/2005/8/layout/process4"/>
    <dgm:cxn modelId="{78E7F480-7BC5-4EB3-8882-716C0E65B8A5}" type="presParOf" srcId="{C605469F-9A59-491B-8B05-3875248FCB72}" destId="{46934860-C494-4723-87AB-15B34A516941}" srcOrd="1" destOrd="0" presId="urn:microsoft.com/office/officeart/2005/8/layout/process4"/>
    <dgm:cxn modelId="{FBC9C102-FEDA-4339-A813-70682BD560DF}" type="presParOf" srcId="{E4977DE2-3E5C-4FB8-8BAA-23855861C116}" destId="{02081753-B505-4472-95F4-26FDEFE08D06}" srcOrd="5" destOrd="0" presId="urn:microsoft.com/office/officeart/2005/8/layout/process4"/>
    <dgm:cxn modelId="{4F4F270D-FA60-40E6-9979-CBA9C53EF2AC}" type="presParOf" srcId="{E4977DE2-3E5C-4FB8-8BAA-23855861C116}" destId="{05CC8082-E5CC-4A9A-BD64-A4652CC35F52}" srcOrd="6" destOrd="0" presId="urn:microsoft.com/office/officeart/2005/8/layout/process4"/>
    <dgm:cxn modelId="{74272BDD-F0D0-4ECA-91C7-7614207283EE}" type="presParOf" srcId="{05CC8082-E5CC-4A9A-BD64-A4652CC35F52}" destId="{624206F8-9C47-4F69-814E-29A5135A4D90}" srcOrd="0" destOrd="0" presId="urn:microsoft.com/office/officeart/2005/8/layout/process4"/>
    <dgm:cxn modelId="{EE479AA5-5D11-40E7-BFB5-B9D613D9615E}" type="presParOf" srcId="{05CC8082-E5CC-4A9A-BD64-A4652CC35F52}" destId="{FE93E659-F6DD-45B9-A2C3-0A2C285CDC9F}" srcOrd="1" destOrd="0" presId="urn:microsoft.com/office/officeart/2005/8/layout/process4"/>
    <dgm:cxn modelId="{67931C08-A5CE-4FE5-8E91-B076EA2FC1A1}" type="presParOf" srcId="{05CC8082-E5CC-4A9A-BD64-A4652CC35F52}" destId="{A6271B82-1F4B-4736-9874-BCD0C63C97D4}" srcOrd="2" destOrd="0" presId="urn:microsoft.com/office/officeart/2005/8/layout/process4"/>
    <dgm:cxn modelId="{E3FB1A33-70E4-4A7C-9E7D-9D07AF5EA803}" type="presParOf" srcId="{A6271B82-1F4B-4736-9874-BCD0C63C97D4}" destId="{996E136B-CA96-4DF5-BE3A-C6D1714424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A29560-42D1-49B3-9810-9448A70D7B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058C918-32CB-42EB-B15F-9199ADCE1D27}">
      <dgm:prSet/>
      <dgm:spPr/>
      <dgm:t>
        <a:bodyPr/>
        <a:lstStyle/>
        <a:p>
          <a:pPr rtl="0"/>
          <a:r>
            <a:rPr lang="cs-CZ"/>
            <a:t>Přímé daně</a:t>
          </a:r>
        </a:p>
      </dgm:t>
    </dgm:pt>
    <dgm:pt modelId="{3ED67331-B6D0-4804-9210-C9E7A802D807}" type="parTrans" cxnId="{5EAC18F5-5E7F-40A0-A24F-BD013B1F4AFF}">
      <dgm:prSet/>
      <dgm:spPr/>
      <dgm:t>
        <a:bodyPr/>
        <a:lstStyle/>
        <a:p>
          <a:endParaRPr lang="cs-CZ"/>
        </a:p>
      </dgm:t>
    </dgm:pt>
    <dgm:pt modelId="{BE094CB9-7B86-451C-8975-B524DDB7B0FF}" type="sibTrans" cxnId="{5EAC18F5-5E7F-40A0-A24F-BD013B1F4AFF}">
      <dgm:prSet/>
      <dgm:spPr/>
      <dgm:t>
        <a:bodyPr/>
        <a:lstStyle/>
        <a:p>
          <a:endParaRPr lang="cs-CZ"/>
        </a:p>
      </dgm:t>
    </dgm:pt>
    <dgm:pt modelId="{C7296FBA-DDAA-4EAD-A0C8-09FB3BE84CA2}">
      <dgm:prSet/>
      <dgm:spPr/>
      <dgm:t>
        <a:bodyPr/>
        <a:lstStyle/>
        <a:p>
          <a:pPr rtl="0"/>
          <a:r>
            <a:rPr lang="cs-CZ"/>
            <a:t>Nepřímé daně</a:t>
          </a:r>
        </a:p>
      </dgm:t>
    </dgm:pt>
    <dgm:pt modelId="{0AD938AE-166D-4C6B-8F2A-E9586A3484C3}" type="parTrans" cxnId="{5DD7B93F-2E1D-49ED-AEF9-A392279DAA83}">
      <dgm:prSet/>
      <dgm:spPr/>
      <dgm:t>
        <a:bodyPr/>
        <a:lstStyle/>
        <a:p>
          <a:endParaRPr lang="cs-CZ"/>
        </a:p>
      </dgm:t>
    </dgm:pt>
    <dgm:pt modelId="{D0E29C0F-A1CB-410A-8A03-4DA2B8A794B7}" type="sibTrans" cxnId="{5DD7B93F-2E1D-49ED-AEF9-A392279DAA83}">
      <dgm:prSet/>
      <dgm:spPr/>
      <dgm:t>
        <a:bodyPr/>
        <a:lstStyle/>
        <a:p>
          <a:endParaRPr lang="cs-CZ"/>
        </a:p>
      </dgm:t>
    </dgm:pt>
    <dgm:pt modelId="{4541F8C5-EB6E-424F-8375-194EC883C374}" type="pres">
      <dgm:prSet presAssocID="{F2A29560-42D1-49B3-9810-9448A70D7B25}" presName="linear" presStyleCnt="0">
        <dgm:presLayoutVars>
          <dgm:animLvl val="lvl"/>
          <dgm:resizeHandles val="exact"/>
        </dgm:presLayoutVars>
      </dgm:prSet>
      <dgm:spPr/>
      <dgm:t>
        <a:bodyPr/>
        <a:lstStyle/>
        <a:p>
          <a:endParaRPr lang="cs-CZ"/>
        </a:p>
      </dgm:t>
    </dgm:pt>
    <dgm:pt modelId="{E7DEF632-035E-4029-9C34-7061278A78B3}" type="pres">
      <dgm:prSet presAssocID="{6058C918-32CB-42EB-B15F-9199ADCE1D27}" presName="parentText" presStyleLbl="node1" presStyleIdx="0" presStyleCnt="2">
        <dgm:presLayoutVars>
          <dgm:chMax val="0"/>
          <dgm:bulletEnabled val="1"/>
        </dgm:presLayoutVars>
      </dgm:prSet>
      <dgm:spPr/>
      <dgm:t>
        <a:bodyPr/>
        <a:lstStyle/>
        <a:p>
          <a:endParaRPr lang="cs-CZ"/>
        </a:p>
      </dgm:t>
    </dgm:pt>
    <dgm:pt modelId="{A28A7790-EBFB-42A5-B60F-A5D1FB0DA1C2}" type="pres">
      <dgm:prSet presAssocID="{BE094CB9-7B86-451C-8975-B524DDB7B0FF}" presName="spacer" presStyleCnt="0"/>
      <dgm:spPr/>
    </dgm:pt>
    <dgm:pt modelId="{D7C3B870-5AEE-4D13-8042-9F08998D7D05}" type="pres">
      <dgm:prSet presAssocID="{C7296FBA-DDAA-4EAD-A0C8-09FB3BE84CA2}" presName="parentText" presStyleLbl="node1" presStyleIdx="1" presStyleCnt="2">
        <dgm:presLayoutVars>
          <dgm:chMax val="0"/>
          <dgm:bulletEnabled val="1"/>
        </dgm:presLayoutVars>
      </dgm:prSet>
      <dgm:spPr/>
      <dgm:t>
        <a:bodyPr/>
        <a:lstStyle/>
        <a:p>
          <a:endParaRPr lang="cs-CZ"/>
        </a:p>
      </dgm:t>
    </dgm:pt>
  </dgm:ptLst>
  <dgm:cxnLst>
    <dgm:cxn modelId="{5EAC18F5-5E7F-40A0-A24F-BD013B1F4AFF}" srcId="{F2A29560-42D1-49B3-9810-9448A70D7B25}" destId="{6058C918-32CB-42EB-B15F-9199ADCE1D27}" srcOrd="0" destOrd="0" parTransId="{3ED67331-B6D0-4804-9210-C9E7A802D807}" sibTransId="{BE094CB9-7B86-451C-8975-B524DDB7B0FF}"/>
    <dgm:cxn modelId="{5DD7B93F-2E1D-49ED-AEF9-A392279DAA83}" srcId="{F2A29560-42D1-49B3-9810-9448A70D7B25}" destId="{C7296FBA-DDAA-4EAD-A0C8-09FB3BE84CA2}" srcOrd="1" destOrd="0" parTransId="{0AD938AE-166D-4C6B-8F2A-E9586A3484C3}" sibTransId="{D0E29C0F-A1CB-410A-8A03-4DA2B8A794B7}"/>
    <dgm:cxn modelId="{DDA868D0-A54C-4CE2-87A6-0663657F1BC6}" type="presOf" srcId="{6058C918-32CB-42EB-B15F-9199ADCE1D27}" destId="{E7DEF632-035E-4029-9C34-7061278A78B3}" srcOrd="0" destOrd="0" presId="urn:microsoft.com/office/officeart/2005/8/layout/vList2"/>
    <dgm:cxn modelId="{E7EE5396-AC42-4E1A-95AC-8AF4037646A9}" type="presOf" srcId="{F2A29560-42D1-49B3-9810-9448A70D7B25}" destId="{4541F8C5-EB6E-424F-8375-194EC883C374}" srcOrd="0" destOrd="0" presId="urn:microsoft.com/office/officeart/2005/8/layout/vList2"/>
    <dgm:cxn modelId="{753F00DA-69D5-4146-9779-BEBA1545CEF4}" type="presOf" srcId="{C7296FBA-DDAA-4EAD-A0C8-09FB3BE84CA2}" destId="{D7C3B870-5AEE-4D13-8042-9F08998D7D05}" srcOrd="0" destOrd="0" presId="urn:microsoft.com/office/officeart/2005/8/layout/vList2"/>
    <dgm:cxn modelId="{334187BD-A938-4DE4-BE17-B74B48F1315E}" type="presParOf" srcId="{4541F8C5-EB6E-424F-8375-194EC883C374}" destId="{E7DEF632-035E-4029-9C34-7061278A78B3}" srcOrd="0" destOrd="0" presId="urn:microsoft.com/office/officeart/2005/8/layout/vList2"/>
    <dgm:cxn modelId="{3F3D9267-E579-4086-85DA-DBCF8DE97C32}" type="presParOf" srcId="{4541F8C5-EB6E-424F-8375-194EC883C374}" destId="{A28A7790-EBFB-42A5-B60F-A5D1FB0DA1C2}" srcOrd="1" destOrd="0" presId="urn:microsoft.com/office/officeart/2005/8/layout/vList2"/>
    <dgm:cxn modelId="{D65E6C4F-480F-408B-BED3-B0798ADC8196}" type="presParOf" srcId="{4541F8C5-EB6E-424F-8375-194EC883C374}" destId="{D7C3B870-5AEE-4D13-8042-9F08998D7D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9B1814-573E-4700-8D82-59BAC3A37D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E5572CE5-7E90-4483-9D95-CFB235074A54}">
      <dgm:prSet/>
      <dgm:spPr/>
      <dgm:t>
        <a:bodyPr/>
        <a:lstStyle/>
        <a:p>
          <a:pPr rtl="0"/>
          <a:r>
            <a:rPr lang="cs-CZ" dirty="0"/>
            <a:t>15 procent ze základu daně</a:t>
          </a:r>
        </a:p>
      </dgm:t>
    </dgm:pt>
    <dgm:pt modelId="{5EBEF647-359D-46DA-8986-DD4825D8E56F}" type="parTrans" cxnId="{8A11362C-4EF9-4E0A-81D8-AE6865021BFD}">
      <dgm:prSet/>
      <dgm:spPr/>
      <dgm:t>
        <a:bodyPr/>
        <a:lstStyle/>
        <a:p>
          <a:endParaRPr lang="cs-CZ"/>
        </a:p>
      </dgm:t>
    </dgm:pt>
    <dgm:pt modelId="{3894EAD9-A056-4EFC-BBB5-4398D3E9D340}" type="sibTrans" cxnId="{8A11362C-4EF9-4E0A-81D8-AE6865021BFD}">
      <dgm:prSet/>
      <dgm:spPr/>
      <dgm:t>
        <a:bodyPr/>
        <a:lstStyle/>
        <a:p>
          <a:endParaRPr lang="cs-CZ"/>
        </a:p>
      </dgm:t>
    </dgm:pt>
    <dgm:pt modelId="{AA13F762-6692-46B5-A8DC-0E47E86B2CBE}">
      <dgm:prSet/>
      <dgm:spPr/>
      <dgm:t>
        <a:bodyPr/>
        <a:lstStyle/>
        <a:p>
          <a:pPr rtl="0"/>
          <a:r>
            <a:rPr lang="cs-CZ"/>
            <a:t>- „odečítatelné položky od základu daně“</a:t>
          </a:r>
        </a:p>
      </dgm:t>
    </dgm:pt>
    <dgm:pt modelId="{5844185B-608B-446D-AEDF-90B9A57D2B5C}" type="parTrans" cxnId="{756F68CA-4BE9-4987-988F-F1830F10DA05}">
      <dgm:prSet/>
      <dgm:spPr/>
      <dgm:t>
        <a:bodyPr/>
        <a:lstStyle/>
        <a:p>
          <a:endParaRPr lang="cs-CZ"/>
        </a:p>
      </dgm:t>
    </dgm:pt>
    <dgm:pt modelId="{FEDF55BE-25F1-4B14-A395-15A9B3C83539}" type="sibTrans" cxnId="{756F68CA-4BE9-4987-988F-F1830F10DA05}">
      <dgm:prSet/>
      <dgm:spPr/>
      <dgm:t>
        <a:bodyPr/>
        <a:lstStyle/>
        <a:p>
          <a:endParaRPr lang="cs-CZ"/>
        </a:p>
      </dgm:t>
    </dgm:pt>
    <dgm:pt modelId="{279C1437-08A9-459A-9824-DDCB5C88DA0A}">
      <dgm:prSet/>
      <dgm:spPr/>
      <dgm:t>
        <a:bodyPr/>
        <a:lstStyle/>
        <a:p>
          <a:pPr rtl="0"/>
          <a:r>
            <a:rPr lang="cs-CZ"/>
            <a:t>Dary</a:t>
          </a:r>
        </a:p>
      </dgm:t>
    </dgm:pt>
    <dgm:pt modelId="{EE62BF9F-BBCE-410D-B817-5F6A28781AD1}" type="parTrans" cxnId="{772CF5DE-63B2-4279-9821-FC3F30DC3A55}">
      <dgm:prSet/>
      <dgm:spPr/>
      <dgm:t>
        <a:bodyPr/>
        <a:lstStyle/>
        <a:p>
          <a:endParaRPr lang="cs-CZ"/>
        </a:p>
      </dgm:t>
    </dgm:pt>
    <dgm:pt modelId="{D938319E-B223-4063-9BD7-5C25C7942357}" type="sibTrans" cxnId="{772CF5DE-63B2-4279-9821-FC3F30DC3A55}">
      <dgm:prSet/>
      <dgm:spPr/>
      <dgm:t>
        <a:bodyPr/>
        <a:lstStyle/>
        <a:p>
          <a:endParaRPr lang="cs-CZ"/>
        </a:p>
      </dgm:t>
    </dgm:pt>
    <dgm:pt modelId="{270227EE-D364-4DCA-9C43-143BDF03CA05}">
      <dgm:prSet/>
      <dgm:spPr/>
      <dgm:t>
        <a:bodyPr/>
        <a:lstStyle/>
        <a:p>
          <a:pPr rtl="0"/>
          <a:r>
            <a:rPr lang="cs-CZ"/>
            <a:t>Úroky</a:t>
          </a:r>
        </a:p>
      </dgm:t>
    </dgm:pt>
    <dgm:pt modelId="{7A660E84-DFF3-4A39-AE91-E2863A7017DC}" type="parTrans" cxnId="{B88B0602-255A-491E-AA15-4B2040F5700A}">
      <dgm:prSet/>
      <dgm:spPr/>
      <dgm:t>
        <a:bodyPr/>
        <a:lstStyle/>
        <a:p>
          <a:endParaRPr lang="cs-CZ"/>
        </a:p>
      </dgm:t>
    </dgm:pt>
    <dgm:pt modelId="{D1324906-FF11-4A5A-8946-04E2F2C0D4D9}" type="sibTrans" cxnId="{B88B0602-255A-491E-AA15-4B2040F5700A}">
      <dgm:prSet/>
      <dgm:spPr/>
      <dgm:t>
        <a:bodyPr/>
        <a:lstStyle/>
        <a:p>
          <a:endParaRPr lang="cs-CZ"/>
        </a:p>
      </dgm:t>
    </dgm:pt>
    <dgm:pt modelId="{8CA49A60-F6FB-4996-BC2C-D652AC55270C}">
      <dgm:prSet/>
      <dgm:spPr/>
      <dgm:t>
        <a:bodyPr/>
        <a:lstStyle/>
        <a:p>
          <a:pPr rtl="0"/>
          <a:r>
            <a:rPr lang="cs-CZ"/>
            <a:t>Spoření na penzi</a:t>
          </a:r>
        </a:p>
      </dgm:t>
    </dgm:pt>
    <dgm:pt modelId="{2CB1EEB1-1F96-4E19-A007-4F9CA48F3AF7}" type="parTrans" cxnId="{887CF72A-8240-4C65-A739-3D922E42C72F}">
      <dgm:prSet/>
      <dgm:spPr/>
      <dgm:t>
        <a:bodyPr/>
        <a:lstStyle/>
        <a:p>
          <a:endParaRPr lang="cs-CZ"/>
        </a:p>
      </dgm:t>
    </dgm:pt>
    <dgm:pt modelId="{67FBE5F1-B6E0-4F39-9BDB-CA44D8B8C12B}" type="sibTrans" cxnId="{887CF72A-8240-4C65-A739-3D922E42C72F}">
      <dgm:prSet/>
      <dgm:spPr/>
      <dgm:t>
        <a:bodyPr/>
        <a:lstStyle/>
        <a:p>
          <a:endParaRPr lang="cs-CZ"/>
        </a:p>
      </dgm:t>
    </dgm:pt>
    <dgm:pt modelId="{AC986755-80CB-4127-8444-59CDD07B9B8D}">
      <dgm:prSet/>
      <dgm:spPr/>
      <dgm:t>
        <a:bodyPr/>
        <a:lstStyle/>
        <a:p>
          <a:pPr rtl="0"/>
          <a:r>
            <a:rPr lang="cs-CZ"/>
            <a:t>Životní pojištění</a:t>
          </a:r>
        </a:p>
      </dgm:t>
    </dgm:pt>
    <dgm:pt modelId="{C5E30D51-0C33-45CA-B027-E3E94ECA5164}" type="parTrans" cxnId="{F69B93D6-87A3-4871-9412-9838BE6055DB}">
      <dgm:prSet/>
      <dgm:spPr/>
      <dgm:t>
        <a:bodyPr/>
        <a:lstStyle/>
        <a:p>
          <a:endParaRPr lang="cs-CZ"/>
        </a:p>
      </dgm:t>
    </dgm:pt>
    <dgm:pt modelId="{D780E512-40DF-435E-9852-6164ACC828DC}" type="sibTrans" cxnId="{F69B93D6-87A3-4871-9412-9838BE6055DB}">
      <dgm:prSet/>
      <dgm:spPr/>
      <dgm:t>
        <a:bodyPr/>
        <a:lstStyle/>
        <a:p>
          <a:endParaRPr lang="cs-CZ"/>
        </a:p>
      </dgm:t>
    </dgm:pt>
    <dgm:pt modelId="{DCFF1CEB-B63E-477F-8824-0BE97593B551}">
      <dgm:prSet/>
      <dgm:spPr/>
      <dgm:t>
        <a:bodyPr/>
        <a:lstStyle/>
        <a:p>
          <a:pPr rtl="0"/>
          <a:r>
            <a:rPr lang="cs-CZ"/>
            <a:t>Odbory</a:t>
          </a:r>
        </a:p>
      </dgm:t>
    </dgm:pt>
    <dgm:pt modelId="{C9679ECF-6D85-4FC6-803D-BFC0E28DE418}" type="parTrans" cxnId="{5E5B02C4-0541-4EDB-A383-FA7C26741BA6}">
      <dgm:prSet/>
      <dgm:spPr/>
      <dgm:t>
        <a:bodyPr/>
        <a:lstStyle/>
        <a:p>
          <a:endParaRPr lang="cs-CZ"/>
        </a:p>
      </dgm:t>
    </dgm:pt>
    <dgm:pt modelId="{78F9B05E-5C60-4EB0-AE18-C21A114DDCA1}" type="sibTrans" cxnId="{5E5B02C4-0541-4EDB-A383-FA7C26741BA6}">
      <dgm:prSet/>
      <dgm:spPr/>
      <dgm:t>
        <a:bodyPr/>
        <a:lstStyle/>
        <a:p>
          <a:endParaRPr lang="cs-CZ"/>
        </a:p>
      </dgm:t>
    </dgm:pt>
    <dgm:pt modelId="{E5407131-EB3B-40DD-8284-10052260449F}">
      <dgm:prSet/>
      <dgm:spPr/>
      <dgm:t>
        <a:bodyPr/>
        <a:lstStyle/>
        <a:p>
          <a:pPr rtl="0"/>
          <a:r>
            <a:rPr lang="cs-CZ"/>
            <a:t>Vzdělávaní (atestační zkouška) </a:t>
          </a:r>
        </a:p>
      </dgm:t>
    </dgm:pt>
    <dgm:pt modelId="{61A71B7C-9850-4622-AE01-E9AE7DFEBDD9}" type="parTrans" cxnId="{EB646CA4-7369-4272-A6F5-099622530B20}">
      <dgm:prSet/>
      <dgm:spPr/>
      <dgm:t>
        <a:bodyPr/>
        <a:lstStyle/>
        <a:p>
          <a:endParaRPr lang="cs-CZ"/>
        </a:p>
      </dgm:t>
    </dgm:pt>
    <dgm:pt modelId="{95E98C88-8E0B-4CD8-9ECC-30612748708B}" type="sibTrans" cxnId="{EB646CA4-7369-4272-A6F5-099622530B20}">
      <dgm:prSet/>
      <dgm:spPr/>
      <dgm:t>
        <a:bodyPr/>
        <a:lstStyle/>
        <a:p>
          <a:endParaRPr lang="cs-CZ"/>
        </a:p>
      </dgm:t>
    </dgm:pt>
    <dgm:pt modelId="{31B000FD-488D-487E-8F41-0E7E83A68461}">
      <dgm:prSet/>
      <dgm:spPr/>
      <dgm:t>
        <a:bodyPr/>
        <a:lstStyle/>
        <a:p>
          <a:pPr rtl="0"/>
          <a:r>
            <a:rPr lang="cs-CZ"/>
            <a:t>Následně se odečítají slevy na dani</a:t>
          </a:r>
        </a:p>
      </dgm:t>
    </dgm:pt>
    <dgm:pt modelId="{926D602C-4E06-41DE-8F58-E195D92D0465}" type="parTrans" cxnId="{BCA9FA98-849E-4480-B74E-5A57ECC77BC2}">
      <dgm:prSet/>
      <dgm:spPr/>
      <dgm:t>
        <a:bodyPr/>
        <a:lstStyle/>
        <a:p>
          <a:endParaRPr lang="cs-CZ"/>
        </a:p>
      </dgm:t>
    </dgm:pt>
    <dgm:pt modelId="{317D4770-1761-4AD1-AD5F-F2E386222873}" type="sibTrans" cxnId="{BCA9FA98-849E-4480-B74E-5A57ECC77BC2}">
      <dgm:prSet/>
      <dgm:spPr/>
      <dgm:t>
        <a:bodyPr/>
        <a:lstStyle/>
        <a:p>
          <a:endParaRPr lang="cs-CZ"/>
        </a:p>
      </dgm:t>
    </dgm:pt>
    <dgm:pt modelId="{516A24E2-93D7-4C51-A7EC-E02BBB204466}">
      <dgm:prSet/>
      <dgm:spPr/>
      <dgm:t>
        <a:bodyPr/>
        <a:lstStyle/>
        <a:p>
          <a:pPr rtl="0"/>
          <a:r>
            <a:rPr lang="cs-CZ"/>
            <a:t>Manžel bez příjmu</a:t>
          </a:r>
        </a:p>
      </dgm:t>
    </dgm:pt>
    <dgm:pt modelId="{AB01D03B-D740-45DA-9F48-C9251F10793A}" type="parTrans" cxnId="{65C0B33C-21C3-4518-8B27-B1D83E3DAF70}">
      <dgm:prSet/>
      <dgm:spPr/>
      <dgm:t>
        <a:bodyPr/>
        <a:lstStyle/>
        <a:p>
          <a:endParaRPr lang="cs-CZ"/>
        </a:p>
      </dgm:t>
    </dgm:pt>
    <dgm:pt modelId="{20B62F70-98FB-4633-B1D0-968774BFAD0D}" type="sibTrans" cxnId="{65C0B33C-21C3-4518-8B27-B1D83E3DAF70}">
      <dgm:prSet/>
      <dgm:spPr/>
      <dgm:t>
        <a:bodyPr/>
        <a:lstStyle/>
        <a:p>
          <a:endParaRPr lang="cs-CZ"/>
        </a:p>
      </dgm:t>
    </dgm:pt>
    <dgm:pt modelId="{07CDCFE1-6735-439B-B506-B65470C74CBE}">
      <dgm:prSet/>
      <dgm:spPr/>
      <dgm:t>
        <a:bodyPr/>
        <a:lstStyle/>
        <a:p>
          <a:pPr rtl="0"/>
          <a:r>
            <a:rPr lang="cs-CZ"/>
            <a:t>Dítě</a:t>
          </a:r>
        </a:p>
      </dgm:t>
    </dgm:pt>
    <dgm:pt modelId="{AFCA7D99-B568-403F-9758-55850A0E4BC3}" type="parTrans" cxnId="{C177AD3C-9211-4B1A-B66B-2A09639C92B1}">
      <dgm:prSet/>
      <dgm:spPr/>
      <dgm:t>
        <a:bodyPr/>
        <a:lstStyle/>
        <a:p>
          <a:endParaRPr lang="cs-CZ"/>
        </a:p>
      </dgm:t>
    </dgm:pt>
    <dgm:pt modelId="{66FD0340-FB41-44D2-868C-D213013E07B1}" type="sibTrans" cxnId="{C177AD3C-9211-4B1A-B66B-2A09639C92B1}">
      <dgm:prSet/>
      <dgm:spPr/>
      <dgm:t>
        <a:bodyPr/>
        <a:lstStyle/>
        <a:p>
          <a:endParaRPr lang="cs-CZ"/>
        </a:p>
      </dgm:t>
    </dgm:pt>
    <dgm:pt modelId="{FC3E51B7-95E6-4571-B961-C76E81BFFA18}">
      <dgm:prSet/>
      <dgm:spPr/>
      <dgm:t>
        <a:bodyPr/>
        <a:lstStyle/>
        <a:p>
          <a:pPr rtl="0"/>
          <a:r>
            <a:rPr lang="cs-CZ" dirty="0"/>
            <a:t>Příjmy FO </a:t>
          </a:r>
        </a:p>
      </dgm:t>
    </dgm:pt>
    <dgm:pt modelId="{3F59157C-2355-4C21-A9A0-0D98D14402E2}" type="parTrans" cxnId="{953E9C4C-749E-4F73-9569-E90DCA759586}">
      <dgm:prSet/>
      <dgm:spPr/>
      <dgm:t>
        <a:bodyPr/>
        <a:lstStyle/>
        <a:p>
          <a:endParaRPr lang="cs-CZ"/>
        </a:p>
      </dgm:t>
    </dgm:pt>
    <dgm:pt modelId="{1CE36BB0-98DD-4678-B795-8044045D0186}" type="sibTrans" cxnId="{953E9C4C-749E-4F73-9569-E90DCA759586}">
      <dgm:prSet/>
      <dgm:spPr/>
      <dgm:t>
        <a:bodyPr/>
        <a:lstStyle/>
        <a:p>
          <a:endParaRPr lang="cs-CZ"/>
        </a:p>
      </dgm:t>
    </dgm:pt>
    <dgm:pt modelId="{96E3D4FE-3363-441C-8072-E2132EA5941D}">
      <dgm:prSet/>
      <dgm:spPr/>
      <dgm:t>
        <a:bodyPr/>
        <a:lstStyle/>
        <a:p>
          <a:pPr rtl="0"/>
          <a:r>
            <a:rPr lang="cs-CZ" dirty="0"/>
            <a:t>Závislá činnost</a:t>
          </a:r>
        </a:p>
      </dgm:t>
    </dgm:pt>
    <dgm:pt modelId="{E0082EEE-CD67-4353-9592-2AB8CC031211}" type="parTrans" cxnId="{7EEF322D-E1DF-4C63-81A9-6826AD9433B6}">
      <dgm:prSet/>
      <dgm:spPr/>
      <dgm:t>
        <a:bodyPr/>
        <a:lstStyle/>
        <a:p>
          <a:endParaRPr lang="cs-CZ"/>
        </a:p>
      </dgm:t>
    </dgm:pt>
    <dgm:pt modelId="{6C0D1E15-0D9C-44A4-84CD-832E187E88B8}" type="sibTrans" cxnId="{7EEF322D-E1DF-4C63-81A9-6826AD9433B6}">
      <dgm:prSet/>
      <dgm:spPr/>
      <dgm:t>
        <a:bodyPr/>
        <a:lstStyle/>
        <a:p>
          <a:endParaRPr lang="cs-CZ"/>
        </a:p>
      </dgm:t>
    </dgm:pt>
    <dgm:pt modelId="{367066FB-3FDB-4027-B2AB-3C28DF133A38}">
      <dgm:prSet/>
      <dgm:spPr/>
      <dgm:t>
        <a:bodyPr/>
        <a:lstStyle/>
        <a:p>
          <a:pPr rtl="0"/>
          <a:r>
            <a:rPr lang="cs-CZ" dirty="0"/>
            <a:t>Podnikání</a:t>
          </a:r>
        </a:p>
      </dgm:t>
    </dgm:pt>
    <dgm:pt modelId="{F84F5700-25FE-4BC9-8E31-45834AF29101}" type="parTrans" cxnId="{FBFA2117-3F27-4FF8-AF7E-5047289BB3A2}">
      <dgm:prSet/>
      <dgm:spPr/>
      <dgm:t>
        <a:bodyPr/>
        <a:lstStyle/>
        <a:p>
          <a:endParaRPr lang="cs-CZ"/>
        </a:p>
      </dgm:t>
    </dgm:pt>
    <dgm:pt modelId="{77B53EF8-7580-4AD4-A9F4-615EFC318722}" type="sibTrans" cxnId="{FBFA2117-3F27-4FF8-AF7E-5047289BB3A2}">
      <dgm:prSet/>
      <dgm:spPr/>
      <dgm:t>
        <a:bodyPr/>
        <a:lstStyle/>
        <a:p>
          <a:endParaRPr lang="cs-CZ"/>
        </a:p>
      </dgm:t>
    </dgm:pt>
    <dgm:pt modelId="{5C71BD15-FF64-4EB9-800E-7B3BEF256D11}">
      <dgm:prSet/>
      <dgm:spPr/>
      <dgm:t>
        <a:bodyPr/>
        <a:lstStyle/>
        <a:p>
          <a:pPr rtl="0"/>
          <a:r>
            <a:rPr lang="cs-CZ" dirty="0"/>
            <a:t>Další příjmy</a:t>
          </a:r>
        </a:p>
      </dgm:t>
    </dgm:pt>
    <dgm:pt modelId="{2FBB4D65-7835-40EB-AF8E-CFABD1D08FEB}" type="parTrans" cxnId="{FF109107-891B-46F6-ACDB-63BC4C273806}">
      <dgm:prSet/>
      <dgm:spPr/>
      <dgm:t>
        <a:bodyPr/>
        <a:lstStyle/>
        <a:p>
          <a:endParaRPr lang="cs-CZ"/>
        </a:p>
      </dgm:t>
    </dgm:pt>
    <dgm:pt modelId="{7BCC803D-CCA8-4B83-A4F1-D661B09650B4}" type="sibTrans" cxnId="{FF109107-891B-46F6-ACDB-63BC4C273806}">
      <dgm:prSet/>
      <dgm:spPr/>
      <dgm:t>
        <a:bodyPr/>
        <a:lstStyle/>
        <a:p>
          <a:endParaRPr lang="cs-CZ"/>
        </a:p>
      </dgm:t>
    </dgm:pt>
    <dgm:pt modelId="{56B31C97-3710-4F9C-B8E1-F98EE291A0BF}" type="pres">
      <dgm:prSet presAssocID="{B29B1814-573E-4700-8D82-59BAC3A37DA8}" presName="Name0" presStyleCnt="0">
        <dgm:presLayoutVars>
          <dgm:dir/>
          <dgm:animLvl val="lvl"/>
          <dgm:resizeHandles val="exact"/>
        </dgm:presLayoutVars>
      </dgm:prSet>
      <dgm:spPr/>
      <dgm:t>
        <a:bodyPr/>
        <a:lstStyle/>
        <a:p>
          <a:endParaRPr lang="cs-CZ"/>
        </a:p>
      </dgm:t>
    </dgm:pt>
    <dgm:pt modelId="{89569340-1A2D-4DB2-8871-11B5F5496C2B}" type="pres">
      <dgm:prSet presAssocID="{E5572CE5-7E90-4483-9D95-CFB235074A54}" presName="composite" presStyleCnt="0"/>
      <dgm:spPr/>
    </dgm:pt>
    <dgm:pt modelId="{A8D5EE93-B294-4474-ACF8-5C053C0110A0}" type="pres">
      <dgm:prSet presAssocID="{E5572CE5-7E90-4483-9D95-CFB235074A54}" presName="parTx" presStyleLbl="alignNode1" presStyleIdx="0" presStyleCnt="3">
        <dgm:presLayoutVars>
          <dgm:chMax val="0"/>
          <dgm:chPref val="0"/>
          <dgm:bulletEnabled val="1"/>
        </dgm:presLayoutVars>
      </dgm:prSet>
      <dgm:spPr/>
      <dgm:t>
        <a:bodyPr/>
        <a:lstStyle/>
        <a:p>
          <a:endParaRPr lang="cs-CZ"/>
        </a:p>
      </dgm:t>
    </dgm:pt>
    <dgm:pt modelId="{384AB2A3-7EB7-4599-A2BF-DB6B5FCA84D0}" type="pres">
      <dgm:prSet presAssocID="{E5572CE5-7E90-4483-9D95-CFB235074A54}" presName="desTx" presStyleLbl="alignAccFollowNode1" presStyleIdx="0" presStyleCnt="3">
        <dgm:presLayoutVars>
          <dgm:bulletEnabled val="1"/>
        </dgm:presLayoutVars>
      </dgm:prSet>
      <dgm:spPr/>
      <dgm:t>
        <a:bodyPr/>
        <a:lstStyle/>
        <a:p>
          <a:endParaRPr lang="cs-CZ"/>
        </a:p>
      </dgm:t>
    </dgm:pt>
    <dgm:pt modelId="{2890FC18-2971-441E-8694-52207CA7D487}" type="pres">
      <dgm:prSet presAssocID="{3894EAD9-A056-4EFC-BBB5-4398D3E9D340}" presName="space" presStyleCnt="0"/>
      <dgm:spPr/>
    </dgm:pt>
    <dgm:pt modelId="{24CBF57E-DE95-4AE8-9C72-A823D533DEAD}" type="pres">
      <dgm:prSet presAssocID="{AA13F762-6692-46B5-A8DC-0E47E86B2CBE}" presName="composite" presStyleCnt="0"/>
      <dgm:spPr/>
    </dgm:pt>
    <dgm:pt modelId="{B0DA6E3E-074A-4C84-905E-3814879BC528}" type="pres">
      <dgm:prSet presAssocID="{AA13F762-6692-46B5-A8DC-0E47E86B2CBE}" presName="parTx" presStyleLbl="alignNode1" presStyleIdx="1" presStyleCnt="3">
        <dgm:presLayoutVars>
          <dgm:chMax val="0"/>
          <dgm:chPref val="0"/>
          <dgm:bulletEnabled val="1"/>
        </dgm:presLayoutVars>
      </dgm:prSet>
      <dgm:spPr/>
      <dgm:t>
        <a:bodyPr/>
        <a:lstStyle/>
        <a:p>
          <a:endParaRPr lang="cs-CZ"/>
        </a:p>
      </dgm:t>
    </dgm:pt>
    <dgm:pt modelId="{DBE0559A-C459-43CD-A7F0-C775A37C8797}" type="pres">
      <dgm:prSet presAssocID="{AA13F762-6692-46B5-A8DC-0E47E86B2CBE}" presName="desTx" presStyleLbl="alignAccFollowNode1" presStyleIdx="1" presStyleCnt="3">
        <dgm:presLayoutVars>
          <dgm:bulletEnabled val="1"/>
        </dgm:presLayoutVars>
      </dgm:prSet>
      <dgm:spPr/>
      <dgm:t>
        <a:bodyPr/>
        <a:lstStyle/>
        <a:p>
          <a:endParaRPr lang="cs-CZ"/>
        </a:p>
      </dgm:t>
    </dgm:pt>
    <dgm:pt modelId="{147CBDD7-5DB2-4871-8E18-817AEC9E849F}" type="pres">
      <dgm:prSet presAssocID="{FEDF55BE-25F1-4B14-A395-15A9B3C83539}" presName="space" presStyleCnt="0"/>
      <dgm:spPr/>
    </dgm:pt>
    <dgm:pt modelId="{264AF5BD-9FB6-4CB9-B226-97AB3E2EEE30}" type="pres">
      <dgm:prSet presAssocID="{31B000FD-488D-487E-8F41-0E7E83A68461}" presName="composite" presStyleCnt="0"/>
      <dgm:spPr/>
    </dgm:pt>
    <dgm:pt modelId="{26AA94C5-EAEB-4CD5-B67B-85E29AAC8366}" type="pres">
      <dgm:prSet presAssocID="{31B000FD-488D-487E-8F41-0E7E83A68461}" presName="parTx" presStyleLbl="alignNode1" presStyleIdx="2" presStyleCnt="3">
        <dgm:presLayoutVars>
          <dgm:chMax val="0"/>
          <dgm:chPref val="0"/>
          <dgm:bulletEnabled val="1"/>
        </dgm:presLayoutVars>
      </dgm:prSet>
      <dgm:spPr/>
      <dgm:t>
        <a:bodyPr/>
        <a:lstStyle/>
        <a:p>
          <a:endParaRPr lang="cs-CZ"/>
        </a:p>
      </dgm:t>
    </dgm:pt>
    <dgm:pt modelId="{85442BB5-2FCB-4550-B5AC-9563AF9ECCFB}" type="pres">
      <dgm:prSet presAssocID="{31B000FD-488D-487E-8F41-0E7E83A68461}" presName="desTx" presStyleLbl="alignAccFollowNode1" presStyleIdx="2" presStyleCnt="3">
        <dgm:presLayoutVars>
          <dgm:bulletEnabled val="1"/>
        </dgm:presLayoutVars>
      </dgm:prSet>
      <dgm:spPr/>
      <dgm:t>
        <a:bodyPr/>
        <a:lstStyle/>
        <a:p>
          <a:endParaRPr lang="cs-CZ"/>
        </a:p>
      </dgm:t>
    </dgm:pt>
  </dgm:ptLst>
  <dgm:cxnLst>
    <dgm:cxn modelId="{85156BA5-3622-4445-98CB-4BD97EBC747C}" type="presOf" srcId="{B29B1814-573E-4700-8D82-59BAC3A37DA8}" destId="{56B31C97-3710-4F9C-B8E1-F98EE291A0BF}" srcOrd="0" destOrd="0" presId="urn:microsoft.com/office/officeart/2005/8/layout/hList1"/>
    <dgm:cxn modelId="{65C0B33C-21C3-4518-8B27-B1D83E3DAF70}" srcId="{31B000FD-488D-487E-8F41-0E7E83A68461}" destId="{516A24E2-93D7-4C51-A7EC-E02BBB204466}" srcOrd="0" destOrd="0" parTransId="{AB01D03B-D740-45DA-9F48-C9251F10793A}" sibTransId="{20B62F70-98FB-4633-B1D0-968774BFAD0D}"/>
    <dgm:cxn modelId="{41E5C5B2-EFFF-45AB-A6D3-57FB9A1B4024}" type="presOf" srcId="{E5407131-EB3B-40DD-8284-10052260449F}" destId="{DBE0559A-C459-43CD-A7F0-C775A37C8797}" srcOrd="0" destOrd="5" presId="urn:microsoft.com/office/officeart/2005/8/layout/hList1"/>
    <dgm:cxn modelId="{EFF325CF-3017-440B-9098-DFABAEA17094}" type="presOf" srcId="{FC3E51B7-95E6-4571-B961-C76E81BFFA18}" destId="{384AB2A3-7EB7-4599-A2BF-DB6B5FCA84D0}" srcOrd="0" destOrd="0" presId="urn:microsoft.com/office/officeart/2005/8/layout/hList1"/>
    <dgm:cxn modelId="{2D8EE788-90B3-4FB9-B672-641D11C7C97B}" type="presOf" srcId="{AA13F762-6692-46B5-A8DC-0E47E86B2CBE}" destId="{B0DA6E3E-074A-4C84-905E-3814879BC528}" srcOrd="0" destOrd="0" presId="urn:microsoft.com/office/officeart/2005/8/layout/hList1"/>
    <dgm:cxn modelId="{14960710-3F3A-4EE2-A131-7D4D597D3198}" type="presOf" srcId="{8CA49A60-F6FB-4996-BC2C-D652AC55270C}" destId="{DBE0559A-C459-43CD-A7F0-C775A37C8797}" srcOrd="0" destOrd="2" presId="urn:microsoft.com/office/officeart/2005/8/layout/hList1"/>
    <dgm:cxn modelId="{3F8EAEA9-EEA6-48A6-926E-4B99BD00796E}" type="presOf" srcId="{31B000FD-488D-487E-8F41-0E7E83A68461}" destId="{26AA94C5-EAEB-4CD5-B67B-85E29AAC8366}" srcOrd="0" destOrd="0" presId="urn:microsoft.com/office/officeart/2005/8/layout/hList1"/>
    <dgm:cxn modelId="{766B22A9-E018-48B2-87D6-2A90CAC78784}" type="presOf" srcId="{07CDCFE1-6735-439B-B506-B65470C74CBE}" destId="{85442BB5-2FCB-4550-B5AC-9563AF9ECCFB}" srcOrd="0" destOrd="1" presId="urn:microsoft.com/office/officeart/2005/8/layout/hList1"/>
    <dgm:cxn modelId="{EB646CA4-7369-4272-A6F5-099622530B20}" srcId="{AA13F762-6692-46B5-A8DC-0E47E86B2CBE}" destId="{E5407131-EB3B-40DD-8284-10052260449F}" srcOrd="5" destOrd="0" parTransId="{61A71B7C-9850-4622-AE01-E9AE7DFEBDD9}" sibTransId="{95E98C88-8E0B-4CD8-9ECC-30612748708B}"/>
    <dgm:cxn modelId="{8A11362C-4EF9-4E0A-81D8-AE6865021BFD}" srcId="{B29B1814-573E-4700-8D82-59BAC3A37DA8}" destId="{E5572CE5-7E90-4483-9D95-CFB235074A54}" srcOrd="0" destOrd="0" parTransId="{5EBEF647-359D-46DA-8986-DD4825D8E56F}" sibTransId="{3894EAD9-A056-4EFC-BBB5-4398D3E9D340}"/>
    <dgm:cxn modelId="{756F68CA-4BE9-4987-988F-F1830F10DA05}" srcId="{B29B1814-573E-4700-8D82-59BAC3A37DA8}" destId="{AA13F762-6692-46B5-A8DC-0E47E86B2CBE}" srcOrd="1" destOrd="0" parTransId="{5844185B-608B-446D-AEDF-90B9A57D2B5C}" sibTransId="{FEDF55BE-25F1-4B14-A395-15A9B3C83539}"/>
    <dgm:cxn modelId="{5E5B02C4-0541-4EDB-A383-FA7C26741BA6}" srcId="{AA13F762-6692-46B5-A8DC-0E47E86B2CBE}" destId="{DCFF1CEB-B63E-477F-8824-0BE97593B551}" srcOrd="4" destOrd="0" parTransId="{C9679ECF-6D85-4FC6-803D-BFC0E28DE418}" sibTransId="{78F9B05E-5C60-4EB0-AE18-C21A114DDCA1}"/>
    <dgm:cxn modelId="{B88B0602-255A-491E-AA15-4B2040F5700A}" srcId="{AA13F762-6692-46B5-A8DC-0E47E86B2CBE}" destId="{270227EE-D364-4DCA-9C43-143BDF03CA05}" srcOrd="1" destOrd="0" parTransId="{7A660E84-DFF3-4A39-AE91-E2863A7017DC}" sibTransId="{D1324906-FF11-4A5A-8946-04E2F2C0D4D9}"/>
    <dgm:cxn modelId="{FF109107-891B-46F6-ACDB-63BC4C273806}" srcId="{FC3E51B7-95E6-4571-B961-C76E81BFFA18}" destId="{5C71BD15-FF64-4EB9-800E-7B3BEF256D11}" srcOrd="2" destOrd="0" parTransId="{2FBB4D65-7835-40EB-AF8E-CFABD1D08FEB}" sibTransId="{7BCC803D-CCA8-4B83-A4F1-D661B09650B4}"/>
    <dgm:cxn modelId="{B4D78EC5-1B33-4423-A825-457B6E0CC8DB}" type="presOf" srcId="{270227EE-D364-4DCA-9C43-143BDF03CA05}" destId="{DBE0559A-C459-43CD-A7F0-C775A37C8797}" srcOrd="0" destOrd="1" presId="urn:microsoft.com/office/officeart/2005/8/layout/hList1"/>
    <dgm:cxn modelId="{7EEF322D-E1DF-4C63-81A9-6826AD9433B6}" srcId="{FC3E51B7-95E6-4571-B961-C76E81BFFA18}" destId="{96E3D4FE-3363-441C-8072-E2132EA5941D}" srcOrd="0" destOrd="0" parTransId="{E0082EEE-CD67-4353-9592-2AB8CC031211}" sibTransId="{6C0D1E15-0D9C-44A4-84CD-832E187E88B8}"/>
    <dgm:cxn modelId="{C177AD3C-9211-4B1A-B66B-2A09639C92B1}" srcId="{31B000FD-488D-487E-8F41-0E7E83A68461}" destId="{07CDCFE1-6735-439B-B506-B65470C74CBE}" srcOrd="1" destOrd="0" parTransId="{AFCA7D99-B568-403F-9758-55850A0E4BC3}" sibTransId="{66FD0340-FB41-44D2-868C-D213013E07B1}"/>
    <dgm:cxn modelId="{F5F7657A-78C4-452C-9345-6BA4BDD13061}" type="presOf" srcId="{367066FB-3FDB-4027-B2AB-3C28DF133A38}" destId="{384AB2A3-7EB7-4599-A2BF-DB6B5FCA84D0}" srcOrd="0" destOrd="2" presId="urn:microsoft.com/office/officeart/2005/8/layout/hList1"/>
    <dgm:cxn modelId="{FBFA2117-3F27-4FF8-AF7E-5047289BB3A2}" srcId="{FC3E51B7-95E6-4571-B961-C76E81BFFA18}" destId="{367066FB-3FDB-4027-B2AB-3C28DF133A38}" srcOrd="1" destOrd="0" parTransId="{F84F5700-25FE-4BC9-8E31-45834AF29101}" sibTransId="{77B53EF8-7580-4AD4-A9F4-615EFC318722}"/>
    <dgm:cxn modelId="{953E9C4C-749E-4F73-9569-E90DCA759586}" srcId="{E5572CE5-7E90-4483-9D95-CFB235074A54}" destId="{FC3E51B7-95E6-4571-B961-C76E81BFFA18}" srcOrd="0" destOrd="0" parTransId="{3F59157C-2355-4C21-A9A0-0D98D14402E2}" sibTransId="{1CE36BB0-98DD-4678-B795-8044045D0186}"/>
    <dgm:cxn modelId="{57B31A3A-3F83-45FB-9441-3128A6EDCF96}" type="presOf" srcId="{DCFF1CEB-B63E-477F-8824-0BE97593B551}" destId="{DBE0559A-C459-43CD-A7F0-C775A37C8797}" srcOrd="0" destOrd="4" presId="urn:microsoft.com/office/officeart/2005/8/layout/hList1"/>
    <dgm:cxn modelId="{BCA9FA98-849E-4480-B74E-5A57ECC77BC2}" srcId="{B29B1814-573E-4700-8D82-59BAC3A37DA8}" destId="{31B000FD-488D-487E-8F41-0E7E83A68461}" srcOrd="2" destOrd="0" parTransId="{926D602C-4E06-41DE-8F58-E195D92D0465}" sibTransId="{317D4770-1761-4AD1-AD5F-F2E386222873}"/>
    <dgm:cxn modelId="{887CF72A-8240-4C65-A739-3D922E42C72F}" srcId="{AA13F762-6692-46B5-A8DC-0E47E86B2CBE}" destId="{8CA49A60-F6FB-4996-BC2C-D652AC55270C}" srcOrd="2" destOrd="0" parTransId="{2CB1EEB1-1F96-4E19-A007-4F9CA48F3AF7}" sibTransId="{67FBE5F1-B6E0-4F39-9BDB-CA44D8B8C12B}"/>
    <dgm:cxn modelId="{772CF5DE-63B2-4279-9821-FC3F30DC3A55}" srcId="{AA13F762-6692-46B5-A8DC-0E47E86B2CBE}" destId="{279C1437-08A9-459A-9824-DDCB5C88DA0A}" srcOrd="0" destOrd="0" parTransId="{EE62BF9F-BBCE-410D-B817-5F6A28781AD1}" sibTransId="{D938319E-B223-4063-9BD7-5C25C7942357}"/>
    <dgm:cxn modelId="{F69B93D6-87A3-4871-9412-9838BE6055DB}" srcId="{AA13F762-6692-46B5-A8DC-0E47E86B2CBE}" destId="{AC986755-80CB-4127-8444-59CDD07B9B8D}" srcOrd="3" destOrd="0" parTransId="{C5E30D51-0C33-45CA-B027-E3E94ECA5164}" sibTransId="{D780E512-40DF-435E-9852-6164ACC828DC}"/>
    <dgm:cxn modelId="{B5DF5118-00AA-4562-8F8F-4D348BEBC963}" type="presOf" srcId="{E5572CE5-7E90-4483-9D95-CFB235074A54}" destId="{A8D5EE93-B294-4474-ACF8-5C053C0110A0}" srcOrd="0" destOrd="0" presId="urn:microsoft.com/office/officeart/2005/8/layout/hList1"/>
    <dgm:cxn modelId="{0A770D0C-A2FC-4BBB-87BF-6EF9C0AC6343}" type="presOf" srcId="{279C1437-08A9-459A-9824-DDCB5C88DA0A}" destId="{DBE0559A-C459-43CD-A7F0-C775A37C8797}" srcOrd="0" destOrd="0" presId="urn:microsoft.com/office/officeart/2005/8/layout/hList1"/>
    <dgm:cxn modelId="{8AC2021B-83F6-41BB-A4BD-F46AC75919A0}" type="presOf" srcId="{AC986755-80CB-4127-8444-59CDD07B9B8D}" destId="{DBE0559A-C459-43CD-A7F0-C775A37C8797}" srcOrd="0" destOrd="3" presId="urn:microsoft.com/office/officeart/2005/8/layout/hList1"/>
    <dgm:cxn modelId="{F890D71D-6F0C-4A3C-885B-07168300FDEF}" type="presOf" srcId="{96E3D4FE-3363-441C-8072-E2132EA5941D}" destId="{384AB2A3-7EB7-4599-A2BF-DB6B5FCA84D0}" srcOrd="0" destOrd="1" presId="urn:microsoft.com/office/officeart/2005/8/layout/hList1"/>
    <dgm:cxn modelId="{95A9AC53-F50F-4598-9863-D9CEE39D9384}" type="presOf" srcId="{516A24E2-93D7-4C51-A7EC-E02BBB204466}" destId="{85442BB5-2FCB-4550-B5AC-9563AF9ECCFB}" srcOrd="0" destOrd="0" presId="urn:microsoft.com/office/officeart/2005/8/layout/hList1"/>
    <dgm:cxn modelId="{F0C6247C-6256-4209-AD12-B3A92FB9FC80}" type="presOf" srcId="{5C71BD15-FF64-4EB9-800E-7B3BEF256D11}" destId="{384AB2A3-7EB7-4599-A2BF-DB6B5FCA84D0}" srcOrd="0" destOrd="3" presId="urn:microsoft.com/office/officeart/2005/8/layout/hList1"/>
    <dgm:cxn modelId="{8FF7C23F-E71B-4596-A848-28A2184F9B1A}" type="presParOf" srcId="{56B31C97-3710-4F9C-B8E1-F98EE291A0BF}" destId="{89569340-1A2D-4DB2-8871-11B5F5496C2B}" srcOrd="0" destOrd="0" presId="urn:microsoft.com/office/officeart/2005/8/layout/hList1"/>
    <dgm:cxn modelId="{6C5190A5-9BAF-4C1C-8FFF-D63AE80F488D}" type="presParOf" srcId="{89569340-1A2D-4DB2-8871-11B5F5496C2B}" destId="{A8D5EE93-B294-4474-ACF8-5C053C0110A0}" srcOrd="0" destOrd="0" presId="urn:microsoft.com/office/officeart/2005/8/layout/hList1"/>
    <dgm:cxn modelId="{408609AD-7D7A-4A47-BE71-47A53C0D3AEF}" type="presParOf" srcId="{89569340-1A2D-4DB2-8871-11B5F5496C2B}" destId="{384AB2A3-7EB7-4599-A2BF-DB6B5FCA84D0}" srcOrd="1" destOrd="0" presId="urn:microsoft.com/office/officeart/2005/8/layout/hList1"/>
    <dgm:cxn modelId="{6036305E-0D38-423B-89B2-911703D7C631}" type="presParOf" srcId="{56B31C97-3710-4F9C-B8E1-F98EE291A0BF}" destId="{2890FC18-2971-441E-8694-52207CA7D487}" srcOrd="1" destOrd="0" presId="urn:microsoft.com/office/officeart/2005/8/layout/hList1"/>
    <dgm:cxn modelId="{AF7231FC-F35A-405A-AD78-D09A756B3909}" type="presParOf" srcId="{56B31C97-3710-4F9C-B8E1-F98EE291A0BF}" destId="{24CBF57E-DE95-4AE8-9C72-A823D533DEAD}" srcOrd="2" destOrd="0" presId="urn:microsoft.com/office/officeart/2005/8/layout/hList1"/>
    <dgm:cxn modelId="{A1713CAC-5131-4914-82DF-3F4F03885724}" type="presParOf" srcId="{24CBF57E-DE95-4AE8-9C72-A823D533DEAD}" destId="{B0DA6E3E-074A-4C84-905E-3814879BC528}" srcOrd="0" destOrd="0" presId="urn:microsoft.com/office/officeart/2005/8/layout/hList1"/>
    <dgm:cxn modelId="{7D23F723-AA32-4832-A22C-FA7362174EC3}" type="presParOf" srcId="{24CBF57E-DE95-4AE8-9C72-A823D533DEAD}" destId="{DBE0559A-C459-43CD-A7F0-C775A37C8797}" srcOrd="1" destOrd="0" presId="urn:microsoft.com/office/officeart/2005/8/layout/hList1"/>
    <dgm:cxn modelId="{C113E9FB-61AA-4F2D-9092-6A01F1A86669}" type="presParOf" srcId="{56B31C97-3710-4F9C-B8E1-F98EE291A0BF}" destId="{147CBDD7-5DB2-4871-8E18-817AEC9E849F}" srcOrd="3" destOrd="0" presId="urn:microsoft.com/office/officeart/2005/8/layout/hList1"/>
    <dgm:cxn modelId="{B122B55A-1976-4126-8432-1A886BA656D7}" type="presParOf" srcId="{56B31C97-3710-4F9C-B8E1-F98EE291A0BF}" destId="{264AF5BD-9FB6-4CB9-B226-97AB3E2EEE30}" srcOrd="4" destOrd="0" presId="urn:microsoft.com/office/officeart/2005/8/layout/hList1"/>
    <dgm:cxn modelId="{ABB346B5-28CA-4F6E-9CE9-A923E67FD794}" type="presParOf" srcId="{264AF5BD-9FB6-4CB9-B226-97AB3E2EEE30}" destId="{26AA94C5-EAEB-4CD5-B67B-85E29AAC8366}" srcOrd="0" destOrd="0" presId="urn:microsoft.com/office/officeart/2005/8/layout/hList1"/>
    <dgm:cxn modelId="{C2D20910-ED75-4215-8915-0A4A61C95D0A}" type="presParOf" srcId="{264AF5BD-9FB6-4CB9-B226-97AB3E2EEE30}" destId="{85442BB5-2FCB-4550-B5AC-9563AF9ECC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464127-6E37-4B3F-B152-51F6915B15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FA482A7-315D-4933-A4A4-080E349B146E}">
      <dgm:prSet/>
      <dgm:spPr/>
      <dgm:t>
        <a:bodyPr/>
        <a:lstStyle/>
        <a:p>
          <a:pPr rtl="0"/>
          <a:r>
            <a:rPr lang="cs-CZ"/>
            <a:t>Důchodové</a:t>
          </a:r>
        </a:p>
      </dgm:t>
    </dgm:pt>
    <dgm:pt modelId="{751AEE86-816A-4BDD-BDCA-4EC382007063}" type="parTrans" cxnId="{40CEBF8B-E781-455D-89D7-5B5A03A91C0A}">
      <dgm:prSet/>
      <dgm:spPr/>
      <dgm:t>
        <a:bodyPr/>
        <a:lstStyle/>
        <a:p>
          <a:endParaRPr lang="cs-CZ"/>
        </a:p>
      </dgm:t>
    </dgm:pt>
    <dgm:pt modelId="{EE9359AF-CFA4-43D1-9FCD-9CBDD2AB3828}" type="sibTrans" cxnId="{40CEBF8B-E781-455D-89D7-5B5A03A91C0A}">
      <dgm:prSet/>
      <dgm:spPr/>
      <dgm:t>
        <a:bodyPr/>
        <a:lstStyle/>
        <a:p>
          <a:endParaRPr lang="cs-CZ"/>
        </a:p>
      </dgm:t>
    </dgm:pt>
    <dgm:pt modelId="{45DF1AC8-6D05-42EC-AE16-B073B56815E0}">
      <dgm:prSet/>
      <dgm:spPr/>
      <dgm:t>
        <a:bodyPr/>
        <a:lstStyle/>
        <a:p>
          <a:pPr rtl="0"/>
          <a:r>
            <a:rPr lang="cs-CZ"/>
            <a:t>Nemocenské</a:t>
          </a:r>
        </a:p>
      </dgm:t>
    </dgm:pt>
    <dgm:pt modelId="{E28AB343-4666-42B2-ACA3-7D58D91C71D9}" type="parTrans" cxnId="{826B4673-8650-40B7-B491-FA003CD7BDDE}">
      <dgm:prSet/>
      <dgm:spPr/>
      <dgm:t>
        <a:bodyPr/>
        <a:lstStyle/>
        <a:p>
          <a:endParaRPr lang="cs-CZ"/>
        </a:p>
      </dgm:t>
    </dgm:pt>
    <dgm:pt modelId="{41482C99-CA93-4412-B0AA-B9CA66E919E3}" type="sibTrans" cxnId="{826B4673-8650-40B7-B491-FA003CD7BDDE}">
      <dgm:prSet/>
      <dgm:spPr/>
      <dgm:t>
        <a:bodyPr/>
        <a:lstStyle/>
        <a:p>
          <a:endParaRPr lang="cs-CZ"/>
        </a:p>
      </dgm:t>
    </dgm:pt>
    <dgm:pt modelId="{FB132A2C-82F3-47CD-A313-2CD6633A648C}">
      <dgm:prSet/>
      <dgm:spPr/>
      <dgm:t>
        <a:bodyPr/>
        <a:lstStyle/>
        <a:p>
          <a:pPr rtl="0"/>
          <a:r>
            <a:rPr lang="cs-CZ"/>
            <a:t>Zdravotní </a:t>
          </a:r>
        </a:p>
      </dgm:t>
    </dgm:pt>
    <dgm:pt modelId="{55EF4891-68B5-4E93-9357-D6A448CE522F}" type="parTrans" cxnId="{3770A713-51E1-423C-918B-DFC3B0BAC854}">
      <dgm:prSet/>
      <dgm:spPr/>
      <dgm:t>
        <a:bodyPr/>
        <a:lstStyle/>
        <a:p>
          <a:endParaRPr lang="cs-CZ"/>
        </a:p>
      </dgm:t>
    </dgm:pt>
    <dgm:pt modelId="{52C5CD33-614D-44BB-BBDE-79FEB2FFC595}" type="sibTrans" cxnId="{3770A713-51E1-423C-918B-DFC3B0BAC854}">
      <dgm:prSet/>
      <dgm:spPr/>
      <dgm:t>
        <a:bodyPr/>
        <a:lstStyle/>
        <a:p>
          <a:endParaRPr lang="cs-CZ"/>
        </a:p>
      </dgm:t>
    </dgm:pt>
    <dgm:pt modelId="{C63A6721-44FE-487A-AD97-AB7FE85401EB}" type="pres">
      <dgm:prSet presAssocID="{24464127-6E37-4B3F-B152-51F6915B1512}" presName="linear" presStyleCnt="0">
        <dgm:presLayoutVars>
          <dgm:animLvl val="lvl"/>
          <dgm:resizeHandles val="exact"/>
        </dgm:presLayoutVars>
      </dgm:prSet>
      <dgm:spPr/>
      <dgm:t>
        <a:bodyPr/>
        <a:lstStyle/>
        <a:p>
          <a:endParaRPr lang="cs-CZ"/>
        </a:p>
      </dgm:t>
    </dgm:pt>
    <dgm:pt modelId="{26AB8A79-EE06-4072-BF45-A7DA639BEA92}" type="pres">
      <dgm:prSet presAssocID="{8FA482A7-315D-4933-A4A4-080E349B146E}" presName="parentText" presStyleLbl="node1" presStyleIdx="0" presStyleCnt="3">
        <dgm:presLayoutVars>
          <dgm:chMax val="0"/>
          <dgm:bulletEnabled val="1"/>
        </dgm:presLayoutVars>
      </dgm:prSet>
      <dgm:spPr/>
      <dgm:t>
        <a:bodyPr/>
        <a:lstStyle/>
        <a:p>
          <a:endParaRPr lang="cs-CZ"/>
        </a:p>
      </dgm:t>
    </dgm:pt>
    <dgm:pt modelId="{B1D8FE32-558E-4A72-A273-2A4293573138}" type="pres">
      <dgm:prSet presAssocID="{EE9359AF-CFA4-43D1-9FCD-9CBDD2AB3828}" presName="spacer" presStyleCnt="0"/>
      <dgm:spPr/>
    </dgm:pt>
    <dgm:pt modelId="{295DC540-3156-4419-9B16-0D807891DA8C}" type="pres">
      <dgm:prSet presAssocID="{45DF1AC8-6D05-42EC-AE16-B073B56815E0}" presName="parentText" presStyleLbl="node1" presStyleIdx="1" presStyleCnt="3">
        <dgm:presLayoutVars>
          <dgm:chMax val="0"/>
          <dgm:bulletEnabled val="1"/>
        </dgm:presLayoutVars>
      </dgm:prSet>
      <dgm:spPr/>
      <dgm:t>
        <a:bodyPr/>
        <a:lstStyle/>
        <a:p>
          <a:endParaRPr lang="cs-CZ"/>
        </a:p>
      </dgm:t>
    </dgm:pt>
    <dgm:pt modelId="{A992F40A-28ED-4648-9D34-654BEEBA89EC}" type="pres">
      <dgm:prSet presAssocID="{41482C99-CA93-4412-B0AA-B9CA66E919E3}" presName="spacer" presStyleCnt="0"/>
      <dgm:spPr/>
    </dgm:pt>
    <dgm:pt modelId="{162F2224-31D1-46A6-A650-04312A628490}" type="pres">
      <dgm:prSet presAssocID="{FB132A2C-82F3-47CD-A313-2CD6633A648C}" presName="parentText" presStyleLbl="node1" presStyleIdx="2" presStyleCnt="3">
        <dgm:presLayoutVars>
          <dgm:chMax val="0"/>
          <dgm:bulletEnabled val="1"/>
        </dgm:presLayoutVars>
      </dgm:prSet>
      <dgm:spPr/>
      <dgm:t>
        <a:bodyPr/>
        <a:lstStyle/>
        <a:p>
          <a:endParaRPr lang="cs-CZ"/>
        </a:p>
      </dgm:t>
    </dgm:pt>
  </dgm:ptLst>
  <dgm:cxnLst>
    <dgm:cxn modelId="{3770A713-51E1-423C-918B-DFC3B0BAC854}" srcId="{24464127-6E37-4B3F-B152-51F6915B1512}" destId="{FB132A2C-82F3-47CD-A313-2CD6633A648C}" srcOrd="2" destOrd="0" parTransId="{55EF4891-68B5-4E93-9357-D6A448CE522F}" sibTransId="{52C5CD33-614D-44BB-BBDE-79FEB2FFC595}"/>
    <dgm:cxn modelId="{40CEBF8B-E781-455D-89D7-5B5A03A91C0A}" srcId="{24464127-6E37-4B3F-B152-51F6915B1512}" destId="{8FA482A7-315D-4933-A4A4-080E349B146E}" srcOrd="0" destOrd="0" parTransId="{751AEE86-816A-4BDD-BDCA-4EC382007063}" sibTransId="{EE9359AF-CFA4-43D1-9FCD-9CBDD2AB3828}"/>
    <dgm:cxn modelId="{CAA9C17B-617F-436E-8A22-73681B801720}" type="presOf" srcId="{45DF1AC8-6D05-42EC-AE16-B073B56815E0}" destId="{295DC540-3156-4419-9B16-0D807891DA8C}" srcOrd="0" destOrd="0" presId="urn:microsoft.com/office/officeart/2005/8/layout/vList2"/>
    <dgm:cxn modelId="{EC39B2F1-101D-4DD3-AF1B-342D653BD360}" type="presOf" srcId="{8FA482A7-315D-4933-A4A4-080E349B146E}" destId="{26AB8A79-EE06-4072-BF45-A7DA639BEA92}" srcOrd="0" destOrd="0" presId="urn:microsoft.com/office/officeart/2005/8/layout/vList2"/>
    <dgm:cxn modelId="{A869B2FF-7683-4649-95FF-32558266E1CF}" type="presOf" srcId="{FB132A2C-82F3-47CD-A313-2CD6633A648C}" destId="{162F2224-31D1-46A6-A650-04312A628490}" srcOrd="0" destOrd="0" presId="urn:microsoft.com/office/officeart/2005/8/layout/vList2"/>
    <dgm:cxn modelId="{826B4673-8650-40B7-B491-FA003CD7BDDE}" srcId="{24464127-6E37-4B3F-B152-51F6915B1512}" destId="{45DF1AC8-6D05-42EC-AE16-B073B56815E0}" srcOrd="1" destOrd="0" parTransId="{E28AB343-4666-42B2-ACA3-7D58D91C71D9}" sibTransId="{41482C99-CA93-4412-B0AA-B9CA66E919E3}"/>
    <dgm:cxn modelId="{E79C883B-6DF8-4ECE-8DD2-D4DE91C4CD5A}" type="presOf" srcId="{24464127-6E37-4B3F-B152-51F6915B1512}" destId="{C63A6721-44FE-487A-AD97-AB7FE85401EB}" srcOrd="0" destOrd="0" presId="urn:microsoft.com/office/officeart/2005/8/layout/vList2"/>
    <dgm:cxn modelId="{2177CB2F-4F20-40F6-9222-D58E0F02A3FB}" type="presParOf" srcId="{C63A6721-44FE-487A-AD97-AB7FE85401EB}" destId="{26AB8A79-EE06-4072-BF45-A7DA639BEA92}" srcOrd="0" destOrd="0" presId="urn:microsoft.com/office/officeart/2005/8/layout/vList2"/>
    <dgm:cxn modelId="{93CD9999-E5D2-4B29-B9CB-7186DF805010}" type="presParOf" srcId="{C63A6721-44FE-487A-AD97-AB7FE85401EB}" destId="{B1D8FE32-558E-4A72-A273-2A4293573138}" srcOrd="1" destOrd="0" presId="urn:microsoft.com/office/officeart/2005/8/layout/vList2"/>
    <dgm:cxn modelId="{9DA37955-5396-43E6-B002-E8083D2BD97A}" type="presParOf" srcId="{C63A6721-44FE-487A-AD97-AB7FE85401EB}" destId="{295DC540-3156-4419-9B16-0D807891DA8C}" srcOrd="2" destOrd="0" presId="urn:microsoft.com/office/officeart/2005/8/layout/vList2"/>
    <dgm:cxn modelId="{7823DB05-92FF-4DE5-9A99-2089882356B1}" type="presParOf" srcId="{C63A6721-44FE-487A-AD97-AB7FE85401EB}" destId="{A992F40A-28ED-4648-9D34-654BEEBA89EC}" srcOrd="3" destOrd="0" presId="urn:microsoft.com/office/officeart/2005/8/layout/vList2"/>
    <dgm:cxn modelId="{4A24BDF4-0C59-4731-B387-D66D1638DBA0}" type="presParOf" srcId="{C63A6721-44FE-487A-AD97-AB7FE85401EB}" destId="{162F2224-31D1-46A6-A650-04312A6284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5044AF-1F76-4F99-9992-1756003F23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6F0DE388-013D-4E2A-9A7E-BFBDD909AF6F}">
      <dgm:prSet/>
      <dgm:spPr/>
      <dgm:t>
        <a:bodyPr/>
        <a:lstStyle/>
        <a:p>
          <a:pPr rtl="0"/>
          <a:r>
            <a:rPr lang="cs-CZ" b="1"/>
            <a:t>Sazba</a:t>
          </a:r>
          <a:endParaRPr lang="cs-CZ"/>
        </a:p>
      </dgm:t>
    </dgm:pt>
    <dgm:pt modelId="{2BA626E4-FDBA-4090-8A16-47C9E422439A}" type="parTrans" cxnId="{F8175C7B-DAAD-4767-A634-B7B879795D62}">
      <dgm:prSet/>
      <dgm:spPr/>
      <dgm:t>
        <a:bodyPr/>
        <a:lstStyle/>
        <a:p>
          <a:endParaRPr lang="cs-CZ"/>
        </a:p>
      </dgm:t>
    </dgm:pt>
    <dgm:pt modelId="{D69CD458-ACD9-4797-97FD-4BAB43CC70A5}" type="sibTrans" cxnId="{F8175C7B-DAAD-4767-A634-B7B879795D62}">
      <dgm:prSet/>
      <dgm:spPr/>
      <dgm:t>
        <a:bodyPr/>
        <a:lstStyle/>
        <a:p>
          <a:endParaRPr lang="cs-CZ"/>
        </a:p>
      </dgm:t>
    </dgm:pt>
    <dgm:pt modelId="{F355283B-E9F2-4087-B996-5A2A966255ED}">
      <dgm:prSet/>
      <dgm:spPr/>
      <dgm:t>
        <a:bodyPr/>
        <a:lstStyle/>
        <a:p>
          <a:pPr rtl="0"/>
          <a:r>
            <a:rPr lang="cs-CZ"/>
            <a:t>6,5 zaměstnanec + 21,5 zaměstnavatel</a:t>
          </a:r>
        </a:p>
      </dgm:t>
    </dgm:pt>
    <dgm:pt modelId="{55D0ABBC-3296-4068-86DE-F71FD1F7CC8F}" type="parTrans" cxnId="{CF055FE4-E62D-48AB-85F5-00B73E1E4876}">
      <dgm:prSet/>
      <dgm:spPr/>
      <dgm:t>
        <a:bodyPr/>
        <a:lstStyle/>
        <a:p>
          <a:endParaRPr lang="cs-CZ"/>
        </a:p>
      </dgm:t>
    </dgm:pt>
    <dgm:pt modelId="{CC388559-9CE0-44F3-A4A4-E5B95BE404AA}" type="sibTrans" cxnId="{CF055FE4-E62D-48AB-85F5-00B73E1E4876}">
      <dgm:prSet/>
      <dgm:spPr/>
      <dgm:t>
        <a:bodyPr/>
        <a:lstStyle/>
        <a:p>
          <a:endParaRPr lang="cs-CZ"/>
        </a:p>
      </dgm:t>
    </dgm:pt>
    <dgm:pt modelId="{0F5C78B9-1294-4845-92EF-9DB7023FCDEE}">
      <dgm:prSet/>
      <dgm:spPr/>
      <dgm:t>
        <a:bodyPr/>
        <a:lstStyle/>
        <a:p>
          <a:pPr rtl="0"/>
          <a:r>
            <a:rPr lang="cs-CZ" dirty="0"/>
            <a:t>29,2 OSVČ</a:t>
          </a:r>
        </a:p>
      </dgm:t>
    </dgm:pt>
    <dgm:pt modelId="{6607F93C-28A0-43A5-8F56-99E706F8ABD3}" type="parTrans" cxnId="{23E3A3DF-11A1-4066-B7A4-0376C9F40EB9}">
      <dgm:prSet/>
      <dgm:spPr/>
      <dgm:t>
        <a:bodyPr/>
        <a:lstStyle/>
        <a:p>
          <a:endParaRPr lang="cs-CZ"/>
        </a:p>
      </dgm:t>
    </dgm:pt>
    <dgm:pt modelId="{626DED42-1A00-4B7D-BED8-085661F2D428}" type="sibTrans" cxnId="{23E3A3DF-11A1-4066-B7A4-0376C9F40EB9}">
      <dgm:prSet/>
      <dgm:spPr/>
      <dgm:t>
        <a:bodyPr/>
        <a:lstStyle/>
        <a:p>
          <a:endParaRPr lang="cs-CZ"/>
        </a:p>
      </dgm:t>
    </dgm:pt>
    <dgm:pt modelId="{38FD71B6-358B-4D7E-B652-08F0B0FFD388}">
      <dgm:prSet/>
      <dgm:spPr/>
      <dgm:t>
        <a:bodyPr/>
        <a:lstStyle/>
        <a:p>
          <a:pPr rtl="0"/>
          <a:r>
            <a:rPr lang="cs-CZ" b="1"/>
            <a:t>Dávky</a:t>
          </a:r>
          <a:endParaRPr lang="cs-CZ"/>
        </a:p>
      </dgm:t>
    </dgm:pt>
    <dgm:pt modelId="{5AB7071E-94AC-44D5-A779-3FCFE47D6E9E}" type="parTrans" cxnId="{14106EFF-DF71-4CD0-86BF-DEEA23FA682F}">
      <dgm:prSet/>
      <dgm:spPr/>
      <dgm:t>
        <a:bodyPr/>
        <a:lstStyle/>
        <a:p>
          <a:endParaRPr lang="cs-CZ"/>
        </a:p>
      </dgm:t>
    </dgm:pt>
    <dgm:pt modelId="{C0033BEC-E8B6-4982-9E51-5304EF48B3D7}" type="sibTrans" cxnId="{14106EFF-DF71-4CD0-86BF-DEEA23FA682F}">
      <dgm:prSet/>
      <dgm:spPr/>
      <dgm:t>
        <a:bodyPr/>
        <a:lstStyle/>
        <a:p>
          <a:endParaRPr lang="cs-CZ"/>
        </a:p>
      </dgm:t>
    </dgm:pt>
    <dgm:pt modelId="{0BA6B1C2-2BDB-43C3-86A4-D0BC8502DE75}">
      <dgm:prSet/>
      <dgm:spPr/>
      <dgm:t>
        <a:bodyPr/>
        <a:lstStyle/>
        <a:p>
          <a:pPr rtl="0"/>
          <a:r>
            <a:rPr lang="cs-CZ"/>
            <a:t>starobní </a:t>
          </a:r>
        </a:p>
      </dgm:t>
    </dgm:pt>
    <dgm:pt modelId="{666EC918-D8EE-4F9E-A43E-22FDED43B48F}" type="parTrans" cxnId="{B18F36FD-9EF0-45F3-83B8-E8AF7D00CFF8}">
      <dgm:prSet/>
      <dgm:spPr/>
      <dgm:t>
        <a:bodyPr/>
        <a:lstStyle/>
        <a:p>
          <a:endParaRPr lang="cs-CZ"/>
        </a:p>
      </dgm:t>
    </dgm:pt>
    <dgm:pt modelId="{637A0425-2A9E-48A2-A0B7-3420863CF9F6}" type="sibTrans" cxnId="{B18F36FD-9EF0-45F3-83B8-E8AF7D00CFF8}">
      <dgm:prSet/>
      <dgm:spPr/>
      <dgm:t>
        <a:bodyPr/>
        <a:lstStyle/>
        <a:p>
          <a:endParaRPr lang="cs-CZ"/>
        </a:p>
      </dgm:t>
    </dgm:pt>
    <dgm:pt modelId="{7B31C111-3918-4906-A4DB-F5497CCCAF3C}">
      <dgm:prSet/>
      <dgm:spPr/>
      <dgm:t>
        <a:bodyPr/>
        <a:lstStyle/>
        <a:p>
          <a:pPr rtl="0"/>
          <a:r>
            <a:rPr lang="cs-CZ"/>
            <a:t>invalidní,</a:t>
          </a:r>
        </a:p>
      </dgm:t>
    </dgm:pt>
    <dgm:pt modelId="{7147342E-B805-4588-86D9-154B4D9D4A78}" type="parTrans" cxnId="{5B6E1E08-8979-41F4-B728-C41EE975B7BB}">
      <dgm:prSet/>
      <dgm:spPr/>
      <dgm:t>
        <a:bodyPr/>
        <a:lstStyle/>
        <a:p>
          <a:endParaRPr lang="cs-CZ"/>
        </a:p>
      </dgm:t>
    </dgm:pt>
    <dgm:pt modelId="{F51D898F-B382-419B-B8C1-ED484EC3B4ED}" type="sibTrans" cxnId="{5B6E1E08-8979-41F4-B728-C41EE975B7BB}">
      <dgm:prSet/>
      <dgm:spPr/>
      <dgm:t>
        <a:bodyPr/>
        <a:lstStyle/>
        <a:p>
          <a:endParaRPr lang="cs-CZ"/>
        </a:p>
      </dgm:t>
    </dgm:pt>
    <dgm:pt modelId="{39C4E8EE-0466-48D8-994C-6D9A1EF19D26}">
      <dgm:prSet/>
      <dgm:spPr/>
      <dgm:t>
        <a:bodyPr/>
        <a:lstStyle/>
        <a:p>
          <a:pPr rtl="0"/>
          <a:r>
            <a:rPr lang="cs-CZ"/>
            <a:t>vdovský a vdovecký,</a:t>
          </a:r>
        </a:p>
      </dgm:t>
    </dgm:pt>
    <dgm:pt modelId="{2F388A4E-39B5-4BDE-A7A3-740C4A07F05C}" type="parTrans" cxnId="{E8C5D9F1-0E44-4A25-B169-6D5DC600FB88}">
      <dgm:prSet/>
      <dgm:spPr/>
      <dgm:t>
        <a:bodyPr/>
        <a:lstStyle/>
        <a:p>
          <a:endParaRPr lang="cs-CZ"/>
        </a:p>
      </dgm:t>
    </dgm:pt>
    <dgm:pt modelId="{0DD22CC4-941A-4429-BF81-E392021452FF}" type="sibTrans" cxnId="{E8C5D9F1-0E44-4A25-B169-6D5DC600FB88}">
      <dgm:prSet/>
      <dgm:spPr/>
      <dgm:t>
        <a:bodyPr/>
        <a:lstStyle/>
        <a:p>
          <a:endParaRPr lang="cs-CZ"/>
        </a:p>
      </dgm:t>
    </dgm:pt>
    <dgm:pt modelId="{58A0E26B-702C-4B1F-B98D-AF41D92F9461}">
      <dgm:prSet/>
      <dgm:spPr/>
      <dgm:t>
        <a:bodyPr/>
        <a:lstStyle/>
        <a:p>
          <a:pPr rtl="0"/>
          <a:r>
            <a:rPr lang="cs-CZ" dirty="0"/>
            <a:t>sirotčí</a:t>
          </a:r>
        </a:p>
      </dgm:t>
    </dgm:pt>
    <dgm:pt modelId="{F206EAF6-D2CD-457F-8611-C326DF9C8F2F}" type="parTrans" cxnId="{FDC5FE34-2D11-4B23-BA48-A736FBE701CC}">
      <dgm:prSet/>
      <dgm:spPr/>
      <dgm:t>
        <a:bodyPr/>
        <a:lstStyle/>
        <a:p>
          <a:endParaRPr lang="cs-CZ"/>
        </a:p>
      </dgm:t>
    </dgm:pt>
    <dgm:pt modelId="{950F0DBA-A319-4FCE-A030-119978443A20}" type="sibTrans" cxnId="{FDC5FE34-2D11-4B23-BA48-A736FBE701CC}">
      <dgm:prSet/>
      <dgm:spPr/>
      <dgm:t>
        <a:bodyPr/>
        <a:lstStyle/>
        <a:p>
          <a:endParaRPr lang="cs-CZ"/>
        </a:p>
      </dgm:t>
    </dgm:pt>
    <dgm:pt modelId="{EBAC0D6B-C328-4F72-A8E8-3D2CE676E430}" type="pres">
      <dgm:prSet presAssocID="{FA5044AF-1F76-4F99-9992-1756003F23E3}" presName="Name0" presStyleCnt="0">
        <dgm:presLayoutVars>
          <dgm:dir/>
          <dgm:animLvl val="lvl"/>
          <dgm:resizeHandles val="exact"/>
        </dgm:presLayoutVars>
      </dgm:prSet>
      <dgm:spPr/>
      <dgm:t>
        <a:bodyPr/>
        <a:lstStyle/>
        <a:p>
          <a:endParaRPr lang="cs-CZ"/>
        </a:p>
      </dgm:t>
    </dgm:pt>
    <dgm:pt modelId="{2260D200-E4B5-4934-8C71-E05D0761AFED}" type="pres">
      <dgm:prSet presAssocID="{6F0DE388-013D-4E2A-9A7E-BFBDD909AF6F}" presName="composite" presStyleCnt="0"/>
      <dgm:spPr/>
    </dgm:pt>
    <dgm:pt modelId="{B3594C2B-4AB2-404C-8DA5-19DFCE951297}" type="pres">
      <dgm:prSet presAssocID="{6F0DE388-013D-4E2A-9A7E-BFBDD909AF6F}" presName="parTx" presStyleLbl="alignNode1" presStyleIdx="0" presStyleCnt="2">
        <dgm:presLayoutVars>
          <dgm:chMax val="0"/>
          <dgm:chPref val="0"/>
          <dgm:bulletEnabled val="1"/>
        </dgm:presLayoutVars>
      </dgm:prSet>
      <dgm:spPr/>
      <dgm:t>
        <a:bodyPr/>
        <a:lstStyle/>
        <a:p>
          <a:endParaRPr lang="cs-CZ"/>
        </a:p>
      </dgm:t>
    </dgm:pt>
    <dgm:pt modelId="{3462D63A-3D70-4917-94FE-972CD27A8F12}" type="pres">
      <dgm:prSet presAssocID="{6F0DE388-013D-4E2A-9A7E-BFBDD909AF6F}" presName="desTx" presStyleLbl="alignAccFollowNode1" presStyleIdx="0" presStyleCnt="2">
        <dgm:presLayoutVars>
          <dgm:bulletEnabled val="1"/>
        </dgm:presLayoutVars>
      </dgm:prSet>
      <dgm:spPr/>
      <dgm:t>
        <a:bodyPr/>
        <a:lstStyle/>
        <a:p>
          <a:endParaRPr lang="cs-CZ"/>
        </a:p>
      </dgm:t>
    </dgm:pt>
    <dgm:pt modelId="{C4E6F8F2-78E6-42C7-8716-EB1254A2C37B}" type="pres">
      <dgm:prSet presAssocID="{D69CD458-ACD9-4797-97FD-4BAB43CC70A5}" presName="space" presStyleCnt="0"/>
      <dgm:spPr/>
    </dgm:pt>
    <dgm:pt modelId="{B14BDFB4-EE91-4A89-87A5-9207E42BFC73}" type="pres">
      <dgm:prSet presAssocID="{38FD71B6-358B-4D7E-B652-08F0B0FFD388}" presName="composite" presStyleCnt="0"/>
      <dgm:spPr/>
    </dgm:pt>
    <dgm:pt modelId="{54779E04-6C54-4777-B532-AF53B70F6C37}" type="pres">
      <dgm:prSet presAssocID="{38FD71B6-358B-4D7E-B652-08F0B0FFD388}" presName="parTx" presStyleLbl="alignNode1" presStyleIdx="1" presStyleCnt="2">
        <dgm:presLayoutVars>
          <dgm:chMax val="0"/>
          <dgm:chPref val="0"/>
          <dgm:bulletEnabled val="1"/>
        </dgm:presLayoutVars>
      </dgm:prSet>
      <dgm:spPr/>
      <dgm:t>
        <a:bodyPr/>
        <a:lstStyle/>
        <a:p>
          <a:endParaRPr lang="cs-CZ"/>
        </a:p>
      </dgm:t>
    </dgm:pt>
    <dgm:pt modelId="{0A6A17D7-3BA5-4E5B-9C3F-8822E90045BE}" type="pres">
      <dgm:prSet presAssocID="{38FD71B6-358B-4D7E-B652-08F0B0FFD388}" presName="desTx" presStyleLbl="alignAccFollowNode1" presStyleIdx="1" presStyleCnt="2">
        <dgm:presLayoutVars>
          <dgm:bulletEnabled val="1"/>
        </dgm:presLayoutVars>
      </dgm:prSet>
      <dgm:spPr/>
      <dgm:t>
        <a:bodyPr/>
        <a:lstStyle/>
        <a:p>
          <a:endParaRPr lang="cs-CZ"/>
        </a:p>
      </dgm:t>
    </dgm:pt>
  </dgm:ptLst>
  <dgm:cxnLst>
    <dgm:cxn modelId="{5B6E1E08-8979-41F4-B728-C41EE975B7BB}" srcId="{38FD71B6-358B-4D7E-B652-08F0B0FFD388}" destId="{7B31C111-3918-4906-A4DB-F5497CCCAF3C}" srcOrd="1" destOrd="0" parTransId="{7147342E-B805-4588-86D9-154B4D9D4A78}" sibTransId="{F51D898F-B382-419B-B8C1-ED484EC3B4ED}"/>
    <dgm:cxn modelId="{1D2AD699-7F44-4E7B-B1E5-D0D21623E60E}" type="presOf" srcId="{58A0E26B-702C-4B1F-B98D-AF41D92F9461}" destId="{0A6A17D7-3BA5-4E5B-9C3F-8822E90045BE}" srcOrd="0" destOrd="3" presId="urn:microsoft.com/office/officeart/2005/8/layout/hList1"/>
    <dgm:cxn modelId="{4BC2F5EB-FAA5-4597-883C-B26AD5895D43}" type="presOf" srcId="{38FD71B6-358B-4D7E-B652-08F0B0FFD388}" destId="{54779E04-6C54-4777-B532-AF53B70F6C37}" srcOrd="0" destOrd="0" presId="urn:microsoft.com/office/officeart/2005/8/layout/hList1"/>
    <dgm:cxn modelId="{23E3A3DF-11A1-4066-B7A4-0376C9F40EB9}" srcId="{6F0DE388-013D-4E2A-9A7E-BFBDD909AF6F}" destId="{0F5C78B9-1294-4845-92EF-9DB7023FCDEE}" srcOrd="1" destOrd="0" parTransId="{6607F93C-28A0-43A5-8F56-99E706F8ABD3}" sibTransId="{626DED42-1A00-4B7D-BED8-085661F2D428}"/>
    <dgm:cxn modelId="{A6C18C4D-33D9-4861-B0A1-96CB18CC5931}" type="presOf" srcId="{0BA6B1C2-2BDB-43C3-86A4-D0BC8502DE75}" destId="{0A6A17D7-3BA5-4E5B-9C3F-8822E90045BE}" srcOrd="0" destOrd="0" presId="urn:microsoft.com/office/officeart/2005/8/layout/hList1"/>
    <dgm:cxn modelId="{F8175C7B-DAAD-4767-A634-B7B879795D62}" srcId="{FA5044AF-1F76-4F99-9992-1756003F23E3}" destId="{6F0DE388-013D-4E2A-9A7E-BFBDD909AF6F}" srcOrd="0" destOrd="0" parTransId="{2BA626E4-FDBA-4090-8A16-47C9E422439A}" sibTransId="{D69CD458-ACD9-4797-97FD-4BAB43CC70A5}"/>
    <dgm:cxn modelId="{14106EFF-DF71-4CD0-86BF-DEEA23FA682F}" srcId="{FA5044AF-1F76-4F99-9992-1756003F23E3}" destId="{38FD71B6-358B-4D7E-B652-08F0B0FFD388}" srcOrd="1" destOrd="0" parTransId="{5AB7071E-94AC-44D5-A779-3FCFE47D6E9E}" sibTransId="{C0033BEC-E8B6-4982-9E51-5304EF48B3D7}"/>
    <dgm:cxn modelId="{FDC5FE34-2D11-4B23-BA48-A736FBE701CC}" srcId="{38FD71B6-358B-4D7E-B652-08F0B0FFD388}" destId="{58A0E26B-702C-4B1F-B98D-AF41D92F9461}" srcOrd="3" destOrd="0" parTransId="{F206EAF6-D2CD-457F-8611-C326DF9C8F2F}" sibTransId="{950F0DBA-A319-4FCE-A030-119978443A20}"/>
    <dgm:cxn modelId="{E8C5D9F1-0E44-4A25-B169-6D5DC600FB88}" srcId="{38FD71B6-358B-4D7E-B652-08F0B0FFD388}" destId="{39C4E8EE-0466-48D8-994C-6D9A1EF19D26}" srcOrd="2" destOrd="0" parTransId="{2F388A4E-39B5-4BDE-A7A3-740C4A07F05C}" sibTransId="{0DD22CC4-941A-4429-BF81-E392021452FF}"/>
    <dgm:cxn modelId="{566368E7-4291-470C-9CE2-C8B1A4A99DEB}" type="presOf" srcId="{6F0DE388-013D-4E2A-9A7E-BFBDD909AF6F}" destId="{B3594C2B-4AB2-404C-8DA5-19DFCE951297}" srcOrd="0" destOrd="0" presId="urn:microsoft.com/office/officeart/2005/8/layout/hList1"/>
    <dgm:cxn modelId="{B18F36FD-9EF0-45F3-83B8-E8AF7D00CFF8}" srcId="{38FD71B6-358B-4D7E-B652-08F0B0FFD388}" destId="{0BA6B1C2-2BDB-43C3-86A4-D0BC8502DE75}" srcOrd="0" destOrd="0" parTransId="{666EC918-D8EE-4F9E-A43E-22FDED43B48F}" sibTransId="{637A0425-2A9E-48A2-A0B7-3420863CF9F6}"/>
    <dgm:cxn modelId="{0D6562E6-5CFF-4D62-B717-25F988B6153A}" type="presOf" srcId="{39C4E8EE-0466-48D8-994C-6D9A1EF19D26}" destId="{0A6A17D7-3BA5-4E5B-9C3F-8822E90045BE}" srcOrd="0" destOrd="2" presId="urn:microsoft.com/office/officeart/2005/8/layout/hList1"/>
    <dgm:cxn modelId="{CF055FE4-E62D-48AB-85F5-00B73E1E4876}" srcId="{6F0DE388-013D-4E2A-9A7E-BFBDD909AF6F}" destId="{F355283B-E9F2-4087-B996-5A2A966255ED}" srcOrd="0" destOrd="0" parTransId="{55D0ABBC-3296-4068-86DE-F71FD1F7CC8F}" sibTransId="{CC388559-9CE0-44F3-A4A4-E5B95BE404AA}"/>
    <dgm:cxn modelId="{095B2272-43C1-4140-B08E-84C81EE4C88F}" type="presOf" srcId="{FA5044AF-1F76-4F99-9992-1756003F23E3}" destId="{EBAC0D6B-C328-4F72-A8E8-3D2CE676E430}" srcOrd="0" destOrd="0" presId="urn:microsoft.com/office/officeart/2005/8/layout/hList1"/>
    <dgm:cxn modelId="{4CBBC752-A6EB-42B7-9B91-FB62116DD3E8}" type="presOf" srcId="{7B31C111-3918-4906-A4DB-F5497CCCAF3C}" destId="{0A6A17D7-3BA5-4E5B-9C3F-8822E90045BE}" srcOrd="0" destOrd="1" presId="urn:microsoft.com/office/officeart/2005/8/layout/hList1"/>
    <dgm:cxn modelId="{4E64A87F-1D96-4077-9F59-D3A44D8C1E77}" type="presOf" srcId="{F355283B-E9F2-4087-B996-5A2A966255ED}" destId="{3462D63A-3D70-4917-94FE-972CD27A8F12}" srcOrd="0" destOrd="0" presId="urn:microsoft.com/office/officeart/2005/8/layout/hList1"/>
    <dgm:cxn modelId="{1BFBDFD8-D964-4F2E-A20B-CEEFA0FC4C64}" type="presOf" srcId="{0F5C78B9-1294-4845-92EF-9DB7023FCDEE}" destId="{3462D63A-3D70-4917-94FE-972CD27A8F12}" srcOrd="0" destOrd="1" presId="urn:microsoft.com/office/officeart/2005/8/layout/hList1"/>
    <dgm:cxn modelId="{8F4BC926-6DC8-47B5-9160-B65BB6A83D00}" type="presParOf" srcId="{EBAC0D6B-C328-4F72-A8E8-3D2CE676E430}" destId="{2260D200-E4B5-4934-8C71-E05D0761AFED}" srcOrd="0" destOrd="0" presId="urn:microsoft.com/office/officeart/2005/8/layout/hList1"/>
    <dgm:cxn modelId="{08809363-94F2-4ABE-AA4F-079CAF06721B}" type="presParOf" srcId="{2260D200-E4B5-4934-8C71-E05D0761AFED}" destId="{B3594C2B-4AB2-404C-8DA5-19DFCE951297}" srcOrd="0" destOrd="0" presId="urn:microsoft.com/office/officeart/2005/8/layout/hList1"/>
    <dgm:cxn modelId="{4ED30A57-2BDA-4BA5-BFDA-1A99E8F1CEE6}" type="presParOf" srcId="{2260D200-E4B5-4934-8C71-E05D0761AFED}" destId="{3462D63A-3D70-4917-94FE-972CD27A8F12}" srcOrd="1" destOrd="0" presId="urn:microsoft.com/office/officeart/2005/8/layout/hList1"/>
    <dgm:cxn modelId="{8E6D6276-1303-4ABA-9D5A-6B5C47DC08C7}" type="presParOf" srcId="{EBAC0D6B-C328-4F72-A8E8-3D2CE676E430}" destId="{C4E6F8F2-78E6-42C7-8716-EB1254A2C37B}" srcOrd="1" destOrd="0" presId="urn:microsoft.com/office/officeart/2005/8/layout/hList1"/>
    <dgm:cxn modelId="{155936A2-F6F0-44BB-A5C1-0267480C103C}" type="presParOf" srcId="{EBAC0D6B-C328-4F72-A8E8-3D2CE676E430}" destId="{B14BDFB4-EE91-4A89-87A5-9207E42BFC73}" srcOrd="2" destOrd="0" presId="urn:microsoft.com/office/officeart/2005/8/layout/hList1"/>
    <dgm:cxn modelId="{B01859A2-606B-4C88-80FE-5B65101289C1}" type="presParOf" srcId="{B14BDFB4-EE91-4A89-87A5-9207E42BFC73}" destId="{54779E04-6C54-4777-B532-AF53B70F6C37}" srcOrd="0" destOrd="0" presId="urn:microsoft.com/office/officeart/2005/8/layout/hList1"/>
    <dgm:cxn modelId="{A6D09D52-993B-4BD5-865C-AF8D37F7A115}" type="presParOf" srcId="{B14BDFB4-EE91-4A89-87A5-9207E42BFC73}" destId="{0A6A17D7-3BA5-4E5B-9C3F-8822E90045B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A4D999-8E72-4C1E-A777-AA37F7437BC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cs-CZ"/>
        </a:p>
      </dgm:t>
    </dgm:pt>
    <dgm:pt modelId="{6729D477-C301-436A-A929-A56B9BD5600E}">
      <dgm:prSet/>
      <dgm:spPr/>
      <dgm:t>
        <a:bodyPr/>
        <a:lstStyle/>
        <a:p>
          <a:pPr rtl="0"/>
          <a:r>
            <a:rPr lang="cs-CZ"/>
            <a:t>Sazba</a:t>
          </a:r>
        </a:p>
      </dgm:t>
    </dgm:pt>
    <dgm:pt modelId="{78576A85-387C-4FF8-B0F3-02DF6F0D56CB}" type="parTrans" cxnId="{2A815475-6A58-4CAE-9BDA-6B13D71C5F10}">
      <dgm:prSet/>
      <dgm:spPr/>
      <dgm:t>
        <a:bodyPr/>
        <a:lstStyle/>
        <a:p>
          <a:endParaRPr lang="cs-CZ"/>
        </a:p>
      </dgm:t>
    </dgm:pt>
    <dgm:pt modelId="{34EB5E6A-2D0E-46F7-90F5-76F38545A098}" type="sibTrans" cxnId="{2A815475-6A58-4CAE-9BDA-6B13D71C5F10}">
      <dgm:prSet/>
      <dgm:spPr/>
      <dgm:t>
        <a:bodyPr/>
        <a:lstStyle/>
        <a:p>
          <a:endParaRPr lang="cs-CZ"/>
        </a:p>
      </dgm:t>
    </dgm:pt>
    <dgm:pt modelId="{84E0A690-D61F-4D80-9948-B97EAC88FF65}">
      <dgm:prSet/>
      <dgm:spPr/>
      <dgm:t>
        <a:bodyPr/>
        <a:lstStyle/>
        <a:p>
          <a:pPr rtl="0"/>
          <a:r>
            <a:rPr lang="cs-CZ" dirty="0"/>
            <a:t>3,5 zaměstnanec + 2,3 zaměstnavatel</a:t>
          </a:r>
        </a:p>
      </dgm:t>
    </dgm:pt>
    <dgm:pt modelId="{37B17E10-B12A-4802-A8DC-8642FA82C4D5}" type="parTrans" cxnId="{089D3069-306B-4BFD-A327-9A96A2C44DAA}">
      <dgm:prSet/>
      <dgm:spPr/>
      <dgm:t>
        <a:bodyPr/>
        <a:lstStyle/>
        <a:p>
          <a:endParaRPr lang="cs-CZ"/>
        </a:p>
      </dgm:t>
    </dgm:pt>
    <dgm:pt modelId="{02BDBCD9-1F5E-434B-8D97-562A0A48BE15}" type="sibTrans" cxnId="{089D3069-306B-4BFD-A327-9A96A2C44DAA}">
      <dgm:prSet/>
      <dgm:spPr/>
      <dgm:t>
        <a:bodyPr/>
        <a:lstStyle/>
        <a:p>
          <a:endParaRPr lang="cs-CZ"/>
        </a:p>
      </dgm:t>
    </dgm:pt>
    <dgm:pt modelId="{EF68E84F-657A-4184-968D-2206F26BFFEF}">
      <dgm:prSet/>
      <dgm:spPr/>
      <dgm:t>
        <a:bodyPr/>
        <a:lstStyle/>
        <a:p>
          <a:pPr rtl="0"/>
          <a:r>
            <a:rPr lang="cs-CZ"/>
            <a:t>Zaměstnanci povinně</a:t>
          </a:r>
        </a:p>
      </dgm:t>
    </dgm:pt>
    <dgm:pt modelId="{865339AE-C7A6-4223-BC49-AE41FC6BB8DC}" type="parTrans" cxnId="{A5FB5F30-8C24-4EA0-915F-FFD94A4AF89E}">
      <dgm:prSet/>
      <dgm:spPr/>
      <dgm:t>
        <a:bodyPr/>
        <a:lstStyle/>
        <a:p>
          <a:endParaRPr lang="cs-CZ"/>
        </a:p>
      </dgm:t>
    </dgm:pt>
    <dgm:pt modelId="{F0142F30-5FC2-47C5-8FF0-CDBC304A261E}" type="sibTrans" cxnId="{A5FB5F30-8C24-4EA0-915F-FFD94A4AF89E}">
      <dgm:prSet/>
      <dgm:spPr/>
      <dgm:t>
        <a:bodyPr/>
        <a:lstStyle/>
        <a:p>
          <a:endParaRPr lang="cs-CZ"/>
        </a:p>
      </dgm:t>
    </dgm:pt>
    <dgm:pt modelId="{F1F4D700-5858-4F84-A326-DA56762F781E}">
      <dgm:prSet/>
      <dgm:spPr/>
      <dgm:t>
        <a:bodyPr/>
        <a:lstStyle/>
        <a:p>
          <a:pPr rtl="0"/>
          <a:r>
            <a:rPr lang="cs-CZ" dirty="0"/>
            <a:t>OSVČ dobrovolně</a:t>
          </a:r>
        </a:p>
      </dgm:t>
    </dgm:pt>
    <dgm:pt modelId="{5FB1A2BB-37B5-4919-A04D-09A9E742E85B}" type="parTrans" cxnId="{44908808-BD59-40A4-8F9D-ED204ABBD9E4}">
      <dgm:prSet/>
      <dgm:spPr/>
      <dgm:t>
        <a:bodyPr/>
        <a:lstStyle/>
        <a:p>
          <a:endParaRPr lang="cs-CZ"/>
        </a:p>
      </dgm:t>
    </dgm:pt>
    <dgm:pt modelId="{EE96CA19-9B6D-4E88-908A-0220F98092AD}" type="sibTrans" cxnId="{44908808-BD59-40A4-8F9D-ED204ABBD9E4}">
      <dgm:prSet/>
      <dgm:spPr/>
      <dgm:t>
        <a:bodyPr/>
        <a:lstStyle/>
        <a:p>
          <a:endParaRPr lang="cs-CZ"/>
        </a:p>
      </dgm:t>
    </dgm:pt>
    <dgm:pt modelId="{A215BD18-7501-4B70-A977-A18B8ADE6E0D}">
      <dgm:prSet/>
      <dgm:spPr/>
      <dgm:t>
        <a:bodyPr/>
        <a:lstStyle/>
        <a:p>
          <a:pPr rtl="0"/>
          <a:r>
            <a:rPr lang="cs-CZ"/>
            <a:t>Dávky</a:t>
          </a:r>
        </a:p>
      </dgm:t>
    </dgm:pt>
    <dgm:pt modelId="{0597D188-96A6-48BF-BE5D-AA06B1D314AD}" type="parTrans" cxnId="{6C0C7F1C-3997-4A49-ABD0-96EE9F9AF69E}">
      <dgm:prSet/>
      <dgm:spPr/>
      <dgm:t>
        <a:bodyPr/>
        <a:lstStyle/>
        <a:p>
          <a:endParaRPr lang="cs-CZ"/>
        </a:p>
      </dgm:t>
    </dgm:pt>
    <dgm:pt modelId="{CD730983-72FD-4D47-B7F5-9535380EEF40}" type="sibTrans" cxnId="{6C0C7F1C-3997-4A49-ABD0-96EE9F9AF69E}">
      <dgm:prSet/>
      <dgm:spPr/>
      <dgm:t>
        <a:bodyPr/>
        <a:lstStyle/>
        <a:p>
          <a:endParaRPr lang="cs-CZ"/>
        </a:p>
      </dgm:t>
    </dgm:pt>
    <dgm:pt modelId="{02B1CB45-296A-48AB-AD8B-0C212A0C8975}">
      <dgm:prSet/>
      <dgm:spPr/>
      <dgm:t>
        <a:bodyPr/>
        <a:lstStyle/>
        <a:p>
          <a:pPr rtl="0"/>
          <a:r>
            <a:rPr lang="cs-CZ"/>
            <a:t>Nemocenské</a:t>
          </a:r>
        </a:p>
      </dgm:t>
    </dgm:pt>
    <dgm:pt modelId="{26B83B4A-1149-4C69-895B-3038E6196A09}" type="parTrans" cxnId="{FD4BF386-C07B-46DA-97A7-A609264DB40E}">
      <dgm:prSet/>
      <dgm:spPr/>
      <dgm:t>
        <a:bodyPr/>
        <a:lstStyle/>
        <a:p>
          <a:endParaRPr lang="cs-CZ"/>
        </a:p>
      </dgm:t>
    </dgm:pt>
    <dgm:pt modelId="{C248D0AC-11B8-4878-AA73-8DF14A4B9333}" type="sibTrans" cxnId="{FD4BF386-C07B-46DA-97A7-A609264DB40E}">
      <dgm:prSet/>
      <dgm:spPr/>
      <dgm:t>
        <a:bodyPr/>
        <a:lstStyle/>
        <a:p>
          <a:endParaRPr lang="cs-CZ"/>
        </a:p>
      </dgm:t>
    </dgm:pt>
    <dgm:pt modelId="{E4740D8D-D60C-441F-A3B9-0EA998E48E59}">
      <dgm:prSet/>
      <dgm:spPr/>
      <dgm:t>
        <a:bodyPr/>
        <a:lstStyle/>
        <a:p>
          <a:pPr rtl="0"/>
          <a:r>
            <a:rPr lang="cs-CZ"/>
            <a:t>Peněžitá pomoc v mateřství</a:t>
          </a:r>
        </a:p>
      </dgm:t>
    </dgm:pt>
    <dgm:pt modelId="{A14CF2AD-7615-411E-9085-861F32B81151}" type="parTrans" cxnId="{84BD8231-951B-403A-A0FB-243B10A0FD89}">
      <dgm:prSet/>
      <dgm:spPr/>
      <dgm:t>
        <a:bodyPr/>
        <a:lstStyle/>
        <a:p>
          <a:endParaRPr lang="cs-CZ"/>
        </a:p>
      </dgm:t>
    </dgm:pt>
    <dgm:pt modelId="{F583CD2B-3309-4E92-9DE2-3089754B09FF}" type="sibTrans" cxnId="{84BD8231-951B-403A-A0FB-243B10A0FD89}">
      <dgm:prSet/>
      <dgm:spPr/>
      <dgm:t>
        <a:bodyPr/>
        <a:lstStyle/>
        <a:p>
          <a:endParaRPr lang="cs-CZ"/>
        </a:p>
      </dgm:t>
    </dgm:pt>
    <dgm:pt modelId="{1C5922F2-49C7-4AAC-9E26-479AD4EC2CBA}">
      <dgm:prSet/>
      <dgm:spPr/>
      <dgm:t>
        <a:bodyPr/>
        <a:lstStyle/>
        <a:p>
          <a:pPr rtl="0"/>
          <a:r>
            <a:rPr lang="cs-CZ"/>
            <a:t>Ošetřovné</a:t>
          </a:r>
        </a:p>
      </dgm:t>
    </dgm:pt>
    <dgm:pt modelId="{A2B5A393-20A3-4538-B473-851F7550E7F9}" type="parTrans" cxnId="{1A9E6807-AEA3-4F62-8521-7EBBF3196E24}">
      <dgm:prSet/>
      <dgm:spPr/>
      <dgm:t>
        <a:bodyPr/>
        <a:lstStyle/>
        <a:p>
          <a:endParaRPr lang="cs-CZ"/>
        </a:p>
      </dgm:t>
    </dgm:pt>
    <dgm:pt modelId="{3623FCA5-15B0-4E6A-9F01-16038EC47784}" type="sibTrans" cxnId="{1A9E6807-AEA3-4F62-8521-7EBBF3196E24}">
      <dgm:prSet/>
      <dgm:spPr/>
      <dgm:t>
        <a:bodyPr/>
        <a:lstStyle/>
        <a:p>
          <a:endParaRPr lang="cs-CZ"/>
        </a:p>
      </dgm:t>
    </dgm:pt>
    <dgm:pt modelId="{BB76F20F-005E-4376-9FE4-A5FA8EC5F065}">
      <dgm:prSet/>
      <dgm:spPr/>
      <dgm:t>
        <a:bodyPr/>
        <a:lstStyle/>
        <a:p>
          <a:pPr rtl="0"/>
          <a:r>
            <a:rPr lang="cs-CZ"/>
            <a:t>Vyrovnávací příspěvek v těhotenství a v mateřství</a:t>
          </a:r>
        </a:p>
      </dgm:t>
    </dgm:pt>
    <dgm:pt modelId="{9B9498BE-36C2-4202-9EA4-8DB6D3A232DB}" type="parTrans" cxnId="{3C3AE018-AEAD-4C98-8A44-5389B9D77E10}">
      <dgm:prSet/>
      <dgm:spPr/>
      <dgm:t>
        <a:bodyPr/>
        <a:lstStyle/>
        <a:p>
          <a:endParaRPr lang="cs-CZ"/>
        </a:p>
      </dgm:t>
    </dgm:pt>
    <dgm:pt modelId="{BA433D09-7973-4ECA-8E51-AC3B654C8CC2}" type="sibTrans" cxnId="{3C3AE018-AEAD-4C98-8A44-5389B9D77E10}">
      <dgm:prSet/>
      <dgm:spPr/>
      <dgm:t>
        <a:bodyPr/>
        <a:lstStyle/>
        <a:p>
          <a:endParaRPr lang="cs-CZ"/>
        </a:p>
      </dgm:t>
    </dgm:pt>
    <dgm:pt modelId="{A3EA36D9-7D0A-472D-84B0-F2F8DB6FC7A2}" type="pres">
      <dgm:prSet presAssocID="{ACA4D999-8E72-4C1E-A777-AA37F7437BC4}" presName="Name0" presStyleCnt="0">
        <dgm:presLayoutVars>
          <dgm:dir/>
          <dgm:animLvl val="lvl"/>
          <dgm:resizeHandles val="exact"/>
        </dgm:presLayoutVars>
      </dgm:prSet>
      <dgm:spPr/>
      <dgm:t>
        <a:bodyPr/>
        <a:lstStyle/>
        <a:p>
          <a:endParaRPr lang="cs-CZ"/>
        </a:p>
      </dgm:t>
    </dgm:pt>
    <dgm:pt modelId="{473DDE1D-B46E-4791-91F0-22B25FC5520E}" type="pres">
      <dgm:prSet presAssocID="{6729D477-C301-436A-A929-A56B9BD5600E}" presName="composite" presStyleCnt="0"/>
      <dgm:spPr/>
    </dgm:pt>
    <dgm:pt modelId="{134523A8-E8FC-492D-97F6-247FF631D198}" type="pres">
      <dgm:prSet presAssocID="{6729D477-C301-436A-A929-A56B9BD5600E}" presName="parTx" presStyleLbl="alignNode1" presStyleIdx="0" presStyleCnt="2">
        <dgm:presLayoutVars>
          <dgm:chMax val="0"/>
          <dgm:chPref val="0"/>
          <dgm:bulletEnabled val="1"/>
        </dgm:presLayoutVars>
      </dgm:prSet>
      <dgm:spPr/>
      <dgm:t>
        <a:bodyPr/>
        <a:lstStyle/>
        <a:p>
          <a:endParaRPr lang="cs-CZ"/>
        </a:p>
      </dgm:t>
    </dgm:pt>
    <dgm:pt modelId="{50EF8B10-9507-4E11-B5CD-9A4968A60FC3}" type="pres">
      <dgm:prSet presAssocID="{6729D477-C301-436A-A929-A56B9BD5600E}" presName="desTx" presStyleLbl="alignAccFollowNode1" presStyleIdx="0" presStyleCnt="2">
        <dgm:presLayoutVars>
          <dgm:bulletEnabled val="1"/>
        </dgm:presLayoutVars>
      </dgm:prSet>
      <dgm:spPr/>
      <dgm:t>
        <a:bodyPr/>
        <a:lstStyle/>
        <a:p>
          <a:endParaRPr lang="cs-CZ"/>
        </a:p>
      </dgm:t>
    </dgm:pt>
    <dgm:pt modelId="{07B780E0-503F-4C4F-8359-CFFCBE8DD965}" type="pres">
      <dgm:prSet presAssocID="{34EB5E6A-2D0E-46F7-90F5-76F38545A098}" presName="space" presStyleCnt="0"/>
      <dgm:spPr/>
    </dgm:pt>
    <dgm:pt modelId="{883EB839-539F-407D-B2C9-8C1695E558B6}" type="pres">
      <dgm:prSet presAssocID="{A215BD18-7501-4B70-A977-A18B8ADE6E0D}" presName="composite" presStyleCnt="0"/>
      <dgm:spPr/>
    </dgm:pt>
    <dgm:pt modelId="{F04757F6-E8DB-41A3-8D96-0DF48E9BBDE1}" type="pres">
      <dgm:prSet presAssocID="{A215BD18-7501-4B70-A977-A18B8ADE6E0D}" presName="parTx" presStyleLbl="alignNode1" presStyleIdx="1" presStyleCnt="2">
        <dgm:presLayoutVars>
          <dgm:chMax val="0"/>
          <dgm:chPref val="0"/>
          <dgm:bulletEnabled val="1"/>
        </dgm:presLayoutVars>
      </dgm:prSet>
      <dgm:spPr/>
      <dgm:t>
        <a:bodyPr/>
        <a:lstStyle/>
        <a:p>
          <a:endParaRPr lang="cs-CZ"/>
        </a:p>
      </dgm:t>
    </dgm:pt>
    <dgm:pt modelId="{5797B1A8-81EB-4C34-BEF1-FE54D2A7F80C}" type="pres">
      <dgm:prSet presAssocID="{A215BD18-7501-4B70-A977-A18B8ADE6E0D}" presName="desTx" presStyleLbl="alignAccFollowNode1" presStyleIdx="1" presStyleCnt="2">
        <dgm:presLayoutVars>
          <dgm:bulletEnabled val="1"/>
        </dgm:presLayoutVars>
      </dgm:prSet>
      <dgm:spPr/>
      <dgm:t>
        <a:bodyPr/>
        <a:lstStyle/>
        <a:p>
          <a:endParaRPr lang="cs-CZ"/>
        </a:p>
      </dgm:t>
    </dgm:pt>
  </dgm:ptLst>
  <dgm:cxnLst>
    <dgm:cxn modelId="{84BD8231-951B-403A-A0FB-243B10A0FD89}" srcId="{A215BD18-7501-4B70-A977-A18B8ADE6E0D}" destId="{E4740D8D-D60C-441F-A3B9-0EA998E48E59}" srcOrd="1" destOrd="0" parTransId="{A14CF2AD-7615-411E-9085-861F32B81151}" sibTransId="{F583CD2B-3309-4E92-9DE2-3089754B09FF}"/>
    <dgm:cxn modelId="{B468918B-B870-4F96-9715-A633144C1635}" type="presOf" srcId="{84E0A690-D61F-4D80-9948-B97EAC88FF65}" destId="{50EF8B10-9507-4E11-B5CD-9A4968A60FC3}" srcOrd="0" destOrd="0" presId="urn:microsoft.com/office/officeart/2005/8/layout/hList1"/>
    <dgm:cxn modelId="{8221161E-6EFC-44B1-9D36-42526B480F8F}" type="presOf" srcId="{EF68E84F-657A-4184-968D-2206F26BFFEF}" destId="{50EF8B10-9507-4E11-B5CD-9A4968A60FC3}" srcOrd="0" destOrd="1" presId="urn:microsoft.com/office/officeart/2005/8/layout/hList1"/>
    <dgm:cxn modelId="{A5FC514C-7C50-4758-9038-16DCDFD3ADF9}" type="presOf" srcId="{A215BD18-7501-4B70-A977-A18B8ADE6E0D}" destId="{F04757F6-E8DB-41A3-8D96-0DF48E9BBDE1}" srcOrd="0" destOrd="0" presId="urn:microsoft.com/office/officeart/2005/8/layout/hList1"/>
    <dgm:cxn modelId="{1A9E6807-AEA3-4F62-8521-7EBBF3196E24}" srcId="{A215BD18-7501-4B70-A977-A18B8ADE6E0D}" destId="{1C5922F2-49C7-4AAC-9E26-479AD4EC2CBA}" srcOrd="2" destOrd="0" parTransId="{A2B5A393-20A3-4538-B473-851F7550E7F9}" sibTransId="{3623FCA5-15B0-4E6A-9F01-16038EC47784}"/>
    <dgm:cxn modelId="{D50207E2-BB27-446F-B61B-77A22C128D91}" type="presOf" srcId="{BB76F20F-005E-4376-9FE4-A5FA8EC5F065}" destId="{5797B1A8-81EB-4C34-BEF1-FE54D2A7F80C}" srcOrd="0" destOrd="3" presId="urn:microsoft.com/office/officeart/2005/8/layout/hList1"/>
    <dgm:cxn modelId="{2A815475-6A58-4CAE-9BDA-6B13D71C5F10}" srcId="{ACA4D999-8E72-4C1E-A777-AA37F7437BC4}" destId="{6729D477-C301-436A-A929-A56B9BD5600E}" srcOrd="0" destOrd="0" parTransId="{78576A85-387C-4FF8-B0F3-02DF6F0D56CB}" sibTransId="{34EB5E6A-2D0E-46F7-90F5-76F38545A098}"/>
    <dgm:cxn modelId="{C0AEDCC7-C36A-44D9-8FE5-96DEEE63170C}" type="presOf" srcId="{F1F4D700-5858-4F84-A326-DA56762F781E}" destId="{50EF8B10-9507-4E11-B5CD-9A4968A60FC3}" srcOrd="0" destOrd="2" presId="urn:microsoft.com/office/officeart/2005/8/layout/hList1"/>
    <dgm:cxn modelId="{5F12FECC-CF9A-4166-AE03-5ABF9C0D2139}" type="presOf" srcId="{6729D477-C301-436A-A929-A56B9BD5600E}" destId="{134523A8-E8FC-492D-97F6-247FF631D198}" srcOrd="0" destOrd="0" presId="urn:microsoft.com/office/officeart/2005/8/layout/hList1"/>
    <dgm:cxn modelId="{8FB1E9EF-706B-4F08-AF28-0687735606D2}" type="presOf" srcId="{ACA4D999-8E72-4C1E-A777-AA37F7437BC4}" destId="{A3EA36D9-7D0A-472D-84B0-F2F8DB6FC7A2}" srcOrd="0" destOrd="0" presId="urn:microsoft.com/office/officeart/2005/8/layout/hList1"/>
    <dgm:cxn modelId="{12C419D1-1816-4866-9F27-46FC9BB74616}" type="presOf" srcId="{1C5922F2-49C7-4AAC-9E26-479AD4EC2CBA}" destId="{5797B1A8-81EB-4C34-BEF1-FE54D2A7F80C}" srcOrd="0" destOrd="2" presId="urn:microsoft.com/office/officeart/2005/8/layout/hList1"/>
    <dgm:cxn modelId="{089D3069-306B-4BFD-A327-9A96A2C44DAA}" srcId="{6729D477-C301-436A-A929-A56B9BD5600E}" destId="{84E0A690-D61F-4D80-9948-B97EAC88FF65}" srcOrd="0" destOrd="0" parTransId="{37B17E10-B12A-4802-A8DC-8642FA82C4D5}" sibTransId="{02BDBCD9-1F5E-434B-8D97-562A0A48BE15}"/>
    <dgm:cxn modelId="{3C3AE018-AEAD-4C98-8A44-5389B9D77E10}" srcId="{A215BD18-7501-4B70-A977-A18B8ADE6E0D}" destId="{BB76F20F-005E-4376-9FE4-A5FA8EC5F065}" srcOrd="3" destOrd="0" parTransId="{9B9498BE-36C2-4202-9EA4-8DB6D3A232DB}" sibTransId="{BA433D09-7973-4ECA-8E51-AC3B654C8CC2}"/>
    <dgm:cxn modelId="{6C0C7F1C-3997-4A49-ABD0-96EE9F9AF69E}" srcId="{ACA4D999-8E72-4C1E-A777-AA37F7437BC4}" destId="{A215BD18-7501-4B70-A977-A18B8ADE6E0D}" srcOrd="1" destOrd="0" parTransId="{0597D188-96A6-48BF-BE5D-AA06B1D314AD}" sibTransId="{CD730983-72FD-4D47-B7F5-9535380EEF40}"/>
    <dgm:cxn modelId="{44908808-BD59-40A4-8F9D-ED204ABBD9E4}" srcId="{6729D477-C301-436A-A929-A56B9BD5600E}" destId="{F1F4D700-5858-4F84-A326-DA56762F781E}" srcOrd="2" destOrd="0" parTransId="{5FB1A2BB-37B5-4919-A04D-09A9E742E85B}" sibTransId="{EE96CA19-9B6D-4E88-908A-0220F98092AD}"/>
    <dgm:cxn modelId="{A5FB5F30-8C24-4EA0-915F-FFD94A4AF89E}" srcId="{6729D477-C301-436A-A929-A56B9BD5600E}" destId="{EF68E84F-657A-4184-968D-2206F26BFFEF}" srcOrd="1" destOrd="0" parTransId="{865339AE-C7A6-4223-BC49-AE41FC6BB8DC}" sibTransId="{F0142F30-5FC2-47C5-8FF0-CDBC304A261E}"/>
    <dgm:cxn modelId="{72B602A6-3097-46FE-B63F-65371DEF8643}" type="presOf" srcId="{02B1CB45-296A-48AB-AD8B-0C212A0C8975}" destId="{5797B1A8-81EB-4C34-BEF1-FE54D2A7F80C}" srcOrd="0" destOrd="0" presId="urn:microsoft.com/office/officeart/2005/8/layout/hList1"/>
    <dgm:cxn modelId="{FD4BF386-C07B-46DA-97A7-A609264DB40E}" srcId="{A215BD18-7501-4B70-A977-A18B8ADE6E0D}" destId="{02B1CB45-296A-48AB-AD8B-0C212A0C8975}" srcOrd="0" destOrd="0" parTransId="{26B83B4A-1149-4C69-895B-3038E6196A09}" sibTransId="{C248D0AC-11B8-4878-AA73-8DF14A4B9333}"/>
    <dgm:cxn modelId="{C770B276-E9AF-4E54-BA32-831F55440480}" type="presOf" srcId="{E4740D8D-D60C-441F-A3B9-0EA998E48E59}" destId="{5797B1A8-81EB-4C34-BEF1-FE54D2A7F80C}" srcOrd="0" destOrd="1" presId="urn:microsoft.com/office/officeart/2005/8/layout/hList1"/>
    <dgm:cxn modelId="{9DBB8FE4-8FE7-41E8-A843-BCED01A067E3}" type="presParOf" srcId="{A3EA36D9-7D0A-472D-84B0-F2F8DB6FC7A2}" destId="{473DDE1D-B46E-4791-91F0-22B25FC5520E}" srcOrd="0" destOrd="0" presId="urn:microsoft.com/office/officeart/2005/8/layout/hList1"/>
    <dgm:cxn modelId="{DCF6F317-BF85-4110-89C7-3D2104A0D7F1}" type="presParOf" srcId="{473DDE1D-B46E-4791-91F0-22B25FC5520E}" destId="{134523A8-E8FC-492D-97F6-247FF631D198}" srcOrd="0" destOrd="0" presId="urn:microsoft.com/office/officeart/2005/8/layout/hList1"/>
    <dgm:cxn modelId="{4C757509-5D57-4FFC-98A0-A5A244058DC8}" type="presParOf" srcId="{473DDE1D-B46E-4791-91F0-22B25FC5520E}" destId="{50EF8B10-9507-4E11-B5CD-9A4968A60FC3}" srcOrd="1" destOrd="0" presId="urn:microsoft.com/office/officeart/2005/8/layout/hList1"/>
    <dgm:cxn modelId="{24ECB83D-946F-45A5-8B9C-8C25F8C2DBDC}" type="presParOf" srcId="{A3EA36D9-7D0A-472D-84B0-F2F8DB6FC7A2}" destId="{07B780E0-503F-4C4F-8359-CFFCBE8DD965}" srcOrd="1" destOrd="0" presId="urn:microsoft.com/office/officeart/2005/8/layout/hList1"/>
    <dgm:cxn modelId="{1E927248-DD22-4932-9855-1BC7BAE581A1}" type="presParOf" srcId="{A3EA36D9-7D0A-472D-84B0-F2F8DB6FC7A2}" destId="{883EB839-539F-407D-B2C9-8C1695E558B6}" srcOrd="2" destOrd="0" presId="urn:microsoft.com/office/officeart/2005/8/layout/hList1"/>
    <dgm:cxn modelId="{0598B534-DD4E-4356-9C97-90EFB2604743}" type="presParOf" srcId="{883EB839-539F-407D-B2C9-8C1695E558B6}" destId="{F04757F6-E8DB-41A3-8D96-0DF48E9BBDE1}" srcOrd="0" destOrd="0" presId="urn:microsoft.com/office/officeart/2005/8/layout/hList1"/>
    <dgm:cxn modelId="{B96500C4-3A49-4273-9418-70072B9095E3}" type="presParOf" srcId="{883EB839-539F-407D-B2C9-8C1695E558B6}" destId="{5797B1A8-81EB-4C34-BEF1-FE54D2A7F8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06A9E-0197-4991-816F-942FA3D68C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7108D06E-6ED9-4373-AB3A-74799444A9E3}">
      <dgm:prSet phldrT="[Text]"/>
      <dgm:spPr/>
      <dgm:t>
        <a:bodyPr/>
        <a:lstStyle/>
        <a:p>
          <a:r>
            <a:rPr lang="sk-SK" dirty="0"/>
            <a:t>VŠECHNO ..... (?)</a:t>
          </a:r>
          <a:endParaRPr lang="cs-CZ" dirty="0"/>
        </a:p>
      </dgm:t>
    </dgm:pt>
    <dgm:pt modelId="{8E8C3AB9-567B-478C-9720-8DBEA80D7891}" type="parTrans" cxnId="{E4435238-3B90-45C3-A474-ECE6CB50FC19}">
      <dgm:prSet/>
      <dgm:spPr/>
      <dgm:t>
        <a:bodyPr/>
        <a:lstStyle/>
        <a:p>
          <a:endParaRPr lang="cs-CZ"/>
        </a:p>
      </dgm:t>
    </dgm:pt>
    <dgm:pt modelId="{A8F020EF-64DB-4DE0-960D-474E5B8E9322}" type="sibTrans" cxnId="{E4435238-3B90-45C3-A474-ECE6CB50FC19}">
      <dgm:prSet/>
      <dgm:spPr/>
      <dgm:t>
        <a:bodyPr/>
        <a:lstStyle/>
        <a:p>
          <a:endParaRPr lang="cs-CZ"/>
        </a:p>
      </dgm:t>
    </dgm:pt>
    <dgm:pt modelId="{B1685A0E-FED2-4501-93FE-4EFCDC3B98D9}" type="pres">
      <dgm:prSet presAssocID="{28F06A9E-0197-4991-816F-942FA3D68CF6}" presName="linear" presStyleCnt="0">
        <dgm:presLayoutVars>
          <dgm:animLvl val="lvl"/>
          <dgm:resizeHandles val="exact"/>
        </dgm:presLayoutVars>
      </dgm:prSet>
      <dgm:spPr/>
      <dgm:t>
        <a:bodyPr/>
        <a:lstStyle/>
        <a:p>
          <a:endParaRPr lang="cs-CZ"/>
        </a:p>
      </dgm:t>
    </dgm:pt>
    <dgm:pt modelId="{BBE7BA67-BC9E-45A5-9852-232C83436DC5}" type="pres">
      <dgm:prSet presAssocID="{7108D06E-6ED9-4373-AB3A-74799444A9E3}" presName="parentText" presStyleLbl="node1" presStyleIdx="0" presStyleCnt="1">
        <dgm:presLayoutVars>
          <dgm:chMax val="0"/>
          <dgm:bulletEnabled val="1"/>
        </dgm:presLayoutVars>
      </dgm:prSet>
      <dgm:spPr/>
      <dgm:t>
        <a:bodyPr/>
        <a:lstStyle/>
        <a:p>
          <a:endParaRPr lang="cs-CZ"/>
        </a:p>
      </dgm:t>
    </dgm:pt>
  </dgm:ptLst>
  <dgm:cxnLst>
    <dgm:cxn modelId="{85C04760-AD40-485E-9CAF-7076C4E48FD8}" type="presOf" srcId="{7108D06E-6ED9-4373-AB3A-74799444A9E3}" destId="{BBE7BA67-BC9E-45A5-9852-232C83436DC5}" srcOrd="0" destOrd="0" presId="urn:microsoft.com/office/officeart/2005/8/layout/vList2"/>
    <dgm:cxn modelId="{E4435238-3B90-45C3-A474-ECE6CB50FC19}" srcId="{28F06A9E-0197-4991-816F-942FA3D68CF6}" destId="{7108D06E-6ED9-4373-AB3A-74799444A9E3}" srcOrd="0" destOrd="0" parTransId="{8E8C3AB9-567B-478C-9720-8DBEA80D7891}" sibTransId="{A8F020EF-64DB-4DE0-960D-474E5B8E9322}"/>
    <dgm:cxn modelId="{7A873C96-2F51-4062-AA8F-02F13C4CD077}" type="presOf" srcId="{28F06A9E-0197-4991-816F-942FA3D68CF6}" destId="{B1685A0E-FED2-4501-93FE-4EFCDC3B98D9}" srcOrd="0" destOrd="0" presId="urn:microsoft.com/office/officeart/2005/8/layout/vList2"/>
    <dgm:cxn modelId="{5B971DED-0F52-4D1E-A3EC-B4D0ED1FF381}" type="presParOf" srcId="{B1685A0E-FED2-4501-93FE-4EFCDC3B98D9}" destId="{BBE7BA67-BC9E-45A5-9852-232C83436DC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8BF45-BEF5-4C67-9589-1D9EF2B6D5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6C5B0E5-942D-434E-8D51-AE1C9E1427D2}">
      <dgm:prSet/>
      <dgm:spPr/>
      <dgm:t>
        <a:bodyPr/>
        <a:lstStyle/>
        <a:p>
          <a:pPr rtl="0"/>
          <a:r>
            <a:rPr lang="cs-CZ"/>
            <a:t>Ze zdravotního pojištění se hradí zdravotní služby poskytnuté pojištěnci </a:t>
          </a:r>
          <a:r>
            <a:rPr lang="cs-CZ" b="1"/>
            <a:t>s cílem</a:t>
          </a:r>
          <a:r>
            <a:rPr lang="cs-CZ"/>
            <a:t> zlepšit nebo zachovat jeho zdravotní stav nebo zmírnit jeho utrpení, pokud</a:t>
          </a:r>
        </a:p>
      </dgm:t>
    </dgm:pt>
    <dgm:pt modelId="{49426442-89F4-4755-8D4C-83581A638C0C}" type="parTrans" cxnId="{4BD07193-6894-472F-B517-819FCDD158CB}">
      <dgm:prSet/>
      <dgm:spPr/>
      <dgm:t>
        <a:bodyPr/>
        <a:lstStyle/>
        <a:p>
          <a:endParaRPr lang="cs-CZ"/>
        </a:p>
      </dgm:t>
    </dgm:pt>
    <dgm:pt modelId="{8FF6D953-A97C-4BFF-A1EF-26E096044B34}" type="sibTrans" cxnId="{4BD07193-6894-472F-B517-819FCDD158CB}">
      <dgm:prSet/>
      <dgm:spPr/>
      <dgm:t>
        <a:bodyPr/>
        <a:lstStyle/>
        <a:p>
          <a:endParaRPr lang="cs-CZ"/>
        </a:p>
      </dgm:t>
    </dgm:pt>
    <dgm:pt modelId="{1E127A3D-8D7B-4D65-AD7B-BF2BD8555DB3}">
      <dgm:prSet/>
      <dgm:spPr/>
      <dgm:t>
        <a:bodyPr/>
        <a:lstStyle/>
        <a:p>
          <a:pPr rtl="0"/>
          <a:r>
            <a:rPr lang="cs-CZ"/>
            <a:t>a) odpovídají zdravotnímu stavu pojištěnce a účelu, jehož má být jejich poskytnutím dosaženo, a jsou pro pojištěnce přiměřeně bezpečné,</a:t>
          </a:r>
        </a:p>
      </dgm:t>
    </dgm:pt>
    <dgm:pt modelId="{783A791F-4D83-490B-85A3-07BD03D6FE65}" type="parTrans" cxnId="{3C47D46A-D9DC-477C-852D-C0C199E9A6E7}">
      <dgm:prSet/>
      <dgm:spPr/>
      <dgm:t>
        <a:bodyPr/>
        <a:lstStyle/>
        <a:p>
          <a:endParaRPr lang="cs-CZ"/>
        </a:p>
      </dgm:t>
    </dgm:pt>
    <dgm:pt modelId="{DC74A0C6-30CB-4B5B-A6BF-1E717F8F96F5}" type="sibTrans" cxnId="{3C47D46A-D9DC-477C-852D-C0C199E9A6E7}">
      <dgm:prSet/>
      <dgm:spPr/>
      <dgm:t>
        <a:bodyPr/>
        <a:lstStyle/>
        <a:p>
          <a:endParaRPr lang="cs-CZ"/>
        </a:p>
      </dgm:t>
    </dgm:pt>
    <dgm:pt modelId="{2009F818-83C5-4DDD-8AEC-8DB7095A14FD}">
      <dgm:prSet/>
      <dgm:spPr/>
      <dgm:t>
        <a:bodyPr/>
        <a:lstStyle/>
        <a:p>
          <a:pPr rtl="0"/>
          <a:r>
            <a:rPr lang="cs-CZ"/>
            <a:t>b) jsou v souladu se současnými dostupnými poznatky lékařské vědy,</a:t>
          </a:r>
        </a:p>
      </dgm:t>
    </dgm:pt>
    <dgm:pt modelId="{C04199B8-A903-4C51-B98D-BAC033986D2A}" type="parTrans" cxnId="{993F89FE-BF89-4482-BC90-087BC3E88DD1}">
      <dgm:prSet/>
      <dgm:spPr/>
      <dgm:t>
        <a:bodyPr/>
        <a:lstStyle/>
        <a:p>
          <a:endParaRPr lang="cs-CZ"/>
        </a:p>
      </dgm:t>
    </dgm:pt>
    <dgm:pt modelId="{4A9CFE57-1DC2-43DC-849F-657E8B579884}" type="sibTrans" cxnId="{993F89FE-BF89-4482-BC90-087BC3E88DD1}">
      <dgm:prSet/>
      <dgm:spPr/>
      <dgm:t>
        <a:bodyPr/>
        <a:lstStyle/>
        <a:p>
          <a:endParaRPr lang="cs-CZ"/>
        </a:p>
      </dgm:t>
    </dgm:pt>
    <dgm:pt modelId="{E0E1A111-66BB-4D96-8B88-654DD10C8498}">
      <dgm:prSet/>
      <dgm:spPr/>
      <dgm:t>
        <a:bodyPr/>
        <a:lstStyle/>
        <a:p>
          <a:pPr rtl="0"/>
          <a:r>
            <a:rPr lang="cs-CZ"/>
            <a:t>c) existují důkazy o jejich účinnosti vzhledem k účelu jejich poskytování.</a:t>
          </a:r>
        </a:p>
      </dgm:t>
    </dgm:pt>
    <dgm:pt modelId="{ECD35991-42F8-46EF-B8D4-373F9246FB4C}" type="parTrans" cxnId="{DF53D91F-43DB-46AA-929F-D13EB8FBFD60}">
      <dgm:prSet/>
      <dgm:spPr/>
      <dgm:t>
        <a:bodyPr/>
        <a:lstStyle/>
        <a:p>
          <a:endParaRPr lang="cs-CZ"/>
        </a:p>
      </dgm:t>
    </dgm:pt>
    <dgm:pt modelId="{B7FB0CFF-C9F2-43EE-816B-BBACA0018B2F}" type="sibTrans" cxnId="{DF53D91F-43DB-46AA-929F-D13EB8FBFD60}">
      <dgm:prSet/>
      <dgm:spPr/>
      <dgm:t>
        <a:bodyPr/>
        <a:lstStyle/>
        <a:p>
          <a:endParaRPr lang="cs-CZ"/>
        </a:p>
      </dgm:t>
    </dgm:pt>
    <dgm:pt modelId="{E94DC0DC-A7B2-4A75-9BA4-47E7C7EBB85F}" type="pres">
      <dgm:prSet presAssocID="{EAE8BF45-BEF5-4C67-9589-1D9EF2B6D568}" presName="linear" presStyleCnt="0">
        <dgm:presLayoutVars>
          <dgm:animLvl val="lvl"/>
          <dgm:resizeHandles val="exact"/>
        </dgm:presLayoutVars>
      </dgm:prSet>
      <dgm:spPr/>
      <dgm:t>
        <a:bodyPr/>
        <a:lstStyle/>
        <a:p>
          <a:endParaRPr lang="cs-CZ"/>
        </a:p>
      </dgm:t>
    </dgm:pt>
    <dgm:pt modelId="{DA9436D7-21FC-42E0-8CEA-533327D07C65}" type="pres">
      <dgm:prSet presAssocID="{16C5B0E5-942D-434E-8D51-AE1C9E1427D2}" presName="parentText" presStyleLbl="node1" presStyleIdx="0" presStyleCnt="1">
        <dgm:presLayoutVars>
          <dgm:chMax val="0"/>
          <dgm:bulletEnabled val="1"/>
        </dgm:presLayoutVars>
      </dgm:prSet>
      <dgm:spPr/>
      <dgm:t>
        <a:bodyPr/>
        <a:lstStyle/>
        <a:p>
          <a:endParaRPr lang="cs-CZ"/>
        </a:p>
      </dgm:t>
    </dgm:pt>
    <dgm:pt modelId="{290A44C3-4938-4A4A-921A-C913ECB373B2}" type="pres">
      <dgm:prSet presAssocID="{16C5B0E5-942D-434E-8D51-AE1C9E1427D2}" presName="childText" presStyleLbl="revTx" presStyleIdx="0" presStyleCnt="1">
        <dgm:presLayoutVars>
          <dgm:bulletEnabled val="1"/>
        </dgm:presLayoutVars>
      </dgm:prSet>
      <dgm:spPr/>
      <dgm:t>
        <a:bodyPr/>
        <a:lstStyle/>
        <a:p>
          <a:endParaRPr lang="cs-CZ"/>
        </a:p>
      </dgm:t>
    </dgm:pt>
  </dgm:ptLst>
  <dgm:cxnLst>
    <dgm:cxn modelId="{DF53D91F-43DB-46AA-929F-D13EB8FBFD60}" srcId="{16C5B0E5-942D-434E-8D51-AE1C9E1427D2}" destId="{E0E1A111-66BB-4D96-8B88-654DD10C8498}" srcOrd="2" destOrd="0" parTransId="{ECD35991-42F8-46EF-B8D4-373F9246FB4C}" sibTransId="{B7FB0CFF-C9F2-43EE-816B-BBACA0018B2F}"/>
    <dgm:cxn modelId="{78F7DA0D-DC45-48B7-B054-15C8EB3B5418}" type="presOf" srcId="{1E127A3D-8D7B-4D65-AD7B-BF2BD8555DB3}" destId="{290A44C3-4938-4A4A-921A-C913ECB373B2}" srcOrd="0" destOrd="0" presId="urn:microsoft.com/office/officeart/2005/8/layout/vList2"/>
    <dgm:cxn modelId="{3C47D46A-D9DC-477C-852D-C0C199E9A6E7}" srcId="{16C5B0E5-942D-434E-8D51-AE1C9E1427D2}" destId="{1E127A3D-8D7B-4D65-AD7B-BF2BD8555DB3}" srcOrd="0" destOrd="0" parTransId="{783A791F-4D83-490B-85A3-07BD03D6FE65}" sibTransId="{DC74A0C6-30CB-4B5B-A6BF-1E717F8F96F5}"/>
    <dgm:cxn modelId="{6E2D4874-4380-4C09-ADE8-0B0EFE5D9935}" type="presOf" srcId="{2009F818-83C5-4DDD-8AEC-8DB7095A14FD}" destId="{290A44C3-4938-4A4A-921A-C913ECB373B2}" srcOrd="0" destOrd="1" presId="urn:microsoft.com/office/officeart/2005/8/layout/vList2"/>
    <dgm:cxn modelId="{9A5DC5CC-1B1E-4666-ADFE-5ADCE1C3D62B}" type="presOf" srcId="{16C5B0E5-942D-434E-8D51-AE1C9E1427D2}" destId="{DA9436D7-21FC-42E0-8CEA-533327D07C65}" srcOrd="0" destOrd="0" presId="urn:microsoft.com/office/officeart/2005/8/layout/vList2"/>
    <dgm:cxn modelId="{1106C107-0190-4DA6-BCB9-1DC3A9FF78F2}" type="presOf" srcId="{E0E1A111-66BB-4D96-8B88-654DD10C8498}" destId="{290A44C3-4938-4A4A-921A-C913ECB373B2}" srcOrd="0" destOrd="2" presId="urn:microsoft.com/office/officeart/2005/8/layout/vList2"/>
    <dgm:cxn modelId="{993F89FE-BF89-4482-BC90-087BC3E88DD1}" srcId="{16C5B0E5-942D-434E-8D51-AE1C9E1427D2}" destId="{2009F818-83C5-4DDD-8AEC-8DB7095A14FD}" srcOrd="1" destOrd="0" parTransId="{C04199B8-A903-4C51-B98D-BAC033986D2A}" sibTransId="{4A9CFE57-1DC2-43DC-849F-657E8B579884}"/>
    <dgm:cxn modelId="{4BD07193-6894-472F-B517-819FCDD158CB}" srcId="{EAE8BF45-BEF5-4C67-9589-1D9EF2B6D568}" destId="{16C5B0E5-942D-434E-8D51-AE1C9E1427D2}" srcOrd="0" destOrd="0" parTransId="{49426442-89F4-4755-8D4C-83581A638C0C}" sibTransId="{8FF6D953-A97C-4BFF-A1EF-26E096044B34}"/>
    <dgm:cxn modelId="{24B295AD-0F24-4D2E-A472-A0702B755B8A}" type="presOf" srcId="{EAE8BF45-BEF5-4C67-9589-1D9EF2B6D568}" destId="{E94DC0DC-A7B2-4A75-9BA4-47E7C7EBB85F}" srcOrd="0" destOrd="0" presId="urn:microsoft.com/office/officeart/2005/8/layout/vList2"/>
    <dgm:cxn modelId="{55496A3F-D6C1-4EC9-A7E6-0F29E3D8FA60}" type="presParOf" srcId="{E94DC0DC-A7B2-4A75-9BA4-47E7C7EBB85F}" destId="{DA9436D7-21FC-42E0-8CEA-533327D07C65}" srcOrd="0" destOrd="0" presId="urn:microsoft.com/office/officeart/2005/8/layout/vList2"/>
    <dgm:cxn modelId="{BB7F0655-E6E5-4860-B385-CDC39C9442FC}" type="presParOf" srcId="{E94DC0DC-A7B2-4A75-9BA4-47E7C7EBB85F}" destId="{290A44C3-4938-4A4A-921A-C913ECB373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52EDD-2D04-4D97-8E9C-B2720BE013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F3571CD-CD3C-4EB8-81D4-3F507F5B5506}">
      <dgm:prSet/>
      <dgm:spPr/>
      <dgm:t>
        <a:bodyPr/>
        <a:lstStyle/>
        <a:p>
          <a:pPr rtl="0"/>
          <a:r>
            <a:rPr lang="cs-CZ"/>
            <a:t>Hrazenými službami jsou v rozsahu a za podmínek stanovených tímto zákonem</a:t>
          </a:r>
        </a:p>
      </dgm:t>
    </dgm:pt>
    <dgm:pt modelId="{D8548296-31D2-4EFC-9099-170DBA0D150C}" type="parTrans" cxnId="{5D4BF3FA-E2D1-4410-92BE-C8BE05A45F89}">
      <dgm:prSet/>
      <dgm:spPr/>
      <dgm:t>
        <a:bodyPr/>
        <a:lstStyle/>
        <a:p>
          <a:endParaRPr lang="cs-CZ"/>
        </a:p>
      </dgm:t>
    </dgm:pt>
    <dgm:pt modelId="{CAE67478-FA0D-435E-8AFC-47A84A14034A}" type="sibTrans" cxnId="{5D4BF3FA-E2D1-4410-92BE-C8BE05A45F89}">
      <dgm:prSet/>
      <dgm:spPr/>
      <dgm:t>
        <a:bodyPr/>
        <a:lstStyle/>
        <a:p>
          <a:endParaRPr lang="cs-CZ"/>
        </a:p>
      </dgm:t>
    </dgm:pt>
    <dgm:pt modelId="{EA91102C-A736-45D6-8C53-34E0F4E9EE23}">
      <dgm:prSet/>
      <dgm:spPr/>
      <dgm:t>
        <a:bodyPr/>
        <a:lstStyle/>
        <a:p>
          <a:pPr rtl="0"/>
          <a:r>
            <a:rPr lang="cs-CZ"/>
            <a:t>a) zdravotní péče preventivní, dispenzární, diagnostická, léčebná, léčebně rehabilitační, lázeňská léčebně rehabilitační, posudková, ošetřovatelská, paliativní a zdravotní péče o dárce krve, tkání a buněk nebo orgánů související s jejich odběrem, a to ve všech formách jejího poskytování podle zákona o zdravotních službách,</a:t>
          </a:r>
        </a:p>
      </dgm:t>
    </dgm:pt>
    <dgm:pt modelId="{1EE03B9F-44CA-4BE8-B3E4-4223569719C0}" type="parTrans" cxnId="{98FEDA16-76FF-46D3-9E20-9027BBD7A70C}">
      <dgm:prSet/>
      <dgm:spPr/>
      <dgm:t>
        <a:bodyPr/>
        <a:lstStyle/>
        <a:p>
          <a:endParaRPr lang="cs-CZ"/>
        </a:p>
      </dgm:t>
    </dgm:pt>
    <dgm:pt modelId="{E1127369-E6FE-4430-8F44-14CC5BE9CFA4}" type="sibTrans" cxnId="{98FEDA16-76FF-46D3-9E20-9027BBD7A70C}">
      <dgm:prSet/>
      <dgm:spPr/>
      <dgm:t>
        <a:bodyPr/>
        <a:lstStyle/>
        <a:p>
          <a:endParaRPr lang="cs-CZ"/>
        </a:p>
      </dgm:t>
    </dgm:pt>
    <dgm:pt modelId="{DE3BF455-4608-40E1-AE10-FBEDA99B226E}">
      <dgm:prSet/>
      <dgm:spPr/>
      <dgm:t>
        <a:bodyPr/>
        <a:lstStyle/>
        <a:p>
          <a:pPr rtl="0"/>
          <a:r>
            <a:rPr lang="cs-CZ" dirty="0"/>
            <a:t>b) poskytování léčivých přípravků, potravin pro zvláštní lékařské účely, zdravotnických prostředků a stomatologických výrobků,</a:t>
          </a:r>
        </a:p>
      </dgm:t>
    </dgm:pt>
    <dgm:pt modelId="{FAA257BA-0EAC-42F9-9993-098778035279}" type="parTrans" cxnId="{5A55CC82-C7B6-48AB-8A52-AA4AC877F9E1}">
      <dgm:prSet/>
      <dgm:spPr/>
      <dgm:t>
        <a:bodyPr/>
        <a:lstStyle/>
        <a:p>
          <a:endParaRPr lang="cs-CZ"/>
        </a:p>
      </dgm:t>
    </dgm:pt>
    <dgm:pt modelId="{EECE8F70-395A-4316-AD8D-D3B7D71DF7E8}" type="sibTrans" cxnId="{5A55CC82-C7B6-48AB-8A52-AA4AC877F9E1}">
      <dgm:prSet/>
      <dgm:spPr/>
      <dgm:t>
        <a:bodyPr/>
        <a:lstStyle/>
        <a:p>
          <a:endParaRPr lang="cs-CZ"/>
        </a:p>
      </dgm:t>
    </dgm:pt>
    <dgm:pt modelId="{67D0A246-FEBC-4492-AB37-695DB84E385E}">
      <dgm:prSet/>
      <dgm:spPr/>
      <dgm:t>
        <a:bodyPr/>
        <a:lstStyle/>
        <a:p>
          <a:pPr rtl="0"/>
          <a:r>
            <a:rPr lang="cs-CZ" dirty="0"/>
            <a:t>c) přeprava pojištěnců a náhrada cestovních nákladů,</a:t>
          </a:r>
        </a:p>
      </dgm:t>
    </dgm:pt>
    <dgm:pt modelId="{0C57FC00-D314-4091-BD7A-9F419BF03C1C}" type="parTrans" cxnId="{1AD49662-A164-426D-945F-F06DA9639298}">
      <dgm:prSet/>
      <dgm:spPr/>
      <dgm:t>
        <a:bodyPr/>
        <a:lstStyle/>
        <a:p>
          <a:endParaRPr lang="cs-CZ"/>
        </a:p>
      </dgm:t>
    </dgm:pt>
    <dgm:pt modelId="{F8297275-5315-489B-8BFE-AE64DD35CAEE}" type="sibTrans" cxnId="{1AD49662-A164-426D-945F-F06DA9639298}">
      <dgm:prSet/>
      <dgm:spPr/>
      <dgm:t>
        <a:bodyPr/>
        <a:lstStyle/>
        <a:p>
          <a:endParaRPr lang="cs-CZ"/>
        </a:p>
      </dgm:t>
    </dgm:pt>
    <dgm:pt modelId="{EB592520-DBAF-49C9-8F7D-FA3C0FEA0EDB}">
      <dgm:prSet/>
      <dgm:spPr/>
      <dgm:t>
        <a:bodyPr/>
        <a:lstStyle/>
        <a:p>
          <a:pPr rtl="0"/>
          <a:r>
            <a:rPr lang="cs-CZ" dirty="0"/>
            <a:t>d) odběr krve a odběr tkání, buněk a orgánů určených k transplantaci a nezbytné nakládání s nimi (uchovávání, skladování, zpracování a vyšetření),</a:t>
          </a:r>
        </a:p>
      </dgm:t>
    </dgm:pt>
    <dgm:pt modelId="{82AAADC6-73F0-439C-AB55-5B68EDF98FCA}" type="parTrans" cxnId="{6A212303-049D-4186-8250-B52F965FCB25}">
      <dgm:prSet/>
      <dgm:spPr/>
      <dgm:t>
        <a:bodyPr/>
        <a:lstStyle/>
        <a:p>
          <a:endParaRPr lang="cs-CZ"/>
        </a:p>
      </dgm:t>
    </dgm:pt>
    <dgm:pt modelId="{ED3C6FCF-D29B-4D10-A40E-DAF1D8A09C99}" type="sibTrans" cxnId="{6A212303-049D-4186-8250-B52F965FCB25}">
      <dgm:prSet/>
      <dgm:spPr/>
      <dgm:t>
        <a:bodyPr/>
        <a:lstStyle/>
        <a:p>
          <a:endParaRPr lang="cs-CZ"/>
        </a:p>
      </dgm:t>
    </dgm:pt>
    <dgm:pt modelId="{CF890F01-BA14-45B0-BCE1-7A66AC446103}" type="pres">
      <dgm:prSet presAssocID="{E8E52EDD-2D04-4D97-8E9C-B2720BE01358}" presName="linear" presStyleCnt="0">
        <dgm:presLayoutVars>
          <dgm:animLvl val="lvl"/>
          <dgm:resizeHandles val="exact"/>
        </dgm:presLayoutVars>
      </dgm:prSet>
      <dgm:spPr/>
      <dgm:t>
        <a:bodyPr/>
        <a:lstStyle/>
        <a:p>
          <a:endParaRPr lang="cs-CZ"/>
        </a:p>
      </dgm:t>
    </dgm:pt>
    <dgm:pt modelId="{42CF1E0E-FE01-4C01-AAB2-8021A3132E3A}" type="pres">
      <dgm:prSet presAssocID="{2F3571CD-CD3C-4EB8-81D4-3F507F5B5506}" presName="parentText" presStyleLbl="node1" presStyleIdx="0" presStyleCnt="1">
        <dgm:presLayoutVars>
          <dgm:chMax val="0"/>
          <dgm:bulletEnabled val="1"/>
        </dgm:presLayoutVars>
      </dgm:prSet>
      <dgm:spPr/>
      <dgm:t>
        <a:bodyPr/>
        <a:lstStyle/>
        <a:p>
          <a:endParaRPr lang="cs-CZ"/>
        </a:p>
      </dgm:t>
    </dgm:pt>
    <dgm:pt modelId="{B7610635-E720-414C-A2D3-79B6A08E0371}" type="pres">
      <dgm:prSet presAssocID="{2F3571CD-CD3C-4EB8-81D4-3F507F5B5506}" presName="childText" presStyleLbl="revTx" presStyleIdx="0" presStyleCnt="1">
        <dgm:presLayoutVars>
          <dgm:bulletEnabled val="1"/>
        </dgm:presLayoutVars>
      </dgm:prSet>
      <dgm:spPr/>
      <dgm:t>
        <a:bodyPr/>
        <a:lstStyle/>
        <a:p>
          <a:endParaRPr lang="cs-CZ"/>
        </a:p>
      </dgm:t>
    </dgm:pt>
  </dgm:ptLst>
  <dgm:cxnLst>
    <dgm:cxn modelId="{D840CBCA-7516-4A8F-A5B5-DB52E994FB5F}" type="presOf" srcId="{67D0A246-FEBC-4492-AB37-695DB84E385E}" destId="{B7610635-E720-414C-A2D3-79B6A08E0371}" srcOrd="0" destOrd="2" presId="urn:microsoft.com/office/officeart/2005/8/layout/vList2"/>
    <dgm:cxn modelId="{1AD49662-A164-426D-945F-F06DA9639298}" srcId="{2F3571CD-CD3C-4EB8-81D4-3F507F5B5506}" destId="{67D0A246-FEBC-4492-AB37-695DB84E385E}" srcOrd="2" destOrd="0" parTransId="{0C57FC00-D314-4091-BD7A-9F419BF03C1C}" sibTransId="{F8297275-5315-489B-8BFE-AE64DD35CAEE}"/>
    <dgm:cxn modelId="{F7CA8D7C-8FCC-49B0-AA17-EB8C0A150CEA}" type="presOf" srcId="{DE3BF455-4608-40E1-AE10-FBEDA99B226E}" destId="{B7610635-E720-414C-A2D3-79B6A08E0371}" srcOrd="0" destOrd="1" presId="urn:microsoft.com/office/officeart/2005/8/layout/vList2"/>
    <dgm:cxn modelId="{F485FF83-B214-452E-9F67-C22FC434F9A1}" type="presOf" srcId="{E8E52EDD-2D04-4D97-8E9C-B2720BE01358}" destId="{CF890F01-BA14-45B0-BCE1-7A66AC446103}" srcOrd="0" destOrd="0" presId="urn:microsoft.com/office/officeart/2005/8/layout/vList2"/>
    <dgm:cxn modelId="{5D4BF3FA-E2D1-4410-92BE-C8BE05A45F89}" srcId="{E8E52EDD-2D04-4D97-8E9C-B2720BE01358}" destId="{2F3571CD-CD3C-4EB8-81D4-3F507F5B5506}" srcOrd="0" destOrd="0" parTransId="{D8548296-31D2-4EFC-9099-170DBA0D150C}" sibTransId="{CAE67478-FA0D-435E-8AFC-47A84A14034A}"/>
    <dgm:cxn modelId="{6A212303-049D-4186-8250-B52F965FCB25}" srcId="{2F3571CD-CD3C-4EB8-81D4-3F507F5B5506}" destId="{EB592520-DBAF-49C9-8F7D-FA3C0FEA0EDB}" srcOrd="3" destOrd="0" parTransId="{82AAADC6-73F0-439C-AB55-5B68EDF98FCA}" sibTransId="{ED3C6FCF-D29B-4D10-A40E-DAF1D8A09C99}"/>
    <dgm:cxn modelId="{5A55CC82-C7B6-48AB-8A52-AA4AC877F9E1}" srcId="{2F3571CD-CD3C-4EB8-81D4-3F507F5B5506}" destId="{DE3BF455-4608-40E1-AE10-FBEDA99B226E}" srcOrd="1" destOrd="0" parTransId="{FAA257BA-0EAC-42F9-9993-098778035279}" sibTransId="{EECE8F70-395A-4316-AD8D-D3B7D71DF7E8}"/>
    <dgm:cxn modelId="{CC31AD68-9B6B-4434-93E7-17D3D6661E6D}" type="presOf" srcId="{2F3571CD-CD3C-4EB8-81D4-3F507F5B5506}" destId="{42CF1E0E-FE01-4C01-AAB2-8021A3132E3A}" srcOrd="0" destOrd="0" presId="urn:microsoft.com/office/officeart/2005/8/layout/vList2"/>
    <dgm:cxn modelId="{249B91F2-6351-46D4-BA9E-6C15C7BA7749}" type="presOf" srcId="{EA91102C-A736-45D6-8C53-34E0F4E9EE23}" destId="{B7610635-E720-414C-A2D3-79B6A08E0371}" srcOrd="0" destOrd="0" presId="urn:microsoft.com/office/officeart/2005/8/layout/vList2"/>
    <dgm:cxn modelId="{98FEDA16-76FF-46D3-9E20-9027BBD7A70C}" srcId="{2F3571CD-CD3C-4EB8-81D4-3F507F5B5506}" destId="{EA91102C-A736-45D6-8C53-34E0F4E9EE23}" srcOrd="0" destOrd="0" parTransId="{1EE03B9F-44CA-4BE8-B3E4-4223569719C0}" sibTransId="{E1127369-E6FE-4430-8F44-14CC5BE9CFA4}"/>
    <dgm:cxn modelId="{C6BF7A6E-1002-4290-AF9C-5EE3C8CB0FFD}" type="presOf" srcId="{EB592520-DBAF-49C9-8F7D-FA3C0FEA0EDB}" destId="{B7610635-E720-414C-A2D3-79B6A08E0371}" srcOrd="0" destOrd="3" presId="urn:microsoft.com/office/officeart/2005/8/layout/vList2"/>
    <dgm:cxn modelId="{4DBAED1D-4174-46E4-9A4A-E18F04B3BCEF}" type="presParOf" srcId="{CF890F01-BA14-45B0-BCE1-7A66AC446103}" destId="{42CF1E0E-FE01-4C01-AAB2-8021A3132E3A}" srcOrd="0" destOrd="0" presId="urn:microsoft.com/office/officeart/2005/8/layout/vList2"/>
    <dgm:cxn modelId="{F9D38FE8-C89D-41B0-A1F5-09740A8193E4}" type="presParOf" srcId="{CF890F01-BA14-45B0-BCE1-7A66AC446103}" destId="{B7610635-E720-414C-A2D3-79B6A08E037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02E6F3-2E2F-4F33-AB39-FD126A15D6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93B28213-468F-4A71-A3A3-C28866913F3B}">
      <dgm:prSet/>
      <dgm:spPr/>
      <dgm:t>
        <a:bodyPr/>
        <a:lstStyle/>
        <a:p>
          <a:pPr rtl="0"/>
          <a:r>
            <a:rPr lang="cs-CZ"/>
            <a:t>Pojištěnec je povinen oznámit příslušné zdravotní pojišťovně nejpozději do osmi dnů skutečnosti rozhodné pro vznik nebo zánik povinnost státu platit za něj pojistné. </a:t>
          </a:r>
        </a:p>
      </dgm:t>
    </dgm:pt>
    <dgm:pt modelId="{C40F3684-E1B9-4C81-8BC6-52D9D14FCC2D}" type="parTrans" cxnId="{04AAF85F-7D8F-4E23-8F4D-006139FB340C}">
      <dgm:prSet/>
      <dgm:spPr/>
      <dgm:t>
        <a:bodyPr/>
        <a:lstStyle/>
        <a:p>
          <a:endParaRPr lang="cs-CZ"/>
        </a:p>
      </dgm:t>
    </dgm:pt>
    <dgm:pt modelId="{17963AE7-D396-47F6-A289-AA00DD7D0497}" type="sibTrans" cxnId="{04AAF85F-7D8F-4E23-8F4D-006139FB340C}">
      <dgm:prSet/>
      <dgm:spPr/>
      <dgm:t>
        <a:bodyPr/>
        <a:lstStyle/>
        <a:p>
          <a:endParaRPr lang="cs-CZ"/>
        </a:p>
      </dgm:t>
    </dgm:pt>
    <dgm:pt modelId="{FA50259B-FC85-4371-96B3-CFEA84449CC2}">
      <dgm:prSet/>
      <dgm:spPr/>
      <dgm:t>
        <a:bodyPr/>
        <a:lstStyle/>
        <a:p>
          <a:pPr rtl="0"/>
          <a:r>
            <a:rPr lang="cs-CZ"/>
            <a:t>Za osoby zaměstnané plní tuto povinnost zaměstnavatel, pokud jsou mu tyto skutečnosti známy. </a:t>
          </a:r>
        </a:p>
      </dgm:t>
    </dgm:pt>
    <dgm:pt modelId="{BD3B93FF-2A28-44E2-9B97-8E418ED8556E}" type="parTrans" cxnId="{7CDB98F6-73EA-4D9D-BA21-23A3BF09DDDD}">
      <dgm:prSet/>
      <dgm:spPr/>
      <dgm:t>
        <a:bodyPr/>
        <a:lstStyle/>
        <a:p>
          <a:endParaRPr lang="cs-CZ"/>
        </a:p>
      </dgm:t>
    </dgm:pt>
    <dgm:pt modelId="{C79D55A5-26F2-4E4A-8646-874B9F9176EF}" type="sibTrans" cxnId="{7CDB98F6-73EA-4D9D-BA21-23A3BF09DDDD}">
      <dgm:prSet/>
      <dgm:spPr/>
      <dgm:t>
        <a:bodyPr/>
        <a:lstStyle/>
        <a:p>
          <a:endParaRPr lang="cs-CZ"/>
        </a:p>
      </dgm:t>
    </dgm:pt>
    <dgm:pt modelId="{2B4E66BF-D52C-4D93-BA4E-56BCE9254ABF}">
      <dgm:prSet/>
      <dgm:spPr/>
      <dgm:t>
        <a:bodyPr/>
        <a:lstStyle/>
        <a:p>
          <a:pPr rtl="0"/>
          <a:r>
            <a:rPr lang="cs-CZ" dirty="0"/>
            <a:t>Narození pojištěnce je jeho zákonný zástupce povinen oznámit do osmi dnů ode dne narození zdravotní pojišťovně,</a:t>
          </a:r>
        </a:p>
      </dgm:t>
    </dgm:pt>
    <dgm:pt modelId="{DF6021B1-7238-4EC8-ADDB-EE21700BC487}" type="parTrans" cxnId="{941DA2C9-4A2A-4BD8-A4AA-7F8F945D7977}">
      <dgm:prSet/>
      <dgm:spPr/>
      <dgm:t>
        <a:bodyPr/>
        <a:lstStyle/>
        <a:p>
          <a:endParaRPr lang="cs-CZ"/>
        </a:p>
      </dgm:t>
    </dgm:pt>
    <dgm:pt modelId="{592FDA5F-35AF-4C93-9273-A6395977F682}" type="sibTrans" cxnId="{941DA2C9-4A2A-4BD8-A4AA-7F8F945D7977}">
      <dgm:prSet/>
      <dgm:spPr/>
      <dgm:t>
        <a:bodyPr/>
        <a:lstStyle/>
        <a:p>
          <a:endParaRPr lang="cs-CZ"/>
        </a:p>
      </dgm:t>
    </dgm:pt>
    <dgm:pt modelId="{0C6501C3-A125-4206-B0CA-A58ED88E7F98}">
      <dgm:prSet/>
      <dgm:spPr/>
      <dgm:t>
        <a:bodyPr/>
        <a:lstStyle/>
        <a:p>
          <a:pPr rtl="0"/>
          <a:r>
            <a:rPr lang="cs-CZ"/>
            <a:t>Úmrtí pojištěnce nebo jeho prohlášení za mrtvého je povinen oznámit Centrálnímu registru pojištěnců do osmi dnů od zápisu do matriky příslušný obecní úřad pověřený vedením matriky.</a:t>
          </a:r>
        </a:p>
      </dgm:t>
    </dgm:pt>
    <dgm:pt modelId="{77482C80-4A85-4F88-9A98-B2696AAB8F81}" type="parTrans" cxnId="{FF242139-196D-43DA-849B-7C8D573067F1}">
      <dgm:prSet/>
      <dgm:spPr/>
      <dgm:t>
        <a:bodyPr/>
        <a:lstStyle/>
        <a:p>
          <a:endParaRPr lang="cs-CZ"/>
        </a:p>
      </dgm:t>
    </dgm:pt>
    <dgm:pt modelId="{4B0D2731-9A74-4B0D-A464-B802B70F8D39}" type="sibTrans" cxnId="{FF242139-196D-43DA-849B-7C8D573067F1}">
      <dgm:prSet/>
      <dgm:spPr/>
      <dgm:t>
        <a:bodyPr/>
        <a:lstStyle/>
        <a:p>
          <a:endParaRPr lang="cs-CZ"/>
        </a:p>
      </dgm:t>
    </dgm:pt>
    <dgm:pt modelId="{A54FC827-E64D-47AA-8040-50792E06FAB1}">
      <dgm:prSet/>
      <dgm:spPr/>
      <dgm:t>
        <a:bodyPr/>
        <a:lstStyle/>
        <a:p>
          <a:pPr rtl="0"/>
          <a:r>
            <a:rPr lang="cs-CZ"/>
            <a:t> </a:t>
          </a:r>
          <a:r>
            <a:rPr lang="cs-CZ" dirty="0"/>
            <a:t>u které je pojištěna matka dítěte v den jeho narození. </a:t>
          </a:r>
        </a:p>
      </dgm:t>
    </dgm:pt>
    <dgm:pt modelId="{D7B7F39F-A7C5-4539-856F-5C88EC6BEBF8}" type="parTrans" cxnId="{93464F0F-C939-4E59-848D-2E504E7D4010}">
      <dgm:prSet/>
      <dgm:spPr/>
    </dgm:pt>
    <dgm:pt modelId="{3007A5D0-5703-40C4-AD1D-5068CE4B8A70}" type="sibTrans" cxnId="{93464F0F-C939-4E59-848D-2E504E7D4010}">
      <dgm:prSet/>
      <dgm:spPr/>
    </dgm:pt>
    <dgm:pt modelId="{5C89B9B7-1396-48E4-A976-9487DCBA222C}" type="pres">
      <dgm:prSet presAssocID="{1902E6F3-2E2F-4F33-AB39-FD126A15D62D}" presName="linear" presStyleCnt="0">
        <dgm:presLayoutVars>
          <dgm:animLvl val="lvl"/>
          <dgm:resizeHandles val="exact"/>
        </dgm:presLayoutVars>
      </dgm:prSet>
      <dgm:spPr/>
      <dgm:t>
        <a:bodyPr/>
        <a:lstStyle/>
        <a:p>
          <a:endParaRPr lang="cs-CZ"/>
        </a:p>
      </dgm:t>
    </dgm:pt>
    <dgm:pt modelId="{1C009A37-653E-4E5D-949F-39CC03C274EB}" type="pres">
      <dgm:prSet presAssocID="{93B28213-468F-4A71-A3A3-C28866913F3B}" presName="parentText" presStyleLbl="node1" presStyleIdx="0" presStyleCnt="3">
        <dgm:presLayoutVars>
          <dgm:chMax val="0"/>
          <dgm:bulletEnabled val="1"/>
        </dgm:presLayoutVars>
      </dgm:prSet>
      <dgm:spPr/>
      <dgm:t>
        <a:bodyPr/>
        <a:lstStyle/>
        <a:p>
          <a:endParaRPr lang="cs-CZ"/>
        </a:p>
      </dgm:t>
    </dgm:pt>
    <dgm:pt modelId="{98F18F89-5A92-45C4-92A4-982742769913}" type="pres">
      <dgm:prSet presAssocID="{93B28213-468F-4A71-A3A3-C28866913F3B}" presName="childText" presStyleLbl="revTx" presStyleIdx="0" presStyleCnt="2">
        <dgm:presLayoutVars>
          <dgm:bulletEnabled val="1"/>
        </dgm:presLayoutVars>
      </dgm:prSet>
      <dgm:spPr/>
      <dgm:t>
        <a:bodyPr/>
        <a:lstStyle/>
        <a:p>
          <a:endParaRPr lang="cs-CZ"/>
        </a:p>
      </dgm:t>
    </dgm:pt>
    <dgm:pt modelId="{7AF3E716-C464-40AD-BE3B-BF02011EE73A}" type="pres">
      <dgm:prSet presAssocID="{2B4E66BF-D52C-4D93-BA4E-56BCE9254ABF}" presName="parentText" presStyleLbl="node1" presStyleIdx="1" presStyleCnt="3">
        <dgm:presLayoutVars>
          <dgm:chMax val="0"/>
          <dgm:bulletEnabled val="1"/>
        </dgm:presLayoutVars>
      </dgm:prSet>
      <dgm:spPr/>
      <dgm:t>
        <a:bodyPr/>
        <a:lstStyle/>
        <a:p>
          <a:endParaRPr lang="cs-CZ"/>
        </a:p>
      </dgm:t>
    </dgm:pt>
    <dgm:pt modelId="{9D869801-DD9E-49CD-ABA9-C02CA01CA4E4}" type="pres">
      <dgm:prSet presAssocID="{2B4E66BF-D52C-4D93-BA4E-56BCE9254ABF}" presName="childText" presStyleLbl="revTx" presStyleIdx="1" presStyleCnt="2">
        <dgm:presLayoutVars>
          <dgm:bulletEnabled val="1"/>
        </dgm:presLayoutVars>
      </dgm:prSet>
      <dgm:spPr/>
      <dgm:t>
        <a:bodyPr/>
        <a:lstStyle/>
        <a:p>
          <a:endParaRPr lang="cs-CZ"/>
        </a:p>
      </dgm:t>
    </dgm:pt>
    <dgm:pt modelId="{A22BCBE7-E245-4099-B3BF-276E628AF7FC}" type="pres">
      <dgm:prSet presAssocID="{0C6501C3-A125-4206-B0CA-A58ED88E7F98}" presName="parentText" presStyleLbl="node1" presStyleIdx="2" presStyleCnt="3">
        <dgm:presLayoutVars>
          <dgm:chMax val="0"/>
          <dgm:bulletEnabled val="1"/>
        </dgm:presLayoutVars>
      </dgm:prSet>
      <dgm:spPr/>
      <dgm:t>
        <a:bodyPr/>
        <a:lstStyle/>
        <a:p>
          <a:endParaRPr lang="cs-CZ"/>
        </a:p>
      </dgm:t>
    </dgm:pt>
  </dgm:ptLst>
  <dgm:cxnLst>
    <dgm:cxn modelId="{DA4CE49E-0CC1-458A-9284-127EF88DBAEE}" type="presOf" srcId="{2B4E66BF-D52C-4D93-BA4E-56BCE9254ABF}" destId="{7AF3E716-C464-40AD-BE3B-BF02011EE73A}" srcOrd="0" destOrd="0" presId="urn:microsoft.com/office/officeart/2005/8/layout/vList2"/>
    <dgm:cxn modelId="{941DA2C9-4A2A-4BD8-A4AA-7F8F945D7977}" srcId="{1902E6F3-2E2F-4F33-AB39-FD126A15D62D}" destId="{2B4E66BF-D52C-4D93-BA4E-56BCE9254ABF}" srcOrd="1" destOrd="0" parTransId="{DF6021B1-7238-4EC8-ADDB-EE21700BC487}" sibTransId="{592FDA5F-35AF-4C93-9273-A6395977F682}"/>
    <dgm:cxn modelId="{FF242139-196D-43DA-849B-7C8D573067F1}" srcId="{1902E6F3-2E2F-4F33-AB39-FD126A15D62D}" destId="{0C6501C3-A125-4206-B0CA-A58ED88E7F98}" srcOrd="2" destOrd="0" parTransId="{77482C80-4A85-4F88-9A98-B2696AAB8F81}" sibTransId="{4B0D2731-9A74-4B0D-A464-B802B70F8D39}"/>
    <dgm:cxn modelId="{D72AEE72-D193-4FFE-A734-C2D29DE07E36}" type="presOf" srcId="{1902E6F3-2E2F-4F33-AB39-FD126A15D62D}" destId="{5C89B9B7-1396-48E4-A976-9487DCBA222C}" srcOrd="0" destOrd="0" presId="urn:microsoft.com/office/officeart/2005/8/layout/vList2"/>
    <dgm:cxn modelId="{4EBD260B-0773-463A-9A4B-D8A7E0B1898C}" type="presOf" srcId="{A54FC827-E64D-47AA-8040-50792E06FAB1}" destId="{9D869801-DD9E-49CD-ABA9-C02CA01CA4E4}" srcOrd="0" destOrd="0" presId="urn:microsoft.com/office/officeart/2005/8/layout/vList2"/>
    <dgm:cxn modelId="{E5C83A07-8F06-4453-BF41-ADF701AD6C32}" type="presOf" srcId="{93B28213-468F-4A71-A3A3-C28866913F3B}" destId="{1C009A37-653E-4E5D-949F-39CC03C274EB}" srcOrd="0" destOrd="0" presId="urn:microsoft.com/office/officeart/2005/8/layout/vList2"/>
    <dgm:cxn modelId="{7CDB98F6-73EA-4D9D-BA21-23A3BF09DDDD}" srcId="{93B28213-468F-4A71-A3A3-C28866913F3B}" destId="{FA50259B-FC85-4371-96B3-CFEA84449CC2}" srcOrd="0" destOrd="0" parTransId="{BD3B93FF-2A28-44E2-9B97-8E418ED8556E}" sibTransId="{C79D55A5-26F2-4E4A-8646-874B9F9176EF}"/>
    <dgm:cxn modelId="{1310FF6B-ACC6-4D8E-8771-54D7DD8A4C3F}" type="presOf" srcId="{0C6501C3-A125-4206-B0CA-A58ED88E7F98}" destId="{A22BCBE7-E245-4099-B3BF-276E628AF7FC}" srcOrd="0" destOrd="0" presId="urn:microsoft.com/office/officeart/2005/8/layout/vList2"/>
    <dgm:cxn modelId="{93464F0F-C939-4E59-848D-2E504E7D4010}" srcId="{2B4E66BF-D52C-4D93-BA4E-56BCE9254ABF}" destId="{A54FC827-E64D-47AA-8040-50792E06FAB1}" srcOrd="0" destOrd="0" parTransId="{D7B7F39F-A7C5-4539-856F-5C88EC6BEBF8}" sibTransId="{3007A5D0-5703-40C4-AD1D-5068CE4B8A70}"/>
    <dgm:cxn modelId="{EFF9CC0A-685C-4733-834D-FB509C26B74C}" type="presOf" srcId="{FA50259B-FC85-4371-96B3-CFEA84449CC2}" destId="{98F18F89-5A92-45C4-92A4-982742769913}" srcOrd="0" destOrd="0" presId="urn:microsoft.com/office/officeart/2005/8/layout/vList2"/>
    <dgm:cxn modelId="{04AAF85F-7D8F-4E23-8F4D-006139FB340C}" srcId="{1902E6F3-2E2F-4F33-AB39-FD126A15D62D}" destId="{93B28213-468F-4A71-A3A3-C28866913F3B}" srcOrd="0" destOrd="0" parTransId="{C40F3684-E1B9-4C81-8BC6-52D9D14FCC2D}" sibTransId="{17963AE7-D396-47F6-A289-AA00DD7D0497}"/>
    <dgm:cxn modelId="{8065C8CE-F800-4793-A213-B13F9DBF1B29}" type="presParOf" srcId="{5C89B9B7-1396-48E4-A976-9487DCBA222C}" destId="{1C009A37-653E-4E5D-949F-39CC03C274EB}" srcOrd="0" destOrd="0" presId="urn:microsoft.com/office/officeart/2005/8/layout/vList2"/>
    <dgm:cxn modelId="{804A112E-39BD-4CA8-8033-001FF0207676}" type="presParOf" srcId="{5C89B9B7-1396-48E4-A976-9487DCBA222C}" destId="{98F18F89-5A92-45C4-92A4-982742769913}" srcOrd="1" destOrd="0" presId="urn:microsoft.com/office/officeart/2005/8/layout/vList2"/>
    <dgm:cxn modelId="{1EC0AFF4-A180-4680-B7C3-32CD2805C3E8}" type="presParOf" srcId="{5C89B9B7-1396-48E4-A976-9487DCBA222C}" destId="{7AF3E716-C464-40AD-BE3B-BF02011EE73A}" srcOrd="2" destOrd="0" presId="urn:microsoft.com/office/officeart/2005/8/layout/vList2"/>
    <dgm:cxn modelId="{06C3B31E-638C-4989-B8E8-726DE48724D1}" type="presParOf" srcId="{5C89B9B7-1396-48E4-A976-9487DCBA222C}" destId="{9D869801-DD9E-49CD-ABA9-C02CA01CA4E4}" srcOrd="3" destOrd="0" presId="urn:microsoft.com/office/officeart/2005/8/layout/vList2"/>
    <dgm:cxn modelId="{63160D7A-452D-4513-92E1-8BC8446372A2}" type="presParOf" srcId="{5C89B9B7-1396-48E4-A976-9487DCBA222C}" destId="{A22BCBE7-E245-4099-B3BF-276E628AF7F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E6025-F0FC-4622-A7A9-9E1B336AF4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8CC54A3-E399-457C-993B-0DB7E30733F4}">
      <dgm:prSet/>
      <dgm:spPr/>
      <dgm:t>
        <a:bodyPr/>
        <a:lstStyle/>
        <a:p>
          <a:pPr rtl="0"/>
          <a:r>
            <a:rPr lang="cs-CZ" dirty="0"/>
            <a:t>Na výběr zdravotní pojišťovny, nestanoví-li tento zákon jinak,</a:t>
          </a:r>
        </a:p>
      </dgm:t>
    </dgm:pt>
    <dgm:pt modelId="{4A6B3111-13A5-42DD-941F-851EC94EDE4F}" type="parTrans" cxnId="{02AE0D56-C274-4C9F-AC52-D36D2DAB4D32}">
      <dgm:prSet/>
      <dgm:spPr/>
      <dgm:t>
        <a:bodyPr/>
        <a:lstStyle/>
        <a:p>
          <a:endParaRPr lang="cs-CZ"/>
        </a:p>
      </dgm:t>
    </dgm:pt>
    <dgm:pt modelId="{F84D4C06-3D63-46AE-BC3C-1839D128DA9D}" type="sibTrans" cxnId="{02AE0D56-C274-4C9F-AC52-D36D2DAB4D32}">
      <dgm:prSet/>
      <dgm:spPr/>
      <dgm:t>
        <a:bodyPr/>
        <a:lstStyle/>
        <a:p>
          <a:endParaRPr lang="cs-CZ"/>
        </a:p>
      </dgm:t>
    </dgm:pt>
    <dgm:pt modelId="{EE6ED050-C6ED-406C-800F-E083703B7EF0}">
      <dgm:prSet/>
      <dgm:spPr/>
      <dgm:t>
        <a:bodyPr/>
        <a:lstStyle/>
        <a:p>
          <a:pPr rtl="0"/>
          <a:r>
            <a:rPr lang="cs-CZ" dirty="0"/>
            <a:t>na výběr poskytovatele zdravotních služeb na území České republiky (dále jen "poskytovatel"), který je ve smluvním vztahu k příslušné zdravotní pojišťovně, a na výběr zdravotnického zařízení tohoto poskytovatele; </a:t>
          </a:r>
        </a:p>
      </dgm:t>
    </dgm:pt>
    <dgm:pt modelId="{DA80A3A3-1D32-4A0E-BD3A-17771A18C427}" type="parTrans" cxnId="{F777ABA4-1E3A-461E-BE63-DA984603D3D4}">
      <dgm:prSet/>
      <dgm:spPr/>
      <dgm:t>
        <a:bodyPr/>
        <a:lstStyle/>
        <a:p>
          <a:endParaRPr lang="cs-CZ"/>
        </a:p>
      </dgm:t>
    </dgm:pt>
    <dgm:pt modelId="{3DC5CEDE-362E-4395-AC79-82F4395BDC11}" type="sibTrans" cxnId="{F777ABA4-1E3A-461E-BE63-DA984603D3D4}">
      <dgm:prSet/>
      <dgm:spPr/>
      <dgm:t>
        <a:bodyPr/>
        <a:lstStyle/>
        <a:p>
          <a:endParaRPr lang="cs-CZ"/>
        </a:p>
      </dgm:t>
    </dgm:pt>
    <dgm:pt modelId="{21292163-F08E-4917-8A78-BEBA0825943B}">
      <dgm:prSet/>
      <dgm:spPr/>
      <dgm:t>
        <a:bodyPr/>
        <a:lstStyle/>
        <a:p>
          <a:pPr rtl="0"/>
          <a:r>
            <a:rPr lang="cs-CZ"/>
            <a:t>v případě registrujícího poskytovatele může toto právo uplatnit jednou za 3 měsíce,</a:t>
          </a:r>
        </a:p>
      </dgm:t>
    </dgm:pt>
    <dgm:pt modelId="{2FF3E5E5-2A6A-4B0A-93E7-D4E71CF78AAC}" type="parTrans" cxnId="{527E2712-7DD3-4A83-ACA5-0532B863B3B5}">
      <dgm:prSet/>
      <dgm:spPr/>
      <dgm:t>
        <a:bodyPr/>
        <a:lstStyle/>
        <a:p>
          <a:endParaRPr lang="cs-CZ"/>
        </a:p>
      </dgm:t>
    </dgm:pt>
    <dgm:pt modelId="{29921B3C-5E48-458D-837A-037EF13A77EB}" type="sibTrans" cxnId="{527E2712-7DD3-4A83-ACA5-0532B863B3B5}">
      <dgm:prSet/>
      <dgm:spPr/>
      <dgm:t>
        <a:bodyPr/>
        <a:lstStyle/>
        <a:p>
          <a:endParaRPr lang="cs-CZ"/>
        </a:p>
      </dgm:t>
    </dgm:pt>
    <dgm:pt modelId="{9C882502-D622-4274-99CD-DC658F7F8CB9}">
      <dgm:prSet/>
      <dgm:spPr/>
      <dgm:t>
        <a:bodyPr/>
        <a:lstStyle/>
        <a:p>
          <a:pPr rtl="0"/>
          <a:endParaRPr lang="cs-CZ"/>
        </a:p>
      </dgm:t>
    </dgm:pt>
    <dgm:pt modelId="{CEEBC208-16FE-473E-970A-BCB4A7CD5146}" type="parTrans" cxnId="{9A37D504-9F0E-4742-B6CB-A69CDC24986A}">
      <dgm:prSet/>
      <dgm:spPr/>
      <dgm:t>
        <a:bodyPr/>
        <a:lstStyle/>
        <a:p>
          <a:endParaRPr lang="cs-CZ"/>
        </a:p>
      </dgm:t>
    </dgm:pt>
    <dgm:pt modelId="{2D4236C6-6FA4-4865-AF05-0FB10E383DBF}" type="sibTrans" cxnId="{9A37D504-9F0E-4742-B6CB-A69CDC24986A}">
      <dgm:prSet/>
      <dgm:spPr/>
      <dgm:t>
        <a:bodyPr/>
        <a:lstStyle/>
        <a:p>
          <a:endParaRPr lang="cs-CZ"/>
        </a:p>
      </dgm:t>
    </dgm:pt>
    <dgm:pt modelId="{75BA8817-F365-4B9B-ACE9-6A27D3670552}" type="pres">
      <dgm:prSet presAssocID="{779E6025-F0FC-4622-A7A9-9E1B336AF4F2}" presName="linear" presStyleCnt="0">
        <dgm:presLayoutVars>
          <dgm:animLvl val="lvl"/>
          <dgm:resizeHandles val="exact"/>
        </dgm:presLayoutVars>
      </dgm:prSet>
      <dgm:spPr/>
      <dgm:t>
        <a:bodyPr/>
        <a:lstStyle/>
        <a:p>
          <a:endParaRPr lang="cs-CZ"/>
        </a:p>
      </dgm:t>
    </dgm:pt>
    <dgm:pt modelId="{52E6C6C4-949D-4A3C-839C-F58543C808FD}" type="pres">
      <dgm:prSet presAssocID="{18CC54A3-E399-457C-993B-0DB7E30733F4}" presName="parentText" presStyleLbl="node1" presStyleIdx="0" presStyleCnt="3">
        <dgm:presLayoutVars>
          <dgm:chMax val="0"/>
          <dgm:bulletEnabled val="1"/>
        </dgm:presLayoutVars>
      </dgm:prSet>
      <dgm:spPr/>
      <dgm:t>
        <a:bodyPr/>
        <a:lstStyle/>
        <a:p>
          <a:endParaRPr lang="cs-CZ"/>
        </a:p>
      </dgm:t>
    </dgm:pt>
    <dgm:pt modelId="{8B64EA81-D657-46CD-AEA8-630582608B17}" type="pres">
      <dgm:prSet presAssocID="{F84D4C06-3D63-46AE-BC3C-1839D128DA9D}" presName="spacer" presStyleCnt="0"/>
      <dgm:spPr/>
    </dgm:pt>
    <dgm:pt modelId="{091F09DB-E7A6-4B03-B7A4-677974F04CB6}" type="pres">
      <dgm:prSet presAssocID="{EE6ED050-C6ED-406C-800F-E083703B7EF0}" presName="parentText" presStyleLbl="node1" presStyleIdx="1" presStyleCnt="3">
        <dgm:presLayoutVars>
          <dgm:chMax val="0"/>
          <dgm:bulletEnabled val="1"/>
        </dgm:presLayoutVars>
      </dgm:prSet>
      <dgm:spPr/>
      <dgm:t>
        <a:bodyPr/>
        <a:lstStyle/>
        <a:p>
          <a:endParaRPr lang="cs-CZ"/>
        </a:p>
      </dgm:t>
    </dgm:pt>
    <dgm:pt modelId="{AD2EE0EC-5470-4767-99A3-F356C6B8B60A}" type="pres">
      <dgm:prSet presAssocID="{3DC5CEDE-362E-4395-AC79-82F4395BDC11}" presName="spacer" presStyleCnt="0"/>
      <dgm:spPr/>
    </dgm:pt>
    <dgm:pt modelId="{6981BCC0-97CC-4A0E-A60C-5A0374A7860F}" type="pres">
      <dgm:prSet presAssocID="{21292163-F08E-4917-8A78-BEBA0825943B}" presName="parentText" presStyleLbl="node1" presStyleIdx="2" presStyleCnt="3">
        <dgm:presLayoutVars>
          <dgm:chMax val="0"/>
          <dgm:bulletEnabled val="1"/>
        </dgm:presLayoutVars>
      </dgm:prSet>
      <dgm:spPr/>
      <dgm:t>
        <a:bodyPr/>
        <a:lstStyle/>
        <a:p>
          <a:endParaRPr lang="cs-CZ"/>
        </a:p>
      </dgm:t>
    </dgm:pt>
    <dgm:pt modelId="{CAB452D7-0015-448E-A005-1A665CE3012A}" type="pres">
      <dgm:prSet presAssocID="{21292163-F08E-4917-8A78-BEBA0825943B}" presName="childText" presStyleLbl="revTx" presStyleIdx="0" presStyleCnt="1">
        <dgm:presLayoutVars>
          <dgm:bulletEnabled val="1"/>
        </dgm:presLayoutVars>
      </dgm:prSet>
      <dgm:spPr/>
      <dgm:t>
        <a:bodyPr/>
        <a:lstStyle/>
        <a:p>
          <a:endParaRPr lang="cs-CZ"/>
        </a:p>
      </dgm:t>
    </dgm:pt>
  </dgm:ptLst>
  <dgm:cxnLst>
    <dgm:cxn modelId="{9A37D504-9F0E-4742-B6CB-A69CDC24986A}" srcId="{21292163-F08E-4917-8A78-BEBA0825943B}" destId="{9C882502-D622-4274-99CD-DC658F7F8CB9}" srcOrd="0" destOrd="0" parTransId="{CEEBC208-16FE-473E-970A-BCB4A7CD5146}" sibTransId="{2D4236C6-6FA4-4865-AF05-0FB10E383DBF}"/>
    <dgm:cxn modelId="{602A9082-EA57-4276-96F6-349641B78214}" type="presOf" srcId="{9C882502-D622-4274-99CD-DC658F7F8CB9}" destId="{CAB452D7-0015-448E-A005-1A665CE3012A}" srcOrd="0" destOrd="0" presId="urn:microsoft.com/office/officeart/2005/8/layout/vList2"/>
    <dgm:cxn modelId="{527E2712-7DD3-4A83-ACA5-0532B863B3B5}" srcId="{779E6025-F0FC-4622-A7A9-9E1B336AF4F2}" destId="{21292163-F08E-4917-8A78-BEBA0825943B}" srcOrd="2" destOrd="0" parTransId="{2FF3E5E5-2A6A-4B0A-93E7-D4E71CF78AAC}" sibTransId="{29921B3C-5E48-458D-837A-037EF13A77EB}"/>
    <dgm:cxn modelId="{F777ABA4-1E3A-461E-BE63-DA984603D3D4}" srcId="{779E6025-F0FC-4622-A7A9-9E1B336AF4F2}" destId="{EE6ED050-C6ED-406C-800F-E083703B7EF0}" srcOrd="1" destOrd="0" parTransId="{DA80A3A3-1D32-4A0E-BD3A-17771A18C427}" sibTransId="{3DC5CEDE-362E-4395-AC79-82F4395BDC11}"/>
    <dgm:cxn modelId="{02AE0D56-C274-4C9F-AC52-D36D2DAB4D32}" srcId="{779E6025-F0FC-4622-A7A9-9E1B336AF4F2}" destId="{18CC54A3-E399-457C-993B-0DB7E30733F4}" srcOrd="0" destOrd="0" parTransId="{4A6B3111-13A5-42DD-941F-851EC94EDE4F}" sibTransId="{F84D4C06-3D63-46AE-BC3C-1839D128DA9D}"/>
    <dgm:cxn modelId="{04EC2D17-B78D-4F2D-89A6-6411DC8318FB}" type="presOf" srcId="{18CC54A3-E399-457C-993B-0DB7E30733F4}" destId="{52E6C6C4-949D-4A3C-839C-F58543C808FD}" srcOrd="0" destOrd="0" presId="urn:microsoft.com/office/officeart/2005/8/layout/vList2"/>
    <dgm:cxn modelId="{9611096F-159E-4E8E-B9A3-2FDA538FD359}" type="presOf" srcId="{EE6ED050-C6ED-406C-800F-E083703B7EF0}" destId="{091F09DB-E7A6-4B03-B7A4-677974F04CB6}" srcOrd="0" destOrd="0" presId="urn:microsoft.com/office/officeart/2005/8/layout/vList2"/>
    <dgm:cxn modelId="{28E31D0B-9DDF-4209-8601-F9FA12BB91C2}" type="presOf" srcId="{779E6025-F0FC-4622-A7A9-9E1B336AF4F2}" destId="{75BA8817-F365-4B9B-ACE9-6A27D3670552}" srcOrd="0" destOrd="0" presId="urn:microsoft.com/office/officeart/2005/8/layout/vList2"/>
    <dgm:cxn modelId="{1FA2595C-8AB5-4D43-BB45-4EDB340DCEAE}" type="presOf" srcId="{21292163-F08E-4917-8A78-BEBA0825943B}" destId="{6981BCC0-97CC-4A0E-A60C-5A0374A7860F}" srcOrd="0" destOrd="0" presId="urn:microsoft.com/office/officeart/2005/8/layout/vList2"/>
    <dgm:cxn modelId="{532298F3-03A6-452D-8F43-494E213B82DC}" type="presParOf" srcId="{75BA8817-F365-4B9B-ACE9-6A27D3670552}" destId="{52E6C6C4-949D-4A3C-839C-F58543C808FD}" srcOrd="0" destOrd="0" presId="urn:microsoft.com/office/officeart/2005/8/layout/vList2"/>
    <dgm:cxn modelId="{82CEE31C-64E6-477B-A08A-9AD3B68EC63E}" type="presParOf" srcId="{75BA8817-F365-4B9B-ACE9-6A27D3670552}" destId="{8B64EA81-D657-46CD-AEA8-630582608B17}" srcOrd="1" destOrd="0" presId="urn:microsoft.com/office/officeart/2005/8/layout/vList2"/>
    <dgm:cxn modelId="{730D2703-511C-43B7-A9B0-97CF4E593EFD}" type="presParOf" srcId="{75BA8817-F365-4B9B-ACE9-6A27D3670552}" destId="{091F09DB-E7A6-4B03-B7A4-677974F04CB6}" srcOrd="2" destOrd="0" presId="urn:microsoft.com/office/officeart/2005/8/layout/vList2"/>
    <dgm:cxn modelId="{7E49888F-FF56-4696-AC92-A72D1BB45C18}" type="presParOf" srcId="{75BA8817-F365-4B9B-ACE9-6A27D3670552}" destId="{AD2EE0EC-5470-4767-99A3-F356C6B8B60A}" srcOrd="3" destOrd="0" presId="urn:microsoft.com/office/officeart/2005/8/layout/vList2"/>
    <dgm:cxn modelId="{A321A2B9-920F-49B2-830C-D1FF2795A224}" type="presParOf" srcId="{75BA8817-F365-4B9B-ACE9-6A27D3670552}" destId="{6981BCC0-97CC-4A0E-A60C-5A0374A7860F}" srcOrd="4" destOrd="0" presId="urn:microsoft.com/office/officeart/2005/8/layout/vList2"/>
    <dgm:cxn modelId="{5D951E4A-436A-4816-8EAF-EE506384F2B8}" type="presParOf" srcId="{75BA8817-F365-4B9B-ACE9-6A27D3670552}" destId="{CAB452D7-0015-448E-A005-1A665CE3012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2DA910-4144-407C-8FCC-0942F66E21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BED10D5-64E4-4DBD-AA64-9481FF5D32EB}">
      <dgm:prSet/>
      <dgm:spPr/>
      <dgm:t>
        <a:bodyPr/>
        <a:lstStyle/>
        <a:p>
          <a:pPr rtl="0"/>
          <a:r>
            <a:rPr lang="cs-CZ" dirty="0"/>
            <a:t>na časovou a místní dostupnost hrazených služeb poskytovaných smluvními poskytovateli příslušné zdravotní pojišťovny,</a:t>
          </a:r>
        </a:p>
      </dgm:t>
    </dgm:pt>
    <dgm:pt modelId="{CC5D39E8-74E7-4260-9907-5AE040284E40}" type="parTrans" cxnId="{323AD435-EC4E-43E3-857A-B268A10A1234}">
      <dgm:prSet/>
      <dgm:spPr/>
      <dgm:t>
        <a:bodyPr/>
        <a:lstStyle/>
        <a:p>
          <a:endParaRPr lang="cs-CZ"/>
        </a:p>
      </dgm:t>
    </dgm:pt>
    <dgm:pt modelId="{E58CAF8D-76A0-4F3B-BEEE-5F321095345F}" type="sibTrans" cxnId="{323AD435-EC4E-43E3-857A-B268A10A1234}">
      <dgm:prSet/>
      <dgm:spPr/>
      <dgm:t>
        <a:bodyPr/>
        <a:lstStyle/>
        <a:p>
          <a:endParaRPr lang="cs-CZ"/>
        </a:p>
      </dgm:t>
    </dgm:pt>
    <dgm:pt modelId="{E76B693B-BBDA-4FA3-B2EB-C0904DFD4346}">
      <dgm:prSet/>
      <dgm:spPr/>
      <dgm:t>
        <a:bodyPr/>
        <a:lstStyle/>
        <a:p>
          <a:pPr rtl="0"/>
          <a:r>
            <a:rPr lang="cs-CZ"/>
            <a:t>na poskytnutí hrazených služeb v rozsahu a za podmínek stanovených tímto zákonem, přičemž poskytovatel nesmí za tyto hrazené služby přijmout od pojištěnce žádnou úhradu,</a:t>
          </a:r>
        </a:p>
      </dgm:t>
    </dgm:pt>
    <dgm:pt modelId="{954C1813-1A16-4CCC-9C9F-D1D3E2C0AEB2}" type="parTrans" cxnId="{C96A065E-ED33-4FB9-8911-B02EAF58FB35}">
      <dgm:prSet/>
      <dgm:spPr/>
      <dgm:t>
        <a:bodyPr/>
        <a:lstStyle/>
        <a:p>
          <a:endParaRPr lang="cs-CZ"/>
        </a:p>
      </dgm:t>
    </dgm:pt>
    <dgm:pt modelId="{F651EDD7-8AF7-46C9-B442-4AC1B2B758F2}" type="sibTrans" cxnId="{C96A065E-ED33-4FB9-8911-B02EAF58FB35}">
      <dgm:prSet/>
      <dgm:spPr/>
      <dgm:t>
        <a:bodyPr/>
        <a:lstStyle/>
        <a:p>
          <a:endParaRPr lang="cs-CZ"/>
        </a:p>
      </dgm:t>
    </dgm:pt>
    <dgm:pt modelId="{49756EC6-56C2-4223-A24B-7483C8098A78}" type="pres">
      <dgm:prSet presAssocID="{CF2DA910-4144-407C-8FCC-0942F66E21A6}" presName="linear" presStyleCnt="0">
        <dgm:presLayoutVars>
          <dgm:animLvl val="lvl"/>
          <dgm:resizeHandles val="exact"/>
        </dgm:presLayoutVars>
      </dgm:prSet>
      <dgm:spPr/>
      <dgm:t>
        <a:bodyPr/>
        <a:lstStyle/>
        <a:p>
          <a:endParaRPr lang="cs-CZ"/>
        </a:p>
      </dgm:t>
    </dgm:pt>
    <dgm:pt modelId="{8F11BB71-B4C2-4218-BAE6-867FC9936256}" type="pres">
      <dgm:prSet presAssocID="{CBED10D5-64E4-4DBD-AA64-9481FF5D32EB}" presName="parentText" presStyleLbl="node1" presStyleIdx="0" presStyleCnt="2">
        <dgm:presLayoutVars>
          <dgm:chMax val="0"/>
          <dgm:bulletEnabled val="1"/>
        </dgm:presLayoutVars>
      </dgm:prSet>
      <dgm:spPr/>
      <dgm:t>
        <a:bodyPr/>
        <a:lstStyle/>
        <a:p>
          <a:endParaRPr lang="cs-CZ"/>
        </a:p>
      </dgm:t>
    </dgm:pt>
    <dgm:pt modelId="{6669DFA0-CBA6-4058-9125-946BDCCF3E5C}" type="pres">
      <dgm:prSet presAssocID="{E58CAF8D-76A0-4F3B-BEEE-5F321095345F}" presName="spacer" presStyleCnt="0"/>
      <dgm:spPr/>
    </dgm:pt>
    <dgm:pt modelId="{00680C0F-557F-491D-B4A6-63574FB1761E}" type="pres">
      <dgm:prSet presAssocID="{E76B693B-BBDA-4FA3-B2EB-C0904DFD4346}" presName="parentText" presStyleLbl="node1" presStyleIdx="1" presStyleCnt="2">
        <dgm:presLayoutVars>
          <dgm:chMax val="0"/>
          <dgm:bulletEnabled val="1"/>
        </dgm:presLayoutVars>
      </dgm:prSet>
      <dgm:spPr/>
      <dgm:t>
        <a:bodyPr/>
        <a:lstStyle/>
        <a:p>
          <a:endParaRPr lang="cs-CZ"/>
        </a:p>
      </dgm:t>
    </dgm:pt>
  </dgm:ptLst>
  <dgm:cxnLst>
    <dgm:cxn modelId="{C2F29CF6-4C2A-4830-957B-3219364FDD73}" type="presOf" srcId="{E76B693B-BBDA-4FA3-B2EB-C0904DFD4346}" destId="{00680C0F-557F-491D-B4A6-63574FB1761E}" srcOrd="0" destOrd="0" presId="urn:microsoft.com/office/officeart/2005/8/layout/vList2"/>
    <dgm:cxn modelId="{40F766FE-4BF3-45FA-8C14-0E45B668905A}" type="presOf" srcId="{CF2DA910-4144-407C-8FCC-0942F66E21A6}" destId="{49756EC6-56C2-4223-A24B-7483C8098A78}" srcOrd="0" destOrd="0" presId="urn:microsoft.com/office/officeart/2005/8/layout/vList2"/>
    <dgm:cxn modelId="{323AD435-EC4E-43E3-857A-B268A10A1234}" srcId="{CF2DA910-4144-407C-8FCC-0942F66E21A6}" destId="{CBED10D5-64E4-4DBD-AA64-9481FF5D32EB}" srcOrd="0" destOrd="0" parTransId="{CC5D39E8-74E7-4260-9907-5AE040284E40}" sibTransId="{E58CAF8D-76A0-4F3B-BEEE-5F321095345F}"/>
    <dgm:cxn modelId="{CA7F988F-5387-471F-9290-229DF9B63C53}" type="presOf" srcId="{CBED10D5-64E4-4DBD-AA64-9481FF5D32EB}" destId="{8F11BB71-B4C2-4218-BAE6-867FC9936256}" srcOrd="0" destOrd="0" presId="urn:microsoft.com/office/officeart/2005/8/layout/vList2"/>
    <dgm:cxn modelId="{C96A065E-ED33-4FB9-8911-B02EAF58FB35}" srcId="{CF2DA910-4144-407C-8FCC-0942F66E21A6}" destId="{E76B693B-BBDA-4FA3-B2EB-C0904DFD4346}" srcOrd="1" destOrd="0" parTransId="{954C1813-1A16-4CCC-9C9F-D1D3E2C0AEB2}" sibTransId="{F651EDD7-8AF7-46C9-B442-4AC1B2B758F2}"/>
    <dgm:cxn modelId="{CB437F45-0A79-42C1-B5B1-431C7AA15489}" type="presParOf" srcId="{49756EC6-56C2-4223-A24B-7483C8098A78}" destId="{8F11BB71-B4C2-4218-BAE6-867FC9936256}" srcOrd="0" destOrd="0" presId="urn:microsoft.com/office/officeart/2005/8/layout/vList2"/>
    <dgm:cxn modelId="{06FACF67-A12D-462F-A33F-1B3A347EAC9D}" type="presParOf" srcId="{49756EC6-56C2-4223-A24B-7483C8098A78}" destId="{6669DFA0-CBA6-4058-9125-946BDCCF3E5C}" srcOrd="1" destOrd="0" presId="urn:microsoft.com/office/officeart/2005/8/layout/vList2"/>
    <dgm:cxn modelId="{C8DDD980-458F-42E1-B960-5F26ABB2339E}" type="presParOf" srcId="{49756EC6-56C2-4223-A24B-7483C8098A78}" destId="{00680C0F-557F-491D-B4A6-63574FB1761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2EBC98-C750-4A00-89B2-7B3E336BBB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C9D2A37-98A0-4AFD-8D12-07774C2AE0AD}">
      <dgm:prSet/>
      <dgm:spPr/>
      <dgm:t>
        <a:bodyPr/>
        <a:lstStyle/>
        <a:p>
          <a:pPr rtl="0"/>
          <a:r>
            <a:rPr lang="cs-CZ"/>
            <a:t>na léčivé přípravky a potraviny pro zvláštní lékařské účely bez přímé úhrady, jde-li o léčivé přípravky a potraviny pro zvláštní lékařské účely hrazené ze zdravotního pojištění a předepsané v souladu s tímto zákonem; </a:t>
          </a:r>
        </a:p>
      </dgm:t>
    </dgm:pt>
    <dgm:pt modelId="{0AFFB814-7234-41EB-B24E-E1B77BD123C6}" type="parTrans" cxnId="{BFF74A56-CFCA-4996-BD52-96517DB7E97B}">
      <dgm:prSet/>
      <dgm:spPr/>
      <dgm:t>
        <a:bodyPr/>
        <a:lstStyle/>
        <a:p>
          <a:endParaRPr lang="cs-CZ"/>
        </a:p>
      </dgm:t>
    </dgm:pt>
    <dgm:pt modelId="{9C195EBC-66EF-4A25-B563-F1C426077F94}" type="sibTrans" cxnId="{BFF74A56-CFCA-4996-BD52-96517DB7E97B}">
      <dgm:prSet/>
      <dgm:spPr/>
      <dgm:t>
        <a:bodyPr/>
        <a:lstStyle/>
        <a:p>
          <a:endParaRPr lang="cs-CZ"/>
        </a:p>
      </dgm:t>
    </dgm:pt>
    <dgm:pt modelId="{5C99FD58-B3B4-4E3F-8B3A-2F2BB179D24C}">
      <dgm:prSet/>
      <dgm:spPr/>
      <dgm:t>
        <a:bodyPr/>
        <a:lstStyle/>
        <a:p>
          <a:pPr rtl="0"/>
          <a:r>
            <a:rPr lang="cs-CZ"/>
            <a:t>to platí i v případech, kdy poskytovatel lékárenské péče nemá se zdravotní pojišťovnou pojištěnce dosud uzavřenou smlouvu,</a:t>
          </a:r>
        </a:p>
      </dgm:t>
    </dgm:pt>
    <dgm:pt modelId="{048B7872-1FB7-4B22-BC48-F26521E29F0B}" type="parTrans" cxnId="{BE9E4951-A045-4A73-8BDA-DE03AFC729E5}">
      <dgm:prSet/>
      <dgm:spPr/>
      <dgm:t>
        <a:bodyPr/>
        <a:lstStyle/>
        <a:p>
          <a:endParaRPr lang="cs-CZ"/>
        </a:p>
      </dgm:t>
    </dgm:pt>
    <dgm:pt modelId="{AD9E98EC-3D06-4C5D-9921-462FD790EAF5}" type="sibTrans" cxnId="{BE9E4951-A045-4A73-8BDA-DE03AFC729E5}">
      <dgm:prSet/>
      <dgm:spPr/>
      <dgm:t>
        <a:bodyPr/>
        <a:lstStyle/>
        <a:p>
          <a:endParaRPr lang="cs-CZ"/>
        </a:p>
      </dgm:t>
    </dgm:pt>
    <dgm:pt modelId="{2FD308B4-3D55-4750-BAAA-4D7C3EECB4F1}" type="pres">
      <dgm:prSet presAssocID="{572EBC98-C750-4A00-89B2-7B3E336BBB3D}" presName="linear" presStyleCnt="0">
        <dgm:presLayoutVars>
          <dgm:animLvl val="lvl"/>
          <dgm:resizeHandles val="exact"/>
        </dgm:presLayoutVars>
      </dgm:prSet>
      <dgm:spPr/>
      <dgm:t>
        <a:bodyPr/>
        <a:lstStyle/>
        <a:p>
          <a:endParaRPr lang="cs-CZ"/>
        </a:p>
      </dgm:t>
    </dgm:pt>
    <dgm:pt modelId="{3808C525-72F0-49B5-8D5B-1A5A761F7CDC}" type="pres">
      <dgm:prSet presAssocID="{DC9D2A37-98A0-4AFD-8D12-07774C2AE0AD}" presName="parentText" presStyleLbl="node1" presStyleIdx="0" presStyleCnt="2">
        <dgm:presLayoutVars>
          <dgm:chMax val="0"/>
          <dgm:bulletEnabled val="1"/>
        </dgm:presLayoutVars>
      </dgm:prSet>
      <dgm:spPr/>
      <dgm:t>
        <a:bodyPr/>
        <a:lstStyle/>
        <a:p>
          <a:endParaRPr lang="cs-CZ"/>
        </a:p>
      </dgm:t>
    </dgm:pt>
    <dgm:pt modelId="{5A5B1616-1AB2-4B9C-9023-74ADA859FBED}" type="pres">
      <dgm:prSet presAssocID="{9C195EBC-66EF-4A25-B563-F1C426077F94}" presName="spacer" presStyleCnt="0"/>
      <dgm:spPr/>
    </dgm:pt>
    <dgm:pt modelId="{C1765150-A9B2-4BC4-9E0B-F4A7E98316A3}" type="pres">
      <dgm:prSet presAssocID="{5C99FD58-B3B4-4E3F-8B3A-2F2BB179D24C}" presName="parentText" presStyleLbl="node1" presStyleIdx="1" presStyleCnt="2">
        <dgm:presLayoutVars>
          <dgm:chMax val="0"/>
          <dgm:bulletEnabled val="1"/>
        </dgm:presLayoutVars>
      </dgm:prSet>
      <dgm:spPr/>
      <dgm:t>
        <a:bodyPr/>
        <a:lstStyle/>
        <a:p>
          <a:endParaRPr lang="cs-CZ"/>
        </a:p>
      </dgm:t>
    </dgm:pt>
  </dgm:ptLst>
  <dgm:cxnLst>
    <dgm:cxn modelId="{FD86C6D5-B0FB-48E2-9F68-2B8C74705DF1}" type="presOf" srcId="{5C99FD58-B3B4-4E3F-8B3A-2F2BB179D24C}" destId="{C1765150-A9B2-4BC4-9E0B-F4A7E98316A3}" srcOrd="0" destOrd="0" presId="urn:microsoft.com/office/officeart/2005/8/layout/vList2"/>
    <dgm:cxn modelId="{BFF74A56-CFCA-4996-BD52-96517DB7E97B}" srcId="{572EBC98-C750-4A00-89B2-7B3E336BBB3D}" destId="{DC9D2A37-98A0-4AFD-8D12-07774C2AE0AD}" srcOrd="0" destOrd="0" parTransId="{0AFFB814-7234-41EB-B24E-E1B77BD123C6}" sibTransId="{9C195EBC-66EF-4A25-B563-F1C426077F94}"/>
    <dgm:cxn modelId="{BE9E4951-A045-4A73-8BDA-DE03AFC729E5}" srcId="{572EBC98-C750-4A00-89B2-7B3E336BBB3D}" destId="{5C99FD58-B3B4-4E3F-8B3A-2F2BB179D24C}" srcOrd="1" destOrd="0" parTransId="{048B7872-1FB7-4B22-BC48-F26521E29F0B}" sibTransId="{AD9E98EC-3D06-4C5D-9921-462FD790EAF5}"/>
    <dgm:cxn modelId="{67A6B907-25DA-4C68-BBFA-23FCACEAC709}" type="presOf" srcId="{DC9D2A37-98A0-4AFD-8D12-07774C2AE0AD}" destId="{3808C525-72F0-49B5-8D5B-1A5A761F7CDC}" srcOrd="0" destOrd="0" presId="urn:microsoft.com/office/officeart/2005/8/layout/vList2"/>
    <dgm:cxn modelId="{523D40B7-DCE9-41BC-9B01-EEB42E1E21C5}" type="presOf" srcId="{572EBC98-C750-4A00-89B2-7B3E336BBB3D}" destId="{2FD308B4-3D55-4750-BAAA-4D7C3EECB4F1}" srcOrd="0" destOrd="0" presId="urn:microsoft.com/office/officeart/2005/8/layout/vList2"/>
    <dgm:cxn modelId="{6CAEB547-FFA3-4873-BB46-CC1F870D1382}" type="presParOf" srcId="{2FD308B4-3D55-4750-BAAA-4D7C3EECB4F1}" destId="{3808C525-72F0-49B5-8D5B-1A5A761F7CDC}" srcOrd="0" destOrd="0" presId="urn:microsoft.com/office/officeart/2005/8/layout/vList2"/>
    <dgm:cxn modelId="{DB855FB3-4F7D-4BC3-87A5-779E6F043144}" type="presParOf" srcId="{2FD308B4-3D55-4750-BAAA-4D7C3EECB4F1}" destId="{5A5B1616-1AB2-4B9C-9023-74ADA859FBED}" srcOrd="1" destOrd="0" presId="urn:microsoft.com/office/officeart/2005/8/layout/vList2"/>
    <dgm:cxn modelId="{318DAAC7-02E6-44FF-9CEA-75D3A077DB68}" type="presParOf" srcId="{2FD308B4-3D55-4750-BAAA-4D7C3EECB4F1}" destId="{C1765150-A9B2-4BC4-9E0B-F4A7E98316A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2189D8-70E7-4241-B137-1EE9A1CF0F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781FC94-C36E-4508-9F27-A8EA3296ABAE}">
      <dgm:prSet/>
      <dgm:spPr/>
      <dgm:t>
        <a:bodyPr/>
        <a:lstStyle/>
        <a:p>
          <a:pPr rtl="0"/>
          <a:r>
            <a:rPr lang="cs-CZ"/>
            <a:t>na poskytnutí informací od zdravotní pojišťovny o jemu poskytnutých hrazených službách,</a:t>
          </a:r>
        </a:p>
      </dgm:t>
    </dgm:pt>
    <dgm:pt modelId="{F8974FCD-47E4-4EB8-98E0-FC45E7060B15}" type="parTrans" cxnId="{5282C730-7C11-42E5-BCCE-4E4D9831E75D}">
      <dgm:prSet/>
      <dgm:spPr/>
      <dgm:t>
        <a:bodyPr/>
        <a:lstStyle/>
        <a:p>
          <a:endParaRPr lang="cs-CZ"/>
        </a:p>
      </dgm:t>
    </dgm:pt>
    <dgm:pt modelId="{B4BBAE87-E05D-4C2D-AC97-C92E908985BF}" type="sibTrans" cxnId="{5282C730-7C11-42E5-BCCE-4E4D9831E75D}">
      <dgm:prSet/>
      <dgm:spPr/>
      <dgm:t>
        <a:bodyPr/>
        <a:lstStyle/>
        <a:p>
          <a:endParaRPr lang="cs-CZ"/>
        </a:p>
      </dgm:t>
    </dgm:pt>
    <dgm:pt modelId="{E23A75A7-E834-494D-8638-FF632F1E0A24}">
      <dgm:prSet/>
      <dgm:spPr/>
      <dgm:t>
        <a:bodyPr/>
        <a:lstStyle/>
        <a:p>
          <a:pPr rtl="0"/>
          <a:r>
            <a:rPr lang="cs-CZ"/>
            <a:t>podílet se na kontrole poskytnuté zdravotní péče hrazené zdravotním pojištěním,</a:t>
          </a:r>
        </a:p>
      </dgm:t>
    </dgm:pt>
    <dgm:pt modelId="{465DD6A4-CBBD-4CCB-B4AA-AB3B84CF71F1}" type="parTrans" cxnId="{4C3BE9C0-A35E-471E-900C-A065586F77D7}">
      <dgm:prSet/>
      <dgm:spPr/>
      <dgm:t>
        <a:bodyPr/>
        <a:lstStyle/>
        <a:p>
          <a:endParaRPr lang="cs-CZ"/>
        </a:p>
      </dgm:t>
    </dgm:pt>
    <dgm:pt modelId="{13707D7F-7241-498F-B535-05AFE8C1C408}" type="sibTrans" cxnId="{4C3BE9C0-A35E-471E-900C-A065586F77D7}">
      <dgm:prSet/>
      <dgm:spPr/>
      <dgm:t>
        <a:bodyPr/>
        <a:lstStyle/>
        <a:p>
          <a:endParaRPr lang="cs-CZ"/>
        </a:p>
      </dgm:t>
    </dgm:pt>
    <dgm:pt modelId="{FBAA49D7-D1C0-429F-8BB8-D30634785DBF}">
      <dgm:prSet/>
      <dgm:spPr/>
      <dgm:t>
        <a:bodyPr/>
        <a:lstStyle/>
        <a:p>
          <a:pPr rtl="0"/>
          <a:r>
            <a:rPr lang="cs-CZ"/>
            <a:t>na vystavení dokladu o zaplacení regulačního poplatku; poskytovatel je povinen tento doklad pojištěnci na jeho žádost vydat,</a:t>
          </a:r>
        </a:p>
      </dgm:t>
    </dgm:pt>
    <dgm:pt modelId="{0A14953D-4D3D-4065-8382-00C05C25C056}" type="parTrans" cxnId="{82450122-93DF-480B-A6F3-507EE84E2F7B}">
      <dgm:prSet/>
      <dgm:spPr/>
      <dgm:t>
        <a:bodyPr/>
        <a:lstStyle/>
        <a:p>
          <a:endParaRPr lang="cs-CZ"/>
        </a:p>
      </dgm:t>
    </dgm:pt>
    <dgm:pt modelId="{DBD93F35-3709-41B6-A85A-BDBFED93DC7C}" type="sibTrans" cxnId="{82450122-93DF-480B-A6F3-507EE84E2F7B}">
      <dgm:prSet/>
      <dgm:spPr/>
      <dgm:t>
        <a:bodyPr/>
        <a:lstStyle/>
        <a:p>
          <a:endParaRPr lang="cs-CZ"/>
        </a:p>
      </dgm:t>
    </dgm:pt>
    <dgm:pt modelId="{9FC70BE4-BB13-4236-9E56-AC815D11A1AA}">
      <dgm:prSet/>
      <dgm:spPr/>
      <dgm:t>
        <a:bodyPr/>
        <a:lstStyle/>
        <a:p>
          <a:pPr rtl="0"/>
          <a:r>
            <a:rPr lang="cs-CZ" dirty="0"/>
            <a:t>na vystavení dokladu o zaplacení regulačního poplatku a o zaplacení doplatku za vydání částečně hrazeného léčivého přípravku nebo potraviny pro zvláštní lékařské účely poskytovatelem lékárenské péče; </a:t>
          </a:r>
        </a:p>
      </dgm:t>
    </dgm:pt>
    <dgm:pt modelId="{64FAE59B-0F64-48CE-AF7B-FF26D4FB6784}" type="parTrans" cxnId="{37A1DEA8-CF49-46F7-AD2B-C4372C7B23C8}">
      <dgm:prSet/>
      <dgm:spPr/>
      <dgm:t>
        <a:bodyPr/>
        <a:lstStyle/>
        <a:p>
          <a:endParaRPr lang="cs-CZ"/>
        </a:p>
      </dgm:t>
    </dgm:pt>
    <dgm:pt modelId="{3D0E2395-526D-4B17-A2B1-44AC0997C39B}" type="sibTrans" cxnId="{37A1DEA8-CF49-46F7-AD2B-C4372C7B23C8}">
      <dgm:prSet/>
      <dgm:spPr/>
      <dgm:t>
        <a:bodyPr/>
        <a:lstStyle/>
        <a:p>
          <a:endParaRPr lang="cs-CZ"/>
        </a:p>
      </dgm:t>
    </dgm:pt>
    <dgm:pt modelId="{8D9AC5B2-A154-4DE9-A21F-7E1924AF5F15}" type="pres">
      <dgm:prSet presAssocID="{9F2189D8-70E7-4241-B137-1EE9A1CF0F24}" presName="linear" presStyleCnt="0">
        <dgm:presLayoutVars>
          <dgm:animLvl val="lvl"/>
          <dgm:resizeHandles val="exact"/>
        </dgm:presLayoutVars>
      </dgm:prSet>
      <dgm:spPr/>
      <dgm:t>
        <a:bodyPr/>
        <a:lstStyle/>
        <a:p>
          <a:endParaRPr lang="cs-CZ"/>
        </a:p>
      </dgm:t>
    </dgm:pt>
    <dgm:pt modelId="{83703DB8-05E2-4F1E-B0DD-80366E1EA1F0}" type="pres">
      <dgm:prSet presAssocID="{8781FC94-C36E-4508-9F27-A8EA3296ABAE}" presName="parentText" presStyleLbl="node1" presStyleIdx="0" presStyleCnt="4">
        <dgm:presLayoutVars>
          <dgm:chMax val="0"/>
          <dgm:bulletEnabled val="1"/>
        </dgm:presLayoutVars>
      </dgm:prSet>
      <dgm:spPr/>
      <dgm:t>
        <a:bodyPr/>
        <a:lstStyle/>
        <a:p>
          <a:endParaRPr lang="cs-CZ"/>
        </a:p>
      </dgm:t>
    </dgm:pt>
    <dgm:pt modelId="{7EAF735A-8226-43F4-9AE3-21E38C5185DF}" type="pres">
      <dgm:prSet presAssocID="{B4BBAE87-E05D-4C2D-AC97-C92E908985BF}" presName="spacer" presStyleCnt="0"/>
      <dgm:spPr/>
    </dgm:pt>
    <dgm:pt modelId="{78F67887-3023-4E62-9445-E26C47F12793}" type="pres">
      <dgm:prSet presAssocID="{E23A75A7-E834-494D-8638-FF632F1E0A24}" presName="parentText" presStyleLbl="node1" presStyleIdx="1" presStyleCnt="4">
        <dgm:presLayoutVars>
          <dgm:chMax val="0"/>
          <dgm:bulletEnabled val="1"/>
        </dgm:presLayoutVars>
      </dgm:prSet>
      <dgm:spPr/>
      <dgm:t>
        <a:bodyPr/>
        <a:lstStyle/>
        <a:p>
          <a:endParaRPr lang="cs-CZ"/>
        </a:p>
      </dgm:t>
    </dgm:pt>
    <dgm:pt modelId="{4BC624E7-4CA4-43A1-8BE8-8BDB41DD65C6}" type="pres">
      <dgm:prSet presAssocID="{13707D7F-7241-498F-B535-05AFE8C1C408}" presName="spacer" presStyleCnt="0"/>
      <dgm:spPr/>
    </dgm:pt>
    <dgm:pt modelId="{747AB080-3B00-4F8B-9F3D-88830DD1587F}" type="pres">
      <dgm:prSet presAssocID="{FBAA49D7-D1C0-429F-8BB8-D30634785DBF}" presName="parentText" presStyleLbl="node1" presStyleIdx="2" presStyleCnt="4">
        <dgm:presLayoutVars>
          <dgm:chMax val="0"/>
          <dgm:bulletEnabled val="1"/>
        </dgm:presLayoutVars>
      </dgm:prSet>
      <dgm:spPr/>
      <dgm:t>
        <a:bodyPr/>
        <a:lstStyle/>
        <a:p>
          <a:endParaRPr lang="cs-CZ"/>
        </a:p>
      </dgm:t>
    </dgm:pt>
    <dgm:pt modelId="{186FB545-7155-4C38-B261-CE7A1F339A8D}" type="pres">
      <dgm:prSet presAssocID="{DBD93F35-3709-41B6-A85A-BDBFED93DC7C}" presName="spacer" presStyleCnt="0"/>
      <dgm:spPr/>
    </dgm:pt>
    <dgm:pt modelId="{416F3812-4F4E-4CF8-9023-4AB15B0F58F8}" type="pres">
      <dgm:prSet presAssocID="{9FC70BE4-BB13-4236-9E56-AC815D11A1AA}" presName="parentText" presStyleLbl="node1" presStyleIdx="3" presStyleCnt="4">
        <dgm:presLayoutVars>
          <dgm:chMax val="0"/>
          <dgm:bulletEnabled val="1"/>
        </dgm:presLayoutVars>
      </dgm:prSet>
      <dgm:spPr/>
      <dgm:t>
        <a:bodyPr/>
        <a:lstStyle/>
        <a:p>
          <a:endParaRPr lang="cs-CZ"/>
        </a:p>
      </dgm:t>
    </dgm:pt>
  </dgm:ptLst>
  <dgm:cxnLst>
    <dgm:cxn modelId="{0138D8D4-B55B-4C10-BB24-7EB40FA7B10D}" type="presOf" srcId="{9F2189D8-70E7-4241-B137-1EE9A1CF0F24}" destId="{8D9AC5B2-A154-4DE9-A21F-7E1924AF5F15}" srcOrd="0" destOrd="0" presId="urn:microsoft.com/office/officeart/2005/8/layout/vList2"/>
    <dgm:cxn modelId="{82450122-93DF-480B-A6F3-507EE84E2F7B}" srcId="{9F2189D8-70E7-4241-B137-1EE9A1CF0F24}" destId="{FBAA49D7-D1C0-429F-8BB8-D30634785DBF}" srcOrd="2" destOrd="0" parTransId="{0A14953D-4D3D-4065-8382-00C05C25C056}" sibTransId="{DBD93F35-3709-41B6-A85A-BDBFED93DC7C}"/>
    <dgm:cxn modelId="{37A1DEA8-CF49-46F7-AD2B-C4372C7B23C8}" srcId="{9F2189D8-70E7-4241-B137-1EE9A1CF0F24}" destId="{9FC70BE4-BB13-4236-9E56-AC815D11A1AA}" srcOrd="3" destOrd="0" parTransId="{64FAE59B-0F64-48CE-AF7B-FF26D4FB6784}" sibTransId="{3D0E2395-526D-4B17-A2B1-44AC0997C39B}"/>
    <dgm:cxn modelId="{DB1AE5D6-0F43-4FE3-A798-4C642AC11DF5}" type="presOf" srcId="{E23A75A7-E834-494D-8638-FF632F1E0A24}" destId="{78F67887-3023-4E62-9445-E26C47F12793}" srcOrd="0" destOrd="0" presId="urn:microsoft.com/office/officeart/2005/8/layout/vList2"/>
    <dgm:cxn modelId="{5D44F419-CD11-4660-B98E-D68684A0C1E2}" type="presOf" srcId="{8781FC94-C36E-4508-9F27-A8EA3296ABAE}" destId="{83703DB8-05E2-4F1E-B0DD-80366E1EA1F0}" srcOrd="0" destOrd="0" presId="urn:microsoft.com/office/officeart/2005/8/layout/vList2"/>
    <dgm:cxn modelId="{4C3BE9C0-A35E-471E-900C-A065586F77D7}" srcId="{9F2189D8-70E7-4241-B137-1EE9A1CF0F24}" destId="{E23A75A7-E834-494D-8638-FF632F1E0A24}" srcOrd="1" destOrd="0" parTransId="{465DD6A4-CBBD-4CCB-B4AA-AB3B84CF71F1}" sibTransId="{13707D7F-7241-498F-B535-05AFE8C1C408}"/>
    <dgm:cxn modelId="{F04DBB59-9E73-440E-B5D7-3DA270C3D619}" type="presOf" srcId="{FBAA49D7-D1C0-429F-8BB8-D30634785DBF}" destId="{747AB080-3B00-4F8B-9F3D-88830DD1587F}" srcOrd="0" destOrd="0" presId="urn:microsoft.com/office/officeart/2005/8/layout/vList2"/>
    <dgm:cxn modelId="{FC023DE0-4B76-48AB-AAF3-FBB15834E592}" type="presOf" srcId="{9FC70BE4-BB13-4236-9E56-AC815D11A1AA}" destId="{416F3812-4F4E-4CF8-9023-4AB15B0F58F8}" srcOrd="0" destOrd="0" presId="urn:microsoft.com/office/officeart/2005/8/layout/vList2"/>
    <dgm:cxn modelId="{5282C730-7C11-42E5-BCCE-4E4D9831E75D}" srcId="{9F2189D8-70E7-4241-B137-1EE9A1CF0F24}" destId="{8781FC94-C36E-4508-9F27-A8EA3296ABAE}" srcOrd="0" destOrd="0" parTransId="{F8974FCD-47E4-4EB8-98E0-FC45E7060B15}" sibTransId="{B4BBAE87-E05D-4C2D-AC97-C92E908985BF}"/>
    <dgm:cxn modelId="{5E0CEE72-1618-492B-85B1-1101E0F4FB00}" type="presParOf" srcId="{8D9AC5B2-A154-4DE9-A21F-7E1924AF5F15}" destId="{83703DB8-05E2-4F1E-B0DD-80366E1EA1F0}" srcOrd="0" destOrd="0" presId="urn:microsoft.com/office/officeart/2005/8/layout/vList2"/>
    <dgm:cxn modelId="{F842B220-1488-497F-829F-75D6B8AA9F7C}" type="presParOf" srcId="{8D9AC5B2-A154-4DE9-A21F-7E1924AF5F15}" destId="{7EAF735A-8226-43F4-9AE3-21E38C5185DF}" srcOrd="1" destOrd="0" presId="urn:microsoft.com/office/officeart/2005/8/layout/vList2"/>
    <dgm:cxn modelId="{187333E1-9B36-4ADE-9F80-5DA35C687256}" type="presParOf" srcId="{8D9AC5B2-A154-4DE9-A21F-7E1924AF5F15}" destId="{78F67887-3023-4E62-9445-E26C47F12793}" srcOrd="2" destOrd="0" presId="urn:microsoft.com/office/officeart/2005/8/layout/vList2"/>
    <dgm:cxn modelId="{1175A1D5-6A84-4B99-BBD6-A1D06C939998}" type="presParOf" srcId="{8D9AC5B2-A154-4DE9-A21F-7E1924AF5F15}" destId="{4BC624E7-4CA4-43A1-8BE8-8BDB41DD65C6}" srcOrd="3" destOrd="0" presId="urn:microsoft.com/office/officeart/2005/8/layout/vList2"/>
    <dgm:cxn modelId="{463FF7F0-5BEA-4CEC-9364-2612C1B01353}" type="presParOf" srcId="{8D9AC5B2-A154-4DE9-A21F-7E1924AF5F15}" destId="{747AB080-3B00-4F8B-9F3D-88830DD1587F}" srcOrd="4" destOrd="0" presId="urn:microsoft.com/office/officeart/2005/8/layout/vList2"/>
    <dgm:cxn modelId="{A16D9E69-1AE6-4FC1-B552-28E9EFFBA08D}" type="presParOf" srcId="{8D9AC5B2-A154-4DE9-A21F-7E1924AF5F15}" destId="{186FB545-7155-4C38-B261-CE7A1F339A8D}" srcOrd="5" destOrd="0" presId="urn:microsoft.com/office/officeart/2005/8/layout/vList2"/>
    <dgm:cxn modelId="{B9DAF42C-6C58-4BD3-9FE3-F07B827A5937}" type="presParOf" srcId="{8D9AC5B2-A154-4DE9-A21F-7E1924AF5F15}" destId="{416F3812-4F4E-4CF8-9023-4AB15B0F58F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29235-D676-4D99-A500-F8E61EFBAB2B}">
      <dsp:nvSpPr>
        <dsp:cNvPr id="0" name=""/>
        <dsp:cNvSpPr/>
      </dsp:nvSpPr>
      <dsp:spPr>
        <a:xfrm>
          <a:off x="4259126" y="943"/>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cs-CZ" sz="2500" kern="1200" dirty="0"/>
            <a:t>Pojišťovna</a:t>
          </a:r>
        </a:p>
      </dsp:txBody>
      <dsp:txXfrm>
        <a:off x="4322503" y="64320"/>
        <a:ext cx="1870593" cy="1171522"/>
      </dsp:txXfrm>
    </dsp:sp>
    <dsp:sp modelId="{3F2F596B-1F55-47C6-A221-95D512DB5F01}">
      <dsp:nvSpPr>
        <dsp:cNvPr id="0" name=""/>
        <dsp:cNvSpPr/>
      </dsp:nvSpPr>
      <dsp:spPr>
        <a:xfrm>
          <a:off x="3527484" y="650081"/>
          <a:ext cx="3460630" cy="3460630"/>
        </a:xfrm>
        <a:custGeom>
          <a:avLst/>
          <a:gdLst/>
          <a:ahLst/>
          <a:cxnLst/>
          <a:rect l="0" t="0" r="0" b="0"/>
          <a:pathLst>
            <a:path>
              <a:moveTo>
                <a:pt x="2743474" y="327639"/>
              </a:moveTo>
              <a:arcTo wR="1730315" hR="1730315" stAng="18350445" swAng="36444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16C5F2-1A43-4AA7-85FD-BEAA4E181F01}">
      <dsp:nvSpPr>
        <dsp:cNvPr id="0" name=""/>
        <dsp:cNvSpPr/>
      </dsp:nvSpPr>
      <dsp:spPr>
        <a:xfrm>
          <a:off x="5757623"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cs-CZ" sz="2500" kern="1200" dirty="0"/>
            <a:t>Poskytovatel ZS</a:t>
          </a:r>
        </a:p>
      </dsp:txBody>
      <dsp:txXfrm>
        <a:off x="5821000" y="2659793"/>
        <a:ext cx="1870593" cy="1171522"/>
      </dsp:txXfrm>
    </dsp:sp>
    <dsp:sp modelId="{69E207CD-78E6-4FC1-80CC-5871D511BFA8}">
      <dsp:nvSpPr>
        <dsp:cNvPr id="0" name=""/>
        <dsp:cNvSpPr/>
      </dsp:nvSpPr>
      <dsp:spPr>
        <a:xfrm>
          <a:off x="3527484" y="650081"/>
          <a:ext cx="3460630" cy="3460630"/>
        </a:xfrm>
        <a:custGeom>
          <a:avLst/>
          <a:gdLst/>
          <a:ahLst/>
          <a:cxnLst/>
          <a:rect l="0" t="0" r="0" b="0"/>
          <a:pathLst>
            <a:path>
              <a:moveTo>
                <a:pt x="2552820" y="3252641"/>
              </a:moveTo>
              <a:arcTo wR="1730315" hR="1730315" stAng="3697073" swAng="340585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5A49A00-E9C1-4BE7-97D8-AB4B104BB878}">
      <dsp:nvSpPr>
        <dsp:cNvPr id="0" name=""/>
        <dsp:cNvSpPr/>
      </dsp:nvSpPr>
      <dsp:spPr>
        <a:xfrm>
          <a:off x="2760629" y="2596416"/>
          <a:ext cx="1997347" cy="12982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cs-CZ" sz="2500" kern="1200" dirty="0"/>
            <a:t>Pacient</a:t>
          </a:r>
        </a:p>
      </dsp:txBody>
      <dsp:txXfrm>
        <a:off x="2824006" y="2659793"/>
        <a:ext cx="1870593" cy="1171522"/>
      </dsp:txXfrm>
    </dsp:sp>
    <dsp:sp modelId="{0EB76BE3-1FEF-4806-8DE3-2DCAF3D83B9C}">
      <dsp:nvSpPr>
        <dsp:cNvPr id="0" name=""/>
        <dsp:cNvSpPr/>
      </dsp:nvSpPr>
      <dsp:spPr>
        <a:xfrm>
          <a:off x="3527484" y="650081"/>
          <a:ext cx="3460630" cy="3460630"/>
        </a:xfrm>
        <a:custGeom>
          <a:avLst/>
          <a:gdLst/>
          <a:ahLst/>
          <a:cxnLst/>
          <a:rect l="0" t="0" r="0" b="0"/>
          <a:pathLst>
            <a:path>
              <a:moveTo>
                <a:pt x="11405" y="1928660"/>
              </a:moveTo>
              <a:arcTo wR="1730315" hR="1730315" stAng="10405065" swAng="36444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AE196-6B95-44F7-8F69-ECEAE586D222}">
      <dsp:nvSpPr>
        <dsp:cNvPr id="0" name=""/>
        <dsp:cNvSpPr/>
      </dsp:nvSpPr>
      <dsp:spPr>
        <a:xfrm>
          <a:off x="0" y="4206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cs-CZ" sz="2000" kern="1200"/>
            <a:t>(1) Hrazenými službami jsou také preventivní prohlídky, které se provádějí</a:t>
          </a:r>
        </a:p>
      </dsp:txBody>
      <dsp:txXfrm>
        <a:off x="38784" y="80848"/>
        <a:ext cx="10438032" cy="716935"/>
      </dsp:txXfrm>
    </dsp:sp>
    <dsp:sp modelId="{E36BE855-1E55-41AB-98B3-66849D5188A5}">
      <dsp:nvSpPr>
        <dsp:cNvPr id="0" name=""/>
        <dsp:cNvSpPr/>
      </dsp:nvSpPr>
      <dsp:spPr>
        <a:xfrm>
          <a:off x="0" y="836567"/>
          <a:ext cx="10515600"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s-CZ" sz="1600" kern="1200" dirty="0"/>
            <a:t>v prvém roce života devětkrát do roka, z toho minimálně šestkrát v prvém půlroce života a z toho minimálně třikrát v prvních třech měsících života, pokud jim není poskytována dispenzární péče,</a:t>
          </a:r>
        </a:p>
        <a:p>
          <a:pPr marL="171450" lvl="1" indent="-171450" algn="l" defTabSz="711200">
            <a:lnSpc>
              <a:spcPct val="90000"/>
            </a:lnSpc>
            <a:spcBef>
              <a:spcPct val="0"/>
            </a:spcBef>
            <a:spcAft>
              <a:spcPct val="20000"/>
            </a:spcAft>
            <a:buChar char="••"/>
          </a:pPr>
          <a:r>
            <a:rPr lang="cs-CZ" sz="1600" kern="1200" dirty="0"/>
            <a:t>v 18 měsících věku,</a:t>
          </a:r>
        </a:p>
        <a:p>
          <a:pPr marL="171450" lvl="1" indent="-171450" algn="l" defTabSz="711200">
            <a:lnSpc>
              <a:spcPct val="90000"/>
            </a:lnSpc>
            <a:spcBef>
              <a:spcPct val="0"/>
            </a:spcBef>
            <a:spcAft>
              <a:spcPct val="20000"/>
            </a:spcAft>
            <a:buChar char="••"/>
          </a:pPr>
          <a:r>
            <a:rPr lang="cs-CZ" sz="1600" kern="1200" dirty="0"/>
            <a:t> ve třech letech a dále vždy jedenkrát za dva roky, nejdříve však 18 měsíců po provedení poslední preventivní prohlídky.</a:t>
          </a:r>
        </a:p>
      </dsp:txBody>
      <dsp:txXfrm>
        <a:off x="0" y="836567"/>
        <a:ext cx="10515600" cy="1055700"/>
      </dsp:txXfrm>
    </dsp:sp>
    <dsp:sp modelId="{9A54B853-0BC9-4B1B-9DCF-892C84444EDA}">
      <dsp:nvSpPr>
        <dsp:cNvPr id="0" name=""/>
        <dsp:cNvSpPr/>
      </dsp:nvSpPr>
      <dsp:spPr>
        <a:xfrm>
          <a:off x="0" y="1892267"/>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cs-CZ" sz="2000" kern="1200"/>
            <a:t>(2) V oboru zubní lékařství se provádí preventivní prohlídka:</a:t>
          </a:r>
        </a:p>
      </dsp:txBody>
      <dsp:txXfrm>
        <a:off x="38784" y="1931051"/>
        <a:ext cx="10438032" cy="716935"/>
      </dsp:txXfrm>
    </dsp:sp>
    <dsp:sp modelId="{041EE7F4-34B0-4AE8-B587-40FAAFD1E7F8}">
      <dsp:nvSpPr>
        <dsp:cNvPr id="0" name=""/>
        <dsp:cNvSpPr/>
      </dsp:nvSpPr>
      <dsp:spPr>
        <a:xfrm>
          <a:off x="0" y="2686770"/>
          <a:ext cx="10515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cs-CZ" sz="1600" kern="1200" dirty="0"/>
            <a:t>u dětí a dorostu ve věku do 18 let dvakrát ročně,</a:t>
          </a:r>
        </a:p>
        <a:p>
          <a:pPr marL="171450" lvl="1" indent="-171450" algn="l" defTabSz="711200">
            <a:lnSpc>
              <a:spcPct val="90000"/>
            </a:lnSpc>
            <a:spcBef>
              <a:spcPct val="0"/>
            </a:spcBef>
            <a:spcAft>
              <a:spcPct val="20000"/>
            </a:spcAft>
            <a:buChar char="••"/>
          </a:pPr>
          <a:r>
            <a:rPr lang="cs-CZ" sz="1600" kern="1200" dirty="0"/>
            <a:t>u těhotných žen dvakrát v průběhu těhotenství,</a:t>
          </a:r>
        </a:p>
        <a:p>
          <a:pPr marL="171450" lvl="1" indent="-171450" algn="l" defTabSz="711200">
            <a:lnSpc>
              <a:spcPct val="90000"/>
            </a:lnSpc>
            <a:spcBef>
              <a:spcPct val="0"/>
            </a:spcBef>
            <a:spcAft>
              <a:spcPct val="20000"/>
            </a:spcAft>
            <a:buChar char="••"/>
          </a:pPr>
          <a:r>
            <a:rPr lang="cs-CZ" sz="1600" kern="1200" dirty="0"/>
            <a:t>u dospělých jedenkrát ročně.</a:t>
          </a:r>
        </a:p>
      </dsp:txBody>
      <dsp:txXfrm>
        <a:off x="0" y="2686770"/>
        <a:ext cx="10515600" cy="828000"/>
      </dsp:txXfrm>
    </dsp:sp>
    <dsp:sp modelId="{BCCF8C32-B454-4DA3-8B0F-7CCC0CEA67CF}">
      <dsp:nvSpPr>
        <dsp:cNvPr id="0" name=""/>
        <dsp:cNvSpPr/>
      </dsp:nvSpPr>
      <dsp:spPr>
        <a:xfrm>
          <a:off x="0" y="3514770"/>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cs-CZ" sz="2000" kern="1200"/>
            <a:t>(3) V oboru gynekologie a porodnictví se provádí preventivní prohlídka při ukončení povinné školní docházky a dále počínaje patnáctým rokem věku jedenkrát ročně.</a:t>
          </a:r>
        </a:p>
      </dsp:txBody>
      <dsp:txXfrm>
        <a:off x="38784" y="3553554"/>
        <a:ext cx="10438032" cy="7169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1F818-4E65-4F48-8EA0-D733B884CEB9}">
      <dsp:nvSpPr>
        <dsp:cNvPr id="0" name=""/>
        <dsp:cNvSpPr/>
      </dsp:nvSpPr>
      <dsp:spPr>
        <a:xfrm>
          <a:off x="594632" y="1128"/>
          <a:ext cx="9377135" cy="4098607"/>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cs-CZ" sz="3400" kern="1200" dirty="0"/>
            <a:t>§48 ZZS - přijetím pacienta by bylo překročeno únosné pracovní zatížení nebo jeho přijetí brání provozní důvody, personální zabezpečení nebo technické a věcné vybavení zdravotnického zařízení</a:t>
          </a:r>
        </a:p>
        <a:p>
          <a:pPr marL="228600" lvl="1" indent="-228600" algn="l" defTabSz="1200150" rtl="0">
            <a:lnSpc>
              <a:spcPct val="90000"/>
            </a:lnSpc>
            <a:spcBef>
              <a:spcPct val="0"/>
            </a:spcBef>
            <a:spcAft>
              <a:spcPct val="15000"/>
            </a:spcAft>
            <a:buChar char="••"/>
          </a:pPr>
          <a:r>
            <a:rPr lang="cs-CZ" sz="2700" kern="1200" dirty="0"/>
            <a:t>Nejsou prostředky na zaplacení dalšího personálu (OK)</a:t>
          </a:r>
        </a:p>
        <a:p>
          <a:pPr marL="228600" lvl="1" indent="-228600" algn="l" defTabSz="1200150" rtl="0">
            <a:lnSpc>
              <a:spcPct val="90000"/>
            </a:lnSpc>
            <a:spcBef>
              <a:spcPct val="0"/>
            </a:spcBef>
            <a:spcAft>
              <a:spcPct val="15000"/>
            </a:spcAft>
            <a:buChar char="••"/>
          </a:pPr>
          <a:r>
            <a:rPr lang="cs-CZ" sz="2700" kern="1200" dirty="0"/>
            <a:t>Nejsou prostředky na provoz dalšího lůžka (OK)</a:t>
          </a:r>
        </a:p>
        <a:p>
          <a:pPr marL="228600" lvl="1" indent="-228600" algn="l" defTabSz="1200150" rtl="0">
            <a:lnSpc>
              <a:spcPct val="90000"/>
            </a:lnSpc>
            <a:spcBef>
              <a:spcPct val="0"/>
            </a:spcBef>
            <a:spcAft>
              <a:spcPct val="15000"/>
            </a:spcAft>
            <a:buChar char="••"/>
          </a:pPr>
          <a:r>
            <a:rPr lang="cs-CZ" sz="2700" kern="1200" dirty="0"/>
            <a:t>Nejsou prostředky na nákup léků/poskytnutí služby (NOK?)</a:t>
          </a:r>
        </a:p>
      </dsp:txBody>
      <dsp:txXfrm>
        <a:off x="594632" y="1128"/>
        <a:ext cx="9377135" cy="40986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3D1ED-7928-4FFD-8707-D288DC9E9004}">
      <dsp:nvSpPr>
        <dsp:cNvPr id="0" name=""/>
        <dsp:cNvSpPr/>
      </dsp:nvSpPr>
      <dsp:spPr>
        <a:xfrm>
          <a:off x="0" y="596137"/>
          <a:ext cx="8082321" cy="743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cs-CZ" sz="3100" kern="1200" dirty="0"/>
            <a:t>K čemu vůbec limit existuje ?</a:t>
          </a:r>
        </a:p>
      </dsp:txBody>
      <dsp:txXfrm>
        <a:off x="36296" y="632433"/>
        <a:ext cx="8009729" cy="670943"/>
      </dsp:txXfrm>
    </dsp:sp>
    <dsp:sp modelId="{62510E4A-C18E-41EA-8E13-F86438151F6E}">
      <dsp:nvSpPr>
        <dsp:cNvPr id="0" name=""/>
        <dsp:cNvSpPr/>
      </dsp:nvSpPr>
      <dsp:spPr>
        <a:xfrm>
          <a:off x="0" y="1428952"/>
          <a:ext cx="8082321" cy="743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cs-CZ" sz="3100" kern="1200" dirty="0"/>
            <a:t>Důsledek – i péče nad limit je objektivně možná. </a:t>
          </a:r>
        </a:p>
      </dsp:txBody>
      <dsp:txXfrm>
        <a:off x="36296" y="1465248"/>
        <a:ext cx="8009729" cy="670943"/>
      </dsp:txXfrm>
    </dsp:sp>
    <dsp:sp modelId="{BF1BCA7D-F1ED-43E3-8AA4-DDAE1BCD59D1}">
      <dsp:nvSpPr>
        <dsp:cNvPr id="0" name=""/>
        <dsp:cNvSpPr/>
      </dsp:nvSpPr>
      <dsp:spPr>
        <a:xfrm>
          <a:off x="0" y="2261767"/>
          <a:ext cx="8082321" cy="743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cs-CZ" sz="3100" kern="1200"/>
            <a:t>Odpovědnost lékaře</a:t>
          </a:r>
        </a:p>
      </dsp:txBody>
      <dsp:txXfrm>
        <a:off x="36296" y="2298063"/>
        <a:ext cx="8009729" cy="670943"/>
      </dsp:txXfrm>
    </dsp:sp>
    <dsp:sp modelId="{213A6C3F-47BB-4321-B2B1-A79201519211}">
      <dsp:nvSpPr>
        <dsp:cNvPr id="0" name=""/>
        <dsp:cNvSpPr/>
      </dsp:nvSpPr>
      <dsp:spPr>
        <a:xfrm>
          <a:off x="0" y="3005302"/>
          <a:ext cx="8082321"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614"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cs-CZ" sz="2400" kern="1200" dirty="0"/>
            <a:t>= nevyužití všech dostupných možností?  </a:t>
          </a:r>
        </a:p>
      </dsp:txBody>
      <dsp:txXfrm>
        <a:off x="0" y="3005302"/>
        <a:ext cx="8082321" cy="5133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C5429-DE03-4F1B-8ECF-038773909655}">
      <dsp:nvSpPr>
        <dsp:cNvPr id="0" name=""/>
        <dsp:cNvSpPr/>
      </dsp:nvSpPr>
      <dsp:spPr>
        <a:xfrm>
          <a:off x="0" y="3375027"/>
          <a:ext cx="8082321" cy="7383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cs-CZ" sz="1400" kern="1200"/>
            <a:t>Pacient</a:t>
          </a:r>
        </a:p>
      </dsp:txBody>
      <dsp:txXfrm>
        <a:off x="0" y="3375027"/>
        <a:ext cx="8082321" cy="398721"/>
      </dsp:txXfrm>
    </dsp:sp>
    <dsp:sp modelId="{85C3D86B-1ED3-4973-8159-02C2CDAB89F9}">
      <dsp:nvSpPr>
        <dsp:cNvPr id="0" name=""/>
        <dsp:cNvSpPr/>
      </dsp:nvSpPr>
      <dsp:spPr>
        <a:xfrm>
          <a:off x="0" y="3758981"/>
          <a:ext cx="8082321" cy="339651"/>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cs-CZ" sz="2000" kern="1200" dirty="0"/>
            <a:t>Ptá se jestli je možné smlouvou omezit jeho práva</a:t>
          </a:r>
        </a:p>
      </dsp:txBody>
      <dsp:txXfrm>
        <a:off x="0" y="3758981"/>
        <a:ext cx="8082321" cy="339651"/>
      </dsp:txXfrm>
    </dsp:sp>
    <dsp:sp modelId="{01FA05A1-1952-4C90-8280-22067996E874}">
      <dsp:nvSpPr>
        <dsp:cNvPr id="0" name=""/>
        <dsp:cNvSpPr/>
      </dsp:nvSpPr>
      <dsp:spPr>
        <a:xfrm rot="10800000">
          <a:off x="0" y="2250484"/>
          <a:ext cx="8082321" cy="1135618"/>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cs-CZ" sz="1400" kern="1200"/>
            <a:t>Lékař </a:t>
          </a:r>
        </a:p>
      </dsp:txBody>
      <dsp:txXfrm rot="-10800000">
        <a:off x="0" y="2250484"/>
        <a:ext cx="8082321" cy="398602"/>
      </dsp:txXfrm>
    </dsp:sp>
    <dsp:sp modelId="{08A8328E-8DF4-4CA1-87F8-3751E4F2A703}">
      <dsp:nvSpPr>
        <dsp:cNvPr id="0" name=""/>
        <dsp:cNvSpPr/>
      </dsp:nvSpPr>
      <dsp:spPr>
        <a:xfrm>
          <a:off x="0" y="2649086"/>
          <a:ext cx="8082321" cy="339549"/>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cs-CZ" sz="2000" kern="1200" dirty="0"/>
            <a:t>Rozhoduje o podání/předepsání léčiva</a:t>
          </a:r>
        </a:p>
      </dsp:txBody>
      <dsp:txXfrm>
        <a:off x="0" y="2649086"/>
        <a:ext cx="8082321" cy="339549"/>
      </dsp:txXfrm>
    </dsp:sp>
    <dsp:sp modelId="{72DE448E-8281-4897-810D-713701494DDF}">
      <dsp:nvSpPr>
        <dsp:cNvPr id="0" name=""/>
        <dsp:cNvSpPr/>
      </dsp:nvSpPr>
      <dsp:spPr>
        <a:xfrm rot="10800000">
          <a:off x="0" y="1125941"/>
          <a:ext cx="8082321" cy="1135618"/>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cs-CZ" sz="1400" kern="1200" dirty="0"/>
            <a:t>Zdravotnické zařízení (centrum)</a:t>
          </a:r>
        </a:p>
      </dsp:txBody>
      <dsp:txXfrm rot="-10800000">
        <a:off x="0" y="1125941"/>
        <a:ext cx="8082321" cy="398602"/>
      </dsp:txXfrm>
    </dsp:sp>
    <dsp:sp modelId="{953FA031-99BE-498C-8B2E-EB1A10CD86E5}">
      <dsp:nvSpPr>
        <dsp:cNvPr id="0" name=""/>
        <dsp:cNvSpPr/>
      </dsp:nvSpPr>
      <dsp:spPr>
        <a:xfrm>
          <a:off x="0" y="1524543"/>
          <a:ext cx="4041160" cy="339549"/>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cs-CZ" sz="2000" kern="1200" dirty="0"/>
            <a:t>Akceptuje cenový limit?</a:t>
          </a:r>
        </a:p>
      </dsp:txBody>
      <dsp:txXfrm>
        <a:off x="0" y="1524543"/>
        <a:ext cx="4041160" cy="339549"/>
      </dsp:txXfrm>
    </dsp:sp>
    <dsp:sp modelId="{46934860-C494-4723-87AB-15B34A516941}">
      <dsp:nvSpPr>
        <dsp:cNvPr id="0" name=""/>
        <dsp:cNvSpPr/>
      </dsp:nvSpPr>
      <dsp:spPr>
        <a:xfrm>
          <a:off x="4041160" y="1524543"/>
          <a:ext cx="4041160" cy="339549"/>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cs-CZ" sz="2000" kern="1200" dirty="0"/>
            <a:t>Omezení rozsahu péče?</a:t>
          </a:r>
        </a:p>
      </dsp:txBody>
      <dsp:txXfrm>
        <a:off x="4041160" y="1524543"/>
        <a:ext cx="4041160" cy="339549"/>
      </dsp:txXfrm>
    </dsp:sp>
    <dsp:sp modelId="{FE93E659-F6DD-45B9-A2C3-0A2C285CDC9F}">
      <dsp:nvSpPr>
        <dsp:cNvPr id="0" name=""/>
        <dsp:cNvSpPr/>
      </dsp:nvSpPr>
      <dsp:spPr>
        <a:xfrm rot="10800000">
          <a:off x="0" y="1398"/>
          <a:ext cx="8082321" cy="1135618"/>
        </a:xfrm>
        <a:prstGeom prst="upArrowCallou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cs-CZ" sz="1400" kern="1200"/>
            <a:t>Pojišťovna</a:t>
          </a:r>
        </a:p>
      </dsp:txBody>
      <dsp:txXfrm rot="-10800000">
        <a:off x="0" y="1398"/>
        <a:ext cx="8082321" cy="398602"/>
      </dsp:txXfrm>
    </dsp:sp>
    <dsp:sp modelId="{996E136B-CA96-4DF5-BE3A-C6D171442457}">
      <dsp:nvSpPr>
        <dsp:cNvPr id="0" name=""/>
        <dsp:cNvSpPr/>
      </dsp:nvSpPr>
      <dsp:spPr>
        <a:xfrm>
          <a:off x="0" y="400000"/>
          <a:ext cx="8082321" cy="339549"/>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cs-CZ" sz="2000" kern="1200" dirty="0"/>
            <a:t>Smlouvou mezi dvěma subjekty upraví omezení rozsahu péče</a:t>
          </a:r>
        </a:p>
      </dsp:txBody>
      <dsp:txXfrm>
        <a:off x="0" y="400000"/>
        <a:ext cx="8082321" cy="3395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EF632-035E-4029-9C34-7061278A78B3}">
      <dsp:nvSpPr>
        <dsp:cNvPr id="0" name=""/>
        <dsp:cNvSpPr/>
      </dsp:nvSpPr>
      <dsp:spPr>
        <a:xfrm>
          <a:off x="0" y="523043"/>
          <a:ext cx="105156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cs-CZ" sz="6500" kern="1200"/>
            <a:t>Přímé daně</a:t>
          </a:r>
        </a:p>
      </dsp:txBody>
      <dsp:txXfrm>
        <a:off x="76105" y="599148"/>
        <a:ext cx="10363390" cy="1406815"/>
      </dsp:txXfrm>
    </dsp:sp>
    <dsp:sp modelId="{D7C3B870-5AEE-4D13-8042-9F08998D7D05}">
      <dsp:nvSpPr>
        <dsp:cNvPr id="0" name=""/>
        <dsp:cNvSpPr/>
      </dsp:nvSpPr>
      <dsp:spPr>
        <a:xfrm>
          <a:off x="0" y="2269269"/>
          <a:ext cx="105156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cs-CZ" sz="6500" kern="1200"/>
            <a:t>Nepřímé daně</a:t>
          </a:r>
        </a:p>
      </dsp:txBody>
      <dsp:txXfrm>
        <a:off x="76105" y="2345374"/>
        <a:ext cx="10363390" cy="14068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5EE93-B294-4474-ACF8-5C053C0110A0}">
      <dsp:nvSpPr>
        <dsp:cNvPr id="0" name=""/>
        <dsp:cNvSpPr/>
      </dsp:nvSpPr>
      <dsp:spPr>
        <a:xfrm>
          <a:off x="3286" y="239050"/>
          <a:ext cx="3203971" cy="8756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cs-CZ" sz="2400" kern="1200" dirty="0"/>
            <a:t>15 procent ze základu daně</a:t>
          </a:r>
        </a:p>
      </dsp:txBody>
      <dsp:txXfrm>
        <a:off x="3286" y="239050"/>
        <a:ext cx="3203971" cy="875696"/>
      </dsp:txXfrm>
    </dsp:sp>
    <dsp:sp modelId="{384AB2A3-7EB7-4599-A2BF-DB6B5FCA84D0}">
      <dsp:nvSpPr>
        <dsp:cNvPr id="0" name=""/>
        <dsp:cNvSpPr/>
      </dsp:nvSpPr>
      <dsp:spPr>
        <a:xfrm>
          <a:off x="3286" y="1114747"/>
          <a:ext cx="3203971" cy="2997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cs-CZ" sz="2400" kern="1200" dirty="0"/>
            <a:t>Příjmy FO </a:t>
          </a:r>
        </a:p>
        <a:p>
          <a:pPr marL="457200" lvl="2" indent="-228600" algn="l" defTabSz="1066800" rtl="0">
            <a:lnSpc>
              <a:spcPct val="90000"/>
            </a:lnSpc>
            <a:spcBef>
              <a:spcPct val="0"/>
            </a:spcBef>
            <a:spcAft>
              <a:spcPct val="15000"/>
            </a:spcAft>
            <a:buChar char="••"/>
          </a:pPr>
          <a:r>
            <a:rPr lang="cs-CZ" sz="2400" kern="1200" dirty="0"/>
            <a:t>Závislá činnost</a:t>
          </a:r>
        </a:p>
        <a:p>
          <a:pPr marL="457200" lvl="2" indent="-228600" algn="l" defTabSz="1066800" rtl="0">
            <a:lnSpc>
              <a:spcPct val="90000"/>
            </a:lnSpc>
            <a:spcBef>
              <a:spcPct val="0"/>
            </a:spcBef>
            <a:spcAft>
              <a:spcPct val="15000"/>
            </a:spcAft>
            <a:buChar char="••"/>
          </a:pPr>
          <a:r>
            <a:rPr lang="cs-CZ" sz="2400" kern="1200" dirty="0"/>
            <a:t>Podnikání</a:t>
          </a:r>
        </a:p>
        <a:p>
          <a:pPr marL="457200" lvl="2" indent="-228600" algn="l" defTabSz="1066800" rtl="0">
            <a:lnSpc>
              <a:spcPct val="90000"/>
            </a:lnSpc>
            <a:spcBef>
              <a:spcPct val="0"/>
            </a:spcBef>
            <a:spcAft>
              <a:spcPct val="15000"/>
            </a:spcAft>
            <a:buChar char="••"/>
          </a:pPr>
          <a:r>
            <a:rPr lang="cs-CZ" sz="2400" kern="1200" dirty="0"/>
            <a:t>Další příjmy</a:t>
          </a:r>
        </a:p>
      </dsp:txBody>
      <dsp:txXfrm>
        <a:off x="3286" y="1114747"/>
        <a:ext cx="3203971" cy="2997540"/>
      </dsp:txXfrm>
    </dsp:sp>
    <dsp:sp modelId="{B0DA6E3E-074A-4C84-905E-3814879BC528}">
      <dsp:nvSpPr>
        <dsp:cNvPr id="0" name=""/>
        <dsp:cNvSpPr/>
      </dsp:nvSpPr>
      <dsp:spPr>
        <a:xfrm>
          <a:off x="3655814" y="239050"/>
          <a:ext cx="3203971" cy="8756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cs-CZ" sz="2400" kern="1200"/>
            <a:t>- „odečítatelné položky od základu daně“</a:t>
          </a:r>
        </a:p>
      </dsp:txBody>
      <dsp:txXfrm>
        <a:off x="3655814" y="239050"/>
        <a:ext cx="3203971" cy="875696"/>
      </dsp:txXfrm>
    </dsp:sp>
    <dsp:sp modelId="{DBE0559A-C459-43CD-A7F0-C775A37C8797}">
      <dsp:nvSpPr>
        <dsp:cNvPr id="0" name=""/>
        <dsp:cNvSpPr/>
      </dsp:nvSpPr>
      <dsp:spPr>
        <a:xfrm>
          <a:off x="3655814" y="1114747"/>
          <a:ext cx="3203971" cy="2997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cs-CZ" sz="2400" kern="1200"/>
            <a:t>Dary</a:t>
          </a:r>
        </a:p>
        <a:p>
          <a:pPr marL="228600" lvl="1" indent="-228600" algn="l" defTabSz="1066800" rtl="0">
            <a:lnSpc>
              <a:spcPct val="90000"/>
            </a:lnSpc>
            <a:spcBef>
              <a:spcPct val="0"/>
            </a:spcBef>
            <a:spcAft>
              <a:spcPct val="15000"/>
            </a:spcAft>
            <a:buChar char="••"/>
          </a:pPr>
          <a:r>
            <a:rPr lang="cs-CZ" sz="2400" kern="1200"/>
            <a:t>Úroky</a:t>
          </a:r>
        </a:p>
        <a:p>
          <a:pPr marL="228600" lvl="1" indent="-228600" algn="l" defTabSz="1066800" rtl="0">
            <a:lnSpc>
              <a:spcPct val="90000"/>
            </a:lnSpc>
            <a:spcBef>
              <a:spcPct val="0"/>
            </a:spcBef>
            <a:spcAft>
              <a:spcPct val="15000"/>
            </a:spcAft>
            <a:buChar char="••"/>
          </a:pPr>
          <a:r>
            <a:rPr lang="cs-CZ" sz="2400" kern="1200"/>
            <a:t>Spoření na penzi</a:t>
          </a:r>
        </a:p>
        <a:p>
          <a:pPr marL="228600" lvl="1" indent="-228600" algn="l" defTabSz="1066800" rtl="0">
            <a:lnSpc>
              <a:spcPct val="90000"/>
            </a:lnSpc>
            <a:spcBef>
              <a:spcPct val="0"/>
            </a:spcBef>
            <a:spcAft>
              <a:spcPct val="15000"/>
            </a:spcAft>
            <a:buChar char="••"/>
          </a:pPr>
          <a:r>
            <a:rPr lang="cs-CZ" sz="2400" kern="1200"/>
            <a:t>Životní pojištění</a:t>
          </a:r>
        </a:p>
        <a:p>
          <a:pPr marL="228600" lvl="1" indent="-228600" algn="l" defTabSz="1066800" rtl="0">
            <a:lnSpc>
              <a:spcPct val="90000"/>
            </a:lnSpc>
            <a:spcBef>
              <a:spcPct val="0"/>
            </a:spcBef>
            <a:spcAft>
              <a:spcPct val="15000"/>
            </a:spcAft>
            <a:buChar char="••"/>
          </a:pPr>
          <a:r>
            <a:rPr lang="cs-CZ" sz="2400" kern="1200"/>
            <a:t>Odbory</a:t>
          </a:r>
        </a:p>
        <a:p>
          <a:pPr marL="228600" lvl="1" indent="-228600" algn="l" defTabSz="1066800" rtl="0">
            <a:lnSpc>
              <a:spcPct val="90000"/>
            </a:lnSpc>
            <a:spcBef>
              <a:spcPct val="0"/>
            </a:spcBef>
            <a:spcAft>
              <a:spcPct val="15000"/>
            </a:spcAft>
            <a:buChar char="••"/>
          </a:pPr>
          <a:r>
            <a:rPr lang="cs-CZ" sz="2400" kern="1200"/>
            <a:t>Vzdělávaní (atestační zkouška) </a:t>
          </a:r>
        </a:p>
      </dsp:txBody>
      <dsp:txXfrm>
        <a:off x="3655814" y="1114747"/>
        <a:ext cx="3203971" cy="2997540"/>
      </dsp:txXfrm>
    </dsp:sp>
    <dsp:sp modelId="{26AA94C5-EAEB-4CD5-B67B-85E29AAC8366}">
      <dsp:nvSpPr>
        <dsp:cNvPr id="0" name=""/>
        <dsp:cNvSpPr/>
      </dsp:nvSpPr>
      <dsp:spPr>
        <a:xfrm>
          <a:off x="7308342" y="239050"/>
          <a:ext cx="3203971" cy="8756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cs-CZ" sz="2400" kern="1200"/>
            <a:t>Následně se odečítají slevy na dani</a:t>
          </a:r>
        </a:p>
      </dsp:txBody>
      <dsp:txXfrm>
        <a:off x="7308342" y="239050"/>
        <a:ext cx="3203971" cy="875696"/>
      </dsp:txXfrm>
    </dsp:sp>
    <dsp:sp modelId="{85442BB5-2FCB-4550-B5AC-9563AF9ECCFB}">
      <dsp:nvSpPr>
        <dsp:cNvPr id="0" name=""/>
        <dsp:cNvSpPr/>
      </dsp:nvSpPr>
      <dsp:spPr>
        <a:xfrm>
          <a:off x="7308342" y="1114747"/>
          <a:ext cx="3203971" cy="2997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cs-CZ" sz="2400" kern="1200"/>
            <a:t>Manžel bez příjmu</a:t>
          </a:r>
        </a:p>
        <a:p>
          <a:pPr marL="228600" lvl="1" indent="-228600" algn="l" defTabSz="1066800" rtl="0">
            <a:lnSpc>
              <a:spcPct val="90000"/>
            </a:lnSpc>
            <a:spcBef>
              <a:spcPct val="0"/>
            </a:spcBef>
            <a:spcAft>
              <a:spcPct val="15000"/>
            </a:spcAft>
            <a:buChar char="••"/>
          </a:pPr>
          <a:r>
            <a:rPr lang="cs-CZ" sz="2400" kern="1200"/>
            <a:t>Dítě</a:t>
          </a:r>
        </a:p>
      </dsp:txBody>
      <dsp:txXfrm>
        <a:off x="7308342" y="1114747"/>
        <a:ext cx="3203971" cy="29975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B8A79-EE06-4072-BF45-A7DA639BEA92}">
      <dsp:nvSpPr>
        <dsp:cNvPr id="0" name=""/>
        <dsp:cNvSpPr/>
      </dsp:nvSpPr>
      <dsp:spPr>
        <a:xfrm>
          <a:off x="0" y="3850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a:t>Důchodové</a:t>
          </a:r>
        </a:p>
      </dsp:txBody>
      <dsp:txXfrm>
        <a:off x="64397" y="102903"/>
        <a:ext cx="10386806" cy="1190381"/>
      </dsp:txXfrm>
    </dsp:sp>
    <dsp:sp modelId="{295DC540-3156-4419-9B16-0D807891DA8C}">
      <dsp:nvSpPr>
        <dsp:cNvPr id="0" name=""/>
        <dsp:cNvSpPr/>
      </dsp:nvSpPr>
      <dsp:spPr>
        <a:xfrm>
          <a:off x="0" y="1516081"/>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a:t>Nemocenské</a:t>
          </a:r>
        </a:p>
      </dsp:txBody>
      <dsp:txXfrm>
        <a:off x="64397" y="1580478"/>
        <a:ext cx="10386806" cy="1190381"/>
      </dsp:txXfrm>
    </dsp:sp>
    <dsp:sp modelId="{162F2224-31D1-46A6-A650-04312A628490}">
      <dsp:nvSpPr>
        <dsp:cNvPr id="0" name=""/>
        <dsp:cNvSpPr/>
      </dsp:nvSpPr>
      <dsp:spPr>
        <a:xfrm>
          <a:off x="0" y="2993656"/>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cs-CZ" sz="5500" kern="1200"/>
            <a:t>Zdravotní </a:t>
          </a:r>
        </a:p>
      </dsp:txBody>
      <dsp:txXfrm>
        <a:off x="64397" y="3058053"/>
        <a:ext cx="10386806" cy="11903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94C2B-4AB2-404C-8DA5-19DFCE951297}">
      <dsp:nvSpPr>
        <dsp:cNvPr id="0" name=""/>
        <dsp:cNvSpPr/>
      </dsp:nvSpPr>
      <dsp:spPr>
        <a:xfrm>
          <a:off x="51" y="50459"/>
          <a:ext cx="4913783"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cs-CZ" sz="4000" b="1" kern="1200"/>
            <a:t>Sazba</a:t>
          </a:r>
          <a:endParaRPr lang="cs-CZ" sz="4000" kern="1200"/>
        </a:p>
      </dsp:txBody>
      <dsp:txXfrm>
        <a:off x="51" y="50459"/>
        <a:ext cx="4913783" cy="1152000"/>
      </dsp:txXfrm>
    </dsp:sp>
    <dsp:sp modelId="{3462D63A-3D70-4917-94FE-972CD27A8F12}">
      <dsp:nvSpPr>
        <dsp:cNvPr id="0" name=""/>
        <dsp:cNvSpPr/>
      </dsp:nvSpPr>
      <dsp:spPr>
        <a:xfrm>
          <a:off x="51" y="1202459"/>
          <a:ext cx="4913783" cy="30984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rtl="0">
            <a:lnSpc>
              <a:spcPct val="90000"/>
            </a:lnSpc>
            <a:spcBef>
              <a:spcPct val="0"/>
            </a:spcBef>
            <a:spcAft>
              <a:spcPct val="15000"/>
            </a:spcAft>
            <a:buChar char="••"/>
          </a:pPr>
          <a:r>
            <a:rPr lang="cs-CZ" sz="4000" kern="1200"/>
            <a:t>6,5 zaměstnanec + 21,5 zaměstnavatel</a:t>
          </a:r>
        </a:p>
        <a:p>
          <a:pPr marL="285750" lvl="1" indent="-285750" algn="l" defTabSz="1778000" rtl="0">
            <a:lnSpc>
              <a:spcPct val="90000"/>
            </a:lnSpc>
            <a:spcBef>
              <a:spcPct val="0"/>
            </a:spcBef>
            <a:spcAft>
              <a:spcPct val="15000"/>
            </a:spcAft>
            <a:buChar char="••"/>
          </a:pPr>
          <a:r>
            <a:rPr lang="cs-CZ" sz="4000" kern="1200" dirty="0"/>
            <a:t>29,2 OSVČ</a:t>
          </a:r>
        </a:p>
      </dsp:txBody>
      <dsp:txXfrm>
        <a:off x="51" y="1202459"/>
        <a:ext cx="4913783" cy="3098418"/>
      </dsp:txXfrm>
    </dsp:sp>
    <dsp:sp modelId="{54779E04-6C54-4777-B532-AF53B70F6C37}">
      <dsp:nvSpPr>
        <dsp:cNvPr id="0" name=""/>
        <dsp:cNvSpPr/>
      </dsp:nvSpPr>
      <dsp:spPr>
        <a:xfrm>
          <a:off x="5601764" y="50459"/>
          <a:ext cx="4913783" cy="115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90000"/>
            </a:lnSpc>
            <a:spcBef>
              <a:spcPct val="0"/>
            </a:spcBef>
            <a:spcAft>
              <a:spcPct val="35000"/>
            </a:spcAft>
          </a:pPr>
          <a:r>
            <a:rPr lang="cs-CZ" sz="4000" b="1" kern="1200"/>
            <a:t>Dávky</a:t>
          </a:r>
          <a:endParaRPr lang="cs-CZ" sz="4000" kern="1200"/>
        </a:p>
      </dsp:txBody>
      <dsp:txXfrm>
        <a:off x="5601764" y="50459"/>
        <a:ext cx="4913783" cy="1152000"/>
      </dsp:txXfrm>
    </dsp:sp>
    <dsp:sp modelId="{0A6A17D7-3BA5-4E5B-9C3F-8822E90045BE}">
      <dsp:nvSpPr>
        <dsp:cNvPr id="0" name=""/>
        <dsp:cNvSpPr/>
      </dsp:nvSpPr>
      <dsp:spPr>
        <a:xfrm>
          <a:off x="5601764" y="1202459"/>
          <a:ext cx="4913783" cy="309841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rtl="0">
            <a:lnSpc>
              <a:spcPct val="90000"/>
            </a:lnSpc>
            <a:spcBef>
              <a:spcPct val="0"/>
            </a:spcBef>
            <a:spcAft>
              <a:spcPct val="15000"/>
            </a:spcAft>
            <a:buChar char="••"/>
          </a:pPr>
          <a:r>
            <a:rPr lang="cs-CZ" sz="4000" kern="1200"/>
            <a:t>starobní </a:t>
          </a:r>
        </a:p>
        <a:p>
          <a:pPr marL="285750" lvl="1" indent="-285750" algn="l" defTabSz="1778000" rtl="0">
            <a:lnSpc>
              <a:spcPct val="90000"/>
            </a:lnSpc>
            <a:spcBef>
              <a:spcPct val="0"/>
            </a:spcBef>
            <a:spcAft>
              <a:spcPct val="15000"/>
            </a:spcAft>
            <a:buChar char="••"/>
          </a:pPr>
          <a:r>
            <a:rPr lang="cs-CZ" sz="4000" kern="1200"/>
            <a:t>invalidní,</a:t>
          </a:r>
        </a:p>
        <a:p>
          <a:pPr marL="285750" lvl="1" indent="-285750" algn="l" defTabSz="1778000" rtl="0">
            <a:lnSpc>
              <a:spcPct val="90000"/>
            </a:lnSpc>
            <a:spcBef>
              <a:spcPct val="0"/>
            </a:spcBef>
            <a:spcAft>
              <a:spcPct val="15000"/>
            </a:spcAft>
            <a:buChar char="••"/>
          </a:pPr>
          <a:r>
            <a:rPr lang="cs-CZ" sz="4000" kern="1200"/>
            <a:t>vdovský a vdovecký,</a:t>
          </a:r>
        </a:p>
        <a:p>
          <a:pPr marL="285750" lvl="1" indent="-285750" algn="l" defTabSz="1778000" rtl="0">
            <a:lnSpc>
              <a:spcPct val="90000"/>
            </a:lnSpc>
            <a:spcBef>
              <a:spcPct val="0"/>
            </a:spcBef>
            <a:spcAft>
              <a:spcPct val="15000"/>
            </a:spcAft>
            <a:buChar char="••"/>
          </a:pPr>
          <a:r>
            <a:rPr lang="cs-CZ" sz="4000" kern="1200" dirty="0"/>
            <a:t>sirotčí</a:t>
          </a:r>
        </a:p>
      </dsp:txBody>
      <dsp:txXfrm>
        <a:off x="5601764" y="1202459"/>
        <a:ext cx="4913783" cy="30984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523A8-E8FC-492D-97F6-247FF631D198}">
      <dsp:nvSpPr>
        <dsp:cNvPr id="0" name=""/>
        <dsp:cNvSpPr/>
      </dsp:nvSpPr>
      <dsp:spPr>
        <a:xfrm>
          <a:off x="51" y="113793"/>
          <a:ext cx="4913783"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cs-CZ" sz="3100" kern="1200"/>
            <a:t>Sazba</a:t>
          </a:r>
        </a:p>
      </dsp:txBody>
      <dsp:txXfrm>
        <a:off x="51" y="113793"/>
        <a:ext cx="4913783" cy="892800"/>
      </dsp:txXfrm>
    </dsp:sp>
    <dsp:sp modelId="{50EF8B10-9507-4E11-B5CD-9A4968A60FC3}">
      <dsp:nvSpPr>
        <dsp:cNvPr id="0" name=""/>
        <dsp:cNvSpPr/>
      </dsp:nvSpPr>
      <dsp:spPr>
        <a:xfrm>
          <a:off x="51" y="1006593"/>
          <a:ext cx="4913783" cy="3230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cs-CZ" sz="3100" kern="1200" dirty="0"/>
            <a:t>3,5 zaměstnanec + 2,3 zaměstnavatel</a:t>
          </a:r>
        </a:p>
        <a:p>
          <a:pPr marL="285750" lvl="1" indent="-285750" algn="l" defTabSz="1377950" rtl="0">
            <a:lnSpc>
              <a:spcPct val="90000"/>
            </a:lnSpc>
            <a:spcBef>
              <a:spcPct val="0"/>
            </a:spcBef>
            <a:spcAft>
              <a:spcPct val="15000"/>
            </a:spcAft>
            <a:buChar char="••"/>
          </a:pPr>
          <a:r>
            <a:rPr lang="cs-CZ" sz="3100" kern="1200"/>
            <a:t>Zaměstnanci povinně</a:t>
          </a:r>
        </a:p>
        <a:p>
          <a:pPr marL="285750" lvl="1" indent="-285750" algn="l" defTabSz="1377950" rtl="0">
            <a:lnSpc>
              <a:spcPct val="90000"/>
            </a:lnSpc>
            <a:spcBef>
              <a:spcPct val="0"/>
            </a:spcBef>
            <a:spcAft>
              <a:spcPct val="15000"/>
            </a:spcAft>
            <a:buChar char="••"/>
          </a:pPr>
          <a:r>
            <a:rPr lang="cs-CZ" sz="3100" kern="1200" dirty="0"/>
            <a:t>OSVČ dobrovolně</a:t>
          </a:r>
        </a:p>
      </dsp:txBody>
      <dsp:txXfrm>
        <a:off x="51" y="1006593"/>
        <a:ext cx="4913783" cy="3230950"/>
      </dsp:txXfrm>
    </dsp:sp>
    <dsp:sp modelId="{F04757F6-E8DB-41A3-8D96-0DF48E9BBDE1}">
      <dsp:nvSpPr>
        <dsp:cNvPr id="0" name=""/>
        <dsp:cNvSpPr/>
      </dsp:nvSpPr>
      <dsp:spPr>
        <a:xfrm>
          <a:off x="5601764" y="113793"/>
          <a:ext cx="4913783"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cs-CZ" sz="3100" kern="1200"/>
            <a:t>Dávky</a:t>
          </a:r>
        </a:p>
      </dsp:txBody>
      <dsp:txXfrm>
        <a:off x="5601764" y="113793"/>
        <a:ext cx="4913783" cy="892800"/>
      </dsp:txXfrm>
    </dsp:sp>
    <dsp:sp modelId="{5797B1A8-81EB-4C34-BEF1-FE54D2A7F80C}">
      <dsp:nvSpPr>
        <dsp:cNvPr id="0" name=""/>
        <dsp:cNvSpPr/>
      </dsp:nvSpPr>
      <dsp:spPr>
        <a:xfrm>
          <a:off x="5601764" y="1006593"/>
          <a:ext cx="4913783" cy="3230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cs-CZ" sz="3100" kern="1200"/>
            <a:t>Nemocenské</a:t>
          </a:r>
        </a:p>
        <a:p>
          <a:pPr marL="285750" lvl="1" indent="-285750" algn="l" defTabSz="1377950" rtl="0">
            <a:lnSpc>
              <a:spcPct val="90000"/>
            </a:lnSpc>
            <a:spcBef>
              <a:spcPct val="0"/>
            </a:spcBef>
            <a:spcAft>
              <a:spcPct val="15000"/>
            </a:spcAft>
            <a:buChar char="••"/>
          </a:pPr>
          <a:r>
            <a:rPr lang="cs-CZ" sz="3100" kern="1200"/>
            <a:t>Peněžitá pomoc v mateřství</a:t>
          </a:r>
        </a:p>
        <a:p>
          <a:pPr marL="285750" lvl="1" indent="-285750" algn="l" defTabSz="1377950" rtl="0">
            <a:lnSpc>
              <a:spcPct val="90000"/>
            </a:lnSpc>
            <a:spcBef>
              <a:spcPct val="0"/>
            </a:spcBef>
            <a:spcAft>
              <a:spcPct val="15000"/>
            </a:spcAft>
            <a:buChar char="••"/>
          </a:pPr>
          <a:r>
            <a:rPr lang="cs-CZ" sz="3100" kern="1200"/>
            <a:t>Ošetřovné</a:t>
          </a:r>
        </a:p>
        <a:p>
          <a:pPr marL="285750" lvl="1" indent="-285750" algn="l" defTabSz="1377950" rtl="0">
            <a:lnSpc>
              <a:spcPct val="90000"/>
            </a:lnSpc>
            <a:spcBef>
              <a:spcPct val="0"/>
            </a:spcBef>
            <a:spcAft>
              <a:spcPct val="15000"/>
            </a:spcAft>
            <a:buChar char="••"/>
          </a:pPr>
          <a:r>
            <a:rPr lang="cs-CZ" sz="3100" kern="1200"/>
            <a:t>Vyrovnávací příspěvek v těhotenství a v mateřství</a:t>
          </a:r>
        </a:p>
      </dsp:txBody>
      <dsp:txXfrm>
        <a:off x="5601764" y="1006593"/>
        <a:ext cx="4913783" cy="3230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7BA67-BC9E-45A5-9852-232C83436DC5}">
      <dsp:nvSpPr>
        <dsp:cNvPr id="0" name=""/>
        <dsp:cNvSpPr/>
      </dsp:nvSpPr>
      <dsp:spPr>
        <a:xfrm>
          <a:off x="0" y="1396156"/>
          <a:ext cx="105156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lang="sk-SK" sz="6500" kern="1200" dirty="0"/>
            <a:t>VŠECHNO ..... (?)</a:t>
          </a:r>
          <a:endParaRPr lang="cs-CZ" sz="6500" kern="1200" dirty="0"/>
        </a:p>
      </dsp:txBody>
      <dsp:txXfrm>
        <a:off x="76105" y="1472261"/>
        <a:ext cx="10363390" cy="1406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436D7-21FC-42E0-8CEA-533327D07C65}">
      <dsp:nvSpPr>
        <dsp:cNvPr id="0" name=""/>
        <dsp:cNvSpPr/>
      </dsp:nvSpPr>
      <dsp:spPr>
        <a:xfrm>
          <a:off x="0" y="414458"/>
          <a:ext cx="10515600" cy="1814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cs-CZ" sz="3300" kern="1200"/>
            <a:t>Ze zdravotního pojištění se hradí zdravotní služby poskytnuté pojištěnci </a:t>
          </a:r>
          <a:r>
            <a:rPr lang="cs-CZ" sz="3300" b="1" kern="1200"/>
            <a:t>s cílem</a:t>
          </a:r>
          <a:r>
            <a:rPr lang="cs-CZ" sz="3300" kern="1200"/>
            <a:t> zlepšit nebo zachovat jeho zdravotní stav nebo zmírnit jeho utrpení, pokud</a:t>
          </a:r>
        </a:p>
      </dsp:txBody>
      <dsp:txXfrm>
        <a:off x="88585" y="503043"/>
        <a:ext cx="10338430" cy="1637500"/>
      </dsp:txXfrm>
    </dsp:sp>
    <dsp:sp modelId="{290A44C3-4938-4A4A-921A-C913ECB373B2}">
      <dsp:nvSpPr>
        <dsp:cNvPr id="0" name=""/>
        <dsp:cNvSpPr/>
      </dsp:nvSpPr>
      <dsp:spPr>
        <a:xfrm>
          <a:off x="0" y="2229129"/>
          <a:ext cx="105156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cs-CZ" sz="2600" kern="1200"/>
            <a:t>a) odpovídají zdravotnímu stavu pojištěnce a účelu, jehož má být jejich poskytnutím dosaženo, a jsou pro pojištěnce přiměřeně bezpečné,</a:t>
          </a:r>
        </a:p>
        <a:p>
          <a:pPr marL="228600" lvl="1" indent="-228600" algn="l" defTabSz="1155700" rtl="0">
            <a:lnSpc>
              <a:spcPct val="90000"/>
            </a:lnSpc>
            <a:spcBef>
              <a:spcPct val="0"/>
            </a:spcBef>
            <a:spcAft>
              <a:spcPct val="20000"/>
            </a:spcAft>
            <a:buChar char="••"/>
          </a:pPr>
          <a:r>
            <a:rPr lang="cs-CZ" sz="2600" kern="1200"/>
            <a:t>b) jsou v souladu se současnými dostupnými poznatky lékařské vědy,</a:t>
          </a:r>
        </a:p>
        <a:p>
          <a:pPr marL="228600" lvl="1" indent="-228600" algn="l" defTabSz="1155700" rtl="0">
            <a:lnSpc>
              <a:spcPct val="90000"/>
            </a:lnSpc>
            <a:spcBef>
              <a:spcPct val="0"/>
            </a:spcBef>
            <a:spcAft>
              <a:spcPct val="20000"/>
            </a:spcAft>
            <a:buChar char="••"/>
          </a:pPr>
          <a:r>
            <a:rPr lang="cs-CZ" sz="2600" kern="1200"/>
            <a:t>c) existují důkazy o jejich účinnosti vzhledem k účelu jejich poskytování.</a:t>
          </a:r>
        </a:p>
      </dsp:txBody>
      <dsp:txXfrm>
        <a:off x="0" y="2229129"/>
        <a:ext cx="10515600" cy="1707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F1E0E-FE01-4C01-AAB2-8021A3132E3A}">
      <dsp:nvSpPr>
        <dsp:cNvPr id="0" name=""/>
        <dsp:cNvSpPr/>
      </dsp:nvSpPr>
      <dsp:spPr>
        <a:xfrm>
          <a:off x="0" y="82809"/>
          <a:ext cx="10515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cs-CZ" sz="2800" kern="1200"/>
            <a:t>Hrazenými službami jsou v rozsahu a za podmínek stanovených tímto zákonem</a:t>
          </a:r>
        </a:p>
      </dsp:txBody>
      <dsp:txXfrm>
        <a:off x="54373" y="137182"/>
        <a:ext cx="10406854" cy="1005094"/>
      </dsp:txXfrm>
    </dsp:sp>
    <dsp:sp modelId="{B7610635-E720-414C-A2D3-79B6A08E0371}">
      <dsp:nvSpPr>
        <dsp:cNvPr id="0" name=""/>
        <dsp:cNvSpPr/>
      </dsp:nvSpPr>
      <dsp:spPr>
        <a:xfrm>
          <a:off x="0" y="1196649"/>
          <a:ext cx="10515600" cy="307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cs-CZ" sz="2200" kern="1200"/>
            <a:t>a) zdravotní péče preventivní, dispenzární, diagnostická, léčebná, léčebně rehabilitační, lázeňská léčebně rehabilitační, posudková, ošetřovatelská, paliativní a zdravotní péče o dárce krve, tkání a buněk nebo orgánů související s jejich odběrem, a to ve všech formách jejího poskytování podle zákona o zdravotních službách,</a:t>
          </a:r>
        </a:p>
        <a:p>
          <a:pPr marL="228600" lvl="1" indent="-228600" algn="l" defTabSz="977900" rtl="0">
            <a:lnSpc>
              <a:spcPct val="90000"/>
            </a:lnSpc>
            <a:spcBef>
              <a:spcPct val="0"/>
            </a:spcBef>
            <a:spcAft>
              <a:spcPct val="20000"/>
            </a:spcAft>
            <a:buChar char="••"/>
          </a:pPr>
          <a:r>
            <a:rPr lang="cs-CZ" sz="2200" kern="1200" dirty="0"/>
            <a:t>b) poskytování léčivých přípravků, potravin pro zvláštní lékařské účely, zdravotnických prostředků a stomatologických výrobků,</a:t>
          </a:r>
        </a:p>
        <a:p>
          <a:pPr marL="228600" lvl="1" indent="-228600" algn="l" defTabSz="977900" rtl="0">
            <a:lnSpc>
              <a:spcPct val="90000"/>
            </a:lnSpc>
            <a:spcBef>
              <a:spcPct val="0"/>
            </a:spcBef>
            <a:spcAft>
              <a:spcPct val="20000"/>
            </a:spcAft>
            <a:buChar char="••"/>
          </a:pPr>
          <a:r>
            <a:rPr lang="cs-CZ" sz="2200" kern="1200" dirty="0"/>
            <a:t>c) přeprava pojištěnců a náhrada cestovních nákladů,</a:t>
          </a:r>
        </a:p>
        <a:p>
          <a:pPr marL="228600" lvl="1" indent="-228600" algn="l" defTabSz="977900" rtl="0">
            <a:lnSpc>
              <a:spcPct val="90000"/>
            </a:lnSpc>
            <a:spcBef>
              <a:spcPct val="0"/>
            </a:spcBef>
            <a:spcAft>
              <a:spcPct val="20000"/>
            </a:spcAft>
            <a:buChar char="••"/>
          </a:pPr>
          <a:r>
            <a:rPr lang="cs-CZ" sz="2200" kern="1200" dirty="0"/>
            <a:t>d) odběr krve a odběr tkání, buněk a orgánů určených k transplantaci a nezbytné nakládání s nimi (uchovávání, skladování, zpracování a vyšetření),</a:t>
          </a:r>
        </a:p>
      </dsp:txBody>
      <dsp:txXfrm>
        <a:off x="0" y="1196649"/>
        <a:ext cx="10515600" cy="3071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09A37-653E-4E5D-949F-39CC03C274EB}">
      <dsp:nvSpPr>
        <dsp:cNvPr id="0" name=""/>
        <dsp:cNvSpPr/>
      </dsp:nvSpPr>
      <dsp:spPr>
        <a:xfrm>
          <a:off x="0" y="57483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cs-CZ" sz="2100" kern="1200"/>
            <a:t>Pojištěnec je povinen oznámit příslušné zdravotní pojišťovně nejpozději do osmi dnů skutečnosti rozhodné pro vznik nebo zánik povinnost státu platit za něj pojistné. </a:t>
          </a:r>
        </a:p>
      </dsp:txBody>
      <dsp:txXfrm>
        <a:off x="40780" y="615619"/>
        <a:ext cx="10434040" cy="753819"/>
      </dsp:txXfrm>
    </dsp:sp>
    <dsp:sp modelId="{98F18F89-5A92-45C4-92A4-982742769913}">
      <dsp:nvSpPr>
        <dsp:cNvPr id="0" name=""/>
        <dsp:cNvSpPr/>
      </dsp:nvSpPr>
      <dsp:spPr>
        <a:xfrm>
          <a:off x="0" y="1410219"/>
          <a:ext cx="10515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Za osoby zaměstnané plní tuto povinnost zaměstnavatel, pokud jsou mu tyto skutečnosti známy. </a:t>
          </a:r>
        </a:p>
      </dsp:txBody>
      <dsp:txXfrm>
        <a:off x="0" y="1410219"/>
        <a:ext cx="10515600" cy="347760"/>
      </dsp:txXfrm>
    </dsp:sp>
    <dsp:sp modelId="{7AF3E716-C464-40AD-BE3B-BF02011EE73A}">
      <dsp:nvSpPr>
        <dsp:cNvPr id="0" name=""/>
        <dsp:cNvSpPr/>
      </dsp:nvSpPr>
      <dsp:spPr>
        <a:xfrm>
          <a:off x="0" y="175797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cs-CZ" sz="2100" kern="1200" dirty="0"/>
            <a:t>Narození pojištěnce je jeho zákonný zástupce povinen oznámit do osmi dnů ode dne narození zdravotní pojišťovně,</a:t>
          </a:r>
        </a:p>
      </dsp:txBody>
      <dsp:txXfrm>
        <a:off x="40780" y="1798759"/>
        <a:ext cx="10434040" cy="753819"/>
      </dsp:txXfrm>
    </dsp:sp>
    <dsp:sp modelId="{9D869801-DD9E-49CD-ABA9-C02CA01CA4E4}">
      <dsp:nvSpPr>
        <dsp:cNvPr id="0" name=""/>
        <dsp:cNvSpPr/>
      </dsp:nvSpPr>
      <dsp:spPr>
        <a:xfrm>
          <a:off x="0" y="2593359"/>
          <a:ext cx="10515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 </a:t>
          </a:r>
          <a:r>
            <a:rPr lang="cs-CZ" sz="1600" kern="1200" dirty="0"/>
            <a:t>u které je pojištěna matka dítěte v den jeho narození. </a:t>
          </a:r>
        </a:p>
      </dsp:txBody>
      <dsp:txXfrm>
        <a:off x="0" y="2593359"/>
        <a:ext cx="10515600" cy="347760"/>
      </dsp:txXfrm>
    </dsp:sp>
    <dsp:sp modelId="{A22BCBE7-E245-4099-B3BF-276E628AF7FC}">
      <dsp:nvSpPr>
        <dsp:cNvPr id="0" name=""/>
        <dsp:cNvSpPr/>
      </dsp:nvSpPr>
      <dsp:spPr>
        <a:xfrm>
          <a:off x="0" y="2941119"/>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cs-CZ" sz="2100" kern="1200"/>
            <a:t>Úmrtí pojištěnce nebo jeho prohlášení za mrtvého je povinen oznámit Centrálnímu registru pojištěnců do osmi dnů od zápisu do matriky příslušný obecní úřad pověřený vedením matriky.</a:t>
          </a:r>
        </a:p>
      </dsp:txBody>
      <dsp:txXfrm>
        <a:off x="40780" y="2981899"/>
        <a:ext cx="10434040" cy="753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6C6C4-949D-4A3C-839C-F58543C808FD}">
      <dsp:nvSpPr>
        <dsp:cNvPr id="0" name=""/>
        <dsp:cNvSpPr/>
      </dsp:nvSpPr>
      <dsp:spPr>
        <a:xfrm>
          <a:off x="0" y="5435"/>
          <a:ext cx="10515600" cy="1275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cs-CZ" sz="2300" kern="1200" dirty="0"/>
            <a:t>Na výběr zdravotní pojišťovny, nestanoví-li tento zákon jinak,</a:t>
          </a:r>
        </a:p>
      </dsp:txBody>
      <dsp:txXfrm>
        <a:off x="62275" y="67710"/>
        <a:ext cx="10391050" cy="1151152"/>
      </dsp:txXfrm>
    </dsp:sp>
    <dsp:sp modelId="{091F09DB-E7A6-4B03-B7A4-677974F04CB6}">
      <dsp:nvSpPr>
        <dsp:cNvPr id="0" name=""/>
        <dsp:cNvSpPr/>
      </dsp:nvSpPr>
      <dsp:spPr>
        <a:xfrm>
          <a:off x="0" y="1347377"/>
          <a:ext cx="10515600" cy="1275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cs-CZ" sz="2300" kern="1200" dirty="0"/>
            <a:t>na výběr poskytovatele zdravotních služeb na území České republiky (dále jen "poskytovatel"), který je ve smluvním vztahu k příslušné zdravotní pojišťovně, a na výběr zdravotnického zařízení tohoto poskytovatele; </a:t>
          </a:r>
        </a:p>
      </dsp:txBody>
      <dsp:txXfrm>
        <a:off x="62275" y="1409652"/>
        <a:ext cx="10391050" cy="1151152"/>
      </dsp:txXfrm>
    </dsp:sp>
    <dsp:sp modelId="{6981BCC0-97CC-4A0E-A60C-5A0374A7860F}">
      <dsp:nvSpPr>
        <dsp:cNvPr id="0" name=""/>
        <dsp:cNvSpPr/>
      </dsp:nvSpPr>
      <dsp:spPr>
        <a:xfrm>
          <a:off x="0" y="2689320"/>
          <a:ext cx="10515600" cy="12757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cs-CZ" sz="2300" kern="1200"/>
            <a:t>v případě registrujícího poskytovatele může toto právo uplatnit jednou za 3 měsíce,</a:t>
          </a:r>
        </a:p>
      </dsp:txBody>
      <dsp:txXfrm>
        <a:off x="62275" y="2751595"/>
        <a:ext cx="10391050" cy="1151152"/>
      </dsp:txXfrm>
    </dsp:sp>
    <dsp:sp modelId="{CAB452D7-0015-448E-A005-1A665CE3012A}">
      <dsp:nvSpPr>
        <dsp:cNvPr id="0" name=""/>
        <dsp:cNvSpPr/>
      </dsp:nvSpPr>
      <dsp:spPr>
        <a:xfrm>
          <a:off x="0" y="3965022"/>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endParaRPr lang="cs-CZ" sz="1800" kern="1200"/>
        </a:p>
      </dsp:txBody>
      <dsp:txXfrm>
        <a:off x="0" y="3965022"/>
        <a:ext cx="10515600" cy="380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1BB71-B4C2-4218-BAE6-867FC9936256}">
      <dsp:nvSpPr>
        <dsp:cNvPr id="0" name=""/>
        <dsp:cNvSpPr/>
      </dsp:nvSpPr>
      <dsp:spPr>
        <a:xfrm>
          <a:off x="0" y="369909"/>
          <a:ext cx="10515600" cy="175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cs-CZ" sz="3200" kern="1200" dirty="0"/>
            <a:t>na časovou a místní dostupnost hrazených služeb poskytovaných smluvními poskytovateli příslušné zdravotní pojišťovny,</a:t>
          </a:r>
        </a:p>
      </dsp:txBody>
      <dsp:txXfrm>
        <a:off x="85900" y="455809"/>
        <a:ext cx="10343800" cy="1587880"/>
      </dsp:txXfrm>
    </dsp:sp>
    <dsp:sp modelId="{00680C0F-557F-491D-B4A6-63574FB1761E}">
      <dsp:nvSpPr>
        <dsp:cNvPr id="0" name=""/>
        <dsp:cNvSpPr/>
      </dsp:nvSpPr>
      <dsp:spPr>
        <a:xfrm>
          <a:off x="0" y="2221749"/>
          <a:ext cx="10515600" cy="175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cs-CZ" sz="3200" kern="1200"/>
            <a:t>na poskytnutí hrazených služeb v rozsahu a za podmínek stanovených tímto zákonem, přičemž poskytovatel nesmí za tyto hrazené služby přijmout od pojištěnce žádnou úhradu,</a:t>
          </a:r>
        </a:p>
      </dsp:txBody>
      <dsp:txXfrm>
        <a:off x="85900" y="2307649"/>
        <a:ext cx="10343800" cy="1587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8C525-72F0-49B5-8D5B-1A5A761F7CDC}">
      <dsp:nvSpPr>
        <dsp:cNvPr id="0" name=""/>
        <dsp:cNvSpPr/>
      </dsp:nvSpPr>
      <dsp:spPr>
        <a:xfrm>
          <a:off x="0" y="6417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cs-CZ" sz="2900" kern="1200"/>
            <a:t>na léčivé přípravky a potraviny pro zvláštní lékařské účely bez přímé úhrady, jde-li o léčivé přípravky a potraviny pro zvláštní lékařské účely hrazené ze zdravotního pojištění a předepsané v souladu s tímto zákonem; </a:t>
          </a:r>
        </a:p>
      </dsp:txBody>
      <dsp:txXfrm>
        <a:off x="101036" y="165215"/>
        <a:ext cx="10313528" cy="1867658"/>
      </dsp:txXfrm>
    </dsp:sp>
    <dsp:sp modelId="{C1765150-A9B2-4BC4-9E0B-F4A7E98316A3}">
      <dsp:nvSpPr>
        <dsp:cNvPr id="0" name=""/>
        <dsp:cNvSpPr/>
      </dsp:nvSpPr>
      <dsp:spPr>
        <a:xfrm>
          <a:off x="0" y="2217429"/>
          <a:ext cx="10515600"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cs-CZ" sz="2900" kern="1200"/>
            <a:t>to platí i v případech, kdy poskytovatel lékárenské péče nemá se zdravotní pojišťovnou pojištěnce dosud uzavřenou smlouvu,</a:t>
          </a:r>
        </a:p>
      </dsp:txBody>
      <dsp:txXfrm>
        <a:off x="101036" y="2318465"/>
        <a:ext cx="10313528" cy="18676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03DB8-05E2-4F1E-B0DD-80366E1EA1F0}">
      <dsp:nvSpPr>
        <dsp:cNvPr id="0" name=""/>
        <dsp:cNvSpPr/>
      </dsp:nvSpPr>
      <dsp:spPr>
        <a:xfrm>
          <a:off x="0" y="584033"/>
          <a:ext cx="10515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cs-CZ" sz="1900" kern="1200"/>
            <a:t>na poskytnutí informací od zdravotní pojišťovny o jemu poskytnutých hrazených službách,</a:t>
          </a:r>
        </a:p>
      </dsp:txBody>
      <dsp:txXfrm>
        <a:off x="36845" y="620878"/>
        <a:ext cx="10441910" cy="681087"/>
      </dsp:txXfrm>
    </dsp:sp>
    <dsp:sp modelId="{78F67887-3023-4E62-9445-E26C47F12793}">
      <dsp:nvSpPr>
        <dsp:cNvPr id="0" name=""/>
        <dsp:cNvSpPr/>
      </dsp:nvSpPr>
      <dsp:spPr>
        <a:xfrm>
          <a:off x="0" y="1393531"/>
          <a:ext cx="10515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cs-CZ" sz="1900" kern="1200"/>
            <a:t>podílet se na kontrole poskytnuté zdravotní péče hrazené zdravotním pojištěním,</a:t>
          </a:r>
        </a:p>
      </dsp:txBody>
      <dsp:txXfrm>
        <a:off x="36845" y="1430376"/>
        <a:ext cx="10441910" cy="681087"/>
      </dsp:txXfrm>
    </dsp:sp>
    <dsp:sp modelId="{747AB080-3B00-4F8B-9F3D-88830DD1587F}">
      <dsp:nvSpPr>
        <dsp:cNvPr id="0" name=""/>
        <dsp:cNvSpPr/>
      </dsp:nvSpPr>
      <dsp:spPr>
        <a:xfrm>
          <a:off x="0" y="2203029"/>
          <a:ext cx="10515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cs-CZ" sz="1900" kern="1200"/>
            <a:t>na vystavení dokladu o zaplacení regulačního poplatku; poskytovatel je povinen tento doklad pojištěnci na jeho žádost vydat,</a:t>
          </a:r>
        </a:p>
      </dsp:txBody>
      <dsp:txXfrm>
        <a:off x="36845" y="2239874"/>
        <a:ext cx="10441910" cy="681087"/>
      </dsp:txXfrm>
    </dsp:sp>
    <dsp:sp modelId="{416F3812-4F4E-4CF8-9023-4AB15B0F58F8}">
      <dsp:nvSpPr>
        <dsp:cNvPr id="0" name=""/>
        <dsp:cNvSpPr/>
      </dsp:nvSpPr>
      <dsp:spPr>
        <a:xfrm>
          <a:off x="0" y="3012526"/>
          <a:ext cx="10515600" cy="75477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cs-CZ" sz="1900" kern="1200" dirty="0"/>
            <a:t>na vystavení dokladu o zaplacení regulačního poplatku a o zaplacení doplatku za vydání částečně hrazeného léčivého přípravku nebo potraviny pro zvláštní lékařské účely poskytovatelem lékárenské péče; </a:t>
          </a:r>
        </a:p>
      </dsp:txBody>
      <dsp:txXfrm>
        <a:off x="36845" y="3049371"/>
        <a:ext cx="10441910"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64E11A8-CC09-44A6-9BF2-E1B7D8FF02B8}" type="datetimeFigureOut">
              <a:rPr lang="cs-CZ" smtClean="0"/>
              <a:t>17.10.2017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12527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64E11A8-CC09-44A6-9BF2-E1B7D8FF02B8}" type="datetimeFigureOut">
              <a:rPr lang="cs-CZ" smtClean="0"/>
              <a:t>17.10.2017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43949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64E11A8-CC09-44A6-9BF2-E1B7D8FF02B8}" type="datetimeFigureOut">
              <a:rPr lang="cs-CZ" smtClean="0"/>
              <a:t>17.10.2017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139246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443567" y="2565402"/>
            <a:ext cx="10024533" cy="2663825"/>
          </a:xfrm>
        </p:spPr>
        <p:txBody>
          <a:bodyPr tIns="0" bIns="0" anchor="ctr"/>
          <a:lstStyle>
            <a:lvl1pPr>
              <a:defRPr sz="4267"/>
            </a:lvl1pPr>
          </a:lstStyle>
          <a:p>
            <a:pPr lvl="0"/>
            <a:r>
              <a:rPr lang="cs-CZ" altLang="cs-CZ" noProof="0"/>
              <a:t>Kliknutím lze upravit styl.</a:t>
            </a:r>
            <a:endParaRPr lang="cs-CZ" altLang="cs-CZ" noProof="0" dirty="0"/>
          </a:p>
        </p:txBody>
      </p:sp>
      <p:sp>
        <p:nvSpPr>
          <p:cNvPr id="7" name="Rectangle 17"/>
          <p:cNvSpPr>
            <a:spLocks noGrp="1" noChangeArrowheads="1"/>
          </p:cNvSpPr>
          <p:nvPr>
            <p:ph type="ftr" sz="quarter" idx="3"/>
          </p:nvPr>
        </p:nvSpPr>
        <p:spPr bwMode="auto">
          <a:xfrm>
            <a:off x="563592" y="6248400"/>
            <a:ext cx="8407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600">
                <a:solidFill>
                  <a:srgbClr val="969696"/>
                </a:solidFill>
              </a:defRPr>
            </a:lvl1pPr>
          </a:lstStyle>
          <a:p>
            <a:r>
              <a:rPr lang="cs-CZ" altLang="cs-CZ" dirty="0"/>
              <a:t>Definujte zápatí - název prezentace / pracoviště</a:t>
            </a:r>
          </a:p>
        </p:txBody>
      </p:sp>
      <p:sp>
        <p:nvSpPr>
          <p:cNvPr id="8" name="Rectangle 18"/>
          <p:cNvSpPr>
            <a:spLocks noGrp="1" noChangeArrowheads="1"/>
          </p:cNvSpPr>
          <p:nvPr>
            <p:ph type="sldNum" sz="quarter" idx="4"/>
          </p:nvPr>
        </p:nvSpPr>
        <p:spPr bwMode="auto">
          <a:xfrm>
            <a:off x="9144000" y="6248400"/>
            <a:ext cx="24556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600">
                <a:solidFill>
                  <a:srgbClr val="969696"/>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80067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64E11A8-CC09-44A6-9BF2-E1B7D8FF02B8}" type="datetimeFigureOut">
              <a:rPr lang="cs-CZ" smtClean="0"/>
              <a:t>17.10.2017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201738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64E11A8-CC09-44A6-9BF2-E1B7D8FF02B8}" type="datetimeFigureOut">
              <a:rPr lang="cs-CZ" smtClean="0"/>
              <a:t>17.10.2017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188616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64E11A8-CC09-44A6-9BF2-E1B7D8FF02B8}" type="datetimeFigureOut">
              <a:rPr lang="cs-CZ" smtClean="0"/>
              <a:t>17.10.2017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292507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64E11A8-CC09-44A6-9BF2-E1B7D8FF02B8}" type="datetimeFigureOut">
              <a:rPr lang="cs-CZ" smtClean="0"/>
              <a:t>17.10.2017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94723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64E11A8-CC09-44A6-9BF2-E1B7D8FF02B8}" type="datetimeFigureOut">
              <a:rPr lang="cs-CZ" smtClean="0"/>
              <a:t>17.10.2017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269228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64E11A8-CC09-44A6-9BF2-E1B7D8FF02B8}" type="datetimeFigureOut">
              <a:rPr lang="cs-CZ" smtClean="0"/>
              <a:t>17.10.2017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181313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64E11A8-CC09-44A6-9BF2-E1B7D8FF02B8}" type="datetimeFigureOut">
              <a:rPr lang="cs-CZ" smtClean="0"/>
              <a:t>17.10.2017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376834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64E11A8-CC09-44A6-9BF2-E1B7D8FF02B8}" type="datetimeFigureOut">
              <a:rPr lang="cs-CZ" smtClean="0"/>
              <a:t>17.10.2017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971010-794F-4051-AC4E-250AE8630191}" type="slidenum">
              <a:rPr lang="cs-CZ" smtClean="0"/>
              <a:t>‹#›</a:t>
            </a:fld>
            <a:endParaRPr lang="cs-CZ"/>
          </a:p>
        </p:txBody>
      </p:sp>
    </p:spTree>
    <p:extLst>
      <p:ext uri="{BB962C8B-B14F-4D97-AF65-F5344CB8AC3E}">
        <p14:creationId xmlns:p14="http://schemas.microsoft.com/office/powerpoint/2010/main" val="7242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E11A8-CC09-44A6-9BF2-E1B7D8FF02B8}" type="datetimeFigureOut">
              <a:rPr lang="cs-CZ" smtClean="0"/>
              <a:t>17.10.2017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71010-794F-4051-AC4E-250AE8630191}" type="slidenum">
              <a:rPr lang="cs-CZ" smtClean="0"/>
              <a:t>‹#›</a:t>
            </a:fld>
            <a:endParaRPr lang="cs-CZ"/>
          </a:p>
        </p:txBody>
      </p:sp>
    </p:spTree>
    <p:extLst>
      <p:ext uri="{BB962C8B-B14F-4D97-AF65-F5344CB8AC3E}">
        <p14:creationId xmlns:p14="http://schemas.microsoft.com/office/powerpoint/2010/main" val="1233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6.xml.rels><?xml version="1.0" encoding="UTF-8" standalone="yes"?>
<Relationships xmlns="http://schemas.openxmlformats.org/package/2006/relationships"><Relationship Id="rId3" Type="http://schemas.openxmlformats.org/officeDocument/2006/relationships/hyperlink" Target="http://www.mesec.cz/dane/dan-z-prijmu/pruvodce/slevy-na-dani/" TargetMode="External"/><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portal.gov.cz/wps/portal/_s.155/701/.cmd/ad/.c/313/.ce/10821/.p/8411?PC_8411_number1=388&amp;PC_8411_l=388/2011&amp;PC_8411_ps=10#10821" TargetMode="External"/><Relationship Id="rId13" Type="http://schemas.openxmlformats.org/officeDocument/2006/relationships/hyperlink" Target="http://portal.gov.cz/wps/portal/_s.155/701/.cmd/ad/.c/313/.ce/10821/.p/8411?PC_8411_number1=500&amp;PC_8411_l=500/2004&amp;PC_8411_ps=10#10821" TargetMode="External"/><Relationship Id="rId18" Type="http://schemas.openxmlformats.org/officeDocument/2006/relationships/hyperlink" Target="http://portal.gov.cz/zakon/134/1998" TargetMode="External"/><Relationship Id="rId3" Type="http://schemas.openxmlformats.org/officeDocument/2006/relationships/hyperlink" Target="http://portal.gov.cz/zakon/187/2006" TargetMode="External"/><Relationship Id="rId21" Type="http://schemas.openxmlformats.org/officeDocument/2006/relationships/hyperlink" Target="http://portal.gov.cz/wps/portal/_s.155/701?number1=73/2011&amp;number2=&amp;name=&amp;text=" TargetMode="External"/><Relationship Id="rId7" Type="http://schemas.openxmlformats.org/officeDocument/2006/relationships/hyperlink" Target="http://portal.gov.cz/wps/portal/_s.155/701/.cmd/ad/.c/313/.ce/10821/.p/8411?PC_8411_number1=329&amp;PC_8411_l=329/2011&amp;PC_8411_ps=10#10821" TargetMode="External"/><Relationship Id="rId12" Type="http://schemas.openxmlformats.org/officeDocument/2006/relationships/hyperlink" Target="http://portal.gov.cz/wps/portal/_s.155/701/.cmd/ad/.c/313/.ce/10821/.p/8411?PC_8411_number1=435/2004&amp;PC_8411_l=435/2004&amp;PC_8411_ps=10#10821" TargetMode="External"/><Relationship Id="rId17" Type="http://schemas.openxmlformats.org/officeDocument/2006/relationships/hyperlink" Target="http://portal.gov.cz/zakon/48/1997" TargetMode="External"/><Relationship Id="rId2" Type="http://schemas.openxmlformats.org/officeDocument/2006/relationships/hyperlink" Target="http://portal.gov.cz/zakon/582/1991" TargetMode="External"/><Relationship Id="rId16" Type="http://schemas.openxmlformats.org/officeDocument/2006/relationships/hyperlink" Target="http://portal.gov.cz/app/zakony/zakon.jsp?page=0&amp;fulltext=&amp;nr=373~2F2011&amp;part=&amp;name=&amp;rpp=15#seznam" TargetMode="External"/><Relationship Id="rId20" Type="http://schemas.openxmlformats.org/officeDocument/2006/relationships/hyperlink" Target="http://www.mpsv.cz/files/clanky/11511/987_2009.pdf" TargetMode="External"/><Relationship Id="rId1" Type="http://schemas.openxmlformats.org/officeDocument/2006/relationships/slideLayout" Target="../slideLayouts/slideLayout2.xml"/><Relationship Id="rId6" Type="http://schemas.openxmlformats.org/officeDocument/2006/relationships/hyperlink" Target="http://www.cssz.cz/NR/rdonlyres/8000A7B2-7C7A-4C83-A6AF-5C941D68CEE5/0/359_2009_1.pdf" TargetMode="External"/><Relationship Id="rId11" Type="http://schemas.openxmlformats.org/officeDocument/2006/relationships/hyperlink" Target="http://portal.gov.cz/zakon/435/2004" TargetMode="External"/><Relationship Id="rId5" Type="http://schemas.openxmlformats.org/officeDocument/2006/relationships/hyperlink" Target="https://portal.gov.cz/app/zakony/zakon.jsp?page=0&amp;nr=117~2F1995&amp;rpp=15#seznam" TargetMode="External"/><Relationship Id="rId15" Type="http://schemas.openxmlformats.org/officeDocument/2006/relationships/hyperlink" Target="http://portal.gov.cz/app/zakony/zakon.jsp?page=0&amp;fulltext=&amp;nr=372~2F2011&amp;part=&amp;name=&amp;rpp=15#seznam" TargetMode="External"/><Relationship Id="rId10" Type="http://schemas.openxmlformats.org/officeDocument/2006/relationships/hyperlink" Target="http://portal.gov.cz/zakon/505/2006" TargetMode="External"/><Relationship Id="rId19" Type="http://schemas.openxmlformats.org/officeDocument/2006/relationships/hyperlink" Target="http://www.mpsv.cz/files/clanky/11509/Zneni_narizeni_883.pdf" TargetMode="External"/><Relationship Id="rId4" Type="http://schemas.openxmlformats.org/officeDocument/2006/relationships/hyperlink" Target="http://portal.gov.cz/zakon/155/1995" TargetMode="External"/><Relationship Id="rId9" Type="http://schemas.openxmlformats.org/officeDocument/2006/relationships/hyperlink" Target="http://portal.gov.cz/zakon/108/2006" TargetMode="External"/><Relationship Id="rId14" Type="http://schemas.openxmlformats.org/officeDocument/2006/relationships/hyperlink" Target="http://portal.gov.cz/zakon/500/2004"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rbp-zp.cz/" TargetMode="External"/><Relationship Id="rId3" Type="http://schemas.openxmlformats.org/officeDocument/2006/relationships/hyperlink" Target="http://www.vozp.cz/" TargetMode="External"/><Relationship Id="rId7" Type="http://schemas.openxmlformats.org/officeDocument/2006/relationships/hyperlink" Target="http://www.zpmvcr.cz/" TargetMode="External"/><Relationship Id="rId2" Type="http://schemas.openxmlformats.org/officeDocument/2006/relationships/hyperlink" Target="http://www.vzp.cz/" TargetMode="External"/><Relationship Id="rId1" Type="http://schemas.openxmlformats.org/officeDocument/2006/relationships/slideLayout" Target="../slideLayouts/slideLayout2.xml"/><Relationship Id="rId6" Type="http://schemas.openxmlformats.org/officeDocument/2006/relationships/hyperlink" Target="http://www.zpskoda.cz/" TargetMode="External"/><Relationship Id="rId5" Type="http://schemas.openxmlformats.org/officeDocument/2006/relationships/hyperlink" Target="http://www.ozp.cz/" TargetMode="External"/><Relationship Id="rId4" Type="http://schemas.openxmlformats.org/officeDocument/2006/relationships/hyperlink" Target="http://www.cpzp.cz/main/index.ph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Systém daní a sociálního pojištění v ČR</a:t>
            </a:r>
          </a:p>
        </p:txBody>
      </p:sp>
      <p:sp>
        <p:nvSpPr>
          <p:cNvPr id="3" name="Podnadpis 2"/>
          <p:cNvSpPr>
            <a:spLocks noGrp="1"/>
          </p:cNvSpPr>
          <p:nvPr>
            <p:ph type="subTitle" idx="1"/>
          </p:nvPr>
        </p:nvSpPr>
        <p:spPr/>
        <p:txBody>
          <a:bodyPr/>
          <a:lstStyle/>
          <a:p>
            <a:r>
              <a:rPr lang="cs-CZ" dirty="0" smtClean="0"/>
              <a:t>Michal Koščík</a:t>
            </a:r>
          </a:p>
          <a:p>
            <a:r>
              <a:rPr lang="cs-CZ" smtClean="0"/>
              <a:t>17. </a:t>
            </a:r>
            <a:r>
              <a:rPr lang="cs-CZ" dirty="0" smtClean="0"/>
              <a:t>10.2017</a:t>
            </a:r>
            <a:endParaRPr lang="cs-CZ" dirty="0"/>
          </a:p>
        </p:txBody>
      </p:sp>
    </p:spTree>
    <p:custDataLst>
      <p:tags r:id="rId1"/>
    </p:custDataLst>
    <p:extLst>
      <p:ext uri="{BB962C8B-B14F-4D97-AF65-F5344CB8AC3E}">
        <p14:creationId xmlns:p14="http://schemas.microsoft.com/office/powerpoint/2010/main" val="203955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0BB94-4F87-49E7-A096-E137A3FC8501}"/>
              </a:ext>
            </a:extLst>
          </p:cNvPr>
          <p:cNvSpPr>
            <a:spLocks noGrp="1"/>
          </p:cNvSpPr>
          <p:nvPr>
            <p:ph type="title"/>
          </p:nvPr>
        </p:nvSpPr>
        <p:spPr/>
        <p:txBody>
          <a:bodyPr/>
          <a:lstStyle/>
          <a:p>
            <a:r>
              <a:rPr lang="cs-CZ" dirty="0"/>
              <a:t>Vznik zdravotního pojištění</a:t>
            </a:r>
          </a:p>
        </p:txBody>
      </p:sp>
      <p:sp>
        <p:nvSpPr>
          <p:cNvPr id="3" name="Zástupný symbol pro obsah 2">
            <a:extLst>
              <a:ext uri="{FF2B5EF4-FFF2-40B4-BE49-F238E27FC236}">
                <a16:creationId xmlns:a16="http://schemas.microsoft.com/office/drawing/2014/main" id="{E8A0DD24-30DF-4FB3-9460-6033F61DE32A}"/>
              </a:ext>
            </a:extLst>
          </p:cNvPr>
          <p:cNvSpPr>
            <a:spLocks noGrp="1"/>
          </p:cNvSpPr>
          <p:nvPr>
            <p:ph idx="1"/>
          </p:nvPr>
        </p:nvSpPr>
        <p:spPr/>
        <p:txBody>
          <a:bodyPr/>
          <a:lstStyle/>
          <a:p>
            <a:r>
              <a:rPr lang="cs-CZ" altLang="cs-CZ" dirty="0">
                <a:cs typeface="Arial" panose="020B0604020202020204" pitchFamily="34" charset="0"/>
              </a:rPr>
              <a:t>Narození, jde-li o osobu s trvalým pobytem na území České republiky,</a:t>
            </a:r>
          </a:p>
          <a:p>
            <a:r>
              <a:rPr lang="cs-CZ" altLang="cs-CZ" dirty="0">
                <a:cs typeface="Arial" panose="020B0604020202020204" pitchFamily="34" charset="0"/>
              </a:rPr>
              <a:t>osoba bez trvalého pobytu na území České republiky stala zaměstnancem,</a:t>
            </a:r>
          </a:p>
          <a:p>
            <a:r>
              <a:rPr lang="cs-CZ" altLang="cs-CZ" dirty="0">
                <a:cs typeface="Arial" panose="020B0604020202020204" pitchFamily="34" charset="0"/>
              </a:rPr>
              <a:t>získání trvalého pobytu na území České republiky.</a:t>
            </a:r>
          </a:p>
          <a:p>
            <a:pPr marL="0" indent="0">
              <a:buNone/>
            </a:pPr>
            <a:endParaRPr lang="cs-CZ" dirty="0"/>
          </a:p>
        </p:txBody>
      </p:sp>
    </p:spTree>
    <p:extLst>
      <p:ext uri="{BB962C8B-B14F-4D97-AF65-F5344CB8AC3E}">
        <p14:creationId xmlns:p14="http://schemas.microsoft.com/office/powerpoint/2010/main" val="315592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BDB6C0-D706-404E-AD8B-BC82372A1A7F}"/>
              </a:ext>
            </a:extLst>
          </p:cNvPr>
          <p:cNvSpPr>
            <a:spLocks noGrp="1"/>
          </p:cNvSpPr>
          <p:nvPr>
            <p:ph type="title"/>
          </p:nvPr>
        </p:nvSpPr>
        <p:spPr/>
        <p:txBody>
          <a:bodyPr/>
          <a:lstStyle/>
          <a:p>
            <a:r>
              <a:rPr lang="cs-CZ" dirty="0"/>
              <a:t>Zánik zdravotního pojištění</a:t>
            </a:r>
          </a:p>
        </p:txBody>
      </p:sp>
      <p:sp>
        <p:nvSpPr>
          <p:cNvPr id="3" name="Zástupný symbol pro obsah 2">
            <a:extLst>
              <a:ext uri="{FF2B5EF4-FFF2-40B4-BE49-F238E27FC236}">
                <a16:creationId xmlns:a16="http://schemas.microsoft.com/office/drawing/2014/main" id="{AD2229C8-1AE1-45A0-A5C2-543AA2A9341D}"/>
              </a:ext>
            </a:extLst>
          </p:cNvPr>
          <p:cNvSpPr>
            <a:spLocks noGrp="1"/>
          </p:cNvSpPr>
          <p:nvPr>
            <p:ph idx="1"/>
          </p:nvPr>
        </p:nvSpPr>
        <p:spPr/>
        <p:txBody>
          <a:bodyPr/>
          <a:lstStyle/>
          <a:p>
            <a:r>
              <a:rPr lang="cs-CZ" altLang="cs-CZ" dirty="0">
                <a:cs typeface="Arial" panose="020B0604020202020204" pitchFamily="34" charset="0"/>
              </a:rPr>
              <a:t>Úmrtí pojištěnce nebo jeho prohlášení za mrtvého,</a:t>
            </a:r>
          </a:p>
          <a:p>
            <a:r>
              <a:rPr lang="cs-CZ" altLang="cs-CZ" dirty="0">
                <a:cs typeface="Arial" panose="020B0604020202020204" pitchFamily="34" charset="0"/>
              </a:rPr>
              <a:t>osoba bez trvalého pobytu na území České republiky přestala být zaměstnancem,</a:t>
            </a:r>
          </a:p>
          <a:p>
            <a:r>
              <a:rPr lang="cs-CZ" altLang="cs-CZ" dirty="0">
                <a:cs typeface="Arial" panose="020B0604020202020204" pitchFamily="34" charset="0"/>
              </a:rPr>
              <a:t>ukončení trvalého pobytu na území České republiky.</a:t>
            </a:r>
          </a:p>
          <a:p>
            <a:endParaRPr lang="cs-CZ" dirty="0"/>
          </a:p>
        </p:txBody>
      </p:sp>
    </p:spTree>
    <p:extLst>
      <p:ext uri="{BB962C8B-B14F-4D97-AF65-F5344CB8AC3E}">
        <p14:creationId xmlns:p14="http://schemas.microsoft.com/office/powerpoint/2010/main" val="1448214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Plátci pojistného zdravotního pojištění</a:t>
            </a:r>
          </a:p>
        </p:txBody>
      </p:sp>
      <p:sp>
        <p:nvSpPr>
          <p:cNvPr id="1229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effectLst/>
              <a:cs typeface="Arial" panose="020B0604020202020204" pitchFamily="34" charset="0"/>
            </a:endParaRPr>
          </a:p>
          <a:p>
            <a:endParaRPr lang="cs-CZ" altLang="cs-CZ">
              <a:effectLst/>
              <a:cs typeface="Arial" panose="020B0604020202020204" pitchFamily="34" charset="0"/>
            </a:endParaRPr>
          </a:p>
          <a:p>
            <a:r>
              <a:rPr lang="cs-CZ" altLang="cs-CZ">
                <a:effectLst/>
                <a:cs typeface="Arial" panose="020B0604020202020204" pitchFamily="34" charset="0"/>
              </a:rPr>
              <a:t> a) pojištěnci </a:t>
            </a:r>
          </a:p>
          <a:p>
            <a:r>
              <a:rPr lang="cs-CZ" altLang="cs-CZ">
                <a:effectLst/>
                <a:cs typeface="Arial" panose="020B0604020202020204" pitchFamily="34" charset="0"/>
              </a:rPr>
              <a:t> b) zaměstnavatelé</a:t>
            </a:r>
          </a:p>
          <a:p>
            <a:r>
              <a:rPr lang="cs-CZ" altLang="cs-CZ">
                <a:effectLst/>
                <a:cs typeface="Arial" panose="020B0604020202020204" pitchFamily="34" charset="0"/>
              </a:rPr>
              <a:t> c) stát</a:t>
            </a:r>
          </a:p>
          <a:p>
            <a:pPr>
              <a:buFont typeface="Wingdings" panose="05000000000000000000" pitchFamily="2" charset="2"/>
              <a:buNone/>
            </a:pPr>
            <a:endParaRPr lang="cs-CZ" altLang="cs-CZ">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281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Vznik zdravotního pojištění</a:t>
            </a:r>
          </a:p>
        </p:txBody>
      </p:sp>
      <p:sp>
        <p:nvSpPr>
          <p:cNvPr id="1024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cs typeface="Arial" panose="020B0604020202020204" pitchFamily="34" charset="0"/>
              </a:rPr>
              <a:t>Narození, jde-li o osobu s trvalým pobytem na území České republiky,</a:t>
            </a:r>
          </a:p>
          <a:p>
            <a:r>
              <a:rPr lang="cs-CZ" altLang="cs-CZ" dirty="0">
                <a:effectLst/>
                <a:cs typeface="Arial" panose="020B0604020202020204" pitchFamily="34" charset="0"/>
              </a:rPr>
              <a:t>osoba bez trvalého pobytu na území České republiky stala zaměstnancem,</a:t>
            </a:r>
          </a:p>
          <a:p>
            <a:r>
              <a:rPr lang="cs-CZ" altLang="cs-CZ" dirty="0">
                <a:effectLst/>
                <a:cs typeface="Arial" panose="020B0604020202020204" pitchFamily="34" charset="0"/>
              </a:rPr>
              <a:t>získání trvalého pobytu na území České republiky.</a:t>
            </a:r>
          </a:p>
          <a:p>
            <a:endParaRPr lang="cs-CZ" altLang="cs-CZ" dirty="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5676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Osobní rozsah zdravotního pojištění</a:t>
            </a:r>
          </a:p>
        </p:txBody>
      </p:sp>
      <p:sp>
        <p:nvSpPr>
          <p:cNvPr id="921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Osoby, které mají trvalý pobyt na území České republiky,</a:t>
            </a:r>
          </a:p>
          <a:p>
            <a:r>
              <a:rPr lang="cs-CZ" altLang="cs-CZ">
                <a:effectLst/>
                <a:cs typeface="Arial" panose="020B0604020202020204" pitchFamily="34" charset="0"/>
              </a:rPr>
              <a:t>osoby, které na území České republiky nemají trvalý pobyt, pokud jsou zaměstnanci zaměstnavatele, který má sídlo nebo trvalý pobyt na území České republiky, (dále jen "pojištěnci").</a:t>
            </a:r>
          </a:p>
        </p:txBody>
      </p:sp>
    </p:spTree>
    <p:extLst>
      <p:ext uri="{BB962C8B-B14F-4D97-AF65-F5344CB8AC3E}">
        <p14:creationId xmlns:p14="http://schemas.microsoft.com/office/powerpoint/2010/main" val="77215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cs typeface="Arial" panose="020B0604020202020204" pitchFamily="34" charset="0"/>
              </a:rPr>
              <a:t> </a:t>
            </a:r>
            <a:r>
              <a:rPr lang="cs-CZ" altLang="cs-CZ" sz="2800">
                <a:cs typeface="Arial" panose="020B0604020202020204" pitchFamily="34" charset="0"/>
              </a:rPr>
              <a:t>Stát je plátcem pojistného prostřednictvím státního rozpočtu za tyto pojištěnce</a:t>
            </a:r>
          </a:p>
        </p:txBody>
      </p:sp>
      <p:sp>
        <p:nvSpPr>
          <p:cNvPr id="1945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cs typeface="Arial" panose="020B0604020202020204" pitchFamily="34" charset="0"/>
              </a:rPr>
              <a:t>a) </a:t>
            </a:r>
            <a:r>
              <a:rPr lang="cs-CZ" altLang="cs-CZ" b="1" u="sng" dirty="0">
                <a:effectLst/>
                <a:cs typeface="Arial" panose="020B0604020202020204" pitchFamily="34" charset="0"/>
              </a:rPr>
              <a:t>nezaopatřené děti;</a:t>
            </a:r>
            <a:r>
              <a:rPr lang="cs-CZ" altLang="cs-CZ" dirty="0">
                <a:effectLst/>
                <a:cs typeface="Arial" panose="020B0604020202020204" pitchFamily="34" charset="0"/>
              </a:rPr>
              <a:t> nezaopatřenost dítěte se posuzuje podle zákona o státní sociální podpoře,</a:t>
            </a:r>
          </a:p>
          <a:p>
            <a:r>
              <a:rPr lang="cs-CZ" altLang="cs-CZ" dirty="0">
                <a:effectLst/>
                <a:cs typeface="Arial" panose="020B0604020202020204" pitchFamily="34" charset="0"/>
              </a:rPr>
              <a:t>b) poživatele důchodů z důchodového pojištění, </a:t>
            </a:r>
          </a:p>
          <a:p>
            <a:r>
              <a:rPr lang="cs-CZ" altLang="cs-CZ" dirty="0">
                <a:effectLst/>
                <a:cs typeface="Arial" panose="020B0604020202020204" pitchFamily="34" charset="0"/>
              </a:rPr>
              <a:t>c) příjemce rodičovského příspěvku</a:t>
            </a:r>
          </a:p>
          <a:p>
            <a:pPr>
              <a:lnSpc>
                <a:spcPct val="80000"/>
              </a:lnSpc>
            </a:pPr>
            <a:r>
              <a:rPr lang="cs-CZ" altLang="cs-CZ" dirty="0">
                <a:cs typeface="Arial" panose="020B0604020202020204" pitchFamily="34" charset="0"/>
              </a:rPr>
              <a:t>d) ženy na mateřské</a:t>
            </a:r>
          </a:p>
          <a:p>
            <a:pPr>
              <a:lnSpc>
                <a:spcPct val="80000"/>
              </a:lnSpc>
            </a:pPr>
            <a:r>
              <a:rPr lang="cs-CZ" altLang="cs-CZ" dirty="0">
                <a:cs typeface="Arial" panose="020B0604020202020204" pitchFamily="34" charset="0"/>
              </a:rPr>
              <a:t>e) uchazeče o zaměstnání včetně</a:t>
            </a:r>
          </a:p>
          <a:p>
            <a:pPr>
              <a:lnSpc>
                <a:spcPct val="80000"/>
              </a:lnSpc>
            </a:pPr>
            <a:r>
              <a:rPr lang="cs-CZ" altLang="cs-CZ" dirty="0">
                <a:cs typeface="Arial" panose="020B0604020202020204" pitchFamily="34" charset="0"/>
              </a:rPr>
              <a:t>f) osoby pobírající dávku pomoci v hmotné nouzi</a:t>
            </a:r>
          </a:p>
          <a:p>
            <a:pPr>
              <a:lnSpc>
                <a:spcPct val="80000"/>
              </a:lnSpc>
            </a:pPr>
            <a:r>
              <a:rPr lang="cs-CZ" altLang="cs-CZ" dirty="0">
                <a:latin typeface="Tahoma" panose="020B0604030504040204" pitchFamily="34" charset="0"/>
                <a:cs typeface="Arial" panose="020B0604020202020204" pitchFamily="34" charset="0"/>
              </a:rPr>
              <a:t>…. všichni bez příjmu</a:t>
            </a:r>
          </a:p>
          <a:p>
            <a:pPr marL="0" indent="0">
              <a:buNone/>
            </a:pPr>
            <a:endParaRPr lang="cs-CZ" altLang="cs-CZ" dirty="0">
              <a:effectLst/>
              <a:cs typeface="Arial" panose="020B0604020202020204" pitchFamily="34" charset="0"/>
            </a:endParaRPr>
          </a:p>
          <a:p>
            <a:pPr>
              <a:buFont typeface="Wingdings" panose="05000000000000000000" pitchFamily="2" charset="2"/>
              <a:buNone/>
            </a:pPr>
            <a:endParaRPr lang="cs-CZ" altLang="cs-CZ" dirty="0">
              <a:effectLst/>
              <a:cs typeface="Arial" panose="020B0604020202020204" pitchFamily="34" charset="0"/>
            </a:endParaRPr>
          </a:p>
        </p:txBody>
      </p:sp>
    </p:spTree>
    <p:extLst>
      <p:ext uri="{BB962C8B-B14F-4D97-AF65-F5344CB8AC3E}">
        <p14:creationId xmlns:p14="http://schemas.microsoft.com/office/powerpoint/2010/main" val="12454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Povinnost platit pojistné</a:t>
            </a:r>
          </a:p>
        </p:txBody>
      </p:sp>
      <p:sp>
        <p:nvSpPr>
          <p:cNvPr id="2867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r>
              <a:rPr lang="cs-CZ" altLang="cs-CZ" b="1" dirty="0">
                <a:effectLst/>
                <a:cs typeface="Arial" panose="020B0604020202020204" pitchFamily="34" charset="0"/>
              </a:rPr>
              <a:t>	Povinnost platit pojistné vzniká pojištěnci dnem:</a:t>
            </a:r>
          </a:p>
          <a:p>
            <a:pPr>
              <a:lnSpc>
                <a:spcPct val="90000"/>
              </a:lnSpc>
            </a:pPr>
            <a:r>
              <a:rPr lang="cs-CZ" altLang="cs-CZ" dirty="0">
                <a:effectLst/>
                <a:cs typeface="Arial" panose="020B0604020202020204" pitchFamily="34" charset="0"/>
              </a:rPr>
              <a:t> a) nástupu zaměstnance do zaměstnání </a:t>
            </a:r>
          </a:p>
          <a:p>
            <a:pPr>
              <a:lnSpc>
                <a:spcPct val="90000"/>
              </a:lnSpc>
            </a:pPr>
            <a:r>
              <a:rPr lang="cs-CZ" altLang="cs-CZ" dirty="0">
                <a:effectLst/>
                <a:cs typeface="Arial" panose="020B0604020202020204" pitchFamily="34" charset="0"/>
              </a:rPr>
              <a:t> b) zahájení samostatné výdělečné činnosti </a:t>
            </a:r>
          </a:p>
          <a:p>
            <a:pPr>
              <a:lnSpc>
                <a:spcPct val="90000"/>
              </a:lnSpc>
            </a:pPr>
            <a:r>
              <a:rPr lang="cs-CZ" altLang="cs-CZ" dirty="0">
                <a:effectLst/>
                <a:cs typeface="Arial" panose="020B0604020202020204" pitchFamily="34" charset="0"/>
              </a:rPr>
              <a:t> c) kdy se stal pojištěncem </a:t>
            </a:r>
          </a:p>
          <a:p>
            <a:pPr>
              <a:lnSpc>
                <a:spcPct val="90000"/>
              </a:lnSpc>
            </a:pPr>
            <a:r>
              <a:rPr lang="cs-CZ" altLang="cs-CZ" dirty="0">
                <a:effectLst/>
                <a:cs typeface="Arial" panose="020B0604020202020204" pitchFamily="34" charset="0"/>
              </a:rPr>
              <a:t> d) ke kterému se po návratu do České republiky pojištěnec přihlásil u příslušné zdravotní pojišťovny</a:t>
            </a:r>
          </a:p>
          <a:p>
            <a:pPr>
              <a:lnSpc>
                <a:spcPct val="90000"/>
              </a:lnSpc>
            </a:pPr>
            <a:endParaRPr lang="cs-CZ" altLang="cs-CZ" dirty="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405064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51238A-300E-42CC-A705-D08E5B3E164B}"/>
              </a:ext>
            </a:extLst>
          </p:cNvPr>
          <p:cNvSpPr>
            <a:spLocks noGrp="1"/>
          </p:cNvSpPr>
          <p:nvPr>
            <p:ph type="title"/>
          </p:nvPr>
        </p:nvSpPr>
        <p:spPr/>
        <p:txBody>
          <a:bodyPr/>
          <a:lstStyle/>
          <a:p>
            <a:r>
              <a:rPr lang="cs-CZ" dirty="0"/>
              <a:t>Výše zdravotního pojištění</a:t>
            </a:r>
          </a:p>
        </p:txBody>
      </p:sp>
      <p:graphicFrame>
        <p:nvGraphicFramePr>
          <p:cNvPr id="4" name="Zástupný symbol pro obsah 3">
            <a:extLst>
              <a:ext uri="{FF2B5EF4-FFF2-40B4-BE49-F238E27FC236}">
                <a16:creationId xmlns:a16="http://schemas.microsoft.com/office/drawing/2014/main" id="{66A20957-2522-40B1-8FC5-F56C1B9D2A3A}"/>
              </a:ext>
            </a:extLst>
          </p:cNvPr>
          <p:cNvGraphicFramePr>
            <a:graphicFrameLocks noGrp="1"/>
          </p:cNvGraphicFramePr>
          <p:nvPr>
            <p:ph idx="1"/>
            <p:extLst>
              <p:ext uri="{D42A27DB-BD31-4B8C-83A1-F6EECF244321}">
                <p14:modId xmlns:p14="http://schemas.microsoft.com/office/powerpoint/2010/main" val="1109967389"/>
              </p:ext>
            </p:extLst>
          </p:nvPr>
        </p:nvGraphicFramePr>
        <p:xfrm>
          <a:off x="838200" y="1825625"/>
          <a:ext cx="10515600" cy="111252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3737805394"/>
                    </a:ext>
                  </a:extLst>
                </a:gridCol>
                <a:gridCol w="5257800">
                  <a:extLst>
                    <a:ext uri="{9D8B030D-6E8A-4147-A177-3AD203B41FA5}">
                      <a16:colId xmlns:a16="http://schemas.microsoft.com/office/drawing/2014/main" val="3384186716"/>
                    </a:ext>
                  </a:extLst>
                </a:gridCol>
              </a:tblGrid>
              <a:tr h="370840">
                <a:tc>
                  <a:txBody>
                    <a:bodyPr/>
                    <a:lstStyle/>
                    <a:p>
                      <a:r>
                        <a:rPr lang="cs-CZ" dirty="0"/>
                        <a:t>Celkem</a:t>
                      </a:r>
                    </a:p>
                  </a:txBody>
                  <a:tcPr/>
                </a:tc>
                <a:tc>
                  <a:txBody>
                    <a:bodyPr/>
                    <a:lstStyle/>
                    <a:p>
                      <a:r>
                        <a:rPr lang="cs-CZ" dirty="0"/>
                        <a:t>13,5 </a:t>
                      </a:r>
                      <a:r>
                        <a:rPr lang="en-GB" dirty="0"/>
                        <a:t>%</a:t>
                      </a:r>
                      <a:endParaRPr lang="cs-CZ" dirty="0"/>
                    </a:p>
                  </a:txBody>
                  <a:tcPr/>
                </a:tc>
                <a:extLst>
                  <a:ext uri="{0D108BD9-81ED-4DB2-BD59-A6C34878D82A}">
                    <a16:rowId xmlns:a16="http://schemas.microsoft.com/office/drawing/2014/main" val="265607918"/>
                  </a:ext>
                </a:extLst>
              </a:tr>
              <a:tr h="370840">
                <a:tc>
                  <a:txBody>
                    <a:bodyPr/>
                    <a:lstStyle/>
                    <a:p>
                      <a:r>
                        <a:rPr lang="cs-CZ" dirty="0"/>
                        <a:t>Zaměstnanec</a:t>
                      </a:r>
                    </a:p>
                  </a:txBody>
                  <a:tcPr/>
                </a:tc>
                <a:tc>
                  <a:txBody>
                    <a:bodyPr/>
                    <a:lstStyle/>
                    <a:p>
                      <a:r>
                        <a:rPr lang="en-GB" dirty="0"/>
                        <a:t>4,5 %</a:t>
                      </a:r>
                      <a:endParaRPr lang="cs-CZ" dirty="0"/>
                    </a:p>
                  </a:txBody>
                  <a:tcPr/>
                </a:tc>
                <a:extLst>
                  <a:ext uri="{0D108BD9-81ED-4DB2-BD59-A6C34878D82A}">
                    <a16:rowId xmlns:a16="http://schemas.microsoft.com/office/drawing/2014/main" val="4041200661"/>
                  </a:ext>
                </a:extLst>
              </a:tr>
              <a:tr h="370840">
                <a:tc>
                  <a:txBody>
                    <a:bodyPr/>
                    <a:lstStyle/>
                    <a:p>
                      <a:r>
                        <a:rPr lang="cs-CZ" dirty="0"/>
                        <a:t>Zaměstnavatel</a:t>
                      </a:r>
                    </a:p>
                  </a:txBody>
                  <a:tcPr/>
                </a:tc>
                <a:tc>
                  <a:txBody>
                    <a:bodyPr/>
                    <a:lstStyle/>
                    <a:p>
                      <a:r>
                        <a:rPr lang="en-GB" dirty="0"/>
                        <a:t>9 %</a:t>
                      </a:r>
                      <a:endParaRPr lang="cs-CZ" dirty="0"/>
                    </a:p>
                  </a:txBody>
                  <a:tcPr/>
                </a:tc>
                <a:extLst>
                  <a:ext uri="{0D108BD9-81ED-4DB2-BD59-A6C34878D82A}">
                    <a16:rowId xmlns:a16="http://schemas.microsoft.com/office/drawing/2014/main" val="1316228672"/>
                  </a:ext>
                </a:extLst>
              </a:tr>
            </a:tbl>
          </a:graphicData>
        </a:graphic>
      </p:graphicFrame>
    </p:spTree>
    <p:extLst>
      <p:ext uri="{BB962C8B-B14F-4D97-AF65-F5344CB8AC3E}">
        <p14:creationId xmlns:p14="http://schemas.microsoft.com/office/powerpoint/2010/main" val="408368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CD221-BB70-46C5-95E8-A874868749B9}"/>
              </a:ext>
            </a:extLst>
          </p:cNvPr>
          <p:cNvSpPr>
            <a:spLocks noGrp="1"/>
          </p:cNvSpPr>
          <p:nvPr>
            <p:ph type="title"/>
          </p:nvPr>
        </p:nvSpPr>
        <p:spPr/>
        <p:txBody>
          <a:bodyPr/>
          <a:lstStyle/>
          <a:p>
            <a:r>
              <a:rPr lang="sk-SK" dirty="0" err="1"/>
              <a:t>Zaměstnanec</a:t>
            </a:r>
            <a:r>
              <a:rPr lang="sk-SK" dirty="0"/>
              <a:t> s 30 000 „</a:t>
            </a:r>
            <a:r>
              <a:rPr lang="sk-SK" dirty="0" err="1"/>
              <a:t>hrubýho</a:t>
            </a:r>
            <a:r>
              <a:rPr lang="sk-SK" dirty="0"/>
              <a:t>“</a:t>
            </a:r>
            <a:endParaRPr lang="cs-CZ" dirty="0"/>
          </a:p>
        </p:txBody>
      </p:sp>
      <p:pic>
        <p:nvPicPr>
          <p:cNvPr id="4" name="Zástupný symbol pro obsah 3" descr="Výřez obrazovky">
            <a:extLst>
              <a:ext uri="{FF2B5EF4-FFF2-40B4-BE49-F238E27FC236}">
                <a16:creationId xmlns:a16="http://schemas.microsoft.com/office/drawing/2014/main" id="{D48FA9FB-667F-4E5B-9BDA-0D0F4DCD8E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5555317" cy="4351338"/>
          </a:xfrm>
          <a:prstGeom prst="rect">
            <a:avLst/>
          </a:prstGeom>
        </p:spPr>
      </p:pic>
      <p:sp>
        <p:nvSpPr>
          <p:cNvPr id="5" name="Obdélník 4">
            <a:extLst>
              <a:ext uri="{FF2B5EF4-FFF2-40B4-BE49-F238E27FC236}">
                <a16:creationId xmlns:a16="http://schemas.microsoft.com/office/drawing/2014/main" id="{FB407ED2-9D38-487F-9304-65514AA40793}"/>
              </a:ext>
            </a:extLst>
          </p:cNvPr>
          <p:cNvSpPr/>
          <p:nvPr/>
        </p:nvSpPr>
        <p:spPr>
          <a:xfrm>
            <a:off x="7075689" y="2512873"/>
            <a:ext cx="4113627" cy="3416320"/>
          </a:xfrm>
          <a:prstGeom prst="rect">
            <a:avLst/>
          </a:prstGeom>
          <a:noFill/>
        </p:spPr>
        <p:txBody>
          <a:bodyPr wrap="none" lIns="91440" tIns="45720" rIns="91440" bIns="45720">
            <a:spAutoFit/>
          </a:bodyPr>
          <a:lstStyle/>
          <a:p>
            <a:pPr algn="ctr"/>
            <a:r>
              <a:rPr lang="cs-CZ" sz="5400" b="0" cap="none" spc="0" dirty="0">
                <a:ln w="0"/>
                <a:solidFill>
                  <a:schemeClr val="tx1"/>
                </a:solidFill>
                <a:effectLst>
                  <a:outerShdw blurRad="38100" dist="19050" dir="2700000" algn="tl" rotWithShape="0">
                    <a:schemeClr val="dk1">
                      <a:alpha val="40000"/>
                    </a:schemeClr>
                  </a:outerShdw>
                </a:effectLst>
              </a:rPr>
              <a:t>Zaplatí </a:t>
            </a:r>
          </a:p>
          <a:p>
            <a:pPr algn="ctr"/>
            <a:r>
              <a:rPr lang="cs-CZ" sz="5400" dirty="0">
                <a:ln w="0"/>
                <a:effectLst>
                  <a:outerShdw blurRad="38100" dist="19050" dir="2700000" algn="tl" rotWithShape="0">
                    <a:schemeClr val="dk1">
                      <a:alpha val="40000"/>
                    </a:schemeClr>
                  </a:outerShdw>
                </a:effectLst>
              </a:rPr>
              <a:t>4050 Měsíčně</a:t>
            </a:r>
          </a:p>
          <a:p>
            <a:pPr algn="ctr"/>
            <a:r>
              <a:rPr lang="cs-CZ" sz="5400" b="0" cap="none" spc="0" dirty="0">
                <a:ln w="0"/>
                <a:solidFill>
                  <a:schemeClr val="tx1"/>
                </a:solidFill>
                <a:effectLst>
                  <a:outerShdw blurRad="38100" dist="19050" dir="2700000" algn="tl" rotWithShape="0">
                    <a:schemeClr val="dk1">
                      <a:alpha val="40000"/>
                    </a:schemeClr>
                  </a:outerShdw>
                </a:effectLst>
              </a:rPr>
              <a:t>48 600 Ročně </a:t>
            </a:r>
          </a:p>
          <a:p>
            <a:pPr algn="ctr"/>
            <a:endParaRPr lang="cs-CZ"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27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C1670-BD67-4D3E-8075-53DE01A2E1AE}"/>
              </a:ext>
            </a:extLst>
          </p:cNvPr>
          <p:cNvSpPr>
            <a:spLocks noGrp="1"/>
          </p:cNvSpPr>
          <p:nvPr>
            <p:ph type="title"/>
          </p:nvPr>
        </p:nvSpPr>
        <p:spPr/>
        <p:txBody>
          <a:bodyPr/>
          <a:lstStyle/>
          <a:p>
            <a:r>
              <a:rPr lang="sk-SK" dirty="0"/>
              <a:t>Výdaje na ZP </a:t>
            </a:r>
            <a:r>
              <a:rPr lang="sk-SK" dirty="0" err="1"/>
              <a:t>dle</a:t>
            </a:r>
            <a:r>
              <a:rPr lang="sk-SK" dirty="0"/>
              <a:t> </a:t>
            </a:r>
            <a:r>
              <a:rPr lang="sk-SK" dirty="0" err="1"/>
              <a:t>věku</a:t>
            </a:r>
            <a:r>
              <a:rPr lang="sk-SK" dirty="0"/>
              <a:t> a pohlaví v </a:t>
            </a:r>
            <a:r>
              <a:rPr lang="sk-SK" dirty="0" err="1"/>
              <a:t>roce</a:t>
            </a:r>
            <a:r>
              <a:rPr lang="sk-SK" dirty="0"/>
              <a:t> 2013 (mil. KČ)</a:t>
            </a:r>
            <a:endParaRPr lang="cs-CZ" dirty="0"/>
          </a:p>
        </p:txBody>
      </p:sp>
      <p:pic>
        <p:nvPicPr>
          <p:cNvPr id="5" name="Graf 4">
            <a:extLst>
              <a:ext uri="{FF2B5EF4-FFF2-40B4-BE49-F238E27FC236}">
                <a16:creationId xmlns:a16="http://schemas.microsoft.com/office/drawing/2014/main" id="{3D776A01-666A-4282-BC24-67454A93B0E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308" t="-3905" r="-1854" b="-3954"/>
          <a:stretch>
            <a:fillRect/>
          </a:stretch>
        </p:blipFill>
        <p:spPr bwMode="auto">
          <a:xfrm>
            <a:off x="1425307" y="1690688"/>
            <a:ext cx="7747876" cy="396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36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86698" y="2446393"/>
            <a:ext cx="7847012" cy="1873250"/>
          </a:xfrm>
        </p:spPr>
        <p:txBody>
          <a:bodyPr/>
          <a:lstStyle/>
          <a:p>
            <a:pPr>
              <a:defRPr/>
            </a:pPr>
            <a:r>
              <a:rPr lang="cs-CZ" b="1" dirty="0"/>
              <a:t>Systém veřejného zdravotního pojištění. </a:t>
            </a:r>
            <a:endParaRPr lang="cs-CZ" altLang="cs-CZ" dirty="0">
              <a:latin typeface="Arial" charset="0"/>
              <a:cs typeface="Arial" charset="0"/>
            </a:endParaRPr>
          </a:p>
        </p:txBody>
      </p:sp>
    </p:spTree>
    <p:extLst>
      <p:ext uri="{BB962C8B-B14F-4D97-AF65-F5344CB8AC3E}">
        <p14:creationId xmlns:p14="http://schemas.microsoft.com/office/powerpoint/2010/main" val="4086468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BF441-8AD8-46EA-A498-5FD8AF874EAC}"/>
              </a:ext>
            </a:extLst>
          </p:cNvPr>
          <p:cNvSpPr>
            <a:spLocks noGrp="1"/>
          </p:cNvSpPr>
          <p:nvPr>
            <p:ph type="title"/>
          </p:nvPr>
        </p:nvSpPr>
        <p:spPr/>
        <p:txBody>
          <a:bodyPr/>
          <a:lstStyle/>
          <a:p>
            <a:r>
              <a:rPr lang="sk-SK" dirty="0" err="1"/>
              <a:t>Co</a:t>
            </a:r>
            <a:r>
              <a:rPr lang="sk-SK" dirty="0"/>
              <a:t> </a:t>
            </a:r>
            <a:r>
              <a:rPr lang="sk-SK" dirty="0" err="1"/>
              <a:t>se</a:t>
            </a:r>
            <a:r>
              <a:rPr lang="sk-SK" dirty="0"/>
              <a:t> hradí?</a:t>
            </a:r>
            <a:endParaRPr lang="cs-CZ" dirty="0"/>
          </a:p>
        </p:txBody>
      </p:sp>
      <p:graphicFrame>
        <p:nvGraphicFramePr>
          <p:cNvPr id="4" name="Zástupný symbol pro obsah 3">
            <a:extLst>
              <a:ext uri="{FF2B5EF4-FFF2-40B4-BE49-F238E27FC236}">
                <a16:creationId xmlns:a16="http://schemas.microsoft.com/office/drawing/2014/main" id="{28A67D8D-EB9A-4A03-BC15-05A1E5A5442A}"/>
              </a:ext>
            </a:extLst>
          </p:cNvPr>
          <p:cNvGraphicFramePr>
            <a:graphicFrameLocks noGrp="1"/>
          </p:cNvGraphicFramePr>
          <p:nvPr>
            <p:ph idx="1"/>
            <p:extLst>
              <p:ext uri="{D42A27DB-BD31-4B8C-83A1-F6EECF244321}">
                <p14:modId xmlns:p14="http://schemas.microsoft.com/office/powerpoint/2010/main" val="2812141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68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Hrazené služby</a:t>
            </a: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8633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Hrazené služby</a:t>
            </a:r>
          </a:p>
        </p:txBody>
      </p:sp>
      <p:graphicFrame>
        <p:nvGraphicFramePr>
          <p:cNvPr id="2" name="Diagram 1"/>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13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Hrazené služby</a:t>
            </a:r>
          </a:p>
        </p:txBody>
      </p:sp>
      <p:sp>
        <p:nvSpPr>
          <p:cNvPr id="5837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cs-CZ" altLang="cs-CZ" sz="2000" dirty="0">
              <a:cs typeface="Arial" panose="020B0604020202020204" pitchFamily="34" charset="0"/>
            </a:endParaRPr>
          </a:p>
          <a:p>
            <a:pPr>
              <a:lnSpc>
                <a:spcPct val="80000"/>
              </a:lnSpc>
            </a:pPr>
            <a:r>
              <a:rPr lang="cs-CZ" altLang="cs-CZ" sz="2000" dirty="0">
                <a:cs typeface="Arial" panose="020B0604020202020204" pitchFamily="34" charset="0"/>
              </a:rPr>
              <a:t>e) přeprava žijícího dárce do místa odběru a z tohoto místa do místa poskytnutí zdravotní péče související s odběrem a z tohoto místa a náhradu cestovních nákladů,</a:t>
            </a:r>
          </a:p>
          <a:p>
            <a:pPr>
              <a:lnSpc>
                <a:spcPct val="80000"/>
              </a:lnSpc>
            </a:pPr>
            <a:r>
              <a:rPr lang="cs-CZ" altLang="cs-CZ" sz="2000" dirty="0">
                <a:cs typeface="Arial" panose="020B0604020202020204" pitchFamily="34" charset="0"/>
              </a:rPr>
              <a:t> f) přeprava zemřelého dárce do místa odběru a z tohoto místa,</a:t>
            </a:r>
          </a:p>
          <a:p>
            <a:pPr>
              <a:lnSpc>
                <a:spcPct val="80000"/>
              </a:lnSpc>
            </a:pPr>
            <a:r>
              <a:rPr lang="cs-CZ" altLang="cs-CZ" sz="2000" dirty="0">
                <a:cs typeface="Arial" panose="020B0604020202020204" pitchFamily="34" charset="0"/>
              </a:rPr>
              <a:t> g) přeprava odebraných tkání, buněk a orgánů,</a:t>
            </a:r>
          </a:p>
          <a:p>
            <a:pPr>
              <a:lnSpc>
                <a:spcPct val="80000"/>
              </a:lnSpc>
            </a:pPr>
            <a:r>
              <a:rPr lang="cs-CZ" altLang="cs-CZ" sz="2000" dirty="0">
                <a:cs typeface="Arial" panose="020B0604020202020204" pitchFamily="34" charset="0"/>
              </a:rPr>
              <a:t> h) prohlídka zemřelého pojištěnce a pitva včetně přepravy,</a:t>
            </a:r>
          </a:p>
          <a:p>
            <a:pPr>
              <a:lnSpc>
                <a:spcPct val="80000"/>
              </a:lnSpc>
            </a:pPr>
            <a:r>
              <a:rPr lang="cs-CZ" altLang="cs-CZ" sz="2000" dirty="0">
                <a:cs typeface="Arial" panose="020B0604020202020204" pitchFamily="34" charset="0"/>
              </a:rPr>
              <a:t> i) pobyt průvodce pojištěnce ve zdravotnickém zařízení lůžkové péče,</a:t>
            </a:r>
          </a:p>
          <a:p>
            <a:pPr>
              <a:lnSpc>
                <a:spcPct val="80000"/>
              </a:lnSpc>
            </a:pPr>
            <a:r>
              <a:rPr lang="cs-CZ" altLang="cs-CZ" sz="2000" dirty="0">
                <a:cs typeface="Arial" panose="020B0604020202020204" pitchFamily="34" charset="0"/>
              </a:rPr>
              <a:t> j) zdravotní péče související s těhotenstvím a porodem dítěte, jehož matka požádala o utajení své osoby v souvislosti s porodem; tuto péči hradí zdravotní pojišťovna, kterou na základě identifikačních údajů pojištěnce o úhradu požádá příslušný poskytovatel.</a:t>
            </a:r>
          </a:p>
          <a:p>
            <a:pPr>
              <a:lnSpc>
                <a:spcPct val="80000"/>
              </a:lnSpc>
            </a:pPr>
            <a:endParaRPr lang="cs-CZ" altLang="cs-CZ" sz="2000" dirty="0">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08680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Hrazené služby</a:t>
            </a:r>
          </a:p>
        </p:txBody>
      </p:sp>
      <p:sp>
        <p:nvSpPr>
          <p:cNvPr id="59395"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cs-CZ" altLang="cs-CZ" sz="2000" dirty="0">
                <a:cs typeface="Arial" panose="020B0604020202020204" pitchFamily="34" charset="0"/>
              </a:rPr>
              <a:t>Ze zdravotního pojištění se hradí zdravotní služby poskytnuté na území České republiky.</a:t>
            </a:r>
          </a:p>
          <a:p>
            <a:pPr>
              <a:lnSpc>
                <a:spcPct val="80000"/>
              </a:lnSpc>
            </a:pPr>
            <a:r>
              <a:rPr lang="cs-CZ" altLang="cs-CZ" sz="2000" dirty="0">
                <a:cs typeface="Arial" panose="020B0604020202020204" pitchFamily="34" charset="0"/>
              </a:rPr>
              <a:t> Ze zdravotního pojištění se pojištěnci na základě jeho žádosti poskytne náhrada nákladů vynaložených na neodkladnou zdravotní péči, jejíž potřeba nastala během jeho pobytu v cizině, a to pouze do výše stanovené pro úhradu takových služeb, pokud by byly poskytnuty na území České republiky.</a:t>
            </a:r>
          </a:p>
        </p:txBody>
      </p:sp>
    </p:spTree>
    <p:extLst>
      <p:ext uri="{BB962C8B-B14F-4D97-AF65-F5344CB8AC3E}">
        <p14:creationId xmlns:p14="http://schemas.microsoft.com/office/powerpoint/2010/main" val="195489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Výše náhrady nákladů</a:t>
            </a:r>
          </a:p>
        </p:txBody>
      </p:sp>
      <p:sp>
        <p:nvSpPr>
          <p:cNvPr id="6144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na základě tohoto zákona</a:t>
            </a:r>
          </a:p>
          <a:p>
            <a:r>
              <a:rPr lang="cs-CZ" altLang="cs-CZ">
                <a:effectLst/>
                <a:cs typeface="Arial" panose="020B0604020202020204" pitchFamily="34" charset="0"/>
              </a:rPr>
              <a:t>vyhlášky </a:t>
            </a:r>
          </a:p>
          <a:p>
            <a:r>
              <a:rPr lang="cs-CZ" altLang="cs-CZ">
                <a:effectLst/>
                <a:cs typeface="Arial" panose="020B0604020202020204" pitchFamily="34" charset="0"/>
              </a:rPr>
              <a:t>cenového předpisu</a:t>
            </a:r>
          </a:p>
          <a:p>
            <a:r>
              <a:rPr lang="cs-CZ" altLang="cs-CZ">
                <a:effectLst/>
                <a:cs typeface="Arial" panose="020B0604020202020204" pitchFamily="34" charset="0"/>
              </a:rPr>
              <a:t>opatření obecné povahy </a:t>
            </a:r>
          </a:p>
          <a:p>
            <a:r>
              <a:rPr lang="cs-CZ" altLang="cs-CZ">
                <a:effectLst/>
                <a:cs typeface="Arial" panose="020B0604020202020204" pitchFamily="34" charset="0"/>
              </a:rPr>
              <a:t>rozhodnutí Ústavu ke dni vyhotovení účetního dokladu, na jehož základě se náhrada provádí</a:t>
            </a:r>
          </a:p>
        </p:txBody>
      </p:sp>
    </p:spTree>
    <p:extLst>
      <p:ext uri="{BB962C8B-B14F-4D97-AF65-F5344CB8AC3E}">
        <p14:creationId xmlns:p14="http://schemas.microsoft.com/office/powerpoint/2010/main" val="1846756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C822A4-9F32-49B1-8625-35EDAE337F96}"/>
              </a:ext>
            </a:extLst>
          </p:cNvPr>
          <p:cNvSpPr>
            <a:spLocks noGrp="1"/>
          </p:cNvSpPr>
          <p:nvPr>
            <p:ph type="title"/>
          </p:nvPr>
        </p:nvSpPr>
        <p:spPr/>
        <p:txBody>
          <a:bodyPr/>
          <a:lstStyle/>
          <a:p>
            <a:r>
              <a:rPr lang="cs-CZ" dirty="0"/>
              <a:t>Úhradová vyhláška</a:t>
            </a:r>
          </a:p>
        </p:txBody>
      </p:sp>
      <p:pic>
        <p:nvPicPr>
          <p:cNvPr id="5" name="Zástupný symbol pro obsah 4" descr="Výřez obrazovky">
            <a:extLst>
              <a:ext uri="{FF2B5EF4-FFF2-40B4-BE49-F238E27FC236}">
                <a16:creationId xmlns:a16="http://schemas.microsoft.com/office/drawing/2014/main" id="{396ED04D-673F-4330-9C5D-A0E660A65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8729" y="1807420"/>
            <a:ext cx="4505071" cy="4351338"/>
          </a:xfrm>
        </p:spPr>
      </p:pic>
      <p:pic>
        <p:nvPicPr>
          <p:cNvPr id="7" name="Obrázek 6" descr="Výřez obrazovky">
            <a:extLst>
              <a:ext uri="{FF2B5EF4-FFF2-40B4-BE49-F238E27FC236}">
                <a16:creationId xmlns:a16="http://schemas.microsoft.com/office/drawing/2014/main" id="{3472056C-1558-4CD1-8419-62BB4ADBB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659" y="1690688"/>
            <a:ext cx="5723116" cy="3825572"/>
          </a:xfrm>
          <a:prstGeom prst="rect">
            <a:avLst/>
          </a:prstGeom>
        </p:spPr>
      </p:pic>
    </p:spTree>
    <p:extLst>
      <p:ext uri="{BB962C8B-B14F-4D97-AF65-F5344CB8AC3E}">
        <p14:creationId xmlns:p14="http://schemas.microsoft.com/office/powerpoint/2010/main" val="362764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C51962F-3682-484B-AD16-1E2060916CEE}"/>
              </a:ext>
            </a:extLst>
          </p:cNvPr>
          <p:cNvSpPr>
            <a:spLocks noGrp="1"/>
          </p:cNvSpPr>
          <p:nvPr>
            <p:ph type="ctrTitle"/>
          </p:nvPr>
        </p:nvSpPr>
        <p:spPr/>
        <p:txBody>
          <a:bodyPr/>
          <a:lstStyle/>
          <a:p>
            <a:r>
              <a:rPr lang="cs-CZ" dirty="0"/>
              <a:t>Práva pojištěnce</a:t>
            </a:r>
          </a:p>
        </p:txBody>
      </p:sp>
      <p:sp>
        <p:nvSpPr>
          <p:cNvPr id="5" name="Podnadpis 4">
            <a:extLst>
              <a:ext uri="{FF2B5EF4-FFF2-40B4-BE49-F238E27FC236}">
                <a16:creationId xmlns:a16="http://schemas.microsoft.com/office/drawing/2014/main" id="{BE1514C0-366E-4422-89D5-22447CF92315}"/>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38614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cs-CZ" sz="4000">
                <a:latin typeface="Tahoma" panose="020B0604030504040204" pitchFamily="34" charset="0"/>
                <a:cs typeface="Arial" panose="020B0604020202020204" pitchFamily="34" charset="0"/>
              </a:rPr>
              <a:t>Práva a povinnosti plátců pojistného</a:t>
            </a:r>
            <a:endParaRPr lang="cs-CZ" altLang="cs-CZ" sz="4000">
              <a:latin typeface="Tahoma" panose="020B0604030504040204" pitchFamily="34" charset="0"/>
              <a:cs typeface="Arial" panose="020B0604020202020204" pitchFamily="34" charset="0"/>
            </a:endParaRPr>
          </a:p>
        </p:txBody>
      </p:sp>
      <p:graphicFrame>
        <p:nvGraphicFramePr>
          <p:cNvPr id="2" name="Diagram 1"/>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91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Práva pojištěnce</a:t>
            </a:r>
          </a:p>
        </p:txBody>
      </p:sp>
      <p:graphicFrame>
        <p:nvGraphicFramePr>
          <p:cNvPr id="2" name="Diagram 1"/>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89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86528E-F9C2-47AB-91A9-DB1937468D01}"/>
              </a:ext>
            </a:extLst>
          </p:cNvPr>
          <p:cNvSpPr>
            <a:spLocks noGrp="1"/>
          </p:cNvSpPr>
          <p:nvPr>
            <p:ph type="title"/>
          </p:nvPr>
        </p:nvSpPr>
        <p:spPr/>
        <p:txBody>
          <a:bodyPr/>
          <a:lstStyle/>
          <a:p>
            <a:r>
              <a:rPr lang="cs-CZ" dirty="0"/>
              <a:t>Osnova:</a:t>
            </a:r>
          </a:p>
        </p:txBody>
      </p:sp>
      <p:sp>
        <p:nvSpPr>
          <p:cNvPr id="3" name="Zástupný symbol pro obsah 2">
            <a:extLst>
              <a:ext uri="{FF2B5EF4-FFF2-40B4-BE49-F238E27FC236}">
                <a16:creationId xmlns:a16="http://schemas.microsoft.com/office/drawing/2014/main" id="{8316FF99-E07A-4BA9-98EA-33B86018304A}"/>
              </a:ext>
            </a:extLst>
          </p:cNvPr>
          <p:cNvSpPr>
            <a:spLocks noGrp="1"/>
          </p:cNvSpPr>
          <p:nvPr>
            <p:ph idx="1"/>
          </p:nvPr>
        </p:nvSpPr>
        <p:spPr/>
        <p:txBody>
          <a:bodyPr/>
          <a:lstStyle/>
          <a:p>
            <a:r>
              <a:rPr lang="cs-CZ" dirty="0"/>
              <a:t> Zdravotní služby hrazené ze zdravotního pojištění. </a:t>
            </a:r>
          </a:p>
          <a:p>
            <a:r>
              <a:rPr lang="cs-CZ" dirty="0"/>
              <a:t> Plátci zdravotního pojištění, práva a povinnosti pojištěnců. </a:t>
            </a:r>
          </a:p>
          <a:p>
            <a:r>
              <a:rPr lang="cs-CZ" dirty="0"/>
              <a:t> Systém úhrad zdravotní péče. </a:t>
            </a:r>
          </a:p>
        </p:txBody>
      </p:sp>
    </p:spTree>
    <p:extLst>
      <p:ext uri="{BB962C8B-B14F-4D97-AF65-F5344CB8AC3E}">
        <p14:creationId xmlns:p14="http://schemas.microsoft.com/office/powerpoint/2010/main" val="326095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Práva pojištěnce</a:t>
            </a: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641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Časová a místní dostupnost</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9757" y="1953133"/>
            <a:ext cx="7592485" cy="4096322"/>
          </a:xfrm>
        </p:spPr>
      </p:pic>
    </p:spTree>
    <p:extLst>
      <p:ext uri="{BB962C8B-B14F-4D97-AF65-F5344CB8AC3E}">
        <p14:creationId xmlns:p14="http://schemas.microsoft.com/office/powerpoint/2010/main" val="3790865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205" y="2253212"/>
            <a:ext cx="7811590" cy="3496163"/>
          </a:xfrm>
        </p:spPr>
      </p:pic>
    </p:spTree>
    <p:extLst>
      <p:ext uri="{BB962C8B-B14F-4D97-AF65-F5344CB8AC3E}">
        <p14:creationId xmlns:p14="http://schemas.microsoft.com/office/powerpoint/2010/main" val="358430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180" y="1972186"/>
            <a:ext cx="5839640" cy="4058216"/>
          </a:xfrm>
        </p:spPr>
      </p:pic>
    </p:spTree>
    <p:extLst>
      <p:ext uri="{BB962C8B-B14F-4D97-AF65-F5344CB8AC3E}">
        <p14:creationId xmlns:p14="http://schemas.microsoft.com/office/powerpoint/2010/main" val="3828477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600" y="2462792"/>
            <a:ext cx="6982799" cy="3077004"/>
          </a:xfrm>
        </p:spPr>
      </p:pic>
    </p:spTree>
    <p:extLst>
      <p:ext uri="{BB962C8B-B14F-4D97-AF65-F5344CB8AC3E}">
        <p14:creationId xmlns:p14="http://schemas.microsoft.com/office/powerpoint/2010/main" val="129929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Práva pojištěnce</a:t>
            </a:r>
          </a:p>
        </p:txBody>
      </p:sp>
      <p:graphicFrame>
        <p:nvGraphicFramePr>
          <p:cNvPr id="2" name="Diagram 1"/>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63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Práva pojištěnce</a:t>
            </a:r>
          </a:p>
        </p:txBody>
      </p:sp>
      <p:graphicFrame>
        <p:nvGraphicFramePr>
          <p:cNvPr id="2" name="Diagram 1"/>
          <p:cNvGraphicFramePr/>
          <p:nvPr>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45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Práva pojištěnce</a:t>
            </a:r>
          </a:p>
        </p:txBody>
      </p:sp>
      <p:sp>
        <p:nvSpPr>
          <p:cNvPr id="5120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a:effectLst/>
                <a:cs typeface="Arial" panose="020B0604020202020204" pitchFamily="34" charset="0"/>
              </a:rPr>
              <a:t>Má-li pojištěnec za to, že mu nejsou poskytovány hrazené služby v souladu s tímto zákonem, může podat stížnost podle zákona o zdravotních službách.</a:t>
            </a:r>
          </a:p>
          <a:p>
            <a:pPr>
              <a:buFont typeface="Wingdings" panose="05000000000000000000" pitchFamily="2" charset="2"/>
              <a:buNone/>
            </a:pPr>
            <a:endParaRPr lang="cs-CZ" altLang="cs-CZ">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33702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239F2C6-7020-4B2A-A589-BC846697DBF8}"/>
              </a:ext>
            </a:extLst>
          </p:cNvPr>
          <p:cNvSpPr>
            <a:spLocks noGrp="1"/>
          </p:cNvSpPr>
          <p:nvPr>
            <p:ph type="title"/>
          </p:nvPr>
        </p:nvSpPr>
        <p:spPr/>
        <p:txBody>
          <a:bodyPr/>
          <a:lstStyle/>
          <a:p>
            <a:r>
              <a:rPr lang="cs-CZ" dirty="0"/>
              <a:t>Složitější případy</a:t>
            </a:r>
          </a:p>
        </p:txBody>
      </p:sp>
      <p:sp>
        <p:nvSpPr>
          <p:cNvPr id="5" name="Zástupný symbol pro text 4">
            <a:extLst>
              <a:ext uri="{FF2B5EF4-FFF2-40B4-BE49-F238E27FC236}">
                <a16:creationId xmlns:a16="http://schemas.microsoft.com/office/drawing/2014/main" id="{A4AFE015-28B1-4272-804D-101BD9A8BC0C}"/>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537692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A901D5-62DF-416C-9648-1332007BC38F}"/>
              </a:ext>
            </a:extLst>
          </p:cNvPr>
          <p:cNvSpPr>
            <a:spLocks noGrp="1"/>
          </p:cNvSpPr>
          <p:nvPr>
            <p:ph type="title"/>
          </p:nvPr>
        </p:nvSpPr>
        <p:spPr/>
        <p:txBody>
          <a:bodyPr/>
          <a:lstStyle/>
          <a:p>
            <a:r>
              <a:rPr lang="cs-CZ" dirty="0"/>
              <a:t>Přeshraniční pohyb osob</a:t>
            </a:r>
          </a:p>
        </p:txBody>
      </p:sp>
      <p:sp>
        <p:nvSpPr>
          <p:cNvPr id="3" name="Zástupný symbol pro obsah 2">
            <a:extLst>
              <a:ext uri="{FF2B5EF4-FFF2-40B4-BE49-F238E27FC236}">
                <a16:creationId xmlns:a16="http://schemas.microsoft.com/office/drawing/2014/main" id="{3098CF8A-ED19-44F9-8455-B41BEB57980A}"/>
              </a:ext>
            </a:extLst>
          </p:cNvPr>
          <p:cNvSpPr>
            <a:spLocks noGrp="1"/>
          </p:cNvSpPr>
          <p:nvPr>
            <p:ph idx="1"/>
          </p:nvPr>
        </p:nvSpPr>
        <p:spPr/>
        <p:txBody>
          <a:bodyPr/>
          <a:lstStyle/>
          <a:p>
            <a:r>
              <a:rPr lang="cs-CZ" dirty="0"/>
              <a:t>Cizinec v ČR</a:t>
            </a:r>
          </a:p>
          <a:p>
            <a:pPr lvl="1"/>
            <a:r>
              <a:rPr lang="cs-CZ" dirty="0"/>
              <a:t>Cizinec z EU</a:t>
            </a:r>
          </a:p>
          <a:p>
            <a:pPr lvl="1"/>
            <a:r>
              <a:rPr lang="cs-CZ" dirty="0"/>
              <a:t>Cizinec mimo EU</a:t>
            </a:r>
          </a:p>
          <a:p>
            <a:r>
              <a:rPr lang="cs-CZ" dirty="0"/>
              <a:t>Pojištěnec ČR v cizině:</a:t>
            </a:r>
          </a:p>
          <a:p>
            <a:pPr lvl="1"/>
            <a:r>
              <a:rPr lang="cs-CZ" dirty="0"/>
              <a:t>Ze zdravotního pojištění se pojištěnci na základě jeho žádosti poskytne náhrada nákladů vynaložených na neodkladnou zdravotní péči, jejíž potřeba nastala během jeho pobytu v cizině, a to pouze do výše stanovené pro úhradu takových služeb, pokud by byly poskytnuty na území České republiky.</a:t>
            </a:r>
          </a:p>
        </p:txBody>
      </p:sp>
    </p:spTree>
    <p:extLst>
      <p:ext uri="{BB962C8B-B14F-4D97-AF65-F5344CB8AC3E}">
        <p14:creationId xmlns:p14="http://schemas.microsoft.com/office/powerpoint/2010/main" val="330500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D11F741-2A45-4EA7-944C-1473BB98F57F}"/>
              </a:ext>
            </a:extLst>
          </p:cNvPr>
          <p:cNvSpPr>
            <a:spLocks noGrp="1"/>
          </p:cNvSpPr>
          <p:nvPr>
            <p:ph type="ctrTitle"/>
          </p:nvPr>
        </p:nvSpPr>
        <p:spPr/>
        <p:txBody>
          <a:bodyPr/>
          <a:lstStyle/>
          <a:p>
            <a:r>
              <a:rPr lang="cs-CZ" dirty="0"/>
              <a:t>Hrazené služby hrazené ze zdravotního pojištění</a:t>
            </a:r>
          </a:p>
        </p:txBody>
      </p:sp>
      <p:sp>
        <p:nvSpPr>
          <p:cNvPr id="5" name="Podnadpis 4">
            <a:extLst>
              <a:ext uri="{FF2B5EF4-FFF2-40B4-BE49-F238E27FC236}">
                <a16:creationId xmlns:a16="http://schemas.microsoft.com/office/drawing/2014/main" id="{D49BE5C1-ABE6-4ADA-8880-A67596CE7729}"/>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877390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866779-F8A9-4902-B520-981C28B4BF2A}"/>
              </a:ext>
            </a:extLst>
          </p:cNvPr>
          <p:cNvSpPr>
            <a:spLocks noGrp="1"/>
          </p:cNvSpPr>
          <p:nvPr>
            <p:ph type="title"/>
          </p:nvPr>
        </p:nvSpPr>
        <p:spPr/>
        <p:txBody>
          <a:bodyPr/>
          <a:lstStyle/>
          <a:p>
            <a:r>
              <a:rPr lang="cs-CZ" b="1" dirty="0"/>
              <a:t>Zvláštní ambulantní péče</a:t>
            </a:r>
            <a:endParaRPr lang="cs-CZ" dirty="0"/>
          </a:p>
        </p:txBody>
      </p:sp>
      <p:sp>
        <p:nvSpPr>
          <p:cNvPr id="3" name="Zástupný symbol pro obsah 2">
            <a:extLst>
              <a:ext uri="{FF2B5EF4-FFF2-40B4-BE49-F238E27FC236}">
                <a16:creationId xmlns:a16="http://schemas.microsoft.com/office/drawing/2014/main" id="{1792A749-FF7A-4777-966C-86109A6E7FFC}"/>
              </a:ext>
            </a:extLst>
          </p:cNvPr>
          <p:cNvSpPr>
            <a:spLocks noGrp="1"/>
          </p:cNvSpPr>
          <p:nvPr>
            <p:ph idx="1"/>
          </p:nvPr>
        </p:nvSpPr>
        <p:spPr/>
        <p:txBody>
          <a:bodyPr>
            <a:normAutofit fontScale="62500" lnSpcReduction="20000"/>
          </a:bodyPr>
          <a:lstStyle/>
          <a:p>
            <a:r>
              <a:rPr lang="cs-CZ" dirty="0"/>
              <a:t>Hrazenými službami je i zvláštní ambulantní péče poskytovaná pojištěncům s akutním nebo chronickým onemocněním, pojištěncům tělesně, smyslově nebo mentálně postiženým a závislým na cizí pomoci a paliativní péče, poskytovaná pojištěncům v terminálním stavu, v jejich vlastním sociálním prostředí; tato péče se poskytuje jako</a:t>
            </a:r>
          </a:p>
          <a:p>
            <a:pPr marL="514350" indent="-514350">
              <a:buFont typeface="+mj-lt"/>
              <a:buAutoNum type="alphaLcParenR"/>
            </a:pPr>
            <a:r>
              <a:rPr lang="cs-CZ" dirty="0"/>
              <a:t>domácí zdravotní péče, pokud je poskytována na základě doporučení registrujícího poskytovatele ambulantní péče v oboru všeobecné praktické lékařství nebo v oboru praktické lékařství pro děti a dorost nebo ošetřujícího lékaře při hospitalizaci, nebo na základě doporučení ošetřujícího lékaře, jde-li o paliativní péči o pojištěnce v terminálním stavu,</a:t>
            </a:r>
          </a:p>
          <a:p>
            <a:pPr marL="514350" indent="-514350">
              <a:buFont typeface="+mj-lt"/>
              <a:buAutoNum type="alphaLcParenR"/>
            </a:pPr>
            <a:r>
              <a:rPr lang="cs-CZ" dirty="0"/>
              <a:t>zdravotní péče ve stacionářích, pokud je poskytována na základě doporučení ošetřujícího lékaře,</a:t>
            </a:r>
          </a:p>
          <a:p>
            <a:pPr marL="514350" indent="-514350">
              <a:buFont typeface="+mj-lt"/>
              <a:buAutoNum type="alphaLcParenR"/>
            </a:pPr>
            <a:r>
              <a:rPr lang="cs-CZ" dirty="0"/>
              <a:t>zdravotní péče poskytovaná ve zdravotnických zařízeních lůžkové péče osobám, které jsou v nich umístěny z jiných než zdravotních důvodů,</a:t>
            </a:r>
          </a:p>
          <a:p>
            <a:pPr marL="514350" indent="-514350">
              <a:buFont typeface="+mj-lt"/>
              <a:buAutoNum type="alphaLcParenR"/>
            </a:pPr>
            <a:r>
              <a:rPr lang="cs-CZ" dirty="0"/>
              <a:t>zdravotní péče v </a:t>
            </a:r>
            <a:r>
              <a:rPr lang="cs-CZ" dirty="0">
                <a:solidFill>
                  <a:srgbClr val="FF0000"/>
                </a:solidFill>
              </a:rPr>
              <a:t>zařízeních sociálních služeb,</a:t>
            </a:r>
          </a:p>
          <a:p>
            <a:pPr marL="514350" indent="-514350">
              <a:buFont typeface="+mj-lt"/>
              <a:buAutoNum type="alphaLcParenR"/>
            </a:pPr>
            <a:r>
              <a:rPr lang="cs-CZ" dirty="0"/>
              <a:t>ošetřovatelská péče poskytovaná na základě ordinace ošetřujícího lékaře pojištěncům umístěným v zařízeních pobytových sociálních služeb odborně způsobilými zaměstnanci těchto zařízení, pokud k tomu poskytovatelé pobytových sociálních služeb uzavřou zvláštní smlouvu s příslušnou zdravotní pojišťovnou podle § 17a.</a:t>
            </a:r>
          </a:p>
          <a:p>
            <a:endParaRPr lang="cs-CZ" dirty="0"/>
          </a:p>
        </p:txBody>
      </p:sp>
    </p:spTree>
    <p:extLst>
      <p:ext uri="{BB962C8B-B14F-4D97-AF65-F5344CB8AC3E}">
        <p14:creationId xmlns:p14="http://schemas.microsoft.com/office/powerpoint/2010/main" val="1911281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A6DB2-0413-41DE-94C2-087E3815C818}"/>
              </a:ext>
            </a:extLst>
          </p:cNvPr>
          <p:cNvSpPr>
            <a:spLocks noGrp="1"/>
          </p:cNvSpPr>
          <p:nvPr>
            <p:ph type="title"/>
          </p:nvPr>
        </p:nvSpPr>
        <p:spPr/>
        <p:txBody>
          <a:bodyPr/>
          <a:lstStyle/>
          <a:p>
            <a:r>
              <a:rPr lang="cs-CZ" dirty="0"/>
              <a:t>Zvláštnosti lůžková péče</a:t>
            </a:r>
          </a:p>
        </p:txBody>
      </p:sp>
      <p:sp>
        <p:nvSpPr>
          <p:cNvPr id="3" name="Zástupný symbol pro obsah 2">
            <a:extLst>
              <a:ext uri="{FF2B5EF4-FFF2-40B4-BE49-F238E27FC236}">
                <a16:creationId xmlns:a16="http://schemas.microsoft.com/office/drawing/2014/main" id="{90856D37-434C-4345-AF0A-24D8E6EE6A36}"/>
              </a:ext>
            </a:extLst>
          </p:cNvPr>
          <p:cNvSpPr>
            <a:spLocks noGrp="1"/>
          </p:cNvSpPr>
          <p:nvPr>
            <p:ph idx="1"/>
          </p:nvPr>
        </p:nvSpPr>
        <p:spPr/>
        <p:txBody>
          <a:bodyPr/>
          <a:lstStyle/>
          <a:p>
            <a:r>
              <a:rPr lang="cs-CZ" dirty="0"/>
              <a:t>Hrazenými službami je i léčba paliativní a symptomatická o osoby v terminálním stavu poskytovaná ve speciálních lůžkových zařízeních hospicového typu.</a:t>
            </a:r>
          </a:p>
          <a:p>
            <a:endParaRPr lang="cs-CZ" dirty="0"/>
          </a:p>
          <a:p>
            <a:r>
              <a:rPr lang="cs-CZ" dirty="0"/>
              <a:t>Hrazenými službami je i vybavení pojištěnce léčivými přípravky, potravinami pro zvláštní lékařské účely a zdravotnickými prostředky po ukončení hospitalizace na 3 dny nebo v odůvodněných případech i na další, nezbytně nutnou dobu.</a:t>
            </a:r>
          </a:p>
        </p:txBody>
      </p:sp>
    </p:spTree>
    <p:extLst>
      <p:ext uri="{BB962C8B-B14F-4D97-AF65-F5344CB8AC3E}">
        <p14:creationId xmlns:p14="http://schemas.microsoft.com/office/powerpoint/2010/main" val="3597756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83775E-7CE1-4A37-BCAC-EB99F4B37AC4}"/>
              </a:ext>
            </a:extLst>
          </p:cNvPr>
          <p:cNvSpPr>
            <a:spLocks noGrp="1"/>
          </p:cNvSpPr>
          <p:nvPr>
            <p:ph type="title"/>
          </p:nvPr>
        </p:nvSpPr>
        <p:spPr/>
        <p:txBody>
          <a:bodyPr/>
          <a:lstStyle/>
          <a:p>
            <a:r>
              <a:rPr lang="cs-CZ" dirty="0"/>
              <a:t>Preventivní péče</a:t>
            </a:r>
          </a:p>
        </p:txBody>
      </p:sp>
      <p:graphicFrame>
        <p:nvGraphicFramePr>
          <p:cNvPr id="4" name="Zástupný symbol pro obsah 3">
            <a:extLst>
              <a:ext uri="{FF2B5EF4-FFF2-40B4-BE49-F238E27FC236}">
                <a16:creationId xmlns:a16="http://schemas.microsoft.com/office/drawing/2014/main" id="{681DF171-4701-4C35-B606-603BB03B79B7}"/>
              </a:ext>
            </a:extLst>
          </p:cNvPr>
          <p:cNvGraphicFramePr>
            <a:graphicFrameLocks noGrp="1"/>
          </p:cNvGraphicFramePr>
          <p:nvPr>
            <p:ph idx="1"/>
            <p:extLst>
              <p:ext uri="{D42A27DB-BD31-4B8C-83A1-F6EECF244321}">
                <p14:modId xmlns:p14="http://schemas.microsoft.com/office/powerpoint/2010/main" val="1476701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153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A18105-B268-4700-A994-4F933FA85049}"/>
              </a:ext>
            </a:extLst>
          </p:cNvPr>
          <p:cNvSpPr>
            <a:spLocks noGrp="1"/>
          </p:cNvSpPr>
          <p:nvPr>
            <p:ph type="title"/>
          </p:nvPr>
        </p:nvSpPr>
        <p:spPr/>
        <p:txBody>
          <a:bodyPr/>
          <a:lstStyle/>
          <a:p>
            <a:r>
              <a:rPr lang="cs-CZ" dirty="0"/>
              <a:t>Problematika</a:t>
            </a:r>
          </a:p>
        </p:txBody>
      </p:sp>
      <p:sp>
        <p:nvSpPr>
          <p:cNvPr id="3" name="Zástupný symbol pro obsah 2">
            <a:extLst>
              <a:ext uri="{FF2B5EF4-FFF2-40B4-BE49-F238E27FC236}">
                <a16:creationId xmlns:a16="http://schemas.microsoft.com/office/drawing/2014/main" id="{E4C98FC5-9C10-41DF-90D4-EE616C2F9FF0}"/>
              </a:ext>
            </a:extLst>
          </p:cNvPr>
          <p:cNvSpPr>
            <a:spLocks noGrp="1"/>
          </p:cNvSpPr>
          <p:nvPr>
            <p:ph idx="1"/>
          </p:nvPr>
        </p:nvSpPr>
        <p:spPr/>
        <p:txBody>
          <a:bodyPr/>
          <a:lstStyle/>
          <a:p>
            <a:r>
              <a:rPr lang="cs-CZ" dirty="0"/>
              <a:t>Léčiva </a:t>
            </a:r>
          </a:p>
          <a:p>
            <a:pPr lvl="1"/>
            <a:r>
              <a:rPr lang="cs-CZ" dirty="0"/>
              <a:t>maximální úhrady, doplatky</a:t>
            </a:r>
          </a:p>
          <a:p>
            <a:pPr lvl="1"/>
            <a:r>
              <a:rPr lang="cs-CZ" dirty="0"/>
              <a:t>Indikační omezení SÚKL</a:t>
            </a:r>
          </a:p>
          <a:p>
            <a:pPr lvl="1"/>
            <a:r>
              <a:rPr lang="cs-CZ" dirty="0"/>
              <a:t>§ 16</a:t>
            </a:r>
          </a:p>
          <a:p>
            <a:pPr lvl="1"/>
            <a:r>
              <a:rPr lang="cs-CZ" dirty="0"/>
              <a:t>VILP</a:t>
            </a:r>
          </a:p>
        </p:txBody>
      </p:sp>
    </p:spTree>
    <p:extLst>
      <p:ext uri="{BB962C8B-B14F-4D97-AF65-F5344CB8AC3E}">
        <p14:creationId xmlns:p14="http://schemas.microsoft.com/office/powerpoint/2010/main" val="1173936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cs-CZ" dirty="0"/>
              <a:t>Neposkytnutí zdravotní péče z kapacitních či finančních důvodů</a:t>
            </a:r>
          </a:p>
        </p:txBody>
      </p:sp>
      <p:sp>
        <p:nvSpPr>
          <p:cNvPr id="3" name="Rectangle 15"/>
          <p:cNvSpPr>
            <a:spLocks noGrp="1" noChangeArrowheads="1"/>
          </p:cNvSpPr>
          <p:nvPr>
            <p:ph type="ftr" sz="quarter" idx="3"/>
          </p:nvPr>
        </p:nvSpPr>
        <p:spPr/>
        <p:txBody>
          <a:bodyPr/>
          <a:lstStyle/>
          <a:p>
            <a:r>
              <a:rPr lang="cs-CZ" altLang="cs-CZ" dirty="0"/>
              <a:t>Definujte zápatí - název prezentace / pracoviště</a:t>
            </a:r>
          </a:p>
        </p:txBody>
      </p:sp>
      <p:sp>
        <p:nvSpPr>
          <p:cNvPr id="4" name="Rectangle 16"/>
          <p:cNvSpPr>
            <a:spLocks noGrp="1" noChangeArrowheads="1"/>
          </p:cNvSpPr>
          <p:nvPr>
            <p:ph type="sldNum" sz="quarter" idx="4"/>
          </p:nvPr>
        </p:nvSpPr>
        <p:spPr/>
        <p:txBody>
          <a:bodyPr/>
          <a:lstStyle/>
          <a:p>
            <a:fld id="{EA4ADC9B-C3B1-4CB1-8B0D-14D528DA44A1}" type="slidenum">
              <a:rPr lang="cs-CZ" altLang="cs-CZ"/>
              <a:pPr/>
              <a:t>44</a:t>
            </a:fld>
            <a:endParaRPr lang="cs-CZ" altLang="cs-CZ" dirty="0"/>
          </a:p>
        </p:txBody>
      </p:sp>
    </p:spTree>
    <p:extLst>
      <p:ext uri="{BB962C8B-B14F-4D97-AF65-F5344CB8AC3E}">
        <p14:creationId xmlns:p14="http://schemas.microsoft.com/office/powerpoint/2010/main" val="1084526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7A61441F-CE87-49FB-9228-4063240A9B0E}"/>
              </a:ext>
            </a:extLst>
          </p:cNvPr>
          <p:cNvSpPr>
            <a:spLocks noGrp="1"/>
          </p:cNvSpPr>
          <p:nvPr>
            <p:ph type="title"/>
          </p:nvPr>
        </p:nvSpPr>
        <p:spPr/>
        <p:txBody>
          <a:bodyPr/>
          <a:lstStyle/>
          <a:p>
            <a:r>
              <a:rPr lang="cs-CZ" dirty="0"/>
              <a:t>Cenové stropy v českém zdravotnictví</a:t>
            </a:r>
          </a:p>
        </p:txBody>
      </p:sp>
      <p:sp>
        <p:nvSpPr>
          <p:cNvPr id="8" name="Zástupný symbol pro obsah 7">
            <a:extLst>
              <a:ext uri="{FF2B5EF4-FFF2-40B4-BE49-F238E27FC236}">
                <a16:creationId xmlns:a16="http://schemas.microsoft.com/office/drawing/2014/main" id="{53D9DA9F-141E-4BC3-9F3F-B13060F36D72}"/>
              </a:ext>
            </a:extLst>
          </p:cNvPr>
          <p:cNvSpPr>
            <a:spLocks noGrp="1"/>
          </p:cNvSpPr>
          <p:nvPr>
            <p:ph sz="half" idx="1"/>
          </p:nvPr>
        </p:nvSpPr>
        <p:spPr/>
        <p:txBody>
          <a:bodyPr/>
          <a:lstStyle/>
          <a:p>
            <a:r>
              <a:rPr lang="cs-CZ" dirty="0"/>
              <a:t>Limity</a:t>
            </a:r>
          </a:p>
          <a:p>
            <a:pPr lvl="1"/>
            <a:r>
              <a:rPr lang="cs-CZ" dirty="0"/>
              <a:t>Cenový strop za jednotlivé výkony</a:t>
            </a:r>
          </a:p>
          <a:p>
            <a:pPr lvl="1"/>
            <a:r>
              <a:rPr lang="cs-CZ" dirty="0"/>
              <a:t>Cena jednotky léčiva</a:t>
            </a:r>
          </a:p>
          <a:p>
            <a:r>
              <a:rPr lang="cs-CZ" dirty="0"/>
              <a:t>Agregátní limity</a:t>
            </a:r>
          </a:p>
          <a:p>
            <a:pPr lvl="1"/>
            <a:r>
              <a:rPr lang="cs-CZ" dirty="0"/>
              <a:t>Smlouvy</a:t>
            </a:r>
          </a:p>
          <a:p>
            <a:pPr lvl="1"/>
            <a:r>
              <a:rPr lang="cs-CZ" dirty="0"/>
              <a:t>Úhradová vyhláška</a:t>
            </a:r>
          </a:p>
          <a:p>
            <a:pPr lvl="1"/>
            <a:endParaRPr lang="cs-CZ" dirty="0"/>
          </a:p>
        </p:txBody>
      </p:sp>
      <p:sp>
        <p:nvSpPr>
          <p:cNvPr id="9" name="Zástupný symbol pro obsah 8">
            <a:extLst>
              <a:ext uri="{FF2B5EF4-FFF2-40B4-BE49-F238E27FC236}">
                <a16:creationId xmlns:a16="http://schemas.microsoft.com/office/drawing/2014/main" id="{C7D53AC7-0D0E-4F84-B8E4-EA94BC76073F}"/>
              </a:ext>
            </a:extLst>
          </p:cNvPr>
          <p:cNvSpPr>
            <a:spLocks noGrp="1"/>
          </p:cNvSpPr>
          <p:nvPr>
            <p:ph sz="half" idx="2"/>
          </p:nvPr>
        </p:nvSpPr>
        <p:spPr/>
        <p:txBody>
          <a:bodyPr/>
          <a:lstStyle/>
          <a:p>
            <a:endParaRPr lang="cs-CZ" dirty="0"/>
          </a:p>
        </p:txBody>
      </p:sp>
      <p:sp>
        <p:nvSpPr>
          <p:cNvPr id="4" name="Zástupný symbol pro zápatí 3">
            <a:extLst>
              <a:ext uri="{FF2B5EF4-FFF2-40B4-BE49-F238E27FC236}">
                <a16:creationId xmlns:a16="http://schemas.microsoft.com/office/drawing/2014/main" id="{FCFBB871-8407-4F00-AD1F-FB21A90C61DC}"/>
              </a:ext>
            </a:extLst>
          </p:cNvPr>
          <p:cNvSpPr>
            <a:spLocks noGrp="1"/>
          </p:cNvSpPr>
          <p:nvPr>
            <p:ph type="ftr" sz="quarter" idx="10"/>
          </p:nvPr>
        </p:nvSpPr>
        <p:spPr/>
        <p:txBody>
          <a:bodyPr/>
          <a:lstStyle/>
          <a:p>
            <a:r>
              <a:rPr lang="cs-CZ" altLang="cs-CZ" dirty="0"/>
              <a:t>Definujte zápatí - název prezentace / pracoviště</a:t>
            </a:r>
          </a:p>
        </p:txBody>
      </p:sp>
      <p:sp>
        <p:nvSpPr>
          <p:cNvPr id="5" name="Zástupný symbol pro číslo snímku 4">
            <a:extLst>
              <a:ext uri="{FF2B5EF4-FFF2-40B4-BE49-F238E27FC236}">
                <a16:creationId xmlns:a16="http://schemas.microsoft.com/office/drawing/2014/main" id="{22D03F96-5A62-42DA-83D5-ED0576F366D2}"/>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pic>
        <p:nvPicPr>
          <p:cNvPr id="6" name="Picture 2" descr="Výsledek obrázku pro supply demand price ceiling">
            <a:extLst>
              <a:ext uri="{FF2B5EF4-FFF2-40B4-BE49-F238E27FC236}">
                <a16:creationId xmlns:a16="http://schemas.microsoft.com/office/drawing/2014/main" id="{F1D82E11-6E37-45B7-A58E-6980CE5D6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842" y="2237885"/>
            <a:ext cx="5127788" cy="384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65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632E74-9406-4C2E-B97B-CEF75CD5AC5B}"/>
              </a:ext>
            </a:extLst>
          </p:cNvPr>
          <p:cNvSpPr>
            <a:spLocks noGrp="1"/>
          </p:cNvSpPr>
          <p:nvPr>
            <p:ph type="title"/>
          </p:nvPr>
        </p:nvSpPr>
        <p:spPr/>
        <p:txBody>
          <a:bodyPr/>
          <a:lstStyle/>
          <a:p>
            <a:r>
              <a:rPr lang="cs-CZ" dirty="0"/>
              <a:t>Kde dochází k omezení ZS?</a:t>
            </a:r>
          </a:p>
        </p:txBody>
      </p:sp>
      <p:sp>
        <p:nvSpPr>
          <p:cNvPr id="5" name="Zástupný symbol pro text 4">
            <a:extLst>
              <a:ext uri="{FF2B5EF4-FFF2-40B4-BE49-F238E27FC236}">
                <a16:creationId xmlns:a16="http://schemas.microsoft.com/office/drawing/2014/main" id="{2F8AABC2-432C-4F23-9681-F9DD5E12601D}"/>
              </a:ext>
            </a:extLst>
          </p:cNvPr>
          <p:cNvSpPr>
            <a:spLocks noGrp="1"/>
          </p:cNvSpPr>
          <p:nvPr>
            <p:ph type="body" idx="1"/>
          </p:nvPr>
        </p:nvSpPr>
        <p:spPr/>
        <p:txBody>
          <a:bodyPr/>
          <a:lstStyle/>
          <a:p>
            <a:r>
              <a:rPr lang="cs-CZ" dirty="0"/>
              <a:t>Úroveň poskytovatele</a:t>
            </a:r>
          </a:p>
        </p:txBody>
      </p:sp>
      <p:sp>
        <p:nvSpPr>
          <p:cNvPr id="3" name="Zástupný symbol pro obsah 2">
            <a:extLst>
              <a:ext uri="{FF2B5EF4-FFF2-40B4-BE49-F238E27FC236}">
                <a16:creationId xmlns:a16="http://schemas.microsoft.com/office/drawing/2014/main" id="{873BAC3D-599D-48C1-B85C-E0B654383C14}"/>
              </a:ext>
            </a:extLst>
          </p:cNvPr>
          <p:cNvSpPr>
            <a:spLocks noGrp="1"/>
          </p:cNvSpPr>
          <p:nvPr>
            <p:ph sz="half" idx="2"/>
          </p:nvPr>
        </p:nvSpPr>
        <p:spPr/>
        <p:txBody>
          <a:bodyPr/>
          <a:lstStyle/>
          <a:p>
            <a:r>
              <a:rPr lang="cs-CZ" dirty="0"/>
              <a:t>Odchod poskytovatelů z trhu</a:t>
            </a:r>
          </a:p>
          <a:p>
            <a:r>
              <a:rPr lang="cs-CZ" dirty="0"/>
              <a:t>Redukce kapacit</a:t>
            </a:r>
          </a:p>
          <a:p>
            <a:endParaRPr lang="cs-CZ" dirty="0"/>
          </a:p>
          <a:p>
            <a:pPr marL="0" indent="0">
              <a:buNone/>
            </a:pPr>
            <a:endParaRPr lang="cs-CZ" dirty="0"/>
          </a:p>
        </p:txBody>
      </p:sp>
      <p:sp>
        <p:nvSpPr>
          <p:cNvPr id="6" name="Zástupný symbol pro text 5">
            <a:extLst>
              <a:ext uri="{FF2B5EF4-FFF2-40B4-BE49-F238E27FC236}">
                <a16:creationId xmlns:a16="http://schemas.microsoft.com/office/drawing/2014/main" id="{384F1022-477C-48B9-8CDD-7FFF6F8719D1}"/>
              </a:ext>
            </a:extLst>
          </p:cNvPr>
          <p:cNvSpPr>
            <a:spLocks noGrp="1"/>
          </p:cNvSpPr>
          <p:nvPr>
            <p:ph type="body" sz="quarter" idx="3"/>
          </p:nvPr>
        </p:nvSpPr>
        <p:spPr/>
        <p:txBody>
          <a:bodyPr/>
          <a:lstStyle/>
          <a:p>
            <a:r>
              <a:rPr lang="cs-CZ" dirty="0"/>
              <a:t>Na úrovni pacienta</a:t>
            </a:r>
          </a:p>
        </p:txBody>
      </p:sp>
      <p:sp>
        <p:nvSpPr>
          <p:cNvPr id="7" name="Zástupný symbol pro obsah 6">
            <a:extLst>
              <a:ext uri="{FF2B5EF4-FFF2-40B4-BE49-F238E27FC236}">
                <a16:creationId xmlns:a16="http://schemas.microsoft.com/office/drawing/2014/main" id="{98E2D7D4-5FFD-411C-8CB4-3FD8857B3E05}"/>
              </a:ext>
            </a:extLst>
          </p:cNvPr>
          <p:cNvSpPr>
            <a:spLocks noGrp="1"/>
          </p:cNvSpPr>
          <p:nvPr>
            <p:ph sz="quarter" idx="4"/>
          </p:nvPr>
        </p:nvSpPr>
        <p:spPr/>
        <p:txBody>
          <a:bodyPr/>
          <a:lstStyle/>
          <a:p>
            <a:r>
              <a:rPr lang="cs-CZ" dirty="0"/>
              <a:t>Léčba ztrátová za všech okolností</a:t>
            </a:r>
          </a:p>
          <a:p>
            <a:r>
              <a:rPr lang="cs-CZ" dirty="0"/>
              <a:t>Léčba ztrátová v daném místě a čase</a:t>
            </a:r>
          </a:p>
          <a:p>
            <a:endParaRPr lang="cs-CZ" dirty="0"/>
          </a:p>
        </p:txBody>
      </p:sp>
    </p:spTree>
    <p:extLst>
      <p:ext uri="{BB962C8B-B14F-4D97-AF65-F5344CB8AC3E}">
        <p14:creationId xmlns:p14="http://schemas.microsoft.com/office/powerpoint/2010/main" val="3384404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3D505-E61C-4365-A41D-B018FF015762}"/>
              </a:ext>
            </a:extLst>
          </p:cNvPr>
          <p:cNvSpPr>
            <a:spLocks noGrp="1"/>
          </p:cNvSpPr>
          <p:nvPr>
            <p:ph type="title"/>
          </p:nvPr>
        </p:nvSpPr>
        <p:spPr/>
        <p:txBody>
          <a:bodyPr/>
          <a:lstStyle/>
          <a:p>
            <a:r>
              <a:rPr lang="cs-CZ" dirty="0"/>
              <a:t>Co se stane když odejde poskytovatel z trhu?</a:t>
            </a:r>
          </a:p>
        </p:txBody>
      </p:sp>
      <p:sp>
        <p:nvSpPr>
          <p:cNvPr id="3" name="Zástupný symbol pro obsah 2">
            <a:extLst>
              <a:ext uri="{FF2B5EF4-FFF2-40B4-BE49-F238E27FC236}">
                <a16:creationId xmlns:a16="http://schemas.microsoft.com/office/drawing/2014/main" id="{09E6B833-C0FC-4198-8742-F6427EEDC507}"/>
              </a:ext>
            </a:extLst>
          </p:cNvPr>
          <p:cNvSpPr>
            <a:spLocks noGrp="1"/>
          </p:cNvSpPr>
          <p:nvPr>
            <p:ph idx="1"/>
          </p:nvPr>
        </p:nvSpPr>
        <p:spPr/>
        <p:txBody>
          <a:bodyPr>
            <a:normAutofit fontScale="70000" lnSpcReduction="20000"/>
          </a:bodyPr>
          <a:lstStyle/>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r>
              <a:rPr lang="cs-CZ" sz="1067" dirty="0"/>
              <a:t>https://courses.byui.edu/econ_150/econ_150_old_site/lesson_03.htm</a:t>
            </a:r>
          </a:p>
        </p:txBody>
      </p:sp>
      <p:pic>
        <p:nvPicPr>
          <p:cNvPr id="1028" name="Picture 4" descr="Výsledek obrázku pro what happens when supply decreases">
            <a:extLst>
              <a:ext uri="{FF2B5EF4-FFF2-40B4-BE49-F238E27FC236}">
                <a16:creationId xmlns:a16="http://schemas.microsoft.com/office/drawing/2014/main" id="{E5397897-55DC-4219-AABA-160C1D27E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4" y="2154955"/>
            <a:ext cx="4456239" cy="3414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lh3.googleusercontent.com/Wbeaon0dXfH-YJsHxa2wr-iB-ZMfJHW8wFOf63jN4Cclfv3abV3pisAb5DYlUsN4FfyH0JOGtFKPnMDNHyIULCLFGh77oEUCH88UY2i4XznAXQAhRbzVCU8NnaOjjEvckKk7vpbHx3p2UeJlEWeWyV4_e33XnxXiDGwyNaCrUvzhJjTTu-EVT3zozENznjAZxRFu1P-Y2IS22rgbxxBgTPv91gz8ch6j09hFezNIyNn2dww2BlfZNpwyPVYvdr_cDHUB1LQektMtt4QbW6YCYi64-6WjXIiYonrZRXorSFkKYQqn3jA2JtygJkAn0xJI2lopQ8YsJQW3mtbpEZI5ady_HD8-urHI9KAXOP42hiZuun-V_qopTebNCPZp9TSthPQJE4cnPutPSFs9LHbjKikMXNU58_gVoYy9LG41f6_A44A36c-zqKtDlCKByQ2CzuDGvZoI_KhADgcnZVt35WwWgcACjgvh5y6FWFX9ri5e8gFii80P6cobsl9Kt7IMlN0lGd8b7NLXaQrKU-BJJLGTWdSy122hhyCA_JMT7TuXBqFKrCQLW5AiztSnmio-IoGypNvjqZnPC8yUmNsx_P87F_eEJm62jPWfhTciRzM=w1748-h1310-no">
            <a:extLst>
              <a:ext uri="{FF2B5EF4-FFF2-40B4-BE49-F238E27FC236}">
                <a16:creationId xmlns:a16="http://schemas.microsoft.com/office/drawing/2014/main" id="{BF7216A9-DC47-4811-B28A-6295FFDDE3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678" y="1833430"/>
            <a:ext cx="5729204" cy="429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40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3D505-E61C-4365-A41D-B018FF015762}"/>
              </a:ext>
            </a:extLst>
          </p:cNvPr>
          <p:cNvSpPr>
            <a:spLocks noGrp="1"/>
          </p:cNvSpPr>
          <p:nvPr>
            <p:ph type="title"/>
          </p:nvPr>
        </p:nvSpPr>
        <p:spPr/>
        <p:txBody>
          <a:bodyPr/>
          <a:lstStyle/>
          <a:p>
            <a:r>
              <a:rPr lang="cs-CZ" dirty="0"/>
              <a:t>Navýšení ceny není možné pro cenový strop</a:t>
            </a:r>
          </a:p>
        </p:txBody>
      </p:sp>
      <p:sp>
        <p:nvSpPr>
          <p:cNvPr id="3" name="Zástupný symbol pro obsah 2">
            <a:extLst>
              <a:ext uri="{FF2B5EF4-FFF2-40B4-BE49-F238E27FC236}">
                <a16:creationId xmlns:a16="http://schemas.microsoft.com/office/drawing/2014/main" id="{09E6B833-C0FC-4198-8742-F6427EEDC507}"/>
              </a:ext>
            </a:extLst>
          </p:cNvPr>
          <p:cNvSpPr>
            <a:spLocks noGrp="1"/>
          </p:cNvSpPr>
          <p:nvPr>
            <p:ph idx="1"/>
          </p:nvPr>
        </p:nvSpPr>
        <p:spPr/>
        <p:txBody>
          <a:bodyPr>
            <a:normAutofit fontScale="70000" lnSpcReduction="20000"/>
          </a:bodyPr>
          <a:lstStyle/>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endParaRPr lang="cs-CZ" sz="1067" dirty="0"/>
          </a:p>
          <a:p>
            <a:r>
              <a:rPr lang="cs-CZ" sz="1067" dirty="0"/>
              <a:t>https://courses.byui.edu/econ_150/econ_150_old_site/lesson_03.htm</a:t>
            </a:r>
          </a:p>
        </p:txBody>
      </p:sp>
      <p:pic>
        <p:nvPicPr>
          <p:cNvPr id="1028" name="Picture 4" descr="Výsledek obrázku pro what happens when supply decreases">
            <a:extLst>
              <a:ext uri="{FF2B5EF4-FFF2-40B4-BE49-F238E27FC236}">
                <a16:creationId xmlns:a16="http://schemas.microsoft.com/office/drawing/2014/main" id="{E5397897-55DC-4219-AABA-160C1D27E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4" y="2154955"/>
            <a:ext cx="4456239" cy="3414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ýsledek obrázku pro supply demand price ceiling">
            <a:extLst>
              <a:ext uri="{FF2B5EF4-FFF2-40B4-BE49-F238E27FC236}">
                <a16:creationId xmlns:a16="http://schemas.microsoft.com/office/drawing/2014/main" id="{685C0DBC-D59B-45C4-856E-CEABF982F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667" y="2151399"/>
            <a:ext cx="4611623" cy="345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29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Když dojde k překročení limitu ?</a:t>
            </a:r>
          </a:p>
        </p:txBody>
      </p:sp>
      <p:sp>
        <p:nvSpPr>
          <p:cNvPr id="4" name="Podnadpis 3"/>
          <p:cNvSpPr>
            <a:spLocks noGrp="1"/>
          </p:cNvSpPr>
          <p:nvPr>
            <p:ph type="subTitle" idx="1"/>
          </p:nvPr>
        </p:nvSpPr>
        <p:spPr/>
        <p:txBody>
          <a:bodyPr/>
          <a:lstStyle/>
          <a:p>
            <a:r>
              <a:rPr lang="cs-CZ" dirty="0"/>
              <a:t>Je finanční ztrátovost důvodem k odmítnutí pacienta?</a:t>
            </a:r>
          </a:p>
        </p:txBody>
      </p:sp>
    </p:spTree>
    <p:extLst>
      <p:ext uri="{BB962C8B-B14F-4D97-AF65-F5344CB8AC3E}">
        <p14:creationId xmlns:p14="http://schemas.microsoft.com/office/powerpoint/2010/main" val="184854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latin typeface="Tahoma" panose="020B0604030504040204" pitchFamily="34" charset="0"/>
                <a:cs typeface="Arial" panose="020B0604020202020204" pitchFamily="34" charset="0"/>
              </a:rPr>
              <a:t>Systém financování zdravotní péče ČR</a:t>
            </a:r>
          </a:p>
        </p:txBody>
      </p:sp>
      <p:sp>
        <p:nvSpPr>
          <p:cNvPr id="409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latin typeface="Tahoma" panose="020B0604030504040204" pitchFamily="34" charset="0"/>
                <a:cs typeface="Arial" panose="020B0604020202020204" pitchFamily="34" charset="0"/>
              </a:rPr>
              <a:t>Čl. 31 Listiny základních práv a svobod (dále též „Listiny“)</a:t>
            </a:r>
          </a:p>
          <a:p>
            <a:pPr>
              <a:buFont typeface="Wingdings" panose="05000000000000000000" pitchFamily="2" charset="2"/>
              <a:buNone/>
            </a:pPr>
            <a:r>
              <a:rPr lang="cs-CZ" altLang="cs-CZ" dirty="0">
                <a:effectLst/>
                <a:latin typeface="Tahoma" panose="020B0604030504040204" pitchFamily="34" charset="0"/>
                <a:cs typeface="Arial" panose="020B0604020202020204" pitchFamily="34" charset="0"/>
              </a:rPr>
              <a:t> „</a:t>
            </a:r>
            <a:r>
              <a:rPr lang="cs-CZ" altLang="cs-CZ" i="1" dirty="0">
                <a:effectLst/>
                <a:latin typeface="Tahoma" panose="020B0604030504040204" pitchFamily="34" charset="0"/>
                <a:cs typeface="Arial" panose="020B0604020202020204" pitchFamily="34" charset="0"/>
              </a:rPr>
              <a:t>Každý má právo na ochranu zdraví. Občané mají na základě veřejného pojištění </a:t>
            </a:r>
            <a:r>
              <a:rPr lang="cs-CZ" altLang="cs-CZ" i="1" dirty="0">
                <a:solidFill>
                  <a:srgbClr val="FF0000"/>
                </a:solidFill>
                <a:effectLst/>
                <a:latin typeface="Tahoma" panose="020B0604030504040204" pitchFamily="34" charset="0"/>
                <a:cs typeface="Arial" panose="020B0604020202020204" pitchFamily="34" charset="0"/>
              </a:rPr>
              <a:t>právo na bezplatnou zdravotní péči a na zdravotní pomůcky za podmínek, které stanoví zákon</a:t>
            </a:r>
            <a:r>
              <a:rPr lang="cs-CZ" altLang="cs-CZ" i="1" dirty="0">
                <a:effectLst/>
                <a:latin typeface="Tahoma" panose="020B0604030504040204" pitchFamily="34" charset="0"/>
                <a:cs typeface="Arial" panose="020B0604020202020204" pitchFamily="34" charset="0"/>
              </a:rPr>
              <a:t>.“</a:t>
            </a:r>
            <a:endParaRPr lang="cs-CZ" altLang="cs-CZ" dirty="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516292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Je poskytovatel povinen poskytnout zdravotní službu?</a:t>
            </a:r>
          </a:p>
        </p:txBody>
      </p:sp>
      <p:sp>
        <p:nvSpPr>
          <p:cNvPr id="4" name="Zástupný symbol pro text 3"/>
          <p:cNvSpPr>
            <a:spLocks noGrp="1"/>
          </p:cNvSpPr>
          <p:nvPr>
            <p:ph type="body" idx="1"/>
          </p:nvPr>
        </p:nvSpPr>
        <p:spPr/>
        <p:txBody>
          <a:bodyPr/>
          <a:lstStyle/>
          <a:p>
            <a:r>
              <a:rPr lang="cs-CZ" dirty="0"/>
              <a:t>Argumenty pro</a:t>
            </a:r>
          </a:p>
        </p:txBody>
      </p:sp>
      <p:sp>
        <p:nvSpPr>
          <p:cNvPr id="5" name="Zástupný symbol pro obsah 4"/>
          <p:cNvSpPr>
            <a:spLocks noGrp="1"/>
          </p:cNvSpPr>
          <p:nvPr>
            <p:ph sz="half" idx="2"/>
          </p:nvPr>
        </p:nvSpPr>
        <p:spPr/>
        <p:txBody>
          <a:bodyPr/>
          <a:lstStyle/>
          <a:p>
            <a:r>
              <a:rPr lang="cs-CZ" sz="2400" dirty="0"/>
              <a:t>Právo pacienta na výběr poskytovatele (ZZS)</a:t>
            </a:r>
          </a:p>
          <a:p>
            <a:r>
              <a:rPr lang="cs-CZ" sz="2400" dirty="0"/>
              <a:t>Závazek vůči pojišťovně</a:t>
            </a:r>
          </a:p>
          <a:p>
            <a:r>
              <a:rPr lang="cs-CZ" sz="2400" dirty="0"/>
              <a:t>Podnikatelské riziko poskytovatele?</a:t>
            </a:r>
          </a:p>
          <a:p>
            <a:endParaRPr lang="cs-CZ" dirty="0"/>
          </a:p>
        </p:txBody>
      </p:sp>
      <p:sp>
        <p:nvSpPr>
          <p:cNvPr id="6" name="Zástupný symbol pro text 5"/>
          <p:cNvSpPr>
            <a:spLocks noGrp="1"/>
          </p:cNvSpPr>
          <p:nvPr>
            <p:ph type="body" sz="quarter" idx="3"/>
          </p:nvPr>
        </p:nvSpPr>
        <p:spPr/>
        <p:txBody>
          <a:bodyPr/>
          <a:lstStyle/>
          <a:p>
            <a:r>
              <a:rPr lang="cs-CZ" dirty="0"/>
              <a:t>Argumenty proti</a:t>
            </a:r>
          </a:p>
        </p:txBody>
      </p:sp>
      <p:sp>
        <p:nvSpPr>
          <p:cNvPr id="7" name="Zástupný symbol pro obsah 6"/>
          <p:cNvSpPr>
            <a:spLocks noGrp="1"/>
          </p:cNvSpPr>
          <p:nvPr>
            <p:ph sz="quarter" idx="4"/>
          </p:nvPr>
        </p:nvSpPr>
        <p:spPr/>
        <p:txBody>
          <a:bodyPr/>
          <a:lstStyle/>
          <a:p>
            <a:r>
              <a:rPr lang="cs-CZ" sz="2000" dirty="0"/>
              <a:t>Náležitou odbornou úrovní se rozumí poskytování zdravotních služeb podle pravidel vědy a uznávaných medicínských postupů, při respektování individuality pacienta, s ohledem na konkrétní podmínky a </a:t>
            </a:r>
            <a:r>
              <a:rPr lang="cs-CZ" sz="2000" dirty="0">
                <a:solidFill>
                  <a:srgbClr val="FF0000"/>
                </a:solidFill>
              </a:rPr>
              <a:t>objektivní možnosti.</a:t>
            </a:r>
          </a:p>
          <a:p>
            <a:r>
              <a:rPr lang="cs-CZ" sz="2000" dirty="0">
                <a:solidFill>
                  <a:srgbClr val="FF0000"/>
                </a:solidFill>
              </a:rPr>
              <a:t>Je finančně ztrátová péče mimo objektivní možnosti poskytovatele?</a:t>
            </a:r>
          </a:p>
        </p:txBody>
      </p:sp>
    </p:spTree>
    <p:extLst>
      <p:ext uri="{BB962C8B-B14F-4D97-AF65-F5344CB8AC3E}">
        <p14:creationId xmlns:p14="http://schemas.microsoft.com/office/powerpoint/2010/main" val="189472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1524523" y="1366486"/>
            <a:ext cx="8759656" cy="647700"/>
          </a:xfrm>
        </p:spPr>
        <p:txBody>
          <a:bodyPr>
            <a:normAutofit fontScale="90000"/>
          </a:bodyPr>
          <a:lstStyle/>
          <a:p>
            <a:r>
              <a:rPr lang="cs-CZ" dirty="0"/>
              <a:t>Důvod pro odmítnutí poskytování zdravotní péče</a:t>
            </a:r>
          </a:p>
        </p:txBody>
      </p:sp>
      <p:graphicFrame>
        <p:nvGraphicFramePr>
          <p:cNvPr id="11" name="Zástupný symbol pro obsah 10"/>
          <p:cNvGraphicFramePr>
            <a:graphicFrameLocks noGrp="1"/>
          </p:cNvGraphicFramePr>
          <p:nvPr>
            <p:ph idx="1"/>
            <p:extLst/>
          </p:nvPr>
        </p:nvGraphicFramePr>
        <p:xfrm>
          <a:off x="948267" y="2147536"/>
          <a:ext cx="10566400" cy="4100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ástupný symbol pro číslo snímku 6"/>
          <p:cNvSpPr>
            <a:spLocks noGrp="1"/>
          </p:cNvSpPr>
          <p:nvPr>
            <p:ph type="sldNum" sz="quarter" idx="11"/>
          </p:nvPr>
        </p:nvSpPr>
        <p:spPr/>
        <p:txBody>
          <a:bodyPr/>
          <a:lstStyle/>
          <a:p>
            <a:fld id="{C595CD6F-6F72-494C-9F75-EA7F2E402090}" type="slidenum">
              <a:rPr lang="cs-CZ" altLang="cs-CZ" smtClean="0"/>
              <a:pPr/>
              <a:t>51</a:t>
            </a:fld>
            <a:endParaRPr lang="cs-CZ" altLang="cs-CZ" dirty="0"/>
          </a:p>
        </p:txBody>
      </p:sp>
      <p:sp>
        <p:nvSpPr>
          <p:cNvPr id="8" name="Zástupný symbol pro zápatí 7"/>
          <p:cNvSpPr>
            <a:spLocks noGrp="1"/>
          </p:cNvSpPr>
          <p:nvPr>
            <p:ph type="ftr" sz="quarter" idx="4294967295"/>
          </p:nvPr>
        </p:nvSpPr>
        <p:spPr/>
        <p:txBody>
          <a:bodyPr/>
          <a:lstStyle/>
          <a:p>
            <a:endParaRPr lang="cs-CZ" altLang="cs-CZ" dirty="0"/>
          </a:p>
        </p:txBody>
      </p:sp>
    </p:spTree>
    <p:extLst>
      <p:ext uri="{BB962C8B-B14F-4D97-AF65-F5344CB8AC3E}">
        <p14:creationId xmlns:p14="http://schemas.microsoft.com/office/powerpoint/2010/main" val="3897908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když dojde k překročení limitu?</a:t>
            </a:r>
          </a:p>
        </p:txBody>
      </p:sp>
      <p:sp>
        <p:nvSpPr>
          <p:cNvPr id="3" name="Zástupný symbol pro obsah 2"/>
          <p:cNvSpPr>
            <a:spLocks noGrp="1"/>
          </p:cNvSpPr>
          <p:nvPr>
            <p:ph idx="1"/>
          </p:nvPr>
        </p:nvSpPr>
        <p:spPr/>
        <p:txBody>
          <a:bodyPr/>
          <a:lstStyle/>
          <a:p>
            <a:pPr marL="0" indent="0">
              <a:buNone/>
            </a:pPr>
            <a:r>
              <a:rPr lang="cs-CZ" b="1" dirty="0"/>
              <a:t>Vyhláška, kterou se vydávají rámcové smlouvy 618/2006 Sb.</a:t>
            </a:r>
          </a:p>
          <a:p>
            <a:r>
              <a:rPr lang="cs-CZ" i="1" dirty="0"/>
              <a:t> Poskytovatel :j)</a:t>
            </a:r>
            <a:r>
              <a:rPr lang="cs-CZ" dirty="0"/>
              <a:t> neodmítne přijetí pojištěnce do své péče s výjimkou důvodů uvedených v § 11 odstavci 1 písmenu b) zákona,</a:t>
            </a:r>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9" y="4852868"/>
            <a:ext cx="10916355" cy="782905"/>
          </a:xfrm>
          <a:prstGeom prst="rect">
            <a:avLst/>
          </a:prstGeom>
        </p:spPr>
      </p:pic>
    </p:spTree>
    <p:extLst>
      <p:ext uri="{BB962C8B-B14F-4D97-AF65-F5344CB8AC3E}">
        <p14:creationId xmlns:p14="http://schemas.microsoft.com/office/powerpoint/2010/main" val="3275805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Rozhodnutí NS (nepřímo potvrzeno ÚS)</a:t>
            </a:r>
          </a:p>
        </p:txBody>
      </p:sp>
      <p:sp>
        <p:nvSpPr>
          <p:cNvPr id="3" name="Zástupný symbol pro obsah 2"/>
          <p:cNvSpPr>
            <a:spLocks noGrp="1"/>
          </p:cNvSpPr>
          <p:nvPr>
            <p:ph idx="1"/>
          </p:nvPr>
        </p:nvSpPr>
        <p:spPr/>
        <p:txBody>
          <a:bodyPr/>
          <a:lstStyle/>
          <a:p>
            <a:r>
              <a:rPr lang="cs-CZ" dirty="0"/>
              <a:t>25 </a:t>
            </a:r>
            <a:r>
              <a:rPr lang="cs-CZ" dirty="0" err="1"/>
              <a:t>Cdo</a:t>
            </a:r>
            <a:r>
              <a:rPr lang="cs-CZ" dirty="0"/>
              <a:t> 3507/2008  -  pokud zdravotnické zařízení poskytlo </a:t>
            </a:r>
            <a:r>
              <a:rPr lang="cs-CZ" dirty="0">
                <a:solidFill>
                  <a:srgbClr val="FF0000"/>
                </a:solidFill>
              </a:rPr>
              <a:t>nutnou a neodkladnou </a:t>
            </a:r>
            <a:r>
              <a:rPr lang="cs-CZ" dirty="0"/>
              <a:t>péči pojištěnci zdravotní pojišťovny, je příslušná pojišťovna povinna tuto péči uhradit i v situaci, že byl dohodnutý finanční limit v daném období vyčerpán. </a:t>
            </a:r>
          </a:p>
          <a:p>
            <a:pPr lvl="1"/>
            <a:r>
              <a:rPr lang="cs-CZ" dirty="0">
                <a:solidFill>
                  <a:srgbClr val="FF0000"/>
                </a:solidFill>
              </a:rPr>
              <a:t>Neodkladná? </a:t>
            </a:r>
            <a:r>
              <a:rPr lang="cs-CZ" dirty="0"/>
              <a:t>Můžeme to vztáhnout i na jiné formy péče (akutní, plánovaná)? </a:t>
            </a:r>
          </a:p>
          <a:p>
            <a:pPr lvl="1"/>
            <a:r>
              <a:rPr lang="cs-CZ" dirty="0"/>
              <a:t>Co paliativní, preventivní?</a:t>
            </a:r>
          </a:p>
          <a:p>
            <a:endParaRPr lang="cs-CZ" dirty="0"/>
          </a:p>
        </p:txBody>
      </p:sp>
    </p:spTree>
    <p:extLst>
      <p:ext uri="{BB962C8B-B14F-4D97-AF65-F5344CB8AC3E}">
        <p14:creationId xmlns:p14="http://schemas.microsoft.com/office/powerpoint/2010/main" val="1865950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Pokud je pojišťovna povinna platit i nad limit</a:t>
            </a:r>
          </a:p>
        </p:txBody>
      </p:sp>
      <p:graphicFrame>
        <p:nvGraphicFramePr>
          <p:cNvPr id="3" name="Zástupný symbol pro obsah 2"/>
          <p:cNvGraphicFramePr>
            <a:graphicFrameLocks noGrp="1"/>
          </p:cNvGraphicFramePr>
          <p:nvPr>
            <p:ph idx="1"/>
            <p:extLst/>
          </p:nvPr>
        </p:nvGraphicFramePr>
        <p:xfrm>
          <a:off x="2033592" y="2017713"/>
          <a:ext cx="8082321"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798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6EB5FDC2-1E51-424D-B882-4722D52F341B}"/>
              </a:ext>
            </a:extLst>
          </p:cNvPr>
          <p:cNvSpPr>
            <a:spLocks noGrp="1"/>
          </p:cNvSpPr>
          <p:nvPr>
            <p:ph type="title"/>
          </p:nvPr>
        </p:nvSpPr>
        <p:spPr>
          <a:xfrm>
            <a:off x="679453" y="3492501"/>
            <a:ext cx="10788649" cy="1362075"/>
          </a:xfrm>
        </p:spPr>
        <p:txBody>
          <a:bodyPr>
            <a:normAutofit fontScale="90000"/>
          </a:bodyPr>
          <a:lstStyle/>
          <a:p>
            <a:r>
              <a:rPr lang="cs-CZ" dirty="0"/>
              <a:t>Jaký je prostor pro ekonomickou úvahu při poskytování ZS ?</a:t>
            </a:r>
          </a:p>
        </p:txBody>
      </p:sp>
      <p:sp>
        <p:nvSpPr>
          <p:cNvPr id="7" name="Zástupný symbol pro text 6">
            <a:extLst>
              <a:ext uri="{FF2B5EF4-FFF2-40B4-BE49-F238E27FC236}">
                <a16:creationId xmlns:a16="http://schemas.microsoft.com/office/drawing/2014/main" id="{E6BF0D17-CB16-4253-9D19-2175B2E9AC4C}"/>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060BCD91-59D9-4A2B-BE15-5A26B66A915E}"/>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5" name="Zástupný symbol pro číslo snímku 4">
            <a:extLst>
              <a:ext uri="{FF2B5EF4-FFF2-40B4-BE49-F238E27FC236}">
                <a16:creationId xmlns:a16="http://schemas.microsoft.com/office/drawing/2014/main" id="{039C80E7-74B8-4C55-857E-CE5D14B9F861}"/>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Tree>
    <p:extLst>
      <p:ext uri="{BB962C8B-B14F-4D97-AF65-F5344CB8AC3E}">
        <p14:creationId xmlns:p14="http://schemas.microsoft.com/office/powerpoint/2010/main" val="1940041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Důsledek?</a:t>
            </a:r>
          </a:p>
        </p:txBody>
      </p:sp>
      <p:graphicFrame>
        <p:nvGraphicFramePr>
          <p:cNvPr id="6" name="Zástupný symbol pro obsah 5"/>
          <p:cNvGraphicFramePr>
            <a:graphicFrameLocks noGrp="1"/>
          </p:cNvGraphicFramePr>
          <p:nvPr>
            <p:ph idx="1"/>
            <p:extLst/>
          </p:nvPr>
        </p:nvGraphicFramePr>
        <p:xfrm>
          <a:off x="2033592" y="2017713"/>
          <a:ext cx="8082321"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5" name="Zástupný symbol pro zápatí 4"/>
          <p:cNvSpPr>
            <a:spLocks noGrp="1"/>
          </p:cNvSpPr>
          <p:nvPr>
            <p:ph type="ftr" sz="quarter" idx="4294967295"/>
          </p:nvPr>
        </p:nvSpPr>
        <p:spPr/>
        <p:txBody>
          <a:bodyPr/>
          <a:lstStyle/>
          <a:p>
            <a:endParaRPr lang="cs-CZ" altLang="cs-CZ" dirty="0"/>
          </a:p>
        </p:txBody>
      </p:sp>
    </p:spTree>
    <p:extLst>
      <p:ext uri="{BB962C8B-B14F-4D97-AF65-F5344CB8AC3E}">
        <p14:creationId xmlns:p14="http://schemas.microsoft.com/office/powerpoint/2010/main" val="3120533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280E46-F8F8-433B-BE6D-AD5103A2A591}"/>
              </a:ext>
            </a:extLst>
          </p:cNvPr>
          <p:cNvSpPr>
            <a:spLocks noGrp="1"/>
          </p:cNvSpPr>
          <p:nvPr>
            <p:ph type="title"/>
          </p:nvPr>
        </p:nvSpPr>
        <p:spPr/>
        <p:txBody>
          <a:bodyPr/>
          <a:lstStyle/>
          <a:p>
            <a:r>
              <a:rPr lang="cs-CZ" dirty="0"/>
              <a:t>Etický kodex ČLK §2</a:t>
            </a:r>
          </a:p>
        </p:txBody>
      </p:sp>
      <p:sp>
        <p:nvSpPr>
          <p:cNvPr id="3" name="Zástupný symbol pro obsah 2">
            <a:extLst>
              <a:ext uri="{FF2B5EF4-FFF2-40B4-BE49-F238E27FC236}">
                <a16:creationId xmlns:a16="http://schemas.microsoft.com/office/drawing/2014/main" id="{43CDEC41-DF98-41A4-A106-3F29BDB63A65}"/>
              </a:ext>
            </a:extLst>
          </p:cNvPr>
          <p:cNvSpPr>
            <a:spLocks noGrp="1"/>
          </p:cNvSpPr>
          <p:nvPr>
            <p:ph idx="1"/>
          </p:nvPr>
        </p:nvSpPr>
        <p:spPr/>
        <p:txBody>
          <a:bodyPr/>
          <a:lstStyle/>
          <a:p>
            <a:r>
              <a:rPr lang="cs-CZ" sz="2667" dirty="0"/>
              <a:t>(4) Lékař má právo odmítnout péči o nemocného z odborných důvodů nebo je-li pracovně přetížen nebo je-li přesvědčen, že se nevytvořil potřebný vztah důvěry mezi ním a pacientem. Je však povinen doporučit a v případě souhlasu zajistit vhodný postup v pokračování léčby</a:t>
            </a:r>
            <a:endParaRPr lang="cs-CZ" sz="2667" dirty="0">
              <a:solidFill>
                <a:srgbClr val="FF0000"/>
              </a:solidFill>
            </a:endParaRPr>
          </a:p>
          <a:p>
            <a:r>
              <a:rPr lang="cs-CZ" sz="2667" dirty="0"/>
              <a:t>(3) Lékař má znát zákony a závazné předpisy platné pro výkon povolání a tyto dodržovat. </a:t>
            </a:r>
            <a:r>
              <a:rPr lang="cs-CZ" sz="2667" dirty="0">
                <a:solidFill>
                  <a:srgbClr val="FF0000"/>
                </a:solidFill>
              </a:rPr>
              <a:t>S vědomím osobního rizika se nemusí cítit být jimi vázán, pokud svým obsahem nebo ve svých důsledcích narušují lékařskou etiku či ohrožují základní lidská práva. </a:t>
            </a:r>
          </a:p>
        </p:txBody>
      </p:sp>
    </p:spTree>
    <p:extLst>
      <p:ext uri="{BB962C8B-B14F-4D97-AF65-F5344CB8AC3E}">
        <p14:creationId xmlns:p14="http://schemas.microsoft.com/office/powerpoint/2010/main" val="183852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0399F-158A-4F34-8B09-D8573C0BC1FF}"/>
              </a:ext>
            </a:extLst>
          </p:cNvPr>
          <p:cNvSpPr>
            <a:spLocks noGrp="1"/>
          </p:cNvSpPr>
          <p:nvPr>
            <p:ph type="title"/>
          </p:nvPr>
        </p:nvSpPr>
        <p:spPr/>
        <p:txBody>
          <a:bodyPr/>
          <a:lstStyle/>
          <a:p>
            <a:r>
              <a:rPr lang="cs-CZ" dirty="0"/>
              <a:t>Závěry</a:t>
            </a:r>
          </a:p>
        </p:txBody>
      </p:sp>
      <p:sp>
        <p:nvSpPr>
          <p:cNvPr id="3" name="Zástupný symbol pro obsah 2">
            <a:extLst>
              <a:ext uri="{FF2B5EF4-FFF2-40B4-BE49-F238E27FC236}">
                <a16:creationId xmlns:a16="http://schemas.microsoft.com/office/drawing/2014/main" id="{5451B970-9833-4DE1-AB9E-06DD0FB4BC4E}"/>
              </a:ext>
            </a:extLst>
          </p:cNvPr>
          <p:cNvSpPr>
            <a:spLocks noGrp="1"/>
          </p:cNvSpPr>
          <p:nvPr>
            <p:ph idx="1"/>
          </p:nvPr>
        </p:nvSpPr>
        <p:spPr/>
        <p:txBody>
          <a:bodyPr/>
          <a:lstStyle/>
          <a:p>
            <a:r>
              <a:rPr lang="cs-CZ" dirty="0"/>
              <a:t>Omezení nabídky na úrovni poskytovatele zdravotních služeb naráží na právní omezení na zákonné i smluvní úrovni.</a:t>
            </a:r>
          </a:p>
          <a:p>
            <a:r>
              <a:rPr lang="cs-CZ" dirty="0"/>
              <a:t>Cesta k omezení nabídky tak vede přes cílené omezování kapacit poskytovatele (redukce lůžek, ambulancí nebo ordinační doby).</a:t>
            </a:r>
          </a:p>
          <a:p>
            <a:endParaRPr lang="cs-CZ" dirty="0"/>
          </a:p>
        </p:txBody>
      </p:sp>
    </p:spTree>
    <p:extLst>
      <p:ext uri="{BB962C8B-B14F-4D97-AF65-F5344CB8AC3E}">
        <p14:creationId xmlns:p14="http://schemas.microsoft.com/office/powerpoint/2010/main" val="2967868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A87B95B-C144-4094-8F8F-7BD99ED0C1AC}"/>
              </a:ext>
            </a:extLst>
          </p:cNvPr>
          <p:cNvSpPr>
            <a:spLocks noGrp="1"/>
          </p:cNvSpPr>
          <p:nvPr>
            <p:ph type="title"/>
          </p:nvPr>
        </p:nvSpPr>
        <p:spPr/>
        <p:txBody>
          <a:bodyPr/>
          <a:lstStyle/>
          <a:p>
            <a:r>
              <a:rPr lang="cs-CZ" dirty="0"/>
              <a:t>Systém daní, důchodového a sociálního pojištění</a:t>
            </a:r>
          </a:p>
        </p:txBody>
      </p:sp>
      <p:sp>
        <p:nvSpPr>
          <p:cNvPr id="5" name="Zástupný symbol pro text 4">
            <a:extLst>
              <a:ext uri="{FF2B5EF4-FFF2-40B4-BE49-F238E27FC236}">
                <a16:creationId xmlns:a16="http://schemas.microsoft.com/office/drawing/2014/main" id="{0BBFB6F8-56A9-4414-B37F-38DDB7737F20}"/>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06719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4000">
                <a:latin typeface="Tahoma" panose="020B0604030504040204" pitchFamily="34" charset="0"/>
                <a:cs typeface="Arial" panose="020B0604020202020204" pitchFamily="34" charset="0"/>
              </a:rPr>
              <a:t>Systém financování zdravotní péče ČR</a:t>
            </a:r>
          </a:p>
        </p:txBody>
      </p:sp>
      <p:sp>
        <p:nvSpPr>
          <p:cNvPr id="512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a:effectLst/>
                <a:latin typeface="Tahoma" panose="020B0604030504040204" pitchFamily="34" charset="0"/>
                <a:cs typeface="Arial" panose="020B0604020202020204" pitchFamily="34" charset="0"/>
              </a:rPr>
              <a:t> Čl. 41 Listiny, tzv. výhrada zákona, práva uvedeného v čl. 31 se lze dovolávat pouze v mezích zákonů, které jej provádí. </a:t>
            </a:r>
          </a:p>
          <a:p>
            <a:r>
              <a:rPr lang="cs-CZ" altLang="cs-CZ" dirty="0">
                <a:effectLst/>
                <a:latin typeface="Tahoma" panose="020B0604030504040204" pitchFamily="34" charset="0"/>
                <a:cs typeface="Arial" panose="020B0604020202020204" pitchFamily="34" charset="0"/>
              </a:rPr>
              <a:t>Ústavní právo na zdravotní péči nevztahuje na cizince, Listina hovoří „občanech“, tedy občanech České republiky.</a:t>
            </a:r>
          </a:p>
          <a:p>
            <a:pPr lvl="1"/>
            <a:r>
              <a:rPr lang="cs-CZ" altLang="cs-CZ" dirty="0">
                <a:latin typeface="Tahoma" panose="020B0604030504040204" pitchFamily="34" charset="0"/>
                <a:cs typeface="Arial" panose="020B0604020202020204" pitchFamily="34" charset="0"/>
              </a:rPr>
              <a:t>To však neznamená, že pojištěni nejsou nebo nemohou být</a:t>
            </a:r>
          </a:p>
          <a:p>
            <a:pPr lvl="1"/>
            <a:r>
              <a:rPr lang="cs-CZ" altLang="cs-CZ" dirty="0">
                <a:effectLst/>
                <a:latin typeface="Tahoma" panose="020B0604030504040204" pitchFamily="34" charset="0"/>
                <a:cs typeface="Arial" panose="020B0604020202020204" pitchFamily="34" charset="0"/>
              </a:rPr>
              <a:t>Neznamená že </a:t>
            </a:r>
            <a:r>
              <a:rPr lang="cs-CZ" altLang="cs-CZ" dirty="0">
                <a:latin typeface="Tahoma" panose="020B0604030504040204" pitchFamily="34" charset="0"/>
                <a:cs typeface="Arial" panose="020B0604020202020204" pitchFamily="34" charset="0"/>
              </a:rPr>
              <a:t>má lékař vždy právo odmítnout pomoc</a:t>
            </a:r>
            <a:endParaRPr lang="cs-CZ" altLang="cs-CZ" dirty="0">
              <a:effectLst/>
              <a:latin typeface="Tahoma" panose="020B0604030504040204" pitchFamily="34" charset="0"/>
              <a:cs typeface="Arial" panose="020B0604020202020204" pitchFamily="34" charset="0"/>
            </a:endParaRPr>
          </a:p>
          <a:p>
            <a:endParaRPr lang="cs-CZ" altLang="cs-CZ" dirty="0">
              <a:effectLst/>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96818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rozlišení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5742725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449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Přímé daně</a:t>
            </a:r>
          </a:p>
        </p:txBody>
      </p:sp>
      <p:sp>
        <p:nvSpPr>
          <p:cNvPr id="3" name="Zástupný symbol pro obsah 2"/>
          <p:cNvSpPr>
            <a:spLocks noGrp="1"/>
          </p:cNvSpPr>
          <p:nvPr>
            <p:ph idx="1"/>
          </p:nvPr>
        </p:nvSpPr>
        <p:spPr/>
        <p:txBody>
          <a:bodyPr>
            <a:normAutofit lnSpcReduction="10000"/>
          </a:bodyPr>
          <a:lstStyle/>
          <a:p>
            <a:r>
              <a:rPr lang="cs-CZ" dirty="0"/>
              <a:t>Daň z příjmu fyzických osob</a:t>
            </a:r>
          </a:p>
          <a:p>
            <a:pPr lvl="1"/>
            <a:r>
              <a:rPr lang="cs-CZ" dirty="0"/>
              <a:t>Sazba 15 procent ze „</a:t>
            </a:r>
            <a:r>
              <a:rPr lang="cs-CZ" dirty="0" err="1"/>
              <a:t>superhrubé</a:t>
            </a:r>
            <a:r>
              <a:rPr lang="cs-CZ" dirty="0"/>
              <a:t> mzdy“</a:t>
            </a:r>
          </a:p>
          <a:p>
            <a:r>
              <a:rPr lang="cs-CZ" dirty="0"/>
              <a:t>Daň z příjmu právnických osob</a:t>
            </a:r>
          </a:p>
          <a:p>
            <a:pPr lvl="1"/>
            <a:r>
              <a:rPr lang="cs-CZ" dirty="0"/>
              <a:t>19 procent ze základu daně (hospodářský výsledek)</a:t>
            </a:r>
          </a:p>
          <a:p>
            <a:r>
              <a:rPr lang="cs-CZ" dirty="0"/>
              <a:t>Daň z nemovitostí</a:t>
            </a:r>
          </a:p>
          <a:p>
            <a:pPr lvl="1"/>
            <a:r>
              <a:rPr lang="cs-CZ" dirty="0"/>
              <a:t>Stanoví obec</a:t>
            </a:r>
          </a:p>
          <a:p>
            <a:r>
              <a:rPr lang="cs-CZ" dirty="0"/>
              <a:t>Daň z převodu nemovitosti</a:t>
            </a:r>
          </a:p>
          <a:p>
            <a:pPr lvl="1"/>
            <a:r>
              <a:rPr lang="cs-CZ" dirty="0"/>
              <a:t>4 procenta</a:t>
            </a:r>
          </a:p>
          <a:p>
            <a:r>
              <a:rPr lang="cs-CZ" dirty="0"/>
              <a:t>Silniční daň </a:t>
            </a:r>
          </a:p>
          <a:p>
            <a:pPr lvl="1"/>
            <a:r>
              <a:rPr lang="cs-CZ" dirty="0"/>
              <a:t>Jednorázová částka ročně, vozidla určená k podnikání</a:t>
            </a:r>
          </a:p>
        </p:txBody>
      </p:sp>
    </p:spTree>
    <p:extLst>
      <p:ext uri="{BB962C8B-B14F-4D97-AF65-F5344CB8AC3E}">
        <p14:creationId xmlns:p14="http://schemas.microsoft.com/office/powerpoint/2010/main" val="2943465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Nepřímé daně</a:t>
            </a:r>
          </a:p>
        </p:txBody>
      </p:sp>
      <p:sp>
        <p:nvSpPr>
          <p:cNvPr id="3" name="Zástupný symbol pro obsah 2"/>
          <p:cNvSpPr>
            <a:spLocks noGrp="1"/>
          </p:cNvSpPr>
          <p:nvPr>
            <p:ph idx="1"/>
          </p:nvPr>
        </p:nvSpPr>
        <p:spPr/>
        <p:txBody>
          <a:bodyPr/>
          <a:lstStyle/>
          <a:p>
            <a:r>
              <a:rPr lang="cs-CZ" dirty="0"/>
              <a:t>Daň z přidané hodnoty</a:t>
            </a:r>
          </a:p>
          <a:p>
            <a:pPr lvl="1"/>
            <a:r>
              <a:rPr lang="cs-CZ" dirty="0"/>
              <a:t>základní sazba DPH je 21%</a:t>
            </a:r>
          </a:p>
          <a:p>
            <a:pPr lvl="1"/>
            <a:r>
              <a:rPr lang="cs-CZ" dirty="0"/>
              <a:t>první snížená sazba DPH je 15%  (energie, hotely, vybrané služby)</a:t>
            </a:r>
          </a:p>
          <a:p>
            <a:pPr lvl="1"/>
            <a:r>
              <a:rPr lang="cs-CZ" dirty="0"/>
              <a:t>druhá snížená sazba DPH je 10% (jídlo, knihy, rostliny, vybrané zboží pro děti)</a:t>
            </a:r>
          </a:p>
          <a:p>
            <a:r>
              <a:rPr lang="cs-CZ" dirty="0"/>
              <a:t>Spotřební daně </a:t>
            </a:r>
          </a:p>
          <a:p>
            <a:pPr lvl="1"/>
            <a:r>
              <a:rPr lang="cs-CZ" dirty="0"/>
              <a:t>Líh</a:t>
            </a:r>
          </a:p>
          <a:p>
            <a:pPr lvl="1"/>
            <a:r>
              <a:rPr lang="cs-CZ" dirty="0"/>
              <a:t>Tabák</a:t>
            </a:r>
          </a:p>
          <a:p>
            <a:pPr lvl="1"/>
            <a:r>
              <a:rPr lang="cs-CZ" dirty="0" err="1"/>
              <a:t>Minrální</a:t>
            </a:r>
            <a:r>
              <a:rPr lang="cs-CZ" dirty="0"/>
              <a:t> oleje</a:t>
            </a:r>
          </a:p>
          <a:p>
            <a:r>
              <a:rPr lang="cs-CZ" dirty="0"/>
              <a:t>Cla</a:t>
            </a:r>
          </a:p>
          <a:p>
            <a:endParaRPr lang="cs-CZ" dirty="0"/>
          </a:p>
        </p:txBody>
      </p:sp>
    </p:spTree>
    <p:extLst>
      <p:ext uri="{BB962C8B-B14F-4D97-AF65-F5344CB8AC3E}">
        <p14:creationId xmlns:p14="http://schemas.microsoft.com/office/powerpoint/2010/main" val="2551219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Daň z příjmu fyzických osob</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000348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Obecné pravidlo</a:t>
            </a:r>
          </a:p>
        </p:txBody>
      </p:sp>
      <p:sp>
        <p:nvSpPr>
          <p:cNvPr id="5" name="Zástupný symbol pro obsah 4"/>
          <p:cNvSpPr>
            <a:spLocks noGrp="1"/>
          </p:cNvSpPr>
          <p:nvPr>
            <p:ph idx="1"/>
          </p:nvPr>
        </p:nvSpPr>
        <p:spPr/>
        <p:txBody>
          <a:bodyPr/>
          <a:lstStyle/>
          <a:p>
            <a:r>
              <a:rPr lang="cs-CZ" dirty="0"/>
              <a:t>Vyplňuje zaměstnavatel,</a:t>
            </a:r>
          </a:p>
          <a:p>
            <a:r>
              <a:rPr lang="cs-CZ" dirty="0"/>
              <a:t>Zálohy na daň odvádí zaměstnavatel ze mzdy</a:t>
            </a:r>
          </a:p>
          <a:p>
            <a:r>
              <a:rPr lang="cs-CZ" dirty="0"/>
              <a:t>Daňové přiznání</a:t>
            </a:r>
          </a:p>
          <a:p>
            <a:pPr lvl="1"/>
            <a:r>
              <a:rPr lang="cs-CZ" dirty="0"/>
              <a:t>Pokud máte vícero zaměstnavatelů</a:t>
            </a:r>
          </a:p>
          <a:p>
            <a:pPr lvl="1"/>
            <a:r>
              <a:rPr lang="cs-CZ" dirty="0"/>
              <a:t>Vedlejší příjmy nad 6000 Kč</a:t>
            </a:r>
          </a:p>
        </p:txBody>
      </p:sp>
    </p:spTree>
    <p:extLst>
      <p:ext uri="{BB962C8B-B14F-4D97-AF65-F5344CB8AC3E}">
        <p14:creationId xmlns:p14="http://schemas.microsoft.com/office/powerpoint/2010/main" val="969002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Sazba</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457437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131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480" y="149410"/>
            <a:ext cx="6736913" cy="6525393"/>
          </a:xfrm>
        </p:spPr>
      </p:pic>
      <p:sp>
        <p:nvSpPr>
          <p:cNvPr id="5" name="TextovéPole 4"/>
          <p:cNvSpPr txBox="1"/>
          <p:nvPr/>
        </p:nvSpPr>
        <p:spPr>
          <a:xfrm>
            <a:off x="8219440" y="5059680"/>
            <a:ext cx="3505200" cy="1200329"/>
          </a:xfrm>
          <a:prstGeom prst="rect">
            <a:avLst/>
          </a:prstGeom>
          <a:noFill/>
        </p:spPr>
        <p:txBody>
          <a:bodyPr wrap="square" rtlCol="0">
            <a:spAutoFit/>
          </a:bodyPr>
          <a:lstStyle/>
          <a:p>
            <a:r>
              <a:rPr lang="cs-CZ" dirty="0"/>
              <a:t>Srov. Mesec.cz</a:t>
            </a:r>
          </a:p>
          <a:p>
            <a:r>
              <a:rPr lang="cs-CZ" dirty="0">
                <a:hlinkClick r:id="rId3"/>
              </a:rPr>
              <a:t>http://www.mesec.cz/dane/dan-z-prijmu/pruvodce/slevy-na-dani/</a:t>
            </a:r>
            <a:r>
              <a:rPr lang="cs-CZ" dirty="0"/>
              <a:t> </a:t>
            </a:r>
          </a:p>
          <a:p>
            <a:r>
              <a:rPr lang="cs-CZ" dirty="0"/>
              <a:t>(cit. 20.4.2015)</a:t>
            </a:r>
          </a:p>
        </p:txBody>
      </p:sp>
    </p:spTree>
    <p:extLst>
      <p:ext uri="{BB962C8B-B14F-4D97-AF65-F5344CB8AC3E}">
        <p14:creationId xmlns:p14="http://schemas.microsoft.com/office/powerpoint/2010/main" val="776953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Daňové přiznání</a:t>
            </a:r>
          </a:p>
        </p:txBody>
      </p:sp>
      <p:pic>
        <p:nvPicPr>
          <p:cNvPr id="1028" name="Picture 4" descr="http://i.iinfo.cz/images/501/prvni-strana-dp-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046647" y="1825625"/>
            <a:ext cx="276470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Zástupný symbol pro obsah 4" descr="Daňový portál : Elektronické podání - Daň z příjmů fyzických osob - od roku 2013 včetně - Úvod - Google Chrom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2969" y="2235201"/>
            <a:ext cx="5770831" cy="3204946"/>
          </a:xfrm>
        </p:spPr>
      </p:pic>
    </p:spTree>
    <p:extLst>
      <p:ext uri="{BB962C8B-B14F-4D97-AF65-F5344CB8AC3E}">
        <p14:creationId xmlns:p14="http://schemas.microsoft.com/office/powerpoint/2010/main" val="3531270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Daň z příjmů právnických osob</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48287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Poplatník daně</a:t>
            </a:r>
          </a:p>
        </p:txBody>
      </p:sp>
      <p:sp>
        <p:nvSpPr>
          <p:cNvPr id="3" name="Zástupný symbol pro obsah 2"/>
          <p:cNvSpPr>
            <a:spLocks noGrp="1"/>
          </p:cNvSpPr>
          <p:nvPr>
            <p:ph idx="1"/>
          </p:nvPr>
        </p:nvSpPr>
        <p:spPr/>
        <p:txBody>
          <a:bodyPr/>
          <a:lstStyle/>
          <a:p>
            <a:r>
              <a:rPr lang="cs-CZ" dirty="0"/>
              <a:t>PO mají na území České republiky své sídlo nebo místo svého vedení, kterým se rozumí adresa místa, ze kterého je poplatník řízen (dále jen "sídlo"), mají daňovou povinnost, která se vztahuje jak na příjmy plynoucí ze zdroje na území České republiky, tak i na příjmy plynoucí ze zdrojů v zahraničí</a:t>
            </a:r>
          </a:p>
          <a:p>
            <a:endParaRPr lang="cs-CZ" dirty="0"/>
          </a:p>
        </p:txBody>
      </p:sp>
    </p:spTree>
    <p:extLst>
      <p:ext uri="{BB962C8B-B14F-4D97-AF65-F5344CB8AC3E}">
        <p14:creationId xmlns:p14="http://schemas.microsoft.com/office/powerpoint/2010/main" val="345383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4BAC08-391F-4B4B-BF76-422DAF65BA92}"/>
              </a:ext>
            </a:extLst>
          </p:cNvPr>
          <p:cNvSpPr>
            <a:spLocks noGrp="1"/>
          </p:cNvSpPr>
          <p:nvPr>
            <p:ph type="title"/>
          </p:nvPr>
        </p:nvSpPr>
        <p:spPr/>
        <p:txBody>
          <a:bodyPr/>
          <a:lstStyle/>
          <a:p>
            <a:r>
              <a:rPr lang="cs-CZ" dirty="0"/>
              <a:t>Hráči na trhu se zdravotními službami</a:t>
            </a:r>
          </a:p>
        </p:txBody>
      </p:sp>
      <p:graphicFrame>
        <p:nvGraphicFramePr>
          <p:cNvPr id="4" name="Zástupný symbol pro obsah 3">
            <a:extLst>
              <a:ext uri="{FF2B5EF4-FFF2-40B4-BE49-F238E27FC236}">
                <a16:creationId xmlns:a16="http://schemas.microsoft.com/office/drawing/2014/main" id="{BBDF05A7-95DF-4667-97E0-B24049CF540D}"/>
              </a:ext>
            </a:extLst>
          </p:cNvPr>
          <p:cNvGraphicFramePr>
            <a:graphicFrameLocks noGrp="1"/>
          </p:cNvGraphicFramePr>
          <p:nvPr>
            <p:ph idx="1"/>
            <p:extLst>
              <p:ext uri="{D42A27DB-BD31-4B8C-83A1-F6EECF244321}">
                <p14:modId xmlns:p14="http://schemas.microsoft.com/office/powerpoint/2010/main" val="1695739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se zakulacenými rohy 4">
            <a:extLst>
              <a:ext uri="{FF2B5EF4-FFF2-40B4-BE49-F238E27FC236}">
                <a16:creationId xmlns:a16="http://schemas.microsoft.com/office/drawing/2014/main" id="{EEEAD708-9E9D-439A-8CCB-25A5D0376D53}"/>
              </a:ext>
            </a:extLst>
          </p:cNvPr>
          <p:cNvSpPr/>
          <p:nvPr/>
        </p:nvSpPr>
        <p:spPr>
          <a:xfrm>
            <a:off x="8117457" y="2838091"/>
            <a:ext cx="1518249" cy="6383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Smlouva</a:t>
            </a:r>
          </a:p>
        </p:txBody>
      </p:sp>
      <p:sp>
        <p:nvSpPr>
          <p:cNvPr id="6" name="Obdélník: se zakulacenými rohy 5">
            <a:extLst>
              <a:ext uri="{FF2B5EF4-FFF2-40B4-BE49-F238E27FC236}">
                <a16:creationId xmlns:a16="http://schemas.microsoft.com/office/drawing/2014/main" id="{0213D167-A3C2-49A5-8894-7841E4344710}"/>
              </a:ext>
            </a:extLst>
          </p:cNvPr>
          <p:cNvSpPr/>
          <p:nvPr/>
        </p:nvSpPr>
        <p:spPr>
          <a:xfrm>
            <a:off x="5172974" y="5857786"/>
            <a:ext cx="1518249" cy="6383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Smlouva</a:t>
            </a:r>
          </a:p>
        </p:txBody>
      </p:sp>
      <p:sp>
        <p:nvSpPr>
          <p:cNvPr id="7" name="Obdélník: se zakulacenými rohy 6">
            <a:extLst>
              <a:ext uri="{FF2B5EF4-FFF2-40B4-BE49-F238E27FC236}">
                <a16:creationId xmlns:a16="http://schemas.microsoft.com/office/drawing/2014/main" id="{6F353041-8372-432E-B2AA-665A5CDDD55E}"/>
              </a:ext>
            </a:extLst>
          </p:cNvPr>
          <p:cNvSpPr/>
          <p:nvPr/>
        </p:nvSpPr>
        <p:spPr>
          <a:xfrm>
            <a:off x="3091132" y="2838091"/>
            <a:ext cx="1518249" cy="6383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Zákon</a:t>
            </a:r>
          </a:p>
        </p:txBody>
      </p:sp>
      <p:sp>
        <p:nvSpPr>
          <p:cNvPr id="8" name="Obdélník: se zakulacenými rohy 7">
            <a:extLst>
              <a:ext uri="{FF2B5EF4-FFF2-40B4-BE49-F238E27FC236}">
                <a16:creationId xmlns:a16="http://schemas.microsoft.com/office/drawing/2014/main" id="{3A3E5D31-E83F-40DF-898B-2D14323D3431}"/>
              </a:ext>
            </a:extLst>
          </p:cNvPr>
          <p:cNvSpPr/>
          <p:nvPr/>
        </p:nvSpPr>
        <p:spPr>
          <a:xfrm>
            <a:off x="7824158" y="5310997"/>
            <a:ext cx="1518249" cy="6383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Lékař</a:t>
            </a:r>
          </a:p>
        </p:txBody>
      </p:sp>
    </p:spTree>
    <p:extLst>
      <p:ext uri="{BB962C8B-B14F-4D97-AF65-F5344CB8AC3E}">
        <p14:creationId xmlns:p14="http://schemas.microsoft.com/office/powerpoint/2010/main" val="1198013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Výpočet u právnických osob</a:t>
            </a:r>
          </a:p>
        </p:txBody>
      </p:sp>
      <p:sp>
        <p:nvSpPr>
          <p:cNvPr id="3" name="Zástupný symbol pro obsah 2"/>
          <p:cNvSpPr>
            <a:spLocks noGrp="1"/>
          </p:cNvSpPr>
          <p:nvPr>
            <p:ph idx="1"/>
          </p:nvPr>
        </p:nvSpPr>
        <p:spPr/>
        <p:txBody>
          <a:bodyPr/>
          <a:lstStyle/>
          <a:p>
            <a:r>
              <a:rPr lang="cs-CZ" dirty="0"/>
              <a:t>Výsledek hospodaření </a:t>
            </a:r>
          </a:p>
          <a:p>
            <a:pPr lvl="1"/>
            <a:r>
              <a:rPr lang="cs-CZ" dirty="0"/>
              <a:t>Dozvíme se z účetnictví</a:t>
            </a:r>
          </a:p>
          <a:p>
            <a:r>
              <a:rPr lang="cs-CZ" dirty="0"/>
              <a:t>Upravíme výsledek pro daňové účely</a:t>
            </a:r>
          </a:p>
          <a:p>
            <a:pPr lvl="1"/>
            <a:r>
              <a:rPr lang="cs-CZ" dirty="0"/>
              <a:t>Ne všechny účetní náklady jsou také daňové</a:t>
            </a:r>
          </a:p>
          <a:p>
            <a:r>
              <a:rPr lang="cs-CZ" dirty="0"/>
              <a:t>Odčítají se položky odčitatelné od základu daně</a:t>
            </a:r>
          </a:p>
          <a:p>
            <a:r>
              <a:rPr lang="cs-CZ" dirty="0"/>
              <a:t>Sníží se o poskytnuté dary</a:t>
            </a:r>
          </a:p>
          <a:p>
            <a:r>
              <a:rPr lang="cs-CZ" dirty="0"/>
              <a:t>Výpočet sazbou 19 procent</a:t>
            </a:r>
          </a:p>
        </p:txBody>
      </p:sp>
    </p:spTree>
    <p:extLst>
      <p:ext uri="{BB962C8B-B14F-4D97-AF65-F5344CB8AC3E}">
        <p14:creationId xmlns:p14="http://schemas.microsoft.com/office/powerpoint/2010/main" val="2091918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Sociální zabezpečení a zdravotní pojištění</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9839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Přehled povinných pojištění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4488343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3302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Důchodové pojištění</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637777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52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Nemocenské pojištění (neplést se zdravotním)</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524454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7133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D3A674F-6F92-4B8F-9724-6AC7BE0C03DB}"/>
              </a:ext>
            </a:extLst>
          </p:cNvPr>
          <p:cNvSpPr>
            <a:spLocks noGrp="1"/>
          </p:cNvSpPr>
          <p:nvPr>
            <p:ph type="title"/>
          </p:nvPr>
        </p:nvSpPr>
        <p:spPr/>
        <p:txBody>
          <a:bodyPr/>
          <a:lstStyle/>
          <a:p>
            <a:r>
              <a:rPr lang="cs-CZ" dirty="0"/>
              <a:t>Sociální služba</a:t>
            </a:r>
          </a:p>
        </p:txBody>
      </p:sp>
      <p:sp>
        <p:nvSpPr>
          <p:cNvPr id="5" name="Zástupný symbol pro text 4">
            <a:extLst>
              <a:ext uri="{FF2B5EF4-FFF2-40B4-BE49-F238E27FC236}">
                <a16:creationId xmlns:a16="http://schemas.microsoft.com/office/drawing/2014/main" id="{A53AF9E2-45F8-4A61-A076-11C4130E6DEE}"/>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78877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420B31-161A-4015-89F7-6483B80F429C}"/>
              </a:ext>
            </a:extLst>
          </p:cNvPr>
          <p:cNvSpPr>
            <a:spLocks noGrp="1"/>
          </p:cNvSpPr>
          <p:nvPr>
            <p:ph type="title"/>
          </p:nvPr>
        </p:nvSpPr>
        <p:spPr/>
        <p:txBody>
          <a:bodyPr/>
          <a:lstStyle/>
          <a:p>
            <a:r>
              <a:rPr lang="cs-CZ" dirty="0"/>
              <a:t>Lékařská posudková služba</a:t>
            </a:r>
          </a:p>
        </p:txBody>
      </p:sp>
      <p:sp>
        <p:nvSpPr>
          <p:cNvPr id="3" name="Zástupný symbol pro obsah 2">
            <a:extLst>
              <a:ext uri="{FF2B5EF4-FFF2-40B4-BE49-F238E27FC236}">
                <a16:creationId xmlns:a16="http://schemas.microsoft.com/office/drawing/2014/main" id="{09128E95-35A7-4962-8EA0-A17A9FA89E6C}"/>
              </a:ext>
            </a:extLst>
          </p:cNvPr>
          <p:cNvSpPr>
            <a:spLocks noGrp="1"/>
          </p:cNvSpPr>
          <p:nvPr>
            <p:ph idx="1"/>
          </p:nvPr>
        </p:nvSpPr>
        <p:spPr/>
        <p:txBody>
          <a:bodyPr>
            <a:normAutofit fontScale="92500" lnSpcReduction="20000"/>
          </a:bodyPr>
          <a:lstStyle/>
          <a:p>
            <a:r>
              <a:rPr lang="cs-CZ" dirty="0"/>
              <a:t>OSSZ posuzují:</a:t>
            </a:r>
          </a:p>
          <a:p>
            <a:pPr lvl="1"/>
            <a:r>
              <a:rPr lang="cs-CZ" dirty="0"/>
              <a:t>invaliditu a změnu stupně invalidity,</a:t>
            </a:r>
          </a:p>
          <a:p>
            <a:pPr lvl="1"/>
            <a:r>
              <a:rPr lang="cs-CZ" dirty="0"/>
              <a:t>dlouhodobě nepříznivý zdravotní stav dítěte a jeho neschopnost vykonávat z důvodu tohoto zdravotního stavu výdělečnou činnost,</a:t>
            </a:r>
          </a:p>
          <a:p>
            <a:pPr lvl="1"/>
            <a:r>
              <a:rPr lang="cs-CZ" dirty="0"/>
              <a:t>Zda jde o osobu zdravotně znevýhodněnou,</a:t>
            </a:r>
          </a:p>
          <a:p>
            <a:pPr lvl="1"/>
            <a:r>
              <a:rPr lang="cs-CZ" dirty="0"/>
              <a:t>schopnost pohyblivosti a orientace pro účely řízení o přiznání průkazu osoby se zdravotním postižením a zda jde pro účely příspěvku na zvláštní pomůcku o osobu s těžkou vadou nosného nebo pohybového ústrojí nebo s těžkým sluchovým postižením nebo s těžkým zrakovým postižením anebo s těžkou nebo hlubokou mentální retardací a zdravotní stav nevylučuje poskytnutí příspěvku na zvláštní pomůcku,</a:t>
            </a:r>
          </a:p>
          <a:p>
            <a:pPr lvl="1"/>
            <a:r>
              <a:rPr lang="cs-CZ" dirty="0"/>
              <a:t>stupeň závislosti fyzické osoby pro účely příspěvku na péči (od 1. 8. 2016 mohou žádat o příspěvek na péči i hospitalizované osoby, pokud následná nebo dlouhodobá lůžková péče pro tutéž nemoc nebo úraz trvá nepřetržitě déle než 60 dnů (viz § 25 zákona č.108/2006 Sb., o sociálních službách, ve znění pozdějších předpisů).</a:t>
            </a:r>
          </a:p>
          <a:p>
            <a:endParaRPr lang="cs-CZ" dirty="0"/>
          </a:p>
        </p:txBody>
      </p:sp>
    </p:spTree>
    <p:extLst>
      <p:ext uri="{BB962C8B-B14F-4D97-AF65-F5344CB8AC3E}">
        <p14:creationId xmlns:p14="http://schemas.microsoft.com/office/powerpoint/2010/main" val="3736576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6444CB-A250-4ED3-8520-73AB28632E1F}"/>
              </a:ext>
            </a:extLst>
          </p:cNvPr>
          <p:cNvSpPr>
            <a:spLocks noGrp="1"/>
          </p:cNvSpPr>
          <p:nvPr>
            <p:ph type="title"/>
          </p:nvPr>
        </p:nvSpPr>
        <p:spPr/>
        <p:txBody>
          <a:bodyPr>
            <a:normAutofit fontScale="90000"/>
          </a:bodyPr>
          <a:lstStyle/>
          <a:p>
            <a:r>
              <a:rPr lang="cs-CZ" dirty="0"/>
              <a:t>Činnost lékařské posudkové služby je upravena zejména těmito právními předpisy (MPSV)</a:t>
            </a:r>
          </a:p>
        </p:txBody>
      </p:sp>
      <p:sp>
        <p:nvSpPr>
          <p:cNvPr id="3" name="Zástupný symbol pro obsah 2">
            <a:extLst>
              <a:ext uri="{FF2B5EF4-FFF2-40B4-BE49-F238E27FC236}">
                <a16:creationId xmlns:a16="http://schemas.microsoft.com/office/drawing/2014/main" id="{FEEB4E69-504B-4CC4-903A-972F51875ABC}"/>
              </a:ext>
            </a:extLst>
          </p:cNvPr>
          <p:cNvSpPr>
            <a:spLocks noGrp="1"/>
          </p:cNvSpPr>
          <p:nvPr>
            <p:ph idx="1"/>
          </p:nvPr>
        </p:nvSpPr>
        <p:spPr/>
        <p:txBody>
          <a:bodyPr>
            <a:normAutofit fontScale="32500" lnSpcReduction="20000"/>
          </a:bodyPr>
          <a:lstStyle/>
          <a:p>
            <a:r>
              <a:rPr lang="cs-CZ" b="1" dirty="0">
                <a:hlinkClick r:id="rId2"/>
              </a:rPr>
              <a:t>zákonem č. 582/1991 Sb., o organizaci a provádění sociálního zabezpečení</a:t>
            </a:r>
            <a:r>
              <a:rPr lang="cs-CZ" b="1" dirty="0"/>
              <a:t>,</a:t>
            </a:r>
            <a:endParaRPr lang="cs-CZ" dirty="0"/>
          </a:p>
          <a:p>
            <a:r>
              <a:rPr lang="cs-CZ" b="1" dirty="0">
                <a:hlinkClick r:id="rId3"/>
              </a:rPr>
              <a:t>zákonem č. 187/2006 Sb., o nemocenském pojištění, účinnost od 1. 1. 2009</a:t>
            </a:r>
            <a:r>
              <a:rPr lang="cs-CZ" b="1" dirty="0"/>
              <a:t>,</a:t>
            </a:r>
            <a:endParaRPr lang="cs-CZ" dirty="0"/>
          </a:p>
          <a:p>
            <a:r>
              <a:rPr lang="cs-CZ" b="1" dirty="0">
                <a:hlinkClick r:id="rId4"/>
              </a:rPr>
              <a:t>zákonem č. 155/1995 Sb., o důchodovém pojištění</a:t>
            </a:r>
            <a:r>
              <a:rPr lang="cs-CZ" b="1" dirty="0"/>
              <a:t>,</a:t>
            </a:r>
            <a:endParaRPr lang="cs-CZ" dirty="0"/>
          </a:p>
          <a:p>
            <a:r>
              <a:rPr lang="cs-CZ" b="1" dirty="0">
                <a:hlinkClick r:id="rId5"/>
              </a:rPr>
              <a:t>zákonem č. 117/1995 Sb., o státní sociální podpoře</a:t>
            </a:r>
            <a:r>
              <a:rPr lang="cs-CZ" b="1" dirty="0"/>
              <a:t>,</a:t>
            </a:r>
            <a:endParaRPr lang="cs-CZ" dirty="0"/>
          </a:p>
          <a:p>
            <a:r>
              <a:rPr lang="cs-CZ" b="1" dirty="0">
                <a:hlinkClick r:id="rId6" tooltip="Soubor typu .pdf, 7 MB - odkaz se otevírá do nového okna."/>
              </a:rPr>
              <a:t>vyhláškou MPSV č. 359/2009 Sb., vyhláška o posuzování invalidity</a:t>
            </a:r>
            <a:r>
              <a:rPr lang="cs-CZ" b="1" dirty="0"/>
              <a:t>,</a:t>
            </a:r>
            <a:endParaRPr lang="cs-CZ" dirty="0"/>
          </a:p>
          <a:p>
            <a:r>
              <a:rPr lang="cs-CZ" b="1" dirty="0">
                <a:hlinkClick r:id="rId7"/>
              </a:rPr>
              <a:t>zákonem č. 329/2011 Sb., o poskytování dávek osobám se zdravotním postižením</a:t>
            </a:r>
            <a:r>
              <a:rPr lang="cs-CZ" b="1" dirty="0"/>
              <a:t>,</a:t>
            </a:r>
            <a:endParaRPr lang="cs-CZ" dirty="0"/>
          </a:p>
          <a:p>
            <a:r>
              <a:rPr lang="cs-CZ" b="1" dirty="0">
                <a:hlinkClick r:id="rId8"/>
              </a:rPr>
              <a:t>vyhláškou č. 388/2011 Sb., o provedení některých ustanovení zákona o poskytování dávek osobám se zdravotním postižením</a:t>
            </a:r>
            <a:r>
              <a:rPr lang="cs-CZ" b="1" dirty="0"/>
              <a:t>,</a:t>
            </a:r>
            <a:endParaRPr lang="cs-CZ" dirty="0"/>
          </a:p>
          <a:p>
            <a:r>
              <a:rPr lang="cs-CZ" b="1" dirty="0">
                <a:hlinkClick r:id="rId9"/>
              </a:rPr>
              <a:t>zákonem č. 108/2006 Sb., o sociálních službách,</a:t>
            </a:r>
            <a:endParaRPr lang="cs-CZ" dirty="0"/>
          </a:p>
          <a:p>
            <a:r>
              <a:rPr lang="cs-CZ" b="1" dirty="0">
                <a:hlinkClick r:id="rId10"/>
              </a:rPr>
              <a:t>vyhláškou č. 505/2006 Sb., kterou se provádějí některá ustanovení zákona o sociálních službách</a:t>
            </a:r>
            <a:r>
              <a:rPr lang="cs-CZ" b="1" dirty="0"/>
              <a:t>,</a:t>
            </a:r>
            <a:endParaRPr lang="cs-CZ" dirty="0"/>
          </a:p>
          <a:p>
            <a:r>
              <a:rPr lang="cs-CZ" b="1" dirty="0">
                <a:hlinkClick r:id="rId11"/>
              </a:rPr>
              <a:t>zákonem č. 435/2004 Sb.</a:t>
            </a:r>
            <a:r>
              <a:rPr lang="cs-CZ" b="1" dirty="0">
                <a:hlinkClick r:id="rId12"/>
              </a:rPr>
              <a:t>, o zaměstnanosti</a:t>
            </a:r>
            <a:r>
              <a:rPr lang="cs-CZ" b="1" dirty="0"/>
              <a:t>,</a:t>
            </a:r>
            <a:endParaRPr lang="cs-CZ" dirty="0"/>
          </a:p>
          <a:p>
            <a:r>
              <a:rPr lang="cs-CZ" b="1" dirty="0">
                <a:hlinkClick r:id="rId13"/>
              </a:rPr>
              <a:t>zákonem č. 500/2004 Sb.</a:t>
            </a:r>
            <a:r>
              <a:rPr lang="cs-CZ" b="1" dirty="0">
                <a:hlinkClick r:id="rId14"/>
              </a:rPr>
              <a:t>, správní řád</a:t>
            </a:r>
            <a:r>
              <a:rPr lang="cs-CZ" b="1" dirty="0"/>
              <a:t>,</a:t>
            </a:r>
            <a:endParaRPr lang="cs-CZ" dirty="0"/>
          </a:p>
          <a:p>
            <a:r>
              <a:rPr lang="cs-CZ" b="1" dirty="0">
                <a:hlinkClick r:id="rId15"/>
              </a:rPr>
              <a:t>zákonem č. 372/2011 Sb., o zdravotních službách a podmínkách jejich poskytování</a:t>
            </a:r>
            <a:r>
              <a:rPr lang="cs-CZ" b="1" dirty="0"/>
              <a:t>,</a:t>
            </a:r>
            <a:endParaRPr lang="cs-CZ" dirty="0"/>
          </a:p>
          <a:p>
            <a:r>
              <a:rPr lang="cs-CZ" b="1" dirty="0">
                <a:hlinkClick r:id="rId16"/>
              </a:rPr>
              <a:t>zákonem č. 373/2011 Sb., o specifických zdravotních službách</a:t>
            </a:r>
            <a:r>
              <a:rPr lang="cs-CZ" b="1" dirty="0"/>
              <a:t>,</a:t>
            </a:r>
            <a:endParaRPr lang="cs-CZ" dirty="0"/>
          </a:p>
          <a:p>
            <a:r>
              <a:rPr lang="cs-CZ" b="1" dirty="0">
                <a:hlinkClick r:id="rId17"/>
              </a:rPr>
              <a:t>zákonem č. 48/1997 Sb., o veřejném zdravotním pojištění</a:t>
            </a:r>
            <a:r>
              <a:rPr lang="cs-CZ" b="1" dirty="0"/>
              <a:t>,</a:t>
            </a:r>
            <a:endParaRPr lang="cs-CZ" dirty="0"/>
          </a:p>
          <a:p>
            <a:r>
              <a:rPr lang="cs-CZ" b="1" dirty="0">
                <a:hlinkClick r:id="rId18"/>
              </a:rPr>
              <a:t>vyhláškou MZ ČR č. 134/1998 Sb., kterou se vydává seznam zdravotních výkonů s bodovými hodnotami</a:t>
            </a:r>
            <a:r>
              <a:rPr lang="cs-CZ" b="1" dirty="0"/>
              <a:t>,</a:t>
            </a:r>
            <a:r>
              <a:rPr lang="cs-CZ" dirty="0"/>
              <a:t> </a:t>
            </a:r>
          </a:p>
          <a:p>
            <a:r>
              <a:rPr lang="cs-CZ" b="1" dirty="0">
                <a:hlinkClick r:id="rId19" tooltip="Soubor typu .pdf, neznámá velikost - odkaz se otevírá do nového okna."/>
              </a:rPr>
              <a:t>Nařízení Rady (EHS) č. 883/2004, o koordinaci systémů sociálního zabezpečení</a:t>
            </a:r>
            <a:r>
              <a:rPr lang="cs-CZ" b="1" dirty="0"/>
              <a:t>,</a:t>
            </a:r>
            <a:endParaRPr lang="cs-CZ" dirty="0"/>
          </a:p>
          <a:p>
            <a:r>
              <a:rPr lang="cs-CZ" b="1" dirty="0">
                <a:hlinkClick r:id="rId20" tooltip="Soubor typu .pdf, neznámá velikost - odkaz se otevírá do nového okna."/>
              </a:rPr>
              <a:t>Nařízení Rady (EHS) č. 987/2009, kterým se stanoví prováděcí pravidla k nařízení (EHS) č. 883/2004 o koordinaci systémů sociálního zabezpečení</a:t>
            </a:r>
            <a:r>
              <a:rPr lang="cs-CZ" b="1" dirty="0"/>
              <a:t>,</a:t>
            </a:r>
            <a:endParaRPr lang="cs-CZ" dirty="0"/>
          </a:p>
          <a:p>
            <a:r>
              <a:rPr lang="cs-CZ" b="1" dirty="0">
                <a:hlinkClick r:id="rId21"/>
              </a:rPr>
              <a:t>zákonem č. 73/2011 Sb., o Úřadu práce České republiky</a:t>
            </a:r>
            <a:endParaRPr lang="cs-CZ" dirty="0"/>
          </a:p>
        </p:txBody>
      </p:sp>
    </p:spTree>
    <p:extLst>
      <p:ext uri="{BB962C8B-B14F-4D97-AF65-F5344CB8AC3E}">
        <p14:creationId xmlns:p14="http://schemas.microsoft.com/office/powerpoint/2010/main" val="29752961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FC2BD4-95D8-4482-8ABD-21DD06760A58}"/>
              </a:ext>
            </a:extLst>
          </p:cNvPr>
          <p:cNvSpPr>
            <a:spLocks noGrp="1"/>
          </p:cNvSpPr>
          <p:nvPr>
            <p:ph type="title"/>
          </p:nvPr>
        </p:nvSpPr>
        <p:spPr/>
        <p:txBody>
          <a:bodyPr/>
          <a:lstStyle/>
          <a:p>
            <a:r>
              <a:rPr lang="cs-CZ" b="1" dirty="0"/>
              <a:t>Kdo sociální služby poskytuje (zdroj MPSV)</a:t>
            </a:r>
            <a:endParaRPr lang="cs-CZ" dirty="0"/>
          </a:p>
        </p:txBody>
      </p:sp>
      <p:sp>
        <p:nvSpPr>
          <p:cNvPr id="3" name="Zástupný symbol pro obsah 2">
            <a:extLst>
              <a:ext uri="{FF2B5EF4-FFF2-40B4-BE49-F238E27FC236}">
                <a16:creationId xmlns:a16="http://schemas.microsoft.com/office/drawing/2014/main" id="{610AA7F3-35D8-4DEC-9C1E-918794674AE6}"/>
              </a:ext>
            </a:extLst>
          </p:cNvPr>
          <p:cNvSpPr>
            <a:spLocks noGrp="1"/>
          </p:cNvSpPr>
          <p:nvPr>
            <p:ph idx="1"/>
          </p:nvPr>
        </p:nvSpPr>
        <p:spPr/>
        <p:txBody>
          <a:bodyPr/>
          <a:lstStyle/>
          <a:p>
            <a:r>
              <a:rPr lang="cs-CZ" b="1" dirty="0"/>
              <a:t>Obce a kraje</a:t>
            </a:r>
            <a:r>
              <a:rPr lang="cs-CZ" dirty="0"/>
              <a:t> dbají na vytváření vhodných podmínek pro rozvoj sociálních služeb, zejména zjišťováním skutečných potřeb lidí a zdrojů k jejich uspokojení; kromě toho sami zřizují organizace poskytující sociální služby.</a:t>
            </a:r>
          </a:p>
          <a:p>
            <a:r>
              <a:rPr lang="cs-CZ" b="1" dirty="0"/>
              <a:t>Nestátní neziskové organizace a fyzické osoby</a:t>
            </a:r>
            <a:r>
              <a:rPr lang="cs-CZ" dirty="0"/>
              <a:t>, které nabízejí široké spektrum služeb, jsou rovněž významnými poskytovateli sociálních služeb.</a:t>
            </a:r>
          </a:p>
          <a:p>
            <a:r>
              <a:rPr lang="cs-CZ" b="1" dirty="0"/>
              <a:t>Ministerstvo práce a sociálních věcí</a:t>
            </a:r>
            <a:r>
              <a:rPr lang="cs-CZ" dirty="0"/>
              <a:t> je nyní zřizovatelem pěti specializovaných ústavů sociální péče.</a:t>
            </a:r>
          </a:p>
          <a:p>
            <a:endParaRPr lang="cs-CZ" dirty="0"/>
          </a:p>
        </p:txBody>
      </p:sp>
    </p:spTree>
    <p:extLst>
      <p:ext uri="{BB962C8B-B14F-4D97-AF65-F5344CB8AC3E}">
        <p14:creationId xmlns:p14="http://schemas.microsoft.com/office/powerpoint/2010/main" val="31763354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191423-19AA-4733-A7C1-4FD66D0B58A0}"/>
              </a:ext>
            </a:extLst>
          </p:cNvPr>
          <p:cNvSpPr>
            <a:spLocks noGrp="1"/>
          </p:cNvSpPr>
          <p:nvPr>
            <p:ph type="title"/>
          </p:nvPr>
        </p:nvSpPr>
        <p:spPr/>
        <p:txBody>
          <a:bodyPr/>
          <a:lstStyle/>
          <a:p>
            <a:r>
              <a:rPr lang="cs-CZ" b="1" dirty="0"/>
              <a:t>Služby sociální péče</a:t>
            </a:r>
            <a:endParaRPr lang="cs-CZ" dirty="0"/>
          </a:p>
        </p:txBody>
      </p:sp>
      <p:sp>
        <p:nvSpPr>
          <p:cNvPr id="3" name="Zástupný symbol pro obsah 2">
            <a:extLst>
              <a:ext uri="{FF2B5EF4-FFF2-40B4-BE49-F238E27FC236}">
                <a16:creationId xmlns:a16="http://schemas.microsoft.com/office/drawing/2014/main" id="{EE472840-AE44-4CA3-8001-1403A56DEEE1}"/>
              </a:ext>
            </a:extLst>
          </p:cNvPr>
          <p:cNvSpPr>
            <a:spLocks noGrp="1"/>
          </p:cNvSpPr>
          <p:nvPr>
            <p:ph idx="1"/>
          </p:nvPr>
        </p:nvSpPr>
        <p:spPr/>
        <p:txBody>
          <a:bodyPr>
            <a:normAutofit fontScale="62500" lnSpcReduction="20000"/>
          </a:bodyPr>
          <a:lstStyle/>
          <a:p>
            <a:r>
              <a:rPr lang="cs-CZ" b="1" dirty="0"/>
              <a:t>Osobní asistence</a:t>
            </a:r>
          </a:p>
          <a:p>
            <a:r>
              <a:rPr lang="cs-CZ" b="1" dirty="0"/>
              <a:t>Pečovatelská služba</a:t>
            </a:r>
          </a:p>
          <a:p>
            <a:r>
              <a:rPr lang="cs-CZ" b="1" dirty="0"/>
              <a:t>Tísňová péče</a:t>
            </a:r>
          </a:p>
          <a:p>
            <a:r>
              <a:rPr lang="cs-CZ" b="1" dirty="0"/>
              <a:t>Průvodcovské a předčitatelské služby</a:t>
            </a:r>
          </a:p>
          <a:p>
            <a:r>
              <a:rPr lang="cs-CZ" b="1" dirty="0"/>
              <a:t>Podpora samostatného bydlení</a:t>
            </a:r>
          </a:p>
          <a:p>
            <a:r>
              <a:rPr lang="cs-CZ" b="1" dirty="0"/>
              <a:t>Odlehčovací služby</a:t>
            </a:r>
          </a:p>
          <a:p>
            <a:r>
              <a:rPr lang="cs-CZ" b="1" dirty="0"/>
              <a:t>Centra denních služeb</a:t>
            </a:r>
          </a:p>
          <a:p>
            <a:r>
              <a:rPr lang="cs-CZ" b="1" dirty="0"/>
              <a:t>Denní a týdenní stacionáře</a:t>
            </a:r>
          </a:p>
          <a:p>
            <a:r>
              <a:rPr lang="cs-CZ" b="1" dirty="0"/>
              <a:t>Domovy pro osoby se zdravotním postižením</a:t>
            </a:r>
          </a:p>
          <a:p>
            <a:r>
              <a:rPr lang="cs-CZ" b="1" dirty="0"/>
              <a:t>Domovy pro seniory</a:t>
            </a:r>
          </a:p>
          <a:p>
            <a:r>
              <a:rPr lang="cs-CZ" b="1" dirty="0"/>
              <a:t>Domovy se zvláštním režimem</a:t>
            </a:r>
          </a:p>
          <a:p>
            <a:r>
              <a:rPr lang="cs-CZ" b="1" dirty="0"/>
              <a:t>Chráněné bydlení</a:t>
            </a:r>
          </a:p>
          <a:p>
            <a:r>
              <a:rPr lang="cs-CZ" b="1" dirty="0"/>
              <a:t>Sociální služby poskytované ve zdravotnických zařízeních</a:t>
            </a:r>
            <a:r>
              <a:rPr lang="cs-CZ" dirty="0"/>
              <a:t/>
            </a:r>
            <a:br>
              <a:rPr lang="cs-CZ" dirty="0"/>
            </a:br>
            <a:endParaRPr lang="cs-CZ" dirty="0"/>
          </a:p>
        </p:txBody>
      </p:sp>
    </p:spTree>
    <p:extLst>
      <p:ext uri="{BB962C8B-B14F-4D97-AF65-F5344CB8AC3E}">
        <p14:creationId xmlns:p14="http://schemas.microsoft.com/office/powerpoint/2010/main" val="132281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94AB7-D977-4047-BBF8-AE3C7E80F2AB}"/>
              </a:ext>
            </a:extLst>
          </p:cNvPr>
          <p:cNvSpPr>
            <a:spLocks noGrp="1"/>
          </p:cNvSpPr>
          <p:nvPr>
            <p:ph type="title"/>
          </p:nvPr>
        </p:nvSpPr>
        <p:spPr/>
        <p:txBody>
          <a:bodyPr/>
          <a:lstStyle/>
          <a:p>
            <a:r>
              <a:rPr lang="cs-CZ" dirty="0"/>
              <a:t>Zdravotní pojišťovna</a:t>
            </a:r>
          </a:p>
        </p:txBody>
      </p:sp>
      <p:sp>
        <p:nvSpPr>
          <p:cNvPr id="3" name="Zástupný symbol pro obsah 2">
            <a:extLst>
              <a:ext uri="{FF2B5EF4-FFF2-40B4-BE49-F238E27FC236}">
                <a16:creationId xmlns:a16="http://schemas.microsoft.com/office/drawing/2014/main" id="{6F55F471-FEA7-417D-A202-F09AB62CC87E}"/>
              </a:ext>
            </a:extLst>
          </p:cNvPr>
          <p:cNvSpPr>
            <a:spLocks noGrp="1"/>
          </p:cNvSpPr>
          <p:nvPr>
            <p:ph idx="1"/>
          </p:nvPr>
        </p:nvSpPr>
        <p:spPr/>
        <p:txBody>
          <a:bodyPr/>
          <a:lstStyle/>
          <a:p>
            <a:r>
              <a:rPr lang="cs-CZ" dirty="0">
                <a:hlinkClick r:id="rId2"/>
              </a:rPr>
              <a:t>111 Všeobecná zdravotní pojišťovna ČR</a:t>
            </a:r>
            <a:endParaRPr lang="cs-CZ" dirty="0"/>
          </a:p>
          <a:p>
            <a:r>
              <a:rPr lang="cs-CZ" dirty="0">
                <a:hlinkClick r:id="rId3"/>
              </a:rPr>
              <a:t>201 Vojenská zdravotní pojišťovna ČR</a:t>
            </a:r>
            <a:endParaRPr lang="cs-CZ" dirty="0"/>
          </a:p>
          <a:p>
            <a:r>
              <a:rPr lang="cs-CZ" dirty="0">
                <a:hlinkClick r:id="rId4"/>
              </a:rPr>
              <a:t>205 Česká průmyslová zdravotní pojišťovna</a:t>
            </a:r>
            <a:endParaRPr lang="cs-CZ" dirty="0"/>
          </a:p>
          <a:p>
            <a:r>
              <a:rPr lang="cs-CZ" dirty="0">
                <a:hlinkClick r:id="rId5"/>
              </a:rPr>
              <a:t>207 Oborová zdravotní poj. </a:t>
            </a:r>
            <a:r>
              <a:rPr lang="cs-CZ" dirty="0" err="1">
                <a:hlinkClick r:id="rId5"/>
              </a:rPr>
              <a:t>zam</a:t>
            </a:r>
            <a:r>
              <a:rPr lang="cs-CZ" dirty="0">
                <a:hlinkClick r:id="rId5"/>
              </a:rPr>
              <a:t>. bank, poj. a stav.</a:t>
            </a:r>
            <a:endParaRPr lang="cs-CZ" dirty="0"/>
          </a:p>
          <a:p>
            <a:r>
              <a:rPr lang="cs-CZ" dirty="0">
                <a:hlinkClick r:id="rId6"/>
              </a:rPr>
              <a:t>209 Zaměstnanecká pojišťovna Škoda</a:t>
            </a:r>
            <a:endParaRPr lang="cs-CZ" dirty="0"/>
          </a:p>
          <a:p>
            <a:r>
              <a:rPr lang="cs-CZ" dirty="0">
                <a:hlinkClick r:id="rId7"/>
              </a:rPr>
              <a:t>211 Zdravotní pojišťovna ministerstva vnitra ČR</a:t>
            </a:r>
            <a:endParaRPr lang="cs-CZ" dirty="0"/>
          </a:p>
          <a:p>
            <a:r>
              <a:rPr lang="cs-CZ" dirty="0">
                <a:hlinkClick r:id="rId8"/>
              </a:rPr>
              <a:t>213 Revírní bratrská pokladna, zdrav. pojišťovna</a:t>
            </a:r>
            <a:endParaRPr lang="cs-CZ" dirty="0"/>
          </a:p>
          <a:p>
            <a:endParaRPr lang="cs-CZ" dirty="0"/>
          </a:p>
        </p:txBody>
      </p:sp>
    </p:spTree>
    <p:extLst>
      <p:ext uri="{BB962C8B-B14F-4D97-AF65-F5344CB8AC3E}">
        <p14:creationId xmlns:p14="http://schemas.microsoft.com/office/powerpoint/2010/main" val="1322721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F0FD2B-20F7-4194-903A-F3640B6A0863}"/>
              </a:ext>
            </a:extLst>
          </p:cNvPr>
          <p:cNvSpPr>
            <a:spLocks noGrp="1"/>
          </p:cNvSpPr>
          <p:nvPr>
            <p:ph type="title"/>
          </p:nvPr>
        </p:nvSpPr>
        <p:spPr/>
        <p:txBody>
          <a:bodyPr>
            <a:normAutofit/>
          </a:bodyPr>
          <a:lstStyle/>
          <a:p>
            <a:r>
              <a:rPr lang="cs-CZ" b="1" dirty="0"/>
              <a:t>Sociální služby poskytované ve zdravotnických zařízeních </a:t>
            </a:r>
            <a:endParaRPr lang="cs-CZ" dirty="0"/>
          </a:p>
        </p:txBody>
      </p:sp>
      <p:sp>
        <p:nvSpPr>
          <p:cNvPr id="3" name="Zástupný symbol pro obsah 2">
            <a:extLst>
              <a:ext uri="{FF2B5EF4-FFF2-40B4-BE49-F238E27FC236}">
                <a16:creationId xmlns:a16="http://schemas.microsoft.com/office/drawing/2014/main" id="{515942F4-0698-481A-998F-C3F5898E8267}"/>
              </a:ext>
            </a:extLst>
          </p:cNvPr>
          <p:cNvSpPr>
            <a:spLocks noGrp="1"/>
          </p:cNvSpPr>
          <p:nvPr>
            <p:ph idx="1"/>
          </p:nvPr>
        </p:nvSpPr>
        <p:spPr/>
        <p:txBody>
          <a:bodyPr>
            <a:normAutofit fontScale="92500" lnSpcReduction="10000"/>
          </a:bodyPr>
          <a:lstStyle/>
          <a:p>
            <a:r>
              <a:rPr lang="cs-CZ" dirty="0"/>
              <a:t>Sociální služby poskytované ve zdravotnických zařízeních poskytují pobytové sociální služby osobám, které již nevyžadují ústavní zdravotní péči, ale vzhledem ke svému zdravotnímu stavu nejsou schopny obejít se bez pomoci jiné fyzické osoby a nemohou být propuštěny ze zdravotnického zařízení ústavní péče do doby, než jim je zabezpečena pomoc osobou blízkou či jinou fyzickou osobou nebo ambulantních sociálních služeb anebo pobytových sociálních služeb. </a:t>
            </a:r>
          </a:p>
          <a:p>
            <a:r>
              <a:rPr lang="cs-CZ" dirty="0"/>
              <a:t>Služba obsahuje poskytnutí ubytování a stravy, pomoc při zvládání běžných úkonů péče o vlastní osobu, pomoc při osobní hygieně nebo poskytnutí podmínek pro osobní hygienu, zprostředkování kontaktu se společenským prostředím, sociálně terapeutické činnosti, aktivizační činnosti a pomoc při uplatňování práv a oprávněných zájmů. Služba se poskytuje za úhradu.</a:t>
            </a:r>
          </a:p>
        </p:txBody>
      </p:sp>
    </p:spTree>
    <p:extLst>
      <p:ext uri="{BB962C8B-B14F-4D97-AF65-F5344CB8AC3E}">
        <p14:creationId xmlns:p14="http://schemas.microsoft.com/office/powerpoint/2010/main" val="1839035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1151D0-4A51-4B96-B4D2-0959B312CC1C}"/>
              </a:ext>
            </a:extLst>
          </p:cNvPr>
          <p:cNvSpPr>
            <a:spLocks noGrp="1"/>
          </p:cNvSpPr>
          <p:nvPr>
            <p:ph type="title"/>
          </p:nvPr>
        </p:nvSpPr>
        <p:spPr/>
        <p:txBody>
          <a:bodyPr/>
          <a:lstStyle/>
          <a:p>
            <a:r>
              <a:rPr lang="cs-CZ" dirty="0"/>
              <a:t>Příspěvek na péči</a:t>
            </a:r>
          </a:p>
        </p:txBody>
      </p:sp>
      <p:sp>
        <p:nvSpPr>
          <p:cNvPr id="3" name="Zástupný symbol pro obsah 2">
            <a:extLst>
              <a:ext uri="{FF2B5EF4-FFF2-40B4-BE49-F238E27FC236}">
                <a16:creationId xmlns:a16="http://schemas.microsoft.com/office/drawing/2014/main" id="{F9A97EDE-5FC9-460C-9A7C-04C17ADE8A49}"/>
              </a:ext>
            </a:extLst>
          </p:cNvPr>
          <p:cNvSpPr>
            <a:spLocks noGrp="1"/>
          </p:cNvSpPr>
          <p:nvPr>
            <p:ph idx="1"/>
          </p:nvPr>
        </p:nvSpPr>
        <p:spPr/>
        <p:txBody>
          <a:bodyPr>
            <a:normAutofit lnSpcReduction="10000"/>
          </a:bodyPr>
          <a:lstStyle/>
          <a:p>
            <a:r>
              <a:rPr lang="cs-CZ" dirty="0"/>
              <a:t> poskytuje osobám závislým na pomoci jiné fyzické osoby. </a:t>
            </a:r>
          </a:p>
          <a:p>
            <a:r>
              <a:rPr lang="cs-CZ" dirty="0"/>
              <a:t>Tímto příspěvkem se stát podílí na zajištění sociálních služeb při zvládání základních životních potřeb osob. Náklady na příspěvek se hradí ze státního rozpočtu</a:t>
            </a:r>
          </a:p>
          <a:p>
            <a:r>
              <a:rPr lang="cs-CZ" dirty="0"/>
              <a:t>Nárok na příspěvek má osoba, která z důvodu dlouhodobě nepříznivého zdravotního stavu potřebuje pomoc jiné fyzické osoby při zvládání základních životních potřeb v rozsahu stanoveném stupněm závislosti </a:t>
            </a:r>
          </a:p>
          <a:p>
            <a:r>
              <a:rPr lang="cs-CZ" dirty="0"/>
              <a:t>Přiznává úřad práce</a:t>
            </a:r>
          </a:p>
          <a:p>
            <a:r>
              <a:rPr lang="cs-CZ" dirty="0"/>
              <a:t>Další podrobnosti §§ 8-9 zákona o soc. službách.</a:t>
            </a:r>
          </a:p>
        </p:txBody>
      </p:sp>
    </p:spTree>
    <p:extLst>
      <p:ext uri="{BB962C8B-B14F-4D97-AF65-F5344CB8AC3E}">
        <p14:creationId xmlns:p14="http://schemas.microsoft.com/office/powerpoint/2010/main" val="19892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AF83AE-CD35-40D0-B423-BC6F93ED4159}"/>
              </a:ext>
            </a:extLst>
          </p:cNvPr>
          <p:cNvSpPr>
            <a:spLocks noGrp="1"/>
          </p:cNvSpPr>
          <p:nvPr>
            <p:ph type="title"/>
          </p:nvPr>
        </p:nvSpPr>
        <p:spPr/>
        <p:txBody>
          <a:bodyPr/>
          <a:lstStyle/>
          <a:p>
            <a:r>
              <a:rPr lang="cs-CZ" dirty="0"/>
              <a:t>Pojišťovny</a:t>
            </a:r>
          </a:p>
        </p:txBody>
      </p:sp>
      <p:pic>
        <p:nvPicPr>
          <p:cNvPr id="5" name="Zástupný symbol pro obsah 4" descr="Výřez obrazovky">
            <a:extLst>
              <a:ext uri="{FF2B5EF4-FFF2-40B4-BE49-F238E27FC236}">
                <a16:creationId xmlns:a16="http://schemas.microsoft.com/office/drawing/2014/main" id="{3A32C18E-25AE-41CE-9817-F080DF627B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769" y="1690688"/>
            <a:ext cx="7267495" cy="4483304"/>
          </a:xfrm>
        </p:spPr>
      </p:pic>
      <p:sp>
        <p:nvSpPr>
          <p:cNvPr id="6" name="Obdélník 5">
            <a:extLst>
              <a:ext uri="{FF2B5EF4-FFF2-40B4-BE49-F238E27FC236}">
                <a16:creationId xmlns:a16="http://schemas.microsoft.com/office/drawing/2014/main" id="{1B7AD113-8916-4B25-99C6-374B61CD35D2}"/>
              </a:ext>
            </a:extLst>
          </p:cNvPr>
          <p:cNvSpPr/>
          <p:nvPr/>
        </p:nvSpPr>
        <p:spPr>
          <a:xfrm>
            <a:off x="7706264" y="2301671"/>
            <a:ext cx="4057844" cy="1200329"/>
          </a:xfrm>
          <a:prstGeom prst="rect">
            <a:avLst/>
          </a:prstGeom>
        </p:spPr>
        <p:txBody>
          <a:bodyPr wrap="square">
            <a:spAutoFit/>
          </a:bodyPr>
          <a:lstStyle/>
          <a:p>
            <a:r>
              <a:rPr lang="cs-CZ" b="1" dirty="0">
                <a:solidFill>
                  <a:srgbClr val="222222"/>
                </a:solidFill>
                <a:latin typeface="Arial CE" panose="020B0604020202020204" pitchFamily="34" charset="0"/>
              </a:rPr>
              <a:t>Možnost změny pouze 1 x za rok</a:t>
            </a:r>
            <a:r>
              <a:rPr lang="cs-CZ" dirty="0">
                <a:solidFill>
                  <a:srgbClr val="222222"/>
                </a:solidFill>
                <a:latin typeface="Arial CE" panose="020B0604020202020204" pitchFamily="34" charset="0"/>
              </a:rPr>
              <a:t>. </a:t>
            </a:r>
          </a:p>
          <a:p>
            <a:endParaRPr lang="cs-CZ" dirty="0">
              <a:solidFill>
                <a:srgbClr val="222222"/>
              </a:solidFill>
              <a:latin typeface="Arial CE" panose="020B0604020202020204" pitchFamily="34" charset="0"/>
            </a:endParaRPr>
          </a:p>
          <a:p>
            <a:r>
              <a:rPr lang="cs-CZ" dirty="0">
                <a:solidFill>
                  <a:srgbClr val="222222"/>
                </a:solidFill>
                <a:latin typeface="Arial CE" panose="020B0604020202020204" pitchFamily="34" charset="0"/>
              </a:rPr>
              <a:t>k 1. červenci </a:t>
            </a:r>
          </a:p>
          <a:p>
            <a:r>
              <a:rPr lang="cs-CZ" dirty="0">
                <a:solidFill>
                  <a:srgbClr val="222222"/>
                </a:solidFill>
                <a:latin typeface="Arial CE" panose="020B0604020202020204" pitchFamily="34" charset="0"/>
              </a:rPr>
              <a:t>k 1. lednu</a:t>
            </a:r>
            <a:endParaRPr lang="cs-CZ" dirty="0"/>
          </a:p>
        </p:txBody>
      </p:sp>
    </p:spTree>
    <p:extLst>
      <p:ext uri="{BB962C8B-B14F-4D97-AF65-F5344CB8AC3E}">
        <p14:creationId xmlns:p14="http://schemas.microsoft.com/office/powerpoint/2010/main" val="41266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c0462f85-6e4f-4a32-88e3-9f08ca5a62ce.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TM10001115[[fn=Balík]]</Template>
  <TotalTime>122</TotalTime>
  <Words>2921</Words>
  <Application>Microsoft Office PowerPoint</Application>
  <PresentationFormat>Širokoúhlá obrazovka</PresentationFormat>
  <Paragraphs>427</Paragraphs>
  <Slides>81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81</vt:i4>
      </vt:variant>
    </vt:vector>
  </HeadingPairs>
  <TitlesOfParts>
    <vt:vector size="88" baseType="lpstr">
      <vt:lpstr>Arial</vt:lpstr>
      <vt:lpstr>Arial CE</vt:lpstr>
      <vt:lpstr>Calibri</vt:lpstr>
      <vt:lpstr>Calibri Light</vt:lpstr>
      <vt:lpstr>Tahoma</vt:lpstr>
      <vt:lpstr>Wingdings</vt:lpstr>
      <vt:lpstr>Motiv Office</vt:lpstr>
      <vt:lpstr>Systém daní a sociálního pojištění v ČR</vt:lpstr>
      <vt:lpstr>Systém veřejného zdravotního pojištění. </vt:lpstr>
      <vt:lpstr>Osnova:</vt:lpstr>
      <vt:lpstr>Hrazené služby hrazené ze zdravotního pojištění</vt:lpstr>
      <vt:lpstr>Systém financování zdravotní péče ČR</vt:lpstr>
      <vt:lpstr>Systém financování zdravotní péče ČR</vt:lpstr>
      <vt:lpstr>Hráči na trhu se zdravotními službami</vt:lpstr>
      <vt:lpstr>Zdravotní pojišťovna</vt:lpstr>
      <vt:lpstr>Pojišťovny</vt:lpstr>
      <vt:lpstr>Vznik zdravotního pojištění</vt:lpstr>
      <vt:lpstr>Zánik zdravotního pojištění</vt:lpstr>
      <vt:lpstr>Plátci pojistného zdravotního pojištění</vt:lpstr>
      <vt:lpstr>Vznik zdravotního pojištění</vt:lpstr>
      <vt:lpstr>Osobní rozsah zdravotního pojištění</vt:lpstr>
      <vt:lpstr> Stát je plátcem pojistného prostřednictvím státního rozpočtu za tyto pojištěnce</vt:lpstr>
      <vt:lpstr>Povinnost platit pojistné</vt:lpstr>
      <vt:lpstr>Výše zdravotního pojištění</vt:lpstr>
      <vt:lpstr>Zaměstnanec s 30 000 „hrubýho“</vt:lpstr>
      <vt:lpstr>Výdaje na ZP dle věku a pohlaví v roce 2013 (mil. KČ)</vt:lpstr>
      <vt:lpstr>Co se hradí?</vt:lpstr>
      <vt:lpstr>Hrazené služby</vt:lpstr>
      <vt:lpstr>Hrazené služby</vt:lpstr>
      <vt:lpstr>Hrazené služby</vt:lpstr>
      <vt:lpstr>Hrazené služby</vt:lpstr>
      <vt:lpstr>Výše náhrady nákladů</vt:lpstr>
      <vt:lpstr>Úhradová vyhláška</vt:lpstr>
      <vt:lpstr>Práva pojištěnce</vt:lpstr>
      <vt:lpstr>Práva a povinnosti plátců pojistného</vt:lpstr>
      <vt:lpstr>Práva pojištěnce</vt:lpstr>
      <vt:lpstr>Práva pojištěnce</vt:lpstr>
      <vt:lpstr>Časová a místní dostupnost</vt:lpstr>
      <vt:lpstr>Prezentace aplikace PowerPoint</vt:lpstr>
      <vt:lpstr>Prezentace aplikace PowerPoint</vt:lpstr>
      <vt:lpstr>Prezentace aplikace PowerPoint</vt:lpstr>
      <vt:lpstr>Práva pojištěnce</vt:lpstr>
      <vt:lpstr>Práva pojištěnce</vt:lpstr>
      <vt:lpstr>Práva pojištěnce</vt:lpstr>
      <vt:lpstr>Složitější případy</vt:lpstr>
      <vt:lpstr>Přeshraniční pohyb osob</vt:lpstr>
      <vt:lpstr>Zvláštní ambulantní péče</vt:lpstr>
      <vt:lpstr>Zvláštnosti lůžková péče</vt:lpstr>
      <vt:lpstr>Preventivní péče</vt:lpstr>
      <vt:lpstr>Problematika</vt:lpstr>
      <vt:lpstr>Neposkytnutí zdravotní péče z kapacitních či finančních důvodů</vt:lpstr>
      <vt:lpstr>Cenové stropy v českém zdravotnictví</vt:lpstr>
      <vt:lpstr>Kde dochází k omezení ZS?</vt:lpstr>
      <vt:lpstr>Co se stane když odejde poskytovatel z trhu?</vt:lpstr>
      <vt:lpstr>Navýšení ceny není možné pro cenový strop</vt:lpstr>
      <vt:lpstr>Když dojde k překročení limitu ?</vt:lpstr>
      <vt:lpstr>Je poskytovatel povinen poskytnout zdravotní službu?</vt:lpstr>
      <vt:lpstr>Důvod pro odmítnutí poskytování zdravotní péče</vt:lpstr>
      <vt:lpstr>Co když dojde k překročení limitu?</vt:lpstr>
      <vt:lpstr>Rozhodnutí NS (nepřímo potvrzeno ÚS)</vt:lpstr>
      <vt:lpstr>Pokud je pojišťovna povinna platit i nad limit</vt:lpstr>
      <vt:lpstr>Jaký je prostor pro ekonomickou úvahu při poskytování ZS ?</vt:lpstr>
      <vt:lpstr>Důsledek?</vt:lpstr>
      <vt:lpstr>Etický kodex ČLK §2</vt:lpstr>
      <vt:lpstr>Závěry</vt:lpstr>
      <vt:lpstr>Systém daní, důchodového a sociálního pojištění</vt:lpstr>
      <vt:lpstr>Základní rozlišení</vt:lpstr>
      <vt:lpstr>Přímé daně</vt:lpstr>
      <vt:lpstr>Nepřímé daně</vt:lpstr>
      <vt:lpstr>Daň z příjmu fyzických osob</vt:lpstr>
      <vt:lpstr>Obecné pravidlo</vt:lpstr>
      <vt:lpstr>Sazba</vt:lpstr>
      <vt:lpstr>Prezentace aplikace PowerPoint</vt:lpstr>
      <vt:lpstr>Daňové přiznání</vt:lpstr>
      <vt:lpstr>Daň z příjmů právnických osob</vt:lpstr>
      <vt:lpstr>Poplatník daně</vt:lpstr>
      <vt:lpstr>Výpočet u právnických osob</vt:lpstr>
      <vt:lpstr>Sociální zabezpečení a zdravotní pojištění</vt:lpstr>
      <vt:lpstr>Přehled povinných pojištění</vt:lpstr>
      <vt:lpstr>Důchodové pojištění</vt:lpstr>
      <vt:lpstr>Nemocenské pojištění (neplést se zdravotním)</vt:lpstr>
      <vt:lpstr>Sociální služba</vt:lpstr>
      <vt:lpstr>Lékařská posudková služba</vt:lpstr>
      <vt:lpstr>Činnost lékařské posudkové služby je upravena zejména těmito právními předpisy (MPSV)</vt:lpstr>
      <vt:lpstr>Kdo sociální služby poskytuje (zdroj MPSV)</vt:lpstr>
      <vt:lpstr>Služby sociální péče</vt:lpstr>
      <vt:lpstr>Sociální služby poskytované ve zdravotnických zařízeních </vt:lpstr>
      <vt:lpstr>Příspěvek na péči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daní a sociálního pojištění v ČR</dc:title>
  <dc:creator>Michal Koščík</dc:creator>
  <cp:lastModifiedBy>ucitel</cp:lastModifiedBy>
  <cp:revision>19</cp:revision>
  <dcterms:created xsi:type="dcterms:W3CDTF">2015-04-19T20:13:59Z</dcterms:created>
  <dcterms:modified xsi:type="dcterms:W3CDTF">2017-10-17T13:34:23Z</dcterms:modified>
</cp:coreProperties>
</file>