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7.xml" ContentType="application/vnd.openxmlformats-officedocument.presentationml.notesSlide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tags/tag20.xml" ContentType="application/vnd.openxmlformats-officedocument.presentationml.tags+xml"/>
  <Override PartName="/ppt/notesSlides/notesSlide9.xml" ContentType="application/vnd.openxmlformats-officedocument.presentationml.notesSlide+xml"/>
  <Override PartName="/ppt/tags/tag21.xml" ContentType="application/vnd.openxmlformats-officedocument.presentationml.tags+xml"/>
  <Override PartName="/ppt/notesSlides/notesSlide10.xml" ContentType="application/vnd.openxmlformats-officedocument.presentationml.notesSlide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Override PartName="/ppt/tags/tag27.xml" ContentType="application/vnd.openxmlformats-officedocument.presentationml.tags+xml"/>
  <Override PartName="/ppt/notesSlides/notesSlide14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5.xml" ContentType="application/vnd.openxmlformats-officedocument.presentationml.notesSlide+xml"/>
  <Override PartName="/ppt/tags/tag31.xml" ContentType="application/vnd.openxmlformats-officedocument.presentationml.tags+xml"/>
  <Override PartName="/ppt/notesSlides/notesSlide16.xml" ContentType="application/vnd.openxmlformats-officedocument.presentationml.notesSlide+xml"/>
  <Override PartName="/ppt/tags/tag32.xml" ContentType="application/vnd.openxmlformats-officedocument.presentationml.tags+xml"/>
  <Override PartName="/ppt/notesSlides/notesSlide17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8.xml" ContentType="application/vnd.openxmlformats-officedocument.presentationml.notesSlide+xml"/>
  <Override PartName="/ppt/tags/tag36.xml" ContentType="application/vnd.openxmlformats-officedocument.presentationml.tags+xml"/>
  <Override PartName="/ppt/notesSlides/notesSlide19.xml" ContentType="application/vnd.openxmlformats-officedocument.presentationml.notesSlide+xml"/>
  <Override PartName="/ppt/tags/tag37.xml" ContentType="application/vnd.openxmlformats-officedocument.presentationml.tags+xml"/>
  <Override PartName="/ppt/notesSlides/notesSlide20.xml" ContentType="application/vnd.openxmlformats-officedocument.presentationml.notesSlide+xml"/>
  <Override PartName="/ppt/tags/tag38.xml" ContentType="application/vnd.openxmlformats-officedocument.presentationml.tags+xml"/>
  <Override PartName="/ppt/notesSlides/notesSlide21.xml" ContentType="application/vnd.openxmlformats-officedocument.presentationml.notesSlide+xml"/>
  <Override PartName="/ppt/tags/tag39.xml" ContentType="application/vnd.openxmlformats-officedocument.presentationml.tags+xml"/>
  <Override PartName="/ppt/notesSlides/notesSlide2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23.xml" ContentType="application/vnd.openxmlformats-officedocument.presentationml.notesSlide+xml"/>
  <Override PartName="/ppt/tags/tag43.xml" ContentType="application/vnd.openxmlformats-officedocument.presentationml.tags+xml"/>
  <Override PartName="/ppt/notesSlides/notesSlide24.xml" ContentType="application/vnd.openxmlformats-officedocument.presentationml.notesSlide+xml"/>
  <Override PartName="/ppt/tags/tag44.xml" ContentType="application/vnd.openxmlformats-officedocument.presentationml.tags+xml"/>
  <Override PartName="/ppt/notesSlides/notesSlide25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26.xml" ContentType="application/vnd.openxmlformats-officedocument.presentationml.notesSlide+xml"/>
  <Override PartName="/ppt/tags/tag48.xml" ContentType="application/vnd.openxmlformats-officedocument.presentationml.tags+xml"/>
  <Override PartName="/ppt/notesSlides/notesSlide27.xml" ContentType="application/vnd.openxmlformats-officedocument.presentationml.notesSlide+xml"/>
  <Override PartName="/ppt/tags/tag49.xml" ContentType="application/vnd.openxmlformats-officedocument.presentationml.tags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70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5" r:id="rId33"/>
    <p:sldId id="294" r:id="rId34"/>
    <p:sldId id="296" r:id="rId35"/>
    <p:sldId id="297" r:id="rId36"/>
  </p:sldIdLst>
  <p:sldSz cx="9144000" cy="6858000" type="screen4x3"/>
  <p:notesSz cx="6858000" cy="9144000"/>
  <p:custDataLst>
    <p:tags r:id="rId3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886" autoAdjust="0"/>
  </p:normalViewPr>
  <p:slideViewPr>
    <p:cSldViewPr>
      <p:cViewPr>
        <p:scale>
          <a:sx n="86" d="100"/>
          <a:sy n="86" d="100"/>
        </p:scale>
        <p:origin x="-2334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11D4F-7D00-499F-AE4D-8FA102758455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FB8A3-9E15-4974-A2F8-7FB9C0E0C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0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B8A3-9E15-4974-A2F8-7FB9C0E0CD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035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B8A3-9E15-4974-A2F8-7FB9C0E0CD6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087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B8A3-9E15-4974-A2F8-7FB9C0E0CD6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08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B8A3-9E15-4974-A2F8-7FB9C0E0CD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562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B8A3-9E15-4974-A2F8-7FB9C0E0CD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56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B8A3-9E15-4974-A2F8-7FB9C0E0CD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56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B8A3-9E15-4974-A2F8-7FB9C0E0CD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56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B8A3-9E15-4974-A2F8-7FB9C0E0CD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56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157" y="4343400"/>
            <a:ext cx="5487687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03C3-103D-4A0D-84B4-8863E048420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668A-E300-40D4-81F6-9D0F8C6A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4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03C3-103D-4A0D-84B4-8863E048420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668A-E300-40D4-81F6-9D0F8C6A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3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03C3-103D-4A0D-84B4-8863E048420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668A-E300-40D4-81F6-9D0F8C6A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8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03C3-103D-4A0D-84B4-8863E048420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668A-E300-40D4-81F6-9D0F8C6A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1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03C3-103D-4A0D-84B4-8863E048420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668A-E300-40D4-81F6-9D0F8C6A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2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03C3-103D-4A0D-84B4-8863E048420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668A-E300-40D4-81F6-9D0F8C6A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9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03C3-103D-4A0D-84B4-8863E048420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668A-E300-40D4-81F6-9D0F8C6A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5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03C3-103D-4A0D-84B4-8863E048420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668A-E300-40D4-81F6-9D0F8C6A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03C3-103D-4A0D-84B4-8863E048420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668A-E300-40D4-81F6-9D0F8C6A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0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03C3-103D-4A0D-84B4-8863E048420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668A-E300-40D4-81F6-9D0F8C6A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03C3-103D-4A0D-84B4-8863E048420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668A-E300-40D4-81F6-9D0F8C6A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7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03C3-103D-4A0D-84B4-8863E048420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E668A-E300-40D4-81F6-9D0F8C6AC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3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Diuretika</a:t>
            </a:r>
            <a:endParaRPr lang="en-US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684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-153988" y="333375"/>
            <a:ext cx="929640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>
                <a:latin typeface="Candara" pitchFamily="34" charset="0"/>
              </a:rPr>
              <a:t>Klasifikace arteriální hypertenze podle etiologie</a:t>
            </a: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-44450" y="1989138"/>
            <a:ext cx="9296400" cy="454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741363" indent="-284163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700"/>
              </a:spcBef>
              <a:buFont typeface="Calibri" pitchFamily="34" charset="0"/>
              <a:buChar char="•"/>
            </a:pPr>
            <a:r>
              <a:rPr lang="cs-CZ" altLang="cs-CZ" sz="2400" b="1" u="sng">
                <a:latin typeface="Candara" pitchFamily="34" charset="0"/>
              </a:rPr>
              <a:t>Primární (esenciální)</a:t>
            </a:r>
            <a:r>
              <a:rPr lang="cs-CZ" altLang="cs-CZ" sz="2400">
                <a:latin typeface="Candara" pitchFamily="34" charset="0"/>
              </a:rPr>
              <a:t> – asi 90 % všech nemocných s hypertenzí; multifaktoriální choroba bez známé organické příčiny.</a:t>
            </a:r>
          </a:p>
          <a:p>
            <a:pPr eaLnBrk="1" hangingPunct="1">
              <a:spcBef>
                <a:spcPts val="700"/>
              </a:spcBef>
              <a:buFont typeface="Calibri" pitchFamily="34" charset="0"/>
              <a:buNone/>
            </a:pPr>
            <a:endParaRPr lang="cs-CZ" altLang="cs-CZ" sz="2400">
              <a:latin typeface="Candara" pitchFamily="34" charset="0"/>
            </a:endParaRPr>
          </a:p>
          <a:p>
            <a:pPr eaLnBrk="1" hangingPunct="1">
              <a:spcBef>
                <a:spcPts val="700"/>
              </a:spcBef>
              <a:buFont typeface="Calibri" pitchFamily="34" charset="0"/>
              <a:buChar char="•"/>
            </a:pPr>
            <a:r>
              <a:rPr lang="cs-CZ" altLang="cs-CZ" sz="2400" b="1" u="sng">
                <a:latin typeface="Candara" pitchFamily="34" charset="0"/>
              </a:rPr>
              <a:t>Sekundární</a:t>
            </a:r>
            <a:r>
              <a:rPr lang="cs-CZ" altLang="cs-CZ" sz="2400">
                <a:latin typeface="Candara" pitchFamily="34" charset="0"/>
              </a:rPr>
              <a:t> – onemocnění se zjistitelnou organickou příčinou, jejímž důsledkem je zvýšení krevního tlaku.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altLang="cs-CZ" sz="2400">
                <a:latin typeface="Candara" pitchFamily="34" charset="0"/>
              </a:rPr>
              <a:t>nefrogenní – nejčastější, provází onemocnění ledvin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altLang="cs-CZ" sz="2400">
                <a:latin typeface="Candara" pitchFamily="34" charset="0"/>
              </a:rPr>
              <a:t>renovaskulární – vyvolaná zúžením ledvinné tepny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altLang="cs-CZ" sz="2400">
                <a:latin typeface="Candara" pitchFamily="34" charset="0"/>
              </a:rPr>
              <a:t>endokrinní – onemocnění kůry či dřeně nadledvin, štítné žlázy, …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altLang="cs-CZ" sz="2400">
                <a:latin typeface="Candara" pitchFamily="34" charset="0"/>
              </a:rPr>
              <a:t>léková hypertenze – dlouhodobé podávání kortikoidů, NSA, hormonální antikoncepce, sympatomimetika, …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altLang="cs-CZ" sz="2400">
                <a:latin typeface="Candara" pitchFamily="34" charset="0"/>
              </a:rPr>
              <a:t>hypertenze v těhotenství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099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>
                <a:latin typeface="Candara" pitchFamily="34" charset="0"/>
              </a:rPr>
              <a:t>Terapie arteriální hypertenze</a:t>
            </a: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395288" y="1700213"/>
            <a:ext cx="8137525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</a:pPr>
            <a:r>
              <a:rPr lang="cs-CZ" altLang="cs-CZ" sz="2400" b="1" dirty="0">
                <a:latin typeface="Candara" pitchFamily="34" charset="0"/>
              </a:rPr>
              <a:t>Cíl: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</a:pPr>
            <a:r>
              <a:rPr lang="cs-CZ" altLang="cs-CZ" sz="2400" dirty="0">
                <a:latin typeface="Candara" pitchFamily="34" charset="0"/>
              </a:rPr>
              <a:t>dosažení hodnot TK pod 140/90 mm </a:t>
            </a:r>
            <a:r>
              <a:rPr lang="cs-CZ" altLang="cs-CZ" sz="2400" dirty="0" err="1">
                <a:latin typeface="Candara" pitchFamily="34" charset="0"/>
              </a:rPr>
              <a:t>Hg</a:t>
            </a:r>
            <a:r>
              <a:rPr lang="cs-CZ" altLang="cs-CZ" sz="2400" dirty="0">
                <a:latin typeface="Candara" pitchFamily="34" charset="0"/>
              </a:rPr>
              <a:t>, u pacientů  s DM pod 140/85 mm </a:t>
            </a:r>
            <a:r>
              <a:rPr lang="cs-CZ" altLang="cs-CZ" sz="2400" dirty="0" err="1">
                <a:latin typeface="Candara" pitchFamily="34" charset="0"/>
              </a:rPr>
              <a:t>Hg</a:t>
            </a:r>
            <a:endParaRPr lang="cs-CZ" altLang="cs-CZ" sz="2400" dirty="0">
              <a:latin typeface="Candar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endParaRPr lang="cs-CZ" altLang="cs-CZ" sz="2400" dirty="0">
              <a:latin typeface="Candar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endParaRPr lang="cs-CZ" altLang="cs-CZ" sz="2400" dirty="0">
              <a:latin typeface="Candara" pitchFamily="34" charset="0"/>
            </a:endParaRP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400" b="1" i="1" dirty="0">
                <a:latin typeface="Candara" pitchFamily="34" charset="0"/>
              </a:rPr>
              <a:t>Nefarmakologické přístupy: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 typeface="Arial" charset="0"/>
              <a:buChar char="•"/>
            </a:pPr>
            <a:r>
              <a:rPr lang="cs-CZ" altLang="cs-CZ" sz="2400" dirty="0" smtClean="0">
                <a:latin typeface="Candara" pitchFamily="34" charset="0"/>
              </a:rPr>
              <a:t> změna </a:t>
            </a:r>
            <a:r>
              <a:rPr lang="cs-CZ" altLang="cs-CZ" sz="2400" dirty="0">
                <a:latin typeface="Candara" pitchFamily="34" charset="0"/>
              </a:rPr>
              <a:t>životního stylu - omezení příjmu Na</a:t>
            </a:r>
            <a:r>
              <a:rPr lang="cs-CZ" altLang="cs-CZ" sz="2400" baseline="30000" dirty="0">
                <a:latin typeface="Candara" pitchFamily="34" charset="0"/>
              </a:rPr>
              <a:t>+</a:t>
            </a:r>
            <a:r>
              <a:rPr lang="cs-CZ" altLang="cs-CZ" sz="2400" dirty="0">
                <a:latin typeface="Candara" pitchFamily="34" charset="0"/>
              </a:rPr>
              <a:t>, kouření, alkoholu, </a:t>
            </a:r>
            <a:r>
              <a:rPr lang="cs-CZ" altLang="cs-CZ" sz="2400" dirty="0" err="1">
                <a:latin typeface="Candara" pitchFamily="34" charset="0"/>
              </a:rPr>
              <a:t>NSAIDs</a:t>
            </a:r>
            <a:r>
              <a:rPr lang="cs-CZ" altLang="cs-CZ" sz="2400" dirty="0">
                <a:latin typeface="Candara" pitchFamily="34" charset="0"/>
              </a:rPr>
              <a:t>, kortikoidů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 typeface="Arial" charset="0"/>
              <a:buChar char="•"/>
            </a:pPr>
            <a:r>
              <a:rPr lang="cs-CZ" altLang="cs-CZ" sz="2400" dirty="0" smtClean="0">
                <a:latin typeface="Candara" pitchFamily="34" charset="0"/>
              </a:rPr>
              <a:t> aerobní </a:t>
            </a:r>
            <a:r>
              <a:rPr lang="cs-CZ" altLang="cs-CZ" sz="2400" dirty="0">
                <a:latin typeface="Candara" pitchFamily="34" charset="0"/>
              </a:rPr>
              <a:t>zátěž, vyloučení izometrické zátěže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 typeface="Arial" charset="0"/>
              <a:buChar char="•"/>
            </a:pPr>
            <a:r>
              <a:rPr lang="cs-CZ" altLang="cs-CZ" sz="2400" dirty="0" smtClean="0">
                <a:latin typeface="Candara" pitchFamily="34" charset="0"/>
              </a:rPr>
              <a:t> zvýšení </a:t>
            </a:r>
            <a:r>
              <a:rPr lang="cs-CZ" altLang="cs-CZ" sz="2400" dirty="0">
                <a:latin typeface="Candara" pitchFamily="34" charset="0"/>
              </a:rPr>
              <a:t>podílu nenasycených MK ve stravě, K</a:t>
            </a:r>
            <a:r>
              <a:rPr lang="cs-CZ" altLang="cs-CZ" sz="2400" baseline="30000" dirty="0">
                <a:latin typeface="Candara" pitchFamily="34" charset="0"/>
              </a:rPr>
              <a:t>+</a:t>
            </a:r>
            <a:r>
              <a:rPr lang="cs-CZ" altLang="cs-CZ" sz="2400" dirty="0">
                <a:latin typeface="Candara" pitchFamily="34" charset="0"/>
              </a:rPr>
              <a:t>, Ca</a:t>
            </a:r>
            <a:r>
              <a:rPr lang="cs-CZ" altLang="cs-CZ" sz="2400" baseline="30000" dirty="0">
                <a:latin typeface="Candara" pitchFamily="34" charset="0"/>
              </a:rPr>
              <a:t>2+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 typeface="Arial" charset="0"/>
              <a:buChar char="•"/>
            </a:pPr>
            <a:r>
              <a:rPr lang="cs-CZ" altLang="cs-CZ" sz="2400" dirty="0" smtClean="0">
                <a:latin typeface="Candara" pitchFamily="34" charset="0"/>
              </a:rPr>
              <a:t> snížení </a:t>
            </a:r>
            <a:r>
              <a:rPr lang="cs-CZ" altLang="cs-CZ" sz="2400" dirty="0">
                <a:latin typeface="Candara" pitchFamily="34" charset="0"/>
              </a:rPr>
              <a:t>tělesné hmotnosti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endParaRPr lang="cs-CZ" altLang="cs-CZ" sz="2400" baseline="30000" dirty="0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1010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457200" y="0"/>
            <a:ext cx="82296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 dirty="0" smtClean="0">
                <a:latin typeface="Candara" pitchFamily="34" charset="0"/>
              </a:rPr>
              <a:t>Přehled  regulace krevního tlaku</a:t>
            </a:r>
            <a:endParaRPr lang="cs-CZ" altLang="cs-CZ" sz="3600" b="1" dirty="0">
              <a:latin typeface="Candara" pitchFamily="34" charset="0"/>
            </a:endParaRP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395288" y="490364"/>
            <a:ext cx="8137525" cy="1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300000"/>
              </a:lnSpc>
              <a:spcBef>
                <a:spcPts val="700"/>
              </a:spcBef>
            </a:pPr>
            <a:r>
              <a:rPr lang="cs-CZ" altLang="cs-CZ" sz="2400" b="1" dirty="0" smtClean="0">
                <a:latin typeface="Candara" pitchFamily="34" charset="0"/>
              </a:rPr>
              <a:t>Hodnota krevního tlaku je určena </a:t>
            </a:r>
          </a:p>
          <a:p>
            <a:pPr algn="ctr" eaLnBrk="1" hangingPunct="1">
              <a:lnSpc>
                <a:spcPct val="300000"/>
              </a:lnSpc>
              <a:spcBef>
                <a:spcPts val="700"/>
              </a:spcBef>
            </a:pPr>
            <a:endParaRPr lang="cs-CZ" altLang="cs-CZ" sz="2400" b="1" dirty="0">
              <a:latin typeface="Candara" pitchFamily="34" charset="0"/>
            </a:endParaRPr>
          </a:p>
          <a:p>
            <a:pPr algn="ctr" eaLnBrk="1" hangingPunct="1">
              <a:lnSpc>
                <a:spcPct val="300000"/>
              </a:lnSpc>
              <a:spcBef>
                <a:spcPts val="700"/>
              </a:spcBef>
            </a:pPr>
            <a:endParaRPr lang="cs-CZ" altLang="cs-CZ" sz="2400" b="1" dirty="0">
              <a:latin typeface="Candar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</a:pPr>
            <a:endParaRPr lang="cs-CZ" altLang="cs-CZ" sz="2400" dirty="0">
              <a:latin typeface="Candara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655260" y="6304767"/>
            <a:ext cx="3498073" cy="461665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ndara" panose="020E0502030303020204" pitchFamily="34" charset="0"/>
              </a:rPr>
              <a:t>antagonisté </a:t>
            </a:r>
            <a:r>
              <a:rPr lang="cs-CZ" sz="2400" dirty="0" err="1" smtClean="0">
                <a:latin typeface="Candara" panose="020E0502030303020204" pitchFamily="34" charset="0"/>
              </a:rPr>
              <a:t>angiotenzinu</a:t>
            </a: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114868" y="3777795"/>
            <a:ext cx="2579552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Candara" panose="020E0502030303020204" pitchFamily="34" charset="0"/>
              </a:rPr>
              <a:t>vazodilatační</a:t>
            </a:r>
            <a:r>
              <a:rPr lang="cs-CZ" sz="2400" dirty="0" smtClean="0">
                <a:latin typeface="Candara" panose="020E0502030303020204" pitchFamily="34" charset="0"/>
              </a:rPr>
              <a:t> látky</a:t>
            </a: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3765" y="5332565"/>
            <a:ext cx="2382383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ndara" panose="020E0502030303020204" pitchFamily="34" charset="0"/>
              </a:rPr>
              <a:t>kličková </a:t>
            </a:r>
            <a:r>
              <a:rPr lang="cs-CZ" sz="2400" dirty="0" err="1" smtClean="0">
                <a:latin typeface="Candara" panose="020E0502030303020204" pitchFamily="34" charset="0"/>
              </a:rPr>
              <a:t>diuretka</a:t>
            </a:r>
            <a:endParaRPr lang="cs-CZ" sz="2400" dirty="0" smtClean="0">
              <a:latin typeface="Candara" panose="020E0502030303020204" pitchFamily="34" charset="0"/>
            </a:endParaRPr>
          </a:p>
          <a:p>
            <a:r>
              <a:rPr lang="cs-CZ" sz="2400" dirty="0" err="1" smtClean="0">
                <a:latin typeface="Candara" panose="020E0502030303020204" pitchFamily="34" charset="0"/>
              </a:rPr>
              <a:t>thiazidy</a:t>
            </a: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945218" y="3910587"/>
            <a:ext cx="2101857" cy="46166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ndara" panose="020E0502030303020204" pitchFamily="34" charset="0"/>
              </a:rPr>
              <a:t>beta blokátory</a:t>
            </a: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403195" y="4279918"/>
            <a:ext cx="1819729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ndara" panose="020E0502030303020204" pitchFamily="34" charset="0"/>
              </a:rPr>
              <a:t>Ca blokátory</a:t>
            </a: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655260" y="5171445"/>
            <a:ext cx="769763" cy="461665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Candara" panose="020E0502030303020204" pitchFamily="34" charset="0"/>
              </a:rPr>
              <a:t>ACEi</a:t>
            </a: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5806" y="6309320"/>
            <a:ext cx="3373039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>
                <a:latin typeface="Candara" panose="020E0502030303020204" pitchFamily="34" charset="0"/>
              </a:defRPr>
            </a:lvl1pPr>
          </a:lstStyle>
          <a:p>
            <a:r>
              <a:rPr lang="cs-CZ" dirty="0"/>
              <a:t>antagonisté aldosteronu</a:t>
            </a:r>
            <a:endParaRPr lang="en-US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655260" y="5715644"/>
            <a:ext cx="2634054" cy="461665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ndara" panose="020E0502030303020204" pitchFamily="34" charset="0"/>
              </a:rPr>
              <a:t>antagonisté reninu</a:t>
            </a: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3173103"/>
            <a:ext cx="90601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ndara" panose="020E0502030303020204" pitchFamily="34" charset="0"/>
              </a:rPr>
              <a:t>RAAS</a:t>
            </a: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273724" y="3173103"/>
            <a:ext cx="165141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ndara" panose="020E0502030303020204" pitchFamily="34" charset="0"/>
              </a:rPr>
              <a:t>sympatikus</a:t>
            </a:r>
            <a:endParaRPr lang="en-US" sz="2400" dirty="0">
              <a:latin typeface="Candara" panose="020E0502030303020204" pitchFamily="34" charset="0"/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6143161" y="2204864"/>
            <a:ext cx="1707055" cy="953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14" idx="1"/>
            <a:endCxn id="13" idx="3"/>
          </p:cNvCxnSpPr>
          <p:nvPr/>
        </p:nvCxnSpPr>
        <p:spPr>
          <a:xfrm flipH="1">
            <a:off x="2597697" y="3403936"/>
            <a:ext cx="267602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 flipV="1">
            <a:off x="4464050" y="2743302"/>
            <a:ext cx="1687073" cy="4127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2136330" y="2751378"/>
            <a:ext cx="2268314" cy="4046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3" idx="0"/>
          </p:cNvCxnSpPr>
          <p:nvPr/>
        </p:nvCxnSpPr>
        <p:spPr>
          <a:xfrm flipH="1" flipV="1">
            <a:off x="1835696" y="2313502"/>
            <a:ext cx="308993" cy="8596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6951270" y="4496755"/>
            <a:ext cx="1936749" cy="46166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ndara" panose="020E0502030303020204" pitchFamily="34" charset="0"/>
              </a:rPr>
              <a:t>alfa </a:t>
            </a:r>
            <a:r>
              <a:rPr lang="cs-CZ" sz="2400" dirty="0" err="1" smtClean="0">
                <a:latin typeface="Candara" panose="020E0502030303020204" pitchFamily="34" charset="0"/>
              </a:rPr>
              <a:t>mimetika</a:t>
            </a:r>
            <a:endParaRPr lang="en-US" sz="2400" dirty="0">
              <a:latin typeface="Candara" panose="020E0502030303020204" pitchFamily="34" charset="0"/>
            </a:endParaRPr>
          </a:p>
        </p:txBody>
      </p:sp>
      <p:cxnSp>
        <p:nvCxnSpPr>
          <p:cNvPr id="38" name="Přímá spojnice se šipkou 37"/>
          <p:cNvCxnSpPr/>
          <p:nvPr/>
        </p:nvCxnSpPr>
        <p:spPr>
          <a:xfrm flipV="1">
            <a:off x="611560" y="2204865"/>
            <a:ext cx="1" cy="3117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85806" y="1274050"/>
            <a:ext cx="394210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300000"/>
              </a:lnSpc>
              <a:spcBef>
                <a:spcPts val="700"/>
              </a:spcBef>
            </a:pPr>
            <a:r>
              <a:rPr lang="cs-CZ" altLang="cs-CZ" sz="2400" b="1" dirty="0">
                <a:solidFill>
                  <a:prstClr val="black"/>
                </a:solidFill>
                <a:latin typeface="Candara" pitchFamily="34" charset="0"/>
              </a:rPr>
              <a:t>objemem cirkulující tekutiny</a:t>
            </a:r>
          </a:p>
          <a:p>
            <a:endParaRPr lang="en-US" b="1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2811742" y="2313502"/>
            <a:ext cx="3520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2400" b="1" dirty="0">
                <a:solidFill>
                  <a:prstClr val="black"/>
                </a:solidFill>
                <a:latin typeface="Candara" pitchFamily="34" charset="0"/>
              </a:rPr>
              <a:t>kapacitou</a:t>
            </a:r>
            <a:r>
              <a:rPr lang="cs-CZ" altLang="cs-CZ" dirty="0">
                <a:latin typeface="Candara" pitchFamily="34" charset="0"/>
              </a:rPr>
              <a:t> </a:t>
            </a:r>
            <a:r>
              <a:rPr lang="cs-CZ" altLang="cs-CZ" sz="2400" b="1" dirty="0">
                <a:solidFill>
                  <a:prstClr val="black"/>
                </a:solidFill>
                <a:latin typeface="Candara" pitchFamily="34" charset="0"/>
              </a:rPr>
              <a:t>cévního řečiště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6556432" y="1276368"/>
            <a:ext cx="25875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300000"/>
              </a:lnSpc>
              <a:spcBef>
                <a:spcPts val="700"/>
              </a:spcBef>
            </a:pPr>
            <a:r>
              <a:rPr lang="cs-CZ" altLang="cs-CZ" sz="2400" b="1" dirty="0" smtClean="0">
                <a:solidFill>
                  <a:prstClr val="black"/>
                </a:solidFill>
                <a:latin typeface="Candara" pitchFamily="34" charset="0"/>
              </a:rPr>
              <a:t>srdečním výdejem</a:t>
            </a:r>
            <a:endParaRPr lang="cs-CZ" altLang="cs-CZ" sz="2400" b="1" dirty="0">
              <a:solidFill>
                <a:prstClr val="black"/>
              </a:solidFill>
              <a:latin typeface="Candara" pitchFamily="34" charset="0"/>
            </a:endParaRPr>
          </a:p>
        </p:txBody>
      </p:sp>
      <p:cxnSp>
        <p:nvCxnSpPr>
          <p:cNvPr id="56" name="Přímá spojnice se šipkou 55"/>
          <p:cNvCxnSpPr/>
          <p:nvPr/>
        </p:nvCxnSpPr>
        <p:spPr>
          <a:xfrm flipH="1" flipV="1">
            <a:off x="2339753" y="3634768"/>
            <a:ext cx="494432" cy="26745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12" idx="1"/>
          </p:cNvCxnSpPr>
          <p:nvPr/>
        </p:nvCxnSpPr>
        <p:spPr>
          <a:xfrm flipH="1" flipV="1">
            <a:off x="2411760" y="3634768"/>
            <a:ext cx="1243500" cy="231170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/>
          <p:nvPr/>
        </p:nvCxnSpPr>
        <p:spPr>
          <a:xfrm flipV="1">
            <a:off x="4179863" y="2775167"/>
            <a:ext cx="224781" cy="100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/>
          <p:nvPr/>
        </p:nvCxnSpPr>
        <p:spPr>
          <a:xfrm flipH="1" flipV="1">
            <a:off x="6143161" y="3634768"/>
            <a:ext cx="695718" cy="8619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9790633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395288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 dirty="0" smtClean="0">
                <a:latin typeface="Candara" pitchFamily="34" charset="0"/>
              </a:rPr>
              <a:t>Antihypertenziva - přehled</a:t>
            </a:r>
            <a:endParaRPr lang="cs-CZ" altLang="cs-CZ" sz="3600" b="1" dirty="0">
              <a:latin typeface="Candara" pitchFamily="34" charset="0"/>
            </a:endParaRP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11188" y="1143000"/>
            <a:ext cx="7561262" cy="5238328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8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Základní antihypertenziva</a:t>
            </a:r>
          </a:p>
          <a:p>
            <a:pPr marL="431800" indent="-5143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ACE inhibitory </a:t>
            </a:r>
            <a:r>
              <a:rPr lang="cs-CZ" sz="2400" dirty="0">
                <a:solidFill>
                  <a:srgbClr val="292526"/>
                </a:solidFill>
                <a:latin typeface="Candara" panose="020E0502030303020204" pitchFamily="34" charset="0"/>
              </a:rPr>
              <a:t>(</a:t>
            </a:r>
            <a:r>
              <a:rPr lang="cs-CZ" sz="2400" dirty="0" err="1" smtClean="0">
                <a:solidFill>
                  <a:srgbClr val="292526"/>
                </a:solidFill>
                <a:latin typeface="Candara" panose="020E0502030303020204" pitchFamily="34" charset="0"/>
              </a:rPr>
              <a:t>ACEi</a:t>
            </a: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)</a:t>
            </a:r>
            <a:endParaRPr lang="cs-CZ" sz="2400" dirty="0">
              <a:solidFill>
                <a:srgbClr val="292526"/>
              </a:solidFill>
              <a:latin typeface="Candara" panose="020E0502030303020204" pitchFamily="34" charset="0"/>
            </a:endParaRPr>
          </a:p>
          <a:p>
            <a:pPr marL="431800" indent="-5143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blokátory </a:t>
            </a:r>
            <a:r>
              <a:rPr lang="cs-CZ" sz="2400" dirty="0">
                <a:solidFill>
                  <a:srgbClr val="292526"/>
                </a:solidFill>
                <a:latin typeface="Candara" panose="020E0502030303020204" pitchFamily="34" charset="0"/>
              </a:rPr>
              <a:t>receptorů angiotensinu II </a:t>
            </a:r>
          </a:p>
          <a:p>
            <a:pPr marL="431800" indent="-5143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blokátory </a:t>
            </a:r>
            <a:r>
              <a:rPr lang="cs-CZ" sz="2400" dirty="0">
                <a:solidFill>
                  <a:srgbClr val="292526"/>
                </a:solidFill>
                <a:latin typeface="Candara" panose="020E0502030303020204" pitchFamily="34" charset="0"/>
              </a:rPr>
              <a:t>Ca</a:t>
            </a:r>
            <a:r>
              <a:rPr lang="cs-CZ" sz="2400" baseline="30000" dirty="0">
                <a:solidFill>
                  <a:srgbClr val="292526"/>
                </a:solidFill>
                <a:latin typeface="Candara" panose="020E0502030303020204" pitchFamily="34" charset="0"/>
              </a:rPr>
              <a:t>2+</a:t>
            </a:r>
            <a:r>
              <a:rPr lang="cs-CZ" sz="2400" dirty="0">
                <a:solidFill>
                  <a:srgbClr val="292526"/>
                </a:solidFill>
                <a:latin typeface="Candara" panose="020E0502030303020204" pitchFamily="34" charset="0"/>
              </a:rPr>
              <a:t> kanálů </a:t>
            </a:r>
          </a:p>
          <a:p>
            <a:pPr marL="431800" indent="-5143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diuretika</a:t>
            </a:r>
            <a:endParaRPr lang="cs-CZ" sz="2400" dirty="0">
              <a:solidFill>
                <a:srgbClr val="292526"/>
              </a:solidFill>
              <a:latin typeface="Candara" panose="020E0502030303020204" pitchFamily="34" charset="0"/>
            </a:endParaRPr>
          </a:p>
          <a:p>
            <a:pPr marL="431800" indent="-5143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betablokátory</a:t>
            </a:r>
            <a:endParaRPr lang="cs-CZ" sz="2400" dirty="0">
              <a:solidFill>
                <a:srgbClr val="292526"/>
              </a:solidFill>
              <a:latin typeface="Candara" panose="020E0502030303020204" pitchFamily="34" charset="0"/>
            </a:endParaRPr>
          </a:p>
          <a:p>
            <a:pPr marL="431800" indent="-514350">
              <a:buClr>
                <a:srgbClr val="000000"/>
              </a:buClr>
              <a:buSzPct val="100000"/>
              <a:buFont typeface="Arial" charset="0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cs-CZ" sz="2400" dirty="0" smtClean="0">
              <a:solidFill>
                <a:srgbClr val="292526"/>
              </a:solidFill>
              <a:latin typeface="Candara" panose="020E0502030303020204" pitchFamily="34" charset="0"/>
            </a:endParaRPr>
          </a:p>
          <a:p>
            <a:pPr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8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Doplňková antihypertenziva</a:t>
            </a:r>
            <a:endParaRPr lang="cs-CZ" sz="2800" dirty="0">
              <a:solidFill>
                <a:srgbClr val="292526"/>
              </a:solidFill>
              <a:latin typeface="Candara" panose="020E0502030303020204" pitchFamily="34" charset="0"/>
            </a:endParaRPr>
          </a:p>
          <a:p>
            <a:pPr marL="431800" indent="-5143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>
                <a:solidFill>
                  <a:srgbClr val="292526"/>
                </a:solidFill>
                <a:latin typeface="Candara" panose="020E0502030303020204" pitchFamily="34" charset="0"/>
              </a:rPr>
              <a:t>l</a:t>
            </a: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átky </a:t>
            </a:r>
            <a:r>
              <a:rPr lang="cs-CZ" sz="2400" dirty="0">
                <a:solidFill>
                  <a:srgbClr val="292526"/>
                </a:solidFill>
                <a:latin typeface="Candara" panose="020E0502030303020204" pitchFamily="34" charset="0"/>
              </a:rPr>
              <a:t>působící centrálně</a:t>
            </a:r>
          </a:p>
          <a:p>
            <a:pPr marL="431800" indent="-5143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>
                <a:solidFill>
                  <a:srgbClr val="292526"/>
                </a:solidFill>
                <a:latin typeface="Candara" panose="020E0502030303020204" pitchFamily="34" charset="0"/>
              </a:rPr>
              <a:t>a</a:t>
            </a: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lfa-blokátory</a:t>
            </a:r>
            <a:endParaRPr lang="cs-CZ" sz="2400" dirty="0">
              <a:solidFill>
                <a:srgbClr val="292526"/>
              </a:solidFill>
              <a:latin typeface="Candara" panose="020E0502030303020204" pitchFamily="34" charset="0"/>
            </a:endParaRPr>
          </a:p>
          <a:p>
            <a:pPr marL="431800" indent="-5143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>
                <a:solidFill>
                  <a:srgbClr val="292526"/>
                </a:solidFill>
                <a:latin typeface="Candara" panose="020E0502030303020204" pitchFamily="34" charset="0"/>
              </a:rPr>
              <a:t>l</a:t>
            </a: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átky </a:t>
            </a:r>
            <a:r>
              <a:rPr lang="cs-CZ" sz="2400" dirty="0">
                <a:solidFill>
                  <a:srgbClr val="292526"/>
                </a:solidFill>
                <a:latin typeface="Candara" panose="020E0502030303020204" pitchFamily="34" charset="0"/>
              </a:rPr>
              <a:t>s přímým </a:t>
            </a:r>
            <a:r>
              <a:rPr lang="cs-CZ" sz="2400" dirty="0" err="1">
                <a:solidFill>
                  <a:srgbClr val="292526"/>
                </a:solidFill>
                <a:latin typeface="Candara" panose="020E0502030303020204" pitchFamily="34" charset="0"/>
              </a:rPr>
              <a:t>vazodilatačním</a:t>
            </a:r>
            <a:r>
              <a:rPr lang="cs-CZ" sz="2400" dirty="0">
                <a:solidFill>
                  <a:srgbClr val="292526"/>
                </a:solidFill>
                <a:latin typeface="Candara" panose="020E0502030303020204" pitchFamily="34" charset="0"/>
              </a:rPr>
              <a:t> působením</a:t>
            </a:r>
          </a:p>
          <a:p>
            <a:pPr marL="431800" indent="-5143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>
                <a:solidFill>
                  <a:srgbClr val="292526"/>
                </a:solidFill>
                <a:latin typeface="Candara" panose="020E0502030303020204" pitchFamily="34" charset="0"/>
              </a:rPr>
              <a:t>i</a:t>
            </a: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nhibitory </a:t>
            </a:r>
            <a:r>
              <a:rPr lang="cs-CZ" sz="2400" dirty="0">
                <a:solidFill>
                  <a:srgbClr val="292526"/>
                </a:solidFill>
                <a:latin typeface="Candara" panose="020E0502030303020204" pitchFamily="34" charset="0"/>
              </a:rPr>
              <a:t>reninu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934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altLang="cs-CZ" sz="3600" b="1" dirty="0" smtClean="0">
                <a:latin typeface="Candara" pitchFamily="34" charset="0"/>
              </a:rPr>
              <a:t>RAAS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11188" y="1143000"/>
            <a:ext cx="7561262" cy="5238328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 marL="342900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systém kontrolující vodní o iontové hospodářství organismu</a:t>
            </a:r>
            <a:endParaRPr lang="cs-CZ" sz="2400" dirty="0">
              <a:solidFill>
                <a:srgbClr val="292526"/>
              </a:solidFill>
              <a:latin typeface="Candara" panose="020E0502030303020204" pitchFamily="34" charset="0"/>
            </a:endParaRPr>
          </a:p>
          <a:p>
            <a:pPr marL="342900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pokles TK = podráždění baroreceptorů / snížení koncentrace Na</a:t>
            </a:r>
            <a:r>
              <a:rPr lang="cs-CZ" sz="2400" baseline="300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+</a:t>
            </a: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 v krvi/ zvýšený tonu sympatiku = </a:t>
            </a:r>
            <a:r>
              <a:rPr lang="cs-CZ" sz="2400" b="1" dirty="0" smtClean="0">
                <a:solidFill>
                  <a:srgbClr val="292526"/>
                </a:solidFill>
                <a:latin typeface="Candara" panose="020E0502030303020204" pitchFamily="34" charset="0"/>
              </a:rPr>
              <a:t>sekrece reninu </a:t>
            </a: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v ledvinách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renin mění neúčinný </a:t>
            </a:r>
            <a:r>
              <a:rPr lang="cs-CZ" sz="2400" dirty="0" err="1" smtClean="0">
                <a:solidFill>
                  <a:srgbClr val="292526"/>
                </a:solidFill>
                <a:latin typeface="Candara" panose="020E0502030303020204" pitchFamily="34" charset="0"/>
              </a:rPr>
              <a:t>angiotenzinogen</a:t>
            </a: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 na také neúčinný </a:t>
            </a:r>
            <a:r>
              <a:rPr lang="cs-CZ" sz="2400" dirty="0" err="1" smtClean="0">
                <a:solidFill>
                  <a:srgbClr val="292526"/>
                </a:solidFill>
                <a:latin typeface="Candara" panose="020E0502030303020204" pitchFamily="34" charset="0"/>
              </a:rPr>
              <a:t>angiotenzin</a:t>
            </a: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 I, ten je pomocí </a:t>
            </a:r>
            <a:r>
              <a:rPr lang="cs-CZ" sz="2400" b="1" dirty="0" err="1" smtClean="0">
                <a:solidFill>
                  <a:srgbClr val="292526"/>
                </a:solidFill>
                <a:latin typeface="Candara" panose="020E0502030303020204" pitchFamily="34" charset="0"/>
              </a:rPr>
              <a:t>angiotenzin</a:t>
            </a:r>
            <a:r>
              <a:rPr lang="cs-CZ" sz="2400" b="1" dirty="0" smtClean="0">
                <a:solidFill>
                  <a:srgbClr val="292526"/>
                </a:solidFill>
                <a:latin typeface="Candara" panose="020E0502030303020204" pitchFamily="34" charset="0"/>
              </a:rPr>
              <a:t> konvertujícího enzymu (ACE)</a:t>
            </a: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 měněn na aktivní </a:t>
            </a:r>
            <a:r>
              <a:rPr lang="cs-CZ" sz="2400" b="1" dirty="0" err="1" smtClean="0">
                <a:solidFill>
                  <a:srgbClr val="292526"/>
                </a:solidFill>
                <a:latin typeface="Candara" panose="020E0502030303020204" pitchFamily="34" charset="0"/>
              </a:rPr>
              <a:t>angiotenzin</a:t>
            </a:r>
            <a:r>
              <a:rPr lang="cs-CZ" sz="2400" b="1" dirty="0" smtClean="0">
                <a:solidFill>
                  <a:srgbClr val="292526"/>
                </a:solidFill>
                <a:latin typeface="Candara" panose="020E0502030303020204" pitchFamily="34" charset="0"/>
              </a:rPr>
              <a:t> II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 err="1" smtClean="0">
                <a:solidFill>
                  <a:srgbClr val="292526"/>
                </a:solidFill>
                <a:latin typeface="Candara" panose="020E0502030303020204" pitchFamily="34" charset="0"/>
              </a:rPr>
              <a:t>angiotenzin</a:t>
            </a: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 II způsobuje zvýšení TK:</a:t>
            </a:r>
          </a:p>
          <a:p>
            <a:pPr marL="800100" lvl="1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vazokonstrikcí</a:t>
            </a:r>
          </a:p>
          <a:p>
            <a:pPr marL="800100" lvl="1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zvyšuje sekreci aldosteronu</a:t>
            </a:r>
          </a:p>
          <a:p>
            <a:pPr marL="800100" lvl="1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stimuluje tonu sympatiku v CNS</a:t>
            </a:r>
          </a:p>
          <a:p>
            <a:pPr marL="800100" lvl="1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4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stimuluje hypertrofii a fibrózu v srdci</a:t>
            </a:r>
            <a:endParaRPr lang="cs-CZ" sz="2400" dirty="0">
              <a:solidFill>
                <a:srgbClr val="292526"/>
              </a:solidFill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251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altLang="cs-CZ" sz="3600" b="1" dirty="0" smtClean="0">
                <a:latin typeface="Candara" pitchFamily="34" charset="0"/>
              </a:rPr>
              <a:t>Antihypertenziva ovlivňující RAAS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1143000"/>
            <a:ext cx="8496944" cy="5238328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 marL="342900" indent="-342900">
              <a:lnSpc>
                <a:spcPct val="25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6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inhibitory ACE - </a:t>
            </a:r>
            <a:r>
              <a:rPr lang="cs-CZ" sz="2600" dirty="0" err="1" smtClean="0">
                <a:solidFill>
                  <a:srgbClr val="292526"/>
                </a:solidFill>
                <a:latin typeface="Candara" panose="020E0502030303020204" pitchFamily="34" charset="0"/>
              </a:rPr>
              <a:t>prily</a:t>
            </a:r>
            <a:endParaRPr lang="cs-CZ" sz="2600" dirty="0" smtClean="0">
              <a:solidFill>
                <a:srgbClr val="292526"/>
              </a:solidFill>
              <a:latin typeface="Candara" panose="020E0502030303020204" pitchFamily="34" charset="0"/>
            </a:endParaRPr>
          </a:p>
          <a:p>
            <a:pPr marL="342900" indent="-342900">
              <a:lnSpc>
                <a:spcPct val="25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6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antagonisté </a:t>
            </a:r>
            <a:r>
              <a:rPr lang="cs-CZ" sz="2600" dirty="0" err="1" smtClean="0">
                <a:solidFill>
                  <a:srgbClr val="292526"/>
                </a:solidFill>
                <a:latin typeface="Candara" panose="020E0502030303020204" pitchFamily="34" charset="0"/>
              </a:rPr>
              <a:t>agiotenzinových</a:t>
            </a:r>
            <a:r>
              <a:rPr lang="cs-CZ" sz="26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 AT1 receptorů – </a:t>
            </a:r>
            <a:r>
              <a:rPr lang="cs-CZ" sz="2600" dirty="0" err="1" smtClean="0">
                <a:solidFill>
                  <a:srgbClr val="292526"/>
                </a:solidFill>
                <a:latin typeface="Candara" panose="020E0502030303020204" pitchFamily="34" charset="0"/>
              </a:rPr>
              <a:t>sartany</a:t>
            </a:r>
            <a:endParaRPr lang="cs-CZ" sz="2600" dirty="0" smtClean="0">
              <a:solidFill>
                <a:srgbClr val="292526"/>
              </a:solidFill>
              <a:latin typeface="Candara" panose="020E0502030303020204" pitchFamily="34" charset="0"/>
            </a:endParaRPr>
          </a:p>
          <a:p>
            <a:pPr marL="342900" indent="-342900">
              <a:lnSpc>
                <a:spcPct val="25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600" dirty="0" smtClean="0">
                <a:solidFill>
                  <a:srgbClr val="292526"/>
                </a:solidFill>
                <a:latin typeface="Candara" panose="020E0502030303020204" pitchFamily="34" charset="0"/>
              </a:rPr>
              <a:t>antagonisté reninu - </a:t>
            </a:r>
            <a:r>
              <a:rPr lang="cs-CZ" sz="2600" dirty="0" err="1" smtClean="0">
                <a:solidFill>
                  <a:srgbClr val="292526"/>
                </a:solidFill>
                <a:latin typeface="Candara" panose="020E0502030303020204" pitchFamily="34" charset="0"/>
              </a:rPr>
              <a:t>kireny</a:t>
            </a:r>
            <a:endParaRPr lang="cs-CZ" sz="2600" dirty="0">
              <a:solidFill>
                <a:srgbClr val="292526"/>
              </a:solidFill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979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177800" y="1628775"/>
            <a:ext cx="8785225" cy="50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 marL="514350" indent="-514350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léčiva 1. volby v terapii hypertenze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GB" altLang="cs-CZ" sz="2400" b="1" dirty="0" smtClean="0">
                <a:latin typeface="Candara" pitchFamily="34" charset="0"/>
              </a:rPr>
              <a:t>M</a:t>
            </a:r>
            <a:r>
              <a:rPr lang="cs-CZ" altLang="cs-CZ" sz="2400" b="1" dirty="0">
                <a:latin typeface="Candara" pitchFamily="34" charset="0"/>
              </a:rPr>
              <a:t>Ú</a:t>
            </a:r>
            <a:r>
              <a:rPr lang="en-GB" altLang="cs-CZ" sz="2400" b="1" dirty="0">
                <a:latin typeface="Candara" pitchFamily="34" charset="0"/>
              </a:rPr>
              <a:t>:</a:t>
            </a:r>
            <a:endParaRPr lang="en-GB" altLang="cs-CZ" sz="2400" dirty="0">
              <a:latin typeface="Candar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400" dirty="0">
                <a:latin typeface="Candara" pitchFamily="34" charset="0"/>
              </a:rPr>
              <a:t>1) reverzibilní inhibice ACE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cs-CZ" sz="2400" dirty="0" smtClean="0">
                <a:latin typeface="Candara" pitchFamily="34" charset="0"/>
              </a:rPr>
              <a:t>2</a:t>
            </a:r>
            <a:r>
              <a:rPr lang="cs-CZ" altLang="cs-CZ" sz="2400" dirty="0">
                <a:latin typeface="Candara" pitchFamily="34" charset="0"/>
              </a:rPr>
              <a:t>) blok degradace </a:t>
            </a:r>
            <a:r>
              <a:rPr lang="cs-CZ" altLang="cs-CZ" sz="2400" dirty="0" smtClean="0">
                <a:latin typeface="Candara" pitchFamily="34" charset="0"/>
              </a:rPr>
              <a:t>bradykininu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krátkodobé/dlouhodobé z hlediska t1/2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cs-CZ" altLang="cs-CZ" sz="2400" dirty="0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NÚ: hypotenze, </a:t>
            </a:r>
            <a:r>
              <a:rPr lang="cs-CZ" altLang="cs-CZ" sz="2400" b="1" dirty="0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suchý dráždivý kašel</a:t>
            </a:r>
            <a:r>
              <a:rPr lang="cs-CZ" altLang="cs-CZ" sz="2400" dirty="0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, </a:t>
            </a:r>
            <a:r>
              <a:rPr lang="cs-CZ" altLang="cs-CZ" sz="2400" dirty="0" err="1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hyperkalémie</a:t>
            </a:r>
            <a:endParaRPr lang="cs-CZ" altLang="cs-CZ" sz="2400" dirty="0" smtClean="0">
              <a:solidFill>
                <a:srgbClr val="292526"/>
              </a:solidFill>
              <a:latin typeface="Candara" panose="020E0502030303020204" pitchFamily="34" charset="0"/>
              <a:cs typeface="+mn-cs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cs-CZ" altLang="cs-CZ" sz="2400" dirty="0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KI: těhotenství, kojení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cs-CZ" altLang="cs-CZ" sz="2400" dirty="0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I: hypertenze, </a:t>
            </a:r>
            <a:r>
              <a:rPr lang="cs-CZ" altLang="cs-CZ" sz="2400" dirty="0" err="1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srd</a:t>
            </a:r>
            <a:r>
              <a:rPr lang="cs-CZ" altLang="cs-CZ" sz="2400" dirty="0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. selhání, AIM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cs-CZ" altLang="cs-CZ" sz="2400" dirty="0" err="1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perindopril</a:t>
            </a:r>
            <a:r>
              <a:rPr lang="cs-CZ" altLang="cs-CZ" sz="2400" dirty="0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, </a:t>
            </a:r>
            <a:r>
              <a:rPr lang="cs-CZ" altLang="cs-CZ" sz="2400" dirty="0" err="1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lisinopril</a:t>
            </a:r>
            <a:r>
              <a:rPr lang="cs-CZ" altLang="cs-CZ" sz="2400" dirty="0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, </a:t>
            </a:r>
            <a:r>
              <a:rPr lang="cs-CZ" altLang="cs-CZ" sz="2400" dirty="0" err="1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ramipril</a:t>
            </a:r>
            <a:r>
              <a:rPr lang="cs-CZ" altLang="cs-CZ" sz="2400" dirty="0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, </a:t>
            </a:r>
            <a:r>
              <a:rPr lang="cs-CZ" altLang="cs-CZ" sz="2400" dirty="0" err="1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kaptopril</a:t>
            </a:r>
            <a:r>
              <a:rPr lang="cs-CZ" altLang="cs-CZ" sz="2400" dirty="0" smtClean="0">
                <a:solidFill>
                  <a:srgbClr val="292526"/>
                </a:solidFill>
                <a:latin typeface="Candara" panose="020E0502030303020204" pitchFamily="34" charset="0"/>
                <a:cs typeface="+mn-cs"/>
              </a:rPr>
              <a:t>….</a:t>
            </a:r>
            <a:endParaRPr lang="cs-CZ" altLang="cs-CZ" sz="2400" dirty="0">
              <a:solidFill>
                <a:srgbClr val="292526"/>
              </a:solidFill>
              <a:latin typeface="Candara" panose="020E0502030303020204" pitchFamily="34" charset="0"/>
              <a:cs typeface="+mn-cs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-107950" y="188913"/>
            <a:ext cx="9432925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>
                <a:latin typeface="Candara" pitchFamily="34" charset="0"/>
              </a:rPr>
              <a:t>ACEi  </a:t>
            </a:r>
          </a:p>
          <a:p>
            <a:pPr algn="ctr" eaLnBrk="1" hangingPunct="1">
              <a:spcBef>
                <a:spcPct val="0"/>
              </a:spcBef>
            </a:pPr>
            <a:r>
              <a:rPr lang="cs-CZ" altLang="cs-CZ" sz="3600" b="1">
                <a:latin typeface="Candara" pitchFamily="34" charset="0"/>
              </a:rPr>
              <a:t>Inhibitory angiotenzin konvertujícího enzymu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4619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altLang="cs-CZ" sz="2400" b="1" dirty="0" smtClean="0">
                <a:latin typeface="Candara" pitchFamily="34" charset="0"/>
              </a:rPr>
              <a:t>MÚ: </a:t>
            </a:r>
            <a:r>
              <a:rPr lang="cs-CZ" altLang="cs-CZ" sz="2400" dirty="0" smtClean="0">
                <a:latin typeface="Candara" pitchFamily="34" charset="0"/>
              </a:rPr>
              <a:t>kompetitivní </a:t>
            </a:r>
            <a:r>
              <a:rPr lang="cs-CZ" altLang="cs-CZ" sz="2400" dirty="0">
                <a:latin typeface="Candara" pitchFamily="34" charset="0"/>
              </a:rPr>
              <a:t>antagonizmus s AT II na receptorech AT</a:t>
            </a:r>
            <a:r>
              <a:rPr lang="cs-CZ" altLang="cs-CZ" sz="2400" baseline="-25000" dirty="0">
                <a:latin typeface="Candara" pitchFamily="34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cs-CZ" altLang="cs-CZ" sz="2400" dirty="0" smtClean="0">
                <a:latin typeface="Candara" pitchFamily="34" charset="0"/>
              </a:rPr>
              <a:t>indikace jako </a:t>
            </a:r>
            <a:r>
              <a:rPr lang="cs-CZ" altLang="cs-CZ" sz="2400" dirty="0" err="1" smtClean="0">
                <a:latin typeface="Candara" pitchFamily="34" charset="0"/>
              </a:rPr>
              <a:t>ACEi</a:t>
            </a:r>
            <a:endParaRPr lang="cs-CZ" altLang="cs-CZ" sz="2400" dirty="0" smtClean="0">
              <a:latin typeface="Candara" pitchFamily="34" charset="0"/>
            </a:endParaRPr>
          </a:p>
          <a:p>
            <a:pPr>
              <a:lnSpc>
                <a:spcPct val="150000"/>
              </a:lnSpc>
            </a:pPr>
            <a:r>
              <a:rPr lang="cs-CZ" altLang="cs-CZ" sz="2400" dirty="0" smtClean="0">
                <a:latin typeface="Candara" pitchFamily="34" charset="0"/>
              </a:rPr>
              <a:t>NÚ podobné jako </a:t>
            </a:r>
            <a:r>
              <a:rPr lang="cs-CZ" altLang="cs-CZ" sz="2400" dirty="0" err="1" smtClean="0">
                <a:latin typeface="Candara" pitchFamily="34" charset="0"/>
              </a:rPr>
              <a:t>ACEi</a:t>
            </a:r>
            <a:r>
              <a:rPr lang="cs-CZ" altLang="cs-CZ" sz="2400" dirty="0" smtClean="0">
                <a:latin typeface="Candara" pitchFamily="34" charset="0"/>
              </a:rPr>
              <a:t> – ale </a:t>
            </a:r>
            <a:r>
              <a:rPr lang="cs-CZ" altLang="cs-CZ" sz="2400" b="1" dirty="0" smtClean="0">
                <a:latin typeface="Candara" pitchFamily="34" charset="0"/>
              </a:rPr>
              <a:t>nevyvolávají kašel</a:t>
            </a:r>
          </a:p>
          <a:p>
            <a:pPr>
              <a:lnSpc>
                <a:spcPct val="150000"/>
              </a:lnSpc>
            </a:pPr>
            <a:r>
              <a:rPr lang="cs-CZ" altLang="cs-CZ" sz="2400" dirty="0" smtClean="0">
                <a:latin typeface="Candara" pitchFamily="34" charset="0"/>
              </a:rPr>
              <a:t>KI jako </a:t>
            </a:r>
            <a:r>
              <a:rPr lang="cs-CZ" altLang="cs-CZ" sz="2400" dirty="0" err="1" smtClean="0">
                <a:latin typeface="Candara" pitchFamily="34" charset="0"/>
              </a:rPr>
              <a:t>ACEi</a:t>
            </a:r>
            <a:endParaRPr lang="cs-CZ" altLang="cs-CZ" sz="2400" dirty="0" smtClean="0">
              <a:latin typeface="Candara" pitchFamily="34" charset="0"/>
            </a:endParaRPr>
          </a:p>
          <a:p>
            <a:pPr>
              <a:lnSpc>
                <a:spcPct val="150000"/>
              </a:lnSpc>
            </a:pPr>
            <a:r>
              <a:rPr lang="cs-CZ" altLang="cs-CZ" sz="2400" dirty="0" smtClean="0">
                <a:latin typeface="Candara" pitchFamily="34" charset="0"/>
              </a:rPr>
              <a:t>protektivní účinky na KVS jako u </a:t>
            </a:r>
            <a:r>
              <a:rPr lang="cs-CZ" altLang="cs-CZ" sz="2400" dirty="0" err="1" smtClean="0">
                <a:latin typeface="Candara" pitchFamily="34" charset="0"/>
              </a:rPr>
              <a:t>ACEi</a:t>
            </a:r>
            <a:endParaRPr lang="cs-CZ" altLang="cs-CZ" sz="2400" dirty="0" smtClean="0">
              <a:latin typeface="Candara" pitchFamily="34" charset="0"/>
            </a:endParaRPr>
          </a:p>
          <a:p>
            <a:pPr>
              <a:lnSpc>
                <a:spcPct val="150000"/>
              </a:lnSpc>
            </a:pPr>
            <a:r>
              <a:rPr lang="cs-CZ" altLang="cs-CZ" sz="2400" dirty="0" err="1" smtClean="0">
                <a:latin typeface="Candara" pitchFamily="34" charset="0"/>
              </a:rPr>
              <a:t>losartan</a:t>
            </a:r>
            <a:r>
              <a:rPr lang="cs-CZ" altLang="cs-CZ" sz="2400" dirty="0" smtClean="0">
                <a:latin typeface="Candara" pitchFamily="34" charset="0"/>
              </a:rPr>
              <a:t>, </a:t>
            </a:r>
            <a:r>
              <a:rPr lang="cs-CZ" altLang="cs-CZ" sz="2400" dirty="0" err="1" smtClean="0">
                <a:latin typeface="Candara" pitchFamily="34" charset="0"/>
              </a:rPr>
              <a:t>valsartan</a:t>
            </a:r>
            <a:r>
              <a:rPr lang="cs-CZ" altLang="cs-CZ" sz="2400" dirty="0" smtClean="0">
                <a:latin typeface="Candara" pitchFamily="34" charset="0"/>
              </a:rPr>
              <a:t>, </a:t>
            </a:r>
            <a:r>
              <a:rPr lang="cs-CZ" altLang="cs-CZ" sz="2400" dirty="0" err="1" smtClean="0">
                <a:latin typeface="Candara" pitchFamily="34" charset="0"/>
              </a:rPr>
              <a:t>irbesartan</a:t>
            </a:r>
            <a:endParaRPr lang="cs-CZ" altLang="cs-CZ" sz="2400" dirty="0" smtClean="0">
              <a:latin typeface="Candara" pitchFamily="34" charset="0"/>
            </a:endParaRPr>
          </a:p>
          <a:p>
            <a:pPr marL="0" indent="0">
              <a:buFontTx/>
              <a:buNone/>
            </a:pPr>
            <a:r>
              <a:rPr lang="cs-CZ" altLang="cs-CZ" sz="2400" b="1" dirty="0" smtClean="0">
                <a:latin typeface="Candara" pitchFamily="34" charset="0"/>
              </a:rPr>
              <a:t> </a:t>
            </a:r>
            <a:endParaRPr lang="cs-CZ" altLang="cs-CZ" sz="2400" dirty="0" smtClean="0">
              <a:latin typeface="Candara" pitchFamily="34" charset="0"/>
            </a:endParaRPr>
          </a:p>
          <a:p>
            <a:pPr marL="0" indent="0">
              <a:buFontTx/>
              <a:buNone/>
            </a:pPr>
            <a:endParaRPr lang="cs-CZ" altLang="cs-CZ" sz="2400" dirty="0" smtClean="0">
              <a:latin typeface="Candara" pitchFamily="34" charset="0"/>
            </a:endParaRPr>
          </a:p>
          <a:p>
            <a:pPr marL="0" indent="0">
              <a:buFontTx/>
              <a:buNone/>
            </a:pPr>
            <a:endParaRPr lang="cs-CZ" altLang="cs-CZ" sz="2400" dirty="0" smtClean="0">
              <a:latin typeface="Candara" pitchFamily="34" charset="0"/>
            </a:endParaRPr>
          </a:p>
        </p:txBody>
      </p:sp>
      <p:sp>
        <p:nvSpPr>
          <p:cNvPr id="51203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 smtClean="0">
                <a:latin typeface="Candara" pitchFamily="34" charset="0"/>
              </a:rPr>
              <a:t>Sartany</a:t>
            </a:r>
            <a:br>
              <a:rPr lang="cs-CZ" altLang="cs-CZ" sz="3600" b="1" smtClean="0">
                <a:latin typeface="Candara" pitchFamily="34" charset="0"/>
              </a:rPr>
            </a:br>
            <a:r>
              <a:rPr lang="cs-CZ" altLang="cs-CZ" sz="3600" b="1" smtClean="0">
                <a:latin typeface="Candara" pitchFamily="34" charset="0"/>
              </a:rPr>
              <a:t>Blokátory receptoru pro angiotensin II</a:t>
            </a:r>
            <a:br>
              <a:rPr lang="cs-CZ" altLang="cs-CZ" sz="3600" b="1" smtClean="0">
                <a:latin typeface="Candara" pitchFamily="34" charset="0"/>
              </a:rPr>
            </a:br>
            <a:endParaRPr lang="cs-CZ" altLang="cs-CZ" sz="360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90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"/>
          <p:cNvSpPr txBox="1">
            <a:spLocks noChangeArrowheads="1"/>
          </p:cNvSpPr>
          <p:nvPr/>
        </p:nvSpPr>
        <p:spPr bwMode="auto">
          <a:xfrm>
            <a:off x="425450" y="476250"/>
            <a:ext cx="846772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>
                <a:latin typeface="Candara" pitchFamily="34" charset="0"/>
              </a:rPr>
              <a:t>Antagonisté reninu</a:t>
            </a:r>
          </a:p>
        </p:txBody>
      </p:sp>
      <p:sp>
        <p:nvSpPr>
          <p:cNvPr id="43011" name="Obdélník 1"/>
          <p:cNvSpPr>
            <a:spLocks noChangeArrowheads="1"/>
          </p:cNvSpPr>
          <p:nvPr/>
        </p:nvSpPr>
        <p:spPr bwMode="auto">
          <a:xfrm>
            <a:off x="179388" y="1196975"/>
            <a:ext cx="8856662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GB" altLang="cs-CZ" sz="2400" b="1" dirty="0" smtClean="0">
                <a:latin typeface="Candara" panose="020E0502030303020204" pitchFamily="34" charset="0"/>
              </a:rPr>
              <a:t>M</a:t>
            </a:r>
            <a:r>
              <a:rPr lang="cs-CZ" altLang="cs-CZ" sz="2400" b="1" dirty="0" smtClean="0">
                <a:latin typeface="Candara" panose="020E0502030303020204" pitchFamily="34" charset="0"/>
              </a:rPr>
              <a:t>Ú</a:t>
            </a:r>
            <a:r>
              <a:rPr lang="en-GB" altLang="cs-CZ" sz="2400" b="1" dirty="0" smtClean="0">
                <a:latin typeface="Candara" panose="020E0502030303020204" pitchFamily="34" charset="0"/>
              </a:rPr>
              <a:t>:</a:t>
            </a:r>
            <a:r>
              <a:rPr lang="cs-CZ" altLang="cs-CZ" sz="2400" b="1" dirty="0" smtClean="0">
                <a:latin typeface="Candara" panose="020E0502030303020204" pitchFamily="34" charset="0"/>
              </a:rPr>
              <a:t> </a:t>
            </a:r>
            <a:r>
              <a:rPr lang="cs-CZ" altLang="cs-CZ" sz="2400" dirty="0" smtClean="0">
                <a:solidFill>
                  <a:schemeClr val="tx1"/>
                </a:solidFill>
                <a:latin typeface="Candara" panose="020E0502030303020204" pitchFamily="34" charset="0"/>
              </a:rPr>
              <a:t>vazba </a:t>
            </a:r>
            <a:r>
              <a:rPr lang="cs-CZ" altLang="cs-CZ" sz="2400" dirty="0">
                <a:solidFill>
                  <a:schemeClr val="tx1"/>
                </a:solidFill>
                <a:latin typeface="Candara" panose="020E0502030303020204" pitchFamily="34" charset="0"/>
              </a:rPr>
              <a:t>na aktivní místo reninu a inhibice jeho vazby na </a:t>
            </a:r>
            <a:r>
              <a:rPr lang="cs-CZ" altLang="cs-CZ" sz="2400" dirty="0" err="1">
                <a:solidFill>
                  <a:schemeClr val="tx1"/>
                </a:solidFill>
                <a:latin typeface="Candara" panose="020E0502030303020204" pitchFamily="34" charset="0"/>
              </a:rPr>
              <a:t>angiotensinogen</a:t>
            </a:r>
            <a:r>
              <a:rPr lang="cs-CZ" altLang="cs-CZ" sz="2400" dirty="0">
                <a:solidFill>
                  <a:schemeClr val="tx1"/>
                </a:solidFill>
                <a:latin typeface="Candara" panose="020E0502030303020204" pitchFamily="34" charset="0"/>
              </a:rPr>
              <a:t>, což je limitujícím krokem v kaskádě RAAS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Candara" panose="020E0502030303020204" pitchFamily="34" charset="0"/>
              </a:rPr>
              <a:t>nevhodné je použití u starších pacientů a Afroameričanů z důvodu nízké hladiny reninu</a:t>
            </a:r>
            <a:endParaRPr lang="en-GB" altLang="cs-CZ" sz="2400" dirty="0">
              <a:latin typeface="Candara" panose="020E0502030303020204" pitchFamily="34" charset="0"/>
            </a:endParaRPr>
          </a:p>
          <a:p>
            <a:pPr marL="342900" indent="-342900" defTabSz="9144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solidFill>
                  <a:schemeClr val="tx1"/>
                </a:solidFill>
                <a:latin typeface="Candara" panose="020E0502030303020204" pitchFamily="34" charset="0"/>
              </a:rPr>
              <a:t>použití pouze u hypertenze</a:t>
            </a:r>
          </a:p>
          <a:p>
            <a:pPr marL="342900" indent="-342900" defTabSz="9144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solidFill>
                  <a:schemeClr val="tx1"/>
                </a:solidFill>
                <a:latin typeface="Candara" panose="020E0502030303020204" pitchFamily="34" charset="0"/>
              </a:rPr>
              <a:t>NÚ jako u </a:t>
            </a:r>
            <a:r>
              <a:rPr lang="cs-CZ" altLang="cs-CZ" sz="2400" dirty="0" err="1" smtClean="0">
                <a:solidFill>
                  <a:schemeClr val="tx1"/>
                </a:solidFill>
                <a:latin typeface="Candara" panose="020E0502030303020204" pitchFamily="34" charset="0"/>
              </a:rPr>
              <a:t>sartanů</a:t>
            </a:r>
            <a:r>
              <a:rPr lang="cs-CZ" altLang="cs-CZ" sz="2400" dirty="0" smtClean="0">
                <a:solidFill>
                  <a:schemeClr val="tx1"/>
                </a:solidFill>
                <a:latin typeface="Candara" panose="020E0502030303020204" pitchFamily="34" charset="0"/>
              </a:rPr>
              <a:t> + průjmy, artralgie</a:t>
            </a:r>
          </a:p>
          <a:p>
            <a:pPr marL="342900" indent="-342900" defTabSz="9144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latin typeface="Candara" panose="020E0502030303020204" pitchFamily="34" charset="0"/>
              </a:rPr>
              <a:t>a</a:t>
            </a:r>
            <a:r>
              <a:rPr lang="en-GB" altLang="cs-CZ" sz="2400" dirty="0" err="1" smtClean="0">
                <a:latin typeface="Candara" panose="020E0502030303020204" pitchFamily="34" charset="0"/>
              </a:rPr>
              <a:t>liskiren</a:t>
            </a:r>
            <a:r>
              <a:rPr lang="cs-CZ" altLang="cs-CZ" sz="2400" dirty="0" smtClean="0">
                <a:latin typeface="Candara" panose="020E0502030303020204" pitchFamily="34" charset="0"/>
              </a:rPr>
              <a:t>, r</a:t>
            </a:r>
            <a:r>
              <a:rPr lang="en-GB" altLang="cs-CZ" sz="2400" dirty="0" err="1" smtClean="0">
                <a:latin typeface="Candara" panose="020E0502030303020204" pitchFamily="34" charset="0"/>
              </a:rPr>
              <a:t>emikiren</a:t>
            </a:r>
            <a:endParaRPr lang="cs-CZ" altLang="cs-CZ" sz="2400" dirty="0" smtClean="0">
              <a:latin typeface="Candara" panose="020E0502030303020204" pitchFamily="34" charset="0"/>
            </a:endParaRPr>
          </a:p>
          <a:p>
            <a:pPr defTabSz="914400">
              <a:spcBef>
                <a:spcPct val="0"/>
              </a:spcBef>
              <a:defRPr/>
            </a:pPr>
            <a:endParaRPr lang="cs-CZ" altLang="cs-CZ" sz="240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2678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611188" y="404813"/>
            <a:ext cx="80645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>
                <a:latin typeface="Candara" pitchFamily="34" charset="0"/>
              </a:rPr>
              <a:t>Blokátory vápníkových kanálů</a:t>
            </a:r>
            <a:endParaRPr lang="en-GB" altLang="cs-CZ" sz="3600" b="1">
              <a:latin typeface="Candara" pitchFamily="34" charset="0"/>
            </a:endParaRPr>
          </a:p>
        </p:txBody>
      </p:sp>
      <p:grpSp>
        <p:nvGrpSpPr>
          <p:cNvPr id="54275" name="Skupina 6"/>
          <p:cNvGrpSpPr>
            <a:grpSpLocks/>
          </p:cNvGrpSpPr>
          <p:nvPr/>
        </p:nvGrpSpPr>
        <p:grpSpPr bwMode="auto">
          <a:xfrm>
            <a:off x="250825" y="1557337"/>
            <a:ext cx="8497889" cy="6324808"/>
            <a:chOff x="539552" y="1628800"/>
            <a:chExt cx="8208912" cy="6326053"/>
          </a:xfrm>
        </p:grpSpPr>
        <p:sp>
          <p:nvSpPr>
            <p:cNvPr id="54277" name="Obdélník 4"/>
            <p:cNvSpPr>
              <a:spLocks noChangeArrowheads="1"/>
            </p:cNvSpPr>
            <p:nvPr/>
          </p:nvSpPr>
          <p:spPr bwMode="auto">
            <a:xfrm>
              <a:off x="539552" y="1628800"/>
              <a:ext cx="8208912" cy="6326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32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 eaLnBrk="0" hangingPunct="0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28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 eaLnBrk="0" hangingPunct="0"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 eaLnBrk="0" hangingPunct="0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 eaLnBrk="0" hangingPunct="0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r>
                <a:rPr lang="cs-CZ" altLang="cs-CZ" sz="2400" b="1" dirty="0">
                  <a:latin typeface="Candara" pitchFamily="34" charset="0"/>
                </a:rPr>
                <a:t>MÚ</a:t>
              </a:r>
              <a:r>
                <a:rPr lang="en-GB" altLang="cs-CZ" sz="2400" b="1" dirty="0" smtClean="0">
                  <a:latin typeface="Candara" pitchFamily="34" charset="0"/>
                </a:rPr>
                <a:t>:</a:t>
              </a:r>
              <a:r>
                <a:rPr lang="cs-CZ" altLang="cs-CZ" sz="2400" b="1" dirty="0" smtClean="0">
                  <a:latin typeface="Candara" pitchFamily="34" charset="0"/>
                </a:rPr>
                <a:t> </a:t>
              </a:r>
              <a:r>
                <a:rPr lang="cs-CZ" altLang="cs-CZ" sz="2400" dirty="0" smtClean="0">
                  <a:latin typeface="Candara" pitchFamily="34" charset="0"/>
                </a:rPr>
                <a:t>blokují </a:t>
              </a:r>
              <a:r>
                <a:rPr lang="cs-CZ" altLang="cs-CZ" sz="2400" dirty="0">
                  <a:latin typeface="Candara" pitchFamily="34" charset="0"/>
                </a:rPr>
                <a:t>L typ Ca</a:t>
              </a:r>
              <a:r>
                <a:rPr lang="cs-CZ" altLang="cs-CZ" sz="2400" baseline="30000" dirty="0">
                  <a:latin typeface="Candara" pitchFamily="34" charset="0"/>
                </a:rPr>
                <a:t>2+ </a:t>
              </a:r>
              <a:r>
                <a:rPr lang="cs-CZ" altLang="cs-CZ" sz="2400" dirty="0">
                  <a:latin typeface="Candara" pitchFamily="34" charset="0"/>
                </a:rPr>
                <a:t>kanálů srdečních a cévních svalových </a:t>
              </a:r>
              <a:r>
                <a:rPr lang="cs-CZ" altLang="cs-CZ" sz="2400" dirty="0" smtClean="0">
                  <a:latin typeface="Candara" pitchFamily="34" charset="0"/>
                </a:rPr>
                <a:t>buněk = snížení </a:t>
              </a:r>
              <a:r>
                <a:rPr lang="cs-CZ" altLang="cs-CZ" sz="2400" dirty="0" err="1" smtClean="0">
                  <a:latin typeface="Candara" pitchFamily="34" charset="0"/>
                </a:rPr>
                <a:t>srd</a:t>
              </a:r>
              <a:r>
                <a:rPr lang="cs-CZ" altLang="cs-CZ" sz="2400" dirty="0" smtClean="0">
                  <a:latin typeface="Candara" pitchFamily="34" charset="0"/>
                </a:rPr>
                <a:t>. výdeje + vazodilatace = snížení TK   </a:t>
              </a:r>
            </a:p>
            <a:p>
              <a:pPr marL="342900" indent="-342900" eaLnBrk="1" hangingPunct="1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cs-CZ" altLang="cs-CZ" sz="2400" b="1" dirty="0" err="1" smtClean="0">
                  <a:latin typeface="Candara" pitchFamily="34" charset="0"/>
                </a:rPr>
                <a:t>dihydropyridiny</a:t>
              </a:r>
              <a:r>
                <a:rPr lang="cs-CZ" altLang="cs-CZ" sz="2400" b="1" dirty="0" smtClean="0">
                  <a:latin typeface="Candara" pitchFamily="34" charset="0"/>
                </a:rPr>
                <a:t> </a:t>
              </a:r>
              <a:r>
                <a:rPr lang="cs-CZ" altLang="cs-CZ" sz="2400" dirty="0" smtClean="0">
                  <a:latin typeface="Candara" pitchFamily="34" charset="0"/>
                </a:rPr>
                <a:t>– </a:t>
              </a:r>
              <a:r>
                <a:rPr lang="cs-CZ" altLang="cs-CZ" sz="2400" dirty="0" err="1" smtClean="0">
                  <a:latin typeface="Candara" pitchFamily="34" charset="0"/>
                </a:rPr>
                <a:t>amlodipin</a:t>
              </a:r>
              <a:r>
                <a:rPr lang="cs-CZ" altLang="cs-CZ" sz="2400" dirty="0" smtClean="0">
                  <a:latin typeface="Candara" pitchFamily="34" charset="0"/>
                </a:rPr>
                <a:t>, </a:t>
              </a:r>
              <a:r>
                <a:rPr lang="cs-CZ" altLang="cs-CZ" sz="2400" dirty="0" err="1" smtClean="0">
                  <a:latin typeface="Candara" pitchFamily="34" charset="0"/>
                </a:rPr>
                <a:t>nifedipin</a:t>
              </a:r>
              <a:r>
                <a:rPr lang="cs-CZ" altLang="cs-CZ" sz="2400" dirty="0" smtClean="0">
                  <a:latin typeface="Candara" pitchFamily="34" charset="0"/>
                </a:rPr>
                <a:t>, </a:t>
              </a:r>
              <a:r>
                <a:rPr lang="cs-CZ" altLang="cs-CZ" sz="2400" dirty="0" err="1" smtClean="0">
                  <a:latin typeface="Candara" pitchFamily="34" charset="0"/>
                </a:rPr>
                <a:t>nikardipin</a:t>
              </a:r>
              <a:r>
                <a:rPr lang="cs-CZ" altLang="cs-CZ" sz="2400" dirty="0" smtClean="0">
                  <a:latin typeface="Candara" pitchFamily="34" charset="0"/>
                </a:rPr>
                <a:t>…</a:t>
              </a:r>
            </a:p>
            <a:p>
              <a:pPr marL="800100" lvl="1" indent="-342900" eaLnBrk="1" hangingPunct="1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cs-CZ" altLang="cs-CZ" sz="2200" dirty="0" smtClean="0">
                  <a:latin typeface="Candara" pitchFamily="34" charset="0"/>
                </a:rPr>
                <a:t>antihypertenziva, ICHS</a:t>
              </a:r>
            </a:p>
            <a:p>
              <a:pPr marL="800100" lvl="1" indent="-342900" eaLnBrk="1" hangingPunct="1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cs-CZ" altLang="cs-CZ" sz="2200" dirty="0" smtClean="0">
                  <a:latin typeface="Candara" pitchFamily="34" charset="0"/>
                </a:rPr>
                <a:t>rozdílný t1/2</a:t>
              </a:r>
            </a:p>
            <a:p>
              <a:pPr marL="800100" lvl="1" indent="-342900" eaLnBrk="1" hangingPunct="1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cs-CZ" altLang="cs-CZ" sz="2200" dirty="0" smtClean="0">
                  <a:latin typeface="Candara" pitchFamily="34" charset="0"/>
                </a:rPr>
                <a:t>NÚ: edémy, hypotenze, reflexní tachykardie</a:t>
              </a:r>
            </a:p>
            <a:p>
              <a:pPr marL="800100" lvl="1" indent="-342900" eaLnBrk="1" hangingPunct="1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cs-CZ" altLang="cs-CZ" sz="2200" dirty="0" smtClean="0">
                  <a:latin typeface="Candara" pitchFamily="34" charset="0"/>
                </a:rPr>
                <a:t>nekombinovat s </a:t>
              </a:r>
              <a:r>
                <a:rPr lang="cs-CZ" altLang="cs-CZ" sz="2200" dirty="0">
                  <a:latin typeface="Candara" pitchFamily="34" charset="0"/>
                </a:rPr>
                <a:t> </a:t>
              </a:r>
              <a:r>
                <a:rPr lang="el-GR" altLang="cs-CZ" sz="2200" dirty="0">
                  <a:latin typeface="Candara" pitchFamily="34" charset="0"/>
                </a:rPr>
                <a:t>β</a:t>
              </a:r>
              <a:r>
                <a:rPr lang="cs-CZ" altLang="cs-CZ" sz="2200" dirty="0">
                  <a:latin typeface="Candara" pitchFamily="34" charset="0"/>
                </a:rPr>
                <a:t> </a:t>
              </a:r>
              <a:r>
                <a:rPr lang="cs-CZ" altLang="cs-CZ" sz="2200" dirty="0" smtClean="0">
                  <a:latin typeface="Candara" pitchFamily="34" charset="0"/>
                </a:rPr>
                <a:t>blokátory (riziko bradykardie + hypotenze)</a:t>
              </a:r>
            </a:p>
            <a:p>
              <a:pPr marL="342900" indent="-342900" eaLnBrk="1" hangingPunct="1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cs-CZ" altLang="cs-CZ" sz="2400" b="1" dirty="0" smtClean="0">
                  <a:latin typeface="Candara" pitchFamily="34" charset="0"/>
                </a:rPr>
                <a:t>non-</a:t>
              </a:r>
              <a:r>
                <a:rPr lang="cs-CZ" altLang="cs-CZ" sz="2400" b="1" dirty="0" err="1" smtClean="0">
                  <a:latin typeface="Candara" pitchFamily="34" charset="0"/>
                </a:rPr>
                <a:t>dihydropyridiny</a:t>
              </a:r>
              <a:r>
                <a:rPr lang="cs-CZ" altLang="cs-CZ" sz="2400" b="1" dirty="0" smtClean="0">
                  <a:latin typeface="Candara" pitchFamily="34" charset="0"/>
                </a:rPr>
                <a:t> </a:t>
              </a:r>
              <a:r>
                <a:rPr lang="cs-CZ" altLang="cs-CZ" sz="2400" dirty="0" smtClean="0">
                  <a:latin typeface="Candara" pitchFamily="34" charset="0"/>
                </a:rPr>
                <a:t>– </a:t>
              </a:r>
              <a:r>
                <a:rPr lang="cs-CZ" altLang="cs-CZ" sz="2400" dirty="0" err="1" smtClean="0">
                  <a:latin typeface="Candara" pitchFamily="34" charset="0"/>
                </a:rPr>
                <a:t>diltiazem</a:t>
              </a:r>
              <a:r>
                <a:rPr lang="cs-CZ" altLang="cs-CZ" sz="2400" dirty="0" smtClean="0">
                  <a:latin typeface="Candara" pitchFamily="34" charset="0"/>
                </a:rPr>
                <a:t>, </a:t>
              </a:r>
              <a:r>
                <a:rPr lang="cs-CZ" altLang="cs-CZ" sz="2400" dirty="0" err="1" smtClean="0">
                  <a:latin typeface="Candara" pitchFamily="34" charset="0"/>
                </a:rPr>
                <a:t>verapamil</a:t>
              </a:r>
              <a:endParaRPr lang="cs-CZ" altLang="cs-CZ" sz="2400" dirty="0" smtClean="0">
                <a:latin typeface="Candara" pitchFamily="34" charset="0"/>
              </a:endParaRPr>
            </a:p>
            <a:p>
              <a:pPr marL="800100" lvl="1" indent="-342900" eaLnBrk="1" hangingPunct="1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cs-CZ" altLang="cs-CZ" sz="2200" dirty="0" err="1" smtClean="0">
                  <a:latin typeface="Candara" pitchFamily="34" charset="0"/>
                </a:rPr>
                <a:t>antiarytmika</a:t>
              </a:r>
              <a:endParaRPr lang="en-GB" altLang="cs-CZ" sz="2200" dirty="0">
                <a:latin typeface="Candara" pitchFamily="34" charset="0"/>
              </a:endParaRPr>
            </a:p>
            <a:p>
              <a:pPr defTabSz="914400" eaLnBrk="1" hangingPunct="1">
                <a:spcBef>
                  <a:spcPct val="0"/>
                </a:spcBef>
              </a:pPr>
              <a:endParaRPr lang="en-GB" altLang="cs-CZ" sz="2400" dirty="0">
                <a:solidFill>
                  <a:schemeClr val="tx1"/>
                </a:solidFill>
                <a:latin typeface="Candara" pitchFamily="34" charset="0"/>
              </a:endParaRPr>
            </a:p>
            <a:p>
              <a:pPr defTabSz="914400" eaLnBrk="1" hangingPunct="1">
                <a:spcBef>
                  <a:spcPct val="0"/>
                </a:spcBef>
              </a:pPr>
              <a:endParaRPr lang="en-GB" altLang="cs-CZ" sz="2400" dirty="0">
                <a:solidFill>
                  <a:schemeClr val="tx1"/>
                </a:solidFill>
                <a:latin typeface="Candara" pitchFamily="34" charset="0"/>
              </a:endParaRPr>
            </a:p>
            <a:p>
              <a:pPr defTabSz="914400" eaLnBrk="1" hangingPunct="1">
                <a:spcBef>
                  <a:spcPct val="0"/>
                </a:spcBef>
              </a:pPr>
              <a:endParaRPr lang="en-GB" altLang="cs-CZ" sz="2400" dirty="0">
                <a:latin typeface="Candara" pitchFamily="34" charset="0"/>
              </a:endParaRPr>
            </a:p>
            <a:p>
              <a:pPr defTabSz="914400" eaLnBrk="1" hangingPunct="1">
                <a:spcBef>
                  <a:spcPct val="0"/>
                </a:spcBef>
              </a:pPr>
              <a:endParaRPr lang="en-GB" altLang="cs-CZ" sz="2400" dirty="0">
                <a:latin typeface="Candara" pitchFamily="34" charset="0"/>
              </a:endParaRPr>
            </a:p>
          </p:txBody>
        </p:sp>
        <p:sp>
          <p:nvSpPr>
            <p:cNvPr id="54278" name="Šipka doprava 5"/>
            <p:cNvSpPr>
              <a:spLocks noChangeArrowheads="1"/>
            </p:cNvSpPr>
            <p:nvPr/>
          </p:nvSpPr>
          <p:spPr bwMode="auto">
            <a:xfrm>
              <a:off x="4499992" y="3645024"/>
              <a:ext cx="401675" cy="144016"/>
            </a:xfrm>
            <a:prstGeom prst="rightArrow">
              <a:avLst>
                <a:gd name="adj1" fmla="val 50000"/>
                <a:gd name="adj2" fmla="val 4999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32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 eaLnBrk="0" hangingPunct="0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28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 eaLnBrk="0" hangingPunct="0"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 eaLnBrk="0" hangingPunct="0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 eaLnBrk="0" hangingPunct="0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defTabSz="914400" eaLnBrk="1" hangingPunct="1">
                <a:spcBef>
                  <a:spcPct val="0"/>
                </a:spcBef>
              </a:pPr>
              <a:endParaRPr lang="cs-CZ" altLang="cs-CZ" sz="1800">
                <a:solidFill>
                  <a:schemeClr val="bg1"/>
                </a:solidFill>
              </a:endParaRPr>
            </a:p>
          </p:txBody>
        </p:sp>
        <p:sp>
          <p:nvSpPr>
            <p:cNvPr id="54279" name="Šipka doprava 8"/>
            <p:cNvSpPr>
              <a:spLocks noChangeArrowheads="1"/>
            </p:cNvSpPr>
            <p:nvPr/>
          </p:nvSpPr>
          <p:spPr bwMode="auto">
            <a:xfrm>
              <a:off x="686180" y="4005015"/>
              <a:ext cx="401675" cy="144016"/>
            </a:xfrm>
            <a:prstGeom prst="rightArrow">
              <a:avLst>
                <a:gd name="adj1" fmla="val 50000"/>
                <a:gd name="adj2" fmla="val 4999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32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 eaLnBrk="0" hangingPunct="0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28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 eaLnBrk="0" hangingPunct="0"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 eaLnBrk="0" hangingPunct="0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 eaLnBrk="0" hangingPunct="0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0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defTabSz="914400" eaLnBrk="1" hangingPunct="1">
                <a:spcBef>
                  <a:spcPct val="0"/>
                </a:spcBef>
              </a:pPr>
              <a:endParaRPr lang="cs-CZ" altLang="cs-CZ" sz="1800">
                <a:solidFill>
                  <a:schemeClr val="bg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11292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Fyziologie diurézy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nefron</a:t>
            </a:r>
          </a:p>
          <a:p>
            <a:pPr lvl="2"/>
            <a:r>
              <a:rPr lang="cs-CZ" dirty="0" smtClean="0"/>
              <a:t>základní funkční jednotka ledvin</a:t>
            </a:r>
          </a:p>
          <a:p>
            <a:pPr lvl="2"/>
            <a:r>
              <a:rPr lang="cs-CZ" dirty="0" smtClean="0"/>
              <a:t>glomerulus, </a:t>
            </a:r>
            <a:r>
              <a:rPr lang="cs-CZ" dirty="0" err="1" smtClean="0"/>
              <a:t>prox</a:t>
            </a:r>
            <a:r>
              <a:rPr lang="cs-CZ" dirty="0" smtClean="0"/>
              <a:t>. tubulus, </a:t>
            </a:r>
            <a:r>
              <a:rPr lang="cs-CZ" dirty="0" err="1" smtClean="0"/>
              <a:t>Henleho</a:t>
            </a:r>
            <a:r>
              <a:rPr lang="cs-CZ" dirty="0" smtClean="0"/>
              <a:t> klička, </a:t>
            </a:r>
            <a:r>
              <a:rPr lang="cs-CZ" dirty="0" err="1" smtClean="0"/>
              <a:t>dist</a:t>
            </a:r>
            <a:r>
              <a:rPr lang="cs-CZ" dirty="0" smtClean="0"/>
              <a:t>. tubulus</a:t>
            </a:r>
          </a:p>
          <a:p>
            <a:pPr lvl="2"/>
            <a:endParaRPr lang="cs-CZ" dirty="0" smtClean="0"/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diuréza</a:t>
            </a:r>
          </a:p>
          <a:p>
            <a:pPr lvl="2"/>
            <a:r>
              <a:rPr lang="cs-CZ" dirty="0" smtClean="0">
                <a:solidFill>
                  <a:prstClr val="black"/>
                </a:solidFill>
              </a:rPr>
              <a:t>základní proces nutný pro udržení vodní a iontové rovnováhy organismu</a:t>
            </a:r>
          </a:p>
          <a:p>
            <a:pPr lvl="2"/>
            <a:r>
              <a:rPr lang="cs-CZ" dirty="0" smtClean="0">
                <a:solidFill>
                  <a:prstClr val="black"/>
                </a:solidFill>
              </a:rPr>
              <a:t>zásadně ovlivňuje krevní tlak a exkreci mnoha látek včetně léčiv</a:t>
            </a:r>
          </a:p>
          <a:p>
            <a:pPr lvl="2"/>
            <a:endParaRPr lang="cs-CZ" dirty="0" smtClean="0">
              <a:solidFill>
                <a:prstClr val="black"/>
              </a:solidFill>
            </a:endParaRP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diuretika</a:t>
            </a:r>
          </a:p>
          <a:p>
            <a:pPr lvl="2"/>
            <a:r>
              <a:rPr lang="cs-CZ" dirty="0" smtClean="0">
                <a:solidFill>
                  <a:prstClr val="black"/>
                </a:solidFill>
              </a:rPr>
              <a:t>látky zvyšující množství produkované moči</a:t>
            </a:r>
          </a:p>
          <a:p>
            <a:pPr lvl="2"/>
            <a:r>
              <a:rPr lang="cs-CZ" dirty="0" smtClean="0">
                <a:solidFill>
                  <a:prstClr val="black"/>
                </a:solidFill>
              </a:rPr>
              <a:t>brání resorpci sodíku a vody v ledvinách</a:t>
            </a:r>
            <a:endParaRPr lang="cs-CZ" dirty="0">
              <a:solidFill>
                <a:prstClr val="black"/>
              </a:solidFill>
            </a:endParaRPr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6477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Obdélník 1"/>
          <p:cNvSpPr>
            <a:spLocks noChangeArrowheads="1"/>
          </p:cNvSpPr>
          <p:nvPr/>
        </p:nvSpPr>
        <p:spPr bwMode="auto">
          <a:xfrm>
            <a:off x="179388" y="874713"/>
            <a:ext cx="896461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400" b="1" dirty="0">
                <a:latin typeface="Candara" pitchFamily="34" charset="0"/>
              </a:rPr>
              <a:t>MÚ: </a:t>
            </a:r>
            <a:r>
              <a:rPr lang="cs-CZ" altLang="cs-CZ" sz="2400" dirty="0">
                <a:latin typeface="Candara" pitchFamily="34" charset="0"/>
              </a:rPr>
              <a:t>antagonisté endogenních katecholaminů na </a:t>
            </a:r>
            <a:r>
              <a:rPr lang="el-GR" altLang="cs-CZ" sz="2400" dirty="0">
                <a:latin typeface="Candara" pitchFamily="34" charset="0"/>
              </a:rPr>
              <a:t>β</a:t>
            </a:r>
            <a:r>
              <a:rPr lang="cs-CZ" altLang="cs-CZ" sz="2400" dirty="0">
                <a:latin typeface="Candara" pitchFamily="34" charset="0"/>
              </a:rPr>
              <a:t>-adrenergních </a:t>
            </a:r>
            <a:r>
              <a:rPr lang="cs-CZ" altLang="cs-CZ" sz="2400" dirty="0" err="1" smtClean="0">
                <a:latin typeface="Candara" pitchFamily="34" charset="0"/>
              </a:rPr>
              <a:t>rc</a:t>
            </a:r>
            <a:endParaRPr lang="cs-CZ" altLang="cs-CZ" sz="2400" dirty="0">
              <a:latin typeface="Candara" pitchFamily="34" charset="0"/>
            </a:endParaRPr>
          </a:p>
          <a:p>
            <a:pPr marL="342900" indent="-342900" defTabSz="9144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ndara" pitchFamily="34" charset="0"/>
              </a:rPr>
              <a:t>n</a:t>
            </a:r>
            <a:r>
              <a:rPr lang="cs-CZ" altLang="cs-CZ" sz="2400" dirty="0" smtClean="0">
                <a:latin typeface="Candara" pitchFamily="34" charset="0"/>
              </a:rPr>
              <a:t>ejvyšší </a:t>
            </a:r>
            <a:r>
              <a:rPr lang="cs-CZ" altLang="cs-CZ" sz="2400" dirty="0">
                <a:latin typeface="Candara" pitchFamily="34" charset="0"/>
              </a:rPr>
              <a:t>četnost NÚ ze skupiny antihypertenziv 1. volby</a:t>
            </a:r>
          </a:p>
          <a:p>
            <a:pPr defTabSz="914400" eaLnBrk="1" hangingPunct="1">
              <a:spcBef>
                <a:spcPct val="0"/>
              </a:spcBef>
            </a:pPr>
            <a:endParaRPr lang="cs-CZ" altLang="cs-CZ" sz="2400" dirty="0">
              <a:latin typeface="Candara" pitchFamily="34" charset="0"/>
            </a:endParaRPr>
          </a:p>
          <a:p>
            <a:pPr defTabSz="914400" eaLnBrk="1" hangingPunct="1">
              <a:spcBef>
                <a:spcPct val="0"/>
              </a:spcBef>
            </a:pPr>
            <a:r>
              <a:rPr lang="cs-CZ" altLang="cs-CZ" sz="2400" b="1" dirty="0">
                <a:latin typeface="Candara" pitchFamily="34" charset="0"/>
              </a:rPr>
              <a:t>F</a:t>
            </a:r>
            <a:r>
              <a:rPr lang="en-GB" altLang="cs-CZ" sz="2400" b="1" dirty="0" err="1">
                <a:latin typeface="Candara" pitchFamily="34" charset="0"/>
              </a:rPr>
              <a:t>arma</a:t>
            </a:r>
            <a:r>
              <a:rPr lang="cs-CZ" altLang="cs-CZ" sz="2400" b="1" dirty="0">
                <a:latin typeface="Candara" pitchFamily="34" charset="0"/>
              </a:rPr>
              <a:t>k</a:t>
            </a:r>
            <a:r>
              <a:rPr lang="en-GB" altLang="cs-CZ" sz="2400" b="1" dirty="0" err="1">
                <a:latin typeface="Candara" pitchFamily="34" charset="0"/>
              </a:rPr>
              <a:t>ologic</a:t>
            </a:r>
            <a:r>
              <a:rPr lang="cs-CZ" altLang="cs-CZ" sz="2400" b="1" dirty="0" err="1">
                <a:latin typeface="Candara" pitchFamily="34" charset="0"/>
              </a:rPr>
              <a:t>ké</a:t>
            </a:r>
            <a:r>
              <a:rPr lang="en-GB" altLang="cs-CZ" sz="2400" b="1" dirty="0">
                <a:latin typeface="Candara" pitchFamily="34" charset="0"/>
              </a:rPr>
              <a:t> </a:t>
            </a:r>
            <a:r>
              <a:rPr lang="cs-CZ" altLang="cs-CZ" sz="2400" b="1" dirty="0">
                <a:latin typeface="Candara" pitchFamily="34" charset="0"/>
              </a:rPr>
              <a:t>účinky</a:t>
            </a:r>
            <a:r>
              <a:rPr lang="en-GB" altLang="cs-CZ" sz="2400" b="1" dirty="0">
                <a:latin typeface="Candara" pitchFamily="34" charset="0"/>
              </a:rPr>
              <a:t>:</a:t>
            </a:r>
          </a:p>
          <a:p>
            <a:pPr marL="342900" indent="-342900" defTabSz="9144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ndara" pitchFamily="34" charset="0"/>
              </a:rPr>
              <a:t>zpomalení </a:t>
            </a:r>
            <a:r>
              <a:rPr lang="cs-CZ" altLang="cs-CZ" sz="2400" dirty="0">
                <a:latin typeface="Candara" pitchFamily="34" charset="0"/>
              </a:rPr>
              <a:t>srdeční akce, snížení srdečního výdeje</a:t>
            </a:r>
          </a:p>
          <a:p>
            <a:pPr marL="342900" indent="-342900" defTabSz="9144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ndara" pitchFamily="34" charset="0"/>
              </a:rPr>
              <a:t>útlum </a:t>
            </a:r>
            <a:r>
              <a:rPr lang="cs-CZ" altLang="cs-CZ" sz="2400" dirty="0">
                <a:latin typeface="Candara" pitchFamily="34" charset="0"/>
              </a:rPr>
              <a:t>aktivity sympatiku, inhibice sekrece reninu</a:t>
            </a:r>
            <a:endParaRPr lang="en-GB" altLang="cs-CZ" sz="2400" dirty="0">
              <a:latin typeface="Candara" pitchFamily="34" charset="0"/>
            </a:endParaRPr>
          </a:p>
          <a:p>
            <a:pPr marL="342900" indent="-342900" defTabSz="9144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ndara" pitchFamily="34" charset="0"/>
              </a:rPr>
              <a:t>cílových </a:t>
            </a:r>
            <a:r>
              <a:rPr lang="cs-CZ" altLang="cs-CZ" sz="2400" dirty="0">
                <a:latin typeface="Candara" pitchFamily="34" charset="0"/>
              </a:rPr>
              <a:t>hodnot TK je dosaženo až za cca 14 dní terapie</a:t>
            </a:r>
            <a:r>
              <a:rPr lang="en-GB" altLang="cs-CZ" sz="2400" dirty="0">
                <a:latin typeface="Candara" pitchFamily="34" charset="0"/>
              </a:rPr>
              <a:t>!!</a:t>
            </a:r>
          </a:p>
          <a:p>
            <a:pPr marL="342900" indent="-342900" defTabSz="9144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ndara" pitchFamily="34" charset="0"/>
              </a:rPr>
              <a:t>míra </a:t>
            </a:r>
            <a:r>
              <a:rPr lang="cs-CZ" altLang="cs-CZ" sz="2400" dirty="0">
                <a:latin typeface="Candara" pitchFamily="34" charset="0"/>
              </a:rPr>
              <a:t>↓ TK koreluje s poklesem cévní rezistence a negativně koreluje s věkem</a:t>
            </a:r>
            <a:endParaRPr lang="en-GB" altLang="cs-CZ" sz="2400" dirty="0">
              <a:latin typeface="Candara" pitchFamily="34" charset="0"/>
            </a:endParaRPr>
          </a:p>
          <a:p>
            <a:pPr defTabSz="914400" eaLnBrk="1" hangingPunct="1">
              <a:spcBef>
                <a:spcPct val="0"/>
              </a:spcBef>
            </a:pPr>
            <a:endParaRPr lang="en-GB" altLang="cs-CZ" sz="2400" dirty="0">
              <a:latin typeface="Candara" pitchFamily="34" charset="0"/>
            </a:endParaRPr>
          </a:p>
          <a:p>
            <a:pPr defTabSz="914400" eaLnBrk="1" hangingPunct="1">
              <a:spcBef>
                <a:spcPct val="0"/>
              </a:spcBef>
            </a:pPr>
            <a:r>
              <a:rPr lang="cs-CZ" altLang="cs-CZ" sz="2400" b="1" dirty="0" err="1">
                <a:latin typeface="Candara" pitchFamily="34" charset="0"/>
              </a:rPr>
              <a:t>Kardioprotektivní</a:t>
            </a:r>
            <a:r>
              <a:rPr lang="en-GB" altLang="cs-CZ" sz="2400" b="1" dirty="0">
                <a:latin typeface="Candara" pitchFamily="34" charset="0"/>
              </a:rPr>
              <a:t> </a:t>
            </a:r>
            <a:r>
              <a:rPr lang="cs-CZ" altLang="cs-CZ" sz="2400" b="1" dirty="0">
                <a:latin typeface="Candara" pitchFamily="34" charset="0"/>
              </a:rPr>
              <a:t>účinky</a:t>
            </a:r>
            <a:r>
              <a:rPr lang="en-GB" altLang="cs-CZ" sz="2400" b="1" dirty="0">
                <a:latin typeface="Candara" pitchFamily="34" charset="0"/>
              </a:rPr>
              <a:t>:</a:t>
            </a:r>
          </a:p>
          <a:p>
            <a:pPr defTabSz="914400" eaLnBrk="1" hangingPunct="1">
              <a:spcBef>
                <a:spcPct val="0"/>
              </a:spcBef>
            </a:pPr>
            <a:r>
              <a:rPr lang="cs-CZ" altLang="cs-CZ" sz="2400" dirty="0">
                <a:latin typeface="Candara" pitchFamily="34" charset="0"/>
              </a:rPr>
              <a:t> - </a:t>
            </a:r>
            <a:r>
              <a:rPr lang="en-GB" altLang="cs-CZ" sz="2400" dirty="0" err="1">
                <a:latin typeface="Candara" pitchFamily="34" charset="0"/>
              </a:rPr>
              <a:t>antiischemic</a:t>
            </a:r>
            <a:r>
              <a:rPr lang="cs-CZ" altLang="cs-CZ" sz="2400" dirty="0" err="1">
                <a:latin typeface="Candara" pitchFamily="34" charset="0"/>
              </a:rPr>
              <a:t>ký</a:t>
            </a:r>
            <a:r>
              <a:rPr lang="en-GB" altLang="cs-CZ" sz="2400" dirty="0">
                <a:latin typeface="Candara" pitchFamily="34" charset="0"/>
              </a:rPr>
              <a:t> </a:t>
            </a:r>
            <a:r>
              <a:rPr lang="en-GB" altLang="cs-CZ" sz="2400" dirty="0">
                <a:solidFill>
                  <a:schemeClr val="tx1"/>
                </a:solidFill>
                <a:latin typeface="Candara" pitchFamily="34" charset="0"/>
              </a:rPr>
              <a:t>– </a:t>
            </a:r>
            <a:r>
              <a:rPr lang="cs-CZ" altLang="cs-CZ" sz="2400" dirty="0">
                <a:solidFill>
                  <a:schemeClr val="tx1"/>
                </a:solidFill>
                <a:latin typeface="Candara" pitchFamily="34" charset="0"/>
              </a:rPr>
              <a:t>↓ srdečního výdeje </a:t>
            </a:r>
            <a:r>
              <a:rPr lang="en-GB" altLang="cs-CZ" sz="2400" dirty="0">
                <a:solidFill>
                  <a:schemeClr val="tx1"/>
                </a:solidFill>
                <a:latin typeface="Candara" pitchFamily="34" charset="0"/>
              </a:rPr>
              <a:t>= </a:t>
            </a:r>
            <a:r>
              <a:rPr lang="cs-CZ" altLang="cs-CZ" sz="2400" dirty="0">
                <a:solidFill>
                  <a:schemeClr val="tx1"/>
                </a:solidFill>
                <a:latin typeface="Candara" pitchFamily="34" charset="0"/>
              </a:rPr>
              <a:t>↓</a:t>
            </a:r>
            <a:r>
              <a:rPr lang="en-GB" altLang="cs-CZ" sz="2400" dirty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cs-CZ" altLang="cs-CZ" sz="2400" dirty="0">
                <a:solidFill>
                  <a:schemeClr val="tx1"/>
                </a:solidFill>
                <a:latin typeface="Candara" pitchFamily="34" charset="0"/>
              </a:rPr>
              <a:t>spotřeba </a:t>
            </a:r>
            <a:r>
              <a:rPr lang="en-GB" altLang="cs-CZ" sz="2400" dirty="0">
                <a:solidFill>
                  <a:schemeClr val="tx1"/>
                </a:solidFill>
                <a:latin typeface="Candara" pitchFamily="34" charset="0"/>
              </a:rPr>
              <a:t>O2 </a:t>
            </a:r>
            <a:r>
              <a:rPr lang="cs-CZ" altLang="cs-CZ" sz="2400" dirty="0">
                <a:solidFill>
                  <a:schemeClr val="tx1"/>
                </a:solidFill>
                <a:latin typeface="Candara" pitchFamily="34" charset="0"/>
              </a:rPr>
              <a:t>	</a:t>
            </a:r>
            <a:endParaRPr lang="en-GB" altLang="cs-CZ" sz="2400" dirty="0">
              <a:latin typeface="Candara" pitchFamily="34" charset="0"/>
            </a:endParaRPr>
          </a:p>
          <a:p>
            <a:pPr defTabSz="914400" eaLnBrk="1" hangingPunct="1">
              <a:spcBef>
                <a:spcPct val="0"/>
              </a:spcBef>
            </a:pPr>
            <a:r>
              <a:rPr lang="cs-CZ" altLang="cs-CZ" sz="2400" dirty="0">
                <a:latin typeface="Candara" pitchFamily="34" charset="0"/>
              </a:rPr>
              <a:t> - antiarytmický</a:t>
            </a:r>
            <a:r>
              <a:rPr lang="en-GB" altLang="cs-CZ" sz="2400" dirty="0">
                <a:latin typeface="Candara" pitchFamily="34" charset="0"/>
              </a:rPr>
              <a:t> – </a:t>
            </a:r>
            <a:r>
              <a:rPr lang="cs-CZ" altLang="cs-CZ" sz="2400" dirty="0">
                <a:latin typeface="Candara" pitchFamily="34" charset="0"/>
              </a:rPr>
              <a:t>elevace</a:t>
            </a:r>
            <a:r>
              <a:rPr lang="en-GB" altLang="cs-CZ" sz="2400" dirty="0">
                <a:latin typeface="Candara" pitchFamily="34" charset="0"/>
              </a:rPr>
              <a:t> </a:t>
            </a:r>
            <a:r>
              <a:rPr lang="cs-CZ" altLang="cs-CZ" sz="2400" dirty="0">
                <a:latin typeface="Candara" pitchFamily="34" charset="0"/>
              </a:rPr>
              <a:t>fibrilačního prahu</a:t>
            </a:r>
            <a:endParaRPr lang="en-GB" altLang="cs-CZ" sz="2400" dirty="0">
              <a:latin typeface="Candara" pitchFamily="34" charset="0"/>
            </a:endParaRPr>
          </a:p>
          <a:p>
            <a:pPr defTabSz="914400" eaLnBrk="1" hangingPunct="1">
              <a:spcBef>
                <a:spcPct val="0"/>
              </a:spcBef>
            </a:pPr>
            <a:r>
              <a:rPr lang="cs-CZ" altLang="cs-CZ" sz="2400" dirty="0">
                <a:latin typeface="Candara" pitchFamily="34" charset="0"/>
              </a:rPr>
              <a:t> - bradykardie</a:t>
            </a:r>
            <a:r>
              <a:rPr lang="en-GB" altLang="cs-CZ" sz="2400" dirty="0">
                <a:latin typeface="Candara" pitchFamily="34" charset="0"/>
              </a:rPr>
              <a:t> → </a:t>
            </a:r>
            <a:r>
              <a:rPr lang="cs-CZ" altLang="cs-CZ" sz="2400" dirty="0">
                <a:latin typeface="Candara" pitchFamily="34" charset="0"/>
              </a:rPr>
              <a:t>delší</a:t>
            </a:r>
            <a:r>
              <a:rPr lang="en-GB" altLang="cs-CZ" sz="2400" dirty="0">
                <a:latin typeface="Candara" pitchFamily="34" charset="0"/>
              </a:rPr>
              <a:t> </a:t>
            </a:r>
            <a:r>
              <a:rPr lang="cs-CZ" altLang="cs-CZ" sz="2400" dirty="0">
                <a:latin typeface="Candara" pitchFamily="34" charset="0"/>
              </a:rPr>
              <a:t>diastola</a:t>
            </a:r>
            <a:r>
              <a:rPr lang="en-GB" altLang="cs-CZ" sz="2400" dirty="0">
                <a:latin typeface="Candara" pitchFamily="34" charset="0"/>
              </a:rPr>
              <a:t> → </a:t>
            </a:r>
            <a:r>
              <a:rPr lang="cs-CZ" altLang="cs-CZ" sz="2400" dirty="0">
                <a:latin typeface="Candara" pitchFamily="34" charset="0"/>
              </a:rPr>
              <a:t>lepší průtok </a:t>
            </a:r>
            <a:r>
              <a:rPr lang="cs-CZ" altLang="cs-CZ" sz="2400" dirty="0" err="1">
                <a:latin typeface="Candara" pitchFamily="34" charset="0"/>
              </a:rPr>
              <a:t>koronárkami</a:t>
            </a:r>
            <a:endParaRPr lang="en-GB" altLang="cs-CZ" sz="2400" dirty="0">
              <a:latin typeface="Candara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23850" y="188913"/>
            <a:ext cx="84248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>
                <a:latin typeface="Candara" pitchFamily="34" charset="0"/>
              </a:rPr>
              <a:t>Beta-blokátory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7968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07950" y="620713"/>
          <a:ext cx="8856663" cy="6065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8420">
                  <a:extLst>
                    <a:ext uri="{9D8B030D-6E8A-4147-A177-3AD203B41FA5}"/>
                  </a:extLst>
                </a:gridCol>
                <a:gridCol w="3713702">
                  <a:extLst>
                    <a:ext uri="{9D8B030D-6E8A-4147-A177-3AD203B41FA5}"/>
                  </a:extLst>
                </a:gridCol>
                <a:gridCol w="3744541">
                  <a:extLst>
                    <a:ext uri="{9D8B030D-6E8A-4147-A177-3AD203B41FA5}"/>
                  </a:extLst>
                </a:gridCol>
              </a:tblGrid>
              <a:tr h="864121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neselektivní</a:t>
                      </a:r>
                      <a:endParaRPr lang="cs-CZ" sz="28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β</a:t>
                      </a:r>
                      <a:r>
                        <a:rPr lang="el-GR" sz="2800" b="1" u="none" strike="noStrike" baseline="-250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</a:t>
                      </a:r>
                      <a:r>
                        <a:rPr lang="el-GR" sz="28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cs-CZ" sz="2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selektivní</a:t>
                      </a:r>
                      <a:r>
                        <a:rPr lang="cs-CZ" sz="2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(</a:t>
                      </a:r>
                      <a:r>
                        <a:rPr lang="cs-CZ" sz="2800" b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kardioselektivní</a:t>
                      </a:r>
                      <a:r>
                        <a:rPr lang="cs-CZ" sz="2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)</a:t>
                      </a:r>
                      <a:endParaRPr lang="cs-CZ" sz="28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44834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bez VSA</a:t>
                      </a:r>
                      <a:endParaRPr lang="cs-CZ" sz="28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cs-CZ" altLang="cs-CZ" sz="20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kompetitivní antagonisté </a:t>
                      </a:r>
                    </a:p>
                    <a:p>
                      <a:pPr eaLnBrk="1" hangingPunct="1"/>
                      <a:endParaRPr lang="cs-CZ" altLang="cs-CZ" sz="200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  <a:p>
                      <a:pPr marL="342900" indent="-342900" eaLnBrk="1" hangingPunct="1">
                        <a:buFontTx/>
                        <a:buChar char="-"/>
                      </a:pPr>
                      <a:r>
                        <a:rPr lang="cs-CZ" altLang="cs-CZ" sz="24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sotalol</a:t>
                      </a:r>
                      <a:r>
                        <a:rPr lang="cs-CZ" altLang="cs-CZ" sz="24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cs-CZ" altLang="cs-CZ" sz="18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(</a:t>
                      </a:r>
                      <a:r>
                        <a:rPr lang="cs-CZ" altLang="cs-CZ" sz="18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antiarytmikum</a:t>
                      </a:r>
                      <a:r>
                        <a:rPr lang="cs-CZ" altLang="cs-CZ" sz="18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)</a:t>
                      </a:r>
                      <a:endParaRPr lang="cs-CZ" altLang="cs-CZ" sz="240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  <a:p>
                      <a:pPr marL="342900" indent="-342900" eaLnBrk="1" hangingPunct="1">
                        <a:buFontTx/>
                        <a:buChar char="-"/>
                      </a:pPr>
                      <a:r>
                        <a:rPr lang="cs-CZ" altLang="cs-CZ" sz="24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timolol</a:t>
                      </a:r>
                      <a:r>
                        <a:rPr lang="cs-CZ" altLang="cs-CZ" sz="24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cs-CZ" altLang="cs-CZ" sz="18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(</a:t>
                      </a:r>
                      <a:r>
                        <a:rPr lang="cs-CZ" altLang="cs-CZ" sz="18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antiglaukomatikum</a:t>
                      </a:r>
                      <a:r>
                        <a:rPr lang="cs-CZ" altLang="cs-CZ" sz="18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) 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00100" lvl="1" indent="-342900" eaLnBrk="1" hangingPunct="1">
                        <a:buFontTx/>
                        <a:buChar char="-"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betaxolol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 eaLnBrk="1" hangingPunct="1">
                        <a:buFontTx/>
                        <a:buChar char="-"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atenolol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 eaLnBrk="1" hangingPunct="1">
                        <a:buFontTx/>
                        <a:buChar char="-"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metoprolol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 eaLnBrk="1" hangingPunct="1">
                        <a:buFontTx/>
                        <a:buChar char="-"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bisoprolol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 eaLnBrk="1" hangingPunct="1">
                        <a:buFontTx/>
                        <a:buChar char="-"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nebivolol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 eaLnBrk="1" hangingPunct="1">
                        <a:buFontTx/>
                        <a:buChar char="-"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esmolol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753371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 VSA</a:t>
                      </a:r>
                      <a:endParaRPr lang="cs-CZ" sz="28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eaLnBrk="1" hangingPunct="1">
                        <a:buFontTx/>
                        <a:buNone/>
                      </a:pPr>
                      <a:r>
                        <a:rPr lang="cs-CZ" altLang="cs-CZ" sz="20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méně NÚ (</a:t>
                      </a:r>
                      <a:r>
                        <a:rPr lang="cs-CZ" altLang="cs-CZ" sz="20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↓ bradykardie,</a:t>
                      </a:r>
                      <a:r>
                        <a:rPr lang="cs-CZ" altLang="cs-CZ" sz="2000" baseline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altLang="cs-CZ" sz="20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negativní </a:t>
                      </a:r>
                      <a:r>
                        <a:rPr lang="cs-CZ" altLang="cs-CZ" sz="20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inotropní</a:t>
                      </a:r>
                      <a:r>
                        <a:rPr lang="cs-CZ" altLang="cs-CZ" sz="20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 a metabolické účinky)</a:t>
                      </a:r>
                    </a:p>
                    <a:p>
                      <a:pPr marL="0" lvl="1" indent="0" eaLnBrk="1" hangingPunct="1">
                        <a:buFontTx/>
                        <a:buNone/>
                      </a:pPr>
                      <a:endParaRPr lang="cs-CZ" altLang="cs-CZ" sz="240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  <a:cs typeface="Arial" pitchFamily="34" charset="0"/>
                      </a:endParaRPr>
                    </a:p>
                    <a:p>
                      <a:pPr marL="0" lvl="1" indent="0" eaLnBrk="1" hangingPunct="1">
                        <a:buFontTx/>
                        <a:buChar char="-"/>
                      </a:pPr>
                      <a:r>
                        <a:rPr lang="cs-CZ" altLang="cs-CZ" sz="2400" baseline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altLang="cs-CZ" sz="24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karteolol</a:t>
                      </a:r>
                      <a:r>
                        <a:rPr lang="cs-CZ" altLang="cs-CZ" sz="24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altLang="cs-CZ" sz="18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(</a:t>
                      </a:r>
                      <a:r>
                        <a:rPr lang="cs-CZ" altLang="cs-CZ" sz="18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antiglaukomatikum</a:t>
                      </a:r>
                      <a:r>
                        <a:rPr lang="cs-CZ" altLang="cs-CZ" sz="18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) </a:t>
                      </a:r>
                      <a:endParaRPr lang="cs-CZ" altLang="cs-CZ" sz="180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FontTx/>
                        <a:buChar char="-"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acebutolol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800100" lvl="1" indent="-342900" algn="l" defTabSz="914400" rtl="0" eaLnBrk="1" latinLnBrk="0" hangingPunct="1">
                        <a:buFontTx/>
                        <a:buChar char="-"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celiprolol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 (VSA na </a:t>
                      </a:r>
                      <a:r>
                        <a:rPr lang="el-GR" altLang="cs-CZ" sz="2400" kern="12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β</a:t>
                      </a:r>
                      <a:r>
                        <a:rPr lang="cs-CZ" altLang="cs-CZ" sz="2400" kern="1200" baseline="-250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 → vazodilatace)</a:t>
                      </a:r>
                      <a:endParaRPr lang="sk-SK" altLang="cs-CZ" sz="2400" kern="1200" dirty="0" smtClean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38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370887" cy="863600"/>
          </a:xfrm>
        </p:spPr>
        <p:txBody>
          <a:bodyPr/>
          <a:lstStyle/>
          <a:p>
            <a:pPr eaLnBrk="1" hangingPunct="1"/>
            <a:r>
              <a:rPr lang="cs-CZ" altLang="cs-CZ" sz="3600" smtClean="0">
                <a:latin typeface="Candara" pitchFamily="34" charset="0"/>
              </a:rPr>
              <a:t>Sympatolytika s kombinovanými účinky</a:t>
            </a:r>
            <a:endParaRPr lang="sk-SK" altLang="cs-CZ" sz="3600" smtClean="0">
              <a:latin typeface="Candara" pitchFamily="34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70887" cy="5256213"/>
          </a:xfrm>
        </p:spPr>
        <p:txBody>
          <a:bodyPr/>
          <a:lstStyle/>
          <a:p>
            <a:pPr eaLnBrk="1" hangingPunct="1"/>
            <a:r>
              <a:rPr lang="cs-CZ" altLang="cs-CZ" sz="2400" u="sng" dirty="0" smtClean="0">
                <a:latin typeface="Candara" pitchFamily="34" charset="0"/>
              </a:rPr>
              <a:t>blokátory II. generace </a:t>
            </a:r>
          </a:p>
          <a:p>
            <a:pPr eaLnBrk="1" hangingPunct="1"/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– blokují </a:t>
            </a:r>
            <a:r>
              <a:rPr lang="el-GR" altLang="cs-CZ" sz="2400" dirty="0" smtClean="0">
                <a:solidFill>
                  <a:schemeClr val="tx1"/>
                </a:solidFill>
                <a:latin typeface="Candara" pitchFamily="34" charset="0"/>
              </a:rPr>
              <a:t>α</a:t>
            </a: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 i </a:t>
            </a:r>
            <a:r>
              <a:rPr lang="el-GR" altLang="cs-CZ" sz="2400" dirty="0" smtClean="0">
                <a:solidFill>
                  <a:schemeClr val="tx1"/>
                </a:solidFill>
                <a:latin typeface="Candara" pitchFamily="34" charset="0"/>
              </a:rPr>
              <a:t>β</a:t>
            </a: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cs-CZ" altLang="cs-CZ" sz="2400" dirty="0" err="1" smtClean="0">
                <a:solidFill>
                  <a:schemeClr val="tx1"/>
                </a:solidFill>
                <a:latin typeface="Candara" pitchFamily="34" charset="0"/>
              </a:rPr>
              <a:t>rp</a:t>
            </a: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 + další účinky – antioxidanty, Ca</a:t>
            </a:r>
            <a:r>
              <a:rPr lang="cs-CZ" altLang="cs-CZ" sz="2400" baseline="30000" dirty="0" smtClean="0">
                <a:solidFill>
                  <a:schemeClr val="tx1"/>
                </a:solidFill>
                <a:latin typeface="Candara" pitchFamily="34" charset="0"/>
              </a:rPr>
              <a:t>2+</a:t>
            </a: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 kanály, uvolňování NO</a:t>
            </a:r>
          </a:p>
          <a:p>
            <a:pPr eaLnBrk="1" hangingPunct="1"/>
            <a:endParaRPr lang="cs-CZ" altLang="cs-CZ" sz="2400" dirty="0" smtClean="0">
              <a:latin typeface="Candara" pitchFamily="34" charset="0"/>
            </a:endParaRPr>
          </a:p>
          <a:p>
            <a:pPr eaLnBrk="1" hangingPunct="1"/>
            <a:r>
              <a:rPr lang="cs-CZ" altLang="cs-CZ" sz="2400" b="1" dirty="0" err="1" smtClean="0">
                <a:solidFill>
                  <a:schemeClr val="tx1"/>
                </a:solidFill>
                <a:latin typeface="Candara" pitchFamily="34" charset="0"/>
              </a:rPr>
              <a:t>labetalol</a:t>
            </a: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</a:p>
          <a:p>
            <a:pPr eaLnBrk="1" hangingPunct="1"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blok </a:t>
            </a:r>
            <a:r>
              <a:rPr lang="el-GR" altLang="cs-CZ" sz="2400" dirty="0" smtClean="0">
                <a:solidFill>
                  <a:schemeClr val="tx1"/>
                </a:solidFill>
                <a:latin typeface="Candara" pitchFamily="34" charset="0"/>
              </a:rPr>
              <a:t>α</a:t>
            </a:r>
            <a:r>
              <a:rPr lang="cs-CZ" altLang="cs-CZ" sz="2400" baseline="-25000" dirty="0" smtClean="0">
                <a:solidFill>
                  <a:schemeClr val="tx1"/>
                </a:solidFill>
                <a:latin typeface="Candara" pitchFamily="34" charset="0"/>
              </a:rPr>
              <a:t>1</a:t>
            </a: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 + </a:t>
            </a:r>
            <a:r>
              <a:rPr lang="el-GR" altLang="cs-CZ" sz="2400" dirty="0" smtClean="0">
                <a:solidFill>
                  <a:schemeClr val="tx1"/>
                </a:solidFill>
                <a:latin typeface="Candara" pitchFamily="34" charset="0"/>
              </a:rPr>
              <a:t>β</a:t>
            </a:r>
            <a:r>
              <a:rPr lang="cs-CZ" altLang="cs-CZ" sz="2400" baseline="-25000" dirty="0" smtClean="0">
                <a:solidFill>
                  <a:schemeClr val="tx1"/>
                </a:solidFill>
                <a:latin typeface="Candara" pitchFamily="34" charset="0"/>
              </a:rPr>
              <a:t>1</a:t>
            </a: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 a VSA na </a:t>
            </a:r>
            <a:r>
              <a:rPr lang="el-GR" altLang="cs-CZ" sz="2400" dirty="0" smtClean="0">
                <a:solidFill>
                  <a:schemeClr val="tx1"/>
                </a:solidFill>
                <a:latin typeface="Candara" pitchFamily="34" charset="0"/>
              </a:rPr>
              <a:t>β</a:t>
            </a:r>
            <a:r>
              <a:rPr lang="cs-CZ" altLang="cs-CZ" sz="2400" baseline="-25000" dirty="0" smtClean="0">
                <a:solidFill>
                  <a:schemeClr val="tx1"/>
                </a:solidFill>
                <a:latin typeface="Candara" pitchFamily="34" charset="0"/>
              </a:rPr>
              <a:t>2</a:t>
            </a: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 a inhibice </a:t>
            </a:r>
            <a:r>
              <a:rPr lang="cs-CZ" altLang="cs-CZ" sz="2400" dirty="0" err="1" smtClean="0">
                <a:solidFill>
                  <a:schemeClr val="tx1"/>
                </a:solidFill>
                <a:latin typeface="Candara" pitchFamily="34" charset="0"/>
              </a:rPr>
              <a:t>reuptaku</a:t>
            </a: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 NA</a:t>
            </a:r>
          </a:p>
          <a:p>
            <a:pPr eaLnBrk="1" hangingPunct="1"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hypertenze (u těhotných), angina pectoris</a:t>
            </a:r>
          </a:p>
          <a:p>
            <a:pPr lvl="1" eaLnBrk="1" hangingPunct="1"/>
            <a:endParaRPr lang="cs-CZ" altLang="cs-CZ" sz="2400" dirty="0" smtClean="0">
              <a:solidFill>
                <a:schemeClr val="tx1"/>
              </a:solidFill>
              <a:latin typeface="Candara" pitchFamily="34" charset="0"/>
            </a:endParaRPr>
          </a:p>
          <a:p>
            <a:pPr eaLnBrk="1" hangingPunct="1"/>
            <a:r>
              <a:rPr lang="cs-CZ" altLang="cs-CZ" sz="2400" b="1" dirty="0" err="1" smtClean="0">
                <a:solidFill>
                  <a:schemeClr val="tx1"/>
                </a:solidFill>
                <a:latin typeface="Candara" pitchFamily="34" charset="0"/>
              </a:rPr>
              <a:t>karvedilol</a:t>
            </a: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</a:p>
          <a:p>
            <a:pPr eaLnBrk="1" hangingPunct="1">
              <a:buFontTx/>
              <a:buChar char="-"/>
            </a:pPr>
            <a:r>
              <a:rPr lang="el-GR" altLang="cs-CZ" sz="2400" dirty="0" smtClean="0">
                <a:solidFill>
                  <a:schemeClr val="tx1"/>
                </a:solidFill>
                <a:latin typeface="Candara" pitchFamily="34" charset="0"/>
              </a:rPr>
              <a:t>α</a:t>
            </a:r>
            <a:r>
              <a:rPr lang="cs-CZ" altLang="cs-CZ" sz="2400" baseline="-25000" dirty="0" smtClean="0">
                <a:solidFill>
                  <a:schemeClr val="tx1"/>
                </a:solidFill>
                <a:latin typeface="Candara" pitchFamily="34" charset="0"/>
              </a:rPr>
              <a:t>1</a:t>
            </a: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 + </a:t>
            </a:r>
            <a:r>
              <a:rPr lang="el-GR" altLang="cs-CZ" sz="2400" dirty="0" smtClean="0">
                <a:solidFill>
                  <a:schemeClr val="tx1"/>
                </a:solidFill>
                <a:latin typeface="Candara" pitchFamily="34" charset="0"/>
              </a:rPr>
              <a:t>β</a:t>
            </a: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 a Ca</a:t>
            </a:r>
            <a:r>
              <a:rPr lang="cs-CZ" altLang="cs-CZ" sz="2400" baseline="30000" dirty="0" smtClean="0">
                <a:solidFill>
                  <a:schemeClr val="tx1"/>
                </a:solidFill>
                <a:latin typeface="Candara" pitchFamily="34" charset="0"/>
              </a:rPr>
              <a:t>2+</a:t>
            </a: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 blok a antioxidant</a:t>
            </a:r>
          </a:p>
          <a:p>
            <a:pPr eaLnBrk="1" hangingPunct="1"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ndara" pitchFamily="34" charset="0"/>
              </a:rPr>
              <a:t>hypertenze, ICHS, srdeční selhání</a:t>
            </a:r>
            <a:endParaRPr lang="el-GR" altLang="cs-CZ" sz="2400" dirty="0" smtClean="0">
              <a:solidFill>
                <a:schemeClr val="tx1"/>
              </a:solidFill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70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Obdélník 1"/>
          <p:cNvSpPr>
            <a:spLocks noChangeArrowheads="1"/>
          </p:cNvSpPr>
          <p:nvPr/>
        </p:nvSpPr>
        <p:spPr bwMode="auto">
          <a:xfrm>
            <a:off x="420688" y="1052513"/>
            <a:ext cx="5184775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altLang="cs-CZ" sz="2200" b="1" dirty="0">
                <a:solidFill>
                  <a:srgbClr val="0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I</a:t>
            </a:r>
            <a:r>
              <a:rPr lang="en-US" altLang="cs-CZ" sz="2200" b="1" dirty="0" err="1">
                <a:solidFill>
                  <a:srgbClr val="0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ndikace</a:t>
            </a:r>
            <a:r>
              <a:rPr lang="cs-CZ" altLang="cs-CZ" sz="2200" b="1" dirty="0">
                <a:solidFill>
                  <a:srgbClr val="0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altLang="cs-CZ" sz="2200" dirty="0">
                <a:solidFill>
                  <a:srgbClr val="0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HT</a:t>
            </a:r>
          </a:p>
          <a:p>
            <a:pPr marL="342900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altLang="cs-CZ" sz="2200" dirty="0">
                <a:solidFill>
                  <a:srgbClr val="0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ICHS</a:t>
            </a:r>
          </a:p>
          <a:p>
            <a:pPr marL="342900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altLang="cs-CZ" sz="2200" dirty="0">
                <a:solidFill>
                  <a:srgbClr val="0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arytmie</a:t>
            </a:r>
          </a:p>
          <a:p>
            <a:pPr marL="342900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altLang="cs-CZ" sz="2200" dirty="0">
                <a:solidFill>
                  <a:srgbClr val="0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chronické srdeční selhání (!)</a:t>
            </a:r>
          </a:p>
          <a:p>
            <a:pPr marL="342900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altLang="cs-CZ" sz="2200" dirty="0">
                <a:solidFill>
                  <a:srgbClr val="0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glaukom</a:t>
            </a:r>
          </a:p>
          <a:p>
            <a:pPr marL="342900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altLang="cs-CZ" sz="2200" dirty="0">
                <a:solidFill>
                  <a:srgbClr val="0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ostatní (třes, </a:t>
            </a:r>
            <a:r>
              <a:rPr lang="cs-CZ" altLang="cs-CZ" sz="2200" dirty="0" err="1">
                <a:solidFill>
                  <a:srgbClr val="0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anxieta</a:t>
            </a:r>
            <a:r>
              <a:rPr lang="cs-CZ" altLang="cs-CZ" sz="2200" dirty="0">
                <a:solidFill>
                  <a:srgbClr val="0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2707" name="Obdélník 1"/>
          <p:cNvSpPr>
            <a:spLocks noChangeArrowheads="1"/>
          </p:cNvSpPr>
          <p:nvPr/>
        </p:nvSpPr>
        <p:spPr bwMode="auto">
          <a:xfrm>
            <a:off x="5292725" y="1052513"/>
            <a:ext cx="3743325" cy="313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altLang="cs-CZ" sz="2200" b="1" dirty="0">
                <a:solidFill>
                  <a:srgbClr val="0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KI: 	</a:t>
            </a:r>
          </a:p>
          <a:p>
            <a:pPr marL="342900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altLang="cs-CZ" sz="2200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astma</a:t>
            </a:r>
          </a:p>
          <a:p>
            <a:pPr marL="342900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altLang="cs-CZ" sz="2200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AV blok</a:t>
            </a:r>
          </a:p>
          <a:p>
            <a:pPr marL="342900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altLang="cs-CZ" sz="2200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bradykardie</a:t>
            </a:r>
          </a:p>
          <a:p>
            <a:pPr marL="342900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altLang="cs-CZ" sz="2200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DM (</a:t>
            </a:r>
            <a:r>
              <a:rPr lang="cs-CZ" altLang="cs-CZ" sz="2200" dirty="0" err="1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relat</a:t>
            </a:r>
            <a:r>
              <a:rPr lang="cs-CZ" altLang="cs-CZ" sz="2200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.)</a:t>
            </a:r>
          </a:p>
          <a:p>
            <a:pPr marL="342900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altLang="cs-CZ" sz="2200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deprese (</a:t>
            </a:r>
            <a:r>
              <a:rPr lang="cs-CZ" altLang="cs-CZ" sz="2200" dirty="0" err="1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relat</a:t>
            </a:r>
            <a:r>
              <a:rPr lang="cs-CZ" altLang="cs-CZ" sz="2200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.)</a:t>
            </a:r>
          </a:p>
          <a:p>
            <a:pPr marL="342900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altLang="cs-CZ" sz="2200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poruchy erekce (</a:t>
            </a:r>
            <a:r>
              <a:rPr lang="cs-CZ" altLang="cs-CZ" sz="2200" dirty="0" err="1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relat</a:t>
            </a:r>
            <a:r>
              <a:rPr lang="cs-CZ" altLang="cs-CZ" sz="2200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.)</a:t>
            </a:r>
          </a:p>
          <a:p>
            <a:pPr>
              <a:buClr>
                <a:srgbClr val="000000"/>
              </a:buClr>
              <a:buSzPct val="100000"/>
              <a:defRPr/>
            </a:pPr>
            <a:endParaRPr lang="cs-CZ" altLang="cs-CZ" sz="2200" dirty="0">
              <a:solidFill>
                <a:schemeClr val="tx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altLang="cs-CZ" sz="2200" b="1" dirty="0">
                <a:solidFill>
                  <a:srgbClr val="00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0660" name="Text Box 1"/>
          <p:cNvSpPr txBox="1">
            <a:spLocks noChangeArrowheads="1"/>
          </p:cNvSpPr>
          <p:nvPr/>
        </p:nvSpPr>
        <p:spPr bwMode="auto">
          <a:xfrm>
            <a:off x="323850" y="260350"/>
            <a:ext cx="84248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>
                <a:latin typeface="Candara" pitchFamily="34" charset="0"/>
                <a:cs typeface="Calibri" pitchFamily="34" charset="0"/>
              </a:rPr>
              <a:t>Beta-blokátory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0688" y="3659188"/>
            <a:ext cx="7993062" cy="2462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2200" b="1" dirty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NÚ:</a:t>
            </a:r>
          </a:p>
          <a:p>
            <a:pPr marL="342900" indent="-342900" eaLnBrk="0" hangingPunct="0">
              <a:buFontTx/>
              <a:buChar char="-"/>
              <a:defRPr/>
            </a:pPr>
            <a:r>
              <a:rPr lang="cs-CZ" sz="2200" dirty="0" smtClean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bronchospazmus </a:t>
            </a:r>
            <a:r>
              <a:rPr lang="cs-CZ" sz="2200" dirty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(neselektivní)</a:t>
            </a:r>
          </a:p>
          <a:p>
            <a:pPr marL="342900" indent="-342900" eaLnBrk="0" hangingPunct="0">
              <a:buFontTx/>
              <a:buChar char="-"/>
              <a:defRPr/>
            </a:pPr>
            <a:r>
              <a:rPr lang="cs-CZ" sz="2200" dirty="0" smtClean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poruchy </a:t>
            </a:r>
            <a:r>
              <a:rPr lang="cs-CZ" sz="2200" dirty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periferního prokrvení</a:t>
            </a:r>
          </a:p>
          <a:p>
            <a:pPr marL="342900" indent="-342900" eaLnBrk="0" hangingPunct="0">
              <a:buFontTx/>
              <a:buChar char="-"/>
              <a:defRPr/>
            </a:pPr>
            <a:r>
              <a:rPr lang="cs-CZ" sz="2200" dirty="0" err="1" smtClean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bradyarytmie</a:t>
            </a:r>
            <a:r>
              <a:rPr lang="cs-CZ" sz="2200" dirty="0" smtClean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 </a:t>
            </a:r>
            <a:r>
              <a:rPr lang="cs-CZ" sz="2200" dirty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a KV blokáda</a:t>
            </a:r>
          </a:p>
          <a:p>
            <a:pPr marL="342900" indent="-342900" eaLnBrk="0" hangingPunct="0">
              <a:buFontTx/>
              <a:buChar char="-"/>
              <a:defRPr/>
            </a:pPr>
            <a:r>
              <a:rPr lang="cs-CZ" sz="2200" dirty="0" err="1" smtClean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rebound</a:t>
            </a:r>
            <a:r>
              <a:rPr lang="cs-CZ" sz="2200" dirty="0" smtClean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 </a:t>
            </a:r>
            <a:r>
              <a:rPr lang="cs-CZ" sz="2200" dirty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fenomén – vysazovat postupně</a:t>
            </a:r>
          </a:p>
          <a:p>
            <a:pPr marL="342900" indent="-342900" eaLnBrk="0" hangingPunct="0">
              <a:buFontTx/>
              <a:buChar char="-"/>
              <a:defRPr/>
            </a:pPr>
            <a:r>
              <a:rPr lang="cs-CZ" sz="2200" dirty="0" smtClean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negativní </a:t>
            </a:r>
            <a:r>
              <a:rPr lang="cs-CZ" sz="2200" dirty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ovlivnění lipidového a glycidového metabolizmu</a:t>
            </a:r>
          </a:p>
          <a:p>
            <a:pPr marL="342900" indent="-342900" eaLnBrk="0" hangingPunct="0">
              <a:buFontTx/>
              <a:buChar char="-"/>
              <a:defRPr/>
            </a:pPr>
            <a:r>
              <a:rPr lang="cs-CZ" sz="2200" dirty="0" smtClean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insomnie </a:t>
            </a:r>
            <a:r>
              <a:rPr lang="cs-CZ" sz="2200" dirty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(noční můry), </a:t>
            </a:r>
            <a:r>
              <a:rPr lang="cs-CZ" sz="2200" dirty="0" err="1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sedace</a:t>
            </a:r>
            <a:r>
              <a:rPr lang="cs-CZ" sz="2200" dirty="0">
                <a:solidFill>
                  <a:schemeClr val="tx1"/>
                </a:solidFill>
                <a:latin typeface="Candara" panose="020E0502030303020204" pitchFamily="34" charset="0"/>
                <a:cs typeface="Calibri" pitchFamily="34" charset="0"/>
              </a:rPr>
              <a:t>, deprese, únava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97088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250825" y="981075"/>
            <a:ext cx="8497888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400" b="1">
                <a:latin typeface="Candara" pitchFamily="34" charset="0"/>
              </a:rPr>
              <a:t>Agonisté imidazolinových receptorů</a:t>
            </a:r>
          </a:p>
          <a:p>
            <a:pPr eaLnBrk="1" hangingPunct="1">
              <a:spcBef>
                <a:spcPct val="0"/>
              </a:spcBef>
            </a:pPr>
            <a:endParaRPr lang="cs-CZ" altLang="cs-CZ" sz="240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400">
                <a:latin typeface="Candara" pitchFamily="34" charset="0"/>
              </a:rPr>
              <a:t>imidazolinový receptor v prodloužené míše</a:t>
            </a:r>
          </a:p>
          <a:p>
            <a:pPr eaLnBrk="1" hangingPunct="1">
              <a:spcBef>
                <a:spcPct val="0"/>
              </a:spcBef>
            </a:pPr>
            <a:endParaRPr lang="cs-CZ" altLang="cs-CZ" sz="240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cs-CZ" sz="2400" b="1">
                <a:latin typeface="Candara" pitchFamily="34" charset="0"/>
              </a:rPr>
              <a:t>I</a:t>
            </a:r>
            <a:r>
              <a:rPr lang="en-GB" altLang="cs-CZ" sz="2400" b="1" baseline="-25000">
                <a:latin typeface="Candara" pitchFamily="34" charset="0"/>
              </a:rPr>
              <a:t>1</a:t>
            </a:r>
            <a:r>
              <a:rPr lang="cs-CZ" altLang="cs-CZ" sz="2400" b="1">
                <a:latin typeface="Candara" pitchFamily="34" charset="0"/>
              </a:rPr>
              <a:t>- v</a:t>
            </a:r>
            <a:r>
              <a:rPr lang="en-GB" altLang="cs-CZ" sz="2400" b="1">
                <a:latin typeface="Candara" pitchFamily="34" charset="0"/>
              </a:rPr>
              <a:t> CNS a</a:t>
            </a:r>
            <a:r>
              <a:rPr lang="cs-CZ" altLang="cs-CZ" sz="2400" b="1">
                <a:latin typeface="Candara" pitchFamily="34" charset="0"/>
              </a:rPr>
              <a:t> ledvině</a:t>
            </a:r>
            <a:r>
              <a:rPr lang="cs-CZ" altLang="cs-CZ" sz="2400">
                <a:latin typeface="Candara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en-GB" altLang="cs-CZ" sz="2400">
                <a:latin typeface="Candara" pitchFamily="34" charset="0"/>
              </a:rPr>
              <a:t>I</a:t>
            </a:r>
            <a:r>
              <a:rPr lang="en-GB" altLang="cs-CZ" sz="2400" baseline="-25000">
                <a:latin typeface="Candara" pitchFamily="34" charset="0"/>
              </a:rPr>
              <a:t>2</a:t>
            </a:r>
            <a:r>
              <a:rPr lang="cs-CZ" altLang="cs-CZ" sz="2400">
                <a:latin typeface="Candara" pitchFamily="34" charset="0"/>
              </a:rPr>
              <a:t> </a:t>
            </a:r>
            <a:r>
              <a:rPr lang="en-GB" altLang="cs-CZ" sz="2400">
                <a:latin typeface="Candara" pitchFamily="34" charset="0"/>
              </a:rPr>
              <a:t>-</a:t>
            </a:r>
            <a:r>
              <a:rPr lang="cs-CZ" altLang="cs-CZ" sz="2400">
                <a:latin typeface="Candara" pitchFamily="34" charset="0"/>
              </a:rPr>
              <a:t> modulace bolesti, neuroprotekce</a:t>
            </a:r>
            <a:endParaRPr lang="en-GB" altLang="cs-CZ" sz="240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cs-CZ" sz="2400">
                <a:latin typeface="Candara" pitchFamily="34" charset="0"/>
              </a:rPr>
              <a:t>I</a:t>
            </a:r>
            <a:r>
              <a:rPr lang="cs-CZ" altLang="cs-CZ" sz="2400" baseline="-25000">
                <a:latin typeface="Candara" pitchFamily="34" charset="0"/>
              </a:rPr>
              <a:t>3</a:t>
            </a:r>
            <a:r>
              <a:rPr lang="cs-CZ" altLang="cs-CZ" sz="2400">
                <a:latin typeface="Candara" pitchFamily="34" charset="0"/>
              </a:rPr>
              <a:t> – sekrece inzulinu</a:t>
            </a:r>
            <a:endParaRPr lang="en-GB" altLang="cs-CZ" sz="240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cs-CZ" altLang="cs-CZ" sz="240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cs-CZ" altLang="cs-CZ" sz="240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400">
                <a:latin typeface="Candara" pitchFamily="34" charset="0"/>
              </a:rPr>
              <a:t>↓ stimulace srdce + cév + ledvin sympatikem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>
                <a:latin typeface="Candara" pitchFamily="34" charset="0"/>
              </a:rPr>
              <a:t>↓ sekrece reninu a vazopresinu</a:t>
            </a:r>
          </a:p>
          <a:p>
            <a:pPr eaLnBrk="1" hangingPunct="1">
              <a:spcBef>
                <a:spcPct val="0"/>
              </a:spcBef>
            </a:pPr>
            <a:endParaRPr lang="cs-CZ" altLang="cs-CZ" sz="240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400" b="1">
                <a:latin typeface="Candara" pitchFamily="34" charset="0"/>
              </a:rPr>
              <a:t>	</a:t>
            </a:r>
            <a:r>
              <a:rPr lang="cs-CZ" altLang="cs-CZ" sz="2400">
                <a:latin typeface="Candara" pitchFamily="34" charset="0"/>
              </a:rPr>
              <a:t>moxonidin		Indikace: antihypertenziva do kombinace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>
                <a:latin typeface="Candara" pitchFamily="34" charset="0"/>
              </a:rPr>
              <a:t>	rilmenidin</a:t>
            </a:r>
          </a:p>
          <a:p>
            <a:pPr eaLnBrk="1" hangingPunct="1">
              <a:spcBef>
                <a:spcPct val="0"/>
              </a:spcBef>
            </a:pPr>
            <a:endParaRPr lang="cs-CZ" altLang="cs-CZ" sz="1800">
              <a:latin typeface="Candara" pitchFamily="34" charset="0"/>
            </a:endParaRPr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323850" y="260350"/>
            <a:ext cx="84248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>
                <a:latin typeface="Candara" pitchFamily="34" charset="0"/>
              </a:rPr>
              <a:t>Centrálně působící antihypertenziva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8333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323850" y="260350"/>
            <a:ext cx="84248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>
                <a:latin typeface="Candara" pitchFamily="34" charset="0"/>
              </a:rPr>
              <a:t>Centrálně působící antihypertenziva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250825" y="1125538"/>
            <a:ext cx="8064500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400" b="1" dirty="0">
                <a:latin typeface="Candara" pitchFamily="34" charset="0"/>
              </a:rPr>
              <a:t>Centrální </a:t>
            </a:r>
            <a:r>
              <a:rPr lang="el-GR" altLang="cs-CZ" sz="2400" b="1" dirty="0">
                <a:latin typeface="Candara" pitchFamily="34" charset="0"/>
              </a:rPr>
              <a:t>α</a:t>
            </a:r>
            <a:r>
              <a:rPr lang="cs-CZ" altLang="cs-CZ" sz="2400" b="1" dirty="0">
                <a:latin typeface="Candara" pitchFamily="34" charset="0"/>
              </a:rPr>
              <a:t>2 agonisté </a:t>
            </a:r>
            <a:r>
              <a:rPr lang="cs-CZ" altLang="cs-CZ" sz="1800" dirty="0">
                <a:latin typeface="Candara" pitchFamily="34" charset="0"/>
              </a:rPr>
              <a:t>(retence Na</a:t>
            </a:r>
            <a:r>
              <a:rPr lang="cs-CZ" altLang="cs-CZ" sz="1800" baseline="30000" dirty="0">
                <a:latin typeface="Candara" pitchFamily="34" charset="0"/>
              </a:rPr>
              <a:t>+</a:t>
            </a:r>
            <a:r>
              <a:rPr lang="cs-CZ" altLang="cs-CZ" sz="1800" dirty="0">
                <a:latin typeface="Candara" pitchFamily="34" charset="0"/>
              </a:rPr>
              <a:t>, vhodná kombinace s diuretiky)</a:t>
            </a:r>
            <a:endParaRPr lang="cs-CZ" altLang="cs-CZ" sz="24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l-GR" altLang="cs-CZ" sz="2400" b="1" dirty="0">
                <a:latin typeface="Candara" pitchFamily="34" charset="0"/>
              </a:rPr>
              <a:t>α </a:t>
            </a:r>
            <a:r>
              <a:rPr lang="cs-CZ" altLang="cs-CZ" sz="2400" b="1" dirty="0">
                <a:latin typeface="Candara" pitchFamily="34" charset="0"/>
              </a:rPr>
              <a:t>–</a:t>
            </a:r>
            <a:r>
              <a:rPr lang="cs-CZ" altLang="cs-CZ" sz="2400" b="1" dirty="0" err="1">
                <a:latin typeface="Candara" pitchFamily="34" charset="0"/>
              </a:rPr>
              <a:t>metyldopa</a:t>
            </a:r>
            <a:r>
              <a:rPr lang="cs-CZ" altLang="cs-CZ" sz="2400" b="1" dirty="0">
                <a:latin typeface="Candara" pitchFamily="34" charset="0"/>
              </a:rPr>
              <a:t> </a:t>
            </a:r>
            <a:r>
              <a:rPr lang="cs-CZ" altLang="cs-CZ" sz="2400" dirty="0">
                <a:latin typeface="Candara" pitchFamily="34" charset="0"/>
              </a:rPr>
              <a:t> - falešný prekurzor NA + stimulace </a:t>
            </a:r>
            <a:r>
              <a:rPr lang="el-GR" altLang="cs-CZ" sz="2400" dirty="0">
                <a:latin typeface="Candara" pitchFamily="34" charset="0"/>
              </a:rPr>
              <a:t>α</a:t>
            </a:r>
            <a:r>
              <a:rPr lang="cs-CZ" altLang="cs-CZ" sz="2400" baseline="-25000" dirty="0">
                <a:latin typeface="Candara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dirty="0">
                <a:latin typeface="Candara" pitchFamily="34" charset="0"/>
              </a:rPr>
              <a:t>			  - neovlivňuje glomerul. filtraci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dirty="0">
                <a:latin typeface="Candara" pitchFamily="34" charset="0"/>
              </a:rPr>
              <a:t>			  - </a:t>
            </a:r>
            <a:r>
              <a:rPr lang="cs-CZ" altLang="cs-CZ" sz="2400" b="1" dirty="0">
                <a:latin typeface="Candara" pitchFamily="34" charset="0"/>
              </a:rPr>
              <a:t>léčba HT u těhotných žen</a:t>
            </a:r>
            <a:r>
              <a:rPr lang="cs-CZ" altLang="cs-CZ" sz="2400" dirty="0">
                <a:latin typeface="Candara" pitchFamily="34" charset="0"/>
              </a:rPr>
              <a:t>, děti od 4 let</a:t>
            </a:r>
          </a:p>
          <a:p>
            <a:pPr eaLnBrk="1" hangingPunct="1">
              <a:spcBef>
                <a:spcPct val="0"/>
              </a:spcBef>
            </a:pPr>
            <a:endParaRPr lang="cs-CZ" altLang="cs-CZ" sz="24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400" dirty="0" err="1">
                <a:latin typeface="Candara" pitchFamily="34" charset="0"/>
              </a:rPr>
              <a:t>klonidin</a:t>
            </a:r>
            <a:r>
              <a:rPr lang="cs-CZ" altLang="cs-CZ" sz="2400" dirty="0">
                <a:latin typeface="Candara" pitchFamily="34" charset="0"/>
              </a:rPr>
              <a:t> 	  - stimulace </a:t>
            </a:r>
            <a:r>
              <a:rPr lang="el-GR" altLang="cs-CZ" sz="2400" dirty="0">
                <a:latin typeface="Candara" pitchFamily="34" charset="0"/>
              </a:rPr>
              <a:t>α</a:t>
            </a:r>
            <a:r>
              <a:rPr lang="cs-CZ" altLang="cs-CZ" sz="2400" baseline="-25000" dirty="0">
                <a:latin typeface="Candara" pitchFamily="34" charset="0"/>
              </a:rPr>
              <a:t>2</a:t>
            </a:r>
            <a:r>
              <a:rPr lang="cs-CZ" altLang="cs-CZ" sz="2400" dirty="0">
                <a:latin typeface="Candara" pitchFamily="34" charset="0"/>
              </a:rPr>
              <a:t> a I</a:t>
            </a:r>
            <a:r>
              <a:rPr lang="cs-CZ" altLang="cs-CZ" sz="2400" baseline="-25000" dirty="0">
                <a:latin typeface="Candara" pitchFamily="34" charset="0"/>
              </a:rPr>
              <a:t>1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dirty="0">
                <a:latin typeface="Candara" pitchFamily="34" charset="0"/>
              </a:rPr>
              <a:t>		 	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>
                <a:latin typeface="Candara" pitchFamily="34" charset="0"/>
              </a:rPr>
              <a:t>NÚ: </a:t>
            </a:r>
            <a:r>
              <a:rPr lang="cs-CZ" altLang="cs-CZ" sz="2400" dirty="0" err="1">
                <a:latin typeface="Candara" pitchFamily="34" charset="0"/>
              </a:rPr>
              <a:t>sedace</a:t>
            </a:r>
            <a:r>
              <a:rPr lang="cs-CZ" altLang="cs-CZ" sz="2400" dirty="0">
                <a:latin typeface="Candara" pitchFamily="34" charset="0"/>
              </a:rPr>
              <a:t>, suchost v ústech, nazální kongesce, impotence, ortostatická hypotenze, </a:t>
            </a:r>
            <a:r>
              <a:rPr lang="cs-CZ" altLang="cs-CZ" sz="2400" dirty="0" err="1">
                <a:latin typeface="Candara" pitchFamily="34" charset="0"/>
              </a:rPr>
              <a:t>rebound</a:t>
            </a:r>
            <a:r>
              <a:rPr lang="cs-CZ" altLang="cs-CZ" sz="2400" dirty="0">
                <a:latin typeface="Candara" pitchFamily="34" charset="0"/>
              </a:rPr>
              <a:t> fenomén (</a:t>
            </a:r>
            <a:r>
              <a:rPr lang="cs-CZ" altLang="cs-CZ" sz="2400" dirty="0" err="1">
                <a:latin typeface="Candara" pitchFamily="34" charset="0"/>
              </a:rPr>
              <a:t>klonidin</a:t>
            </a:r>
            <a:r>
              <a:rPr lang="cs-CZ" altLang="cs-CZ" sz="2400" dirty="0">
                <a:latin typeface="Candara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</a:pPr>
            <a:endParaRPr lang="cs-CZ" altLang="cs-CZ" sz="24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cs-CZ" altLang="cs-CZ" sz="24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>
                <a:latin typeface="Candara" pitchFamily="34" charset="0"/>
              </a:rPr>
              <a:t>Centrální </a:t>
            </a:r>
            <a:r>
              <a:rPr lang="el-GR" altLang="cs-CZ" sz="2400" b="1" dirty="0">
                <a:latin typeface="Candara" pitchFamily="34" charset="0"/>
              </a:rPr>
              <a:t>α</a:t>
            </a:r>
            <a:r>
              <a:rPr lang="cs-CZ" altLang="cs-CZ" sz="2400" b="1" dirty="0">
                <a:latin typeface="Candara" pitchFamily="34" charset="0"/>
              </a:rPr>
              <a:t>2 agonista + periferní </a:t>
            </a:r>
            <a:r>
              <a:rPr lang="el-GR" altLang="cs-CZ" sz="2400" b="1" dirty="0">
                <a:latin typeface="Candara" pitchFamily="34" charset="0"/>
              </a:rPr>
              <a:t>α</a:t>
            </a:r>
            <a:r>
              <a:rPr lang="cs-CZ" altLang="cs-CZ" sz="2400" b="1" dirty="0">
                <a:latin typeface="Candara" pitchFamily="34" charset="0"/>
              </a:rPr>
              <a:t>1 antagonista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dirty="0" err="1">
                <a:latin typeface="Candara" pitchFamily="34" charset="0"/>
              </a:rPr>
              <a:t>urapidil</a:t>
            </a:r>
            <a:r>
              <a:rPr lang="cs-CZ" altLang="cs-CZ" sz="2400" dirty="0">
                <a:latin typeface="Candara" pitchFamily="34" charset="0"/>
              </a:rPr>
              <a:t> – velmi silné anti HT, často používané na JIP/ARO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2429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Obdélník 1"/>
          <p:cNvSpPr>
            <a:spLocks noChangeArrowheads="1"/>
          </p:cNvSpPr>
          <p:nvPr/>
        </p:nvSpPr>
        <p:spPr bwMode="auto">
          <a:xfrm>
            <a:off x="1035050" y="3154363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sz="2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323850" y="260350"/>
            <a:ext cx="84248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>
                <a:latin typeface="Candara" pitchFamily="34" charset="0"/>
              </a:rPr>
              <a:t>Alfa blokátory</a:t>
            </a:r>
          </a:p>
        </p:txBody>
      </p:sp>
      <p:sp>
        <p:nvSpPr>
          <p:cNvPr id="81924" name="Text Box 1"/>
          <p:cNvSpPr txBox="1">
            <a:spLocks noChangeArrowheads="1"/>
          </p:cNvSpPr>
          <p:nvPr/>
        </p:nvSpPr>
        <p:spPr bwMode="auto">
          <a:xfrm>
            <a:off x="539750" y="1268413"/>
            <a:ext cx="8424863" cy="563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cs-CZ" altLang="cs-CZ" sz="2400" dirty="0" smtClean="0">
                <a:latin typeface="Candara" panose="020E0502030303020204" pitchFamily="34" charset="0"/>
              </a:rPr>
              <a:t>- selektivní reverzibilní </a:t>
            </a:r>
            <a:r>
              <a:rPr lang="el-GR" altLang="cs-CZ" sz="2400" dirty="0" smtClean="0">
                <a:latin typeface="Candara" panose="020E0502030303020204" pitchFamily="34" charset="0"/>
              </a:rPr>
              <a:t>α</a:t>
            </a:r>
            <a:r>
              <a:rPr lang="cs-CZ" altLang="cs-CZ" sz="2400" baseline="-25000" dirty="0" smtClean="0">
                <a:latin typeface="Candara" panose="020E0502030303020204" pitchFamily="34" charset="0"/>
              </a:rPr>
              <a:t>1</a:t>
            </a:r>
            <a:r>
              <a:rPr lang="cs-CZ" altLang="cs-CZ" sz="2400" dirty="0" smtClean="0">
                <a:latin typeface="Candara" panose="020E0502030303020204" pitchFamily="34" charset="0"/>
              </a:rPr>
              <a:t>-lytika </a:t>
            </a:r>
          </a:p>
          <a:p>
            <a:pPr marL="342900" indent="-342900">
              <a:spcBef>
                <a:spcPct val="0"/>
              </a:spcBef>
              <a:buFontTx/>
              <a:buChar char="-"/>
              <a:defRPr/>
            </a:pPr>
            <a:r>
              <a:rPr lang="cs-CZ" altLang="cs-CZ" sz="2400" dirty="0" smtClean="0">
                <a:latin typeface="Candara" panose="020E0502030303020204" pitchFamily="34" charset="0"/>
              </a:rPr>
              <a:t>neovlivňují </a:t>
            </a:r>
            <a:r>
              <a:rPr lang="el-GR" altLang="cs-CZ" sz="2400" dirty="0" smtClean="0">
                <a:latin typeface="Candara" panose="020E0502030303020204" pitchFamily="34" charset="0"/>
              </a:rPr>
              <a:t>α</a:t>
            </a:r>
            <a:r>
              <a:rPr lang="cs-CZ" altLang="cs-CZ" sz="2400" baseline="-25000" dirty="0" smtClean="0">
                <a:latin typeface="Candara" panose="020E0502030303020204" pitchFamily="34" charset="0"/>
              </a:rPr>
              <a:t>2 </a:t>
            </a:r>
            <a:r>
              <a:rPr lang="cs-CZ" altLang="cs-CZ" sz="2400" dirty="0" err="1" smtClean="0">
                <a:latin typeface="Candara" panose="020E0502030303020204" pitchFamily="34" charset="0"/>
              </a:rPr>
              <a:t>rp</a:t>
            </a:r>
            <a:r>
              <a:rPr lang="cs-CZ" altLang="cs-CZ" sz="2400" dirty="0" smtClean="0">
                <a:latin typeface="Candara" panose="020E0502030303020204" pitchFamily="34" charset="0"/>
              </a:rPr>
              <a:t>. - nezvyšují NA</a:t>
            </a:r>
          </a:p>
          <a:p>
            <a:pPr marL="342900" indent="-342900">
              <a:spcBef>
                <a:spcPct val="0"/>
              </a:spcBef>
              <a:buFontTx/>
              <a:buChar char="-"/>
              <a:defRPr/>
            </a:pPr>
            <a:endParaRPr lang="cs-CZ" altLang="cs-CZ" sz="2400" dirty="0" smtClean="0">
              <a:latin typeface="Candara" panose="020E0502030303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400" dirty="0" smtClean="0">
                <a:latin typeface="Candara" panose="020E0502030303020204" pitchFamily="34" charset="0"/>
              </a:rPr>
              <a:t>Indikace: </a:t>
            </a:r>
          </a:p>
          <a:p>
            <a:pPr>
              <a:spcBef>
                <a:spcPct val="0"/>
              </a:spcBef>
              <a:defRPr/>
            </a:pPr>
            <a:r>
              <a:rPr lang="cs-CZ" altLang="cs-CZ" sz="2400" dirty="0" smtClean="0">
                <a:latin typeface="Candara" panose="020E0502030303020204" pitchFamily="34" charset="0"/>
              </a:rPr>
              <a:t>		</a:t>
            </a:r>
            <a:r>
              <a:rPr lang="cs-CZ" altLang="cs-CZ" sz="2400" dirty="0" err="1" smtClean="0">
                <a:latin typeface="Candara" panose="020E0502030303020204" pitchFamily="34" charset="0"/>
              </a:rPr>
              <a:t>monoterapie</a:t>
            </a:r>
            <a:r>
              <a:rPr lang="cs-CZ" altLang="cs-CZ" sz="2400" dirty="0" smtClean="0">
                <a:latin typeface="Candara" panose="020E0502030303020204" pitchFamily="34" charset="0"/>
              </a:rPr>
              <a:t> – BHP</a:t>
            </a:r>
          </a:p>
          <a:p>
            <a:pPr>
              <a:spcBef>
                <a:spcPct val="0"/>
              </a:spcBef>
              <a:defRPr/>
            </a:pPr>
            <a:r>
              <a:rPr lang="cs-CZ" altLang="cs-CZ" sz="2400" dirty="0" smtClean="0">
                <a:latin typeface="Candara" panose="020E0502030303020204" pitchFamily="34" charset="0"/>
              </a:rPr>
              <a:t>		v kombinaci – antihypertenziva</a:t>
            </a:r>
          </a:p>
          <a:p>
            <a:pPr>
              <a:spcBef>
                <a:spcPct val="0"/>
              </a:spcBef>
              <a:defRPr/>
            </a:pPr>
            <a:endParaRPr lang="cs-CZ" altLang="cs-CZ" sz="2400" b="1" dirty="0" smtClean="0">
              <a:latin typeface="Candara" panose="020E0502030303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400" b="1" dirty="0" smtClean="0">
                <a:latin typeface="Candara" panose="020E0502030303020204" pitchFamily="34" charset="0"/>
              </a:rPr>
              <a:t>NÚ:</a:t>
            </a:r>
          </a:p>
          <a:p>
            <a:pPr>
              <a:spcBef>
                <a:spcPct val="0"/>
              </a:spcBef>
              <a:defRPr/>
            </a:pPr>
            <a:r>
              <a:rPr lang="cs-CZ" altLang="cs-CZ" sz="2400" dirty="0" smtClean="0">
                <a:latin typeface="Candara" panose="020E0502030303020204" pitchFamily="34" charset="0"/>
              </a:rPr>
              <a:t>- ortostatická hypotenze zejména po 1. dávce (</a:t>
            </a:r>
            <a:r>
              <a:rPr lang="cs-CZ" altLang="cs-CZ" sz="2400" dirty="0" err="1" smtClean="0">
                <a:latin typeface="Candara" panose="020E0502030303020204" pitchFamily="34" charset="0"/>
              </a:rPr>
              <a:t>prazosin</a:t>
            </a:r>
            <a:r>
              <a:rPr lang="cs-CZ" altLang="cs-CZ" sz="2400" dirty="0" smtClean="0">
                <a:latin typeface="Candara" panose="020E0502030303020204" pitchFamily="34" charset="0"/>
              </a:rPr>
              <a:t>) </a:t>
            </a:r>
          </a:p>
          <a:p>
            <a:pPr>
              <a:spcBef>
                <a:spcPct val="0"/>
              </a:spcBef>
              <a:defRPr/>
            </a:pPr>
            <a:r>
              <a:rPr lang="cs-CZ" altLang="cs-CZ" sz="2400" dirty="0" smtClean="0">
                <a:latin typeface="Candara" panose="020E0502030303020204" pitchFamily="34" charset="0"/>
              </a:rPr>
              <a:t>	→ nutno začít s nižší dávkou podanou večer před spaním </a:t>
            </a:r>
          </a:p>
          <a:p>
            <a:pPr>
              <a:spcBef>
                <a:spcPct val="0"/>
              </a:spcBef>
              <a:defRPr/>
            </a:pPr>
            <a:endParaRPr lang="cs-CZ" altLang="cs-CZ" sz="2400" dirty="0" smtClean="0">
              <a:latin typeface="Candara" panose="020E0502030303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400" b="1" dirty="0" smtClean="0">
                <a:latin typeface="Candara" panose="020E0502030303020204" pitchFamily="34" charset="0"/>
              </a:rPr>
              <a:t>		</a:t>
            </a:r>
            <a:r>
              <a:rPr lang="cs-CZ" altLang="cs-CZ" sz="2400" dirty="0" err="1" smtClean="0">
                <a:latin typeface="Candara" panose="020E0502030303020204" pitchFamily="34" charset="0"/>
              </a:rPr>
              <a:t>doxazosin</a:t>
            </a:r>
            <a:endParaRPr lang="cs-CZ" altLang="cs-CZ" sz="2400" dirty="0" smtClean="0">
              <a:latin typeface="Candara" panose="020E0502030303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400" dirty="0" smtClean="0">
                <a:latin typeface="Candara" panose="020E0502030303020204" pitchFamily="34" charset="0"/>
              </a:rPr>
              <a:t>		</a:t>
            </a:r>
            <a:r>
              <a:rPr lang="cs-CZ" altLang="cs-CZ" sz="2400" dirty="0" err="1" smtClean="0">
                <a:latin typeface="Candara" panose="020E0502030303020204" pitchFamily="34" charset="0"/>
              </a:rPr>
              <a:t>terazosin</a:t>
            </a:r>
            <a:endParaRPr lang="cs-CZ" altLang="cs-CZ" sz="2400" dirty="0" smtClean="0">
              <a:latin typeface="Candara" panose="020E0502030303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400" dirty="0" smtClean="0">
                <a:latin typeface="Candara" panose="020E0502030303020204" pitchFamily="34" charset="0"/>
              </a:rPr>
              <a:t>		</a:t>
            </a:r>
            <a:r>
              <a:rPr lang="cs-CZ" altLang="cs-CZ" sz="2400" dirty="0" err="1" smtClean="0">
                <a:latin typeface="Candara" panose="020E0502030303020204" pitchFamily="34" charset="0"/>
              </a:rPr>
              <a:t>prazosin</a:t>
            </a:r>
            <a:r>
              <a:rPr lang="cs-CZ" altLang="cs-CZ" sz="2400" dirty="0" smtClean="0">
                <a:latin typeface="Candara" panose="020E0502030303020204" pitchFamily="34" charset="0"/>
              </a:rPr>
              <a:t> </a:t>
            </a:r>
            <a:r>
              <a:rPr lang="cs-CZ" altLang="cs-CZ" sz="1800" dirty="0" smtClean="0">
                <a:latin typeface="Candara" panose="020E0502030303020204" pitchFamily="34" charset="0"/>
              </a:rPr>
              <a:t>(</a:t>
            </a:r>
            <a:r>
              <a:rPr lang="cs-CZ" altLang="cs-CZ" sz="1800" dirty="0" err="1" smtClean="0">
                <a:latin typeface="Candara" panose="020E0502030303020204" pitchFamily="34" charset="0"/>
              </a:rPr>
              <a:t>nereg</a:t>
            </a:r>
            <a:r>
              <a:rPr lang="cs-CZ" altLang="cs-CZ" sz="1800" dirty="0" smtClean="0">
                <a:latin typeface="Candara" panose="020E0502030303020204" pitchFamily="34" charset="0"/>
              </a:rPr>
              <a:t>.)</a:t>
            </a:r>
            <a:endParaRPr lang="cs-CZ" altLang="cs-CZ" sz="2400" dirty="0" smtClean="0">
              <a:latin typeface="Candara" panose="020E0502030303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400" dirty="0" smtClean="0">
                <a:latin typeface="Candara" panose="020E0502030303020204" pitchFamily="34" charset="0"/>
              </a:rPr>
              <a:t>		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13968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0" y="652463"/>
            <a:ext cx="9144000" cy="526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400" b="1" dirty="0">
                <a:latin typeface="Candara" pitchFamily="34" charset="0"/>
              </a:rPr>
              <a:t>Nitráty  </a:t>
            </a:r>
            <a:r>
              <a:rPr lang="cs-CZ" altLang="cs-CZ" sz="2400" dirty="0">
                <a:latin typeface="Candara" pitchFamily="34" charset="0"/>
              </a:rPr>
              <a:t>- terapie akutních ataků AP a HT</a:t>
            </a:r>
          </a:p>
          <a:p>
            <a:pPr eaLnBrk="1" hangingPunct="1">
              <a:spcBef>
                <a:spcPct val="0"/>
              </a:spcBef>
            </a:pPr>
            <a:endParaRPr lang="cs-CZ" altLang="cs-CZ" sz="24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400" dirty="0">
                <a:latin typeface="Candara" pitchFamily="34" charset="0"/>
              </a:rPr>
              <a:t>Prostřednictvím </a:t>
            </a:r>
            <a:r>
              <a:rPr lang="cs-CZ" altLang="cs-CZ" sz="2400" dirty="0" smtClean="0">
                <a:latin typeface="Candara" pitchFamily="34" charset="0"/>
              </a:rPr>
              <a:t>volných </a:t>
            </a:r>
            <a:r>
              <a:rPr lang="cs-CZ" altLang="cs-CZ" sz="2400" dirty="0">
                <a:latin typeface="Candara" pitchFamily="34" charset="0"/>
              </a:rPr>
              <a:t>SH-skupin vzniká </a:t>
            </a:r>
            <a:r>
              <a:rPr lang="cs-CZ" altLang="cs-CZ" sz="2400" dirty="0" err="1">
                <a:latin typeface="Candara" pitchFamily="34" charset="0"/>
              </a:rPr>
              <a:t>nitrosothiol</a:t>
            </a:r>
            <a:r>
              <a:rPr lang="cs-CZ" altLang="cs-CZ" sz="2400" dirty="0">
                <a:latin typeface="Candara" pitchFamily="34" charset="0"/>
              </a:rPr>
              <a:t> a </a:t>
            </a:r>
            <a:r>
              <a:rPr lang="cs-CZ" altLang="cs-CZ" sz="2400" b="1" dirty="0">
                <a:latin typeface="Candara" pitchFamily="34" charset="0"/>
              </a:rPr>
              <a:t>uvolňuje NO v endotelu (EDRF) </a:t>
            </a:r>
            <a:r>
              <a:rPr lang="cs-CZ" altLang="cs-CZ" sz="2400" dirty="0">
                <a:latin typeface="Candara" pitchFamily="34" charset="0"/>
              </a:rPr>
              <a:t>→ aktivuje </a:t>
            </a:r>
            <a:r>
              <a:rPr lang="cs-CZ" altLang="cs-CZ" sz="2400" dirty="0" err="1">
                <a:latin typeface="Candara" pitchFamily="34" charset="0"/>
              </a:rPr>
              <a:t>guanylcyklázu</a:t>
            </a:r>
            <a:r>
              <a:rPr lang="cs-CZ" altLang="cs-CZ" sz="2400" dirty="0">
                <a:latin typeface="Candara" pitchFamily="34" charset="0"/>
              </a:rPr>
              <a:t> → ↑ </a:t>
            </a:r>
            <a:r>
              <a:rPr lang="cs-CZ" altLang="cs-CZ" sz="2400" dirty="0" err="1">
                <a:latin typeface="Candara" pitchFamily="34" charset="0"/>
              </a:rPr>
              <a:t>cGMP</a:t>
            </a:r>
            <a:r>
              <a:rPr lang="cs-CZ" altLang="cs-CZ" sz="2400" dirty="0">
                <a:latin typeface="Candara" pitchFamily="34" charset="0"/>
              </a:rPr>
              <a:t> →inhibice vstupu Ca</a:t>
            </a:r>
            <a:r>
              <a:rPr lang="cs-CZ" altLang="cs-CZ" sz="2400" baseline="30000" dirty="0">
                <a:latin typeface="Candara" pitchFamily="34" charset="0"/>
              </a:rPr>
              <a:t>2+</a:t>
            </a:r>
            <a:r>
              <a:rPr lang="cs-CZ" altLang="cs-CZ" sz="2400" dirty="0">
                <a:latin typeface="Candara" pitchFamily="34" charset="0"/>
              </a:rPr>
              <a:t> do buňky → </a:t>
            </a:r>
            <a:r>
              <a:rPr lang="cs-CZ" altLang="cs-CZ" sz="2400" b="1" dirty="0">
                <a:latin typeface="Candara" pitchFamily="34" charset="0"/>
              </a:rPr>
              <a:t>vazodilatace</a:t>
            </a:r>
            <a:r>
              <a:rPr lang="cs-CZ" altLang="cs-CZ" sz="2400" dirty="0">
                <a:latin typeface="Candara" pitchFamily="34" charset="0"/>
              </a:rPr>
              <a:t> + antitrombotický účinek</a:t>
            </a:r>
            <a:r>
              <a:rPr lang="sk-SK" altLang="cs-CZ" sz="2400" dirty="0">
                <a:latin typeface="Candara" pitchFamily="34" charset="0"/>
              </a:rPr>
              <a:t> </a:t>
            </a:r>
            <a:endParaRPr lang="cs-CZ" altLang="cs-CZ" sz="24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cs-CZ" altLang="cs-CZ" sz="2400" b="1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>
                <a:latin typeface="Candara" pitchFamily="34" charset="0"/>
              </a:rPr>
              <a:t>NÚ: </a:t>
            </a:r>
            <a:r>
              <a:rPr lang="cs-CZ" altLang="cs-CZ" sz="2400" dirty="0">
                <a:latin typeface="Candara" pitchFamily="34" charset="0"/>
              </a:rPr>
              <a:t>tachyfylaxe</a:t>
            </a:r>
            <a:r>
              <a:rPr lang="cs-CZ" altLang="cs-CZ" sz="2400" b="1" dirty="0">
                <a:latin typeface="Candara" pitchFamily="34" charset="0"/>
              </a:rPr>
              <a:t>, </a:t>
            </a:r>
            <a:r>
              <a:rPr lang="cs-CZ" altLang="cs-CZ" sz="2400" dirty="0">
                <a:latin typeface="Candara" pitchFamily="34" charset="0"/>
              </a:rPr>
              <a:t>bolesti hlavy, ortostatická hypotenze</a:t>
            </a:r>
          </a:p>
          <a:p>
            <a:pPr eaLnBrk="1" hangingPunct="1">
              <a:spcBef>
                <a:spcPct val="0"/>
              </a:spcBef>
            </a:pPr>
            <a:endParaRPr lang="cs-CZ" altLang="cs-CZ" sz="2400" b="1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>
                <a:latin typeface="Candara" pitchFamily="34" charset="0"/>
              </a:rPr>
              <a:t>nitroglycerin </a:t>
            </a:r>
            <a:r>
              <a:rPr lang="cs-CZ" altLang="cs-CZ" sz="2400" dirty="0">
                <a:latin typeface="Candara" pitchFamily="34" charset="0"/>
              </a:rPr>
              <a:t>– pro akutní ataky </a:t>
            </a:r>
            <a:r>
              <a:rPr lang="en-GB" altLang="cs-CZ" sz="2400" b="1" dirty="0" err="1">
                <a:latin typeface="Candara" pitchFamily="34" charset="0"/>
              </a:rPr>
              <a:t>isosorbid</a:t>
            </a:r>
            <a:r>
              <a:rPr lang="en-GB" altLang="cs-CZ" sz="2400" b="1" dirty="0">
                <a:latin typeface="Candara" pitchFamily="34" charset="0"/>
              </a:rPr>
              <a:t> </a:t>
            </a:r>
            <a:r>
              <a:rPr lang="en-GB" altLang="cs-CZ" sz="2400" b="1" dirty="0" err="1">
                <a:latin typeface="Candara" pitchFamily="34" charset="0"/>
              </a:rPr>
              <a:t>dinitrát</a:t>
            </a:r>
            <a:r>
              <a:rPr lang="en-GB" altLang="cs-CZ" sz="2400" b="1" dirty="0">
                <a:latin typeface="Candara" pitchFamily="34" charset="0"/>
              </a:rPr>
              <a:t> </a:t>
            </a:r>
            <a:r>
              <a:rPr lang="cs-CZ" altLang="cs-CZ" sz="2400" b="1" dirty="0">
                <a:latin typeface="Candara" pitchFamily="34" charset="0"/>
              </a:rPr>
              <a:t>(ISDN) </a:t>
            </a:r>
            <a:r>
              <a:rPr lang="en-GB" altLang="cs-CZ" sz="2400" dirty="0">
                <a:latin typeface="Candara" pitchFamily="34" charset="0"/>
              </a:rPr>
              <a:t>– </a:t>
            </a:r>
            <a:r>
              <a:rPr lang="cs-CZ" altLang="cs-CZ" sz="2400" dirty="0">
                <a:latin typeface="Candara" pitchFamily="34" charset="0"/>
              </a:rPr>
              <a:t>infuze v HT krizi, profylaxe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 err="1">
                <a:latin typeface="Candara" pitchFamily="34" charset="0"/>
              </a:rPr>
              <a:t>isosorbid</a:t>
            </a:r>
            <a:r>
              <a:rPr lang="cs-CZ" altLang="cs-CZ" sz="2400" b="1" dirty="0">
                <a:latin typeface="Candara" pitchFamily="34" charset="0"/>
              </a:rPr>
              <a:t> 5-mononitrát (ISMN) </a:t>
            </a:r>
            <a:r>
              <a:rPr lang="cs-CZ" altLang="cs-CZ" sz="2400" dirty="0">
                <a:latin typeface="Candara" pitchFamily="34" charset="0"/>
              </a:rPr>
              <a:t>– aktivní metabolit, chronická AP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b="1" dirty="0" err="1">
                <a:latin typeface="Candara" pitchFamily="34" charset="0"/>
              </a:rPr>
              <a:t>molsidomin</a:t>
            </a:r>
            <a:r>
              <a:rPr lang="cs-CZ" altLang="cs-CZ" sz="2400" dirty="0">
                <a:latin typeface="Candara" pitchFamily="34" charset="0"/>
              </a:rPr>
              <a:t> – odlišná struktura, fibrinolytický účinek</a:t>
            </a:r>
          </a:p>
          <a:p>
            <a:pPr eaLnBrk="1" hangingPunct="1">
              <a:spcBef>
                <a:spcPct val="0"/>
              </a:spcBef>
            </a:pPr>
            <a:endParaRPr lang="cs-CZ" altLang="cs-CZ" sz="24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400" dirty="0">
                <a:latin typeface="Candara" pitchFamily="34" charset="0"/>
              </a:rPr>
              <a:t>-pro zvládnutí akutního stavu </a:t>
            </a:r>
            <a:r>
              <a:rPr lang="cs-CZ" altLang="cs-CZ" sz="2400" dirty="0" err="1">
                <a:latin typeface="Candara" pitchFamily="34" charset="0"/>
              </a:rPr>
              <a:t>sublingvální</a:t>
            </a:r>
            <a:r>
              <a:rPr lang="cs-CZ" altLang="cs-CZ" sz="2400" dirty="0">
                <a:latin typeface="Candara" pitchFamily="34" charset="0"/>
              </a:rPr>
              <a:t> tablety a spreje</a:t>
            </a:r>
            <a:endParaRPr lang="en-GB" altLang="cs-CZ" sz="2400" dirty="0">
              <a:latin typeface="Candara" pitchFamily="34" charset="0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611188" y="0"/>
            <a:ext cx="83280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>
                <a:latin typeface="Candara" pitchFamily="34" charset="0"/>
              </a:rPr>
              <a:t>Přímá vazodilatancia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7981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Léčiva v terapii ischemické choroby srdeční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574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251520" y="980728"/>
            <a:ext cx="8640960" cy="5446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5000" rIns="90000" bIns="450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ndara" pitchFamily="34" charset="0"/>
              </a:rPr>
              <a:t>onemocnění charakterizované omezeným průtokem krve v </a:t>
            </a:r>
            <a:r>
              <a:rPr lang="cs-CZ" altLang="cs-CZ" sz="2400" dirty="0" err="1" smtClean="0">
                <a:latin typeface="Candara" pitchFamily="34" charset="0"/>
              </a:rPr>
              <a:t>koronárách</a:t>
            </a:r>
            <a:endParaRPr lang="cs-CZ" altLang="cs-CZ" sz="2400" dirty="0" smtClean="0">
              <a:latin typeface="Candara" pitchFamily="34" charset="0"/>
            </a:endParaRP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ndara" pitchFamily="34" charset="0"/>
              </a:rPr>
              <a:t>nejčastější příčinou je ateroskleróza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ndara" pitchFamily="34" charset="0"/>
              </a:rPr>
              <a:t>akutní stavy</a:t>
            </a:r>
          </a:p>
          <a:p>
            <a:pPr marL="800100" lvl="1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ndara" pitchFamily="34" charset="0"/>
              </a:rPr>
              <a:t>akutní infarkt myokardu</a:t>
            </a:r>
          </a:p>
          <a:p>
            <a:pPr marL="800100" lvl="1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ndara" pitchFamily="34" charset="0"/>
              </a:rPr>
              <a:t>nestabilní angina pectoris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ndara" pitchFamily="34" charset="0"/>
              </a:rPr>
              <a:t>chronické stavy</a:t>
            </a:r>
          </a:p>
          <a:p>
            <a:pPr marL="800100" lvl="1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ndara" pitchFamily="34" charset="0"/>
              </a:rPr>
              <a:t>stabilní angina pectoris</a:t>
            </a: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aginózní</a:t>
            </a: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stavy – typický symptom – bolest za sternem</a:t>
            </a:r>
            <a:endParaRPr lang="cs-CZ" altLang="cs-CZ" sz="2000" dirty="0">
              <a:solidFill>
                <a:prstClr val="black"/>
              </a:solidFill>
              <a:latin typeface="Candara" pitchFamily="34" charset="0"/>
              <a:cs typeface="+mn-cs"/>
            </a:endParaRPr>
          </a:p>
          <a:p>
            <a:pPr lvl="0" eaLnBrk="1" hangingPunct="1">
              <a:spcBef>
                <a:spcPct val="0"/>
              </a:spcBef>
              <a:buClrTx/>
              <a:buSzTx/>
              <a:tabLst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		</a:t>
            </a:r>
            <a:r>
              <a:rPr lang="cs-CZ" altLang="cs-CZ" sz="2400" dirty="0">
                <a:solidFill>
                  <a:prstClr val="black"/>
                </a:solidFill>
                <a:latin typeface="Candara" pitchFamily="34" charset="0"/>
                <a:cs typeface="+mn-cs"/>
              </a:rPr>
              <a:t>      </a:t>
            </a: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-  </a:t>
            </a:r>
            <a:r>
              <a:rPr lang="cs-CZ" altLang="cs-CZ" sz="2400" dirty="0">
                <a:solidFill>
                  <a:prstClr val="black"/>
                </a:solidFill>
                <a:latin typeface="Candara" pitchFamily="34" charset="0"/>
                <a:cs typeface="+mn-cs"/>
              </a:rPr>
              <a:t>v důsledku ischemie </a:t>
            </a: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myokardu</a:t>
            </a:r>
          </a:p>
          <a:p>
            <a:pPr lvl="0" eaLnBrk="1" hangingPunct="1">
              <a:spcBef>
                <a:spcPct val="0"/>
              </a:spcBef>
              <a:buClrTx/>
              <a:buSzTx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		      - stabilní – bez zhoršování stavu, v pravidelných intervalech nebo při námaze</a:t>
            </a:r>
          </a:p>
          <a:p>
            <a:pPr lvl="0" eaLnBrk="1" hangingPunct="1">
              <a:spcBef>
                <a:spcPct val="0"/>
              </a:spcBef>
              <a:buClrTx/>
              <a:buSzTx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		      - nestabilní – četnost záchvatů se zvyšuje, </a:t>
            </a: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progredující</a:t>
            </a: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onemocnění</a:t>
            </a: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akutní infarkt myokardu = nekróza myokardu</a:t>
            </a:r>
            <a:endParaRPr lang="cs-CZ" altLang="cs-CZ" sz="2400" dirty="0">
              <a:solidFill>
                <a:prstClr val="black"/>
              </a:solidFill>
              <a:latin typeface="Candara" pitchFamily="34" charset="0"/>
              <a:cs typeface="+mn-cs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611187" y="188640"/>
            <a:ext cx="83280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 dirty="0" smtClean="0">
                <a:latin typeface="Candara" pitchFamily="34" charset="0"/>
              </a:rPr>
              <a:t>Ischemická choroba srdeční</a:t>
            </a:r>
            <a:endParaRPr lang="cs-CZ" altLang="cs-CZ" sz="3600" b="1" dirty="0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8770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95536" y="-5826"/>
            <a:ext cx="8229600" cy="1143000"/>
          </a:xfrm>
        </p:spPr>
        <p:txBody>
          <a:bodyPr/>
          <a:lstStyle/>
          <a:p>
            <a:r>
              <a:rPr lang="cs-CZ" dirty="0" smtClean="0"/>
              <a:t>Fyziologie diurézy</a:t>
            </a:r>
            <a:endParaRPr lang="en-US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glomerulární filtrace</a:t>
            </a:r>
          </a:p>
          <a:p>
            <a:pPr lvl="2"/>
            <a:r>
              <a:rPr lang="cs-CZ" dirty="0" smtClean="0"/>
              <a:t>vše s velikostí menší než albumin</a:t>
            </a:r>
          </a:p>
          <a:p>
            <a:pPr lvl="2"/>
            <a:endParaRPr lang="cs-CZ" dirty="0" smtClean="0"/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tubulární transport</a:t>
            </a:r>
          </a:p>
          <a:p>
            <a:pPr lvl="2"/>
            <a:r>
              <a:rPr lang="cs-CZ" dirty="0" smtClean="0">
                <a:solidFill>
                  <a:prstClr val="black"/>
                </a:solidFill>
              </a:rPr>
              <a:t>prostup vody a iontů z tubulů přes buňku nebo mezi buňkami</a:t>
            </a:r>
          </a:p>
          <a:p>
            <a:pPr lvl="2"/>
            <a:r>
              <a:rPr lang="cs-CZ" dirty="0" err="1" smtClean="0">
                <a:solidFill>
                  <a:prstClr val="black"/>
                </a:solidFill>
              </a:rPr>
              <a:t>symport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r>
              <a:rPr lang="cs-CZ" dirty="0" err="1" smtClean="0">
                <a:solidFill>
                  <a:prstClr val="black"/>
                </a:solidFill>
              </a:rPr>
              <a:t>kotransport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cs-CZ" dirty="0" err="1" smtClean="0">
                <a:solidFill>
                  <a:prstClr val="black"/>
                </a:solidFill>
              </a:rPr>
              <a:t>vs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cs-CZ" dirty="0" err="1" smtClean="0">
                <a:solidFill>
                  <a:prstClr val="black"/>
                </a:solidFill>
              </a:rPr>
              <a:t>antiport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</a:p>
          <a:p>
            <a:pPr lvl="2"/>
            <a:r>
              <a:rPr lang="cs-CZ" dirty="0" smtClean="0">
                <a:solidFill>
                  <a:prstClr val="black"/>
                </a:solidFill>
              </a:rPr>
              <a:t>řada transportérů pro metabolity i léčiva</a:t>
            </a:r>
          </a:p>
          <a:p>
            <a:pPr lvl="2"/>
            <a:endParaRPr lang="cs-CZ" dirty="0" smtClean="0">
              <a:solidFill>
                <a:prstClr val="black"/>
              </a:solidFill>
            </a:endParaRP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diuretika</a:t>
            </a:r>
          </a:p>
          <a:p>
            <a:pPr lvl="2"/>
            <a:r>
              <a:rPr lang="cs-CZ" dirty="0" smtClean="0">
                <a:solidFill>
                  <a:prstClr val="black"/>
                </a:solidFill>
              </a:rPr>
              <a:t>osmoticky aktivní látky</a:t>
            </a:r>
          </a:p>
          <a:p>
            <a:pPr lvl="2"/>
            <a:r>
              <a:rPr lang="cs-CZ" dirty="0" smtClean="0">
                <a:solidFill>
                  <a:prstClr val="black"/>
                </a:solidFill>
              </a:rPr>
              <a:t>inhibitory specifických enzymů</a:t>
            </a:r>
          </a:p>
          <a:p>
            <a:pPr lvl="2"/>
            <a:r>
              <a:rPr lang="cs-CZ" dirty="0" smtClean="0">
                <a:solidFill>
                  <a:prstClr val="black"/>
                </a:solidFill>
              </a:rPr>
              <a:t>blokátory </a:t>
            </a:r>
            <a:r>
              <a:rPr lang="cs-CZ" dirty="0" err="1" smtClean="0">
                <a:solidFill>
                  <a:prstClr val="black"/>
                </a:solidFill>
              </a:rPr>
              <a:t>symportu</a:t>
            </a:r>
            <a:r>
              <a:rPr lang="cs-CZ" dirty="0" smtClean="0">
                <a:solidFill>
                  <a:prstClr val="black"/>
                </a:solidFill>
              </a:rPr>
              <a:t>/</a:t>
            </a:r>
            <a:r>
              <a:rPr lang="cs-CZ" dirty="0" err="1" smtClean="0">
                <a:solidFill>
                  <a:prstClr val="black"/>
                </a:solidFill>
              </a:rPr>
              <a:t>antiportu</a:t>
            </a:r>
            <a:endParaRPr lang="cs-CZ" dirty="0">
              <a:solidFill>
                <a:prstClr val="black"/>
              </a:solidFill>
            </a:endParaRPr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9458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251520" y="980728"/>
            <a:ext cx="8640960" cy="4399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5000" rIns="90000" bIns="450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Terapie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režimová opatření</a:t>
            </a:r>
          </a:p>
          <a:p>
            <a:pPr marL="800100" lvl="1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dieta, fyzická aktivita, snížení hmotnosti</a:t>
            </a:r>
          </a:p>
          <a:p>
            <a:pPr marL="800100" lvl="1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kompenzace diabetu, hypertenze</a:t>
            </a:r>
          </a:p>
          <a:p>
            <a:pPr marL="800100" lvl="1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snížený příjem alkoholu a zanechání kouření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intervenční zákrok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farmakoterapie</a:t>
            </a:r>
          </a:p>
          <a:p>
            <a:pPr marL="800100" lvl="1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nestabilní AP + AIM = akutní koronární syndrom</a:t>
            </a:r>
          </a:p>
          <a:p>
            <a:pPr marL="1257300" lvl="2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nitráty + kyselina acetylsalicylová v přednemocniční péči</a:t>
            </a:r>
          </a:p>
          <a:p>
            <a:pPr marL="1257300" lvl="2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klopidogrel</a:t>
            </a: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– </a:t>
            </a: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antiagregans</a:t>
            </a:r>
            <a:endParaRPr lang="cs-CZ" altLang="cs-CZ" sz="2000" dirty="0" smtClean="0">
              <a:solidFill>
                <a:prstClr val="black"/>
              </a:solidFill>
              <a:latin typeface="Candara" pitchFamily="34" charset="0"/>
              <a:cs typeface="+mn-cs"/>
            </a:endParaRPr>
          </a:p>
          <a:p>
            <a:pPr marL="1257300" lvl="2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opioidy</a:t>
            </a: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– analgetika</a:t>
            </a:r>
          </a:p>
          <a:p>
            <a:pPr marL="1257300" lvl="2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v nemocniční péči – antikoagulancia, </a:t>
            </a: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fibrinolytika</a:t>
            </a: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, intervenční zákrok</a:t>
            </a:r>
            <a:endParaRPr lang="cs-CZ" altLang="cs-CZ" sz="2000" dirty="0">
              <a:solidFill>
                <a:prstClr val="black"/>
              </a:solidFill>
              <a:latin typeface="Candara" pitchFamily="34" charset="0"/>
              <a:cs typeface="+mn-cs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611187" y="188640"/>
            <a:ext cx="83280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 dirty="0" smtClean="0">
                <a:latin typeface="Candara" pitchFamily="34" charset="0"/>
              </a:rPr>
              <a:t>Ischemická choroba srdeční</a:t>
            </a:r>
            <a:endParaRPr lang="cs-CZ" altLang="cs-CZ" sz="3600" b="1" dirty="0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68214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251520" y="980728"/>
            <a:ext cx="8640960" cy="5306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5000" rIns="90000" bIns="450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farmakoterapie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chronická ICHS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nitráty </a:t>
            </a: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sublinguálně</a:t>
            </a: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pouze jako symptomatická terapie k akutní úlevě od bolesti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beta blokátory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blokátory Ca kanálů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antiagregancia</a:t>
            </a: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– </a:t>
            </a: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kys</a:t>
            </a: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. acetylsalicylová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ACEi</a:t>
            </a:r>
            <a:endParaRPr lang="cs-CZ" altLang="cs-CZ" sz="2000" dirty="0" smtClean="0">
              <a:solidFill>
                <a:prstClr val="black"/>
              </a:solidFill>
              <a:latin typeface="Candara" pitchFamily="34" charset="0"/>
              <a:cs typeface="+mn-cs"/>
            </a:endParaRPr>
          </a:p>
          <a:p>
            <a:pPr marL="1257300" lvl="2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statiny</a:t>
            </a:r>
            <a:endParaRPr lang="cs-CZ" altLang="cs-CZ" sz="2000" dirty="0" smtClean="0">
              <a:solidFill>
                <a:prstClr val="black"/>
              </a:solidFill>
              <a:latin typeface="Candara" pitchFamily="34" charset="0"/>
              <a:cs typeface="+mn-cs"/>
            </a:endParaRPr>
          </a:p>
          <a:p>
            <a:pPr marL="1257300" lvl="2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trimetazidin</a:t>
            </a: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– metabolický modulátor, snižuje spotřebu kyslíku v myokardu</a:t>
            </a:r>
            <a:endParaRPr lang="cs-CZ" altLang="cs-CZ" sz="2000" dirty="0">
              <a:solidFill>
                <a:prstClr val="black"/>
              </a:solidFill>
              <a:latin typeface="Candara" pitchFamily="34" charset="0"/>
              <a:cs typeface="+mn-cs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611187" y="188640"/>
            <a:ext cx="83280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 dirty="0" smtClean="0">
                <a:latin typeface="Candara" pitchFamily="34" charset="0"/>
              </a:rPr>
              <a:t>Ischemická choroba srdeční</a:t>
            </a:r>
            <a:endParaRPr lang="cs-CZ" altLang="cs-CZ" sz="3600" b="1" dirty="0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58764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Léčiva srdečního selhání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505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251520" y="980728"/>
            <a:ext cx="8640960" cy="5815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5000" rIns="90000" bIns="450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stav, kdy srdce není schopné pokrýt metabolickou potřebu tkání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akutní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nejčastěji v důsledku akutního koronárního syndromu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chronické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nejčastěji v důsledku chronické ICHS a hypertenze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hypertrofie a dilatace levé komory</a:t>
            </a:r>
          </a:p>
          <a:p>
            <a:pPr lvl="0" eaLnBrk="1" hangingPunct="1">
              <a:lnSpc>
                <a:spcPct val="150000"/>
              </a:lnSpc>
              <a:spcBef>
                <a:spcPct val="0"/>
              </a:spcBef>
              <a:buClrTx/>
              <a:buSzTx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Terapie</a:t>
            </a:r>
          </a:p>
          <a:p>
            <a:pPr marL="342900" lvl="0" indent="-342900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režimová opatření, chirurgický zákrok</a:t>
            </a:r>
          </a:p>
          <a:p>
            <a:pPr marL="342900" lvl="0" indent="-342900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farmakoterapie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cs-CZ" altLang="cs-CZ" sz="2000" dirty="0" smtClean="0">
              <a:solidFill>
                <a:prstClr val="black"/>
              </a:solidFill>
              <a:latin typeface="Candara" pitchFamily="34" charset="0"/>
              <a:cs typeface="+mn-cs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611187" y="188640"/>
            <a:ext cx="83280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 dirty="0" smtClean="0">
                <a:latin typeface="Candara" pitchFamily="34" charset="0"/>
              </a:rPr>
              <a:t>Srdeční selhání</a:t>
            </a:r>
            <a:endParaRPr lang="cs-CZ" altLang="cs-CZ" sz="3600" b="1" dirty="0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49535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251520" y="980728"/>
            <a:ext cx="8640960" cy="5353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5000" rIns="90000" bIns="450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lvl="0" eaLnBrk="1" hangingPunct="1">
              <a:lnSpc>
                <a:spcPct val="150000"/>
              </a:lnSpc>
              <a:spcBef>
                <a:spcPct val="0"/>
              </a:spcBef>
              <a:buClrTx/>
              <a:buSzTx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Terapie</a:t>
            </a:r>
          </a:p>
          <a:p>
            <a:pPr marL="342900" lvl="0" indent="-342900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akutní </a:t>
            </a: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srd</a:t>
            </a: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. selhání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furosemid</a:t>
            </a: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, betablokátory, </a:t>
            </a: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ACEi</a:t>
            </a: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– snížení </a:t>
            </a: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preloadu</a:t>
            </a:r>
            <a:endParaRPr lang="cs-CZ" altLang="cs-CZ" sz="2000" dirty="0" smtClean="0">
              <a:solidFill>
                <a:prstClr val="black"/>
              </a:solidFill>
              <a:latin typeface="Candara" pitchFamily="34" charset="0"/>
              <a:cs typeface="+mn-cs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nitráty, </a:t>
            </a: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opioidy</a:t>
            </a:r>
            <a:endParaRPr lang="cs-CZ" altLang="cs-CZ" sz="2000" dirty="0" smtClean="0">
              <a:solidFill>
                <a:prstClr val="black"/>
              </a:solidFill>
              <a:latin typeface="Candara" pitchFamily="34" charset="0"/>
              <a:cs typeface="+mn-cs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dopamin, </a:t>
            </a: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dobutamin</a:t>
            </a: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, noradrenalin, </a:t>
            </a: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levosimendan</a:t>
            </a: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– posílení kontraktility</a:t>
            </a:r>
          </a:p>
          <a:p>
            <a:pPr marL="342900" lvl="0" indent="-342900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chronické </a:t>
            </a: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srd</a:t>
            </a: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. selhání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ACEi</a:t>
            </a: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, betablokátory, diuretika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kyselina acetylsalicylová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inotropika</a:t>
            </a:r>
            <a:endParaRPr lang="cs-CZ" altLang="cs-CZ" sz="2000" dirty="0" smtClean="0">
              <a:solidFill>
                <a:prstClr val="black"/>
              </a:solidFill>
              <a:latin typeface="Candara" pitchFamily="34" charset="0"/>
              <a:cs typeface="+mn-cs"/>
            </a:endParaRPr>
          </a:p>
          <a:p>
            <a:pPr marL="1257300" lvl="2" indent="-3429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cs-CZ" altLang="cs-CZ" sz="1600" dirty="0" smtClean="0">
              <a:solidFill>
                <a:prstClr val="black"/>
              </a:solidFill>
              <a:latin typeface="Candara" pitchFamily="34" charset="0"/>
              <a:cs typeface="+mn-cs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611187" y="188640"/>
            <a:ext cx="83280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 dirty="0" smtClean="0">
                <a:latin typeface="Candara" pitchFamily="34" charset="0"/>
              </a:rPr>
              <a:t>Srdeční selhání</a:t>
            </a:r>
            <a:endParaRPr lang="cs-CZ" altLang="cs-CZ" sz="3600" b="1" dirty="0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47648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251520" y="980728"/>
            <a:ext cx="8640960" cy="5938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5000" rIns="90000" bIns="450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3500"/>
              </a:lnSpc>
              <a:spcBef>
                <a:spcPct val="0"/>
              </a:spcBef>
              <a:buClrTx/>
              <a:buSzTx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Terapie – </a:t>
            </a: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</a:rPr>
              <a:t>inotropika</a:t>
            </a:r>
            <a:endParaRPr lang="cs-CZ" altLang="cs-CZ" sz="2400" dirty="0" smtClean="0">
              <a:solidFill>
                <a:prstClr val="black"/>
              </a:solidFill>
              <a:latin typeface="Candara" pitchFamily="34" charset="0"/>
            </a:endParaRPr>
          </a:p>
          <a:p>
            <a:pPr eaLnBrk="1" hangingPunct="1">
              <a:lnSpc>
                <a:spcPts val="3500"/>
              </a:lnSpc>
              <a:spcBef>
                <a:spcPct val="0"/>
              </a:spcBef>
              <a:buClrTx/>
              <a:buSzTx/>
              <a:tabLst/>
            </a:pPr>
            <a:endParaRPr lang="cs-CZ" altLang="cs-CZ" sz="2400" dirty="0">
              <a:solidFill>
                <a:prstClr val="black"/>
              </a:solidFill>
              <a:latin typeface="Candara" pitchFamily="34" charset="0"/>
            </a:endParaRPr>
          </a:p>
          <a:p>
            <a:pPr lvl="0" eaLnBrk="1" hangingPunct="1">
              <a:lnSpc>
                <a:spcPts val="3500"/>
              </a:lnSpc>
              <a:spcBef>
                <a:spcPct val="0"/>
              </a:spcBef>
              <a:buClrTx/>
              <a:buSzTx/>
              <a:tabLst/>
            </a:pPr>
            <a:r>
              <a:rPr lang="cs-CZ" altLang="cs-CZ" sz="2400" b="1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digoxin</a:t>
            </a:r>
          </a:p>
          <a:p>
            <a:pPr marL="342900" lvl="0" indent="-342900" eaLnBrk="1" hangingPunct="1">
              <a:lnSpc>
                <a:spcPts val="35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inhibitor Na</a:t>
            </a:r>
            <a:r>
              <a:rPr lang="cs-CZ" altLang="cs-CZ" sz="2400" baseline="300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+</a:t>
            </a: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/</a:t>
            </a: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K</a:t>
            </a:r>
            <a:r>
              <a:rPr lang="cs-CZ" altLang="cs-CZ" sz="2400" baseline="300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+</a:t>
            </a: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ATPázy</a:t>
            </a: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= zvýšený </a:t>
            </a: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influx</a:t>
            </a: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Ca do </a:t>
            </a: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kardiomyocytů</a:t>
            </a: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= zvýšení kontraktility a zpomalení </a:t>
            </a: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srd</a:t>
            </a: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. frekvence</a:t>
            </a:r>
            <a:endParaRPr lang="cs-CZ" altLang="cs-CZ" sz="1800" dirty="0">
              <a:solidFill>
                <a:prstClr val="black"/>
              </a:solidFill>
              <a:latin typeface="Candara" pitchFamily="34" charset="0"/>
              <a:cs typeface="+mn-cs"/>
            </a:endParaRPr>
          </a:p>
          <a:p>
            <a:pPr marL="342900" lvl="0" indent="-342900" eaLnBrk="1" hangingPunct="1">
              <a:lnSpc>
                <a:spcPts val="35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nízký </a:t>
            </a: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terap</a:t>
            </a: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. index, toxicita potencována </a:t>
            </a: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hypokalémií</a:t>
            </a:r>
            <a:endParaRPr lang="cs-CZ" altLang="cs-CZ" sz="2400" dirty="0" smtClean="0">
              <a:solidFill>
                <a:prstClr val="black"/>
              </a:solidFill>
              <a:latin typeface="Candara" pitchFamily="34" charset="0"/>
              <a:cs typeface="+mn-cs"/>
            </a:endParaRPr>
          </a:p>
          <a:p>
            <a:pPr marL="342900" lvl="0" indent="-342900" eaLnBrk="1" hangingPunct="1">
              <a:lnSpc>
                <a:spcPts val="35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NÚ: nevolnost, zmatenost, arytmie, slabost</a:t>
            </a:r>
          </a:p>
          <a:p>
            <a:pPr lvl="0" eaLnBrk="1" hangingPunct="1">
              <a:lnSpc>
                <a:spcPts val="3500"/>
              </a:lnSpc>
              <a:spcBef>
                <a:spcPct val="0"/>
              </a:spcBef>
              <a:buClrTx/>
              <a:buSzTx/>
              <a:tabLst/>
            </a:pPr>
            <a:endParaRPr lang="cs-CZ" altLang="cs-CZ" sz="2400" dirty="0">
              <a:solidFill>
                <a:prstClr val="black"/>
              </a:solidFill>
              <a:latin typeface="Candara" pitchFamily="34" charset="0"/>
              <a:cs typeface="+mn-cs"/>
            </a:endParaRPr>
          </a:p>
          <a:p>
            <a:pPr lvl="0" eaLnBrk="1" hangingPunct="1">
              <a:lnSpc>
                <a:spcPts val="3500"/>
              </a:lnSpc>
              <a:spcBef>
                <a:spcPct val="0"/>
              </a:spcBef>
              <a:buClrTx/>
              <a:buSzTx/>
              <a:tabLst/>
            </a:pPr>
            <a:r>
              <a:rPr lang="cs-CZ" altLang="cs-CZ" sz="2400" b="1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Inhibitory </a:t>
            </a:r>
            <a:r>
              <a:rPr lang="cs-CZ" altLang="cs-CZ" sz="2400" b="1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fosfodiesterázy</a:t>
            </a:r>
            <a:r>
              <a:rPr lang="cs-CZ" altLang="cs-CZ" sz="2400" b="1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III</a:t>
            </a:r>
          </a:p>
          <a:p>
            <a:pPr marL="342900" lvl="0" indent="-342900" eaLnBrk="1" hangingPunct="1">
              <a:lnSpc>
                <a:spcPts val="35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také zvyšují </a:t>
            </a: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influx</a:t>
            </a: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 Ca do </a:t>
            </a:r>
            <a:r>
              <a:rPr lang="cs-CZ" altLang="cs-CZ" sz="2400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kardiomyocytů</a:t>
            </a:r>
            <a:endParaRPr lang="cs-CZ" altLang="cs-CZ" sz="2400" dirty="0" smtClean="0">
              <a:solidFill>
                <a:prstClr val="black"/>
              </a:solidFill>
              <a:latin typeface="Candara" pitchFamily="34" charset="0"/>
              <a:cs typeface="+mn-cs"/>
            </a:endParaRPr>
          </a:p>
          <a:p>
            <a:pPr marL="342900" lvl="0" indent="-342900" eaLnBrk="1" hangingPunct="1">
              <a:lnSpc>
                <a:spcPts val="35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400" dirty="0" smtClean="0">
                <a:solidFill>
                  <a:prstClr val="black"/>
                </a:solidFill>
                <a:latin typeface="Candara" pitchFamily="34" charset="0"/>
                <a:cs typeface="+mn-cs"/>
              </a:rPr>
              <a:t>NÚ – arytmie</a:t>
            </a:r>
          </a:p>
          <a:p>
            <a:pPr marL="342900" lvl="0" indent="-342900" eaLnBrk="1" hangingPunct="1">
              <a:lnSpc>
                <a:spcPts val="35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400" b="1" dirty="0" err="1" smtClean="0">
                <a:solidFill>
                  <a:prstClr val="black"/>
                </a:solidFill>
                <a:latin typeface="Candara" pitchFamily="34" charset="0"/>
                <a:cs typeface="+mn-cs"/>
              </a:rPr>
              <a:t>milrinon</a:t>
            </a:r>
            <a:endParaRPr lang="cs-CZ" altLang="cs-CZ" sz="2400" b="1" dirty="0" smtClean="0">
              <a:solidFill>
                <a:prstClr val="black"/>
              </a:solidFill>
              <a:latin typeface="Candara" pitchFamily="34" charset="0"/>
              <a:cs typeface="+mn-cs"/>
            </a:endParaRPr>
          </a:p>
          <a:p>
            <a:pPr lvl="0" eaLnBrk="1" hangingPunct="1">
              <a:lnSpc>
                <a:spcPct val="150000"/>
              </a:lnSpc>
              <a:spcBef>
                <a:spcPct val="0"/>
              </a:spcBef>
              <a:buClrTx/>
              <a:buSzTx/>
              <a:tabLst/>
            </a:pPr>
            <a:endParaRPr lang="cs-CZ" altLang="cs-CZ" sz="2000" dirty="0" smtClean="0">
              <a:solidFill>
                <a:prstClr val="black"/>
              </a:solidFill>
              <a:latin typeface="Candara" pitchFamily="34" charset="0"/>
              <a:cs typeface="+mn-cs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611187" y="188640"/>
            <a:ext cx="83280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 dirty="0" smtClean="0">
                <a:latin typeface="Candara" pitchFamily="34" charset="0"/>
              </a:rPr>
              <a:t>Srdeční selhání</a:t>
            </a:r>
            <a:endParaRPr lang="cs-CZ" altLang="cs-CZ" sz="3600" b="1" dirty="0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6182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95536" y="-5826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Diuretika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latin typeface="Candara" panose="020E0502030303020204" pitchFamily="34" charset="0"/>
              </a:rPr>
              <a:t>Kličková diuretika</a:t>
            </a:r>
          </a:p>
          <a:p>
            <a:r>
              <a:rPr lang="cs-CZ" sz="2800" dirty="0">
                <a:latin typeface="Candara" panose="020E0502030303020204" pitchFamily="34" charset="0"/>
              </a:rPr>
              <a:t> </a:t>
            </a:r>
            <a:r>
              <a:rPr lang="cs-CZ" sz="2800" dirty="0" smtClean="0">
                <a:latin typeface="Candara" panose="020E0502030303020204" pitchFamily="34" charset="0"/>
              </a:rPr>
              <a:t>blok Na</a:t>
            </a:r>
            <a:r>
              <a:rPr lang="cs-CZ" sz="2800" baseline="30000" dirty="0" smtClean="0">
                <a:latin typeface="Candara" panose="020E0502030303020204" pitchFamily="34" charset="0"/>
              </a:rPr>
              <a:t>+</a:t>
            </a:r>
            <a:r>
              <a:rPr lang="cs-CZ" sz="2800" dirty="0" smtClean="0">
                <a:latin typeface="Candara" panose="020E0502030303020204" pitchFamily="34" charset="0"/>
              </a:rPr>
              <a:t>/K</a:t>
            </a:r>
            <a:r>
              <a:rPr lang="cs-CZ" sz="2800" baseline="30000" dirty="0" smtClean="0">
                <a:latin typeface="Candara" panose="020E0502030303020204" pitchFamily="34" charset="0"/>
              </a:rPr>
              <a:t>+</a:t>
            </a:r>
            <a:r>
              <a:rPr lang="cs-CZ" sz="2800" dirty="0" smtClean="0">
                <a:latin typeface="Candara" panose="020E0502030303020204" pitchFamily="34" charset="0"/>
              </a:rPr>
              <a:t>/2Cl</a:t>
            </a:r>
            <a:r>
              <a:rPr lang="cs-CZ" sz="2800" baseline="30000" dirty="0" smtClean="0">
                <a:latin typeface="Candara" panose="020E0502030303020204" pitchFamily="34" charset="0"/>
              </a:rPr>
              <a:t>-</a:t>
            </a:r>
            <a:r>
              <a:rPr lang="cs-CZ" sz="2800" dirty="0" smtClean="0">
                <a:latin typeface="Candara" panose="020E0502030303020204" pitchFamily="34" charset="0"/>
              </a:rPr>
              <a:t> transportu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nejsilnější diuretický efekt 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perorálně/</a:t>
            </a:r>
            <a:r>
              <a:rPr lang="cs-CZ" sz="2800" dirty="0" err="1" smtClean="0">
                <a:latin typeface="Candara" panose="020E0502030303020204" pitchFamily="34" charset="0"/>
              </a:rPr>
              <a:t>i.v</a:t>
            </a:r>
            <a:r>
              <a:rPr lang="cs-CZ" sz="2800" dirty="0" smtClean="0">
                <a:latin typeface="Candara" panose="020E0502030303020204" pitchFamily="34" charset="0"/>
              </a:rPr>
              <a:t>. u akutních stavů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zvýšená diuréza i Mg a Ca – lze použít při </a:t>
            </a:r>
            <a:r>
              <a:rPr lang="cs-CZ" sz="2800" dirty="0" err="1" smtClean="0">
                <a:latin typeface="Candara" panose="020E0502030303020204" pitchFamily="34" charset="0"/>
              </a:rPr>
              <a:t>hyperkalcémii</a:t>
            </a:r>
            <a:endParaRPr lang="cs-CZ" sz="2800" dirty="0" smtClean="0">
              <a:latin typeface="Candara" panose="020E0502030303020204" pitchFamily="34" charset="0"/>
            </a:endParaRPr>
          </a:p>
          <a:p>
            <a:r>
              <a:rPr lang="cs-CZ" sz="2800" dirty="0" smtClean="0">
                <a:latin typeface="Candara" panose="020E0502030303020204" pitchFamily="34" charset="0"/>
              </a:rPr>
              <a:t>snížená exkrece </a:t>
            </a:r>
            <a:r>
              <a:rPr lang="cs-CZ" sz="2800" dirty="0" err="1" smtClean="0">
                <a:latin typeface="Candara" panose="020E0502030303020204" pitchFamily="34" charset="0"/>
              </a:rPr>
              <a:t>kys</a:t>
            </a:r>
            <a:r>
              <a:rPr lang="cs-CZ" sz="2800" dirty="0" smtClean="0">
                <a:latin typeface="Candara" panose="020E0502030303020204" pitchFamily="34" charset="0"/>
              </a:rPr>
              <a:t>. močové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NÚ: riziko metabolické alkalózy, hypotenze, </a:t>
            </a:r>
            <a:r>
              <a:rPr lang="cs-CZ" sz="2800" dirty="0" err="1" smtClean="0">
                <a:latin typeface="Candara" panose="020E0502030303020204" pitchFamily="34" charset="0"/>
              </a:rPr>
              <a:t>hypo</a:t>
            </a:r>
            <a:r>
              <a:rPr lang="cs-CZ" sz="2800" dirty="0" smtClean="0">
                <a:latin typeface="Candara" panose="020E0502030303020204" pitchFamily="34" charset="0"/>
              </a:rPr>
              <a:t> –</a:t>
            </a:r>
            <a:r>
              <a:rPr lang="cs-CZ" sz="2800" dirty="0" err="1" smtClean="0">
                <a:latin typeface="Candara" panose="020E0502030303020204" pitchFamily="34" charset="0"/>
              </a:rPr>
              <a:t>natrémie</a:t>
            </a:r>
            <a:r>
              <a:rPr lang="cs-CZ" sz="2800" dirty="0" smtClean="0">
                <a:latin typeface="Candara" panose="020E0502030303020204" pitchFamily="34" charset="0"/>
              </a:rPr>
              <a:t>, </a:t>
            </a:r>
            <a:r>
              <a:rPr lang="cs-CZ" sz="2800" dirty="0" err="1" smtClean="0">
                <a:latin typeface="Candara" panose="020E0502030303020204" pitchFamily="34" charset="0"/>
              </a:rPr>
              <a:t>kalémie</a:t>
            </a:r>
            <a:r>
              <a:rPr lang="cs-CZ" sz="2800" dirty="0" smtClean="0">
                <a:latin typeface="Candara" panose="020E0502030303020204" pitchFamily="34" charset="0"/>
              </a:rPr>
              <a:t>, </a:t>
            </a:r>
            <a:r>
              <a:rPr lang="cs-CZ" sz="2800" dirty="0" err="1" smtClean="0">
                <a:latin typeface="Candara" panose="020E0502030303020204" pitchFamily="34" charset="0"/>
              </a:rPr>
              <a:t>chlorémie</a:t>
            </a:r>
            <a:endParaRPr lang="cs-CZ" sz="2800" dirty="0" smtClean="0">
              <a:latin typeface="Candara" panose="020E0502030303020204" pitchFamily="34" charset="0"/>
            </a:endParaRPr>
          </a:p>
          <a:p>
            <a:r>
              <a:rPr lang="cs-CZ" sz="2800" dirty="0" smtClean="0">
                <a:latin typeface="Candara" panose="020E0502030303020204" pitchFamily="34" charset="0"/>
              </a:rPr>
              <a:t>I: </a:t>
            </a:r>
            <a:r>
              <a:rPr lang="cs-CZ" sz="2800" dirty="0" err="1" smtClean="0">
                <a:latin typeface="Candara" panose="020E0502030303020204" pitchFamily="34" charset="0"/>
              </a:rPr>
              <a:t>chron</a:t>
            </a:r>
            <a:r>
              <a:rPr lang="cs-CZ" sz="2800" dirty="0" smtClean="0">
                <a:latin typeface="Candara" panose="020E0502030303020204" pitchFamily="34" charset="0"/>
              </a:rPr>
              <a:t>. </a:t>
            </a:r>
            <a:r>
              <a:rPr lang="cs-CZ" sz="2800" dirty="0" err="1" smtClean="0">
                <a:latin typeface="Candara" panose="020E0502030303020204" pitchFamily="34" charset="0"/>
              </a:rPr>
              <a:t>srd</a:t>
            </a:r>
            <a:r>
              <a:rPr lang="cs-CZ" sz="2800" dirty="0" smtClean="0">
                <a:latin typeface="Candara" panose="020E0502030303020204" pitchFamily="34" charset="0"/>
              </a:rPr>
              <a:t>. selhání, hypertenze</a:t>
            </a:r>
          </a:p>
          <a:p>
            <a:r>
              <a:rPr lang="cs-CZ" sz="2800" dirty="0" err="1" smtClean="0">
                <a:latin typeface="Candara" panose="020E0502030303020204" pitchFamily="34" charset="0"/>
              </a:rPr>
              <a:t>furosemid</a:t>
            </a:r>
            <a:endParaRPr lang="cs-CZ" dirty="0" smtClean="0">
              <a:latin typeface="Candara" panose="020E0502030303020204" pitchFamily="34" charset="0"/>
            </a:endParaRPr>
          </a:p>
          <a:p>
            <a:pPr lvl="2"/>
            <a:endParaRPr lang="cs-CZ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687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95536" y="-5826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Diuretika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>
                <a:latin typeface="Candara" panose="020E0502030303020204" pitchFamily="34" charset="0"/>
              </a:rPr>
              <a:t>Thiazidová</a:t>
            </a:r>
            <a:r>
              <a:rPr lang="cs-CZ" dirty="0" smtClean="0">
                <a:latin typeface="Candara" panose="020E0502030303020204" pitchFamily="34" charset="0"/>
              </a:rPr>
              <a:t> diuretika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slabší diuretický efekt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především pro terapii hypertenze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lépe tolerována než </a:t>
            </a:r>
            <a:r>
              <a:rPr lang="cs-CZ" sz="2800" dirty="0" err="1" smtClean="0">
                <a:latin typeface="Candara" panose="020E0502030303020204" pitchFamily="34" charset="0"/>
              </a:rPr>
              <a:t>furosemid</a:t>
            </a:r>
            <a:endParaRPr lang="cs-CZ" sz="2800" dirty="0" smtClean="0">
              <a:latin typeface="Candara" panose="020E0502030303020204" pitchFamily="34" charset="0"/>
            </a:endParaRPr>
          </a:p>
          <a:p>
            <a:r>
              <a:rPr lang="cs-CZ" sz="2800" dirty="0" err="1" smtClean="0">
                <a:latin typeface="Candara" panose="020E0502030303020204" pitchFamily="34" charset="0"/>
              </a:rPr>
              <a:t>vazodilatační</a:t>
            </a:r>
            <a:r>
              <a:rPr lang="cs-CZ" sz="2800" dirty="0" smtClean="0">
                <a:latin typeface="Candara" panose="020E0502030303020204" pitchFamily="34" charset="0"/>
              </a:rPr>
              <a:t> efekt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aktivují RAAS = diuretický efekt akutní a chronické aplikace je podobný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snižují exkreci Ca = výhoda u starších osob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NÚ: </a:t>
            </a:r>
            <a:r>
              <a:rPr lang="cs-CZ" sz="2800" dirty="0" err="1" smtClean="0">
                <a:latin typeface="Candara" panose="020E0502030303020204" pitchFamily="34" charset="0"/>
              </a:rPr>
              <a:t>hypokalémie</a:t>
            </a:r>
            <a:r>
              <a:rPr lang="cs-CZ" sz="2800" dirty="0" smtClean="0">
                <a:latin typeface="Candara" panose="020E0502030303020204" pitchFamily="34" charset="0"/>
              </a:rPr>
              <a:t>, </a:t>
            </a:r>
            <a:r>
              <a:rPr lang="cs-CZ" sz="2800" dirty="0" err="1" smtClean="0">
                <a:latin typeface="Candara" panose="020E0502030303020204" pitchFamily="34" charset="0"/>
              </a:rPr>
              <a:t>hyponatrémie</a:t>
            </a:r>
            <a:r>
              <a:rPr lang="cs-CZ" sz="2800" dirty="0" smtClean="0">
                <a:latin typeface="Candara" panose="020E0502030303020204" pitchFamily="34" charset="0"/>
              </a:rPr>
              <a:t>, alkalóza, </a:t>
            </a:r>
            <a:r>
              <a:rPr lang="cs-CZ" sz="2800" dirty="0" err="1" smtClean="0">
                <a:latin typeface="Candara" panose="020E0502030303020204" pitchFamily="34" charset="0"/>
              </a:rPr>
              <a:t>hyperurikémie</a:t>
            </a:r>
            <a:r>
              <a:rPr lang="cs-CZ" sz="2800" dirty="0" smtClean="0">
                <a:latin typeface="Candara" panose="020E0502030303020204" pitchFamily="34" charset="0"/>
              </a:rPr>
              <a:t>, porucha glukózové tolerance</a:t>
            </a:r>
          </a:p>
          <a:p>
            <a:r>
              <a:rPr lang="cs-CZ" sz="2800" dirty="0" err="1" smtClean="0">
                <a:latin typeface="Candara" panose="020E0502030303020204" pitchFamily="34" charset="0"/>
              </a:rPr>
              <a:t>hydrocholorothiazid</a:t>
            </a:r>
            <a:r>
              <a:rPr lang="cs-CZ" sz="2800" dirty="0" smtClean="0">
                <a:latin typeface="Candara" panose="020E0502030303020204" pitchFamily="34" charset="0"/>
              </a:rPr>
              <a:t>, </a:t>
            </a:r>
            <a:r>
              <a:rPr lang="cs-CZ" sz="2800" dirty="0" err="1" smtClean="0">
                <a:latin typeface="Candara" panose="020E0502030303020204" pitchFamily="34" charset="0"/>
              </a:rPr>
              <a:t>indapamid</a:t>
            </a:r>
            <a:r>
              <a:rPr lang="cs-CZ" sz="2800" dirty="0" smtClean="0">
                <a:latin typeface="Candara" panose="020E0502030303020204" pitchFamily="34" charset="0"/>
              </a:rPr>
              <a:t>, </a:t>
            </a:r>
            <a:r>
              <a:rPr lang="cs-CZ" sz="2800" dirty="0" err="1" smtClean="0">
                <a:latin typeface="Candara" panose="020E0502030303020204" pitchFamily="34" charset="0"/>
              </a:rPr>
              <a:t>chlorthalidon</a:t>
            </a:r>
            <a:endParaRPr lang="cs-CZ" dirty="0" smtClean="0">
              <a:latin typeface="Candara" panose="020E0502030303020204" pitchFamily="34" charset="0"/>
            </a:endParaRPr>
          </a:p>
          <a:p>
            <a:pPr lvl="2"/>
            <a:endParaRPr lang="cs-CZ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874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95536" y="-5826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Diuretika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latin typeface="Candara" panose="020E0502030303020204" pitchFamily="34" charset="0"/>
              </a:rPr>
              <a:t>Kalium šetřící diuretika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antagonisté aldosteronu – </a:t>
            </a:r>
            <a:r>
              <a:rPr lang="cs-CZ" sz="2800" dirty="0" err="1" smtClean="0">
                <a:latin typeface="Candara" panose="020E0502030303020204" pitchFamily="34" charset="0"/>
              </a:rPr>
              <a:t>spironolakton</a:t>
            </a:r>
            <a:r>
              <a:rPr lang="cs-CZ" sz="2800" dirty="0" smtClean="0">
                <a:latin typeface="Candara" panose="020E0502030303020204" pitchFamily="34" charset="0"/>
              </a:rPr>
              <a:t>, </a:t>
            </a:r>
            <a:r>
              <a:rPr lang="cs-CZ" sz="2800" dirty="0" err="1" smtClean="0">
                <a:latin typeface="Candara" panose="020E0502030303020204" pitchFamily="34" charset="0"/>
              </a:rPr>
              <a:t>eplerenon</a:t>
            </a:r>
            <a:endParaRPr lang="cs-CZ" sz="2800" dirty="0">
              <a:latin typeface="Candara" panose="020E0502030303020204" pitchFamily="34" charset="0"/>
            </a:endParaRPr>
          </a:p>
          <a:p>
            <a:r>
              <a:rPr lang="cs-CZ" sz="2800" dirty="0" smtClean="0">
                <a:latin typeface="Candara" panose="020E0502030303020204" pitchFamily="34" charset="0"/>
              </a:rPr>
              <a:t>inhibitory Na</a:t>
            </a:r>
            <a:r>
              <a:rPr lang="cs-CZ" sz="2800" baseline="30000" dirty="0" smtClean="0">
                <a:latin typeface="Candara" panose="020E0502030303020204" pitchFamily="34" charset="0"/>
              </a:rPr>
              <a:t>+</a:t>
            </a:r>
            <a:r>
              <a:rPr lang="cs-CZ" sz="2800" dirty="0" smtClean="0">
                <a:latin typeface="Candara" panose="020E0502030303020204" pitchFamily="34" charset="0"/>
              </a:rPr>
              <a:t>/K</a:t>
            </a:r>
            <a:r>
              <a:rPr lang="cs-CZ" sz="2800" baseline="30000" dirty="0" smtClean="0">
                <a:latin typeface="Candara" panose="020E0502030303020204" pitchFamily="34" charset="0"/>
              </a:rPr>
              <a:t>+</a:t>
            </a:r>
            <a:r>
              <a:rPr lang="cs-CZ" sz="2800" dirty="0" smtClean="0">
                <a:latin typeface="Candara" panose="020E0502030303020204" pitchFamily="34" charset="0"/>
              </a:rPr>
              <a:t> </a:t>
            </a:r>
            <a:r>
              <a:rPr lang="cs-CZ" sz="2800" dirty="0" err="1" smtClean="0">
                <a:latin typeface="Candara" panose="020E0502030303020204" pitchFamily="34" charset="0"/>
              </a:rPr>
              <a:t>antiportu</a:t>
            </a:r>
            <a:r>
              <a:rPr lang="cs-CZ" sz="2800" dirty="0" smtClean="0">
                <a:latin typeface="Candara" panose="020E0502030303020204" pitchFamily="34" charset="0"/>
              </a:rPr>
              <a:t> – </a:t>
            </a:r>
            <a:r>
              <a:rPr lang="cs-CZ" sz="2800" dirty="0" err="1" smtClean="0">
                <a:latin typeface="Candara" panose="020E0502030303020204" pitchFamily="34" charset="0"/>
              </a:rPr>
              <a:t>amilorid</a:t>
            </a:r>
            <a:endParaRPr lang="cs-CZ" sz="2800" dirty="0">
              <a:latin typeface="Candara" panose="020E0502030303020204" pitchFamily="34" charset="0"/>
            </a:endParaRPr>
          </a:p>
          <a:p>
            <a:r>
              <a:rPr lang="cs-CZ" sz="2800" dirty="0" smtClean="0">
                <a:latin typeface="Candara" panose="020E0502030303020204" pitchFamily="34" charset="0"/>
              </a:rPr>
              <a:t>slabý diuretický efekt, ale i přesto antihypertenzní účinek</a:t>
            </a:r>
          </a:p>
          <a:p>
            <a:r>
              <a:rPr lang="cs-CZ" sz="2800" dirty="0" err="1" smtClean="0">
                <a:latin typeface="Candara" panose="020E0502030303020204" pitchFamily="34" charset="0"/>
              </a:rPr>
              <a:t>revence</a:t>
            </a:r>
            <a:r>
              <a:rPr lang="cs-CZ" sz="2800" dirty="0" smtClean="0">
                <a:latin typeface="Candara" panose="020E0502030303020204" pitchFamily="34" charset="0"/>
              </a:rPr>
              <a:t> </a:t>
            </a:r>
            <a:r>
              <a:rPr lang="cs-CZ" sz="2800" dirty="0" err="1" smtClean="0">
                <a:latin typeface="Candara" panose="020E0502030303020204" pitchFamily="34" charset="0"/>
              </a:rPr>
              <a:t>hypokalémie</a:t>
            </a:r>
            <a:r>
              <a:rPr lang="cs-CZ" sz="2800" dirty="0" smtClean="0">
                <a:latin typeface="Candara" panose="020E0502030303020204" pitchFamily="34" charset="0"/>
              </a:rPr>
              <a:t> v kombinaci s jinými diuretiky</a:t>
            </a:r>
          </a:p>
          <a:p>
            <a:r>
              <a:rPr lang="cs-CZ" sz="2800" dirty="0" err="1" smtClean="0">
                <a:latin typeface="Candara" panose="020E0502030303020204" pitchFamily="34" charset="0"/>
              </a:rPr>
              <a:t>srd</a:t>
            </a:r>
            <a:r>
              <a:rPr lang="cs-CZ" sz="2800" dirty="0" smtClean="0">
                <a:latin typeface="Candara" panose="020E0502030303020204" pitchFamily="34" charset="0"/>
              </a:rPr>
              <a:t>. selhání, primární </a:t>
            </a:r>
            <a:r>
              <a:rPr lang="cs-CZ" sz="2800" dirty="0" err="1" smtClean="0">
                <a:latin typeface="Candara" panose="020E0502030303020204" pitchFamily="34" charset="0"/>
              </a:rPr>
              <a:t>hyperaldosteronismus</a:t>
            </a:r>
            <a:endParaRPr lang="cs-CZ" sz="2800" dirty="0">
              <a:latin typeface="Candara" panose="020E0502030303020204" pitchFamily="34" charset="0"/>
            </a:endParaRPr>
          </a:p>
          <a:p>
            <a:r>
              <a:rPr lang="cs-CZ" sz="2800" dirty="0" smtClean="0">
                <a:latin typeface="Candara" panose="020E0502030303020204" pitchFamily="34" charset="0"/>
              </a:rPr>
              <a:t>NÚ: </a:t>
            </a:r>
            <a:r>
              <a:rPr lang="cs-CZ" sz="2800" dirty="0" err="1" smtClean="0">
                <a:latin typeface="Candara" panose="020E0502030303020204" pitchFamily="34" charset="0"/>
              </a:rPr>
              <a:t>hyperkalémie</a:t>
            </a:r>
            <a:r>
              <a:rPr lang="cs-CZ" sz="2800" dirty="0" smtClean="0">
                <a:latin typeface="Candara" panose="020E0502030303020204" pitchFamily="34" charset="0"/>
              </a:rPr>
              <a:t>, gynekomastie, poruchy </a:t>
            </a:r>
            <a:r>
              <a:rPr lang="cs-CZ" sz="2800" dirty="0" err="1" smtClean="0">
                <a:latin typeface="Candara" panose="020E0502030303020204" pitchFamily="34" charset="0"/>
              </a:rPr>
              <a:t>men</a:t>
            </a:r>
            <a:r>
              <a:rPr lang="cs-CZ" sz="2800" dirty="0" smtClean="0">
                <a:latin typeface="Candara" panose="020E0502030303020204" pitchFamily="34" charset="0"/>
              </a:rPr>
              <a:t>. cyklu</a:t>
            </a:r>
            <a:endParaRPr lang="cs-CZ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323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95536" y="-5826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Candara" panose="020E0502030303020204" pitchFamily="34" charset="0"/>
              </a:rPr>
              <a:t>Diuretika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Candara" panose="020E0502030303020204" pitchFamily="34" charset="0"/>
              </a:rPr>
              <a:t>Inhibitory </a:t>
            </a:r>
            <a:r>
              <a:rPr lang="cs-CZ" dirty="0" err="1" smtClean="0">
                <a:latin typeface="Candara" panose="020E0502030303020204" pitchFamily="34" charset="0"/>
              </a:rPr>
              <a:t>karboanhydrázy</a:t>
            </a:r>
            <a:endParaRPr lang="cs-CZ" dirty="0" smtClean="0">
              <a:latin typeface="Candara" panose="020E0502030303020204" pitchFamily="34" charset="0"/>
            </a:endParaRPr>
          </a:p>
          <a:p>
            <a:r>
              <a:rPr lang="cs-CZ" sz="2800" dirty="0" smtClean="0">
                <a:latin typeface="Candara" panose="020E0502030303020204" pitchFamily="34" charset="0"/>
              </a:rPr>
              <a:t>zvýšená exkrece bikarbonátu, Na</a:t>
            </a:r>
            <a:r>
              <a:rPr lang="cs-CZ" sz="2800" baseline="30000" dirty="0" smtClean="0">
                <a:latin typeface="Candara" panose="020E0502030303020204" pitchFamily="34" charset="0"/>
              </a:rPr>
              <a:t>+</a:t>
            </a:r>
            <a:r>
              <a:rPr lang="cs-CZ" sz="2800" dirty="0" smtClean="0">
                <a:latin typeface="Candara" panose="020E0502030303020204" pitchFamily="34" charset="0"/>
              </a:rPr>
              <a:t>, K</a:t>
            </a:r>
            <a:r>
              <a:rPr lang="cs-CZ" sz="2800" baseline="30000" dirty="0" smtClean="0">
                <a:latin typeface="Candara" panose="020E0502030303020204" pitchFamily="34" charset="0"/>
              </a:rPr>
              <a:t>+</a:t>
            </a:r>
            <a:r>
              <a:rPr lang="cs-CZ" sz="2800" dirty="0" smtClean="0">
                <a:latin typeface="Candara" panose="020E0502030303020204" pitchFamily="34" charset="0"/>
              </a:rPr>
              <a:t> a vody</a:t>
            </a:r>
            <a:endParaRPr lang="cs-CZ" sz="2800" dirty="0">
              <a:latin typeface="Candara" panose="020E0502030303020204" pitchFamily="34" charset="0"/>
            </a:endParaRPr>
          </a:p>
          <a:p>
            <a:r>
              <a:rPr lang="cs-CZ" sz="2800" dirty="0" smtClean="0">
                <a:latin typeface="Candara" panose="020E0502030303020204" pitchFamily="34" charset="0"/>
              </a:rPr>
              <a:t>riziko metabolické acidózy</a:t>
            </a:r>
            <a:endParaRPr lang="cs-CZ" sz="2800" dirty="0">
              <a:latin typeface="Candara" panose="020E0502030303020204" pitchFamily="34" charset="0"/>
            </a:endParaRPr>
          </a:p>
          <a:p>
            <a:r>
              <a:rPr lang="cs-CZ" sz="2800" dirty="0" smtClean="0">
                <a:latin typeface="Candara" panose="020E0502030303020204" pitchFamily="34" charset="0"/>
              </a:rPr>
              <a:t>i v terapii glaukomu, k urychlení aklimatizace ve vysoké nadmořské výšce</a:t>
            </a:r>
          </a:p>
          <a:p>
            <a:r>
              <a:rPr lang="cs-CZ" sz="2800" dirty="0" err="1" smtClean="0">
                <a:latin typeface="Candara" panose="020E0502030303020204" pitchFamily="34" charset="0"/>
              </a:rPr>
              <a:t>acetazolamid</a:t>
            </a:r>
            <a:endParaRPr lang="cs-CZ" sz="2800" dirty="0" smtClean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Osmotická diuretika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glomerulární filtrace bez zpětné reabsorpce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intoxikace, akutní renální selhání</a:t>
            </a:r>
          </a:p>
          <a:p>
            <a:r>
              <a:rPr lang="cs-CZ" sz="2800" dirty="0" smtClean="0">
                <a:latin typeface="Candara" panose="020E0502030303020204" pitchFamily="34" charset="0"/>
              </a:rPr>
              <a:t>aplikace </a:t>
            </a:r>
            <a:r>
              <a:rPr lang="cs-CZ" sz="2800" dirty="0" err="1" smtClean="0">
                <a:latin typeface="Candara" panose="020E0502030303020204" pitchFamily="34" charset="0"/>
              </a:rPr>
              <a:t>i.v</a:t>
            </a:r>
            <a:r>
              <a:rPr lang="cs-CZ" sz="2800" dirty="0" smtClean="0">
                <a:latin typeface="Candara" panose="020E0502030303020204" pitchFamily="34" charset="0"/>
              </a:rPr>
              <a:t>.</a:t>
            </a:r>
            <a:endParaRPr lang="cs-CZ" sz="2800" dirty="0">
              <a:latin typeface="Candara" panose="020E0502030303020204" pitchFamily="34" charset="0"/>
            </a:endParaRPr>
          </a:p>
          <a:p>
            <a:r>
              <a:rPr lang="cs-CZ" sz="2800" dirty="0" err="1" smtClean="0">
                <a:latin typeface="Candara" panose="020E0502030303020204" pitchFamily="34" charset="0"/>
              </a:rPr>
              <a:t>mannitol</a:t>
            </a:r>
            <a:endParaRPr lang="cs-CZ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007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Antihypertenziva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820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>
                <a:latin typeface="Candara" pitchFamily="34" charset="0"/>
              </a:rPr>
              <a:t>Arteriální hypertenze</a:t>
            </a: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457200" y="1556792"/>
            <a:ext cx="8229600" cy="494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Calibri" pitchFamily="34" charset="0"/>
              <a:buChar char="•"/>
            </a:pPr>
            <a:r>
              <a:rPr lang="cs-CZ" altLang="cs-CZ" sz="2400" dirty="0">
                <a:latin typeface="Candara" pitchFamily="34" charset="0"/>
              </a:rPr>
              <a:t>opakované zvýšení krevního tlaku (TK) 140</a:t>
            </a:r>
            <a:r>
              <a:rPr lang="en-US" altLang="cs-CZ" sz="2400" dirty="0">
                <a:latin typeface="Candara" pitchFamily="34" charset="0"/>
              </a:rPr>
              <a:t>/</a:t>
            </a:r>
            <a:r>
              <a:rPr lang="cs-CZ" altLang="cs-CZ" sz="2400" dirty="0">
                <a:latin typeface="Candara" pitchFamily="34" charset="0"/>
              </a:rPr>
              <a:t>90</a:t>
            </a:r>
            <a:r>
              <a:rPr lang="en-US" altLang="cs-CZ" sz="2400" dirty="0">
                <a:latin typeface="Candara" pitchFamily="34" charset="0"/>
              </a:rPr>
              <a:t> mm Hg </a:t>
            </a:r>
            <a:r>
              <a:rPr lang="cs-CZ" altLang="cs-CZ" sz="2400" dirty="0">
                <a:latin typeface="Candara" pitchFamily="34" charset="0"/>
              </a:rPr>
              <a:t>prokázané</a:t>
            </a:r>
            <a:r>
              <a:rPr lang="en-US" altLang="cs-CZ" sz="2400" dirty="0">
                <a:latin typeface="Candara" pitchFamily="34" charset="0"/>
              </a:rPr>
              <a:t> </a:t>
            </a:r>
            <a:r>
              <a:rPr lang="cs-CZ" altLang="cs-CZ" sz="2400" dirty="0">
                <a:latin typeface="Candara" pitchFamily="34" charset="0"/>
              </a:rPr>
              <a:t>alespoň</a:t>
            </a:r>
            <a:r>
              <a:rPr lang="en-US" altLang="cs-CZ" sz="2400" dirty="0">
                <a:latin typeface="Candara" pitchFamily="34" charset="0"/>
              </a:rPr>
              <a:t> u 2 </a:t>
            </a:r>
            <a:r>
              <a:rPr lang="cs-CZ" altLang="cs-CZ" sz="2400" dirty="0">
                <a:latin typeface="Candara" pitchFamily="34" charset="0"/>
              </a:rPr>
              <a:t>z</a:t>
            </a:r>
            <a:r>
              <a:rPr lang="en-US" altLang="cs-CZ" sz="2400" dirty="0">
                <a:latin typeface="Candara" pitchFamily="34" charset="0"/>
              </a:rPr>
              <a:t>e 3 </a:t>
            </a:r>
            <a:r>
              <a:rPr lang="cs-CZ" altLang="cs-CZ" sz="2400" dirty="0">
                <a:latin typeface="Candara" pitchFamily="34" charset="0"/>
              </a:rPr>
              <a:t>měření</a:t>
            </a:r>
            <a:r>
              <a:rPr lang="en-US" altLang="cs-CZ" sz="2400" dirty="0">
                <a:latin typeface="Candara" pitchFamily="34" charset="0"/>
              </a:rPr>
              <a:t> TK</a:t>
            </a:r>
            <a:r>
              <a:rPr lang="cs-CZ" altLang="cs-CZ" sz="2400" dirty="0">
                <a:latin typeface="Candara" pitchFamily="34" charset="0"/>
              </a:rPr>
              <a:t>, pořízených při nejméně 2 návštěvách u lékaře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Calibri" pitchFamily="34" charset="0"/>
              <a:buNone/>
            </a:pPr>
            <a:endParaRPr lang="en-US" altLang="cs-CZ" sz="2400" dirty="0">
              <a:latin typeface="Candar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Calibri" pitchFamily="34" charset="0"/>
              <a:buChar char="•"/>
            </a:pPr>
            <a:r>
              <a:rPr lang="en-US" altLang="cs-CZ" sz="2400" dirty="0">
                <a:latin typeface="Candara" pitchFamily="34" charset="0"/>
              </a:rPr>
              <a:t>prevalence v </a:t>
            </a:r>
            <a:r>
              <a:rPr lang="cs-CZ" altLang="cs-CZ" sz="2400" dirty="0">
                <a:latin typeface="Candara" pitchFamily="34" charset="0"/>
              </a:rPr>
              <a:t>dospělé</a:t>
            </a:r>
            <a:r>
              <a:rPr lang="en-US" altLang="cs-CZ" sz="2400" dirty="0">
                <a:latin typeface="Candara" pitchFamily="34" charset="0"/>
              </a:rPr>
              <a:t> </a:t>
            </a:r>
            <a:r>
              <a:rPr lang="cs-CZ" altLang="cs-CZ" sz="2400" dirty="0">
                <a:latin typeface="Candara" pitchFamily="34" charset="0"/>
              </a:rPr>
              <a:t>populaci 20-50 %</a:t>
            </a:r>
          </a:p>
          <a:p>
            <a:pPr lvl="1" eaLnBrk="1" hangingPunct="1">
              <a:lnSpc>
                <a:spcPct val="90000"/>
              </a:lnSpc>
              <a:buFont typeface="Calibri" pitchFamily="34" charset="0"/>
              <a:buChar char="•"/>
            </a:pPr>
            <a:r>
              <a:rPr lang="cs-CZ" altLang="cs-CZ" sz="2400" dirty="0" smtClean="0">
                <a:latin typeface="Candara" pitchFamily="34" charset="0"/>
              </a:rPr>
              <a:t> ČR </a:t>
            </a:r>
            <a:r>
              <a:rPr lang="cs-CZ" altLang="cs-CZ" sz="2400" dirty="0">
                <a:latin typeface="Candara" pitchFamily="34" charset="0"/>
              </a:rPr>
              <a:t>asi 35 %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Calibri" pitchFamily="34" charset="0"/>
              <a:buNone/>
            </a:pPr>
            <a:endParaRPr lang="cs-CZ" altLang="cs-CZ" sz="2400" dirty="0">
              <a:latin typeface="Candar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Calibri" pitchFamily="34" charset="0"/>
              <a:buChar char="•"/>
            </a:pPr>
            <a:r>
              <a:rPr lang="cs-CZ" altLang="cs-CZ" sz="2400" dirty="0">
                <a:latin typeface="Candara" pitchFamily="34" charset="0"/>
              </a:rPr>
              <a:t>akcelerace aterosklerózy, zvýšení rizika vzniku IM, </a:t>
            </a:r>
            <a:r>
              <a:rPr lang="cs-CZ" altLang="cs-CZ" sz="2400" dirty="0" err="1">
                <a:latin typeface="Candara" pitchFamily="34" charset="0"/>
              </a:rPr>
              <a:t>aterotrombotických</a:t>
            </a:r>
            <a:r>
              <a:rPr lang="cs-CZ" altLang="cs-CZ" sz="2400" dirty="0">
                <a:latin typeface="Candara" pitchFamily="34" charset="0"/>
              </a:rPr>
              <a:t> komplikací CNS, CMP, srdečního selhání, chronického renální selhání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Calibri" pitchFamily="34" charset="0"/>
              <a:buNone/>
            </a:pPr>
            <a:endParaRPr lang="cs-CZ" altLang="cs-CZ" sz="2400" dirty="0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0000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b5486ca-0234-4a67-bd94-6e3b436d4d66.mdb"/>
  <p:tag name="ARS_RESPONSE_PERSONNUM" val="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1603</Words>
  <Application>Microsoft Office PowerPoint</Application>
  <PresentationFormat>Předvádění na obrazovce (4:3)</PresentationFormat>
  <Paragraphs>375</Paragraphs>
  <Slides>35</Slides>
  <Notes>28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Motiv systému Office</vt:lpstr>
      <vt:lpstr>Diuretika</vt:lpstr>
      <vt:lpstr>Fyziologie diurézy</vt:lpstr>
      <vt:lpstr>Fyziologie diurézy</vt:lpstr>
      <vt:lpstr>Diuretika</vt:lpstr>
      <vt:lpstr>Diuretika</vt:lpstr>
      <vt:lpstr>Diuretika</vt:lpstr>
      <vt:lpstr>Diuretika</vt:lpstr>
      <vt:lpstr>Antihypertenziva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RAAS</vt:lpstr>
      <vt:lpstr>Antihypertenziva ovlivňující RAAS</vt:lpstr>
      <vt:lpstr>Prezentace aplikace PowerPoint</vt:lpstr>
      <vt:lpstr>Sartany Blokátory receptoru pro angiotensin II </vt:lpstr>
      <vt:lpstr>Prezentace aplikace PowerPoint</vt:lpstr>
      <vt:lpstr>Prezentace aplikace PowerPoint</vt:lpstr>
      <vt:lpstr>Prezentace aplikace PowerPoint</vt:lpstr>
      <vt:lpstr>Prezentace aplikace PowerPoint</vt:lpstr>
      <vt:lpstr>Sympatolytika s kombinovanými účinky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Léčiva v terapii ischemické choroby srdeční</vt:lpstr>
      <vt:lpstr>Prezentace aplikace PowerPoint</vt:lpstr>
      <vt:lpstr>Prezentace aplikace PowerPoint</vt:lpstr>
      <vt:lpstr>Prezentace aplikace PowerPoint</vt:lpstr>
      <vt:lpstr>Léčiva srdečního selhání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zendulka</dc:creator>
  <cp:lastModifiedBy>zendulka</cp:lastModifiedBy>
  <cp:revision>37</cp:revision>
  <dcterms:created xsi:type="dcterms:W3CDTF">2017-10-18T08:49:55Z</dcterms:created>
  <dcterms:modified xsi:type="dcterms:W3CDTF">2017-10-20T09:45:23Z</dcterms:modified>
</cp:coreProperties>
</file>