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6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313" r:id="rId15"/>
    <p:sldId id="269" r:id="rId16"/>
    <p:sldId id="270" r:id="rId17"/>
    <p:sldId id="271" r:id="rId18"/>
    <p:sldId id="272" r:id="rId19"/>
    <p:sldId id="273" r:id="rId20"/>
    <p:sldId id="279" r:id="rId21"/>
    <p:sldId id="274" r:id="rId22"/>
    <p:sldId id="275" r:id="rId23"/>
    <p:sldId id="276" r:id="rId24"/>
    <p:sldId id="278" r:id="rId25"/>
    <p:sldId id="277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90" r:id="rId36"/>
    <p:sldId id="289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929F9F4-4A8F-4326-A1B4-22849713DDAB}" styleName="Tmavý styl 1 – zvýraznění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Tmavý styl 1 – zvýraznění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44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CA35F2-C58D-4835-BEBE-E8B20FE8E8F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688543AC-B196-4905-900B-4EDD6A9C8E94}">
      <dgm:prSet phldrT="[Text]" custT="1"/>
      <dgm:spPr/>
      <dgm:t>
        <a:bodyPr/>
        <a:lstStyle/>
        <a:p>
          <a:r>
            <a:rPr lang="cs-CZ" sz="2800" dirty="0" smtClean="0"/>
            <a:t>CTV 60 %</a:t>
          </a:r>
        </a:p>
        <a:p>
          <a:r>
            <a:rPr lang="cs-CZ" sz="1200" dirty="0" smtClean="0"/>
            <a:t>(60 % hmotnosti dospělého muže)</a:t>
          </a:r>
        </a:p>
        <a:p>
          <a:r>
            <a:rPr lang="cs-CZ" sz="1800" dirty="0" smtClean="0"/>
            <a:t>Celková tělesná voda</a:t>
          </a:r>
        </a:p>
      </dgm:t>
    </dgm:pt>
    <dgm:pt modelId="{F430848D-28E8-4A91-9750-5270AEF17D39}" type="parTrans" cxnId="{5F2292AF-FAA1-4760-A1F3-5B11477F8FFF}">
      <dgm:prSet/>
      <dgm:spPr/>
      <dgm:t>
        <a:bodyPr/>
        <a:lstStyle/>
        <a:p>
          <a:endParaRPr lang="cs-CZ"/>
        </a:p>
      </dgm:t>
    </dgm:pt>
    <dgm:pt modelId="{819D5EAB-A5A8-4224-81E5-074E7AE422CC}" type="sibTrans" cxnId="{5F2292AF-FAA1-4760-A1F3-5B11477F8FFF}">
      <dgm:prSet/>
      <dgm:spPr/>
      <dgm:t>
        <a:bodyPr/>
        <a:lstStyle/>
        <a:p>
          <a:endParaRPr lang="cs-CZ"/>
        </a:p>
      </dgm:t>
    </dgm:pt>
    <dgm:pt modelId="{F8B89DC0-43C8-4760-A2C7-A8EB44C6698C}">
      <dgm:prSet phldrT="[Text]" custT="1"/>
      <dgm:spPr/>
      <dgm:t>
        <a:bodyPr/>
        <a:lstStyle/>
        <a:p>
          <a:r>
            <a:rPr lang="cs-CZ" sz="1800" dirty="0" smtClean="0"/>
            <a:t>ECT 20 %</a:t>
          </a:r>
        </a:p>
        <a:p>
          <a:r>
            <a:rPr lang="cs-CZ" sz="1200" dirty="0" smtClean="0"/>
            <a:t>Extracelulární tekutina</a:t>
          </a:r>
          <a:endParaRPr lang="cs-CZ" sz="1200" dirty="0"/>
        </a:p>
      </dgm:t>
    </dgm:pt>
    <dgm:pt modelId="{7DF2E70E-D32C-4403-882D-CFEBF0BBB7FD}" type="parTrans" cxnId="{7FD6C56D-45EF-42FE-B6CF-44C5FBAF2FC7}">
      <dgm:prSet/>
      <dgm:spPr/>
      <dgm:t>
        <a:bodyPr/>
        <a:lstStyle/>
        <a:p>
          <a:endParaRPr lang="cs-CZ"/>
        </a:p>
      </dgm:t>
    </dgm:pt>
    <dgm:pt modelId="{99013A4D-B5D7-49C6-8E5E-E6C6DA9F51AF}" type="sibTrans" cxnId="{7FD6C56D-45EF-42FE-B6CF-44C5FBAF2FC7}">
      <dgm:prSet/>
      <dgm:spPr/>
      <dgm:t>
        <a:bodyPr/>
        <a:lstStyle/>
        <a:p>
          <a:endParaRPr lang="cs-CZ"/>
        </a:p>
      </dgm:t>
    </dgm:pt>
    <dgm:pt modelId="{1EE0F468-59A0-42BD-A8DC-957972D92C56}">
      <dgm:prSet phldrT="[Text]" custT="1"/>
      <dgm:spPr/>
      <dgm:t>
        <a:bodyPr/>
        <a:lstStyle/>
        <a:p>
          <a:r>
            <a:rPr lang="cs-CZ" sz="1800" dirty="0" smtClean="0"/>
            <a:t>IST 15 %</a:t>
          </a:r>
        </a:p>
        <a:p>
          <a:r>
            <a:rPr lang="cs-CZ" sz="1200" dirty="0" smtClean="0"/>
            <a:t>Intersticiální tekutina</a:t>
          </a:r>
          <a:endParaRPr lang="cs-CZ" sz="1200" dirty="0"/>
        </a:p>
      </dgm:t>
    </dgm:pt>
    <dgm:pt modelId="{645A3722-5BDE-483D-A381-0E7200E8FA9F}" type="parTrans" cxnId="{A9945E80-E6A1-4909-B8AF-4CA629152A13}">
      <dgm:prSet/>
      <dgm:spPr/>
      <dgm:t>
        <a:bodyPr/>
        <a:lstStyle/>
        <a:p>
          <a:endParaRPr lang="cs-CZ"/>
        </a:p>
      </dgm:t>
    </dgm:pt>
    <dgm:pt modelId="{DBFE4E7B-CF5B-4E7A-B4EC-6885D6ED587D}" type="sibTrans" cxnId="{A9945E80-E6A1-4909-B8AF-4CA629152A13}">
      <dgm:prSet/>
      <dgm:spPr/>
      <dgm:t>
        <a:bodyPr/>
        <a:lstStyle/>
        <a:p>
          <a:endParaRPr lang="cs-CZ"/>
        </a:p>
      </dgm:t>
    </dgm:pt>
    <dgm:pt modelId="{2953A28F-C210-40D4-B0C5-327E784E7232}">
      <dgm:prSet phldrT="[Text]" custT="1"/>
      <dgm:spPr/>
      <dgm:t>
        <a:bodyPr/>
        <a:lstStyle/>
        <a:p>
          <a:r>
            <a:rPr lang="cs-CZ" sz="1800" dirty="0" smtClean="0"/>
            <a:t>IVT 5 %</a:t>
          </a:r>
        </a:p>
        <a:p>
          <a:r>
            <a:rPr lang="cs-CZ" sz="1200" dirty="0" err="1" smtClean="0"/>
            <a:t>Intravazální</a:t>
          </a:r>
          <a:endParaRPr lang="cs-CZ" sz="1200" dirty="0"/>
        </a:p>
      </dgm:t>
    </dgm:pt>
    <dgm:pt modelId="{8A578DD3-24CB-441E-9EF9-5C101E0F0EDC}" type="parTrans" cxnId="{38D11E40-15ED-40D4-BC08-09371F225C67}">
      <dgm:prSet/>
      <dgm:spPr/>
      <dgm:t>
        <a:bodyPr/>
        <a:lstStyle/>
        <a:p>
          <a:endParaRPr lang="cs-CZ"/>
        </a:p>
      </dgm:t>
    </dgm:pt>
    <dgm:pt modelId="{9B362F9B-BC6F-4E3A-AD28-853A567AF7E8}" type="sibTrans" cxnId="{38D11E40-15ED-40D4-BC08-09371F225C67}">
      <dgm:prSet/>
      <dgm:spPr/>
      <dgm:t>
        <a:bodyPr/>
        <a:lstStyle/>
        <a:p>
          <a:endParaRPr lang="cs-CZ"/>
        </a:p>
      </dgm:t>
    </dgm:pt>
    <dgm:pt modelId="{D357AC69-D861-4C80-AD79-8990C2D6E599}">
      <dgm:prSet phldrT="[Text]" custT="1"/>
      <dgm:spPr/>
      <dgm:t>
        <a:bodyPr/>
        <a:lstStyle/>
        <a:p>
          <a:r>
            <a:rPr lang="cs-CZ" sz="1800" dirty="0" smtClean="0"/>
            <a:t>ICT 40 %</a:t>
          </a:r>
        </a:p>
        <a:p>
          <a:r>
            <a:rPr lang="cs-CZ" sz="1200" dirty="0" smtClean="0"/>
            <a:t>Intracelulární tekutina</a:t>
          </a:r>
          <a:endParaRPr lang="cs-CZ" sz="1200" dirty="0"/>
        </a:p>
      </dgm:t>
    </dgm:pt>
    <dgm:pt modelId="{CCD0B107-D08E-4807-8D1E-3422BEDD9F98}" type="parTrans" cxnId="{8A22C13F-1F22-4F3E-A171-692D98D4F99A}">
      <dgm:prSet/>
      <dgm:spPr/>
      <dgm:t>
        <a:bodyPr/>
        <a:lstStyle/>
        <a:p>
          <a:endParaRPr lang="cs-CZ"/>
        </a:p>
      </dgm:t>
    </dgm:pt>
    <dgm:pt modelId="{B42FF411-F19E-4A27-8083-D607D5B027A0}" type="sibTrans" cxnId="{8A22C13F-1F22-4F3E-A171-692D98D4F99A}">
      <dgm:prSet/>
      <dgm:spPr/>
      <dgm:t>
        <a:bodyPr/>
        <a:lstStyle/>
        <a:p>
          <a:endParaRPr lang="cs-CZ"/>
        </a:p>
      </dgm:t>
    </dgm:pt>
    <dgm:pt modelId="{AC527A67-1EE0-485A-87EB-4A4B55FFC555}" type="pres">
      <dgm:prSet presAssocID="{29CA35F2-C58D-4835-BEBE-E8B20FE8E8F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D8396667-AD02-43E0-9307-04B679B5C652}" type="pres">
      <dgm:prSet presAssocID="{688543AC-B196-4905-900B-4EDD6A9C8E94}" presName="hierRoot1" presStyleCnt="0"/>
      <dgm:spPr/>
    </dgm:pt>
    <dgm:pt modelId="{1E35A015-96A6-40E0-9B8E-2C59044E0D7C}" type="pres">
      <dgm:prSet presAssocID="{688543AC-B196-4905-900B-4EDD6A9C8E94}" presName="composite" presStyleCnt="0"/>
      <dgm:spPr/>
    </dgm:pt>
    <dgm:pt modelId="{2224FC7B-9785-4718-A890-148F5972F769}" type="pres">
      <dgm:prSet presAssocID="{688543AC-B196-4905-900B-4EDD6A9C8E94}" presName="background" presStyleLbl="node0" presStyleIdx="0" presStyleCnt="1"/>
      <dgm:spPr/>
    </dgm:pt>
    <dgm:pt modelId="{7745068D-E09F-4D9F-8B0C-016EF060AB17}" type="pres">
      <dgm:prSet presAssocID="{688543AC-B196-4905-900B-4EDD6A9C8E94}" presName="text" presStyleLbl="fgAcc0" presStyleIdx="0" presStyleCnt="1" custScaleX="268115" custScaleY="208828" custLinFactNeighborX="-2569" custLinFactNeighborY="-1684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054FC22-02DA-488A-8FD0-B29375DB61A6}" type="pres">
      <dgm:prSet presAssocID="{688543AC-B196-4905-900B-4EDD6A9C8E94}" presName="hierChild2" presStyleCnt="0"/>
      <dgm:spPr/>
    </dgm:pt>
    <dgm:pt modelId="{4C26D60C-02F6-4AB5-B5AF-933AB519BDAD}" type="pres">
      <dgm:prSet presAssocID="{7DF2E70E-D32C-4403-882D-CFEBF0BBB7FD}" presName="Name10" presStyleLbl="parChTrans1D2" presStyleIdx="0" presStyleCnt="2"/>
      <dgm:spPr/>
      <dgm:t>
        <a:bodyPr/>
        <a:lstStyle/>
        <a:p>
          <a:endParaRPr lang="cs-CZ"/>
        </a:p>
      </dgm:t>
    </dgm:pt>
    <dgm:pt modelId="{4DB07DEB-4299-4B1D-BB15-5DC9AD2CF673}" type="pres">
      <dgm:prSet presAssocID="{F8B89DC0-43C8-4760-A2C7-A8EB44C6698C}" presName="hierRoot2" presStyleCnt="0"/>
      <dgm:spPr/>
    </dgm:pt>
    <dgm:pt modelId="{DD4B2C54-1C42-4303-BF3D-ACC5E834CB8B}" type="pres">
      <dgm:prSet presAssocID="{F8B89DC0-43C8-4760-A2C7-A8EB44C6698C}" presName="composite2" presStyleCnt="0"/>
      <dgm:spPr/>
    </dgm:pt>
    <dgm:pt modelId="{EAA89088-EC68-4F5C-9EF3-39386F19423F}" type="pres">
      <dgm:prSet presAssocID="{F8B89DC0-43C8-4760-A2C7-A8EB44C6698C}" presName="background2" presStyleLbl="node2" presStyleIdx="0" presStyleCnt="2"/>
      <dgm:spPr/>
    </dgm:pt>
    <dgm:pt modelId="{558287CE-CCEA-4619-9D40-74CD3C9C27F2}" type="pres">
      <dgm:prSet presAssocID="{F8B89DC0-43C8-4760-A2C7-A8EB44C6698C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2FA2721-D1A0-4338-BD27-DA5B23C304ED}" type="pres">
      <dgm:prSet presAssocID="{F8B89DC0-43C8-4760-A2C7-A8EB44C6698C}" presName="hierChild3" presStyleCnt="0"/>
      <dgm:spPr/>
    </dgm:pt>
    <dgm:pt modelId="{91BE5BC2-952D-41FA-B6D6-098FF9D9FDF5}" type="pres">
      <dgm:prSet presAssocID="{645A3722-5BDE-483D-A381-0E7200E8FA9F}" presName="Name17" presStyleLbl="parChTrans1D3" presStyleIdx="0" presStyleCnt="2"/>
      <dgm:spPr/>
      <dgm:t>
        <a:bodyPr/>
        <a:lstStyle/>
        <a:p>
          <a:endParaRPr lang="cs-CZ"/>
        </a:p>
      </dgm:t>
    </dgm:pt>
    <dgm:pt modelId="{9DE1673E-0571-4CA0-8F2B-D7E47CAF7660}" type="pres">
      <dgm:prSet presAssocID="{1EE0F468-59A0-42BD-A8DC-957972D92C56}" presName="hierRoot3" presStyleCnt="0"/>
      <dgm:spPr/>
    </dgm:pt>
    <dgm:pt modelId="{E1A5D8FA-5DC9-4239-9D54-FF063563809C}" type="pres">
      <dgm:prSet presAssocID="{1EE0F468-59A0-42BD-A8DC-957972D92C56}" presName="composite3" presStyleCnt="0"/>
      <dgm:spPr/>
    </dgm:pt>
    <dgm:pt modelId="{2986E4D7-E264-4A81-9190-0C5EF11FA3B2}" type="pres">
      <dgm:prSet presAssocID="{1EE0F468-59A0-42BD-A8DC-957972D92C56}" presName="background3" presStyleLbl="node3" presStyleIdx="0" presStyleCnt="2"/>
      <dgm:spPr/>
    </dgm:pt>
    <dgm:pt modelId="{75EACDE4-B251-405F-B88C-691C8A929985}" type="pres">
      <dgm:prSet presAssocID="{1EE0F468-59A0-42BD-A8DC-957972D92C56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DB412AF-A47E-4763-822E-4298813BBE55}" type="pres">
      <dgm:prSet presAssocID="{1EE0F468-59A0-42BD-A8DC-957972D92C56}" presName="hierChild4" presStyleCnt="0"/>
      <dgm:spPr/>
    </dgm:pt>
    <dgm:pt modelId="{228DCA19-954E-49B6-AB51-E800970540D3}" type="pres">
      <dgm:prSet presAssocID="{8A578DD3-24CB-441E-9EF9-5C101E0F0EDC}" presName="Name17" presStyleLbl="parChTrans1D3" presStyleIdx="1" presStyleCnt="2"/>
      <dgm:spPr/>
      <dgm:t>
        <a:bodyPr/>
        <a:lstStyle/>
        <a:p>
          <a:endParaRPr lang="cs-CZ"/>
        </a:p>
      </dgm:t>
    </dgm:pt>
    <dgm:pt modelId="{F6BF4B81-F040-4A88-BEE7-90FA1D19766A}" type="pres">
      <dgm:prSet presAssocID="{2953A28F-C210-40D4-B0C5-327E784E7232}" presName="hierRoot3" presStyleCnt="0"/>
      <dgm:spPr/>
    </dgm:pt>
    <dgm:pt modelId="{E39DC693-7B5E-4E89-B551-CCE83B4EDE39}" type="pres">
      <dgm:prSet presAssocID="{2953A28F-C210-40D4-B0C5-327E784E7232}" presName="composite3" presStyleCnt="0"/>
      <dgm:spPr/>
    </dgm:pt>
    <dgm:pt modelId="{53B729B7-CE6E-422D-AD72-4E0C325E0286}" type="pres">
      <dgm:prSet presAssocID="{2953A28F-C210-40D4-B0C5-327E784E7232}" presName="background3" presStyleLbl="node3" presStyleIdx="1" presStyleCnt="2"/>
      <dgm:spPr/>
    </dgm:pt>
    <dgm:pt modelId="{FA7A2D5F-4B9E-4320-A43F-1D33405421C0}" type="pres">
      <dgm:prSet presAssocID="{2953A28F-C210-40D4-B0C5-327E784E7232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640DB5A-9681-43CC-BE69-3C9AC34ED937}" type="pres">
      <dgm:prSet presAssocID="{2953A28F-C210-40D4-B0C5-327E784E7232}" presName="hierChild4" presStyleCnt="0"/>
      <dgm:spPr/>
    </dgm:pt>
    <dgm:pt modelId="{81F62C8C-16CE-47D3-8F7B-A97FE5B2AAB0}" type="pres">
      <dgm:prSet presAssocID="{CCD0B107-D08E-4807-8D1E-3422BEDD9F98}" presName="Name10" presStyleLbl="parChTrans1D2" presStyleIdx="1" presStyleCnt="2"/>
      <dgm:spPr/>
      <dgm:t>
        <a:bodyPr/>
        <a:lstStyle/>
        <a:p>
          <a:endParaRPr lang="cs-CZ"/>
        </a:p>
      </dgm:t>
    </dgm:pt>
    <dgm:pt modelId="{2FB59E43-B2AC-4E42-A36C-68FC66DDA5FA}" type="pres">
      <dgm:prSet presAssocID="{D357AC69-D861-4C80-AD79-8990C2D6E599}" presName="hierRoot2" presStyleCnt="0"/>
      <dgm:spPr/>
    </dgm:pt>
    <dgm:pt modelId="{F5DF8F7B-1B49-4B7E-B887-1296A863EC3F}" type="pres">
      <dgm:prSet presAssocID="{D357AC69-D861-4C80-AD79-8990C2D6E599}" presName="composite2" presStyleCnt="0"/>
      <dgm:spPr/>
    </dgm:pt>
    <dgm:pt modelId="{14598357-5F47-494B-8195-130CE74EE80C}" type="pres">
      <dgm:prSet presAssocID="{D357AC69-D861-4C80-AD79-8990C2D6E599}" presName="background2" presStyleLbl="node2" presStyleIdx="1" presStyleCnt="2"/>
      <dgm:spPr/>
    </dgm:pt>
    <dgm:pt modelId="{29D4F562-246F-47EB-8DF2-2C648FA4265D}" type="pres">
      <dgm:prSet presAssocID="{D357AC69-D861-4C80-AD79-8990C2D6E59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6034434-D430-4CAF-B6FD-E739376587AD}" type="pres">
      <dgm:prSet presAssocID="{D357AC69-D861-4C80-AD79-8990C2D6E599}" presName="hierChild3" presStyleCnt="0"/>
      <dgm:spPr/>
    </dgm:pt>
  </dgm:ptLst>
  <dgm:cxnLst>
    <dgm:cxn modelId="{E96862E2-64FA-4AA0-A310-9AF8E0E3914E}" type="presOf" srcId="{8A578DD3-24CB-441E-9EF9-5C101E0F0EDC}" destId="{228DCA19-954E-49B6-AB51-E800970540D3}" srcOrd="0" destOrd="0" presId="urn:microsoft.com/office/officeart/2005/8/layout/hierarchy1"/>
    <dgm:cxn modelId="{7FD6C56D-45EF-42FE-B6CF-44C5FBAF2FC7}" srcId="{688543AC-B196-4905-900B-4EDD6A9C8E94}" destId="{F8B89DC0-43C8-4760-A2C7-A8EB44C6698C}" srcOrd="0" destOrd="0" parTransId="{7DF2E70E-D32C-4403-882D-CFEBF0BBB7FD}" sibTransId="{99013A4D-B5D7-49C6-8E5E-E6C6DA9F51AF}"/>
    <dgm:cxn modelId="{0E78887A-46B4-43C9-94CE-5E1C917230F7}" type="presOf" srcId="{688543AC-B196-4905-900B-4EDD6A9C8E94}" destId="{7745068D-E09F-4D9F-8B0C-016EF060AB17}" srcOrd="0" destOrd="0" presId="urn:microsoft.com/office/officeart/2005/8/layout/hierarchy1"/>
    <dgm:cxn modelId="{1D2D6F31-84B3-4674-A5F8-0DD5390E8FD9}" type="presOf" srcId="{1EE0F468-59A0-42BD-A8DC-957972D92C56}" destId="{75EACDE4-B251-405F-B88C-691C8A929985}" srcOrd="0" destOrd="0" presId="urn:microsoft.com/office/officeart/2005/8/layout/hierarchy1"/>
    <dgm:cxn modelId="{D2DF49E9-1F24-40F0-8D5F-873F4AACAD8D}" type="presOf" srcId="{F8B89DC0-43C8-4760-A2C7-A8EB44C6698C}" destId="{558287CE-CCEA-4619-9D40-74CD3C9C27F2}" srcOrd="0" destOrd="0" presId="urn:microsoft.com/office/officeart/2005/8/layout/hierarchy1"/>
    <dgm:cxn modelId="{8A22C13F-1F22-4F3E-A171-692D98D4F99A}" srcId="{688543AC-B196-4905-900B-4EDD6A9C8E94}" destId="{D357AC69-D861-4C80-AD79-8990C2D6E599}" srcOrd="1" destOrd="0" parTransId="{CCD0B107-D08E-4807-8D1E-3422BEDD9F98}" sibTransId="{B42FF411-F19E-4A27-8083-D607D5B027A0}"/>
    <dgm:cxn modelId="{9A35B244-2781-4497-9496-0E37C672A494}" type="presOf" srcId="{D357AC69-D861-4C80-AD79-8990C2D6E599}" destId="{29D4F562-246F-47EB-8DF2-2C648FA4265D}" srcOrd="0" destOrd="0" presId="urn:microsoft.com/office/officeart/2005/8/layout/hierarchy1"/>
    <dgm:cxn modelId="{38D11E40-15ED-40D4-BC08-09371F225C67}" srcId="{F8B89DC0-43C8-4760-A2C7-A8EB44C6698C}" destId="{2953A28F-C210-40D4-B0C5-327E784E7232}" srcOrd="1" destOrd="0" parTransId="{8A578DD3-24CB-441E-9EF9-5C101E0F0EDC}" sibTransId="{9B362F9B-BC6F-4E3A-AD28-853A567AF7E8}"/>
    <dgm:cxn modelId="{78CDC8F3-737F-49AE-A7CF-7C90DC24547F}" type="presOf" srcId="{29CA35F2-C58D-4835-BEBE-E8B20FE8E8FA}" destId="{AC527A67-1EE0-485A-87EB-4A4B55FFC555}" srcOrd="0" destOrd="0" presId="urn:microsoft.com/office/officeart/2005/8/layout/hierarchy1"/>
    <dgm:cxn modelId="{70C1066E-425F-467C-80DE-B8B534984F8E}" type="presOf" srcId="{645A3722-5BDE-483D-A381-0E7200E8FA9F}" destId="{91BE5BC2-952D-41FA-B6D6-098FF9D9FDF5}" srcOrd="0" destOrd="0" presId="urn:microsoft.com/office/officeart/2005/8/layout/hierarchy1"/>
    <dgm:cxn modelId="{5D4073D8-70E5-4F58-9202-814BEA390453}" type="presOf" srcId="{2953A28F-C210-40D4-B0C5-327E784E7232}" destId="{FA7A2D5F-4B9E-4320-A43F-1D33405421C0}" srcOrd="0" destOrd="0" presId="urn:microsoft.com/office/officeart/2005/8/layout/hierarchy1"/>
    <dgm:cxn modelId="{7D357C15-E6D9-4FB1-BADF-4237A73FB534}" type="presOf" srcId="{CCD0B107-D08E-4807-8D1E-3422BEDD9F98}" destId="{81F62C8C-16CE-47D3-8F7B-A97FE5B2AAB0}" srcOrd="0" destOrd="0" presId="urn:microsoft.com/office/officeart/2005/8/layout/hierarchy1"/>
    <dgm:cxn modelId="{5F2292AF-FAA1-4760-A1F3-5B11477F8FFF}" srcId="{29CA35F2-C58D-4835-BEBE-E8B20FE8E8FA}" destId="{688543AC-B196-4905-900B-4EDD6A9C8E94}" srcOrd="0" destOrd="0" parTransId="{F430848D-28E8-4A91-9750-5270AEF17D39}" sibTransId="{819D5EAB-A5A8-4224-81E5-074E7AE422CC}"/>
    <dgm:cxn modelId="{A9945E80-E6A1-4909-B8AF-4CA629152A13}" srcId="{F8B89DC0-43C8-4760-A2C7-A8EB44C6698C}" destId="{1EE0F468-59A0-42BD-A8DC-957972D92C56}" srcOrd="0" destOrd="0" parTransId="{645A3722-5BDE-483D-A381-0E7200E8FA9F}" sibTransId="{DBFE4E7B-CF5B-4E7A-B4EC-6885D6ED587D}"/>
    <dgm:cxn modelId="{6AC5133D-D602-4968-9C12-333985AC8365}" type="presOf" srcId="{7DF2E70E-D32C-4403-882D-CFEBF0BBB7FD}" destId="{4C26D60C-02F6-4AB5-B5AF-933AB519BDAD}" srcOrd="0" destOrd="0" presId="urn:microsoft.com/office/officeart/2005/8/layout/hierarchy1"/>
    <dgm:cxn modelId="{FE7BC3C2-9524-4291-9EB9-C23172E316D0}" type="presParOf" srcId="{AC527A67-1EE0-485A-87EB-4A4B55FFC555}" destId="{D8396667-AD02-43E0-9307-04B679B5C652}" srcOrd="0" destOrd="0" presId="urn:microsoft.com/office/officeart/2005/8/layout/hierarchy1"/>
    <dgm:cxn modelId="{FEFDDC66-7A4E-4984-8FA3-DCF447162301}" type="presParOf" srcId="{D8396667-AD02-43E0-9307-04B679B5C652}" destId="{1E35A015-96A6-40E0-9B8E-2C59044E0D7C}" srcOrd="0" destOrd="0" presId="urn:microsoft.com/office/officeart/2005/8/layout/hierarchy1"/>
    <dgm:cxn modelId="{C54C472E-1B49-4058-BF63-05416185172C}" type="presParOf" srcId="{1E35A015-96A6-40E0-9B8E-2C59044E0D7C}" destId="{2224FC7B-9785-4718-A890-148F5972F769}" srcOrd="0" destOrd="0" presId="urn:microsoft.com/office/officeart/2005/8/layout/hierarchy1"/>
    <dgm:cxn modelId="{C2E88AD3-76A6-45DE-9C43-A41AF254D3DA}" type="presParOf" srcId="{1E35A015-96A6-40E0-9B8E-2C59044E0D7C}" destId="{7745068D-E09F-4D9F-8B0C-016EF060AB17}" srcOrd="1" destOrd="0" presId="urn:microsoft.com/office/officeart/2005/8/layout/hierarchy1"/>
    <dgm:cxn modelId="{761CEDBC-4C62-4C95-9B77-CC03FF6734A4}" type="presParOf" srcId="{D8396667-AD02-43E0-9307-04B679B5C652}" destId="{9054FC22-02DA-488A-8FD0-B29375DB61A6}" srcOrd="1" destOrd="0" presId="urn:microsoft.com/office/officeart/2005/8/layout/hierarchy1"/>
    <dgm:cxn modelId="{78B543E9-660D-40FB-9388-46D76116AA8E}" type="presParOf" srcId="{9054FC22-02DA-488A-8FD0-B29375DB61A6}" destId="{4C26D60C-02F6-4AB5-B5AF-933AB519BDAD}" srcOrd="0" destOrd="0" presId="urn:microsoft.com/office/officeart/2005/8/layout/hierarchy1"/>
    <dgm:cxn modelId="{9CD91352-E845-4412-82D8-4036B7DD1896}" type="presParOf" srcId="{9054FC22-02DA-488A-8FD0-B29375DB61A6}" destId="{4DB07DEB-4299-4B1D-BB15-5DC9AD2CF673}" srcOrd="1" destOrd="0" presId="urn:microsoft.com/office/officeart/2005/8/layout/hierarchy1"/>
    <dgm:cxn modelId="{0E85C0B2-E775-44A0-9806-522D19419409}" type="presParOf" srcId="{4DB07DEB-4299-4B1D-BB15-5DC9AD2CF673}" destId="{DD4B2C54-1C42-4303-BF3D-ACC5E834CB8B}" srcOrd="0" destOrd="0" presId="urn:microsoft.com/office/officeart/2005/8/layout/hierarchy1"/>
    <dgm:cxn modelId="{BE43EE24-666B-4D3F-A73E-888FFDEF1238}" type="presParOf" srcId="{DD4B2C54-1C42-4303-BF3D-ACC5E834CB8B}" destId="{EAA89088-EC68-4F5C-9EF3-39386F19423F}" srcOrd="0" destOrd="0" presId="urn:microsoft.com/office/officeart/2005/8/layout/hierarchy1"/>
    <dgm:cxn modelId="{17A4C2B7-FA1A-4348-BF6F-CA1404E30B8D}" type="presParOf" srcId="{DD4B2C54-1C42-4303-BF3D-ACC5E834CB8B}" destId="{558287CE-CCEA-4619-9D40-74CD3C9C27F2}" srcOrd="1" destOrd="0" presId="urn:microsoft.com/office/officeart/2005/8/layout/hierarchy1"/>
    <dgm:cxn modelId="{5E872B9E-E388-4C70-80D5-572842A5C4F5}" type="presParOf" srcId="{4DB07DEB-4299-4B1D-BB15-5DC9AD2CF673}" destId="{52FA2721-D1A0-4338-BD27-DA5B23C304ED}" srcOrd="1" destOrd="0" presId="urn:microsoft.com/office/officeart/2005/8/layout/hierarchy1"/>
    <dgm:cxn modelId="{18EC83F9-B33D-4D18-AEC1-0C84D01B5204}" type="presParOf" srcId="{52FA2721-D1A0-4338-BD27-DA5B23C304ED}" destId="{91BE5BC2-952D-41FA-B6D6-098FF9D9FDF5}" srcOrd="0" destOrd="0" presId="urn:microsoft.com/office/officeart/2005/8/layout/hierarchy1"/>
    <dgm:cxn modelId="{21AE6978-DCA0-426E-B774-8BFC5DD5745B}" type="presParOf" srcId="{52FA2721-D1A0-4338-BD27-DA5B23C304ED}" destId="{9DE1673E-0571-4CA0-8F2B-D7E47CAF7660}" srcOrd="1" destOrd="0" presId="urn:microsoft.com/office/officeart/2005/8/layout/hierarchy1"/>
    <dgm:cxn modelId="{CFBE2A3E-4503-44C6-9C60-5D47579D487B}" type="presParOf" srcId="{9DE1673E-0571-4CA0-8F2B-D7E47CAF7660}" destId="{E1A5D8FA-5DC9-4239-9D54-FF063563809C}" srcOrd="0" destOrd="0" presId="urn:microsoft.com/office/officeart/2005/8/layout/hierarchy1"/>
    <dgm:cxn modelId="{8B1CB100-A8E8-47FA-B253-C4BB952609F6}" type="presParOf" srcId="{E1A5D8FA-5DC9-4239-9D54-FF063563809C}" destId="{2986E4D7-E264-4A81-9190-0C5EF11FA3B2}" srcOrd="0" destOrd="0" presId="urn:microsoft.com/office/officeart/2005/8/layout/hierarchy1"/>
    <dgm:cxn modelId="{86D54E43-CFD6-46B1-813D-63FF152E5557}" type="presParOf" srcId="{E1A5D8FA-5DC9-4239-9D54-FF063563809C}" destId="{75EACDE4-B251-405F-B88C-691C8A929985}" srcOrd="1" destOrd="0" presId="urn:microsoft.com/office/officeart/2005/8/layout/hierarchy1"/>
    <dgm:cxn modelId="{770A6BBB-7EF8-429C-9836-01BDBA59BC3E}" type="presParOf" srcId="{9DE1673E-0571-4CA0-8F2B-D7E47CAF7660}" destId="{FDB412AF-A47E-4763-822E-4298813BBE55}" srcOrd="1" destOrd="0" presId="urn:microsoft.com/office/officeart/2005/8/layout/hierarchy1"/>
    <dgm:cxn modelId="{0A0D5789-8891-43E6-A6D7-F3CD3490F8B0}" type="presParOf" srcId="{52FA2721-D1A0-4338-BD27-DA5B23C304ED}" destId="{228DCA19-954E-49B6-AB51-E800970540D3}" srcOrd="2" destOrd="0" presId="urn:microsoft.com/office/officeart/2005/8/layout/hierarchy1"/>
    <dgm:cxn modelId="{4FCBB253-C5B7-4D26-BE0D-A7032D0B3666}" type="presParOf" srcId="{52FA2721-D1A0-4338-BD27-DA5B23C304ED}" destId="{F6BF4B81-F040-4A88-BEE7-90FA1D19766A}" srcOrd="3" destOrd="0" presId="urn:microsoft.com/office/officeart/2005/8/layout/hierarchy1"/>
    <dgm:cxn modelId="{9F91BC04-1028-45FF-8401-CE44D45B6BEB}" type="presParOf" srcId="{F6BF4B81-F040-4A88-BEE7-90FA1D19766A}" destId="{E39DC693-7B5E-4E89-B551-CCE83B4EDE39}" srcOrd="0" destOrd="0" presId="urn:microsoft.com/office/officeart/2005/8/layout/hierarchy1"/>
    <dgm:cxn modelId="{8BE1DA22-ADCC-4B03-940E-3958AA92EAF3}" type="presParOf" srcId="{E39DC693-7B5E-4E89-B551-CCE83B4EDE39}" destId="{53B729B7-CE6E-422D-AD72-4E0C325E0286}" srcOrd="0" destOrd="0" presId="urn:microsoft.com/office/officeart/2005/8/layout/hierarchy1"/>
    <dgm:cxn modelId="{BB85A80B-42DC-4D43-9D31-1929A00F2849}" type="presParOf" srcId="{E39DC693-7B5E-4E89-B551-CCE83B4EDE39}" destId="{FA7A2D5F-4B9E-4320-A43F-1D33405421C0}" srcOrd="1" destOrd="0" presId="urn:microsoft.com/office/officeart/2005/8/layout/hierarchy1"/>
    <dgm:cxn modelId="{6C4EE667-4FD3-42ED-B93D-A41291E454AC}" type="presParOf" srcId="{F6BF4B81-F040-4A88-BEE7-90FA1D19766A}" destId="{C640DB5A-9681-43CC-BE69-3C9AC34ED937}" srcOrd="1" destOrd="0" presId="urn:microsoft.com/office/officeart/2005/8/layout/hierarchy1"/>
    <dgm:cxn modelId="{C0F7C3D0-86E2-4E1D-AF43-6F9E43867F97}" type="presParOf" srcId="{9054FC22-02DA-488A-8FD0-B29375DB61A6}" destId="{81F62C8C-16CE-47D3-8F7B-A97FE5B2AAB0}" srcOrd="2" destOrd="0" presId="urn:microsoft.com/office/officeart/2005/8/layout/hierarchy1"/>
    <dgm:cxn modelId="{63FBBF8A-A79C-456B-8C3E-D132FE1E678B}" type="presParOf" srcId="{9054FC22-02DA-488A-8FD0-B29375DB61A6}" destId="{2FB59E43-B2AC-4E42-A36C-68FC66DDA5FA}" srcOrd="3" destOrd="0" presId="urn:microsoft.com/office/officeart/2005/8/layout/hierarchy1"/>
    <dgm:cxn modelId="{524A0684-CD35-4590-8C02-64EB844087B3}" type="presParOf" srcId="{2FB59E43-B2AC-4E42-A36C-68FC66DDA5FA}" destId="{F5DF8F7B-1B49-4B7E-B887-1296A863EC3F}" srcOrd="0" destOrd="0" presId="urn:microsoft.com/office/officeart/2005/8/layout/hierarchy1"/>
    <dgm:cxn modelId="{F278860A-6345-4E65-B05B-5B7D1FB6E112}" type="presParOf" srcId="{F5DF8F7B-1B49-4B7E-B887-1296A863EC3F}" destId="{14598357-5F47-494B-8195-130CE74EE80C}" srcOrd="0" destOrd="0" presId="urn:microsoft.com/office/officeart/2005/8/layout/hierarchy1"/>
    <dgm:cxn modelId="{BF4CC825-78BD-49BE-9238-2F03A45164D5}" type="presParOf" srcId="{F5DF8F7B-1B49-4B7E-B887-1296A863EC3F}" destId="{29D4F562-246F-47EB-8DF2-2C648FA4265D}" srcOrd="1" destOrd="0" presId="urn:microsoft.com/office/officeart/2005/8/layout/hierarchy1"/>
    <dgm:cxn modelId="{F10F9C84-EED4-4E2A-A2CD-8521816DA4E2}" type="presParOf" srcId="{2FB59E43-B2AC-4E42-A36C-68FC66DDA5FA}" destId="{96034434-D430-4CAF-B6FD-E739376587A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F62C8C-16CE-47D3-8F7B-A97FE5B2AAB0}">
      <dsp:nvSpPr>
        <dsp:cNvPr id="0" name=""/>
        <dsp:cNvSpPr/>
      </dsp:nvSpPr>
      <dsp:spPr>
        <a:xfrm>
          <a:off x="4404663" y="1699076"/>
          <a:ext cx="886498" cy="552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506"/>
              </a:lnTo>
              <a:lnTo>
                <a:pt x="886498" y="423506"/>
              </a:lnTo>
              <a:lnTo>
                <a:pt x="886498" y="552470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DCA19-954E-49B6-AB51-E800970540D3}">
      <dsp:nvSpPr>
        <dsp:cNvPr id="0" name=""/>
        <dsp:cNvSpPr/>
      </dsp:nvSpPr>
      <dsp:spPr>
        <a:xfrm>
          <a:off x="3589692" y="3135538"/>
          <a:ext cx="850735" cy="4048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908"/>
              </a:lnTo>
              <a:lnTo>
                <a:pt x="850735" y="275908"/>
              </a:lnTo>
              <a:lnTo>
                <a:pt x="850735" y="404872"/>
              </a:lnTo>
            </a:path>
          </a:pathLst>
        </a:cu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BE5BC2-952D-41FA-B6D6-098FF9D9FDF5}">
      <dsp:nvSpPr>
        <dsp:cNvPr id="0" name=""/>
        <dsp:cNvSpPr/>
      </dsp:nvSpPr>
      <dsp:spPr>
        <a:xfrm>
          <a:off x="2738956" y="3135538"/>
          <a:ext cx="850735" cy="404872"/>
        </a:xfrm>
        <a:custGeom>
          <a:avLst/>
          <a:gdLst/>
          <a:ahLst/>
          <a:cxnLst/>
          <a:rect l="0" t="0" r="0" b="0"/>
          <a:pathLst>
            <a:path>
              <a:moveTo>
                <a:pt x="850735" y="0"/>
              </a:moveTo>
              <a:lnTo>
                <a:pt x="850735" y="275908"/>
              </a:lnTo>
              <a:lnTo>
                <a:pt x="0" y="275908"/>
              </a:lnTo>
              <a:lnTo>
                <a:pt x="0" y="404872"/>
              </a:lnTo>
            </a:path>
          </a:pathLst>
        </a:cu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26D60C-02F6-4AB5-B5AF-933AB519BDAD}">
      <dsp:nvSpPr>
        <dsp:cNvPr id="0" name=""/>
        <dsp:cNvSpPr/>
      </dsp:nvSpPr>
      <dsp:spPr>
        <a:xfrm>
          <a:off x="3589692" y="1699076"/>
          <a:ext cx="814971" cy="552470"/>
        </a:xfrm>
        <a:custGeom>
          <a:avLst/>
          <a:gdLst/>
          <a:ahLst/>
          <a:cxnLst/>
          <a:rect l="0" t="0" r="0" b="0"/>
          <a:pathLst>
            <a:path>
              <a:moveTo>
                <a:pt x="814971" y="0"/>
              </a:moveTo>
              <a:lnTo>
                <a:pt x="814971" y="423506"/>
              </a:lnTo>
              <a:lnTo>
                <a:pt x="0" y="423506"/>
              </a:lnTo>
              <a:lnTo>
                <a:pt x="0" y="552470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24FC7B-9785-4718-A890-148F5972F769}">
      <dsp:nvSpPr>
        <dsp:cNvPr id="0" name=""/>
        <dsp:cNvSpPr/>
      </dsp:nvSpPr>
      <dsp:spPr>
        <a:xfrm>
          <a:off x="2538433" y="-146945"/>
          <a:ext cx="3732461" cy="184602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45068D-E09F-4D9F-8B0C-016EF060AB17}">
      <dsp:nvSpPr>
        <dsp:cNvPr id="0" name=""/>
        <dsp:cNvSpPr/>
      </dsp:nvSpPr>
      <dsp:spPr>
        <a:xfrm>
          <a:off x="2693112" y="0"/>
          <a:ext cx="3732461" cy="18460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CTV 60 %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(60 % hmotnosti dospělého muže)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Celková tělesná voda</a:t>
          </a:r>
        </a:p>
      </dsp:txBody>
      <dsp:txXfrm>
        <a:off x="2693112" y="0"/>
        <a:ext cx="3732461" cy="1846021"/>
      </dsp:txXfrm>
    </dsp:sp>
    <dsp:sp modelId="{EAA89088-EC68-4F5C-9EF3-39386F19423F}">
      <dsp:nvSpPr>
        <dsp:cNvPr id="0" name=""/>
        <dsp:cNvSpPr/>
      </dsp:nvSpPr>
      <dsp:spPr>
        <a:xfrm>
          <a:off x="2893635" y="2251546"/>
          <a:ext cx="1392112" cy="88399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8287CE-CCEA-4619-9D40-74CD3C9C27F2}">
      <dsp:nvSpPr>
        <dsp:cNvPr id="0" name=""/>
        <dsp:cNvSpPr/>
      </dsp:nvSpPr>
      <dsp:spPr>
        <a:xfrm>
          <a:off x="3048315" y="2398491"/>
          <a:ext cx="1392112" cy="883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ECT 20 %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Extracelulární tekutina</a:t>
          </a:r>
          <a:endParaRPr lang="cs-CZ" sz="1200" kern="1200" dirty="0"/>
        </a:p>
      </dsp:txBody>
      <dsp:txXfrm>
        <a:off x="3048315" y="2398491"/>
        <a:ext cx="1392112" cy="883991"/>
      </dsp:txXfrm>
    </dsp:sp>
    <dsp:sp modelId="{2986E4D7-E264-4A81-9190-0C5EF11FA3B2}">
      <dsp:nvSpPr>
        <dsp:cNvPr id="0" name=""/>
        <dsp:cNvSpPr/>
      </dsp:nvSpPr>
      <dsp:spPr>
        <a:xfrm>
          <a:off x="2042900" y="3540410"/>
          <a:ext cx="1392112" cy="88399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EACDE4-B251-405F-B88C-691C8A929985}">
      <dsp:nvSpPr>
        <dsp:cNvPr id="0" name=""/>
        <dsp:cNvSpPr/>
      </dsp:nvSpPr>
      <dsp:spPr>
        <a:xfrm>
          <a:off x="2197579" y="3687355"/>
          <a:ext cx="1392112" cy="883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IST 15 %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Intersticiální tekutina</a:t>
          </a:r>
          <a:endParaRPr lang="cs-CZ" sz="1200" kern="1200" dirty="0"/>
        </a:p>
      </dsp:txBody>
      <dsp:txXfrm>
        <a:off x="2197579" y="3687355"/>
        <a:ext cx="1392112" cy="883991"/>
      </dsp:txXfrm>
    </dsp:sp>
    <dsp:sp modelId="{53B729B7-CE6E-422D-AD72-4E0C325E0286}">
      <dsp:nvSpPr>
        <dsp:cNvPr id="0" name=""/>
        <dsp:cNvSpPr/>
      </dsp:nvSpPr>
      <dsp:spPr>
        <a:xfrm>
          <a:off x="3744371" y="3540410"/>
          <a:ext cx="1392112" cy="88399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7A2D5F-4B9E-4320-A43F-1D33405421C0}">
      <dsp:nvSpPr>
        <dsp:cNvPr id="0" name=""/>
        <dsp:cNvSpPr/>
      </dsp:nvSpPr>
      <dsp:spPr>
        <a:xfrm>
          <a:off x="3899050" y="3687355"/>
          <a:ext cx="1392112" cy="883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IVT 5 %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Intravazální</a:t>
          </a:r>
          <a:endParaRPr lang="cs-CZ" sz="1200" kern="1200" dirty="0"/>
        </a:p>
      </dsp:txBody>
      <dsp:txXfrm>
        <a:off x="3899050" y="3687355"/>
        <a:ext cx="1392112" cy="883991"/>
      </dsp:txXfrm>
    </dsp:sp>
    <dsp:sp modelId="{14598357-5F47-494B-8195-130CE74EE80C}">
      <dsp:nvSpPr>
        <dsp:cNvPr id="0" name=""/>
        <dsp:cNvSpPr/>
      </dsp:nvSpPr>
      <dsp:spPr>
        <a:xfrm>
          <a:off x="4595106" y="2251546"/>
          <a:ext cx="1392112" cy="88399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D4F562-246F-47EB-8DF2-2C648FA4265D}">
      <dsp:nvSpPr>
        <dsp:cNvPr id="0" name=""/>
        <dsp:cNvSpPr/>
      </dsp:nvSpPr>
      <dsp:spPr>
        <a:xfrm>
          <a:off x="4749785" y="2398491"/>
          <a:ext cx="1392112" cy="883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ICT 40 %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Intracelulární tekutina</a:t>
          </a:r>
          <a:endParaRPr lang="cs-CZ" sz="1200" kern="1200" dirty="0"/>
        </a:p>
      </dsp:txBody>
      <dsp:txXfrm>
        <a:off x="4749785" y="2398491"/>
        <a:ext cx="1392112" cy="8839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0D9E8-7F76-4845-B810-3C8BADEC4C7D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2A645-AA23-4344-9B24-4D9D50D5EB8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CTV</a:t>
            </a:r>
            <a:r>
              <a:rPr lang="cs-CZ" baseline="0" dirty="0" smtClean="0"/>
              <a:t> z</a:t>
            </a:r>
            <a:r>
              <a:rPr lang="cs-CZ" dirty="0" smtClean="0"/>
              <a:t>ávisí na věku, pohlaví, a stupni obezity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2A645-AA23-4344-9B24-4D9D50D5EB80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2A645-AA23-4344-9B24-4D9D50D5EB80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2A645-AA23-4344-9B24-4D9D50D5EB80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(*) Dostupné údaje neumožňují zatím pro chloridy a sírany definovat jejich optimální obsah. Jejich určitá minimální koncentrace je žádoucí z chuťových důvodů, jejich horní hranice je odhadnuta vzhledem k optimu všech rozpuštěných látek. (**) Dolní hranice </a:t>
            </a:r>
            <a:r>
              <a:rPr lang="cs-CZ" sz="1200" b="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hydrogenuhličitanů</a:t>
            </a:r>
            <a:r>
              <a:rPr lang="cs-CZ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stanovena na základě senzorických vlastností vody, nikoliv na základě zdravotního účinku.</a:t>
            </a:r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Uvedené hodnoty byly odvozeny z různých epidemiologických a experimentálních studí. Čím více se voda odchylovala od uvedeného složení, tím vyšší byl v zásobovaných populacích výskyt sledovaných chorob.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2A645-AA23-4344-9B24-4D9D50D5EB80}" type="slidenum">
              <a:rPr lang="cs-CZ" smtClean="0"/>
              <a:pPr/>
              <a:t>42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 důsledku brnivého pocitu v ústech a následnému nutkání k říhání se nápoje obsahující CO2 pijí pomaleji a po menších</a:t>
            </a:r>
          </a:p>
          <a:p>
            <a:r>
              <a:rPr lang="cs-CZ" dirty="0" smtClean="0"/>
              <a:t>doušcích než nápoj, který obsahuje jen velmi málo CO2. </a:t>
            </a:r>
          </a:p>
          <a:p>
            <a:endParaRPr lang="cs-CZ" dirty="0" smtClean="0"/>
          </a:p>
          <a:p>
            <a:r>
              <a:rPr lang="cs-CZ" dirty="0" smtClean="0"/>
              <a:t>V důsledku brnivého pocitu v ústech a následnému nutkání k říhání se nápoje obsahující CO2 pijí pomaleji a po menších</a:t>
            </a:r>
          </a:p>
          <a:p>
            <a:r>
              <a:rPr lang="cs-CZ" dirty="0" smtClean="0"/>
              <a:t>doušcích než nápoj, který obsahuje jen velmi málo CO2. </a:t>
            </a:r>
          </a:p>
          <a:p>
            <a:r>
              <a:rPr lang="cs-CZ" dirty="0" smtClean="0"/>
              <a:t>V důsledku brnivého pocitu v ústech a následnému nutkání k říhání se nápoje obsahující CO2 pijí pomaleji a po menších</a:t>
            </a:r>
          </a:p>
          <a:p>
            <a:r>
              <a:rPr lang="cs-CZ" dirty="0" smtClean="0"/>
              <a:t>doušcích než nápoj, který obsahuje jen velmi málo CO2. </a:t>
            </a:r>
          </a:p>
          <a:p>
            <a:endParaRPr lang="cs-CZ" dirty="0" smtClean="0"/>
          </a:p>
          <a:p>
            <a:r>
              <a:rPr lang="cs-CZ" dirty="0" smtClean="0"/>
              <a:t>V důsledku brnivého pocitu v ústech a následnému nutkání k říhání se nápoje obsahující CO2 pijí pomaleji a po menších</a:t>
            </a:r>
          </a:p>
          <a:p>
            <a:r>
              <a:rPr lang="cs-CZ" dirty="0" smtClean="0"/>
              <a:t>doušcích než nápoj, který obsahuje jen velmi málo CO2. </a:t>
            </a:r>
          </a:p>
          <a:p>
            <a:endParaRPr lang="cs-CZ" dirty="0" smtClean="0"/>
          </a:p>
          <a:p>
            <a:r>
              <a:rPr lang="cs-CZ" dirty="0" smtClean="0"/>
              <a:t>V důsledku brnivého pocitu v ústech a následnému nutkání k říhání se nápoje obsahující CO2 pijí pomaleji a po menších</a:t>
            </a:r>
          </a:p>
          <a:p>
            <a:r>
              <a:rPr lang="cs-CZ" dirty="0" smtClean="0"/>
              <a:t>doušcích než nápoj, který obsahuje jen velmi málo CO2. </a:t>
            </a:r>
          </a:p>
          <a:p>
            <a:r>
              <a:rPr lang="cs-CZ" dirty="0" smtClean="0"/>
              <a:t>V důsledku brnivého pocitu v ústech a následnému nutkání k říhání se nápoje obsahující CO2 pijí pomaleji a po menších</a:t>
            </a:r>
          </a:p>
          <a:p>
            <a:r>
              <a:rPr lang="cs-CZ" dirty="0" smtClean="0"/>
              <a:t>doušcích než nápoj, který obsahuje jen velmi málo CO2. </a:t>
            </a:r>
          </a:p>
          <a:p>
            <a:endParaRPr lang="cs-CZ" dirty="0" smtClean="0"/>
          </a:p>
          <a:p>
            <a:r>
              <a:rPr lang="cs-CZ" dirty="0" smtClean="0"/>
              <a:t>V důsledku brnivého pocitu v ústech a následnému nutkání k říhání se nápoje obsahující CO2 pijí pomaleji a po menších</a:t>
            </a:r>
          </a:p>
          <a:p>
            <a:r>
              <a:rPr lang="cs-CZ" dirty="0" smtClean="0"/>
              <a:t>doušcích než nápoj, který obsahuje jen velmi málo CO2.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2A645-AA23-4344-9B24-4D9D50D5EB80}" type="slidenum">
              <a:rPr lang="cs-CZ" smtClean="0"/>
              <a:pPr/>
              <a:t>44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2A645-AA23-4344-9B24-4D9D50D5EB80}" type="slidenum">
              <a:rPr lang="cs-CZ" smtClean="0"/>
              <a:pPr/>
              <a:t>53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0916-3B1E-4A76-915B-898B8C99AB59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DF47F0-C11C-4E41-98FA-82D93451AF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0916-3B1E-4A76-915B-898B8C99AB59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F47F0-C11C-4E41-98FA-82D93451AF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9DF47F0-C11C-4E41-98FA-82D93451AF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0916-3B1E-4A76-915B-898B8C99AB59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0916-3B1E-4A76-915B-898B8C99AB59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9DF47F0-C11C-4E41-98FA-82D93451AF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0916-3B1E-4A76-915B-898B8C99AB59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DF47F0-C11C-4E41-98FA-82D93451AF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5320916-3B1E-4A76-915B-898B8C99AB59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F47F0-C11C-4E41-98FA-82D93451AF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0916-3B1E-4A76-915B-898B8C99AB59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9DF47F0-C11C-4E41-98FA-82D93451AF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0916-3B1E-4A76-915B-898B8C99AB59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9DF47F0-C11C-4E41-98FA-82D93451AF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0916-3B1E-4A76-915B-898B8C99AB59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DF47F0-C11C-4E41-98FA-82D93451AF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DF47F0-C11C-4E41-98FA-82D93451AF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0916-3B1E-4A76-915B-898B8C99AB59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9DF47F0-C11C-4E41-98FA-82D93451AF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5320916-3B1E-4A76-915B-898B8C99AB59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5320916-3B1E-4A76-915B-898B8C99AB59}" type="datetimeFigureOut">
              <a:rPr lang="cs-CZ" smtClean="0"/>
              <a:pPr/>
              <a:t>2.12.2015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DF47F0-C11C-4E41-98FA-82D93451AF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keepitlight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520880" cy="1752600"/>
          </a:xfrm>
        </p:spPr>
        <p:txBody>
          <a:bodyPr>
            <a:normAutofit fontScale="55000" lnSpcReduction="2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                                                                  </a:t>
            </a:r>
            <a:r>
              <a:rPr lang="cs-CZ" sz="2600" dirty="0" smtClean="0"/>
              <a:t>Mgr. </a:t>
            </a:r>
            <a:r>
              <a:rPr lang="cs-CZ" sz="2600" dirty="0" err="1" smtClean="0"/>
              <a:t>martina</a:t>
            </a:r>
            <a:r>
              <a:rPr lang="cs-CZ" sz="2600" dirty="0" smtClean="0"/>
              <a:t> Nevrlá</a:t>
            </a:r>
          </a:p>
          <a:p>
            <a:r>
              <a:rPr lang="cs-CZ" sz="2600" dirty="0" smtClean="0"/>
              <a:t>                                                                 </a:t>
            </a:r>
          </a:p>
          <a:p>
            <a:r>
              <a:rPr lang="cs-CZ" sz="2600" dirty="0" smtClean="0"/>
              <a:t>                                               </a:t>
            </a:r>
            <a:r>
              <a:rPr lang="cs-CZ" sz="2600" dirty="0" err="1" smtClean="0"/>
              <a:t>nevrlamartina</a:t>
            </a:r>
            <a:r>
              <a:rPr lang="cs-CZ" sz="2600" dirty="0" smtClean="0">
                <a:latin typeface="Times New Roman"/>
                <a:cs typeface="Times New Roman"/>
              </a:rPr>
              <a:t>@</a:t>
            </a:r>
            <a:r>
              <a:rPr lang="cs-CZ" sz="2600" dirty="0" err="1" smtClean="0">
                <a:latin typeface="Times New Roman"/>
                <a:cs typeface="Times New Roman"/>
              </a:rPr>
              <a:t>gmail.com</a:t>
            </a:r>
            <a:endParaRPr lang="cs-CZ" sz="26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   PITNÝ REŽIM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Vodní bilance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1800" dirty="0" smtClean="0"/>
              <a:t>obsah vody v lidském těle = výsledek příjmu a výdeje vody</a:t>
            </a:r>
          </a:p>
          <a:p>
            <a:r>
              <a:rPr lang="cs-CZ" sz="1800" dirty="0" smtClean="0"/>
              <a:t>pokud se zvýší příjem, musí se zvýšit i výdej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2490621"/>
          <a:ext cx="8784976" cy="353066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196244"/>
                <a:gridCol w="2196244"/>
                <a:gridCol w="2196244"/>
                <a:gridCol w="2196244"/>
              </a:tblGrid>
              <a:tr h="481764"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Příjem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Výdej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81764">
                <a:tc>
                  <a:txBody>
                    <a:bodyPr/>
                    <a:lstStyle/>
                    <a:p>
                      <a:r>
                        <a:rPr lang="cs-CZ" dirty="0" smtClean="0"/>
                        <a:t>pití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500-1500</a:t>
                      </a:r>
                      <a:r>
                        <a:rPr lang="cs-CZ" baseline="0" dirty="0" smtClean="0"/>
                        <a:t> (i více)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močí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500-1500</a:t>
                      </a:r>
                      <a:endParaRPr lang="cs-CZ" dirty="0"/>
                    </a:p>
                  </a:txBody>
                  <a:tcPr/>
                </a:tc>
              </a:tr>
              <a:tr h="637805">
                <a:tc>
                  <a:txBody>
                    <a:bodyPr/>
                    <a:lstStyle/>
                    <a:p>
                      <a:r>
                        <a:rPr lang="cs-CZ" dirty="0" smtClean="0"/>
                        <a:t> v potravě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odpařování povrchem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/>
                </a:tc>
              </a:tr>
              <a:tr h="481764">
                <a:tc rowSpan="3">
                  <a:txBody>
                    <a:bodyPr/>
                    <a:lstStyle/>
                    <a:p>
                      <a:r>
                        <a:rPr lang="cs-CZ" dirty="0" smtClean="0"/>
                        <a:t>oxidací</a:t>
                      </a:r>
                    </a:p>
                    <a:p>
                      <a:r>
                        <a:rPr lang="cs-CZ" dirty="0" smtClean="0"/>
                        <a:t>(metabolická voda)</a:t>
                      </a:r>
                      <a:endParaRPr lang="cs-CZ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dechem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/>
                </a:tc>
              </a:tr>
              <a:tr h="481764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stolicí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/>
                </a:tc>
              </a:tr>
              <a:tr h="481764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potem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/>
                </a:tc>
              </a:tr>
              <a:tr h="481764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1600-2600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1600-2600                     </a:t>
                      </a:r>
                      <a:r>
                        <a:rPr lang="cs-CZ" baseline="0" dirty="0" smtClean="0"/>
                        <a:t> (Svačina, 2010)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Metabolická voda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vzniká v organismu oxidací živin bohatých na vodík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691680" y="2708920"/>
          <a:ext cx="6096000" cy="2400672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524000"/>
                <a:gridCol w="1524000"/>
                <a:gridCol w="3048000"/>
              </a:tblGrid>
              <a:tr h="586864"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Oxidace 100 g substrátu 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Množství</a:t>
                      </a:r>
                      <a:r>
                        <a:rPr lang="cs-CZ" baseline="0" dirty="0" smtClean="0"/>
                        <a:t> vody vzniklé oxidací v ml</a:t>
                      </a:r>
                      <a:endParaRPr lang="cs-CZ" dirty="0"/>
                    </a:p>
                  </a:txBody>
                  <a:tcPr/>
                </a:tc>
              </a:tr>
              <a:tr h="586864">
                <a:tc>
                  <a:txBody>
                    <a:bodyPr/>
                    <a:lstStyle/>
                    <a:p>
                      <a:r>
                        <a:rPr lang="cs-CZ" dirty="0" smtClean="0"/>
                        <a:t>Sacharidy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55-60 </a:t>
                      </a:r>
                      <a:endParaRPr lang="cs-CZ" dirty="0"/>
                    </a:p>
                  </a:txBody>
                  <a:tcPr/>
                </a:tc>
              </a:tr>
              <a:tr h="586864">
                <a:tc>
                  <a:txBody>
                    <a:bodyPr/>
                    <a:lstStyle/>
                    <a:p>
                      <a:r>
                        <a:rPr lang="cs-CZ" dirty="0" smtClean="0"/>
                        <a:t>Tuky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107</a:t>
                      </a:r>
                      <a:endParaRPr lang="cs-CZ" dirty="0"/>
                    </a:p>
                  </a:txBody>
                  <a:tcPr/>
                </a:tc>
              </a:tr>
              <a:tr h="586864"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Bílkoviny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41-42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Bilance vody v </a:t>
            </a:r>
            <a:r>
              <a:rPr lang="cs-CZ" dirty="0" err="1" smtClean="0"/>
              <a:t>GITu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/>
          <a:lstStyle/>
          <a:p>
            <a:r>
              <a:rPr lang="cs-CZ" sz="1600" dirty="0" smtClean="0"/>
              <a:t>denně se zde vytvoří 7-9 l trávicích šťáv-tyto jsou z velké části v ileu a tlustém střevu vstřebávány zpět- tato rovnováha chrání tělo před průjmem x zácpou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dirty="0" smtClean="0"/>
              <a:t>Sliny                            700 ml</a:t>
            </a:r>
          </a:p>
          <a:p>
            <a:pPr>
              <a:buNone/>
            </a:pPr>
            <a:r>
              <a:rPr lang="cs-CZ" dirty="0" smtClean="0"/>
              <a:t>Žaludeční šťáva          1 500 ml</a:t>
            </a:r>
          </a:p>
          <a:p>
            <a:pPr>
              <a:buNone/>
            </a:pPr>
            <a:r>
              <a:rPr lang="cs-CZ" dirty="0" smtClean="0"/>
              <a:t>Pankreatická šťáva    1 500 ml</a:t>
            </a:r>
          </a:p>
          <a:p>
            <a:pPr>
              <a:buNone/>
            </a:pPr>
            <a:r>
              <a:rPr lang="cs-CZ" dirty="0" smtClean="0"/>
              <a:t>Žluč                               750 ml</a:t>
            </a:r>
          </a:p>
          <a:p>
            <a:pPr>
              <a:buNone/>
            </a:pPr>
            <a:r>
              <a:rPr lang="cs-CZ" dirty="0" smtClean="0"/>
              <a:t>Střevní šťáva               4 000 ml</a:t>
            </a:r>
          </a:p>
          <a:p>
            <a:pPr>
              <a:buNone/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Celkem                         8 450 ml</a:t>
            </a:r>
          </a:p>
          <a:p>
            <a:pPr>
              <a:buNone/>
            </a:pP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Regulace objemu tělesných tekutin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12800" dirty="0" smtClean="0"/>
              <a:t>Na hospodaření s vodou se podílí:   ledviny, KVS systém, GIT, CNS</a:t>
            </a:r>
          </a:p>
          <a:p>
            <a:pPr>
              <a:buNone/>
            </a:pPr>
            <a:endParaRPr lang="cs-CZ" sz="12800" dirty="0" smtClean="0"/>
          </a:p>
          <a:p>
            <a:pPr>
              <a:buNone/>
            </a:pPr>
            <a:endParaRPr lang="cs-CZ" dirty="0" smtClean="0"/>
          </a:p>
          <a:p>
            <a:r>
              <a:rPr lang="cs-CZ" sz="8000" dirty="0" smtClean="0"/>
              <a:t>Osmolarita-koncentrace rozpuštěných látek  v krvi  je kontrolována OSMORECEPTORY v CNS -tyto receptory ovlivňují pocit žízně  a sekreci  </a:t>
            </a:r>
            <a:r>
              <a:rPr lang="cs-CZ" sz="8000" dirty="0" smtClean="0">
                <a:solidFill>
                  <a:srgbClr val="FF0000"/>
                </a:solidFill>
              </a:rPr>
              <a:t>Antidiuretického hormonu ADH (</a:t>
            </a:r>
            <a:r>
              <a:rPr lang="cs-CZ" sz="8000" dirty="0" err="1" smtClean="0">
                <a:solidFill>
                  <a:srgbClr val="FF0000"/>
                </a:solidFill>
              </a:rPr>
              <a:t>Vasopresin</a:t>
            </a:r>
            <a:r>
              <a:rPr lang="cs-CZ" sz="8000" dirty="0" smtClean="0">
                <a:solidFill>
                  <a:srgbClr val="FF0000"/>
                </a:solidFill>
              </a:rPr>
              <a:t>) -</a:t>
            </a:r>
            <a:r>
              <a:rPr lang="cs-CZ" sz="8000" dirty="0" smtClean="0"/>
              <a:t>hypotalamus a neurohypofýza</a:t>
            </a:r>
          </a:p>
          <a:p>
            <a:pPr>
              <a:buNone/>
            </a:pPr>
            <a:r>
              <a:rPr lang="cs-CZ" sz="8000" dirty="0" smtClean="0">
                <a:solidFill>
                  <a:srgbClr val="FF0000"/>
                </a:solidFill>
              </a:rPr>
              <a:t>        - </a:t>
            </a:r>
            <a:r>
              <a:rPr lang="cs-CZ" sz="8000" dirty="0" err="1" smtClean="0">
                <a:solidFill>
                  <a:srgbClr val="FF0000"/>
                </a:solidFill>
              </a:rPr>
              <a:t>reabsorpce</a:t>
            </a:r>
            <a:r>
              <a:rPr lang="cs-CZ" sz="8000" dirty="0" smtClean="0">
                <a:solidFill>
                  <a:srgbClr val="FF0000"/>
                </a:solidFill>
              </a:rPr>
              <a:t> vody v ledvinných tubulech, zabraňuje vylučování moči</a:t>
            </a:r>
          </a:p>
          <a:p>
            <a:pPr>
              <a:buNone/>
            </a:pPr>
            <a:r>
              <a:rPr lang="cs-CZ" sz="8000" dirty="0" smtClean="0"/>
              <a:t>      </a:t>
            </a:r>
          </a:p>
          <a:p>
            <a:pPr>
              <a:buNone/>
            </a:pPr>
            <a:r>
              <a:rPr lang="cs-CZ" sz="8000" dirty="0" smtClean="0"/>
              <a:t>   -vyplavení ADH </a:t>
            </a:r>
          </a:p>
          <a:p>
            <a:pPr>
              <a:buNone/>
            </a:pPr>
            <a:r>
              <a:rPr lang="cs-CZ" sz="8000" dirty="0" smtClean="0">
                <a:solidFill>
                  <a:schemeClr val="tx2">
                    <a:lumMod val="75000"/>
                  </a:schemeClr>
                </a:solidFill>
              </a:rPr>
              <a:t>stimuluje: </a:t>
            </a:r>
            <a:r>
              <a:rPr lang="cs-CZ" sz="8000" dirty="0" smtClean="0"/>
              <a:t>pokles objemu, stres, bolest, strach, </a:t>
            </a:r>
            <a:r>
              <a:rPr lang="cs-CZ" sz="8000" dirty="0" err="1" smtClean="0"/>
              <a:t>dppamin</a:t>
            </a:r>
            <a:r>
              <a:rPr lang="cs-CZ" sz="8000" dirty="0" smtClean="0"/>
              <a:t>, nikotin, drogy, zvýšená hladina </a:t>
            </a:r>
            <a:r>
              <a:rPr lang="cs-CZ" sz="8000" dirty="0" err="1" smtClean="0"/>
              <a:t>angiotenzinu</a:t>
            </a:r>
            <a:r>
              <a:rPr lang="cs-CZ" sz="8000" dirty="0" smtClean="0"/>
              <a:t> II, hypoxie, hyperglykémie aj.</a:t>
            </a:r>
          </a:p>
          <a:p>
            <a:pPr>
              <a:buNone/>
            </a:pPr>
            <a:r>
              <a:rPr lang="cs-CZ" sz="8000" dirty="0" smtClean="0"/>
              <a:t>                                          </a:t>
            </a:r>
          </a:p>
          <a:p>
            <a:pPr>
              <a:buNone/>
            </a:pPr>
            <a:r>
              <a:rPr lang="cs-CZ" sz="8000" dirty="0" smtClean="0">
                <a:solidFill>
                  <a:schemeClr val="tx2">
                    <a:lumMod val="75000"/>
                  </a:schemeClr>
                </a:solidFill>
              </a:rPr>
              <a:t>tlumí: </a:t>
            </a:r>
            <a:r>
              <a:rPr lang="cs-CZ" sz="8000" dirty="0" err="1" smtClean="0"/>
              <a:t>hypervolemie</a:t>
            </a:r>
            <a:r>
              <a:rPr lang="cs-CZ" sz="8000" dirty="0" smtClean="0"/>
              <a:t>, </a:t>
            </a:r>
            <a:r>
              <a:rPr lang="cs-CZ" sz="8000" dirty="0" err="1" smtClean="0"/>
              <a:t>hypoosmolarita</a:t>
            </a:r>
            <a:r>
              <a:rPr lang="cs-CZ" sz="8000" dirty="0" smtClean="0"/>
              <a:t>, zpětnovazebně hladinou ADH aj.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Systém renin- </a:t>
            </a:r>
            <a:r>
              <a:rPr lang="cs-CZ" sz="2800" dirty="0" err="1" smtClean="0">
                <a:solidFill>
                  <a:srgbClr val="FF0000"/>
                </a:solidFill>
              </a:rPr>
              <a:t>angitenzin</a:t>
            </a:r>
            <a:r>
              <a:rPr lang="cs-CZ" sz="2800" dirty="0" smtClean="0">
                <a:solidFill>
                  <a:srgbClr val="FF0000"/>
                </a:solidFill>
              </a:rPr>
              <a:t> –aldosteron  (hormon kůry nadledvin)   RAAS</a:t>
            </a:r>
          </a:p>
          <a:p>
            <a:pPr>
              <a:buNone/>
            </a:pPr>
            <a:r>
              <a:rPr lang="cs-CZ" sz="2800" dirty="0" smtClean="0"/>
              <a:t>  Renin- jeho sekrece je aktivována sníženou </a:t>
            </a:r>
            <a:r>
              <a:rPr lang="cs-CZ" sz="2800" dirty="0" err="1" smtClean="0"/>
              <a:t>perfuzí</a:t>
            </a:r>
            <a:r>
              <a:rPr lang="cs-CZ" sz="2800" dirty="0" smtClean="0"/>
              <a:t> ledvin (baroreceptory v ledvinách) a snížená koncentrace Na v krvi. Renin katalyzuje konverzi </a:t>
            </a:r>
            <a:r>
              <a:rPr lang="cs-CZ" sz="2800" dirty="0" err="1" smtClean="0"/>
              <a:t>angiotenzinogenu</a:t>
            </a:r>
            <a:r>
              <a:rPr lang="cs-CZ" sz="2800" dirty="0" smtClean="0"/>
              <a:t> na </a:t>
            </a:r>
            <a:r>
              <a:rPr lang="cs-CZ" sz="2800" dirty="0" err="1" smtClean="0"/>
              <a:t>Angiotenzin</a:t>
            </a:r>
            <a:r>
              <a:rPr lang="cs-CZ" sz="2800" dirty="0" smtClean="0"/>
              <a:t> I a ten se prostřednictvím </a:t>
            </a:r>
            <a:r>
              <a:rPr lang="cs-CZ" sz="2800" dirty="0" err="1" smtClean="0"/>
              <a:t>angiotenzin</a:t>
            </a:r>
            <a:r>
              <a:rPr lang="cs-CZ" sz="2800" dirty="0" smtClean="0"/>
              <a:t> konvertujícího enzymu přeměňuje na </a:t>
            </a:r>
            <a:r>
              <a:rPr lang="cs-CZ" sz="2800" dirty="0" err="1" smtClean="0">
                <a:solidFill>
                  <a:srgbClr val="FF0000"/>
                </a:solidFill>
              </a:rPr>
              <a:t>Angiotenzin</a:t>
            </a:r>
            <a:r>
              <a:rPr lang="cs-CZ" sz="2800" dirty="0" smtClean="0">
                <a:solidFill>
                  <a:srgbClr val="FF0000"/>
                </a:solidFill>
              </a:rPr>
              <a:t> II</a:t>
            </a:r>
            <a:r>
              <a:rPr lang="cs-CZ" sz="2800" dirty="0" smtClean="0"/>
              <a:t>-zvyšuje </a:t>
            </a:r>
            <a:r>
              <a:rPr lang="cs-CZ" sz="2800" dirty="0" err="1" smtClean="0"/>
              <a:t>reabsorbci</a:t>
            </a:r>
            <a:r>
              <a:rPr lang="cs-CZ" sz="2800" dirty="0" smtClean="0"/>
              <a:t> Na v proximálním tubulu a zužuje arterioly </a:t>
            </a:r>
            <a:r>
              <a:rPr lang="cs-CZ" sz="2800" dirty="0" smtClean="0">
                <a:solidFill>
                  <a:srgbClr val="FF0000"/>
                </a:solidFill>
              </a:rPr>
              <a:t>a stimuluje sekreci  Aldosteronu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    Aldosteron zvyšuje </a:t>
            </a:r>
            <a:r>
              <a:rPr lang="cs-CZ" sz="2800" dirty="0" err="1" smtClean="0">
                <a:solidFill>
                  <a:srgbClr val="FF0000"/>
                </a:solidFill>
              </a:rPr>
              <a:t>reabsorpci</a:t>
            </a:r>
            <a:r>
              <a:rPr lang="cs-CZ" sz="2800" dirty="0" smtClean="0">
                <a:solidFill>
                  <a:srgbClr val="FF0000"/>
                </a:solidFill>
              </a:rPr>
              <a:t>  Na a tím i vody a zvyšuje sekreci K</a:t>
            </a: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Regulace objemu tělesných tekutin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>
                <a:solidFill>
                  <a:srgbClr val="FF0000"/>
                </a:solidFill>
              </a:rPr>
              <a:t>Atriální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err="1" smtClean="0">
                <a:solidFill>
                  <a:srgbClr val="FF0000"/>
                </a:solidFill>
              </a:rPr>
              <a:t>natriuretický</a:t>
            </a:r>
            <a:r>
              <a:rPr lang="cs-CZ" sz="2000" dirty="0" smtClean="0">
                <a:solidFill>
                  <a:srgbClr val="FF0000"/>
                </a:solidFill>
              </a:rPr>
              <a:t> faktor- </a:t>
            </a:r>
            <a:r>
              <a:rPr lang="cs-CZ" sz="2000" dirty="0" smtClean="0"/>
              <a:t>sekrece je stimulována protažením </a:t>
            </a:r>
            <a:r>
              <a:rPr lang="cs-CZ" sz="2000" dirty="0" err="1" smtClean="0"/>
              <a:t>myocytů</a:t>
            </a:r>
            <a:r>
              <a:rPr lang="cs-CZ" sz="2000" dirty="0" smtClean="0"/>
              <a:t> v </a:t>
            </a:r>
            <a:r>
              <a:rPr lang="cs-CZ" sz="2000" dirty="0" err="1" smtClean="0"/>
              <a:t>atriálně</a:t>
            </a:r>
            <a:r>
              <a:rPr lang="cs-CZ" sz="2000" dirty="0" smtClean="0"/>
              <a:t> stěně (</a:t>
            </a:r>
            <a:r>
              <a:rPr lang="cs-CZ" sz="2000" dirty="0" err="1" smtClean="0"/>
              <a:t>volumoreceptory</a:t>
            </a:r>
            <a:r>
              <a:rPr lang="cs-CZ" sz="2000" dirty="0" smtClean="0"/>
              <a:t>) a zvýšenou frekvencí síní</a:t>
            </a:r>
          </a:p>
          <a:p>
            <a:pPr>
              <a:buNone/>
            </a:pPr>
            <a:r>
              <a:rPr lang="cs-CZ" sz="2000" dirty="0" smtClean="0"/>
              <a:t>    </a:t>
            </a:r>
            <a:r>
              <a:rPr lang="cs-CZ" sz="2000" dirty="0" smtClean="0">
                <a:solidFill>
                  <a:srgbClr val="FF0000"/>
                </a:solidFill>
              </a:rPr>
              <a:t>- způsobuje: dilataci cév, blokuje sekreci ADH, reninu a aldosteronu, zvyšuje vylučování sodíku a vody.</a:t>
            </a:r>
            <a:endParaRPr lang="cs-CZ" sz="2000" dirty="0" smtClean="0"/>
          </a:p>
          <a:p>
            <a:endParaRPr lang="cs-CZ" dirty="0" smtClean="0"/>
          </a:p>
          <a:p>
            <a:r>
              <a:rPr lang="cs-CZ" dirty="0" smtClean="0"/>
              <a:t>   Receptory-podávají informace o množství vody v organizmu</a:t>
            </a:r>
          </a:p>
          <a:p>
            <a:pPr>
              <a:buNone/>
            </a:pPr>
            <a:r>
              <a:rPr lang="cs-CZ" sz="2000" dirty="0" smtClean="0"/>
              <a:t>        Osmoreceptory     – reagují na změnu koncentrace  látek , v CNS</a:t>
            </a:r>
          </a:p>
          <a:p>
            <a:pPr>
              <a:buNone/>
            </a:pPr>
            <a:r>
              <a:rPr lang="cs-CZ" sz="2000" dirty="0" smtClean="0"/>
              <a:t>        </a:t>
            </a:r>
            <a:r>
              <a:rPr lang="cs-CZ" sz="2000" dirty="0" err="1" smtClean="0"/>
              <a:t>Volumoreceptory</a:t>
            </a:r>
            <a:r>
              <a:rPr lang="cs-CZ" sz="2000" dirty="0" smtClean="0"/>
              <a:t> –  reagují na změnu objemu tekutin, v srdci</a:t>
            </a:r>
          </a:p>
          <a:p>
            <a:pPr>
              <a:buNone/>
            </a:pPr>
            <a:r>
              <a:rPr lang="cs-CZ" sz="2000" dirty="0" smtClean="0"/>
              <a:t>        Baroreceptory       – reagují na změnu tlaku, v ledvinách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0" y="-91440"/>
          <a:ext cx="9144000" cy="694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5329"/>
                <a:gridCol w="2470740"/>
                <a:gridCol w="3237931"/>
              </a:tblGrid>
              <a:tr h="14973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Hypovolemické</a:t>
                      </a:r>
                      <a:r>
                        <a:rPr lang="cs-CZ" dirty="0" smtClean="0"/>
                        <a:t> stavy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Důsledek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Příčiny</a:t>
                      </a:r>
                      <a:endParaRPr lang="cs-CZ" dirty="0"/>
                    </a:p>
                  </a:txBody>
                  <a:tcPr/>
                </a:tc>
              </a:tr>
              <a:tr h="163729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isoosmolární</a:t>
                      </a:r>
                      <a:r>
                        <a:rPr lang="cs-CZ" dirty="0" smtClean="0"/>
                        <a:t> dehydratace</a:t>
                      </a:r>
                    </a:p>
                    <a:p>
                      <a:r>
                        <a:rPr lang="cs-CZ" dirty="0" err="1" smtClean="0"/>
                        <a:t>isoosmolární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hypovolémie</a:t>
                      </a:r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ztráta </a:t>
                      </a:r>
                      <a:r>
                        <a:rPr lang="cs-CZ" dirty="0" err="1" smtClean="0"/>
                        <a:t>isoosmolární</a:t>
                      </a:r>
                      <a:r>
                        <a:rPr lang="cs-CZ" dirty="0" smtClean="0"/>
                        <a:t> tekutiny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ztráty krve a plazmy, popáleniny, punkce ascitu, únik tekutiny do třetího prostoru</a:t>
                      </a:r>
                      <a:r>
                        <a:rPr lang="cs-CZ" baseline="0" dirty="0" smtClean="0"/>
                        <a:t> pooperačním drénem, těžké průjmy, předávkování diuretiky</a:t>
                      </a:r>
                      <a:endParaRPr lang="cs-CZ" dirty="0"/>
                    </a:p>
                  </a:txBody>
                  <a:tcPr/>
                </a:tc>
              </a:tr>
              <a:tr h="267137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hyperosmolární</a:t>
                      </a:r>
                      <a:r>
                        <a:rPr lang="cs-CZ" dirty="0" smtClean="0"/>
                        <a:t> dehydratace</a:t>
                      </a:r>
                    </a:p>
                    <a:p>
                      <a:r>
                        <a:rPr lang="cs-CZ" dirty="0" err="1" smtClean="0"/>
                        <a:t>hyperosmolární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hypovolémie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větší ztráty vody než rozpuštěných látek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zvracení , průjmy, profuzní pocení, polyurie při akutním selhání ledvin, osmotická diuréza u diabetu </a:t>
                      </a:r>
                      <a:r>
                        <a:rPr lang="cs-CZ" dirty="0" err="1" smtClean="0"/>
                        <a:t>mellitu</a:t>
                      </a:r>
                      <a:r>
                        <a:rPr lang="cs-CZ" dirty="0" smtClean="0"/>
                        <a:t> a diabetu </a:t>
                      </a:r>
                      <a:r>
                        <a:rPr lang="cs-CZ" dirty="0" err="1" smtClean="0"/>
                        <a:t>incipidu</a:t>
                      </a:r>
                      <a:r>
                        <a:rPr lang="cs-CZ" dirty="0" smtClean="0"/>
                        <a:t>, nízký</a:t>
                      </a:r>
                      <a:r>
                        <a:rPr lang="cs-CZ" baseline="0" dirty="0" smtClean="0"/>
                        <a:t> příjem vody při neschopnosti se napít a komunikovat, neschopnost se napít v důsledku sníženého pocitu žízně</a:t>
                      </a:r>
                      <a:endParaRPr lang="cs-CZ" dirty="0"/>
                    </a:p>
                  </a:txBody>
                  <a:tcPr/>
                </a:tc>
              </a:tr>
              <a:tr h="603214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hypoosmolární</a:t>
                      </a:r>
                      <a:r>
                        <a:rPr lang="cs-CZ" dirty="0" smtClean="0"/>
                        <a:t>  dehydratace</a:t>
                      </a:r>
                    </a:p>
                    <a:p>
                      <a:r>
                        <a:rPr lang="cs-CZ" dirty="0" err="1" smtClean="0"/>
                        <a:t>hypoosmolární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hypovolémie</a:t>
                      </a:r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(Ledvina, 2009)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větší ztráty rozpuštěných látek než vody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pití čisté vody , nedostatek </a:t>
                      </a:r>
                      <a:r>
                        <a:rPr lang="cs-CZ" dirty="0" err="1" smtClean="0"/>
                        <a:t>mineralokortikoidů</a:t>
                      </a:r>
                      <a:r>
                        <a:rPr lang="cs-CZ" dirty="0" smtClean="0"/>
                        <a:t>, nefritis se ztrátou soli,  kombinace osmotické diurézy se </a:t>
                      </a:r>
                      <a:r>
                        <a:rPr lang="cs-CZ" dirty="0" err="1" smtClean="0"/>
                        <a:t>suplementací</a:t>
                      </a:r>
                      <a:r>
                        <a:rPr lang="cs-CZ" dirty="0" smtClean="0"/>
                        <a:t> čisté vody, předávkování diuretik,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Bartterův</a:t>
                      </a:r>
                      <a:r>
                        <a:rPr lang="cs-CZ" baseline="0" dirty="0" smtClean="0"/>
                        <a:t> syndrom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-1" y="0"/>
          <a:ext cx="9144000" cy="7498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7905"/>
                <a:gridCol w="2388095"/>
                <a:gridCol w="3048000"/>
              </a:tblGrid>
              <a:tr h="555619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Hypervolemické</a:t>
                      </a:r>
                      <a:r>
                        <a:rPr lang="cs-CZ" dirty="0" smtClean="0"/>
                        <a:t> stavy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Důsledek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Příčiny</a:t>
                      </a:r>
                      <a:endParaRPr lang="cs-CZ" dirty="0"/>
                    </a:p>
                  </a:txBody>
                  <a:tcPr/>
                </a:tc>
              </a:tr>
              <a:tr h="291948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isoosmolární</a:t>
                      </a:r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hyperhydratace</a:t>
                      </a:r>
                      <a:endParaRPr lang="cs-CZ" dirty="0" smtClean="0"/>
                    </a:p>
                    <a:p>
                      <a:r>
                        <a:rPr lang="cs-CZ" dirty="0" err="1" smtClean="0"/>
                        <a:t>isoosmolární</a:t>
                      </a:r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hypervolémie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retence </a:t>
                      </a:r>
                      <a:r>
                        <a:rPr lang="cs-CZ" dirty="0" err="1" smtClean="0"/>
                        <a:t>isoosmolární</a:t>
                      </a:r>
                      <a:r>
                        <a:rPr lang="cs-CZ" dirty="0" smtClean="0"/>
                        <a:t> tekutiny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předávkování intravenózní infuzí s </a:t>
                      </a:r>
                      <a:r>
                        <a:rPr lang="cs-CZ" dirty="0" err="1" smtClean="0"/>
                        <a:t>isoosmolární</a:t>
                      </a:r>
                      <a:r>
                        <a:rPr lang="cs-CZ" dirty="0" smtClean="0"/>
                        <a:t> tekutinou, selhání srdce, cirhózy jater,</a:t>
                      </a:r>
                      <a:r>
                        <a:rPr lang="cs-CZ" baseline="0" dirty="0" smtClean="0"/>
                        <a:t> jaterní selhání, nefrotický syndrom, podání nesteroidních antiflogistik</a:t>
                      </a:r>
                      <a:endParaRPr lang="cs-CZ" dirty="0"/>
                    </a:p>
                  </a:txBody>
                  <a:tcPr/>
                </a:tc>
              </a:tr>
              <a:tr h="169144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hyperosmolární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hyperhydratace</a:t>
                      </a:r>
                      <a:endParaRPr lang="cs-CZ" dirty="0" smtClean="0"/>
                    </a:p>
                    <a:p>
                      <a:r>
                        <a:rPr lang="cs-CZ" dirty="0" err="1" smtClean="0"/>
                        <a:t>hyperosmolární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hypervolémie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větší  retence rozpuštěných látek než vody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předávkování </a:t>
                      </a:r>
                      <a:r>
                        <a:rPr lang="cs-CZ" dirty="0" err="1" smtClean="0"/>
                        <a:t>hyperosmolárních</a:t>
                      </a:r>
                      <a:r>
                        <a:rPr lang="cs-CZ" dirty="0" smtClean="0"/>
                        <a:t> infuzí, pití mořské vody, masivní příjem sodíku, primární nadbytek </a:t>
                      </a:r>
                      <a:r>
                        <a:rPr lang="cs-CZ" dirty="0" err="1" smtClean="0"/>
                        <a:t>mineralokortikoidů</a:t>
                      </a:r>
                      <a:r>
                        <a:rPr lang="cs-CZ" dirty="0" smtClean="0"/>
                        <a:t>, akutní</a:t>
                      </a:r>
                      <a:r>
                        <a:rPr lang="cs-CZ" baseline="0" dirty="0" smtClean="0"/>
                        <a:t> selhání ledvin</a:t>
                      </a:r>
                      <a:endParaRPr lang="cs-CZ" dirty="0"/>
                    </a:p>
                  </a:txBody>
                  <a:tcPr/>
                </a:tc>
              </a:tr>
              <a:tr h="169144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hypoosmolární</a:t>
                      </a:r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hyperhydratace</a:t>
                      </a:r>
                      <a:endParaRPr lang="cs-CZ" dirty="0" smtClean="0"/>
                    </a:p>
                    <a:p>
                      <a:r>
                        <a:rPr lang="cs-CZ" dirty="0" err="1" smtClean="0"/>
                        <a:t>Hypoosmolární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hypervolémie</a:t>
                      </a:r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(Ledvina, 2009)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větší retence vody  než rozpuštěných látek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psychogenní polydipsie, nepřiměřená tvorba ADH, renální </a:t>
                      </a:r>
                      <a:r>
                        <a:rPr lang="cs-CZ" dirty="0" err="1" smtClean="0"/>
                        <a:t>oligoanurie</a:t>
                      </a:r>
                      <a:r>
                        <a:rPr lang="cs-CZ" dirty="0" smtClean="0"/>
                        <a:t> při ledvinném selhání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0" y="0"/>
          <a:ext cx="9143999" cy="7167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3888"/>
                <a:gridCol w="2532111"/>
                <a:gridCol w="3048000"/>
              </a:tblGrid>
              <a:tr h="115353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Normovolemie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Důsledek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Příčiny</a:t>
                      </a:r>
                      <a:endParaRPr lang="cs-CZ" dirty="0"/>
                    </a:p>
                  </a:txBody>
                  <a:tcPr/>
                </a:tc>
              </a:tr>
              <a:tr h="4550929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hyperosmolární</a:t>
                      </a:r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normovolemie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ztráty rozpuštěných látek při normálním objemu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hrazení  ztrát po</a:t>
                      </a:r>
                      <a:r>
                        <a:rPr lang="cs-CZ" baseline="0" dirty="0" smtClean="0"/>
                        <a:t> profuzním pocení pouze  pitím čisté vody</a:t>
                      </a:r>
                      <a:endParaRPr lang="cs-CZ" dirty="0"/>
                    </a:p>
                  </a:txBody>
                  <a:tcPr/>
                </a:tc>
              </a:tr>
              <a:tr h="115353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hypoosmolární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normovolemie</a:t>
                      </a:r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(Ledvina, 2009)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retence rozpuštěných látek při normálním objemu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hyperglykemie a ketonemie při diabetu</a:t>
                      </a:r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                     (Ledvina, 2009)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Dehydratace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4000" dirty="0" smtClean="0"/>
              <a:t>Projevy akutní dehydratace:</a:t>
            </a:r>
          </a:p>
          <a:p>
            <a:endParaRPr lang="cs-CZ" dirty="0" smtClean="0"/>
          </a:p>
          <a:p>
            <a:pPr>
              <a:buNone/>
            </a:pPr>
            <a:r>
              <a:rPr lang="cs-CZ" sz="4100" dirty="0" smtClean="0">
                <a:solidFill>
                  <a:schemeClr val="accent3">
                    <a:lumMod val="75000"/>
                  </a:schemeClr>
                </a:solidFill>
              </a:rPr>
              <a:t>1-5 %   </a:t>
            </a:r>
            <a:r>
              <a:rPr lang="cs-CZ" dirty="0" smtClean="0"/>
              <a:t>žízeň, nepohoda, nepříjemné pocity, snížení pohyblivosti, ztráta chuti, červená kůže, netrpělivost, zvýšená tepová frekvence, nevolnost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4100" dirty="0" smtClean="0">
                <a:solidFill>
                  <a:schemeClr val="accent3">
                    <a:lumMod val="75000"/>
                  </a:schemeClr>
                </a:solidFill>
              </a:rPr>
              <a:t>6-10 %   </a:t>
            </a:r>
            <a:r>
              <a:rPr lang="cs-CZ" dirty="0" smtClean="0"/>
              <a:t>závratě, bolesti hlavy, obtížné dýchání, brnění v končetinách, snížená tvorba slin, modravé zbarvení kůže a sliznic (cyanóza), slabý a nezřetelný hlas, neschopnost chůze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4100" dirty="0" smtClean="0">
                <a:solidFill>
                  <a:schemeClr val="accent3">
                    <a:lumMod val="75000"/>
                  </a:schemeClr>
                </a:solidFill>
              </a:rPr>
              <a:t>11-12 %   </a:t>
            </a:r>
            <a:r>
              <a:rPr lang="cs-CZ" dirty="0" smtClean="0"/>
              <a:t>zmatenost, blouznění, křeče, nemožnost polykání, oteklý jazyk, poruchy sluchu a zraku, svraštělá a necitlivá pokožka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(</a:t>
            </a:r>
            <a:r>
              <a:rPr lang="cs-CZ" dirty="0" err="1" smtClean="0"/>
              <a:t>Fujáková</a:t>
            </a:r>
            <a:r>
              <a:rPr lang="cs-CZ" dirty="0" smtClean="0"/>
              <a:t>, 2013)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Voda a její význam v těle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>
              <a:latin typeface="Comic Sans MS" pitchFamily="66" charset="0"/>
            </a:endParaRPr>
          </a:p>
          <a:p>
            <a:r>
              <a:rPr lang="cs-CZ" dirty="0" smtClean="0"/>
              <a:t>Vhodné prostředí pro průběh metabolických reakcí</a:t>
            </a:r>
          </a:p>
          <a:p>
            <a:endParaRPr lang="cs-CZ" dirty="0" smtClean="0"/>
          </a:p>
          <a:p>
            <a:r>
              <a:rPr lang="cs-CZ" dirty="0" smtClean="0"/>
              <a:t>Vhodným rozpouštědlem živin a dalších důležitých látek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Podílí se na termoregulaci, transportní prostředek</a:t>
            </a:r>
          </a:p>
          <a:p>
            <a:endParaRPr lang="cs-CZ" dirty="0" smtClean="0"/>
          </a:p>
          <a:p>
            <a:r>
              <a:rPr lang="cs-CZ" dirty="0" smtClean="0"/>
              <a:t>Tlumí otřesy a chrání některé tělesné struktury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Jako plodová voda chrání a obklopuje plod..aj.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Pitný režim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Pravidelně doplňování tekutin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Pravidelný a dostatečný přívod tekutin ve formě nápojů i tekutin ve stravě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Význam má množství tekutin i jejich kvalita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Pitný režim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zajišťuje látkovou výměnu</a:t>
            </a:r>
          </a:p>
          <a:p>
            <a:r>
              <a:rPr lang="cs-CZ" dirty="0" smtClean="0"/>
              <a:t>dobrou funkci ledvin-vylučování škodlivých látek z těla</a:t>
            </a:r>
          </a:p>
          <a:p>
            <a:r>
              <a:rPr lang="cs-CZ" dirty="0" smtClean="0"/>
              <a:t>umožňuje plnou výkonnost všech orgánů, tělesných, duševních funkcí</a:t>
            </a:r>
          </a:p>
          <a:p>
            <a:r>
              <a:rPr lang="cs-CZ" dirty="0" smtClean="0"/>
              <a:t>normální vzhled pokožky 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Nedostatek vody způsobuje</a:t>
            </a:r>
            <a:r>
              <a:rPr lang="cs-CZ" dirty="0" smtClean="0"/>
              <a:t>: akutní a chronické problémy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bez vody vydrží organismus jen několik dnů</a:t>
            </a:r>
          </a:p>
          <a:p>
            <a:r>
              <a:rPr lang="cs-CZ" dirty="0" smtClean="0"/>
              <a:t>naše tělo si neumí vytvořit zásobu vody-pít průběžně během celého dne </a:t>
            </a:r>
            <a:r>
              <a:rPr lang="cs-CZ" dirty="0" smtClean="0">
                <a:solidFill>
                  <a:srgbClr val="FF0000"/>
                </a:solidFill>
              </a:rPr>
              <a:t>(žízeň-již 1-2 % dehydratace)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Potřeba tekutin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Velmi individuální záleží na:</a:t>
            </a:r>
          </a:p>
          <a:p>
            <a:endParaRPr lang="cs-CZ" dirty="0" smtClean="0"/>
          </a:p>
          <a:p>
            <a:r>
              <a:rPr lang="cs-CZ" dirty="0" smtClean="0"/>
              <a:t>tělesné hmotnosti</a:t>
            </a:r>
          </a:p>
          <a:p>
            <a:r>
              <a:rPr lang="cs-CZ" dirty="0" smtClean="0"/>
              <a:t>věku </a:t>
            </a:r>
          </a:p>
          <a:p>
            <a:r>
              <a:rPr lang="cs-CZ" dirty="0" smtClean="0"/>
              <a:t>pohlaví</a:t>
            </a:r>
          </a:p>
          <a:p>
            <a:r>
              <a:rPr lang="cs-CZ" dirty="0" smtClean="0"/>
              <a:t>složení a množství stravy</a:t>
            </a:r>
          </a:p>
          <a:p>
            <a:r>
              <a:rPr lang="cs-CZ" dirty="0" smtClean="0"/>
              <a:t>tělesné aktivitě</a:t>
            </a:r>
          </a:p>
          <a:p>
            <a:r>
              <a:rPr lang="cs-CZ" dirty="0" smtClean="0"/>
              <a:t>teplotě a vlhkosti prostředí (proudění vzduchu, oblečení, teplota těla)</a:t>
            </a:r>
          </a:p>
          <a:p>
            <a:r>
              <a:rPr lang="cs-CZ" dirty="0" smtClean="0"/>
              <a:t>aktuální, zdravotním stavu</a:t>
            </a:r>
          </a:p>
          <a:p>
            <a:r>
              <a:rPr lang="cs-CZ" dirty="0" smtClean="0"/>
              <a:t>zavodnění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0" y="0"/>
          <a:ext cx="9144000" cy="7218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144016">
                <a:tc gridSpan="6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DOPORUČENÝ </a:t>
                      </a:r>
                      <a:r>
                        <a:rPr lang="cs-CZ" baseline="0" dirty="0" smtClean="0"/>
                        <a:t> PŘÍVOD  VODY (DACH)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Věk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Přívod vody ve formě nápojů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Přívod vody ve formě potravin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Metabolická voda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Celkový dostupný přívod vody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Přívod vody</a:t>
                      </a:r>
                    </a:p>
                    <a:p>
                      <a:pPr algn="ctr"/>
                      <a:r>
                        <a:rPr lang="cs-CZ" dirty="0" smtClean="0"/>
                        <a:t>(ml/kg/den)</a:t>
                      </a:r>
                    </a:p>
                    <a:p>
                      <a:pPr algn="ctr"/>
                      <a:r>
                        <a:rPr lang="cs-CZ" sz="1200" dirty="0" smtClean="0"/>
                        <a:t> ze stravy a nápojů</a:t>
                      </a:r>
                      <a:endParaRPr lang="cs-CZ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r>
                        <a:rPr lang="cs-CZ" dirty="0" smtClean="0"/>
                        <a:t>0-3 měsíců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620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_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680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130</a:t>
                      </a:r>
                      <a:endParaRPr lang="cs-CZ" dirty="0"/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r>
                        <a:rPr lang="cs-CZ" dirty="0" smtClean="0"/>
                        <a:t>4-11 měsíců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1 000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110</a:t>
                      </a:r>
                      <a:endParaRPr lang="cs-CZ" dirty="0"/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r>
                        <a:rPr lang="cs-CZ" dirty="0" smtClean="0"/>
                        <a:t>1-3 roky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820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1 300</a:t>
                      </a:r>
                      <a:r>
                        <a:rPr lang="cs-CZ" baseline="0" dirty="0" smtClean="0"/>
                        <a:t>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95</a:t>
                      </a:r>
                      <a:endParaRPr lang="cs-CZ" dirty="0"/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r>
                        <a:rPr lang="cs-CZ" dirty="0" smtClean="0"/>
                        <a:t>4-6 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940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480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1 600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75</a:t>
                      </a:r>
                      <a:endParaRPr lang="cs-CZ" dirty="0"/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r>
                        <a:rPr lang="cs-CZ" dirty="0" smtClean="0"/>
                        <a:t>7-9 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970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230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1 800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</a:t>
                      </a:r>
                      <a:endParaRPr lang="cs-CZ" dirty="0"/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r>
                        <a:rPr lang="cs-CZ" dirty="0" smtClean="0"/>
                        <a:t>10-12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 170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710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270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2 150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r>
                        <a:rPr lang="cs-CZ" dirty="0" smtClean="0"/>
                        <a:t>13-14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1 330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810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310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2 450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r>
                        <a:rPr lang="cs-CZ" dirty="0" smtClean="0"/>
                        <a:t>15-18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1 530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920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2 800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r>
                        <a:rPr lang="cs-CZ" dirty="0" smtClean="0"/>
                        <a:t>19-24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1 470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890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2 700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</a:t>
                      </a:r>
                      <a:endParaRPr lang="cs-CZ" dirty="0"/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r>
                        <a:rPr lang="cs-CZ" dirty="0" smtClean="0"/>
                        <a:t>25-50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1 410 ml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860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330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2 600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</a:t>
                      </a:r>
                      <a:endParaRPr lang="cs-CZ" dirty="0"/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r>
                        <a:rPr lang="cs-CZ" dirty="0" smtClean="0"/>
                        <a:t>51-64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1 230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740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280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2 250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r>
                        <a:rPr lang="cs-CZ" dirty="0" smtClean="0"/>
                        <a:t>65 let a více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1 310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680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260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2 250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Těhotné ženy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1 470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890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2 700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</a:t>
                      </a:r>
                      <a:endParaRPr lang="cs-CZ" dirty="0"/>
                    </a:p>
                  </a:txBody>
                  <a:tcPr/>
                </a:tc>
              </a:tr>
              <a:tr h="18625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Kojící ženy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1 710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1 000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3 100 ml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pitného režimu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základem pitného režimu tvoří </a:t>
            </a:r>
            <a:r>
              <a:rPr lang="cs-CZ" dirty="0" smtClean="0">
                <a:solidFill>
                  <a:schemeClr val="accent1"/>
                </a:solidFill>
              </a:rPr>
              <a:t>nekalorické nápoje</a:t>
            </a:r>
            <a:r>
              <a:rPr lang="cs-CZ" dirty="0" smtClean="0"/>
              <a:t>: 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voda čistá</a:t>
            </a:r>
            <a:r>
              <a:rPr lang="cs-CZ" dirty="0" smtClean="0"/>
              <a:t>, neslazená, nesycená CO2, bez aditivních látek</a:t>
            </a:r>
          </a:p>
          <a:p>
            <a:pPr>
              <a:buNone/>
            </a:pPr>
            <a:r>
              <a:rPr lang="cs-CZ" dirty="0" smtClean="0"/>
              <a:t> -</a:t>
            </a:r>
            <a:r>
              <a:rPr lang="cs-CZ" dirty="0" smtClean="0">
                <a:solidFill>
                  <a:schemeClr val="accent1"/>
                </a:solidFill>
              </a:rPr>
              <a:t>pitná voda z vodárenských zdrojů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-</a:t>
            </a:r>
            <a:r>
              <a:rPr lang="cs-CZ" dirty="0" smtClean="0">
                <a:solidFill>
                  <a:schemeClr val="accent1"/>
                </a:solidFill>
              </a:rPr>
              <a:t>balená</a:t>
            </a:r>
            <a:r>
              <a:rPr lang="cs-CZ" dirty="0" smtClean="0"/>
              <a:t>-kojenecká, pramenitá nebo slabě mineralizovaná </a:t>
            </a:r>
            <a:r>
              <a:rPr lang="cs-CZ" sz="2400" dirty="0" smtClean="0"/>
              <a:t>(obsah rozpuštěných látek 150-500 mg/l)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Pro doplnění pitného režimu: neslazené pravé i nepravé čaje, kávovinové nápoje, minerální vody s celkovým množstvím rozpuštěných látek vyšším než 500 mg/l, 100% ovocné a zeleninové džusy (ředit) či citron nebo pomeranč vymačkat do vody, mléko a mléčné nápoje</a:t>
            </a: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Zásady pitného režimu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Střídmě zařazovat: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Nápoje s vyšším obsahem cukrů, sladidel, barviv, </a:t>
            </a:r>
            <a:r>
              <a:rPr lang="cs-CZ" dirty="0" err="1" smtClean="0"/>
              <a:t>aromat</a:t>
            </a:r>
            <a:r>
              <a:rPr lang="cs-CZ" dirty="0" smtClean="0"/>
              <a:t> atd. </a:t>
            </a:r>
          </a:p>
          <a:p>
            <a:r>
              <a:rPr lang="cs-CZ" dirty="0" smtClean="0"/>
              <a:t>Nápoje s vyšším obsahem CO2</a:t>
            </a:r>
          </a:p>
          <a:p>
            <a:r>
              <a:rPr lang="cs-CZ" dirty="0" smtClean="0"/>
              <a:t>Nápoje s obsahem alkoholu</a:t>
            </a:r>
          </a:p>
          <a:p>
            <a:r>
              <a:rPr lang="cs-CZ" dirty="0" smtClean="0"/>
              <a:t>Nápoje s obsahem kofeinu</a:t>
            </a:r>
          </a:p>
          <a:p>
            <a:pPr>
              <a:buNone/>
            </a:pPr>
            <a:endParaRPr lang="cs-CZ" dirty="0" smtClean="0"/>
          </a:p>
          <a:p>
            <a:pPr lvl="2">
              <a:lnSpc>
                <a:spcPct val="90000"/>
              </a:lnSpc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= limonády, kolové nápoje, slazené minerální vody, ovocné nápoje, nektary, energetické nápoje, alkoholické nápoje, káva</a:t>
            </a:r>
          </a:p>
          <a:p>
            <a:pPr lvl="2">
              <a:lnSpc>
                <a:spcPct val="90000"/>
              </a:lnSpc>
              <a:buClr>
                <a:srgbClr val="C00000"/>
              </a:buClr>
              <a:buSzPct val="100000"/>
              <a:buFont typeface="Arial" pitchFamily="34" charset="0"/>
              <a:buChar char="•"/>
            </a:pPr>
            <a:endParaRPr lang="cs-CZ" dirty="0" smtClean="0">
              <a:solidFill>
                <a:srgbClr val="282828"/>
              </a:solidFill>
              <a:latin typeface="Times New Roman" pitchFamily="18" charset="0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pitného režimu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Voda je hrazena ve formě potravin až ve 20-30 % (400-1 100 ml)</a:t>
            </a:r>
          </a:p>
          <a:p>
            <a:r>
              <a:rPr lang="cs-CZ" dirty="0" smtClean="0"/>
              <a:t>Nutné pít celý den již od rána-hrazení nočních ztrát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Optimální teplota nápoje 16 a více</a:t>
            </a:r>
            <a:r>
              <a:rPr lang="cs-CZ" dirty="0" smtClean="0">
                <a:solidFill>
                  <a:srgbClr val="FF0000"/>
                </a:solidFill>
                <a:latin typeface="Times New Roman"/>
                <a:cs typeface="Times New Roman"/>
              </a:rPr>
              <a:t>°C</a:t>
            </a:r>
            <a:r>
              <a:rPr lang="cs-CZ" dirty="0" smtClean="0">
                <a:latin typeface="Times New Roman"/>
                <a:cs typeface="Times New Roman"/>
              </a:rPr>
              <a:t>- teplota nižší než 10</a:t>
            </a:r>
            <a:r>
              <a:rPr lang="el-GR" dirty="0" smtClean="0">
                <a:latin typeface="Times New Roman"/>
                <a:cs typeface="Times New Roman"/>
              </a:rPr>
              <a:t>º</a:t>
            </a:r>
            <a:r>
              <a:rPr lang="cs-CZ" dirty="0" smtClean="0">
                <a:latin typeface="Times New Roman"/>
                <a:cs typeface="Times New Roman"/>
              </a:rPr>
              <a:t>C  způsobuje překrvení sliznice a zvyšuje tak pocit žízně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U balených vod sledovat celkovou mineralizaci a obsah jednotlivých minerálních látek (Na, Ca, Mg)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Správné skladování balených vod (sucho a temno), sledovat minimální trvanlivost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pitného režimu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Při některých onemocněních je nutné pitný režim konzultovat s ošetřujícím lékařem (onemocnění ledvin a srdce)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Žízni je třeba předcházet</a:t>
            </a:r>
          </a:p>
          <a:p>
            <a:r>
              <a:rPr lang="cs-CZ" dirty="0" smtClean="0"/>
              <a:t>Do fyzické aktivity je třeba vstupovat řádně hydratován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pitného režimu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000" dirty="0" smtClean="0">
                <a:solidFill>
                  <a:schemeClr val="accent4">
                    <a:lumMod val="50000"/>
                  </a:schemeClr>
                </a:solidFill>
              </a:rPr>
              <a:t>Jak poznám, že piji</a:t>
            </a:r>
          </a:p>
          <a:p>
            <a:pPr algn="ctr">
              <a:buNone/>
            </a:pPr>
            <a:r>
              <a:rPr lang="cs-CZ" sz="4000" dirty="0" smtClean="0">
                <a:solidFill>
                  <a:schemeClr val="accent4">
                    <a:lumMod val="50000"/>
                  </a:schemeClr>
                </a:solidFill>
              </a:rPr>
              <a:t> dostatečně ?</a:t>
            </a:r>
            <a:endParaRPr lang="cs-CZ" sz="4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Kampaň na podporu správného pitného režimu ve VB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KEEP IT LIGHT !</a:t>
            </a:r>
          </a:p>
          <a:p>
            <a:endParaRPr lang="cs-CZ" dirty="0" smtClean="0"/>
          </a:p>
          <a:p>
            <a:r>
              <a:rPr lang="cs-CZ" sz="2800" dirty="0" smtClean="0"/>
              <a:t>Udržujte ji (moč) světlou</a:t>
            </a:r>
          </a:p>
          <a:p>
            <a:endParaRPr lang="cs-CZ" sz="1600" dirty="0" smtClean="0"/>
          </a:p>
          <a:p>
            <a:r>
              <a:rPr lang="cs-CZ" sz="2800" dirty="0" smtClean="0"/>
              <a:t>Kontrolovat barvu své moči při každé návštěvě toalety  </a:t>
            </a:r>
            <a:br>
              <a:rPr lang="cs-CZ" sz="2800" dirty="0" smtClean="0"/>
            </a:br>
            <a:r>
              <a:rPr lang="cs-CZ" sz="2800" dirty="0" smtClean="0"/>
              <a:t>- jednoduchý signál, který má každý k dispozici.</a:t>
            </a:r>
          </a:p>
          <a:p>
            <a:endParaRPr lang="cs-CZ" sz="1600" dirty="0" smtClean="0"/>
          </a:p>
          <a:p>
            <a:r>
              <a:rPr lang="cs-CZ" sz="2800" dirty="0" smtClean="0"/>
              <a:t>Barva (odstín) moči ukazuje na stupeň </a:t>
            </a:r>
            <a:br>
              <a:rPr lang="cs-CZ" sz="2800" dirty="0" smtClean="0"/>
            </a:br>
            <a:r>
              <a:rPr lang="cs-CZ" sz="2800" dirty="0" smtClean="0"/>
              <a:t>dehydratace.</a:t>
            </a:r>
          </a:p>
          <a:p>
            <a:endParaRPr lang="cs-CZ" sz="1600" dirty="0" smtClean="0"/>
          </a:p>
          <a:p>
            <a:r>
              <a:rPr lang="cs-CZ" sz="2800" dirty="0" smtClean="0"/>
              <a:t>Více informací na </a:t>
            </a:r>
            <a:r>
              <a:rPr lang="cs-CZ" sz="2800" dirty="0" smtClean="0">
                <a:latin typeface="Základní text"/>
                <a:hlinkClick r:id="rId2"/>
              </a:rPr>
              <a:t>http://www.</a:t>
            </a:r>
            <a:r>
              <a:rPr lang="cs-CZ" sz="2800" dirty="0" err="1" smtClean="0">
                <a:latin typeface="Základní text"/>
                <a:hlinkClick r:id="rId2"/>
              </a:rPr>
              <a:t>keepitlight.org</a:t>
            </a:r>
            <a:endParaRPr lang="cs-CZ" dirty="0"/>
          </a:p>
        </p:txBody>
      </p:sp>
      <p:pic>
        <p:nvPicPr>
          <p:cNvPr id="4" name="Picture 7" descr="http://www.vodarenstvi.cz/data/images/Single%20Yurindicator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437112"/>
            <a:ext cx="1352550" cy="2233812"/>
          </a:xfrm>
          <a:prstGeom prst="rect">
            <a:avLst/>
          </a:prstGeom>
          <a:noFill/>
        </p:spPr>
      </p:pic>
      <p:pic>
        <p:nvPicPr>
          <p:cNvPr id="5" name="Picture 5" descr="http://www.vodarenstvi.cz/data/images/keep-it-light-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1412776"/>
            <a:ext cx="1431737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Množství vody v organismu závisí 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Věku</a:t>
            </a:r>
          </a:p>
          <a:p>
            <a:endParaRPr lang="cs-CZ" dirty="0" smtClean="0"/>
          </a:p>
          <a:p>
            <a:r>
              <a:rPr lang="cs-CZ" dirty="0" smtClean="0"/>
              <a:t>Hmotnosti</a:t>
            </a:r>
          </a:p>
          <a:p>
            <a:endParaRPr lang="cs-CZ" dirty="0" smtClean="0"/>
          </a:p>
          <a:p>
            <a:r>
              <a:rPr lang="cs-CZ" dirty="0" smtClean="0"/>
              <a:t>Pohlaví</a:t>
            </a:r>
          </a:p>
          <a:p>
            <a:endParaRPr lang="cs-CZ" dirty="0" smtClean="0"/>
          </a:p>
          <a:p>
            <a:r>
              <a:rPr lang="cs-CZ" dirty="0" smtClean="0"/>
              <a:t>Tělesném složení</a:t>
            </a:r>
          </a:p>
          <a:p>
            <a:endParaRPr lang="cs-CZ" dirty="0" smtClean="0"/>
          </a:p>
          <a:p>
            <a:r>
              <a:rPr lang="cs-CZ" dirty="0" smtClean="0"/>
              <a:t>Zdravotním stavu</a:t>
            </a:r>
          </a:p>
          <a:p>
            <a:endParaRPr lang="cs-CZ" dirty="0" smtClean="0"/>
          </a:p>
          <a:p>
            <a:r>
              <a:rPr lang="cs-CZ" dirty="0" smtClean="0"/>
              <a:t>Těhotenství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Aj.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Voda z kohoutku</a:t>
            </a:r>
          </a:p>
          <a:p>
            <a:pPr>
              <a:buNone/>
            </a:pPr>
            <a:endParaRPr lang="cs-CZ" dirty="0" smtClean="0"/>
          </a:p>
          <a:p>
            <a:r>
              <a:rPr lang="cs-CZ" sz="2700" dirty="0" smtClean="0">
                <a:solidFill>
                  <a:schemeClr val="tx1"/>
                </a:solidFill>
              </a:rPr>
              <a:t> Voda balená  </a:t>
            </a:r>
          </a:p>
          <a:p>
            <a:endParaRPr lang="cs-CZ" sz="2700" dirty="0" smtClean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cs-CZ" dirty="0" smtClean="0"/>
              <a:t>                                            Pitná voda</a:t>
            </a:r>
          </a:p>
          <a:p>
            <a:pPr lvl="1">
              <a:buNone/>
            </a:pPr>
            <a:r>
              <a:rPr lang="cs-CZ" dirty="0" smtClean="0"/>
              <a:t>                                            Sodová voda</a:t>
            </a:r>
          </a:p>
          <a:p>
            <a:pPr lvl="1">
              <a:buNone/>
            </a:pPr>
            <a:r>
              <a:rPr lang="cs-CZ" dirty="0" smtClean="0"/>
              <a:t>                                            Pramenitá voda</a:t>
            </a:r>
          </a:p>
          <a:p>
            <a:pPr lvl="1">
              <a:buNone/>
            </a:pPr>
            <a:r>
              <a:rPr lang="cs-CZ" dirty="0" smtClean="0"/>
              <a:t>                                            Kojenecká voda</a:t>
            </a:r>
          </a:p>
          <a:p>
            <a:pPr lvl="1">
              <a:buNone/>
            </a:pPr>
            <a:r>
              <a:rPr lang="cs-CZ" dirty="0" smtClean="0"/>
              <a:t>                                            Přírodní minerální voda</a:t>
            </a:r>
          </a:p>
          <a:p>
            <a:pPr lvl="2">
              <a:buNone/>
            </a:pPr>
            <a:r>
              <a:rPr lang="cs-CZ" dirty="0" smtClean="0"/>
              <a:t>                                          </a:t>
            </a:r>
            <a:r>
              <a:rPr lang="cs-CZ" sz="2200" dirty="0" smtClean="0">
                <a:solidFill>
                  <a:schemeClr val="accent2">
                    <a:lumMod val="50000"/>
                  </a:schemeClr>
                </a:solidFill>
              </a:rPr>
              <a:t>Přírodní léčivá voda</a:t>
            </a:r>
          </a:p>
          <a:p>
            <a:pPr lvl="2">
              <a:buNone/>
            </a:pPr>
            <a:r>
              <a:rPr lang="cs-CZ" dirty="0" smtClean="0"/>
              <a:t>                                       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8000" dirty="0" smtClean="0"/>
              <a:t> Voda balená –podléhá požadavkům vyhlášky č. 275/2004 Sb., o požadavcích na jakost a zdravotní nezávadnost balených vod  a o způsobu jejich úpravy.</a:t>
            </a:r>
          </a:p>
          <a:p>
            <a:pPr>
              <a:buNone/>
            </a:pPr>
            <a:endParaRPr lang="cs-CZ" sz="112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cs-CZ" sz="11200" dirty="0" smtClean="0">
                <a:solidFill>
                  <a:schemeClr val="bg2">
                    <a:lumMod val="25000"/>
                  </a:schemeClr>
                </a:solidFill>
              </a:rPr>
              <a:t>Balená pitná voda</a:t>
            </a:r>
          </a:p>
          <a:p>
            <a:r>
              <a:rPr lang="cs-CZ" sz="8000" dirty="0" smtClean="0"/>
              <a:t>pochází z vodárenského zdroje, požadavky na její kvalitu se shodují s vodou pitnou. Mohou do ní být uměle přidávány minerální látky. Musí pak být označeno jako: „</a:t>
            </a:r>
            <a:r>
              <a:rPr lang="cs-CZ" sz="8000" i="1" dirty="0" smtClean="0"/>
              <a:t>mineralizovaná pitná voda“ nebo </a:t>
            </a:r>
            <a:r>
              <a:rPr lang="cs-CZ" sz="8000" dirty="0" smtClean="0"/>
              <a:t>„</a:t>
            </a:r>
            <a:r>
              <a:rPr lang="cs-CZ" sz="8000" i="1" dirty="0" smtClean="0"/>
              <a:t>uměle doplněno minerálními látkami“</a:t>
            </a:r>
            <a:r>
              <a:rPr lang="cs-CZ" sz="8000" dirty="0" smtClean="0"/>
              <a:t> a musí být uvedeny jednotlivé látky a jejich množství na etiketě. Obsah rozpuštěných látek do 1 000 mg/l. </a:t>
            </a:r>
          </a:p>
          <a:p>
            <a:pPr>
              <a:buNone/>
            </a:pPr>
            <a:endParaRPr lang="cs-CZ" sz="8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11200" dirty="0" smtClean="0">
                <a:solidFill>
                  <a:schemeClr val="tx2">
                    <a:lumMod val="75000"/>
                  </a:schemeClr>
                </a:solidFill>
              </a:rPr>
              <a:t>Balená sodová voda</a:t>
            </a:r>
          </a:p>
          <a:p>
            <a:r>
              <a:rPr lang="cs-CZ" sz="8000" dirty="0" smtClean="0"/>
              <a:t>je vyrobena přidáním CO2 (nejméně 0,4 hmotnostních %) do pitné vody.</a:t>
            </a:r>
          </a:p>
          <a:p>
            <a:pPr>
              <a:buNone/>
            </a:pPr>
            <a:endParaRPr lang="cs-CZ" sz="8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cs-CZ" sz="8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cs-CZ" sz="4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cs-CZ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cs-CZ" dirty="0" smtClean="0"/>
              <a:t>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3000" dirty="0" smtClean="0">
                <a:solidFill>
                  <a:schemeClr val="tx2">
                    <a:lumMod val="75000"/>
                  </a:schemeClr>
                </a:solidFill>
              </a:rPr>
              <a:t>Balená </a:t>
            </a:r>
            <a:r>
              <a:rPr lang="cs-CZ" sz="3000" dirty="0" smtClean="0">
                <a:solidFill>
                  <a:schemeClr val="bg2">
                    <a:lumMod val="25000"/>
                  </a:schemeClr>
                </a:solidFill>
              </a:rPr>
              <a:t>pramenitá</a:t>
            </a:r>
            <a:r>
              <a:rPr lang="cs-CZ" sz="3000" dirty="0" smtClean="0">
                <a:solidFill>
                  <a:schemeClr val="tx2">
                    <a:lumMod val="75000"/>
                  </a:schemeClr>
                </a:solidFill>
              </a:rPr>
              <a:t> voda</a:t>
            </a:r>
            <a:endParaRPr lang="cs-CZ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sz="1900" dirty="0" smtClean="0">
                <a:solidFill>
                  <a:srgbClr val="002060"/>
                </a:solidFill>
              </a:rPr>
              <a:t>dříve nazývána-voda stolní, pocházející z chráněného podzemního zdroje, požadavky na jakost nejsou tak přísné jako u vody kojenecké. Není určena kojencům, vhodná k trvalému přímému požívání dospělými  i dětmi. Obsah rozpuštěných látek-maximálně 1 000 mg/l</a:t>
            </a:r>
            <a:r>
              <a:rPr lang="cs-CZ" sz="19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endParaRPr lang="cs-CZ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3000" dirty="0" smtClean="0">
                <a:solidFill>
                  <a:schemeClr val="tx2">
                    <a:lumMod val="75000"/>
                  </a:schemeClr>
                </a:solidFill>
              </a:rPr>
              <a:t>Balená kojenecká voda</a:t>
            </a:r>
          </a:p>
          <a:p>
            <a:r>
              <a:rPr lang="cs-CZ" sz="2000" dirty="0" smtClean="0">
                <a:solidFill>
                  <a:schemeClr val="bg2">
                    <a:lumMod val="25000"/>
                  </a:schemeClr>
                </a:solidFill>
              </a:rPr>
              <a:t>pochází z chráněného přírodního zdroje, který je vhodný pro přípravu kojenecké stravy i k trvalé konzumaci všemi skupinami obyvatel. Nesmí být chlorovaná, pouze ošetřena UV zářením. Musí být zaručeno původní složení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FF0000"/>
                </a:solidFill>
              </a:rPr>
              <a:t>obsah rozpuštěných látek nejvýše 500 mg/l</a:t>
            </a:r>
            <a:r>
              <a:rPr lang="cs-CZ" sz="2000" dirty="0" smtClean="0"/>
              <a:t>, obsah </a:t>
            </a:r>
            <a:r>
              <a:rPr lang="cs-CZ" sz="2000" dirty="0" smtClean="0">
                <a:solidFill>
                  <a:srgbClr val="FF0000"/>
                </a:solidFill>
              </a:rPr>
              <a:t>dusičnanů nejvýše 10 mg/l.</a:t>
            </a:r>
          </a:p>
          <a:p>
            <a:endParaRPr lang="cs-CZ" sz="2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</a:rPr>
              <a:t>Balená přírodní minerální voda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výrobek z chráněného podzemního zdroje přírodní minerální vody, schváleného ministerstvem zdravotnictví</a:t>
            </a:r>
          </a:p>
          <a:p>
            <a:endParaRPr lang="cs-CZ" sz="18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buSzPct val="100000"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velmi slabě mineralizovaná (s obsahem RL </a:t>
            </a:r>
            <a:r>
              <a:rPr lang="cs-CZ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do 50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mg/l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slabě mineralizovaná (obsah RL </a:t>
            </a:r>
            <a:r>
              <a:rPr lang="cs-CZ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50 až 500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mg/l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středně mineralizovaná (obsah RL </a:t>
            </a:r>
            <a:r>
              <a:rPr lang="cs-CZ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500 mg/l až 1500 mg/l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)  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silně mineralizovaná (obsah RL </a:t>
            </a:r>
            <a:r>
              <a:rPr lang="cs-CZ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1500 mg/l až 5000 mg/l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velmi silně mineralizovaná (obsah RL </a:t>
            </a:r>
            <a:r>
              <a:rPr lang="cs-CZ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vyšší než 5000 mg/l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cs-CZ" sz="2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přírodních minerálních vod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0" y="1119024"/>
          <a:ext cx="9144000" cy="5752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1440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+mn-lt"/>
                        </a:rPr>
                        <a:t>Mineralizace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+mn-lt"/>
                        </a:rPr>
                        <a:t>Značka</a:t>
                      </a:r>
                    </a:p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</a:tr>
              <a:tr h="17878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+mj-lt"/>
                        </a:rPr>
                        <a:t>Slabě</a:t>
                      </a:r>
                      <a:r>
                        <a:rPr lang="cs-CZ" baseline="0" dirty="0" smtClean="0">
                          <a:latin typeface="+mj-lt"/>
                        </a:rPr>
                        <a:t> mineralizované (100-500 mg/l)</a:t>
                      </a:r>
                      <a:endParaRPr lang="cs-CZ" dirty="0" smtClean="0">
                        <a:latin typeface="+mj-lt"/>
                      </a:endParaRPr>
                    </a:p>
                    <a:p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latin typeface="+mn-lt"/>
                        </a:rPr>
                        <a:t>Bonaqua</a:t>
                      </a:r>
                      <a:r>
                        <a:rPr lang="cs-CZ" dirty="0" smtClean="0">
                          <a:latin typeface="+mn-lt"/>
                        </a:rPr>
                        <a:t>, </a:t>
                      </a:r>
                      <a:r>
                        <a:rPr lang="cs-CZ" dirty="0" err="1" smtClean="0">
                          <a:latin typeface="+mn-lt"/>
                        </a:rPr>
                        <a:t>Aquila</a:t>
                      </a:r>
                      <a:r>
                        <a:rPr lang="cs-CZ" dirty="0" smtClean="0">
                          <a:latin typeface="+mn-lt"/>
                        </a:rPr>
                        <a:t>, </a:t>
                      </a:r>
                      <a:r>
                        <a:rPr lang="cs-CZ" dirty="0" err="1" smtClean="0">
                          <a:latin typeface="+mn-lt"/>
                        </a:rPr>
                        <a:t>Rajec</a:t>
                      </a:r>
                      <a:r>
                        <a:rPr lang="cs-CZ" dirty="0" smtClean="0">
                          <a:latin typeface="+mn-lt"/>
                        </a:rPr>
                        <a:t>,</a:t>
                      </a:r>
                      <a:r>
                        <a:rPr lang="cs-CZ" baseline="0" dirty="0" smtClean="0">
                          <a:latin typeface="+mn-lt"/>
                        </a:rPr>
                        <a:t> </a:t>
                      </a:r>
                      <a:r>
                        <a:rPr lang="cs-CZ" baseline="0" dirty="0" err="1" smtClean="0">
                          <a:latin typeface="+mn-lt"/>
                        </a:rPr>
                        <a:t>Toma</a:t>
                      </a:r>
                      <a:r>
                        <a:rPr lang="cs-CZ" baseline="0" dirty="0" smtClean="0">
                          <a:latin typeface="+mn-lt"/>
                        </a:rPr>
                        <a:t> natura, Dobrá voda, </a:t>
                      </a:r>
                      <a:r>
                        <a:rPr lang="cs-CZ" baseline="0" dirty="0" err="1" smtClean="0">
                          <a:latin typeface="+mn-lt"/>
                        </a:rPr>
                        <a:t>Valvert</a:t>
                      </a:r>
                      <a:r>
                        <a:rPr lang="cs-CZ" baseline="0" dirty="0" smtClean="0">
                          <a:latin typeface="+mn-lt"/>
                        </a:rPr>
                        <a:t>, </a:t>
                      </a:r>
                      <a:r>
                        <a:rPr lang="cs-CZ" baseline="0" dirty="0" err="1" smtClean="0">
                          <a:latin typeface="+mn-lt"/>
                        </a:rPr>
                        <a:t>Evian</a:t>
                      </a:r>
                      <a:r>
                        <a:rPr lang="cs-CZ" baseline="0" dirty="0" smtClean="0">
                          <a:latin typeface="+mn-lt"/>
                        </a:rPr>
                        <a:t>, </a:t>
                      </a:r>
                      <a:r>
                        <a:rPr lang="cs-CZ" baseline="0" dirty="0" err="1" smtClean="0">
                          <a:latin typeface="+mn-lt"/>
                        </a:rPr>
                        <a:t>Tanja</a:t>
                      </a:r>
                      <a:r>
                        <a:rPr lang="cs-CZ" baseline="0" dirty="0" smtClean="0">
                          <a:latin typeface="+mn-lt"/>
                        </a:rPr>
                        <a:t>, </a:t>
                      </a:r>
                      <a:r>
                        <a:rPr lang="cs-CZ" baseline="0" dirty="0" err="1" smtClean="0">
                          <a:latin typeface="+mn-lt"/>
                        </a:rPr>
                        <a:t>Clever</a:t>
                      </a:r>
                      <a:r>
                        <a:rPr lang="cs-CZ" baseline="0" dirty="0" smtClean="0">
                          <a:latin typeface="+mn-lt"/>
                        </a:rPr>
                        <a:t>, Horský pramen, Baby </a:t>
                      </a:r>
                      <a:r>
                        <a:rPr lang="cs-CZ" baseline="0" dirty="0" err="1" smtClean="0">
                          <a:latin typeface="+mn-lt"/>
                        </a:rPr>
                        <a:t>Wellness</a:t>
                      </a:r>
                      <a:endParaRPr lang="cs-CZ" dirty="0" smtClean="0">
                        <a:latin typeface="+mn-lt"/>
                      </a:endParaRPr>
                    </a:p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</a:tr>
              <a:tr h="9626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+mj-lt"/>
                        </a:rPr>
                        <a:t>Středně mineralizované (500-1500 mg/l)</a:t>
                      </a:r>
                    </a:p>
                    <a:p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+mn-lt"/>
                        </a:rPr>
                        <a:t>Mattoni</a:t>
                      </a:r>
                      <a:r>
                        <a:rPr lang="cs-CZ" dirty="0" smtClean="0">
                          <a:latin typeface="+mn-lt"/>
                        </a:rPr>
                        <a:t>, Magnesia, Karlovarská korunní, </a:t>
                      </a:r>
                      <a:r>
                        <a:rPr lang="cs-CZ" dirty="0" err="1" smtClean="0">
                          <a:latin typeface="+mn-lt"/>
                        </a:rPr>
                        <a:t>Ondrášovka</a:t>
                      </a:r>
                      <a:r>
                        <a:rPr lang="cs-CZ" dirty="0" smtClean="0">
                          <a:latin typeface="+mn-lt"/>
                        </a:rPr>
                        <a:t>, </a:t>
                      </a:r>
                      <a:r>
                        <a:rPr lang="cs-CZ" dirty="0" err="1" smtClean="0">
                          <a:latin typeface="+mn-lt"/>
                        </a:rPr>
                        <a:t>Vittel</a:t>
                      </a:r>
                      <a:r>
                        <a:rPr lang="cs-CZ" dirty="0" smtClean="0">
                          <a:latin typeface="+mn-lt"/>
                        </a:rPr>
                        <a:t>, </a:t>
                      </a:r>
                      <a:r>
                        <a:rPr lang="cs-CZ" dirty="0" err="1" smtClean="0">
                          <a:latin typeface="+mn-lt"/>
                        </a:rPr>
                        <a:t>Tesco</a:t>
                      </a:r>
                      <a:r>
                        <a:rPr lang="cs-CZ" dirty="0" smtClean="0">
                          <a:latin typeface="+mn-lt"/>
                        </a:rPr>
                        <a:t> </a:t>
                      </a:r>
                      <a:r>
                        <a:rPr lang="cs-CZ" dirty="0" err="1" smtClean="0">
                          <a:latin typeface="+mn-lt"/>
                        </a:rPr>
                        <a:t>minerálni</a:t>
                      </a:r>
                      <a:r>
                        <a:rPr lang="cs-CZ" dirty="0" smtClean="0">
                          <a:latin typeface="+mn-lt"/>
                        </a:rPr>
                        <a:t> voda, </a:t>
                      </a:r>
                      <a:r>
                        <a:rPr lang="cs-CZ" dirty="0" err="1" smtClean="0">
                          <a:latin typeface="+mn-lt"/>
                        </a:rPr>
                        <a:t>Perrier</a:t>
                      </a:r>
                      <a:endParaRPr lang="cs-CZ" dirty="0" smtClean="0">
                        <a:latin typeface="+mn-lt"/>
                      </a:endParaRPr>
                    </a:p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</a:tr>
              <a:tr h="695824">
                <a:tc>
                  <a:txBody>
                    <a:bodyPr/>
                    <a:lstStyle/>
                    <a:p>
                      <a:r>
                        <a:rPr lang="cs-CZ" dirty="0" smtClean="0"/>
                        <a:t>Silně mineralizované (1500-5000 mg/l)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Hanácká, Poděbradka, Odysea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581784">
                <a:tc>
                  <a:txBody>
                    <a:bodyPr/>
                    <a:lstStyle/>
                    <a:p>
                      <a:r>
                        <a:rPr lang="cs-CZ" dirty="0" smtClean="0"/>
                        <a:t>Velmi silně mineralizované</a:t>
                      </a:r>
                    </a:p>
                    <a:p>
                      <a:r>
                        <a:rPr lang="cs-CZ" baseline="0" dirty="0" smtClean="0"/>
                        <a:t> (přes 5000 mg/l)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Šaratica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Balená přírodní léčivá voda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</a:rPr>
              <a:t> z přírodních  léčivých  zdrojů,  s prokázanými léčivými účinky, požadavky na jakost balených léčivých vod nejsou nikde stanoveny (existují jen požadavky na mikrobiologickou jakost zdrojů těchto vod), používají se při určitých indikacích na doporučení lékaře a pouze po vymezenou dobu.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endParaRPr lang="cs-CZ" sz="18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endParaRPr lang="cs-CZ" sz="18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endParaRPr lang="cs-CZ" sz="18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endParaRPr lang="cs-CZ" sz="18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endParaRPr lang="cs-CZ" sz="1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Nejvýznamnější ukazatele kvality 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Celková mineralizace</a:t>
            </a:r>
          </a:p>
          <a:p>
            <a:endParaRPr lang="cs-CZ" dirty="0" smtClean="0"/>
          </a:p>
          <a:p>
            <a:r>
              <a:rPr lang="cs-CZ" dirty="0" smtClean="0"/>
              <a:t>Obsah jednotlivých minerálních látek</a:t>
            </a:r>
          </a:p>
          <a:p>
            <a:endParaRPr lang="cs-CZ" dirty="0" smtClean="0"/>
          </a:p>
          <a:p>
            <a:r>
              <a:rPr lang="cs-CZ" dirty="0" smtClean="0"/>
              <a:t>Obsah oxidu uhličitého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Mikrobiální kontaminace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Nejvýznamnější ukazatele kvality 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80000"/>
              </a:lnSpc>
              <a:buClr>
                <a:srgbClr val="2DA2BF"/>
              </a:buClr>
              <a:defRPr/>
            </a:pPr>
            <a:r>
              <a:rPr lang="cs-CZ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 každodenní konzumaci  je vhodná celková mineralizace </a:t>
            </a:r>
            <a:r>
              <a:rPr lang="cs-CZ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150-500 mg/l</a:t>
            </a:r>
            <a:r>
              <a:rPr lang="cs-CZ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můžeme doplnit max.500 ml středně až silně min. vody</a:t>
            </a:r>
          </a:p>
          <a:p>
            <a:pPr lvl="0">
              <a:lnSpc>
                <a:spcPct val="80000"/>
              </a:lnSpc>
              <a:buClr>
                <a:srgbClr val="2DA2BF"/>
              </a:buClr>
              <a:defRPr/>
            </a:pPr>
            <a:endParaRPr lang="cs-CZ" sz="28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80000"/>
              </a:lnSpc>
              <a:buClr>
                <a:srgbClr val="2DA2BF"/>
              </a:buClr>
              <a:defRPr/>
            </a:pPr>
            <a:r>
              <a:rPr lang="cs-CZ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Příliš mineralizované vody jsou pro každodenní konzumaci nevhodné → nezbavují efektivně tělo zplodin látkové přeměny a přebytečných solí, mohou zvyšovat riziko hypertenze, nefrolitiázy a urolitiázy, </a:t>
            </a:r>
            <a:r>
              <a:rPr lang="cs-CZ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cholelitiázy</a:t>
            </a:r>
            <a:r>
              <a:rPr lang="cs-CZ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některých kloubních chorob. </a:t>
            </a:r>
          </a:p>
          <a:p>
            <a:pPr lvl="0">
              <a:lnSpc>
                <a:spcPct val="80000"/>
              </a:lnSpc>
              <a:buClr>
                <a:srgbClr val="2DA2BF"/>
              </a:buClr>
              <a:defRPr/>
            </a:pPr>
            <a:endParaRPr lang="cs-CZ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80000"/>
              </a:lnSpc>
              <a:buClr>
                <a:srgbClr val="2DA2BF"/>
              </a:buClr>
              <a:defRPr/>
            </a:pPr>
            <a:endParaRPr lang="cs-CZ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80000"/>
              </a:lnSpc>
              <a:buClr>
                <a:srgbClr val="2DA2BF"/>
              </a:buClr>
              <a:defRPr/>
            </a:pPr>
            <a:r>
              <a:rPr lang="cs-CZ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Kdy je vhodné konzumovat středně až silně mineralizované vody ???</a:t>
            </a:r>
            <a:endParaRPr lang="cs-CZ" dirty="0" smtClean="0">
              <a:solidFill>
                <a:prstClr val="black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Nejvýznamnější ukazatele kvality 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56792"/>
            <a:ext cx="8503920" cy="576064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Velmi slabě mineralizované vody </a:t>
            </a:r>
            <a:r>
              <a:rPr lang="cs-CZ" dirty="0" smtClean="0"/>
              <a:t>se nehodí pro stálé pití kvůli riziku narušení </a:t>
            </a:r>
            <a:r>
              <a:rPr lang="cs-CZ" dirty="0" err="1" smtClean="0"/>
              <a:t>minerálového</a:t>
            </a:r>
            <a:r>
              <a:rPr lang="cs-CZ" dirty="0" smtClean="0"/>
              <a:t> i vodního metabolismu, tělo by se mohlo začít zbavovat vlastních minerálních látek, může být vhodná jen pro některé krátkodobé dietní nebo léčebné kůry</a:t>
            </a:r>
          </a:p>
          <a:p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Slabě mineralizované vody </a:t>
            </a:r>
            <a:r>
              <a:rPr lang="cs-CZ" dirty="0" smtClean="0"/>
              <a:t>se hodí pro běžné pití, pokud nejsou uměle syceny oxidem uhličitým nebo pokud ho přirozeně neobsahují ve vyšším množství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Středně mineralizované vody </a:t>
            </a:r>
            <a:r>
              <a:rPr lang="cs-CZ" dirty="0" smtClean="0"/>
              <a:t>by měly být pouze doplňkem v nápojovém sortimentu, měly by se střídat a konzumované množství by nemělo v průměru přesáhnout 0,5 litru za den</a:t>
            </a:r>
          </a:p>
          <a:p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Silně mineralizované vody </a:t>
            </a:r>
            <a:r>
              <a:rPr lang="cs-CZ" dirty="0" smtClean="0"/>
              <a:t>by se měly konzumovat jen výjimečně a v omezeném množství; pro děti jde vyloženě o nevhodný nápoj</a:t>
            </a:r>
          </a:p>
          <a:p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Velmi silně mineralizované vody </a:t>
            </a:r>
            <a:r>
              <a:rPr lang="cs-CZ" dirty="0" smtClean="0"/>
              <a:t>by se měly používat jen jako lék pod dohledem lékaře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Přehled vod na trhu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Pramenitá voda </a:t>
            </a:r>
          </a:p>
          <a:p>
            <a:r>
              <a:rPr lang="cs-CZ" dirty="0" err="1" smtClean="0"/>
              <a:t>Aqua</a:t>
            </a:r>
            <a:r>
              <a:rPr lang="cs-CZ" dirty="0" smtClean="0"/>
              <a:t> </a:t>
            </a:r>
            <a:r>
              <a:rPr lang="cs-CZ" dirty="0" err="1" smtClean="0"/>
              <a:t>Bella</a:t>
            </a:r>
            <a:r>
              <a:rPr lang="cs-CZ" dirty="0" smtClean="0"/>
              <a:t>, </a:t>
            </a:r>
            <a:r>
              <a:rPr lang="cs-CZ" dirty="0" err="1" smtClean="0"/>
              <a:t>Aquila</a:t>
            </a:r>
            <a:r>
              <a:rPr lang="cs-CZ" dirty="0" smtClean="0"/>
              <a:t>, </a:t>
            </a:r>
            <a:r>
              <a:rPr lang="cs-CZ" dirty="0" err="1" smtClean="0"/>
              <a:t>Toma</a:t>
            </a:r>
            <a:r>
              <a:rPr lang="cs-CZ" dirty="0" smtClean="0"/>
              <a:t> natura, </a:t>
            </a:r>
            <a:r>
              <a:rPr lang="cs-CZ" dirty="0" err="1" smtClean="0"/>
              <a:t>Fromin</a:t>
            </a:r>
            <a:r>
              <a:rPr lang="cs-CZ" dirty="0" smtClean="0"/>
              <a:t>, Šumavský pramen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Kojenecká voda</a:t>
            </a:r>
          </a:p>
          <a:p>
            <a:r>
              <a:rPr lang="cs-CZ" dirty="0" err="1" smtClean="0"/>
              <a:t>Aqua</a:t>
            </a:r>
            <a:r>
              <a:rPr lang="cs-CZ" dirty="0" smtClean="0"/>
              <a:t> Oasa, Bonny, </a:t>
            </a:r>
            <a:r>
              <a:rPr lang="cs-CZ" dirty="0" err="1" smtClean="0"/>
              <a:t>Fromin</a:t>
            </a:r>
            <a:r>
              <a:rPr lang="cs-CZ" dirty="0" smtClean="0"/>
              <a:t>, Horský pramen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Přírodní minerální voda</a:t>
            </a:r>
          </a:p>
          <a:p>
            <a:r>
              <a:rPr lang="cs-CZ" dirty="0" smtClean="0"/>
              <a:t>Dobrá voda, </a:t>
            </a:r>
            <a:r>
              <a:rPr lang="cs-CZ" dirty="0" err="1" smtClean="0"/>
              <a:t>Mattoni</a:t>
            </a:r>
            <a:r>
              <a:rPr lang="cs-CZ" dirty="0" smtClean="0"/>
              <a:t>, Magnesia, Poděbradka, </a:t>
            </a:r>
            <a:r>
              <a:rPr lang="cs-CZ" dirty="0" err="1" smtClean="0"/>
              <a:t>Ondrášovka</a:t>
            </a:r>
            <a:r>
              <a:rPr lang="cs-CZ" dirty="0" smtClean="0"/>
              <a:t>, Hanácká kyselka, Korunní …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Léčivá minerální voda</a:t>
            </a:r>
          </a:p>
          <a:p>
            <a:r>
              <a:rPr lang="cs-CZ" dirty="0" smtClean="0"/>
              <a:t>Bílinská kyselka, Vincentka, </a:t>
            </a:r>
            <a:r>
              <a:rPr lang="cs-CZ" dirty="0" err="1" smtClean="0"/>
              <a:t>Šaratica</a:t>
            </a:r>
            <a:r>
              <a:rPr lang="cs-CZ" dirty="0" smtClean="0"/>
              <a:t>, Zaječická hořká voda, Rudolfův pramen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268760"/>
          </a:xfrm>
        </p:spPr>
        <p:txBody>
          <a:bodyPr>
            <a:normAutofit/>
          </a:bodyPr>
          <a:lstStyle/>
          <a:p>
            <a:r>
              <a:rPr lang="cs-CZ" dirty="0" smtClean="0"/>
              <a:t>Přívod a výdej vody mohou ještě ovlivňovat tyto aspekty: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Sociální aspekty          </a:t>
            </a:r>
          </a:p>
          <a:p>
            <a:r>
              <a:rPr lang="cs-CZ" dirty="0" smtClean="0"/>
              <a:t>Prostředí</a:t>
            </a:r>
          </a:p>
          <a:p>
            <a:r>
              <a:rPr lang="cs-CZ" dirty="0" smtClean="0"/>
              <a:t>Kultura</a:t>
            </a:r>
          </a:p>
          <a:p>
            <a:r>
              <a:rPr lang="cs-CZ" dirty="0" smtClean="0"/>
              <a:t>Fyzická aktivita</a:t>
            </a:r>
          </a:p>
          <a:p>
            <a:r>
              <a:rPr lang="cs-CZ" dirty="0" smtClean="0"/>
              <a:t>Vnější prostředí</a:t>
            </a:r>
          </a:p>
          <a:p>
            <a:r>
              <a:rPr lang="cs-CZ" dirty="0" smtClean="0"/>
              <a:t>Tělesná teplota</a:t>
            </a:r>
          </a:p>
          <a:p>
            <a:r>
              <a:rPr lang="cs-CZ" dirty="0" smtClean="0"/>
              <a:t>Oblečení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Minerální látky (ML)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cs-CZ" sz="22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cs-CZ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Ca</a:t>
            </a:r>
            <a:r>
              <a:rPr lang="cs-CZ" sz="22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2+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Optimální poměr vápník:hořčík 2:1, ↑množství Ca ↓vstřebávání Mg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Suma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Ca</a:t>
            </a:r>
            <a:r>
              <a:rPr lang="cs-CZ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2+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cs-CZ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2+  =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tvrdost vody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Vařením v tvrdé vodě- zelenina, těstoviny, rýže-obohaceny o Ca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Vstřebatelnost 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cs-CZ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z vody je vysoká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cs-CZ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  <a:defRPr/>
            </a:pPr>
            <a:endParaRPr lang="cs-CZ" sz="22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cs-CZ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2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cs-CZ" sz="2200" baseline="30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Přeměna dusičnanů na dusitany (NO2-) v zažívacím traktu člověka, dusitany váží se na červené krevní barvivo a snižují tak schopnost krve přenášet kyslík (hemoglobin-</a:t>
            </a:r>
            <a:r>
              <a:rPr lang="cs-CZ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methemoglobin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Přípustné množství do 50 mg/l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Minerální látky (ML)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cs-CZ" sz="22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Hlavním kationtem plazmy a extracelulární tekutiny, udržování </a:t>
            </a:r>
            <a:r>
              <a:rPr lang="cs-CZ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acidobazické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rovnováhy, přenos nervových impulsů, ovlivňuje výšku TK a má vliv i na jiná onemocnění KVS, GIT, NS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2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Voda je největším zdrojem fluoru, nezbytný pro stavbu kostí a zubů, zubní fluoróza (skvrnitost zubů) a deformity kostí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Optimální hodnoty některých ML (SZÚ)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5496" y="1196751"/>
          <a:ext cx="9108505" cy="5786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4951"/>
                <a:gridCol w="4663554"/>
              </a:tblGrid>
              <a:tr h="514659">
                <a:tc>
                  <a:txBody>
                    <a:bodyPr/>
                    <a:lstStyle/>
                    <a:p>
                      <a:r>
                        <a:rPr kumimoji="0" lang="cs-CZ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Ukazatel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Optimální obsah</a:t>
                      </a:r>
                      <a:endParaRPr lang="cs-CZ" dirty="0"/>
                    </a:p>
                  </a:txBody>
                  <a:tcPr/>
                </a:tc>
              </a:tr>
              <a:tr h="514659"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RL – rozpuštěné látky (ukazatel celkového obsahu minerálních látek)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 až 400 mg/l</a:t>
                      </a:r>
                      <a:endParaRPr lang="cs-CZ" dirty="0"/>
                    </a:p>
                  </a:txBody>
                  <a:tcPr/>
                </a:tc>
              </a:tr>
              <a:tr h="514659"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</a:t>
                      </a:r>
                      <a:r>
                        <a:rPr kumimoji="0" lang="cs-CZ" b="0" i="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++</a:t>
                      </a:r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– vápník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 až 70 (minimálně 30) mg/l</a:t>
                      </a:r>
                      <a:endParaRPr lang="cs-CZ" dirty="0"/>
                    </a:p>
                  </a:txBody>
                  <a:tcPr/>
                </a:tc>
              </a:tr>
              <a:tr h="514659"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Mg</a:t>
                      </a:r>
                      <a:r>
                        <a:rPr kumimoji="0" lang="cs-CZ" b="0" i="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++</a:t>
                      </a:r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– hořčík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 až 30 (minimálně 10) mg/l</a:t>
                      </a:r>
                      <a:endParaRPr lang="cs-CZ" dirty="0"/>
                    </a:p>
                  </a:txBody>
                  <a:tcPr/>
                </a:tc>
              </a:tr>
              <a:tr h="514659"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kumimoji="0" lang="cs-CZ" b="0" i="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– sodík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až 25 mg/l</a:t>
                      </a:r>
                      <a:endParaRPr lang="cs-CZ" dirty="0"/>
                    </a:p>
                  </a:txBody>
                  <a:tcPr/>
                </a:tc>
              </a:tr>
              <a:tr h="514659"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b="0" i="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– draslík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až 5 mg/l</a:t>
                      </a:r>
                      <a:endParaRPr lang="cs-CZ" dirty="0"/>
                    </a:p>
                  </a:txBody>
                  <a:tcPr/>
                </a:tc>
              </a:tr>
              <a:tr h="514659"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</a:t>
                      </a:r>
                      <a:r>
                        <a:rPr kumimoji="0" lang="cs-CZ" b="0" i="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– chloridy (*)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méně než 50 mg/l</a:t>
                      </a:r>
                      <a:endParaRPr lang="cs-CZ" dirty="0"/>
                    </a:p>
                  </a:txBody>
                  <a:tcPr/>
                </a:tc>
              </a:tr>
              <a:tr h="514659"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</a:t>
                      </a:r>
                      <a:r>
                        <a:rPr kumimoji="0" lang="cs-CZ" b="0" i="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cs-CZ" b="0" i="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– sírany (*)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méně než 50 mg/l</a:t>
                      </a:r>
                      <a:endParaRPr lang="cs-CZ" dirty="0"/>
                    </a:p>
                  </a:txBody>
                  <a:tcPr/>
                </a:tc>
              </a:tr>
              <a:tr h="514659"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HCO</a:t>
                      </a:r>
                      <a:r>
                        <a:rPr kumimoji="0" lang="cs-CZ" b="0" i="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cs-CZ" b="0" i="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– </a:t>
                      </a:r>
                      <a:r>
                        <a:rPr kumimoji="0" lang="cs-CZ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hydrogenuhličitany</a:t>
                      </a:r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(**)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 až 300 mg/l</a:t>
                      </a:r>
                      <a:endParaRPr lang="cs-CZ" dirty="0"/>
                    </a:p>
                  </a:txBody>
                  <a:tcPr/>
                </a:tc>
              </a:tr>
              <a:tr h="514659"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kumimoji="0" lang="cs-CZ" b="0" i="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– fluoridy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0,1 až 0,3 mg/l</a:t>
                      </a:r>
                      <a:endParaRPr lang="cs-CZ" dirty="0"/>
                    </a:p>
                  </a:txBody>
                  <a:tcPr/>
                </a:tc>
              </a:tr>
              <a:tr h="514659"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cs-CZ" b="0" i="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cs-CZ" b="0" i="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– dusičnany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méně než 10 mg/l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Oxid uhličitý v balených vodách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Přídavek CO2 do balených vod především z důvodů chuťových </a:t>
            </a:r>
            <a:br>
              <a:rPr lang="cs-CZ" dirty="0" smtClean="0"/>
            </a:br>
            <a:r>
              <a:rPr lang="cs-CZ" dirty="0" smtClean="0"/>
              <a:t>a konzervačních</a:t>
            </a:r>
          </a:p>
          <a:p>
            <a:endParaRPr lang="cs-CZ" dirty="0" smtClean="0"/>
          </a:p>
          <a:p>
            <a:r>
              <a:rPr lang="cs-CZ" dirty="0" smtClean="0"/>
              <a:t>Obsah Co2 v minerálních či stolních perlivých vodách obvykle 4000-6000 mg/l</a:t>
            </a:r>
          </a:p>
          <a:p>
            <a:endParaRPr lang="cs-CZ" dirty="0" smtClean="0"/>
          </a:p>
          <a:p>
            <a:r>
              <a:rPr lang="cs-CZ" dirty="0" smtClean="0"/>
              <a:t>Jemně perlivé vody 1500-4000 mg/l</a:t>
            </a:r>
          </a:p>
          <a:p>
            <a:endParaRPr lang="cs-CZ" dirty="0" smtClean="0"/>
          </a:p>
          <a:p>
            <a:r>
              <a:rPr lang="cs-CZ" dirty="0" smtClean="0"/>
              <a:t>Sodová voda 7000-8000 mg/l</a:t>
            </a:r>
          </a:p>
          <a:p>
            <a:endParaRPr lang="cs-CZ" dirty="0" smtClean="0"/>
          </a:p>
          <a:p>
            <a:r>
              <a:rPr lang="cs-CZ" dirty="0" smtClean="0"/>
              <a:t>Čím vyšší obsah CO2, tím kyselejší pH (obvyklé hodnoty pH jsou cca 4,5-6,0)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Účinky oxidu uhličitého na lidský organismus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100" dirty="0" smtClean="0">
                <a:latin typeface="Times New Roman" pitchFamily="18" charset="0"/>
                <a:cs typeface="Times New Roman" pitchFamily="18" charset="0"/>
              </a:rPr>
              <a:t>Odpadní produkt látkové přeměny, kterého se organizmus musí neustále zbavovat pomocí dýchání </a:t>
            </a:r>
            <a:endParaRPr lang="cs-CZ" sz="2100" dirty="0" smtClean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endParaRPr lang="cs-CZ" sz="300" dirty="0" smtClean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r>
              <a:rPr lang="cs-CZ" sz="21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 prokrvení sliznice DÚ,  sekrece slin,  citlivosti chuťových receptorů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Falešný pocit osvěžení, překrývání skutečné chuti nápoje</a:t>
            </a:r>
            <a:endParaRPr lang="cs-CZ" sz="2100" dirty="0" smtClean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endParaRPr lang="cs-CZ" sz="300" dirty="0" smtClean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r>
              <a:rPr lang="cs-CZ" sz="21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 sekrece žaludeční šťávy,  motility žaludku – nedostatečné natrávení potravy, zrychlení střevní peristaltiky</a:t>
            </a:r>
          </a:p>
          <a:p>
            <a:endParaRPr lang="cs-CZ" sz="300" dirty="0" smtClean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r>
              <a:rPr lang="cs-CZ" sz="21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Říhání</a:t>
            </a:r>
          </a:p>
          <a:p>
            <a:endParaRPr lang="cs-CZ" sz="300" dirty="0" smtClean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r>
              <a:rPr lang="cs-CZ" sz="21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Stimulace dechového centra, dochází k  dechové frekvence</a:t>
            </a:r>
          </a:p>
          <a:p>
            <a:endParaRPr lang="cs-CZ" sz="300" dirty="0" smtClean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r>
              <a:rPr lang="cs-CZ" sz="21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Mírný diuretický účinek</a:t>
            </a:r>
          </a:p>
          <a:p>
            <a:endParaRPr lang="cs-CZ" sz="300" dirty="0" smtClean="0"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r>
              <a:rPr lang="cs-CZ" sz="21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Posun v </a:t>
            </a:r>
            <a:r>
              <a:rPr lang="cs-CZ" sz="2100" dirty="0" err="1" smtClean="0">
                <a:latin typeface="Times New Roman" pitchFamily="18" charset="0"/>
                <a:cs typeface="Times New Roman" pitchFamily="18" charset="0"/>
                <a:sym typeface="Wingdings 3"/>
              </a:rPr>
              <a:t>acidobazické</a:t>
            </a:r>
            <a:r>
              <a:rPr lang="cs-CZ" sz="21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rovnováze směrem k acidóze</a:t>
            </a:r>
          </a:p>
          <a:p>
            <a:r>
              <a:rPr lang="cs-CZ" sz="21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U citlivých jedinců nápoje s CO</a:t>
            </a:r>
            <a:r>
              <a:rPr lang="cs-CZ" sz="2400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2 </a:t>
            </a:r>
            <a:r>
              <a:rPr lang="cs-CZ" sz="21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mohou způsobit podráždění žaludeční sliznice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Mikrobiální kontaminace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Požadavky na hygienickou nezávadnost pitné vody upraveny vyhláškou č. 404/2006 Sb. (č. 275/2004 Sb.) a č.</a:t>
            </a:r>
            <a:r>
              <a:rPr lang="cs-CZ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293/2006 Sb. (č. 252/2004 Sb.). </a:t>
            </a:r>
          </a:p>
          <a:p>
            <a:pPr>
              <a:lnSpc>
                <a:spcPct val="90000"/>
              </a:lnSpc>
              <a:defRPr/>
            </a:pPr>
            <a:endParaRPr lang="cs-CZ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Vyhlášky stanovují počet E. </a:t>
            </a:r>
            <a:r>
              <a:rPr lang="cs-CZ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coli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koliformní bakterie, </a:t>
            </a:r>
            <a:r>
              <a:rPr lang="cs-CZ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entrokoky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Pseudomonas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aeruginosa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sporulující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anaerobní bakterie,</a:t>
            </a:r>
            <a:r>
              <a:rPr lang="cs-CZ" sz="2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psychrofilní a </a:t>
            </a:r>
            <a:r>
              <a:rPr lang="cs-CZ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mezofilní</a:t>
            </a:r>
            <a:r>
              <a:rPr lang="cs-CZ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bakterie </a:t>
            </a:r>
          </a:p>
          <a:p>
            <a:pPr>
              <a:lnSpc>
                <a:spcPct val="90000"/>
              </a:lnSpc>
              <a:defRPr/>
            </a:pPr>
            <a:endParaRPr lang="cs-CZ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Důležité:</a:t>
            </a:r>
          </a:p>
          <a:p>
            <a:pPr lvl="1">
              <a:lnSpc>
                <a:spcPct val="90000"/>
              </a:lnSpc>
              <a:buSzPct val="100000"/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Podmínky skladování - temno, chlad (teplo - uvolnění acetaldehydu, 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ftalátů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z obalů, množení bakterií)</a:t>
            </a:r>
          </a:p>
          <a:p>
            <a:pPr lvl="1">
              <a:lnSpc>
                <a:spcPct val="90000"/>
              </a:lnSpc>
              <a:buSzPct val="100000"/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Nepít přímo z láhve – mikrobiální kontaminace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Nápoje s obsahem kofeinu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kofein- chemická sloučenina (alkaloid)</a:t>
            </a:r>
          </a:p>
          <a:p>
            <a:r>
              <a:rPr lang="cs-CZ" dirty="0" smtClean="0"/>
              <a:t>stimuluje CNS a srdeční činnost</a:t>
            </a:r>
          </a:p>
          <a:p>
            <a:endParaRPr lang="cs-CZ" dirty="0" smtClean="0"/>
          </a:p>
          <a:p>
            <a:r>
              <a:rPr lang="cs-CZ" dirty="0" smtClean="0"/>
              <a:t>výskyt: kávová zrna, kakaové boby, listy čajovníku, ořechy koly, plody </a:t>
            </a:r>
            <a:r>
              <a:rPr lang="cs-CZ" dirty="0" err="1" smtClean="0"/>
              <a:t>guarany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káva (</a:t>
            </a:r>
            <a:r>
              <a:rPr lang="cs-CZ" dirty="0" err="1" smtClean="0"/>
              <a:t>Arabica</a:t>
            </a:r>
            <a:r>
              <a:rPr lang="cs-CZ" dirty="0" smtClean="0"/>
              <a:t> x </a:t>
            </a:r>
            <a:r>
              <a:rPr lang="cs-CZ" dirty="0" err="1" smtClean="0"/>
              <a:t>Robusta</a:t>
            </a:r>
            <a:r>
              <a:rPr lang="cs-CZ" dirty="0" smtClean="0"/>
              <a:t>), kolové nápoje, čokoláda, kakao, horká čokoláda, energetické nápoje, čaje</a:t>
            </a:r>
          </a:p>
          <a:p>
            <a:r>
              <a:rPr lang="cs-CZ" dirty="0" smtClean="0"/>
              <a:t>čaje: pravé-z lístků čajovníku čínského (černé, </a:t>
            </a:r>
            <a:r>
              <a:rPr lang="cs-CZ" dirty="0" err="1" smtClean="0"/>
              <a:t>oolong</a:t>
            </a:r>
            <a:r>
              <a:rPr lang="cs-CZ" dirty="0" smtClean="0"/>
              <a:t>, zelené)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káva do 300 mg kofeinu-lze započítat do pitného režimu</a:t>
            </a:r>
          </a:p>
          <a:p>
            <a:r>
              <a:rPr lang="cs-CZ" dirty="0" smtClean="0"/>
              <a:t>těhotné do 200 mg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Průměrný obsah kofeinu v mg/na 100 g či 100 ml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</p:nvPr>
        </p:nvGraphicFramePr>
        <p:xfrm>
          <a:off x="179512" y="1052736"/>
          <a:ext cx="8964488" cy="580526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12369"/>
                <a:gridCol w="4252119"/>
              </a:tblGrid>
              <a:tr h="837051">
                <a:tc gridSpan="2">
                  <a:txBody>
                    <a:bodyPr/>
                    <a:lstStyle/>
                    <a:p>
                      <a:r>
                        <a:rPr lang="cs-CZ" sz="2400" dirty="0" smtClean="0"/>
                        <a:t>Průměrný obsah kofeinu (mg)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2102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Zrnková</a:t>
                      </a:r>
                      <a:r>
                        <a:rPr lang="cs-CZ" sz="2400" baseline="0" dirty="0" smtClean="0"/>
                        <a:t> káva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57</a:t>
                      </a:r>
                      <a:endParaRPr lang="cs-CZ" sz="2400" dirty="0"/>
                    </a:p>
                  </a:txBody>
                  <a:tcPr/>
                </a:tc>
              </a:tr>
              <a:tr h="62102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Instantní</a:t>
                      </a:r>
                      <a:r>
                        <a:rPr lang="cs-CZ" sz="2400" baseline="0" dirty="0" smtClean="0"/>
                        <a:t> káva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40</a:t>
                      </a:r>
                      <a:endParaRPr lang="cs-CZ" sz="2400" dirty="0"/>
                    </a:p>
                  </a:txBody>
                  <a:tcPr/>
                </a:tc>
              </a:tr>
              <a:tr h="62102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Čaj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20-40</a:t>
                      </a:r>
                      <a:endParaRPr lang="cs-CZ" sz="2400" dirty="0"/>
                    </a:p>
                  </a:txBody>
                  <a:tcPr/>
                </a:tc>
              </a:tr>
              <a:tr h="62102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Energetické</a:t>
                      </a:r>
                      <a:r>
                        <a:rPr lang="cs-CZ" sz="2400" baseline="0" dirty="0" smtClean="0"/>
                        <a:t> n</a:t>
                      </a:r>
                      <a:r>
                        <a:rPr lang="cs-CZ" sz="2400" dirty="0" smtClean="0"/>
                        <a:t>ápoje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30</a:t>
                      </a:r>
                      <a:endParaRPr lang="cs-CZ" sz="2400" dirty="0"/>
                    </a:p>
                  </a:txBody>
                  <a:tcPr/>
                </a:tc>
              </a:tr>
              <a:tr h="62102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Ledový čaj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15</a:t>
                      </a:r>
                      <a:endParaRPr lang="cs-CZ" sz="2400" dirty="0"/>
                    </a:p>
                  </a:txBody>
                  <a:tcPr/>
                </a:tc>
              </a:tr>
              <a:tr h="62102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Kolové nápoje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12-15</a:t>
                      </a:r>
                      <a:endParaRPr lang="cs-CZ" sz="2400" dirty="0"/>
                    </a:p>
                  </a:txBody>
                  <a:tcPr/>
                </a:tc>
              </a:tr>
              <a:tr h="62102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Hořká čokoláda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10</a:t>
                      </a:r>
                      <a:endParaRPr lang="cs-CZ" sz="2400" dirty="0"/>
                    </a:p>
                  </a:txBody>
                  <a:tcPr/>
                </a:tc>
              </a:tr>
              <a:tr h="62102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Mléčná čokoláda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3                           </a:t>
                      </a:r>
                      <a:r>
                        <a:rPr lang="cs-CZ" sz="1800" dirty="0" smtClean="0"/>
                        <a:t>(Pokorná 2008)</a:t>
                      </a:r>
                      <a:endParaRPr lang="cs-CZ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Nápoje s obsahem ovocné složky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  <a:t>Džusy </a:t>
            </a:r>
          </a:p>
          <a:p>
            <a:r>
              <a:rPr lang="cs-CZ" dirty="0" smtClean="0"/>
              <a:t>0bsahují 50- 100 % ovocné  případně zeleninové složky</a:t>
            </a:r>
          </a:p>
          <a:p>
            <a:pPr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  <a:t>Nektary a ovocné šťávy</a:t>
            </a:r>
          </a:p>
          <a:p>
            <a:r>
              <a:rPr lang="cs-CZ" dirty="0" smtClean="0"/>
              <a:t>obsah ovocné případně zeleninové složky  25-50 % </a:t>
            </a:r>
          </a:p>
          <a:p>
            <a:pPr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  <a:t>Ovocné nápoje</a:t>
            </a:r>
          </a:p>
          <a:p>
            <a:r>
              <a:rPr lang="cs-CZ" dirty="0" smtClean="0"/>
              <a:t>obsah ovocné složky nižší než  25 %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- obsahují vitaminy, </a:t>
            </a:r>
            <a:r>
              <a:rPr lang="cs-CZ" dirty="0" err="1" smtClean="0"/>
              <a:t>bioaktivní</a:t>
            </a:r>
            <a:r>
              <a:rPr lang="cs-CZ" dirty="0" smtClean="0"/>
              <a:t> látky, vlákninu, minerální látky, </a:t>
            </a:r>
            <a:r>
              <a:rPr lang="cs-CZ" dirty="0" smtClean="0">
                <a:solidFill>
                  <a:srgbClr val="FF0000"/>
                </a:solidFill>
              </a:rPr>
              <a:t>jednoduché sacharidy, </a:t>
            </a:r>
            <a:r>
              <a:rPr lang="cs-CZ" dirty="0" smtClean="0"/>
              <a:t>barviva, </a:t>
            </a:r>
            <a:r>
              <a:rPr lang="cs-CZ" dirty="0" err="1" smtClean="0"/>
              <a:t>aromata</a:t>
            </a:r>
            <a:r>
              <a:rPr lang="cs-CZ" dirty="0" smtClean="0"/>
              <a:t>, </a:t>
            </a:r>
            <a:r>
              <a:rPr lang="cs-CZ" dirty="0" err="1" smtClean="0"/>
              <a:t>konzervanty</a:t>
            </a:r>
            <a:r>
              <a:rPr lang="cs-CZ" dirty="0" smtClean="0"/>
              <a:t>, organické kyseliny.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Energetické nápoje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Tekutiny obohacené o látky, které mají stimulovat výkon.</a:t>
            </a:r>
          </a:p>
          <a:p>
            <a:endParaRPr lang="cs-CZ" dirty="0" smtClean="0"/>
          </a:p>
          <a:p>
            <a:r>
              <a:rPr lang="cs-CZ" dirty="0" smtClean="0"/>
              <a:t>Přidávané látky - kofein, </a:t>
            </a:r>
            <a:r>
              <a:rPr lang="cs-CZ" dirty="0" err="1" smtClean="0"/>
              <a:t>taurin</a:t>
            </a:r>
            <a:r>
              <a:rPr lang="cs-CZ" dirty="0" smtClean="0"/>
              <a:t>, L-</a:t>
            </a:r>
            <a:r>
              <a:rPr lang="cs-CZ" dirty="0" err="1" smtClean="0"/>
              <a:t>carnitin</a:t>
            </a:r>
            <a:r>
              <a:rPr lang="cs-CZ" dirty="0" smtClean="0"/>
              <a:t>, barviva, </a:t>
            </a:r>
            <a:r>
              <a:rPr lang="cs-CZ" dirty="0" err="1" smtClean="0"/>
              <a:t>aromata</a:t>
            </a:r>
            <a:r>
              <a:rPr lang="cs-CZ" dirty="0" smtClean="0"/>
              <a:t>, </a:t>
            </a:r>
            <a:r>
              <a:rPr lang="cs-CZ" dirty="0" err="1" smtClean="0"/>
              <a:t>konzervanty</a:t>
            </a:r>
            <a:r>
              <a:rPr lang="cs-CZ" dirty="0" smtClean="0"/>
              <a:t>, sacharidy</a:t>
            </a:r>
          </a:p>
          <a:p>
            <a:endParaRPr lang="cs-CZ" dirty="0" smtClean="0"/>
          </a:p>
          <a:p>
            <a:r>
              <a:rPr lang="cs-CZ" dirty="0" smtClean="0"/>
              <a:t>Nevýhody - kofein (dle vyhlášky max. 32 mg/100ml = 1 šálek slabé kávy), ↑obsah sacharidů (průměr 28g/l cukru v 250ml = 7 kostek cukru)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Nekonzumovat s alkoholem! Nevhodné pro mladé lidi!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Průměrné množství celkové vody v těle ve vztahu k věku, pohlaví a netukové tělesné hmotnosti: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01625" y="1616673"/>
          <a:ext cx="8504238" cy="4970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52119"/>
                <a:gridCol w="4252119"/>
              </a:tblGrid>
              <a:tr h="388843">
                <a:tc>
                  <a:txBody>
                    <a:bodyPr/>
                    <a:lstStyle/>
                    <a:p>
                      <a:r>
                        <a:rPr lang="cs-CZ" dirty="0" smtClean="0"/>
                        <a:t>Věk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Celková</a:t>
                      </a:r>
                      <a:r>
                        <a:rPr lang="cs-CZ" baseline="0" dirty="0" smtClean="0"/>
                        <a:t> tělesná voda</a:t>
                      </a:r>
                    </a:p>
                    <a:p>
                      <a:r>
                        <a:rPr lang="cs-CZ" baseline="0" dirty="0" smtClean="0"/>
                        <a:t> (% tělesné hmotnosti)</a:t>
                      </a:r>
                      <a:endParaRPr lang="cs-CZ" dirty="0"/>
                    </a:p>
                  </a:txBody>
                  <a:tcPr/>
                </a:tc>
              </a:tr>
              <a:tr h="388843">
                <a:tc>
                  <a:txBody>
                    <a:bodyPr/>
                    <a:lstStyle/>
                    <a:p>
                      <a:r>
                        <a:rPr lang="cs-CZ" dirty="0" smtClean="0"/>
                        <a:t>Nedonošené dítě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</a:tr>
              <a:tr h="388843">
                <a:tc>
                  <a:txBody>
                    <a:bodyPr/>
                    <a:lstStyle/>
                    <a:p>
                      <a:r>
                        <a:rPr lang="cs-CZ" dirty="0" smtClean="0"/>
                        <a:t>Dítě-3 měsíce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</a:tr>
              <a:tr h="388843">
                <a:tc>
                  <a:txBody>
                    <a:bodyPr/>
                    <a:lstStyle/>
                    <a:p>
                      <a:r>
                        <a:rPr lang="cs-CZ" dirty="0" smtClean="0"/>
                        <a:t>Dítě-6 měsíců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</a:t>
                      </a:r>
                      <a:endParaRPr lang="cs-CZ" dirty="0"/>
                    </a:p>
                  </a:txBody>
                  <a:tcPr/>
                </a:tc>
              </a:tr>
              <a:tr h="388843">
                <a:tc>
                  <a:txBody>
                    <a:bodyPr/>
                    <a:lstStyle/>
                    <a:p>
                      <a:r>
                        <a:rPr lang="cs-CZ" dirty="0" smtClean="0"/>
                        <a:t>Dítě-10</a:t>
                      </a:r>
                      <a:r>
                        <a:rPr lang="cs-CZ" baseline="0" dirty="0" smtClean="0"/>
                        <a:t> až 18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muži 59, ženy 57</a:t>
                      </a:r>
                      <a:endParaRPr lang="cs-CZ" dirty="0"/>
                    </a:p>
                  </a:txBody>
                  <a:tcPr/>
                </a:tc>
              </a:tr>
              <a:tr h="388843">
                <a:tc>
                  <a:txBody>
                    <a:bodyPr/>
                    <a:lstStyle/>
                    <a:p>
                      <a:r>
                        <a:rPr lang="cs-CZ" dirty="0" smtClean="0"/>
                        <a:t>Dospělý-normální hmotnost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muži 60, ženy 50</a:t>
                      </a:r>
                      <a:endParaRPr lang="cs-CZ" dirty="0"/>
                    </a:p>
                  </a:txBody>
                  <a:tcPr/>
                </a:tc>
              </a:tr>
              <a:tr h="388843">
                <a:tc>
                  <a:txBody>
                    <a:bodyPr/>
                    <a:lstStyle/>
                    <a:p>
                      <a:r>
                        <a:rPr lang="cs-CZ" dirty="0" smtClean="0"/>
                        <a:t>Dospělý-hubený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muži 70, ženy 60</a:t>
                      </a:r>
                      <a:endParaRPr lang="cs-CZ" dirty="0"/>
                    </a:p>
                  </a:txBody>
                  <a:tcPr/>
                </a:tc>
              </a:tr>
              <a:tr h="388843">
                <a:tc>
                  <a:txBody>
                    <a:bodyPr/>
                    <a:lstStyle/>
                    <a:p>
                      <a:r>
                        <a:rPr lang="cs-CZ" dirty="0" smtClean="0"/>
                        <a:t>Dospělý-obézní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muži 50, ženy 42</a:t>
                      </a:r>
                      <a:endParaRPr lang="cs-CZ" dirty="0"/>
                    </a:p>
                  </a:txBody>
                  <a:tcPr/>
                </a:tc>
              </a:tr>
              <a:tr h="388843">
                <a:tc>
                  <a:txBody>
                    <a:bodyPr/>
                    <a:lstStyle/>
                    <a:p>
                      <a:r>
                        <a:rPr lang="cs-CZ" dirty="0" smtClean="0"/>
                        <a:t>Jedinec nad 60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muži 52, ženy 46</a:t>
                      </a:r>
                      <a:endParaRPr lang="cs-CZ" dirty="0"/>
                    </a:p>
                  </a:txBody>
                  <a:tcPr/>
                </a:tc>
              </a:tr>
              <a:tr h="209617">
                <a:tc>
                  <a:txBody>
                    <a:bodyPr/>
                    <a:lstStyle/>
                    <a:p>
                      <a:r>
                        <a:rPr lang="cs-CZ" dirty="0" smtClean="0"/>
                        <a:t>Kachektický nemocný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70-75</a:t>
                      </a:r>
                      <a:endParaRPr lang="cs-CZ" dirty="0"/>
                    </a:p>
                  </a:txBody>
                  <a:tcPr/>
                </a:tc>
              </a:tr>
              <a:tr h="20961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sz="2000" dirty="0" smtClean="0"/>
                        <a:t>                                  (Zadák, 2008)</a:t>
                      </a:r>
                      <a:r>
                        <a:rPr lang="cs-CZ" sz="1200" dirty="0" smtClean="0"/>
                        <a:t>                          (</a:t>
                      </a:r>
                      <a:endParaRPr lang="cs-CZ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Alkoholické nápoje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smtClean="0"/>
              <a:t>Etanol-potlačuje sekreci ADH a zabraňuje tak </a:t>
            </a:r>
            <a:r>
              <a:rPr lang="cs-CZ" sz="2000" dirty="0" err="1" smtClean="0"/>
              <a:t>reabsorpci</a:t>
            </a:r>
            <a:r>
              <a:rPr lang="cs-CZ" sz="2000" dirty="0" smtClean="0"/>
              <a:t> vody v ledvinných </a:t>
            </a:r>
            <a:r>
              <a:rPr lang="cs-CZ" sz="2000" dirty="0" err="1" smtClean="0"/>
              <a:t>tubulech</a:t>
            </a:r>
            <a:r>
              <a:rPr lang="cs-CZ" dirty="0" smtClean="0">
                <a:latin typeface="Times New Roman"/>
                <a:cs typeface="Times New Roman"/>
              </a:rPr>
              <a:t>→</a:t>
            </a:r>
            <a:r>
              <a:rPr lang="cs-CZ" dirty="0" smtClean="0"/>
              <a:t>DIURETICKÝ  ÚČINEK</a:t>
            </a:r>
          </a:p>
          <a:p>
            <a:endParaRPr lang="cs-CZ" dirty="0" smtClean="0"/>
          </a:p>
          <a:p>
            <a:pPr>
              <a:buNone/>
            </a:pPr>
            <a:r>
              <a:rPr lang="cs-CZ" sz="2000" dirty="0" smtClean="0"/>
              <a:t>     Závisí však na obsahu etanolu a vody</a:t>
            </a:r>
          </a:p>
          <a:p>
            <a:r>
              <a:rPr lang="cs-CZ" sz="2000" dirty="0" smtClean="0"/>
              <a:t>     pivo, vinný střik (méně než 10 % etanolu-nezvyšují diurézu a při    </a:t>
            </a:r>
          </a:p>
          <a:p>
            <a:pPr>
              <a:buNone/>
            </a:pPr>
            <a:r>
              <a:rPr lang="cs-CZ" sz="2000" dirty="0" smtClean="0"/>
              <a:t>         bezpečné dávce 10-20 g etanolu-LZE ZAPOČÍTAT DO PITNÉHO    </a:t>
            </a:r>
          </a:p>
          <a:p>
            <a:pPr>
              <a:buNone/>
            </a:pPr>
            <a:r>
              <a:rPr lang="cs-CZ" sz="2000" dirty="0" smtClean="0"/>
              <a:t>         REŽIMU</a:t>
            </a:r>
          </a:p>
          <a:p>
            <a:r>
              <a:rPr lang="cs-CZ" sz="2000" dirty="0" smtClean="0"/>
              <a:t>     víno, lihoviny- mohou způsobit dehydrataci</a:t>
            </a:r>
          </a:p>
          <a:p>
            <a:endParaRPr lang="cs-CZ" sz="2000" dirty="0" smtClean="0"/>
          </a:p>
          <a:p>
            <a:r>
              <a:rPr lang="cs-CZ" sz="2000" dirty="0" smtClean="0"/>
              <a:t>Bezpečné množství???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věk, pohlaví, zdravotní stav, životní styl, typ alkoholického nápoje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Alkoholické nápoje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Za všeobecně uznávanou bezpečnou dávku se uznává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  20 g etanolu/muž        10 g etanolu/žena    </a:t>
            </a:r>
          </a:p>
          <a:p>
            <a:pPr>
              <a:buNone/>
            </a:pPr>
            <a:r>
              <a:rPr lang="cs-CZ" dirty="0" smtClean="0"/>
              <a:t>                   0,5 l piva                          0,3 l piva</a:t>
            </a:r>
          </a:p>
          <a:p>
            <a:pPr>
              <a:buNone/>
            </a:pPr>
            <a:r>
              <a:rPr lang="cs-CZ" dirty="0" smtClean="0"/>
              <a:t>                200 ml vína                      100 ml vína</a:t>
            </a:r>
          </a:p>
          <a:p>
            <a:pPr>
              <a:buNone/>
            </a:pPr>
            <a:r>
              <a:rPr lang="cs-CZ" dirty="0" smtClean="0"/>
              <a:t>              50 ml lihoviny                  25 ml lihoviny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toto množství nižší výskyt KVS onemocnění ????</a:t>
            </a:r>
          </a:p>
          <a:p>
            <a:pPr>
              <a:buNone/>
            </a:pPr>
            <a:r>
              <a:rPr lang="cs-CZ" dirty="0" smtClean="0"/>
              <a:t>-  vyšší riziko karcinomu prsu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Alkoholické nápoje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Vyšší množství alkoholu negativní účinky –CNS, játra..aj</a:t>
            </a:r>
          </a:p>
          <a:p>
            <a:endParaRPr lang="cs-CZ" dirty="0" smtClean="0"/>
          </a:p>
          <a:p>
            <a:r>
              <a:rPr lang="cs-CZ" dirty="0" smtClean="0"/>
              <a:t>1 g etanolu = 29 </a:t>
            </a:r>
            <a:r>
              <a:rPr lang="cs-CZ" dirty="0" err="1" smtClean="0"/>
              <a:t>kJ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Obsah jednoduchých sacharidů, tuku, může zvýšit   </a:t>
            </a:r>
          </a:p>
          <a:p>
            <a:pPr>
              <a:buNone/>
            </a:pPr>
            <a:r>
              <a:rPr lang="cs-CZ" dirty="0" smtClean="0"/>
              <a:t>    apetit-OBEZITA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0" y="-27385"/>
          <a:ext cx="9144000" cy="6921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7784"/>
                <a:gridCol w="1872208"/>
                <a:gridCol w="2358008"/>
                <a:gridCol w="2286000"/>
              </a:tblGrid>
              <a:tr h="892905">
                <a:tc>
                  <a:txBody>
                    <a:bodyPr/>
                    <a:lstStyle/>
                    <a:p>
                      <a:r>
                        <a:rPr lang="cs-CZ" dirty="0" smtClean="0"/>
                        <a:t>Nápoj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Množství cukru v g na 100</a:t>
                      </a:r>
                      <a:r>
                        <a:rPr lang="cs-CZ" sz="1600" baseline="0" dirty="0" smtClean="0"/>
                        <a:t> ml nápoje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Množství cukru v běžné porci (3 dl)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Množství</a:t>
                      </a:r>
                      <a:r>
                        <a:rPr lang="cs-CZ" baseline="0" dirty="0" smtClean="0"/>
                        <a:t> cukru v gramech na 1000 ml nápoje</a:t>
                      </a:r>
                      <a:endParaRPr lang="cs-CZ" dirty="0"/>
                    </a:p>
                  </a:txBody>
                  <a:tcPr/>
                </a:tc>
              </a:tr>
              <a:tr h="590275">
                <a:tc>
                  <a:txBody>
                    <a:bodyPr/>
                    <a:lstStyle/>
                    <a:p>
                      <a:r>
                        <a:rPr lang="cs-CZ" dirty="0" smtClean="0"/>
                        <a:t>Slazené minerální vody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45</a:t>
                      </a:r>
                      <a:endParaRPr lang="cs-CZ" dirty="0"/>
                    </a:p>
                  </a:txBody>
                  <a:tcPr/>
                </a:tc>
              </a:tr>
              <a:tr h="590275">
                <a:tc>
                  <a:txBody>
                    <a:bodyPr/>
                    <a:lstStyle/>
                    <a:p>
                      <a:r>
                        <a:rPr lang="cs-CZ" dirty="0" smtClean="0"/>
                        <a:t>Ledový čaj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19,8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66</a:t>
                      </a:r>
                      <a:endParaRPr lang="cs-CZ" dirty="0"/>
                    </a:p>
                  </a:txBody>
                  <a:tcPr/>
                </a:tc>
              </a:tr>
              <a:tr h="590275">
                <a:tc>
                  <a:txBody>
                    <a:bodyPr/>
                    <a:lstStyle/>
                    <a:p>
                      <a:r>
                        <a:rPr lang="cs-CZ" dirty="0" smtClean="0"/>
                        <a:t>Ovocný nápoj </a:t>
                      </a:r>
                      <a:r>
                        <a:rPr lang="cs-CZ" dirty="0" err="1" smtClean="0"/>
                        <a:t>Caprio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67</a:t>
                      </a:r>
                      <a:endParaRPr lang="cs-CZ" dirty="0"/>
                    </a:p>
                  </a:txBody>
                  <a:tcPr/>
                </a:tc>
              </a:tr>
              <a:tr h="590275">
                <a:tc>
                  <a:txBody>
                    <a:bodyPr/>
                    <a:lstStyle/>
                    <a:p>
                      <a:r>
                        <a:rPr lang="cs-CZ" dirty="0" smtClean="0"/>
                        <a:t>Kofola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24,0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</a:tr>
              <a:tr h="645249">
                <a:tc>
                  <a:txBody>
                    <a:bodyPr/>
                    <a:lstStyle/>
                    <a:p>
                      <a:r>
                        <a:rPr lang="cs-CZ" dirty="0" smtClean="0"/>
                        <a:t>100%</a:t>
                      </a:r>
                      <a:r>
                        <a:rPr lang="cs-CZ" baseline="0" dirty="0" smtClean="0"/>
                        <a:t> pomerančový džus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8,7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26,1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87</a:t>
                      </a:r>
                      <a:endParaRPr lang="cs-CZ" dirty="0"/>
                    </a:p>
                  </a:txBody>
                  <a:tcPr/>
                </a:tc>
              </a:tr>
              <a:tr h="590275">
                <a:tc>
                  <a:txBody>
                    <a:bodyPr/>
                    <a:lstStyle/>
                    <a:p>
                      <a:r>
                        <a:rPr lang="cs-CZ" dirty="0" smtClean="0"/>
                        <a:t>Coca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c</a:t>
                      </a:r>
                      <a:r>
                        <a:rPr lang="cs-CZ" dirty="0" err="1" smtClean="0"/>
                        <a:t>ola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31,8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106</a:t>
                      </a:r>
                      <a:endParaRPr lang="cs-CZ" dirty="0"/>
                    </a:p>
                  </a:txBody>
                  <a:tcPr/>
                </a:tc>
              </a:tr>
              <a:tr h="590275">
                <a:tc>
                  <a:txBody>
                    <a:bodyPr/>
                    <a:lstStyle/>
                    <a:p>
                      <a:r>
                        <a:rPr lang="cs-CZ" dirty="0" smtClean="0"/>
                        <a:t>Capri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err="1" smtClean="0"/>
                        <a:t>sonne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10,7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32,1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107</a:t>
                      </a:r>
                      <a:endParaRPr lang="cs-CZ" dirty="0"/>
                    </a:p>
                  </a:txBody>
                  <a:tcPr/>
                </a:tc>
              </a:tr>
              <a:tr h="590275">
                <a:tc>
                  <a:txBody>
                    <a:bodyPr/>
                    <a:lstStyle/>
                    <a:p>
                      <a:r>
                        <a:rPr lang="cs-CZ" dirty="0" smtClean="0"/>
                        <a:t>Energetické nápoje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33,0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110</a:t>
                      </a:r>
                      <a:endParaRPr lang="cs-CZ" dirty="0"/>
                    </a:p>
                  </a:txBody>
                  <a:tcPr/>
                </a:tc>
              </a:tr>
              <a:tr h="590275">
                <a:tc>
                  <a:txBody>
                    <a:bodyPr/>
                    <a:lstStyle/>
                    <a:p>
                      <a:r>
                        <a:rPr lang="cs-CZ" dirty="0" smtClean="0"/>
                        <a:t>Kubík multivitamin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11,9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35,7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119</a:t>
                      </a:r>
                      <a:endParaRPr lang="cs-CZ" dirty="0"/>
                    </a:p>
                  </a:txBody>
                  <a:tcPr/>
                </a:tc>
              </a:tr>
              <a:tr h="625034">
                <a:tc>
                  <a:txBody>
                    <a:bodyPr/>
                    <a:lstStyle/>
                    <a:p>
                      <a:r>
                        <a:rPr lang="cs-CZ" dirty="0" smtClean="0"/>
                        <a:t>Ochucený syrovátkový</a:t>
                      </a:r>
                      <a:r>
                        <a:rPr lang="cs-CZ" baseline="0" dirty="0" smtClean="0"/>
                        <a:t> nápoj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13,9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41,7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139 </a:t>
                      </a:r>
                    </a:p>
                    <a:p>
                      <a:r>
                        <a:rPr lang="cs-CZ" dirty="0" smtClean="0"/>
                        <a:t>       (</a:t>
                      </a:r>
                      <a:r>
                        <a:rPr lang="cs-CZ" dirty="0" err="1" smtClean="0"/>
                        <a:t>Fujáková</a:t>
                      </a:r>
                      <a:r>
                        <a:rPr lang="cs-CZ" dirty="0" smtClean="0"/>
                        <a:t>, 2013)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Obecně  je ve 100 ml slazeného nápoje 10 g cukru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Někteří výrobci již upravili složení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Je však třeba sledovat etikety 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800" dirty="0" err="1" smtClean="0"/>
              <a:t>Milk</a:t>
            </a:r>
            <a:r>
              <a:rPr lang="cs-CZ" sz="1800" dirty="0" smtClean="0"/>
              <a:t>-</a:t>
            </a:r>
            <a:r>
              <a:rPr lang="cs-CZ" sz="1800" dirty="0" err="1" smtClean="0"/>
              <a:t>shake</a:t>
            </a:r>
            <a:r>
              <a:rPr lang="cs-CZ" sz="1800" dirty="0" smtClean="0"/>
              <a:t> s vanilkovou, jahodovou příchutí velký-</a:t>
            </a:r>
          </a:p>
          <a:p>
            <a:pPr>
              <a:buNone/>
            </a:pPr>
            <a:r>
              <a:rPr lang="cs-CZ" sz="1800" dirty="0" smtClean="0"/>
              <a:t> 59 g cukru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Na etiketě sledovat označení sacharidy </a:t>
            </a:r>
            <a:r>
              <a:rPr lang="cs-CZ" dirty="0" smtClean="0">
                <a:solidFill>
                  <a:srgbClr val="FF0000"/>
                </a:solidFill>
              </a:rPr>
              <a:t>z toho cukry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Cukry   =  </a:t>
            </a:r>
            <a:r>
              <a:rPr lang="cs-CZ" dirty="0" smtClean="0"/>
              <a:t>monosacharidy    </a:t>
            </a:r>
          </a:p>
          <a:p>
            <a:pPr>
              <a:buNone/>
            </a:pPr>
            <a:r>
              <a:rPr lang="cs-CZ" dirty="0" smtClean="0"/>
              <a:t>                   (glukóza,fruktóza,galaktóza)</a:t>
            </a:r>
          </a:p>
          <a:p>
            <a:pPr>
              <a:buNone/>
            </a:pPr>
            <a:r>
              <a:rPr lang="cs-CZ" dirty="0" smtClean="0"/>
              <a:t>                   disacharidy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(maltóza, sacharóza, laktóza)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Příjem cukrů bychom měli omezovat do 10 % CEP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                                   ca 60 g /</a:t>
            </a:r>
            <a:r>
              <a:rPr lang="cs-CZ" dirty="0" smtClean="0">
                <a:solidFill>
                  <a:srgbClr val="FF0000"/>
                </a:solidFill>
              </a:rPr>
              <a:t>den</a:t>
            </a:r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1500" dirty="0" smtClean="0"/>
              <a:t>https://www.youtube.com/watch?v=mxlEpWGZ3eo</a:t>
            </a:r>
            <a:endParaRPr lang="cs-CZ" sz="1500" dirty="0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400" smtClean="0">
                <a:solidFill>
                  <a:schemeClr val="accent1">
                    <a:lumMod val="75000"/>
                  </a:schemeClr>
                </a:solidFill>
              </a:rPr>
              <a:t>Děkuji </a:t>
            </a:r>
            <a:r>
              <a:rPr lang="cs-CZ" sz="4400" smtClean="0">
                <a:solidFill>
                  <a:schemeClr val="accent1">
                    <a:lumMod val="75000"/>
                  </a:schemeClr>
                </a:solidFill>
              </a:rPr>
              <a:t>vám </a:t>
            </a:r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za pozornost !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000" dirty="0" smtClean="0"/>
              <a:t>BLATTNÁ, J. </a:t>
            </a:r>
            <a:r>
              <a:rPr lang="cs-CZ" sz="2000" dirty="0" err="1" smtClean="0"/>
              <a:t>et</a:t>
            </a:r>
            <a:r>
              <a:rPr lang="cs-CZ" sz="2000" dirty="0" smtClean="0"/>
              <a:t> </a:t>
            </a:r>
            <a:r>
              <a:rPr lang="cs-CZ" sz="2000" dirty="0" err="1" smtClean="0"/>
              <a:t>al</a:t>
            </a:r>
            <a:r>
              <a:rPr lang="cs-CZ" sz="2000" dirty="0" smtClean="0"/>
              <a:t>. </a:t>
            </a:r>
            <a:r>
              <a:rPr lang="cs-CZ" sz="2000" i="1" dirty="0" smtClean="0"/>
              <a:t>Výživa na začátku 21. století aneb o výživě aktuálně a se zárukou</a:t>
            </a:r>
            <a:r>
              <a:rPr lang="cs-CZ" sz="2000" dirty="0" smtClean="0"/>
              <a:t>. Praha: Společnost pro výživu, 2005, s. 79.</a:t>
            </a:r>
          </a:p>
          <a:p>
            <a:pPr>
              <a:buNone/>
            </a:pPr>
            <a:r>
              <a:rPr lang="cs-CZ" sz="2000" dirty="0" smtClean="0"/>
              <a:t>DACH-https://www.dge.de/wissenschaft/referenzwerte/wasser/</a:t>
            </a:r>
          </a:p>
          <a:p>
            <a:pPr>
              <a:buNone/>
            </a:pPr>
            <a:r>
              <a:rPr lang="cs-CZ" sz="2000" dirty="0" smtClean="0"/>
              <a:t>DOSTÁLOVÁ, J. </a:t>
            </a:r>
            <a:r>
              <a:rPr lang="cs-CZ" sz="2000" dirty="0" err="1" smtClean="0"/>
              <a:t>et</a:t>
            </a:r>
            <a:r>
              <a:rPr lang="cs-CZ" sz="2000" dirty="0" smtClean="0"/>
              <a:t> </a:t>
            </a:r>
            <a:r>
              <a:rPr lang="cs-CZ" sz="2000" dirty="0" err="1" smtClean="0"/>
              <a:t>al</a:t>
            </a:r>
            <a:r>
              <a:rPr lang="cs-CZ" sz="2000" dirty="0" smtClean="0"/>
              <a:t>. </a:t>
            </a:r>
            <a:r>
              <a:rPr lang="cs-CZ" sz="2000" i="1" dirty="0" smtClean="0"/>
              <a:t>Technologie potravin a potravinářské zbožíznalství</a:t>
            </a:r>
            <a:r>
              <a:rPr lang="cs-CZ" sz="2000" dirty="0" smtClean="0"/>
              <a:t>. Ostrava: KEY </a:t>
            </a:r>
            <a:r>
              <a:rPr lang="cs-CZ" sz="2000" dirty="0" err="1" smtClean="0"/>
              <a:t>Publishing</a:t>
            </a:r>
            <a:r>
              <a:rPr lang="cs-CZ" sz="2000" dirty="0" smtClean="0"/>
              <a:t>, 2014, s. 425.</a:t>
            </a:r>
          </a:p>
          <a:p>
            <a:pPr>
              <a:buNone/>
            </a:pPr>
            <a:r>
              <a:rPr lang="cs-CZ" sz="2000" dirty="0" smtClean="0"/>
              <a:t>EUFIC, </a:t>
            </a:r>
            <a:r>
              <a:rPr lang="cs-CZ" sz="2000" i="1" dirty="0" smtClean="0"/>
              <a:t>Rovnováha vody</a:t>
            </a:r>
            <a:r>
              <a:rPr lang="cs-CZ" sz="2000" i="1" dirty="0" smtClean="0">
                <a:latin typeface="Times New Roman"/>
                <a:cs typeface="Times New Roman"/>
              </a:rPr>
              <a:t>;</a:t>
            </a:r>
            <a:r>
              <a:rPr lang="cs-CZ" sz="2000" i="1" dirty="0" smtClean="0"/>
              <a:t> kapaliny a důležitost dobré hydratace režim </a:t>
            </a:r>
            <a:r>
              <a:rPr lang="cs-CZ" sz="2000" dirty="0" smtClean="0"/>
              <a:t>[online], červen 2006 [cit. 30.11.2015].</a:t>
            </a:r>
          </a:p>
          <a:p>
            <a:pPr>
              <a:buNone/>
            </a:pPr>
            <a:r>
              <a:rPr lang="cs-CZ" sz="2000" dirty="0" smtClean="0"/>
              <a:t>Dostupné na www </a:t>
            </a:r>
          </a:p>
          <a:p>
            <a:pPr>
              <a:buNone/>
            </a:pPr>
            <a:r>
              <a:rPr lang="cs-CZ" sz="2000" i="1" dirty="0" smtClean="0"/>
              <a:t>http://www.</a:t>
            </a:r>
            <a:r>
              <a:rPr lang="cs-CZ" sz="2000" i="1" dirty="0" err="1" smtClean="0"/>
              <a:t>eufic.org</a:t>
            </a:r>
            <a:r>
              <a:rPr lang="cs-CZ" sz="2000" i="1" dirty="0" smtClean="0"/>
              <a:t>/</a:t>
            </a:r>
            <a:r>
              <a:rPr lang="cs-CZ" sz="2000" i="1" dirty="0" err="1" smtClean="0"/>
              <a:t>article</a:t>
            </a:r>
            <a:r>
              <a:rPr lang="cs-CZ" sz="2000" i="1" dirty="0" smtClean="0"/>
              <a:t>/</a:t>
            </a:r>
            <a:r>
              <a:rPr lang="cs-CZ" sz="2000" i="1" dirty="0" err="1" smtClean="0"/>
              <a:t>cs</a:t>
            </a:r>
            <a:r>
              <a:rPr lang="cs-CZ" sz="2000" i="1" dirty="0" smtClean="0"/>
              <a:t>/</a:t>
            </a:r>
            <a:r>
              <a:rPr lang="cs-CZ" sz="2000" i="1" dirty="0" err="1" smtClean="0"/>
              <a:t>artid</a:t>
            </a:r>
            <a:r>
              <a:rPr lang="cs-CZ" sz="2000" i="1" dirty="0" smtClean="0"/>
              <a:t>/</a:t>
            </a:r>
            <a:r>
              <a:rPr lang="cs-CZ" sz="2000" i="1" dirty="0" err="1" smtClean="0"/>
              <a:t>rovnovaha</a:t>
            </a:r>
            <a:r>
              <a:rPr lang="cs-CZ" sz="2000" i="1" dirty="0" smtClean="0"/>
              <a:t>-vody-kapaliny-hydratace</a:t>
            </a:r>
          </a:p>
          <a:p>
            <a:pPr>
              <a:buNone/>
            </a:pPr>
            <a:r>
              <a:rPr lang="cs-CZ" sz="2000" dirty="0" smtClean="0"/>
              <a:t>FUJÁKOVÁ, T. Je dobré </a:t>
            </a:r>
            <a:r>
              <a:rPr lang="cs-CZ" sz="2000" dirty="0" err="1" smtClean="0"/>
              <a:t>býti</a:t>
            </a:r>
            <a:r>
              <a:rPr lang="cs-CZ" sz="2000" dirty="0" smtClean="0"/>
              <a:t> o vodě! Brno, 2013. 149 s. Diplomová práce na Lékařské fakultě Masarykovy univerzity. Vedoucí bakalářské práce: MVDr. Halina </a:t>
            </a:r>
            <a:r>
              <a:rPr lang="cs-CZ" sz="2000" dirty="0" err="1" smtClean="0"/>
              <a:t>Matějová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KOŽIŠEK, F. </a:t>
            </a:r>
            <a:r>
              <a:rPr lang="cs-CZ" sz="2000" i="1" dirty="0" smtClean="0"/>
              <a:t>Pitný režim </a:t>
            </a:r>
            <a:r>
              <a:rPr lang="cs-CZ" sz="2000" dirty="0" smtClean="0"/>
              <a:t>[online]. Praha, prosinec 2005 [cit. 30.11.2015].</a:t>
            </a:r>
          </a:p>
          <a:p>
            <a:pPr>
              <a:buNone/>
            </a:pPr>
            <a:r>
              <a:rPr lang="cs-CZ" sz="2000" dirty="0" smtClean="0"/>
              <a:t>Dostupné na www </a:t>
            </a:r>
          </a:p>
          <a:p>
            <a:pPr>
              <a:buNone/>
            </a:pPr>
            <a:r>
              <a:rPr lang="cs-CZ" sz="2000" dirty="0" smtClean="0"/>
              <a:t>http://www.</a:t>
            </a:r>
            <a:r>
              <a:rPr lang="cs-CZ" sz="2000" dirty="0" err="1" smtClean="0"/>
              <a:t>szu.cz</a:t>
            </a:r>
            <a:r>
              <a:rPr lang="cs-CZ" sz="2000" dirty="0" smtClean="0"/>
              <a:t>/</a:t>
            </a:r>
            <a:r>
              <a:rPr lang="cs-CZ" sz="2000" dirty="0" err="1" smtClean="0"/>
              <a:t>uploads</a:t>
            </a:r>
            <a:r>
              <a:rPr lang="cs-CZ" sz="2000" dirty="0" smtClean="0"/>
              <a:t>/</a:t>
            </a:r>
            <a:r>
              <a:rPr lang="cs-CZ" sz="2000" dirty="0" err="1" smtClean="0"/>
              <a:t>documents</a:t>
            </a:r>
            <a:r>
              <a:rPr lang="cs-CZ" sz="2000" dirty="0" smtClean="0"/>
              <a:t>/</a:t>
            </a:r>
            <a:r>
              <a:rPr lang="cs-CZ" sz="2000" dirty="0" err="1" smtClean="0"/>
              <a:t>chzp</a:t>
            </a:r>
            <a:r>
              <a:rPr lang="cs-CZ" sz="2000" dirty="0" smtClean="0"/>
              <a:t>/voda/</a:t>
            </a:r>
            <a:r>
              <a:rPr lang="cs-CZ" sz="2000" dirty="0" err="1" smtClean="0"/>
              <a:t>pdf</a:t>
            </a:r>
            <a:r>
              <a:rPr lang="cs-CZ" sz="2000" dirty="0" smtClean="0"/>
              <a:t>/</a:t>
            </a:r>
            <a:r>
              <a:rPr lang="cs-CZ" sz="2000" dirty="0" err="1" smtClean="0"/>
              <a:t>pitnyrez.pdf</a:t>
            </a: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2200" dirty="0" smtClean="0"/>
              <a:t>KOŽIŠEK, F. Účinky vody s oxidem uhličitým na lidské zdraví [online]. Praha, duben</a:t>
            </a:r>
          </a:p>
          <a:p>
            <a:pPr>
              <a:buNone/>
            </a:pPr>
            <a:r>
              <a:rPr lang="cs-CZ" sz="2200" dirty="0" smtClean="0"/>
              <a:t>2003 [cit. 30. 11. 2015].</a:t>
            </a:r>
          </a:p>
          <a:p>
            <a:pPr>
              <a:buNone/>
            </a:pPr>
            <a:r>
              <a:rPr lang="cs-CZ" sz="2200" dirty="0" smtClean="0"/>
              <a:t>KOŽÍŠEK, F. </a:t>
            </a:r>
            <a:r>
              <a:rPr lang="cs-CZ" sz="2200" i="1" dirty="0" smtClean="0"/>
              <a:t>Rady spotřebitelům balených vod. </a:t>
            </a:r>
            <a:r>
              <a:rPr lang="cs-CZ" sz="2400" i="1" dirty="0" smtClean="0"/>
              <a:t>režim </a:t>
            </a:r>
            <a:r>
              <a:rPr lang="cs-CZ" sz="2400" dirty="0" smtClean="0"/>
              <a:t>[online]. Praha, prosinec 2005 [cit. 30.11.2015].</a:t>
            </a:r>
          </a:p>
          <a:p>
            <a:pPr>
              <a:buNone/>
            </a:pPr>
            <a:r>
              <a:rPr lang="cs-CZ" sz="2400" dirty="0" smtClean="0"/>
              <a:t>Dostupné na  http://www.</a:t>
            </a:r>
            <a:r>
              <a:rPr lang="cs-CZ" sz="2400" dirty="0" err="1" smtClean="0"/>
              <a:t>szu.cz</a:t>
            </a:r>
            <a:r>
              <a:rPr lang="cs-CZ" sz="2400" dirty="0" smtClean="0"/>
              <a:t>/</a:t>
            </a:r>
            <a:r>
              <a:rPr lang="cs-CZ" sz="2400" dirty="0" err="1" smtClean="0"/>
              <a:t>tema</a:t>
            </a:r>
            <a:r>
              <a:rPr lang="cs-CZ" sz="2400" dirty="0" smtClean="0"/>
              <a:t>/</a:t>
            </a:r>
            <a:r>
              <a:rPr lang="cs-CZ" sz="2400" dirty="0" err="1" smtClean="0"/>
              <a:t>zivotni</a:t>
            </a:r>
            <a:r>
              <a:rPr lang="cs-CZ" sz="2400" dirty="0" smtClean="0"/>
              <a:t>-</a:t>
            </a:r>
            <a:r>
              <a:rPr lang="cs-CZ" sz="2400" dirty="0" err="1" smtClean="0"/>
              <a:t>prostredi</a:t>
            </a:r>
            <a:r>
              <a:rPr lang="cs-CZ" sz="2400" dirty="0" smtClean="0"/>
              <a:t>/rady-</a:t>
            </a:r>
            <a:r>
              <a:rPr lang="cs-CZ" sz="2400" dirty="0" err="1" smtClean="0"/>
              <a:t>spotrebitelum</a:t>
            </a:r>
            <a:r>
              <a:rPr lang="cs-CZ" sz="2400" dirty="0" smtClean="0"/>
              <a:t>-</a:t>
            </a:r>
            <a:r>
              <a:rPr lang="cs-CZ" sz="2400" dirty="0" err="1" smtClean="0"/>
              <a:t>balenych</a:t>
            </a:r>
            <a:r>
              <a:rPr lang="cs-CZ" sz="2400" dirty="0" smtClean="0"/>
              <a:t>-vod</a:t>
            </a:r>
            <a:endParaRPr lang="cs-CZ" sz="2200" i="1" dirty="0" smtClean="0"/>
          </a:p>
          <a:p>
            <a:pPr>
              <a:buNone/>
            </a:pPr>
            <a:r>
              <a:rPr lang="cs-CZ" sz="2200" dirty="0" smtClean="0"/>
              <a:t>LEDVINA, M. </a:t>
            </a:r>
            <a:r>
              <a:rPr lang="cs-CZ" sz="2200" i="1" dirty="0" smtClean="0"/>
              <a:t>Biochemie pro studující medicíny. </a:t>
            </a:r>
            <a:r>
              <a:rPr lang="cs-CZ" sz="2200" dirty="0" smtClean="0"/>
              <a:t>II. díl. 2. </a:t>
            </a:r>
            <a:r>
              <a:rPr lang="cs-CZ" sz="2200" dirty="0" err="1" smtClean="0"/>
              <a:t>vyd</a:t>
            </a:r>
            <a:r>
              <a:rPr lang="cs-CZ" sz="2200" dirty="0" smtClean="0"/>
              <a:t>. Praha: Karolinum, 2009, s. 275–546.</a:t>
            </a:r>
          </a:p>
          <a:p>
            <a:pPr>
              <a:buNone/>
            </a:pPr>
            <a:r>
              <a:rPr lang="cs-CZ" sz="2200" dirty="0" smtClean="0"/>
              <a:t>PETROVÁ, J. Pitný režim, přednáška na LF MU, 2014</a:t>
            </a:r>
          </a:p>
          <a:p>
            <a:pPr>
              <a:buNone/>
            </a:pPr>
            <a:r>
              <a:rPr lang="cs-CZ" sz="2200" dirty="0" smtClean="0"/>
              <a:t>POKORNÁ, J., BŘEZKOVÁ, V., PRUŠA, T. </a:t>
            </a:r>
            <a:r>
              <a:rPr lang="cs-CZ" sz="2200" i="1" dirty="0" smtClean="0"/>
              <a:t>Výživa a léky v těhotenství a při kojení. Brno: </a:t>
            </a:r>
            <a:r>
              <a:rPr lang="cs-CZ" sz="2200" i="1" dirty="0" err="1" smtClean="0"/>
              <a:t>Era</a:t>
            </a:r>
            <a:r>
              <a:rPr lang="cs-CZ" sz="2200" i="1" dirty="0" smtClean="0"/>
              <a:t>, 2008, s. 132.</a:t>
            </a:r>
          </a:p>
          <a:p>
            <a:pPr>
              <a:buNone/>
            </a:pPr>
            <a:r>
              <a:rPr lang="cs-CZ" sz="2200" i="1" dirty="0" smtClean="0"/>
              <a:t>POKORNÁ, J., MA</a:t>
            </a:r>
            <a:r>
              <a:rPr lang="cs-CZ" sz="2200" dirty="0" smtClean="0"/>
              <a:t>TĚJOVA, H. Pitný režim. Výživa a potraviny, 2010, vol. 65, s. 38–40.</a:t>
            </a:r>
          </a:p>
          <a:p>
            <a:pPr>
              <a:buNone/>
            </a:pPr>
            <a:r>
              <a:rPr lang="cs-CZ" sz="2200" dirty="0" smtClean="0"/>
              <a:t>SVAČINA, Š. </a:t>
            </a:r>
            <a:r>
              <a:rPr lang="cs-CZ" sz="2200" dirty="0" err="1" smtClean="0"/>
              <a:t>et</a:t>
            </a:r>
            <a:r>
              <a:rPr lang="cs-CZ" sz="2200" dirty="0" smtClean="0"/>
              <a:t> </a:t>
            </a:r>
            <a:r>
              <a:rPr lang="cs-CZ" sz="2200" dirty="0" err="1" smtClean="0"/>
              <a:t>al</a:t>
            </a:r>
            <a:r>
              <a:rPr lang="cs-CZ" sz="2200" dirty="0" smtClean="0"/>
              <a:t>. </a:t>
            </a:r>
            <a:r>
              <a:rPr lang="cs-CZ" sz="2200" i="1" dirty="0" smtClean="0"/>
              <a:t>Poruchy metabolismu a výživy</a:t>
            </a:r>
            <a:r>
              <a:rPr lang="cs-CZ" sz="2200" dirty="0" smtClean="0"/>
              <a:t>.Praha: </a:t>
            </a:r>
            <a:r>
              <a:rPr lang="cs-CZ" sz="2200" dirty="0" err="1" smtClean="0"/>
              <a:t>Galén</a:t>
            </a:r>
            <a:r>
              <a:rPr lang="cs-CZ" sz="2200" dirty="0" smtClean="0"/>
              <a:t>, 2010, s. 505.</a:t>
            </a:r>
          </a:p>
          <a:p>
            <a:pPr>
              <a:buNone/>
            </a:pPr>
            <a:r>
              <a:rPr lang="cs-CZ" sz="2200" dirty="0" smtClean="0"/>
              <a:t>WARD, J. </a:t>
            </a:r>
            <a:r>
              <a:rPr lang="cs-CZ" sz="2200" dirty="0" err="1" smtClean="0"/>
              <a:t>et</a:t>
            </a:r>
            <a:r>
              <a:rPr lang="cs-CZ" sz="2200" dirty="0" smtClean="0"/>
              <a:t> </a:t>
            </a:r>
            <a:r>
              <a:rPr lang="cs-CZ" sz="2200" dirty="0" err="1" smtClean="0"/>
              <a:t>al</a:t>
            </a:r>
            <a:r>
              <a:rPr lang="cs-CZ" sz="2200" dirty="0" smtClean="0"/>
              <a:t>. </a:t>
            </a:r>
            <a:r>
              <a:rPr lang="cs-CZ" sz="2200" i="1" dirty="0" smtClean="0"/>
              <a:t>Základy fyziologie</a:t>
            </a:r>
            <a:r>
              <a:rPr lang="cs-CZ" sz="2200" dirty="0" smtClean="0"/>
              <a:t>. Praha: </a:t>
            </a:r>
            <a:r>
              <a:rPr lang="cs-CZ" sz="2200" dirty="0" err="1" smtClean="0"/>
              <a:t>Galén</a:t>
            </a:r>
            <a:r>
              <a:rPr lang="cs-CZ" sz="2200" dirty="0" smtClean="0"/>
              <a:t>, 2008, </a:t>
            </a:r>
            <a:r>
              <a:rPr lang="cs-CZ" sz="2200" dirty="0" smtClean="0"/>
              <a:t>s. 164</a:t>
            </a:r>
            <a:endParaRPr lang="cs-CZ" sz="2200" dirty="0" smtClean="0"/>
          </a:p>
          <a:p>
            <a:pPr>
              <a:buNone/>
            </a:pPr>
            <a:r>
              <a:rPr lang="cs-CZ" sz="2200" dirty="0" smtClean="0"/>
              <a:t>ZADÁK, Z. </a:t>
            </a:r>
            <a:r>
              <a:rPr lang="cs-CZ" sz="2200" i="1" dirty="0" smtClean="0"/>
              <a:t>Výživa v intenzivní péč</a:t>
            </a:r>
            <a:r>
              <a:rPr lang="cs-CZ" sz="2200" dirty="0" smtClean="0"/>
              <a:t>i. Praha: </a:t>
            </a:r>
            <a:r>
              <a:rPr lang="cs-CZ" sz="2200" dirty="0" err="1" smtClean="0"/>
              <a:t>Grada</a:t>
            </a:r>
            <a:r>
              <a:rPr lang="cs-CZ" sz="2200" dirty="0" smtClean="0"/>
              <a:t>, 2008, s. 542.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Distribuce vody v těle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Distribuce vody v těle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CTV-</a:t>
            </a:r>
            <a:r>
              <a:rPr lang="cs-CZ" sz="1800" dirty="0" smtClean="0"/>
              <a:t>Celková tělesná voda  je v organismu rozdělena do </a:t>
            </a:r>
            <a:r>
              <a:rPr lang="cs-CZ" sz="1800" dirty="0" err="1" smtClean="0"/>
              <a:t>kompartmentů</a:t>
            </a:r>
            <a:endParaRPr lang="cs-CZ" sz="1800" dirty="0" smtClean="0"/>
          </a:p>
          <a:p>
            <a:r>
              <a:rPr lang="cs-CZ" sz="2800" dirty="0" smtClean="0"/>
              <a:t>ECT</a:t>
            </a:r>
            <a:r>
              <a:rPr lang="cs-CZ" sz="1800" dirty="0" smtClean="0"/>
              <a:t>- Extracelulární tekutina (vně buněk), její změny ve složení a množství jsou rychlejší. Dělí se na IST a IVT.</a:t>
            </a:r>
          </a:p>
          <a:p>
            <a:r>
              <a:rPr lang="cs-CZ" sz="1800" dirty="0" smtClean="0"/>
              <a:t>    IST-</a:t>
            </a:r>
            <a:r>
              <a:rPr lang="cs-CZ" sz="1400" dirty="0" smtClean="0"/>
              <a:t>Intersticiální tekutina (v mezibuněčném prostoru)</a:t>
            </a:r>
          </a:p>
          <a:p>
            <a:r>
              <a:rPr lang="cs-CZ" sz="1800" dirty="0" smtClean="0"/>
              <a:t>    IVT-</a:t>
            </a:r>
            <a:r>
              <a:rPr lang="cs-CZ" sz="1400" dirty="0" err="1" smtClean="0"/>
              <a:t>Intravazální</a:t>
            </a:r>
            <a:r>
              <a:rPr lang="cs-CZ" sz="1400" dirty="0" smtClean="0"/>
              <a:t> tekutina, v cirkulaci tj. plazma</a:t>
            </a:r>
            <a:r>
              <a:rPr lang="cs-CZ" sz="1800" dirty="0" smtClean="0"/>
              <a:t>.</a:t>
            </a:r>
          </a:p>
          <a:p>
            <a:pPr>
              <a:buNone/>
            </a:pPr>
            <a:endParaRPr lang="cs-CZ" sz="1800" dirty="0" smtClean="0"/>
          </a:p>
          <a:p>
            <a:r>
              <a:rPr lang="cs-CZ" sz="2800" dirty="0" smtClean="0"/>
              <a:t>ICT</a:t>
            </a:r>
            <a:r>
              <a:rPr lang="cs-CZ" sz="1800" dirty="0" smtClean="0"/>
              <a:t>-Intracelulární tekutina (v buňkách) má největší podíl. Zastoupení-měkké tkáně, kosti, chrupavky, pojivo.</a:t>
            </a:r>
          </a:p>
          <a:p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     </a:t>
            </a:r>
            <a:r>
              <a:rPr lang="cs-CZ" sz="1800" b="1" dirty="0" smtClean="0"/>
              <a:t>+ </a:t>
            </a:r>
            <a:r>
              <a:rPr lang="cs-CZ" sz="1800" b="1" dirty="0" err="1" smtClean="0"/>
              <a:t>Transcelulární</a:t>
            </a:r>
            <a:r>
              <a:rPr lang="cs-CZ" sz="1800" b="1" dirty="0" smtClean="0"/>
              <a:t> tekutina </a:t>
            </a:r>
            <a:r>
              <a:rPr lang="cs-CZ" sz="1800" dirty="0" smtClean="0"/>
              <a:t>(cca 2 l)= </a:t>
            </a:r>
            <a:r>
              <a:rPr lang="cs-CZ" sz="1800" dirty="0" err="1" smtClean="0"/>
              <a:t>likvor</a:t>
            </a:r>
            <a:r>
              <a:rPr lang="cs-CZ" sz="1800" dirty="0" smtClean="0"/>
              <a:t>, kloubní tekutina, </a:t>
            </a:r>
            <a:r>
              <a:rPr lang="cs-CZ" sz="1800" dirty="0" err="1" smtClean="0"/>
              <a:t>tekutina</a:t>
            </a:r>
            <a:r>
              <a:rPr lang="cs-CZ" sz="1800" dirty="0" smtClean="0"/>
              <a:t> v </a:t>
            </a:r>
            <a:r>
              <a:rPr lang="cs-CZ" sz="1800" dirty="0" err="1" smtClean="0"/>
              <a:t>tr.tr</a:t>
            </a:r>
            <a:r>
              <a:rPr lang="cs-CZ" sz="1800" dirty="0" smtClean="0"/>
              <a:t>., tekutina v pleurální dutině aj. –nepočítáme ji k žádnému oddílu, ale má v nich svůj původ-liší se od nich složením i funkcí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Vodní a iontová rovnováha v těle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503920" cy="4572000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Vodní a iontová rovnováha </a:t>
            </a:r>
            <a:r>
              <a:rPr lang="cs-CZ" dirty="0" smtClean="0"/>
              <a:t>udržuje </a:t>
            </a:r>
            <a:r>
              <a:rPr lang="cs-CZ" dirty="0" err="1" smtClean="0"/>
              <a:t>homeostázu</a:t>
            </a:r>
            <a:r>
              <a:rPr lang="cs-CZ" dirty="0" smtClean="0"/>
              <a:t> organismu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Vnitřní prostředí umožňuje:</a:t>
            </a:r>
          </a:p>
          <a:p>
            <a:r>
              <a:rPr lang="cs-CZ" dirty="0" smtClean="0"/>
              <a:t> </a:t>
            </a:r>
            <a:r>
              <a:rPr lang="cs-CZ" sz="2000" dirty="0" smtClean="0"/>
              <a:t>pohyb a distribuci jednotlivých látek v organismu</a:t>
            </a:r>
          </a:p>
          <a:p>
            <a:r>
              <a:rPr lang="cs-CZ" sz="2000" dirty="0" smtClean="0"/>
              <a:t> zajišťuje stabilitu a stálost koncentračních spádů, rovnováhy iontů, pH a </a:t>
            </a:r>
            <a:r>
              <a:rPr lang="cs-CZ" sz="2000" dirty="0" err="1" smtClean="0"/>
              <a:t>osmolality</a:t>
            </a:r>
            <a:endParaRPr lang="cs-CZ" sz="20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Koncentrace iontů v tělesných tekutinách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40" cy="4993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26060"/>
                <a:gridCol w="2126060"/>
                <a:gridCol w="2126060"/>
                <a:gridCol w="212606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Ionty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Plazama</a:t>
                      </a:r>
                      <a:r>
                        <a:rPr lang="cs-CZ" baseline="0" dirty="0" smtClean="0"/>
                        <a:t> (</a:t>
                      </a:r>
                      <a:r>
                        <a:rPr lang="cs-CZ" baseline="0" dirty="0" err="1" smtClean="0"/>
                        <a:t>mmol</a:t>
                      </a:r>
                      <a:r>
                        <a:rPr lang="cs-CZ" baseline="0" dirty="0" smtClean="0"/>
                        <a:t>/l)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Intersticiální tekutina (</a:t>
                      </a:r>
                      <a:r>
                        <a:rPr lang="cs-CZ" dirty="0" err="1" smtClean="0"/>
                        <a:t>mmol</a:t>
                      </a:r>
                      <a:r>
                        <a:rPr lang="cs-CZ" dirty="0" smtClean="0"/>
                        <a:t>/l)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Intracelulární  tekutina</a:t>
                      </a:r>
                    </a:p>
                    <a:p>
                      <a:r>
                        <a:rPr lang="cs-CZ" dirty="0" smtClean="0"/>
                        <a:t>(</a:t>
                      </a:r>
                      <a:r>
                        <a:rPr lang="cs-CZ" dirty="0" err="1" smtClean="0"/>
                        <a:t>mmol</a:t>
                      </a:r>
                      <a:r>
                        <a:rPr lang="cs-CZ" dirty="0" smtClean="0"/>
                        <a:t>/l)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Na</a:t>
                      </a:r>
                      <a:r>
                        <a:rPr lang="cs-CZ" sz="1600" baseline="30000" dirty="0" smtClean="0"/>
                        <a:t>+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r>
                        <a:rPr lang="cs-CZ" sz="1800" baseline="30000" dirty="0" smtClean="0"/>
                        <a:t>+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Ca</a:t>
                      </a:r>
                      <a:r>
                        <a:rPr lang="cs-CZ" baseline="30000" dirty="0" smtClean="0"/>
                        <a:t>2</a:t>
                      </a:r>
                      <a:r>
                        <a:rPr lang="cs-CZ" sz="1800" baseline="30000" dirty="0" smtClean="0"/>
                        <a:t>+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&lt;0,001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Mg</a:t>
                      </a:r>
                      <a:r>
                        <a:rPr lang="cs-CZ" baseline="30000" dirty="0" smtClean="0"/>
                        <a:t>2</a:t>
                      </a:r>
                      <a:r>
                        <a:rPr lang="cs-CZ" sz="1800" baseline="30000" dirty="0" smtClean="0"/>
                        <a:t>+</a:t>
                      </a:r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Cl</a:t>
                      </a:r>
                      <a:r>
                        <a:rPr lang="cs-CZ" baseline="300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HCO</a:t>
                      </a:r>
                      <a:r>
                        <a:rPr lang="cs-CZ" baseline="-25000" dirty="0" smtClean="0"/>
                        <a:t>3</a:t>
                      </a:r>
                      <a:r>
                        <a:rPr lang="cs-CZ" baseline="30000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H</a:t>
                      </a:r>
                      <a:r>
                        <a:rPr lang="cs-CZ" baseline="-25000" dirty="0" smtClean="0"/>
                        <a:t>2</a:t>
                      </a:r>
                      <a:r>
                        <a:rPr lang="cs-CZ" baseline="0" dirty="0" smtClean="0"/>
                        <a:t> PO</a:t>
                      </a:r>
                      <a:r>
                        <a:rPr lang="cs-CZ" baseline="-25000" dirty="0" smtClean="0"/>
                        <a:t>4</a:t>
                      </a:r>
                      <a:r>
                        <a:rPr lang="cs-CZ" baseline="30000" dirty="0" smtClean="0"/>
                        <a:t>-</a:t>
                      </a:r>
                      <a:endParaRPr lang="cs-CZ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SO</a:t>
                      </a:r>
                      <a:r>
                        <a:rPr lang="cs-CZ" baseline="-25000" dirty="0" smtClean="0"/>
                        <a:t>4</a:t>
                      </a:r>
                      <a:r>
                        <a:rPr lang="cs-CZ" baseline="30000" dirty="0" smtClean="0"/>
                        <a:t>2-</a:t>
                      </a:r>
                      <a:r>
                        <a:rPr lang="cs-CZ" baseline="-25000" dirty="0" smtClean="0"/>
                        <a:t> </a:t>
                      </a:r>
                      <a:endParaRPr lang="cs-CZ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organické kyseliny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proteináty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7,4      </a:t>
                      </a:r>
                      <a:r>
                        <a:rPr lang="cs-CZ" sz="1400" baseline="0" dirty="0" smtClean="0"/>
                        <a:t>(Svačina, 2010)</a:t>
                      </a:r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2099</TotalTime>
  <Words>3935</Words>
  <Application>Microsoft Office PowerPoint</Application>
  <PresentationFormat>Předvádění na obrazovce (4:3)</PresentationFormat>
  <Paragraphs>808</Paragraphs>
  <Slides>58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59" baseType="lpstr">
      <vt:lpstr>Administrativní</vt:lpstr>
      <vt:lpstr>    PITNÝ REŽIM</vt:lpstr>
      <vt:lpstr>Voda a její význam v těle</vt:lpstr>
      <vt:lpstr>Množství vody v organismu závisí na:</vt:lpstr>
      <vt:lpstr>Přívod a výdej vody mohou ještě ovlivňovat tyto aspekty:</vt:lpstr>
      <vt:lpstr> Průměrné množství celkové vody v těle ve vztahu k věku, pohlaví a netukové tělesné hmotnosti:</vt:lpstr>
      <vt:lpstr>Distribuce vody v těle</vt:lpstr>
      <vt:lpstr>Distribuce vody v těle</vt:lpstr>
      <vt:lpstr>Vodní a iontová rovnováha v těle</vt:lpstr>
      <vt:lpstr>Koncentrace iontů v tělesných tekutinách</vt:lpstr>
      <vt:lpstr>Vodní bilance</vt:lpstr>
      <vt:lpstr>Metabolická voda</vt:lpstr>
      <vt:lpstr>Bilance vody v GITu</vt:lpstr>
      <vt:lpstr>Regulace objemu tělesných tekutin</vt:lpstr>
      <vt:lpstr>Snímek 14</vt:lpstr>
      <vt:lpstr>Regulace objemu tělesných tekutin</vt:lpstr>
      <vt:lpstr>Snímek 16</vt:lpstr>
      <vt:lpstr>Snímek 17</vt:lpstr>
      <vt:lpstr>Snímek 18</vt:lpstr>
      <vt:lpstr>Dehydratace</vt:lpstr>
      <vt:lpstr>Pitný režim</vt:lpstr>
      <vt:lpstr>Pitný režim</vt:lpstr>
      <vt:lpstr>Potřeba tekutin</vt:lpstr>
      <vt:lpstr> </vt:lpstr>
      <vt:lpstr>Zásady pitného režimu</vt:lpstr>
      <vt:lpstr>Zásady pitného režimu</vt:lpstr>
      <vt:lpstr>Zásady pitného režimu</vt:lpstr>
      <vt:lpstr>Zásady pitného režimu</vt:lpstr>
      <vt:lpstr>Zásady pitného režimu</vt:lpstr>
      <vt:lpstr>    Kampaň na podporu správného pitného režimu ve VB</vt:lpstr>
      <vt:lpstr>Druhy vod</vt:lpstr>
      <vt:lpstr>Druhy vod</vt:lpstr>
      <vt:lpstr>Druhy vod</vt:lpstr>
      <vt:lpstr>Druhy vod</vt:lpstr>
      <vt:lpstr>Druhy přírodních minerálních vod</vt:lpstr>
      <vt:lpstr>Druhy vod</vt:lpstr>
      <vt:lpstr>Nejvýznamnější ukazatele kvality vody</vt:lpstr>
      <vt:lpstr>Nejvýznamnější ukazatele kvality vody</vt:lpstr>
      <vt:lpstr>Nejvýznamnější ukazatele kvality vody</vt:lpstr>
      <vt:lpstr>Přehled vod na trhu v ČR</vt:lpstr>
      <vt:lpstr>Minerální látky (ML)</vt:lpstr>
      <vt:lpstr>Minerální látky (ML)</vt:lpstr>
      <vt:lpstr>Optimální hodnoty některých ML (SZÚ)</vt:lpstr>
      <vt:lpstr>Oxid uhličitý v balených vodách</vt:lpstr>
      <vt:lpstr>Účinky oxidu uhličitého na lidský organismus</vt:lpstr>
      <vt:lpstr>Mikrobiální kontaminace</vt:lpstr>
      <vt:lpstr>Nápoje s obsahem kofeinu</vt:lpstr>
      <vt:lpstr>Průměrný obsah kofeinu v mg/na 100 g či 100 ml</vt:lpstr>
      <vt:lpstr>Nápoje s obsahem ovocné složky</vt:lpstr>
      <vt:lpstr>Energetické nápoje</vt:lpstr>
      <vt:lpstr>Alkoholické nápoje</vt:lpstr>
      <vt:lpstr>Alkoholické nápoje</vt:lpstr>
      <vt:lpstr>Alkoholické nápoje</vt:lpstr>
      <vt:lpstr>Snímek 53</vt:lpstr>
      <vt:lpstr>Snímek 54</vt:lpstr>
      <vt:lpstr>Snímek 55</vt:lpstr>
      <vt:lpstr>Snímek 56</vt:lpstr>
      <vt:lpstr>Zdroje:</vt:lpstr>
      <vt:lpstr>Snímek 58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PITNÝ REŽIM</dc:title>
  <dc:creator>Martina</dc:creator>
  <cp:lastModifiedBy>Martina</cp:lastModifiedBy>
  <cp:revision>122</cp:revision>
  <dcterms:created xsi:type="dcterms:W3CDTF">2015-11-17T15:06:20Z</dcterms:created>
  <dcterms:modified xsi:type="dcterms:W3CDTF">2015-12-02T15:57:19Z</dcterms:modified>
</cp:coreProperties>
</file>