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5" r:id="rId4"/>
    <p:sldId id="294" r:id="rId5"/>
    <p:sldId id="321" r:id="rId6"/>
    <p:sldId id="295" r:id="rId7"/>
    <p:sldId id="296" r:id="rId8"/>
    <p:sldId id="297" r:id="rId9"/>
    <p:sldId id="318" r:id="rId10"/>
    <p:sldId id="298" r:id="rId11"/>
    <p:sldId id="266" r:id="rId12"/>
    <p:sldId id="271" r:id="rId13"/>
    <p:sldId id="317" r:id="rId14"/>
    <p:sldId id="299" r:id="rId15"/>
    <p:sldId id="300" r:id="rId16"/>
    <p:sldId id="281" r:id="rId17"/>
    <p:sldId id="302" r:id="rId18"/>
    <p:sldId id="319" r:id="rId19"/>
    <p:sldId id="323" r:id="rId20"/>
    <p:sldId id="303" r:id="rId21"/>
    <p:sldId id="322" r:id="rId22"/>
    <p:sldId id="309" r:id="rId23"/>
    <p:sldId id="306" r:id="rId24"/>
    <p:sldId id="311" r:id="rId25"/>
    <p:sldId id="320" r:id="rId26"/>
    <p:sldId id="25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ávníčková Eva, Ing." initials="TEI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84AA3F"/>
    <a:srgbClr val="CCFF99"/>
    <a:srgbClr val="DDE170"/>
    <a:srgbClr val="BFF9D1"/>
    <a:srgbClr val="F3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57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30. října 2017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48872" cy="30243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Označování potravin</a:t>
            </a:r>
            <a:br>
              <a:rPr lang="cs-CZ" sz="4000" dirty="0" smtClean="0"/>
            </a:br>
            <a: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7992888" cy="14401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Ing. Tereza Morgensternová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metodik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Státní zemědělská a potravinářská inspekce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4968552"/>
          </a:xfrm>
        </p:spPr>
        <p:txBody>
          <a:bodyPr/>
          <a:lstStyle/>
          <a:p>
            <a:pPr marL="457200" indent="-457200"/>
            <a:r>
              <a:rPr lang="cs-CZ" sz="2800" dirty="0"/>
              <a:t>velikost písmene „x“ – </a:t>
            </a:r>
            <a:r>
              <a:rPr lang="cs-CZ" sz="2800" b="1" dirty="0"/>
              <a:t>1,2 mm </a:t>
            </a:r>
            <a:endParaRPr lang="cs-CZ" sz="2800" b="1" dirty="0" smtClean="0"/>
          </a:p>
          <a:p>
            <a:pPr marL="457200" indent="-457200"/>
            <a:r>
              <a:rPr lang="cs-CZ" sz="2800" dirty="0" smtClean="0"/>
              <a:t>výjimky </a:t>
            </a:r>
            <a:r>
              <a:rPr lang="cs-CZ" sz="2800" dirty="0"/>
              <a:t>pro použití min. velikosti písma – </a:t>
            </a:r>
            <a:r>
              <a:rPr lang="cs-CZ" sz="2800" b="1" u="sng" dirty="0"/>
              <a:t>obaly</a:t>
            </a:r>
            <a:r>
              <a:rPr lang="cs-CZ" sz="2800" dirty="0"/>
              <a:t> jejichž </a:t>
            </a:r>
            <a:r>
              <a:rPr lang="cs-CZ" sz="2800" b="1" u="sng" dirty="0"/>
              <a:t>největší plocha </a:t>
            </a:r>
            <a:r>
              <a:rPr lang="cs-CZ" sz="2800" dirty="0"/>
              <a:t>je menší než 80 cm</a:t>
            </a:r>
            <a:r>
              <a:rPr lang="cs-CZ" sz="2800" baseline="30000" dirty="0"/>
              <a:t>2</a:t>
            </a:r>
            <a:r>
              <a:rPr lang="cs-CZ" sz="2800" dirty="0"/>
              <a:t> – </a:t>
            </a:r>
            <a:r>
              <a:rPr lang="cs-CZ" sz="2800" b="1" dirty="0"/>
              <a:t>0,9 mm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velikost písma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047"/>
          <a:stretch>
            <a:fillRect/>
          </a:stretch>
        </p:blipFill>
        <p:spPr bwMode="auto">
          <a:xfrm>
            <a:off x="516410" y="4741416"/>
            <a:ext cx="48212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45360"/>
            <a:ext cx="34872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120258" y="5266625"/>
            <a:ext cx="325437" cy="457200"/>
          </a:xfrm>
          <a:prstGeom prst="rightBrace">
            <a:avLst/>
          </a:prstGeom>
          <a:ln>
            <a:solidFill>
              <a:srgbClr val="CC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515210" y="5266625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CC0000"/>
                </a:solidFill>
              </a:rPr>
              <a:t>1,2 mm</a:t>
            </a:r>
          </a:p>
        </p:txBody>
      </p:sp>
    </p:spTree>
    <p:extLst>
      <p:ext uri="{BB962C8B-B14F-4D97-AF65-F5344CB8AC3E}">
        <p14:creationId xmlns:p14="http://schemas.microsoft.com/office/powerpoint/2010/main" val="3089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368152"/>
          </a:xfrm>
        </p:spPr>
        <p:txBody>
          <a:bodyPr>
            <a:noAutofit/>
          </a:bodyPr>
          <a:lstStyle/>
          <a:p>
            <a:r>
              <a:rPr lang="cs-CZ" sz="4000" dirty="0" smtClean="0"/>
              <a:t>					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 </a:t>
            </a:r>
            <a:r>
              <a:rPr lang="cs-CZ" sz="4000" dirty="0" smtClean="0"/>
              <a:t>       		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>Velikost </a:t>
            </a:r>
            <a:r>
              <a:rPr lang="cs-CZ" sz="4000" dirty="0"/>
              <a:t>písma a největší </a:t>
            </a:r>
            <a:r>
              <a:rPr lang="cs-CZ" sz="4000" dirty="0" smtClean="0"/>
              <a:t>plocha obalu</a:t>
            </a:r>
            <a:endParaRPr lang="cs-CZ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3" y="1700808"/>
            <a:ext cx="4822354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9740"/>
            <a:ext cx="4160520" cy="26136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62" y="4306224"/>
            <a:ext cx="346081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5" y="1700808"/>
            <a:ext cx="1446399" cy="477846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37798"/>
            <a:ext cx="36147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876256" y="5157192"/>
            <a:ext cx="432048" cy="880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6" y="2492896"/>
            <a:ext cx="3024336" cy="403244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</a:t>
            </a:r>
            <a:r>
              <a:rPr lang="cs-CZ" dirty="0"/>
              <a:t>			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Velikost písma a největší plocha obalu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6" y="2994523"/>
            <a:ext cx="1460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3" y="4401729"/>
            <a:ext cx="1901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65567" y="5229200"/>
            <a:ext cx="120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Etiketa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5952" y="3769223"/>
            <a:ext cx="214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Největší plocha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844824"/>
            <a:ext cx="424847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1"/>
                </a:solidFill>
              </a:rPr>
              <a:t>Největší </a:t>
            </a:r>
            <a:r>
              <a:rPr lang="cs-CZ" altLang="cs-CZ" sz="2400" b="1" dirty="0">
                <a:solidFill>
                  <a:schemeClr val="tx1"/>
                </a:solidFill>
              </a:rPr>
              <a:t>plocha NENÍ etiketa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19650"/>
            <a:ext cx="2111449" cy="2815266"/>
          </a:xfrm>
        </p:spPr>
      </p:pic>
    </p:spTree>
    <p:extLst>
      <p:ext uri="{BB962C8B-B14F-4D97-AF65-F5344CB8AC3E}">
        <p14:creationId xmlns:p14="http://schemas.microsoft.com/office/powerpoint/2010/main" val="2032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82154"/>
          </a:xfrm>
        </p:spPr>
        <p:txBody>
          <a:bodyPr>
            <a:normAutofit/>
          </a:bodyPr>
          <a:lstStyle/>
          <a:p>
            <a:r>
              <a:rPr lang="cs-CZ" sz="2000" dirty="0"/>
              <a:t>Nařízení (EU) č. 1169/2011 o poskytování informací o potravinách spotřebitelům – POVINNÉ ÚDAJE </a:t>
            </a:r>
            <a:r>
              <a:rPr lang="cs-CZ" sz="2000" dirty="0" smtClean="0"/>
              <a:t>– nevhodné značení   </a:t>
            </a:r>
            <a:endParaRPr lang="cs-CZ" sz="2000" dirty="0"/>
          </a:p>
        </p:txBody>
      </p:sp>
      <p:pic>
        <p:nvPicPr>
          <p:cNvPr id="5" name="Picture 2" descr="C:\Users\travnickova\Desktop\Označování potravin\Metodické pokyny\MP_balené potraviny\zprávy\D011-71009-15-A01-01-03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82764"/>
            <a:ext cx="4032447" cy="27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4088" y="19168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NEPŘIZPŮSOBENÍ ETIKETY A PÍSMA NEJVĚTŠÍ PLOŠE OBALU</a:t>
            </a:r>
            <a:endParaRPr lang="cs-CZ" b="1" dirty="0"/>
          </a:p>
        </p:txBody>
      </p:sp>
      <p:pic>
        <p:nvPicPr>
          <p:cNvPr id="7" name="Picture 3" descr="C:\Users\travnickova\Desktop\Označování potravin\Metodické pokyny\MP_balené potraviny\zprávy\D011-71009-15-A01-01-0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32" y="3068960"/>
            <a:ext cx="388764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8356" y="1700808"/>
            <a:ext cx="8507288" cy="4968551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čl. 21 + </a:t>
            </a:r>
            <a:r>
              <a:rPr lang="cs-CZ" sz="2600" dirty="0" err="1"/>
              <a:t>příl</a:t>
            </a:r>
            <a:r>
              <a:rPr lang="cs-CZ" sz="2600" dirty="0"/>
              <a:t>. </a:t>
            </a:r>
            <a:r>
              <a:rPr lang="cs-CZ" sz="2600" dirty="0" smtClean="0"/>
              <a:t>II nařízení (EU)1169/2011</a:t>
            </a:r>
          </a:p>
          <a:p>
            <a:r>
              <a:rPr lang="cs-CZ" sz="2600" dirty="0"/>
              <a:t>Zvýraznění od ostatních složek v seznamu – cílem je jasné </a:t>
            </a:r>
            <a:r>
              <a:rPr lang="cs-CZ" sz="2600" dirty="0" smtClean="0"/>
              <a:t>odlišení</a:t>
            </a:r>
          </a:p>
          <a:p>
            <a:endParaRPr lang="cs-CZ" sz="2600" dirty="0"/>
          </a:p>
          <a:p>
            <a:r>
              <a:rPr lang="cs-CZ" sz="2600" dirty="0"/>
              <a:t> Zvýraznění alergenů v seznamu složek zajišťuje, že spotřebitelé </a:t>
            </a:r>
            <a:r>
              <a:rPr lang="cs-CZ" sz="2600" dirty="0" smtClean="0"/>
              <a:t>seznam </a:t>
            </a:r>
            <a:r>
              <a:rPr lang="cs-CZ" sz="2600" dirty="0"/>
              <a:t>složek i nadále kontrolují </a:t>
            </a:r>
            <a:endParaRPr lang="cs-CZ" sz="2600" dirty="0" smtClean="0"/>
          </a:p>
          <a:p>
            <a:endParaRPr lang="cs-CZ" sz="2600" dirty="0"/>
          </a:p>
          <a:p>
            <a:r>
              <a:rPr lang="cs-CZ" sz="2600" dirty="0"/>
              <a:t>Alergie i na jiné látky, než jsou uvedeny v seznamu alergenů </a:t>
            </a:r>
            <a:r>
              <a:rPr lang="cs-CZ" sz="2600" dirty="0" smtClean="0"/>
              <a:t>→ </a:t>
            </a:r>
            <a:r>
              <a:rPr lang="cs-CZ" sz="2600" b="1" u="sng" dirty="0" smtClean="0"/>
              <a:t>nelze  </a:t>
            </a:r>
            <a:r>
              <a:rPr lang="cs-CZ" sz="2600" b="1" u="sng" dirty="0"/>
              <a:t>označení „bez alergenů</a:t>
            </a:r>
            <a:r>
              <a:rPr lang="cs-CZ" sz="2600" b="1" u="sng" dirty="0" smtClean="0"/>
              <a:t>“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Nevyžaduje se, pokud </a:t>
            </a:r>
            <a:r>
              <a:rPr lang="cs-CZ" sz="2600" dirty="0" smtClean="0"/>
              <a:t>název </a:t>
            </a:r>
            <a:r>
              <a:rPr lang="cs-CZ" sz="2600" dirty="0"/>
              <a:t>odkazuje na </a:t>
            </a:r>
            <a:r>
              <a:rPr lang="cs-CZ" sz="2600" dirty="0" smtClean="0"/>
              <a:t>alergen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Značení alergenů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zvýrazní </a:t>
            </a:r>
            <a:r>
              <a:rPr lang="cs-CZ" dirty="0" smtClean="0"/>
              <a:t>se část </a:t>
            </a:r>
            <a:r>
              <a:rPr lang="cs-CZ" dirty="0"/>
              <a:t>nebo celek – sušené </a:t>
            </a:r>
            <a:r>
              <a:rPr lang="cs-CZ" b="1" u="sng" dirty="0"/>
              <a:t>mléko</a:t>
            </a:r>
            <a:r>
              <a:rPr lang="cs-CZ" dirty="0"/>
              <a:t> x </a:t>
            </a:r>
            <a:r>
              <a:rPr lang="cs-CZ" b="1" u="sng" dirty="0"/>
              <a:t>sušené mléko</a:t>
            </a:r>
          </a:p>
          <a:p>
            <a:endParaRPr lang="cs-CZ" dirty="0"/>
          </a:p>
          <a:p>
            <a:r>
              <a:rPr lang="cs-CZ" dirty="0"/>
              <a:t>pokud jsou všechny složky alergeny – odlišení celku od ostatních povinných údajů</a:t>
            </a:r>
          </a:p>
          <a:p>
            <a:endParaRPr lang="cs-CZ" dirty="0"/>
          </a:p>
          <a:p>
            <a:r>
              <a:rPr lang="cs-CZ" dirty="0"/>
              <a:t>uvedení kategorií z přílohy II ve složení je nutné jen pokud složka jasně neodkazuje na alergen</a:t>
            </a:r>
          </a:p>
          <a:p>
            <a:pPr marL="0" indent="0">
              <a:buNone/>
            </a:pPr>
            <a:r>
              <a:rPr lang="cs-CZ" dirty="0"/>
              <a:t>     	- </a:t>
            </a:r>
            <a:r>
              <a:rPr lang="cs-CZ" b="1" dirty="0"/>
              <a:t>kapr</a:t>
            </a:r>
          </a:p>
          <a:p>
            <a:pPr marL="0" indent="0">
              <a:buNone/>
            </a:pPr>
            <a:r>
              <a:rPr lang="cs-CZ" dirty="0"/>
              <a:t>       </a:t>
            </a:r>
            <a:r>
              <a:rPr lang="cs-CZ" dirty="0" smtClean="0"/>
              <a:t>      - </a:t>
            </a:r>
            <a:r>
              <a:rPr lang="cs-CZ" dirty="0" err="1"/>
              <a:t>tapeska</a:t>
            </a:r>
            <a:r>
              <a:rPr lang="cs-CZ" dirty="0"/>
              <a:t> křížová (</a:t>
            </a:r>
            <a:r>
              <a:rPr lang="cs-CZ" b="1" dirty="0"/>
              <a:t>měkkýš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solea</a:t>
            </a:r>
            <a:r>
              <a:rPr lang="cs-CZ" dirty="0"/>
              <a:t> evropská, mořský </a:t>
            </a:r>
            <a:r>
              <a:rPr lang="cs-CZ" dirty="0" smtClean="0"/>
              <a:t>jazyk </a:t>
            </a:r>
            <a:r>
              <a:rPr lang="cs-CZ" dirty="0"/>
              <a:t>(</a:t>
            </a:r>
            <a:r>
              <a:rPr lang="cs-CZ" b="1" dirty="0"/>
              <a:t>ryba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živá jogurtová kultura </a:t>
            </a:r>
            <a:r>
              <a:rPr lang="cs-CZ" dirty="0"/>
              <a:t>– nepatří mezi látky vyvolávající alergie podle nařízení 1169/2011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alergenů</a:t>
            </a:r>
          </a:p>
        </p:txBody>
      </p:sp>
    </p:spTree>
    <p:extLst>
      <p:ext uri="{BB962C8B-B14F-4D97-AF65-F5344CB8AC3E}">
        <p14:creationId xmlns:p14="http://schemas.microsoft.com/office/powerpoint/2010/main" val="1443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813995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LAKTÓZA, rýžová mouka, 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</a:t>
            </a:r>
            <a:r>
              <a:rPr lang="cs-CZ" sz="2400" kern="0" dirty="0" smtClean="0">
                <a:solidFill>
                  <a:srgbClr val="000000"/>
                </a:solidFill>
                <a:latin typeface="Arial"/>
              </a:rPr>
              <a:t>,             ,, rýžová 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mouka, </a:t>
            </a:r>
            <a:endParaRPr lang="cs-CZ" sz="24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5283555"/>
            <a:ext cx="116089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aktóza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5283553"/>
            <a:ext cx="13743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arašídy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1124744"/>
            <a:ext cx="34563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/>
              <a:t>Alergeny – čl. 21 + </a:t>
            </a:r>
            <a:r>
              <a:rPr lang="cs-CZ" sz="2000" b="1" dirty="0" err="1"/>
              <a:t>příl</a:t>
            </a:r>
            <a:r>
              <a:rPr lang="cs-CZ" sz="2000" b="1" dirty="0"/>
              <a:t>. II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1166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1E6846"/>
                </a:solidFill>
              </a:rPr>
              <a:t>Uplatňování Nařízení (EU) č. 1169/2011 aneb časté dotazy</a:t>
            </a:r>
          </a:p>
        </p:txBody>
      </p:sp>
    </p:spTree>
    <p:extLst>
      <p:ext uri="{BB962C8B-B14F-4D97-AF65-F5344CB8AC3E}">
        <p14:creationId xmlns:p14="http://schemas.microsoft.com/office/powerpoint/2010/main" val="11268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tekuté produkty – objemové </a:t>
            </a:r>
            <a:r>
              <a:rPr lang="cs-CZ" dirty="0" smtClean="0"/>
              <a:t>jednotky</a:t>
            </a:r>
          </a:p>
          <a:p>
            <a:pPr marL="0" indent="0">
              <a:buNone/>
            </a:pPr>
            <a:r>
              <a:rPr lang="cs-CZ" dirty="0" smtClean="0"/>
              <a:t>(např</a:t>
            </a:r>
            <a:r>
              <a:rPr lang="cs-CZ" dirty="0"/>
              <a:t>. nápoje, oleje, mléko)  </a:t>
            </a:r>
          </a:p>
          <a:p>
            <a:endParaRPr lang="cs-CZ" dirty="0"/>
          </a:p>
          <a:p>
            <a:r>
              <a:rPr lang="cs-CZ" dirty="0"/>
              <a:t>ostatní – hmotnostní jednotky</a:t>
            </a:r>
          </a:p>
          <a:p>
            <a:pPr marL="0" indent="0">
              <a:buNone/>
            </a:pPr>
            <a:r>
              <a:rPr lang="cs-CZ" dirty="0" smtClean="0"/>
              <a:t>(např. kečup</a:t>
            </a:r>
            <a:r>
              <a:rPr lang="cs-CZ" dirty="0"/>
              <a:t>, jogurt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Polotuhé, polotekuté – může být stanoveno vyhláškou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Čisté množství – čl. 23 + </a:t>
            </a:r>
            <a:r>
              <a:rPr lang="cs-CZ" dirty="0" err="1"/>
              <a:t>příl</a:t>
            </a:r>
            <a:r>
              <a:rPr lang="cs-CZ" dirty="0"/>
              <a:t>. IX</a:t>
            </a:r>
          </a:p>
        </p:txBody>
      </p:sp>
    </p:spTree>
    <p:extLst>
      <p:ext uri="{BB962C8B-B14F-4D97-AF65-F5344CB8AC3E}">
        <p14:creationId xmlns:p14="http://schemas.microsoft.com/office/powerpoint/2010/main" val="39031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u="sng" dirty="0"/>
              <a:t>Datum </a:t>
            </a:r>
            <a:r>
              <a:rPr lang="cs-CZ" b="1" u="sng" dirty="0" smtClean="0"/>
              <a:t>použitelnosti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"Spotřebujte do</a:t>
            </a:r>
            <a:r>
              <a:rPr lang="cs-CZ" b="1" dirty="0" smtClean="0"/>
              <a:t>...„</a:t>
            </a:r>
            <a:r>
              <a:rPr lang="cs-CZ" dirty="0" smtClean="0"/>
              <a:t>- následuje </a:t>
            </a:r>
            <a:r>
              <a:rPr lang="cs-CZ" dirty="0"/>
              <a:t>buď vlastní datum, nebo odkaz na místo, kde je datum uvedeno na etiketě nebo </a:t>
            </a:r>
            <a:r>
              <a:rPr lang="cs-CZ" dirty="0" smtClean="0"/>
              <a:t>obalu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</a:t>
            </a:r>
            <a:r>
              <a:rPr lang="cs-CZ" dirty="0" smtClean="0"/>
              <a:t>atum </a:t>
            </a:r>
            <a:r>
              <a:rPr lang="cs-CZ" dirty="0"/>
              <a:t>se uvádí v předepsaném pořadí </a:t>
            </a:r>
            <a:r>
              <a:rPr lang="cs-CZ" b="1" dirty="0"/>
              <a:t>- den, měsíc a </a:t>
            </a:r>
            <a:r>
              <a:rPr lang="cs-CZ" b="1" dirty="0" smtClean="0"/>
              <a:t>rok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Výrobce musí </a:t>
            </a:r>
            <a:r>
              <a:rPr lang="cs-CZ" dirty="0"/>
              <a:t>na obal doplnit i </a:t>
            </a:r>
            <a:r>
              <a:rPr lang="cs-CZ" b="1" dirty="0"/>
              <a:t>údaje o podmínkách uchování, které musí být </a:t>
            </a:r>
            <a:r>
              <a:rPr lang="cs-CZ" b="1" dirty="0" smtClean="0"/>
              <a:t>dodrženy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potraviny, které podléhají rychle </a:t>
            </a:r>
            <a:r>
              <a:rPr lang="cs-CZ" dirty="0" smtClean="0"/>
              <a:t>zkáze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p</a:t>
            </a:r>
            <a:r>
              <a:rPr lang="pt-BR" dirty="0" smtClean="0"/>
              <a:t>otraviny </a:t>
            </a:r>
            <a:r>
              <a:rPr lang="pt-BR" dirty="0"/>
              <a:t>s prošlou dobou použitelnosti se nepovažují za </a:t>
            </a:r>
            <a:r>
              <a:rPr lang="pt-BR" dirty="0" smtClean="0"/>
              <a:t>bezpečné</a:t>
            </a:r>
            <a:r>
              <a:rPr lang="cs-CZ" dirty="0" smtClean="0"/>
              <a:t> a nesmí se dále uvádět do oběhu.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Rozdíl </a:t>
            </a:r>
            <a:r>
              <a:rPr lang="cs-CZ" dirty="0"/>
              <a:t>mezi DMT a </a:t>
            </a:r>
            <a:r>
              <a:rPr lang="cs-CZ" dirty="0" smtClean="0"/>
              <a:t>DP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79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900" b="1" u="sng" dirty="0"/>
              <a:t>Datum minimální trvanlivosti</a:t>
            </a:r>
            <a:r>
              <a:rPr lang="cs-CZ" sz="2900" b="1" dirty="0"/>
              <a:t> </a:t>
            </a:r>
            <a:endParaRPr lang="cs-CZ" sz="29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"</a:t>
            </a:r>
            <a:r>
              <a:rPr lang="cs-CZ" sz="2700" b="1" dirty="0"/>
              <a:t>minimální trvanlivost do</a:t>
            </a:r>
            <a:r>
              <a:rPr lang="cs-CZ" sz="2700" dirty="0" smtClean="0"/>
              <a:t>…,, se </a:t>
            </a:r>
            <a:r>
              <a:rPr lang="cs-CZ" sz="2700" dirty="0"/>
              <a:t>připojí buď vlastní datum, nebo odkaz na místo, kde je datum uvedeno na etiketě nebo obalu. </a:t>
            </a:r>
            <a:endParaRPr lang="cs-CZ" sz="27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700" dirty="0"/>
              <a:t>v</a:t>
            </a:r>
            <a:r>
              <a:rPr lang="cs-CZ" sz="2700" dirty="0"/>
              <a:t> případě potřeby se tyto údaje doplní údajem o nezbytných </a:t>
            </a:r>
            <a:r>
              <a:rPr lang="cs-CZ" sz="2700" b="1" dirty="0"/>
              <a:t>podmínkách pro uchování</a:t>
            </a:r>
            <a:r>
              <a:rPr lang="cs-CZ" sz="2700" dirty="0"/>
              <a:t>, jejichž dodržení umožní zajistit uvedenou </a:t>
            </a:r>
            <a:r>
              <a:rPr lang="cs-CZ" sz="2700" dirty="0" smtClean="0"/>
              <a:t>trvanlivost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700" dirty="0"/>
              <a:t>p</a:t>
            </a:r>
            <a:r>
              <a:rPr lang="cs-CZ" sz="2700" dirty="0" smtClean="0"/>
              <a:t>otraviny, které se rychle nekazí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700" dirty="0"/>
              <a:t>p</a:t>
            </a:r>
            <a:r>
              <a:rPr lang="cs-CZ" sz="2700" dirty="0" smtClean="0"/>
              <a:t>otraviny </a:t>
            </a:r>
            <a:r>
              <a:rPr lang="cs-CZ" sz="2700" dirty="0"/>
              <a:t>s prošlou dobou minimální trvanlivosti lze uvádět do </a:t>
            </a:r>
            <a:r>
              <a:rPr lang="cs-CZ" sz="2700" dirty="0" smtClean="0"/>
              <a:t>oběhu(odpovědnost nese prodejce)</a:t>
            </a:r>
            <a:endParaRPr lang="cs-CZ" sz="27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DMT a DP</a:t>
            </a:r>
          </a:p>
        </p:txBody>
      </p:sp>
    </p:spTree>
    <p:extLst>
      <p:ext uri="{BB962C8B-B14F-4D97-AF65-F5344CB8AC3E}">
        <p14:creationId xmlns:p14="http://schemas.microsoft.com/office/powerpoint/2010/main" val="20490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 		Profil </a:t>
            </a:r>
            <a:r>
              <a:rPr lang="cs-CZ" dirty="0"/>
              <a:t>Státní zemědělské a potravinářské inspekce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FF99"/>
              </a:buClr>
              <a:buFont typeface="Wingdings" pitchFamily="2" charset="2"/>
              <a:buNone/>
            </a:pPr>
            <a:r>
              <a:rPr lang="cs-CZ" altLang="cs-CZ" sz="2400" b="1" dirty="0" smtClean="0"/>
              <a:t>Zaměření </a:t>
            </a:r>
            <a:r>
              <a:rPr lang="cs-CZ" altLang="cs-CZ" sz="2400" b="1" dirty="0"/>
              <a:t>kontrol:</a:t>
            </a:r>
            <a:endParaRPr lang="cs-CZ" altLang="cs-CZ" sz="2000" b="1" dirty="0"/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hygienické podmínky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bezpečnost potravin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složení potravin 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klamavé a agresivní obchodní praktiky</a:t>
            </a:r>
          </a:p>
          <a:p>
            <a:pPr lvl="3" indent="-342900">
              <a:buClr>
                <a:srgbClr val="FFFF99"/>
              </a:buClr>
              <a:buFontTx/>
              <a:buChar char="-"/>
            </a:pPr>
            <a:r>
              <a:rPr lang="cs-CZ" altLang="cs-CZ" dirty="0" smtClean="0"/>
              <a:t>oprávněnost </a:t>
            </a:r>
            <a:r>
              <a:rPr lang="cs-CZ" altLang="cs-CZ" dirty="0"/>
              <a:t>podaných spotřebitelských podnětů atd</a:t>
            </a:r>
            <a:r>
              <a:rPr lang="cs-CZ" altLang="cs-CZ" dirty="0" smtClean="0"/>
              <a:t>.</a:t>
            </a:r>
          </a:p>
          <a:p>
            <a:pPr marL="1428750" lvl="3" indent="-171450">
              <a:buClr>
                <a:srgbClr val="FFFF99"/>
              </a:buClr>
              <a:buFontTx/>
              <a:buChar char="-"/>
            </a:pPr>
            <a:endParaRPr lang="cs-CZ" altLang="cs-CZ" sz="800" dirty="0"/>
          </a:p>
          <a:p>
            <a:pPr marL="0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b="1" dirty="0" smtClean="0"/>
              <a:t>2016 -   </a:t>
            </a:r>
            <a:r>
              <a:rPr lang="cs-CZ" sz="2400" b="1" dirty="0"/>
              <a:t>45 159 </a:t>
            </a:r>
            <a:r>
              <a:rPr lang="cs-CZ" altLang="cs-CZ" sz="2400" b="1" dirty="0" smtClean="0"/>
              <a:t>kontrol</a:t>
            </a:r>
            <a:r>
              <a:rPr lang="cs-CZ" altLang="cs-CZ" sz="2400" b="1" dirty="0"/>
              <a:t>: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dirty="0"/>
              <a:t>- maloobchod </a:t>
            </a:r>
            <a:r>
              <a:rPr lang="cs-CZ" altLang="cs-CZ" sz="2400" dirty="0" smtClean="0"/>
              <a:t>26 </a:t>
            </a:r>
            <a:r>
              <a:rPr lang="cs-CZ" altLang="cs-CZ" sz="2400" dirty="0"/>
              <a:t>3</a:t>
            </a:r>
            <a:r>
              <a:rPr lang="cs-CZ" altLang="cs-CZ" sz="2400" dirty="0" smtClean="0"/>
              <a:t>00 </a:t>
            </a:r>
            <a:endParaRPr lang="cs-CZ" altLang="cs-CZ" sz="2400" dirty="0"/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dirty="0"/>
              <a:t>- p</a:t>
            </a:r>
            <a:r>
              <a:rPr lang="cs-CZ" altLang="cs-CZ" sz="2400" dirty="0" smtClean="0"/>
              <a:t>rovozovny společného stravování  10 </a:t>
            </a:r>
            <a:r>
              <a:rPr lang="cs-CZ" altLang="cs-CZ" sz="2400" dirty="0"/>
              <a:t>1</a:t>
            </a:r>
            <a:r>
              <a:rPr lang="cs-CZ" altLang="cs-CZ" sz="2400" dirty="0" smtClean="0"/>
              <a:t>00</a:t>
            </a:r>
            <a:endParaRPr lang="cs-CZ" altLang="cs-CZ" sz="2400" dirty="0"/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dirty="0"/>
              <a:t>- výroba </a:t>
            </a:r>
            <a:r>
              <a:rPr lang="cs-CZ" altLang="cs-CZ" sz="2400" dirty="0" smtClean="0"/>
              <a:t>8 </a:t>
            </a:r>
            <a:r>
              <a:rPr lang="cs-CZ" altLang="cs-CZ" sz="2400" dirty="0"/>
              <a:t>9</a:t>
            </a:r>
            <a:r>
              <a:rPr lang="cs-CZ" altLang="cs-CZ" sz="2400" dirty="0" smtClean="0"/>
              <a:t>00</a:t>
            </a:r>
            <a:endParaRPr lang="cs-CZ" altLang="cs-CZ" sz="2400" dirty="0"/>
          </a:p>
          <a:p>
            <a:pPr lvl="3" indent="-342900">
              <a:buClr>
                <a:srgbClr val="FFFF99"/>
              </a:buClr>
              <a:buFontTx/>
              <a:buChar char="-"/>
            </a:pPr>
            <a:r>
              <a:rPr lang="cs-CZ" altLang="cs-CZ" sz="2400" dirty="0" smtClean="0"/>
              <a:t>ostatní </a:t>
            </a:r>
            <a:r>
              <a:rPr lang="cs-CZ" altLang="cs-CZ" sz="2400" dirty="0"/>
              <a:t>cca </a:t>
            </a:r>
            <a:r>
              <a:rPr lang="cs-CZ" altLang="cs-CZ" sz="2400" dirty="0" smtClean="0"/>
              <a:t>2 000</a:t>
            </a:r>
          </a:p>
          <a:p>
            <a:pPr lvl="3" indent="-342900">
              <a:buClr>
                <a:srgbClr val="FFFF99"/>
              </a:buClr>
              <a:buFontTx/>
              <a:buChar char="-"/>
            </a:pPr>
            <a:endParaRPr lang="cs-CZ" alt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2016 – výše pokut – 127 429 500 Kč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6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drůbeží, vepřové, skopové, </a:t>
            </a:r>
            <a:r>
              <a:rPr lang="cs-CZ" dirty="0" smtClean="0"/>
              <a:t>kozí</a:t>
            </a:r>
            <a:r>
              <a:rPr lang="cs-CZ" dirty="0"/>
              <a:t> </a:t>
            </a:r>
            <a:r>
              <a:rPr lang="cs-CZ" dirty="0" smtClean="0"/>
              <a:t>(země </a:t>
            </a:r>
            <a:r>
              <a:rPr lang="cs-CZ" dirty="0"/>
              <a:t>chovu a země porážky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 Pokud by opomenutí údaje mohlo uvést spotřebitele v omyl ohledně skutečné země původu (</a:t>
            </a:r>
            <a:r>
              <a:rPr lang="cs-CZ" dirty="0"/>
              <a:t>mapy, značky </a:t>
            </a:r>
            <a:r>
              <a:rPr lang="cs-CZ" dirty="0" smtClean="0"/>
              <a:t>-český </a:t>
            </a:r>
            <a:r>
              <a:rPr lang="cs-CZ" dirty="0"/>
              <a:t>produkt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Je-li uváděna země původu potraviny a nejedná se o stejnou zemi, z nichž pochází její </a:t>
            </a:r>
            <a:r>
              <a:rPr lang="cs-CZ" dirty="0"/>
              <a:t>primární </a:t>
            </a:r>
            <a:r>
              <a:rPr lang="cs-CZ" dirty="0" smtClean="0"/>
              <a:t>složka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dirty="0"/>
              <a:t>Země původu - čl. 26</a:t>
            </a:r>
          </a:p>
        </p:txBody>
      </p:sp>
    </p:spTree>
    <p:extLst>
      <p:ext uri="{BB962C8B-B14F-4D97-AF65-F5344CB8AC3E}">
        <p14:creationId xmlns:p14="http://schemas.microsoft.com/office/powerpoint/2010/main" val="1993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???Jaké jsou povinné výživové údaje???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Tuky,..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výživové údaje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83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39752" y="1844824"/>
            <a:ext cx="4248150" cy="574675"/>
          </a:xfrm>
          <a:prstGeom prst="rect">
            <a:avLst/>
          </a:prstGeom>
          <a:solidFill>
            <a:srgbClr val="FFFF0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cs-CZ" altLang="cs-CZ" sz="1800" u="sng" dirty="0" smtClean="0">
                <a:latin typeface="Arial Black" pitchFamily="34" charset="0"/>
              </a:rPr>
              <a:t>Výživové údaje</a:t>
            </a:r>
            <a:r>
              <a:rPr kumimoji="1" lang="cs-CZ" altLang="cs-CZ" sz="1800" dirty="0" smtClean="0">
                <a:latin typeface="Arial Black" pitchFamily="34" charset="0"/>
              </a:rPr>
              <a:t> (čl. 30)</a:t>
            </a:r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 flipH="1">
            <a:off x="2699792" y="2492896"/>
            <a:ext cx="936625" cy="3603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2924175"/>
            <a:ext cx="3598862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dirty="0" smtClean="0">
                <a:latin typeface="Arial Black" pitchFamily="34" charset="0"/>
              </a:rPr>
              <a:t>povinné výživové údaje</a:t>
            </a:r>
            <a:endParaRPr kumimoji="1" lang="cs-CZ" altLang="cs-CZ" sz="1400" i="1" dirty="0" smtClean="0">
              <a:latin typeface="Arial Black" pitchFamily="34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4067175" y="3183731"/>
            <a:ext cx="8651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2363" y="2924175"/>
            <a:ext cx="3455987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lze doplnit </a:t>
            </a:r>
            <a:r>
              <a:rPr kumimoji="0" lang="cs-CZ" altLang="cs-CZ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POUZE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: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Line 84"/>
          <p:cNvSpPr>
            <a:spLocks noChangeShapeType="1"/>
          </p:cNvSpPr>
          <p:nvPr/>
        </p:nvSpPr>
        <p:spPr bwMode="auto">
          <a:xfrm>
            <a:off x="2124075" y="3427412"/>
            <a:ext cx="0" cy="5762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7450" y="4003675"/>
            <a:ext cx="1873250" cy="1873250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1" lang="cs-CZ" altLang="cs-CZ" sz="1400" dirty="0" err="1" smtClean="0">
                <a:latin typeface="Arial Black" pitchFamily="34" charset="0"/>
                <a:cs typeface="Arial" pitchFamily="34" charset="0"/>
              </a:rPr>
              <a:t>energ</a:t>
            </a: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. hodnota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tuk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sacharidy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cukr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bílkoviny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sůl</a:t>
            </a: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6516688" y="3427412"/>
            <a:ext cx="0" cy="649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91931" y="4076700"/>
            <a:ext cx="2736850" cy="1584325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mononenasycené</a:t>
            </a:r>
            <a:r>
              <a:rPr lang="cs-CZ" altLang="cs-CZ" sz="1400" dirty="0" smtClean="0">
                <a:latin typeface="Arial Black" pitchFamily="34" charset="0"/>
              </a:rPr>
              <a:t>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polynenasycené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polyalkoholy</a:t>
            </a:r>
            <a:endParaRPr lang="cs-CZ" altLang="cs-CZ" sz="1400" dirty="0" smtClean="0"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škrob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vláknina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vitamíny nebo min. látky</a:t>
            </a:r>
          </a:p>
        </p:txBody>
      </p:sp>
    </p:spTree>
    <p:extLst>
      <p:ext uri="{BB962C8B-B14F-4D97-AF65-F5344CB8AC3E}">
        <p14:creationId xmlns:p14="http://schemas.microsoft.com/office/powerpoint/2010/main" val="3826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Nezpracované produkty obsahující jedinou složku nebo skupinu složek </a:t>
            </a:r>
          </a:p>
          <a:p>
            <a:r>
              <a:rPr lang="cs-CZ" dirty="0"/>
              <a:t>Produkty zpracovaní pouze zráním, které obsahují jedinou složku  nebo skupinu složek</a:t>
            </a:r>
          </a:p>
          <a:p>
            <a:r>
              <a:rPr lang="cs-CZ" dirty="0"/>
              <a:t>Byliny, koření nebo jejich směsi </a:t>
            </a:r>
          </a:p>
          <a:p>
            <a:r>
              <a:rPr lang="cs-CZ" dirty="0"/>
              <a:t>Sůl</a:t>
            </a:r>
          </a:p>
          <a:p>
            <a:r>
              <a:rPr lang="cs-CZ" dirty="0"/>
              <a:t>Stolní sladidla</a:t>
            </a:r>
          </a:p>
          <a:p>
            <a:r>
              <a:rPr lang="cs-CZ" dirty="0"/>
              <a:t>Bylinné a ovocné čaje </a:t>
            </a:r>
          </a:p>
          <a:p>
            <a:r>
              <a:rPr lang="cs-CZ" dirty="0"/>
              <a:t>Kvasné octy</a:t>
            </a:r>
          </a:p>
          <a:p>
            <a:r>
              <a:rPr lang="cs-CZ" dirty="0"/>
              <a:t>Aromata</a:t>
            </a:r>
          </a:p>
          <a:p>
            <a:r>
              <a:rPr lang="cs-CZ" dirty="0"/>
              <a:t>Přídatné látky </a:t>
            </a:r>
          </a:p>
          <a:p>
            <a:r>
              <a:rPr lang="cs-CZ" dirty="0"/>
              <a:t>Pomocné látky</a:t>
            </a:r>
          </a:p>
          <a:p>
            <a:r>
              <a:rPr lang="cs-CZ" dirty="0"/>
              <a:t>Potravinářské enzymy</a:t>
            </a:r>
          </a:p>
          <a:p>
            <a:r>
              <a:rPr lang="cs-CZ" dirty="0"/>
              <a:t>Želatina</a:t>
            </a:r>
          </a:p>
          <a:p>
            <a:r>
              <a:rPr lang="cs-CZ" dirty="0"/>
              <a:t>Želírující složky </a:t>
            </a:r>
          </a:p>
          <a:p>
            <a:r>
              <a:rPr lang="cs-CZ" dirty="0"/>
              <a:t>Kvasnice </a:t>
            </a:r>
          </a:p>
          <a:p>
            <a:r>
              <a:rPr lang="cs-CZ" dirty="0"/>
              <a:t>Žvýkačky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Vypuštění výživových údajů</a:t>
            </a:r>
          </a:p>
        </p:txBody>
      </p:sp>
    </p:spTree>
    <p:extLst>
      <p:ext uri="{BB962C8B-B14F-4D97-AF65-F5344CB8AC3E}">
        <p14:creationId xmlns:p14="http://schemas.microsoft.com/office/powerpoint/2010/main" val="7236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						Způsob </a:t>
            </a:r>
            <a:r>
              <a:rPr lang="cs-CZ" dirty="0"/>
              <a:t>uvádění </a:t>
            </a:r>
            <a:r>
              <a:rPr lang="cs-CZ" dirty="0" smtClean="0"/>
              <a:t>výživových </a:t>
            </a:r>
            <a:r>
              <a:rPr lang="cs-CZ" dirty="0"/>
              <a:t>údajů (čl. 34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9512" y="2276872"/>
            <a:ext cx="3959225" cy="86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Povinné výživové údaje (čl. 30 odst. 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Dobrovolné výživové údaje (čl. 30 odst. 2)</a:t>
            </a: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4138985" y="2716436"/>
            <a:ext cx="863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02585" y="1988840"/>
            <a:ext cx="3960813" cy="1728787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stejné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- společně ve </a:t>
            </a:r>
            <a:r>
              <a:rPr kumimoji="0" lang="cs-CZ" altLang="cs-CZ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srozum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. formátu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pořadí dle přílohy XV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 tabulce s číselnými hodnotami,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případně v řadě za sebou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(při nedostatku místa)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7924" y="4940300"/>
            <a:ext cx="3960813" cy="503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smtClean="0">
                <a:latin typeface="Arial Black" pitchFamily="34" charset="0"/>
              </a:rPr>
              <a:t>Opakované údaje (čl. 30 odst. 3)</a:t>
            </a:r>
            <a:endParaRPr kumimoji="1" lang="cs-CZ" altLang="cs-CZ" sz="1600" i="1" smtClean="0">
              <a:latin typeface="Arial Black" pitchFamily="34" charset="0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>
            <a:off x="4174704" y="5191918"/>
            <a:ext cx="792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66866" y="4652962"/>
            <a:ext cx="3960813" cy="1152525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hlavní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i v jiném formátu než povinné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výživové údaje</a:t>
            </a: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67492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dirty="0"/>
              <a:t>Další informace k označování potravin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39987"/>
            <a:ext cx="3240360" cy="4613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9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cs-CZ" sz="4500" b="1" u="sng" dirty="0">
                <a:cs typeface="Arial" panose="020B0604020202020204" pitchFamily="34" charset="0"/>
              </a:rPr>
              <a:t>Právní předpisy ČR</a:t>
            </a:r>
            <a:r>
              <a:rPr lang="cs-CZ" sz="4500" b="1" u="sng" dirty="0" smtClean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cs typeface="Arial" panose="020B0604020202020204" pitchFamily="34" charset="0"/>
              </a:rPr>
              <a:t>Zákon č. 110/1997 Sb., v platném znění, o potravinách a tabákových výrobcích </a:t>
            </a:r>
            <a:endParaRPr lang="cs-CZ" sz="50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 smtClean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cs typeface="Arial" panose="020B0604020202020204" pitchFamily="34" charset="0"/>
              </a:rPr>
              <a:t>Vyhláška č. 417/2016 Sb., o některých způsobech označování </a:t>
            </a:r>
            <a:r>
              <a:rPr lang="cs-CZ" sz="5000" dirty="0" smtClean="0">
                <a:cs typeface="Arial" panose="020B0604020202020204" pitchFamily="34" charset="0"/>
              </a:rPr>
              <a:t>potravin</a:t>
            </a:r>
          </a:p>
          <a:p>
            <a:pPr marL="0" indent="0" algn="just">
              <a:buNone/>
            </a:pPr>
            <a:endParaRPr lang="cs-CZ" sz="5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cs typeface="Arial" panose="020B0604020202020204" pitchFamily="34" charset="0"/>
              </a:rPr>
              <a:t>Komoditní </a:t>
            </a:r>
            <a:r>
              <a:rPr lang="cs-CZ" sz="5000" dirty="0" smtClean="0">
                <a:cs typeface="Arial" panose="020B0604020202020204" pitchFamily="34" charset="0"/>
              </a:rPr>
              <a:t>vyhlášky</a:t>
            </a:r>
          </a:p>
          <a:p>
            <a:pPr marL="0" indent="0" algn="just">
              <a:buNone/>
            </a:pPr>
            <a:endParaRPr lang="cs-CZ" sz="50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500" b="1" u="sng" dirty="0">
                <a:cs typeface="Arial" panose="020B0604020202020204" pitchFamily="34" charset="0"/>
              </a:rPr>
              <a:t>Právní předpisy EU</a:t>
            </a:r>
            <a:r>
              <a:rPr lang="cs-CZ" sz="4500" b="1" u="sng" dirty="0" smtClean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cs typeface="Arial" panose="020B0604020202020204" pitchFamily="34" charset="0"/>
              </a:rPr>
              <a:t>(ES) č</a:t>
            </a:r>
            <a:r>
              <a:rPr lang="cs-CZ" sz="5000" dirty="0">
                <a:cs typeface="Arial" panose="020B0604020202020204" pitchFamily="34" charset="0"/>
              </a:rPr>
              <a:t>. 178/2002 kterým se stanoví obecné zásady a požadavky potravinového práva </a:t>
            </a:r>
            <a:endParaRPr lang="cs-CZ" sz="50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cs typeface="Arial" panose="020B0604020202020204" pitchFamily="34" charset="0"/>
              </a:rPr>
              <a:t>(EU) č</a:t>
            </a:r>
            <a:r>
              <a:rPr lang="cs-CZ" sz="5000" dirty="0">
                <a:cs typeface="Arial" panose="020B0604020202020204" pitchFamily="34" charset="0"/>
              </a:rPr>
              <a:t>. 1169/2011 o poskytování informací o potravinách spotřebitelům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Označování potravin - Legislativa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cs typeface="Arial" panose="020B0604020202020204" pitchFamily="34" charset="0"/>
              </a:rPr>
              <a:t>Cílem nařízení je poskytnout konečnému spotřebiteli základ, </a:t>
            </a:r>
            <a:r>
              <a:rPr lang="cs-CZ" sz="2400" b="1" u="sng" dirty="0">
                <a:cs typeface="Arial" panose="020B0604020202020204" pitchFamily="34" charset="0"/>
              </a:rPr>
              <a:t>aby mohl učinit informovaný výběr</a:t>
            </a:r>
            <a:r>
              <a:rPr lang="cs-CZ" sz="2400" dirty="0"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cs-CZ" sz="2400" dirty="0" smtClean="0">
                <a:cs typeface="Arial" panose="020B0604020202020204" pitchFamily="34" charset="0"/>
              </a:rPr>
              <a:t>(</a:t>
            </a:r>
            <a:r>
              <a:rPr lang="cs-CZ" sz="2400" dirty="0">
                <a:cs typeface="Arial" panose="020B0604020202020204" pitchFamily="34" charset="0"/>
              </a:rPr>
              <a:t>konečný spotřebitel by měl snadno porozumět informacím uvedeným na </a:t>
            </a:r>
            <a:r>
              <a:rPr lang="cs-CZ" sz="2400" dirty="0" smtClean="0">
                <a:cs typeface="Arial" panose="020B0604020202020204" pitchFamily="34" charset="0"/>
              </a:rPr>
              <a:t>obale, </a:t>
            </a:r>
            <a:r>
              <a:rPr lang="cs-CZ" sz="2400" dirty="0">
                <a:cs typeface="Arial" panose="020B0604020202020204" pitchFamily="34" charset="0"/>
              </a:rPr>
              <a:t>jednoduché a srozumitelné údaje). </a:t>
            </a:r>
            <a:endParaRPr lang="cs-CZ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b="1" dirty="0">
                <a:cs typeface="Arial" panose="020B0604020202020204" pitchFamily="34" charset="0"/>
              </a:rPr>
              <a:t>použije se na:</a:t>
            </a:r>
          </a:p>
          <a:p>
            <a:pPr>
              <a:buFontTx/>
              <a:buChar char="-"/>
            </a:pPr>
            <a:r>
              <a:rPr lang="cs-CZ" sz="2400" dirty="0">
                <a:cs typeface="Arial" panose="020B0604020202020204" pitchFamily="34" charset="0"/>
              </a:rPr>
              <a:t>všechny potraviny určené pro konečného spotřebitele</a:t>
            </a:r>
          </a:p>
          <a:p>
            <a:pPr>
              <a:buFontTx/>
              <a:buChar char="-"/>
            </a:pPr>
            <a:r>
              <a:rPr lang="cs-CZ" sz="2400" dirty="0">
                <a:cs typeface="Arial" panose="020B0604020202020204" pitchFamily="34" charset="0"/>
              </a:rPr>
              <a:t>potraviny dodávané zařízeními společného stravování</a:t>
            </a:r>
          </a:p>
          <a:p>
            <a:pPr>
              <a:buFontTx/>
              <a:buChar char="-"/>
            </a:pPr>
            <a:r>
              <a:rPr lang="cs-CZ" sz="2400" dirty="0">
                <a:cs typeface="Arial" panose="020B0604020202020204" pitchFamily="34" charset="0"/>
              </a:rPr>
              <a:t>potraviny určené k dodání do těchto </a:t>
            </a:r>
            <a:r>
              <a:rPr lang="cs-CZ" sz="2400" dirty="0" smtClean="0">
                <a:cs typeface="Arial" panose="020B0604020202020204" pitchFamily="34" charset="0"/>
              </a:rPr>
              <a:t>zařízení</a:t>
            </a:r>
          </a:p>
          <a:p>
            <a:pPr marL="0" indent="0" algn="just">
              <a:buNone/>
            </a:pPr>
            <a:endParaRPr lang="cs-CZ" dirty="0" smtClean="0">
              <a:latin typeface="+mj-lt"/>
            </a:endParaRPr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2821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	</a:t>
            </a:r>
            <a:r>
              <a:rPr lang="cs-CZ" sz="3200" dirty="0"/>
              <a:t> </a:t>
            </a:r>
            <a:r>
              <a:rPr lang="cs-CZ" sz="3200" dirty="0" smtClean="0"/>
              <a:t>          Nařízení (EU) č</a:t>
            </a:r>
            <a:r>
              <a:rPr lang="cs-CZ" sz="3200" dirty="0"/>
              <a:t>. </a:t>
            </a:r>
            <a:r>
              <a:rPr lang="cs-CZ" sz="3200" dirty="0" smtClean="0"/>
              <a:t>1169/2011                                       o </a:t>
            </a:r>
            <a:r>
              <a:rPr lang="cs-CZ" sz="3200" dirty="0"/>
              <a:t>poskytování informací o potravinách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1800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9994"/>
            <a:ext cx="4602250" cy="3024336"/>
          </a:xfrm>
        </p:spPr>
      </p:pic>
      <p:sp>
        <p:nvSpPr>
          <p:cNvPr id="6" name="Zaoblený obdélník 5"/>
          <p:cNvSpPr/>
          <p:nvPr/>
        </p:nvSpPr>
        <p:spPr>
          <a:xfrm rot="21242041">
            <a:off x="2415633" y="3542859"/>
            <a:ext cx="107237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63" y="1628800"/>
            <a:ext cx="3348372" cy="5070393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5148064" y="3284983"/>
            <a:ext cx="1152128" cy="216024"/>
          </a:xfrm>
          <a:prstGeom prst="roundRect">
            <a:avLst/>
          </a:prstGeom>
          <a:noFill/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3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8600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název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seznam složek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alergenní látky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množství složky nebo skupiny složek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čisté množství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datum minimální trvanlivosti nebo datum použitelnosti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podmínky uchování nebo podmínky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jméno nebo obch. název a adresa PPP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země původu nebo místo původu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návod k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obsah alkoholu - nápoje nad 1,2 % alkoholu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výživové údaje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povinných údajů (čl. 9)</a:t>
            </a:r>
          </a:p>
        </p:txBody>
      </p:sp>
    </p:spTree>
    <p:extLst>
      <p:ext uri="{BB962C8B-B14F-4D97-AF65-F5344CB8AC3E}">
        <p14:creationId xmlns:p14="http://schemas.microsoft.com/office/powerpoint/2010/main" val="5094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„baleno v ochranné atmosféře“</a:t>
            </a:r>
          </a:p>
          <a:p>
            <a:r>
              <a:rPr lang="cs-CZ" dirty="0"/>
              <a:t>„se sladidlem“</a:t>
            </a:r>
          </a:p>
          <a:p>
            <a:r>
              <a:rPr lang="cs-CZ" dirty="0"/>
              <a:t>„obsahuje aspartam (zdroj fenylalaninu)“</a:t>
            </a:r>
          </a:p>
          <a:p>
            <a:r>
              <a:rPr lang="cs-CZ" dirty="0"/>
              <a:t>„obsahuje lékořici“</a:t>
            </a:r>
          </a:p>
          <a:p>
            <a:r>
              <a:rPr lang="cs-CZ" dirty="0"/>
              <a:t>„obsahuje kofein“ </a:t>
            </a:r>
          </a:p>
          <a:p>
            <a:r>
              <a:rPr lang="cs-CZ" dirty="0"/>
              <a:t>„s přidanými rostlinnými steroly“</a:t>
            </a:r>
          </a:p>
          <a:p>
            <a:r>
              <a:rPr lang="cs-CZ" dirty="0"/>
              <a:t>datum </a:t>
            </a:r>
            <a:r>
              <a:rPr lang="cs-CZ" dirty="0" smtClean="0"/>
              <a:t>zmrazení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povinné údaje (čl. 10, příloha III)</a:t>
            </a:r>
          </a:p>
        </p:txBody>
      </p:sp>
    </p:spTree>
    <p:extLst>
      <p:ext uri="{BB962C8B-B14F-4D97-AF65-F5344CB8AC3E}">
        <p14:creationId xmlns:p14="http://schemas.microsoft.com/office/powerpoint/2010/main" val="3043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800" dirty="0"/>
              <a:t>viditelně, čitelně, nesmazatelně </a:t>
            </a:r>
          </a:p>
          <a:p>
            <a:pPr>
              <a:buFontTx/>
              <a:buChar char="-"/>
            </a:pPr>
            <a:r>
              <a:rPr lang="cs-CZ" sz="2800" dirty="0"/>
              <a:t>primárně slovy a </a:t>
            </a:r>
            <a:r>
              <a:rPr lang="cs-CZ" sz="2800" dirty="0" smtClean="0"/>
              <a:t>čísly</a:t>
            </a:r>
          </a:p>
          <a:p>
            <a:pPr>
              <a:buFontTx/>
              <a:buChar char="-"/>
            </a:pPr>
            <a:r>
              <a:rPr lang="cs-CZ" sz="2800" dirty="0" smtClean="0"/>
              <a:t>povinná </a:t>
            </a:r>
            <a:r>
              <a:rPr lang="cs-CZ" sz="2800" dirty="0"/>
              <a:t>velikost </a:t>
            </a:r>
            <a:r>
              <a:rPr lang="cs-CZ" sz="2800" dirty="0" smtClean="0"/>
              <a:t>písma</a:t>
            </a:r>
          </a:p>
          <a:p>
            <a:pPr>
              <a:buFontTx/>
              <a:buChar char="-"/>
            </a:pPr>
            <a:r>
              <a:rPr lang="cs-CZ" sz="2800" dirty="0"/>
              <a:t>povinný český jazyk </a:t>
            </a:r>
          </a:p>
          <a:p>
            <a:pPr>
              <a:buFontTx/>
              <a:buChar char="-"/>
            </a:pPr>
            <a:r>
              <a:rPr lang="cs-CZ" sz="2800" u="sng" dirty="0"/>
              <a:t>pouze doplňkově </a:t>
            </a:r>
            <a:r>
              <a:rPr lang="cs-CZ" sz="2800" dirty="0"/>
              <a:t>piktogramy nebo symboly </a:t>
            </a: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údaje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87765"/>
            <a:ext cx="2150921" cy="21509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17132"/>
            <a:ext cx="1692188" cy="16921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35133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>
                <a:solidFill>
                  <a:srgbClr val="1E6846"/>
                </a:solidFill>
              </a:rPr>
              <a:t>č</a:t>
            </a:r>
            <a:r>
              <a:rPr lang="cs-CZ" sz="2000" b="1" dirty="0" smtClean="0">
                <a:solidFill>
                  <a:srgbClr val="1E6846"/>
                </a:solidFill>
              </a:rPr>
              <a:t>l. 17</a:t>
            </a:r>
          </a:p>
          <a:p>
            <a:r>
              <a:rPr lang="cs-CZ" sz="2000" b="1" dirty="0" smtClean="0">
                <a:solidFill>
                  <a:srgbClr val="1E6846"/>
                </a:solidFill>
              </a:rPr>
              <a:t>při označování potravin se použije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1E6846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1E6846"/>
                </a:solidFill>
              </a:rPr>
              <a:t>1. zákonný název </a:t>
            </a:r>
            <a:r>
              <a:rPr lang="cs-CZ" sz="2000" dirty="0" smtClean="0"/>
              <a:t>(dle komoditních vyhlášek)</a:t>
            </a:r>
          </a:p>
          <a:p>
            <a:pPr marL="0" indent="0">
              <a:buNone/>
            </a:pPr>
            <a:r>
              <a:rPr lang="cs-CZ" sz="2000" dirty="0" smtClean="0"/>
              <a:t>   </a:t>
            </a:r>
            <a:r>
              <a:rPr lang="cs-CZ" sz="2000" u="sng" dirty="0" smtClean="0"/>
              <a:t>např.:</a:t>
            </a:r>
            <a:r>
              <a:rPr lang="cs-CZ" sz="2000" dirty="0" smtClean="0"/>
              <a:t> </a:t>
            </a:r>
            <a:r>
              <a:rPr lang="cs-CZ" sz="2000" b="1" dirty="0" smtClean="0"/>
              <a:t>Špekáček </a:t>
            </a:r>
            <a:r>
              <a:rPr lang="cs-CZ" sz="2000" b="1" dirty="0"/>
              <a:t>- masný výrobek - tepelně </a:t>
            </a:r>
            <a:r>
              <a:rPr lang="cs-CZ" sz="2000" b="1" dirty="0" smtClean="0"/>
              <a:t>opracovaný</a:t>
            </a:r>
          </a:p>
          <a:p>
            <a:pPr marL="0" indent="0">
              <a:buNone/>
            </a:pPr>
            <a:endParaRPr lang="cs-CZ" sz="2000" b="1" dirty="0">
              <a:solidFill>
                <a:srgbClr val="1E6846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1E6846"/>
                </a:solidFill>
              </a:rPr>
              <a:t>2. vžitý název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2000" u="sng" dirty="0" smtClean="0"/>
              <a:t>např.:</a:t>
            </a:r>
            <a:r>
              <a:rPr lang="cs-CZ" sz="2000" dirty="0" smtClean="0"/>
              <a:t> </a:t>
            </a:r>
            <a:r>
              <a:rPr lang="cs-CZ" sz="2000" b="1" dirty="0" smtClean="0"/>
              <a:t>Čabajka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1E6846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1E6846"/>
                </a:solidFill>
              </a:rPr>
              <a:t>3. popisný název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(</a:t>
            </a:r>
            <a:r>
              <a:rPr lang="cs-CZ" sz="2000" dirty="0"/>
              <a:t>u potravin neuvedených v komoditní vyhlášce se název odvozuje od </a:t>
            </a:r>
          </a:p>
          <a:p>
            <a:pPr marL="0" indent="0">
              <a:buNone/>
            </a:pPr>
            <a:r>
              <a:rPr lang="cs-CZ" sz="2000" dirty="0"/>
              <a:t>    </a:t>
            </a:r>
            <a:r>
              <a:rPr lang="cs-CZ" sz="2000" dirty="0" smtClean="0"/>
              <a:t> suroviny nebo </a:t>
            </a:r>
            <a:r>
              <a:rPr lang="cs-CZ" sz="2000" dirty="0"/>
              <a:t>technologie)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</a:t>
            </a:r>
            <a:r>
              <a:rPr lang="cs-CZ" sz="2000" u="sng" dirty="0" smtClean="0"/>
              <a:t>např.:</a:t>
            </a:r>
            <a:r>
              <a:rPr lang="cs-CZ" sz="2000" dirty="0" smtClean="0"/>
              <a:t> </a:t>
            </a:r>
            <a:r>
              <a:rPr lang="cs-CZ" sz="2000" b="1" dirty="0" smtClean="0"/>
              <a:t>Jahodové knedlíky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Nařízení (EU) č. 1169/2011 o poskytování informací o potravinách spotřebitelům – POVINNÉ ÚDAJE – </a:t>
            </a:r>
            <a:r>
              <a:rPr lang="cs-CZ" sz="2000" dirty="0" smtClean="0"/>
              <a:t>název potraviny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56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1046</Words>
  <Application>Microsoft Office PowerPoint</Application>
  <PresentationFormat>Předvádění na obrazovce (4:3)</PresentationFormat>
  <Paragraphs>219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Monotype Sorts</vt:lpstr>
      <vt:lpstr>Wingdings</vt:lpstr>
      <vt:lpstr>Motiv systému Office</vt:lpstr>
      <vt:lpstr>   Označování potravin     </vt:lpstr>
      <vt:lpstr>     Profil Státní zemědělské a potravinářské inspekce </vt:lpstr>
      <vt:lpstr>Označování potravin - Legislativa</vt:lpstr>
      <vt:lpstr>            Nařízení (EU) č. 1169/2011                                       o poskytování informací o potravinách spotřebitelům</vt:lpstr>
      <vt:lpstr>Prezentace aplikace PowerPoint</vt:lpstr>
      <vt:lpstr>Seznam povinných údajů (čl. 9)</vt:lpstr>
      <vt:lpstr>Další povinné údaje (čl. 10, příloha III)</vt:lpstr>
      <vt:lpstr>Povinné údaje</vt:lpstr>
      <vt:lpstr>Nařízení (EU) č. 1169/2011 o poskytování informací o potravinách spotřebitelům – POVINNÉ ÚDAJE – název potraviny </vt:lpstr>
      <vt:lpstr>Povinná velikost písma</vt:lpstr>
      <vt:lpstr>                  Velikost písma a největší plocha obalu</vt:lpstr>
      <vt:lpstr>                      Velikost písma a největší plocha obalu</vt:lpstr>
      <vt:lpstr>Nařízení (EU) č. 1169/2011 o poskytování informací o potravinách spotřebitelům – POVINNÉ ÚDAJE – nevhodné značení   </vt:lpstr>
      <vt:lpstr>Značení alergenů</vt:lpstr>
      <vt:lpstr>Značení alergenů</vt:lpstr>
      <vt:lpstr>Prezentace aplikace PowerPoint</vt:lpstr>
      <vt:lpstr>Čisté množství – čl. 23 + příl. IX</vt:lpstr>
      <vt:lpstr>Rozdíl mezi DMT a DP</vt:lpstr>
      <vt:lpstr>Rozdíl mezi DMT a DP</vt:lpstr>
      <vt:lpstr>Země původu - čl. 26</vt:lpstr>
      <vt:lpstr>Povinné výživové údaje</vt:lpstr>
      <vt:lpstr>Výživové údaje</vt:lpstr>
      <vt:lpstr>Vypuštění výživových údajů</vt:lpstr>
      <vt:lpstr>               Způsob uvádění výživových údajů (čl. 34)</vt:lpstr>
      <vt:lpstr>Další informace k označování potravin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Tereza</cp:lastModifiedBy>
  <cp:revision>92</cp:revision>
  <dcterms:created xsi:type="dcterms:W3CDTF">2014-04-22T07:27:12Z</dcterms:created>
  <dcterms:modified xsi:type="dcterms:W3CDTF">2017-10-30T22:01:13Z</dcterms:modified>
</cp:coreProperties>
</file>