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2"/>
  </p:notesMasterIdLst>
  <p:handoutMasterIdLst>
    <p:handoutMasterId r:id="rId93"/>
  </p:handoutMasterIdLst>
  <p:sldIdLst>
    <p:sldId id="256" r:id="rId2"/>
    <p:sldId id="343" r:id="rId3"/>
    <p:sldId id="272" r:id="rId4"/>
    <p:sldId id="273" r:id="rId5"/>
    <p:sldId id="274" r:id="rId6"/>
    <p:sldId id="284" r:id="rId7"/>
    <p:sldId id="266" r:id="rId8"/>
    <p:sldId id="344" r:id="rId9"/>
    <p:sldId id="268" r:id="rId10"/>
    <p:sldId id="275" r:id="rId11"/>
    <p:sldId id="259" r:id="rId12"/>
    <p:sldId id="258" r:id="rId13"/>
    <p:sldId id="374" r:id="rId14"/>
    <p:sldId id="378" r:id="rId15"/>
    <p:sldId id="379" r:id="rId16"/>
    <p:sldId id="380" r:id="rId17"/>
    <p:sldId id="281" r:id="rId18"/>
    <p:sldId id="346" r:id="rId19"/>
    <p:sldId id="347" r:id="rId20"/>
    <p:sldId id="384" r:id="rId21"/>
    <p:sldId id="340" r:id="rId22"/>
    <p:sldId id="341" r:id="rId23"/>
    <p:sldId id="342" r:id="rId24"/>
    <p:sldId id="345" r:id="rId25"/>
    <p:sldId id="282" r:id="rId26"/>
    <p:sldId id="348" r:id="rId27"/>
    <p:sldId id="283" r:id="rId28"/>
    <p:sldId id="369" r:id="rId29"/>
    <p:sldId id="370" r:id="rId30"/>
    <p:sldId id="371" r:id="rId31"/>
    <p:sldId id="270" r:id="rId32"/>
    <p:sldId id="349" r:id="rId33"/>
    <p:sldId id="286" r:id="rId34"/>
    <p:sldId id="350" r:id="rId35"/>
    <p:sldId id="285" r:id="rId36"/>
    <p:sldId id="351" r:id="rId37"/>
    <p:sldId id="287" r:id="rId38"/>
    <p:sldId id="352" r:id="rId39"/>
    <p:sldId id="289" r:id="rId40"/>
    <p:sldId id="290" r:id="rId41"/>
    <p:sldId id="291" r:id="rId42"/>
    <p:sldId id="292" r:id="rId43"/>
    <p:sldId id="353" r:id="rId44"/>
    <p:sldId id="288" r:id="rId45"/>
    <p:sldId id="354" r:id="rId46"/>
    <p:sldId id="355" r:id="rId47"/>
    <p:sldId id="356" r:id="rId48"/>
    <p:sldId id="357" r:id="rId49"/>
    <p:sldId id="359" r:id="rId50"/>
    <p:sldId id="382" r:id="rId51"/>
    <p:sldId id="383" r:id="rId52"/>
    <p:sldId id="360" r:id="rId53"/>
    <p:sldId id="304" r:id="rId54"/>
    <p:sldId id="305" r:id="rId55"/>
    <p:sldId id="323" r:id="rId56"/>
    <p:sldId id="365" r:id="rId57"/>
    <p:sldId id="311" r:id="rId58"/>
    <p:sldId id="310" r:id="rId59"/>
    <p:sldId id="312" r:id="rId60"/>
    <p:sldId id="368" r:id="rId61"/>
    <p:sldId id="325" r:id="rId62"/>
    <p:sldId id="339" r:id="rId63"/>
    <p:sldId id="326" r:id="rId64"/>
    <p:sldId id="366" r:id="rId65"/>
    <p:sldId id="367" r:id="rId66"/>
    <p:sldId id="328" r:id="rId67"/>
    <p:sldId id="331" r:id="rId68"/>
    <p:sldId id="314" r:id="rId69"/>
    <p:sldId id="333" r:id="rId70"/>
    <p:sldId id="336" r:id="rId71"/>
    <p:sldId id="316" r:id="rId72"/>
    <p:sldId id="334" r:id="rId73"/>
    <p:sldId id="362" r:id="rId74"/>
    <p:sldId id="319" r:id="rId75"/>
    <p:sldId id="329" r:id="rId76"/>
    <p:sldId id="363" r:id="rId77"/>
    <p:sldId id="376" r:id="rId78"/>
    <p:sldId id="377" r:id="rId79"/>
    <p:sldId id="327" r:id="rId80"/>
    <p:sldId id="337" r:id="rId81"/>
    <p:sldId id="293" r:id="rId82"/>
    <p:sldId id="294" r:id="rId83"/>
    <p:sldId id="295" r:id="rId84"/>
    <p:sldId id="298" r:id="rId85"/>
    <p:sldId id="361" r:id="rId86"/>
    <p:sldId id="299" r:id="rId87"/>
    <p:sldId id="302" r:id="rId88"/>
    <p:sldId id="301" r:id="rId89"/>
    <p:sldId id="375" r:id="rId90"/>
    <p:sldId id="324" r:id="rId91"/>
  </p:sldIdLst>
  <p:sldSz cx="9144000" cy="6858000" type="screen4x3"/>
  <p:notesSz cx="6888163" cy="100187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8" autoAdjust="0"/>
    <p:restoredTop sz="71833" autoAdjust="0"/>
  </p:normalViewPr>
  <p:slideViewPr>
    <p:cSldViewPr>
      <p:cViewPr varScale="1">
        <p:scale>
          <a:sx n="52" d="100"/>
          <a:sy n="52" d="100"/>
        </p:scale>
        <p:origin x="-16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CF561-136F-42E9-92DB-74B4C03E3D4A}" type="datetimeFigureOut">
              <a:rPr lang="cs-CZ" smtClean="0"/>
              <a:t>23.9.2017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EF7BF-C7A2-423E-9B72-41A2ADC6E8E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E723E9-698D-45B9-9D6E-6C9FE573DB2C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45158956-0F63-413A-A014-B328F8BFFAF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chovakezdravi.cz/download/file/koureni-a-alkohol.pdf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os.ro/sites/default/files/biblio-docs/112/health_needs_roma_2000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latin typeface="Arial" charset="0"/>
              </a:rPr>
              <a:t>Studiem Romů se zabývá </a:t>
            </a:r>
            <a:r>
              <a:rPr lang="cs-CZ" altLang="cs-CZ" b="1" dirty="0" err="1" smtClean="0">
                <a:latin typeface="Arial" charset="0"/>
              </a:rPr>
              <a:t>romistika</a:t>
            </a:r>
            <a:endParaRPr lang="cs-CZ" altLang="cs-CZ" b="1" dirty="0" smtClean="0">
              <a:latin typeface="Arial" charset="0"/>
            </a:endParaRPr>
          </a:p>
          <a:p>
            <a:endParaRPr lang="cs-CZ" altLang="cs-CZ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 txBox="1"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http://www.vlada.cz/assets/ppov/zalezitosti-romske-komunity/dokumenty/Sastipen.pdf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A14BC2-E8D1-48FE-815A-A74184326155}" type="slidenum">
              <a:rPr lang="cs-CZ" altLang="cs-CZ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754F5-9747-4C09-B676-19400BB6657B}" type="slidenum">
              <a:rPr lang="cs-CZ" altLang="cs-CZ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dirty="0" smtClean="0">
              <a:latin typeface="Book Antiqua" pitchFamily="18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0135C2-19A3-4E9F-B405-5BF77F4C28FC}" type="slidenum">
              <a:rPr lang="cs-CZ" altLang="cs-CZ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STÁVKOVÁ, J., DERFLEROVÁ, Z. Konzumace ovoce a zeleniny a jiné stravovací zvyklosti romské populace. Hygiena, Praha, Státní zdravotní ústav, 2014, 1802-6281.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751D0-4777-4BE8-B726-090C9FC0ACD4}" type="slidenum">
              <a:rPr lang="cs-CZ" altLang="cs-CZ"/>
              <a:pPr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71BB2-BB3E-4262-80A6-8144E84CC60C}" type="slidenum">
              <a:rPr lang="cs-CZ" altLang="cs-CZ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CDF0F5-3EBA-406B-BC33-5E7C7C87F818}" type="slidenum">
              <a:rPr lang="cs-CZ" altLang="cs-CZ"/>
              <a:pPr/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ANGELOVSKI, I. – BARTÁK, M. Zdravotní stav bezdomovců v Kanadě in </a:t>
            </a:r>
            <a:r>
              <a:rPr lang="cs-CZ" altLang="cs-CZ" i="1" smtClean="0"/>
              <a:t>Zdravotnictví v České republice, 2004,</a:t>
            </a:r>
          </a:p>
          <a:p>
            <a:pPr eaLnBrk="1" hangingPunct="1"/>
            <a:r>
              <a:rPr lang="pl-PL" altLang="cs-CZ" smtClean="0"/>
              <a:t>roč. 7, č. 4, s. 174 – 178.</a:t>
            </a:r>
          </a:p>
          <a:p>
            <a:pPr eaLnBrk="1" hangingPunct="1"/>
            <a:r>
              <a:rPr lang="cs-CZ" altLang="cs-CZ" smtClean="0"/>
              <a:t>BARTÁK, M. Zdravotní stav bezdomovců a jeho determinanty in </a:t>
            </a:r>
            <a:r>
              <a:rPr lang="cs-CZ" altLang="cs-CZ" i="1" smtClean="0"/>
              <a:t>Zdravotnictví v České republice, 2004, roč. 7, č.</a:t>
            </a:r>
          </a:p>
          <a:p>
            <a:pPr eaLnBrk="1" hangingPunct="1"/>
            <a:r>
              <a:rPr lang="cs-CZ" altLang="cs-CZ" smtClean="0"/>
              <a:t>2, s. 76 – 81.</a:t>
            </a:r>
          </a:p>
          <a:p>
            <a:pPr eaLnBrk="1" hangingPunct="1"/>
            <a:r>
              <a:rPr lang="cs-CZ" altLang="cs-CZ" smtClean="0"/>
              <a:t>BARTÁK, M. – HNILICOVÁ, H. Zdravotní stav bezdomovců v ČR - výsledky kvalitativního výzkumu in</a:t>
            </a:r>
          </a:p>
          <a:p>
            <a:pPr eaLnBrk="1" hangingPunct="1"/>
            <a:r>
              <a:rPr lang="cs-CZ" altLang="cs-CZ" i="1" smtClean="0"/>
              <a:t>Zdravotnictví v České republice, 2006, roč. 9, č. 1, s. 38 – 40.</a:t>
            </a:r>
          </a:p>
          <a:p>
            <a:pPr eaLnBrk="1" hangingPunct="1"/>
            <a:r>
              <a:rPr lang="cs-CZ" altLang="cs-CZ" smtClean="0"/>
              <a:t>HRADECKÝ, I. </a:t>
            </a:r>
            <a:r>
              <a:rPr lang="cs-CZ" altLang="cs-CZ" i="1" smtClean="0"/>
              <a:t>Profily bezdomovství v České republice: Konflikt, bezdomovci a veřejný prostor (zpracováno pro</a:t>
            </a:r>
          </a:p>
          <a:p>
            <a:pPr eaLnBrk="1" hangingPunct="1"/>
            <a:r>
              <a:rPr lang="cs-CZ" altLang="cs-CZ" smtClean="0"/>
              <a:t>Evropskou observatoř bezdomovství), Praha, 2006, 30 s.</a:t>
            </a:r>
          </a:p>
          <a:p>
            <a:pPr eaLnBrk="1" hangingPunct="1"/>
            <a:r>
              <a:rPr lang="cs-CZ" altLang="cs-CZ" smtClean="0"/>
              <a:t>HRNČÍŘOVÁ, D. Bezdomovectví a jeho zdravotně-nutriční aspekty in </a:t>
            </a:r>
            <a:r>
              <a:rPr lang="cs-CZ" altLang="cs-CZ" i="1" smtClean="0"/>
              <a:t>DMEV, 2006, roč. 9, č. 4, s. 194 – 196.</a:t>
            </a:r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DCFB06-C2E7-4CF1-9F36-A944282DEF2E}" type="slidenum">
              <a:rPr lang="cs-CZ" altLang="cs-CZ"/>
              <a:pPr/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depresivní stavy (19 %),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poruchy spánku (17 %),</a:t>
            </a:r>
          </a:p>
          <a:p>
            <a:pPr eaLnBrk="1" hangingPunct="1">
              <a:spcBef>
                <a:spcPct val="0"/>
              </a:spcBef>
            </a:pPr>
            <a:r>
              <a:rPr lang="pl-PL" altLang="cs-CZ" dirty="0" smtClean="0"/>
              <a:t>reakce na stres a poruchy přizpůsobení (16 %),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nemoci schizofrenního okruhu (8 %),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poruchy osobnosti (4 %),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úzkostné poruchy (2 %),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ostatní (11 %).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Velká Británie: až 35 % mladých bezdomovců jsou uživateli heroinu = 18x více než u stejné věkové skupiny ne-bezdomovců)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>
                <a:latin typeface="Garamond" pitchFamily="18" charset="0"/>
              </a:rPr>
              <a:t>alkoholici mezi bezdomovci – spíše starší generace, toxikomani v průměru o patnáct až dvacet let mladší,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>
                <a:latin typeface="Garamond" pitchFamily="18" charset="0"/>
              </a:rPr>
              <a:t>častá je </a:t>
            </a:r>
            <a:r>
              <a:rPr lang="cs-CZ" altLang="cs-CZ" dirty="0" err="1" smtClean="0">
                <a:latin typeface="Garamond" pitchFamily="18" charset="0"/>
              </a:rPr>
              <a:t>okena</a:t>
            </a:r>
            <a:r>
              <a:rPr lang="cs-CZ" altLang="cs-CZ" dirty="0" smtClean="0">
                <a:latin typeface="Garamond" pitchFamily="18" charset="0"/>
              </a:rPr>
              <a:t>, někdy čistý líh,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>
                <a:latin typeface="Garamond" pitchFamily="18" charset="0"/>
              </a:rPr>
              <a:t>80 % bezdomovců mladšího věku přiznává, že zkusilo nebo bere drogy, nejčastěji užívané – marihuana nebo domácí pervitin, výjimkou není čichání lepidel a ředidla.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5FFF0-A24A-4ED3-8D6E-10F82201ECE5}" type="slidenum">
              <a:rPr lang="cs-CZ" altLang="cs-CZ"/>
              <a:pPr/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082595-FEEC-46CA-BEC4-226F5A336530}" type="slidenum">
              <a:rPr lang="cs-CZ" altLang="cs-CZ"/>
              <a:pPr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vlajka Indie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smtClean="0"/>
              <a:t>Cena 50 Kč/výtisk</a:t>
            </a:r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FD250A-24FD-4D61-889E-2334485039A4}" type="slidenum">
              <a:rPr lang="cs-CZ" altLang="cs-CZ"/>
              <a:pPr/>
              <a:t>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8956-0F63-413A-A014-B328F8BFFAF9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32F473-8CE6-4ED1-9BF4-22F4924AA93E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mtClean="0"/>
              <a:t> </a:t>
            </a:r>
            <a:r>
              <a:rPr lang="cs-CZ" altLang="cs-CZ" i="1" smtClean="0"/>
              <a:t>orientační vzorec: </a:t>
            </a:r>
            <a:r>
              <a:rPr lang="cs-CZ" altLang="cs-CZ" smtClean="0"/>
              <a:t>požitý alkohol v gramech / tělesná hmotnost </a:t>
            </a:r>
            <a:r>
              <a:rPr lang="cs-CZ" altLang="cs-CZ" smtClean="0">
                <a:latin typeface="Arial" charset="0"/>
              </a:rPr>
              <a:t>   </a:t>
            </a:r>
            <a:r>
              <a:rPr lang="cs-CZ" altLang="cs-CZ" smtClean="0"/>
              <a:t>muže x 0,68 (nebo tělesná hmotnost ženy x 0,55) = promile etanolu v krvi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mtClean="0">
                <a:latin typeface="Arial" charset="0"/>
              </a:rPr>
              <a:t>př. </a:t>
            </a:r>
            <a:r>
              <a:rPr lang="cs-CZ" altLang="cs-CZ" smtClean="0"/>
              <a:t>žena, 0,75l vína, 60kg -</a:t>
            </a:r>
            <a:r>
              <a:rPr lang="en-US" altLang="cs-CZ" smtClean="0">
                <a:cs typeface="Tahoma" pitchFamily="34" charset="0"/>
              </a:rPr>
              <a:t>-&gt;</a:t>
            </a:r>
            <a:r>
              <a:rPr lang="cs-CZ" altLang="cs-CZ" smtClean="0">
                <a:cs typeface="Tahoma" pitchFamily="34" charset="0"/>
              </a:rPr>
              <a:t> 70/60*0,55 = 0,64 </a:t>
            </a:r>
            <a:r>
              <a:rPr lang="cs-CZ" altLang="cs-CZ" smtClean="0"/>
              <a:t>‰</a:t>
            </a:r>
            <a:endParaRPr lang="cs-CZ" altLang="cs-CZ" smtClean="0">
              <a:latin typeface="Arial" charset="0"/>
            </a:endParaRPr>
          </a:p>
          <a:p>
            <a:pPr eaLnBrk="1" hangingPunct="1"/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24D7A-0384-453C-9770-8E53B210B702}" type="slidenum">
              <a:rPr lang="cs-CZ" altLang="cs-CZ"/>
              <a:pPr/>
              <a:t>55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65AEF7-2B90-45F3-8FB5-C1F43DC3DD9A}" type="slidenum">
              <a:rPr lang="cs-CZ" altLang="cs-CZ"/>
              <a:pPr/>
              <a:t>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7A57B3-073C-44F8-AB90-25CE5F1B7DAF}" type="slidenum">
              <a:rPr lang="cs-CZ" altLang="cs-CZ"/>
              <a:pPr/>
              <a:t>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FD062-34D9-41E3-ABB0-E7A393D46FA6}" type="slidenum">
              <a:rPr lang="cs-CZ" altLang="cs-CZ"/>
              <a:pPr/>
              <a:t>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46A055-BB6F-4200-A068-236906A6AFCF}" type="slidenum">
              <a:rPr lang="cs-CZ" altLang="cs-CZ"/>
              <a:pPr/>
              <a:t>63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8956-0F63-413A-A014-B328F8BFFAF9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2801BF-89AA-4D65-A75A-8149D32206BA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>
                <a:hlinkClick r:id="rId3"/>
              </a:rPr>
              <a:t>http://www.vychovakezdravi.cz/download/file/koureni-a-alkohol.pdf</a:t>
            </a:r>
            <a:endParaRPr lang="cs-CZ" alt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2AD7C9-930D-49D8-8403-BBACEA0C2FDD}" type="slidenum">
              <a:rPr lang="cs-CZ" altLang="cs-CZ"/>
              <a:pPr/>
              <a:t>66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F06E72-1D06-4BC3-89FA-FD312AD0F625}" type="slidenum">
              <a:rPr lang="cs-CZ" altLang="cs-CZ"/>
              <a:pPr/>
              <a:t>67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9A3A28-0F41-4ED3-B3A1-23FDA1C76AE4}" type="slidenum">
              <a:rPr lang="cs-CZ" altLang="cs-CZ"/>
              <a:pPr/>
              <a:t>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Test konstrukční apraxie</a:t>
            </a:r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FD8F24-D632-4756-B4FB-2A4DCC91EF46}" type="slidenum">
              <a:rPr lang="cs-CZ" altLang="cs-CZ"/>
              <a:pPr/>
              <a:t>72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613464-2CF9-401C-B571-3AC3F4C437D9}" type="slidenum">
              <a:rPr lang="cs-CZ" altLang="cs-CZ"/>
              <a:pPr/>
              <a:t>74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vzhled obličeje, na kterém jsou patrné různé anomálie: nejčastější široký nízký nosní můstek, úzká červeň horního rtu s vymizelým nebo plochým filtrem (střední částí horního rtu). Bývají úzké palpebrální  štěrbiny (mezera mezi horními a dolními víčky), pokleslá víčka, antimongoloidní postavení očí a nízko položené uši. </a:t>
            </a:r>
          </a:p>
          <a:p>
            <a:endParaRPr lang="cs-CZ" altLang="cs-CZ" smtClean="0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48536F-6DC0-4CCC-9559-0FBFCB7B80F7}" type="slidenum">
              <a:rPr lang="cs-CZ" altLang="cs-CZ"/>
              <a:pPr/>
              <a:t>75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 smtClean="0"/>
              <a:t>http://www.med.</a:t>
            </a:r>
            <a:r>
              <a:rPr lang="cs-CZ" altLang="cs-CZ" b="1" dirty="0" err="1" smtClean="0"/>
              <a:t>muni.cz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centrumprevence</a:t>
            </a:r>
            <a:r>
              <a:rPr lang="cs-CZ" altLang="cs-CZ" b="1" dirty="0" smtClean="0"/>
              <a:t>/informace-pro-</a:t>
            </a:r>
            <a:r>
              <a:rPr lang="cs-CZ" altLang="cs-CZ" b="1" dirty="0" err="1" smtClean="0"/>
              <a:t>vas</a:t>
            </a:r>
            <a:r>
              <a:rPr lang="cs-CZ" altLang="cs-CZ" b="1" dirty="0" smtClean="0"/>
              <a:t>/zdravy-</a:t>
            </a:r>
            <a:r>
              <a:rPr lang="cs-CZ" altLang="cs-CZ" b="1" dirty="0" err="1" smtClean="0"/>
              <a:t>zpusob</a:t>
            </a:r>
            <a:r>
              <a:rPr lang="cs-CZ" altLang="cs-CZ" b="1" dirty="0" smtClean="0"/>
              <a:t>-</a:t>
            </a:r>
            <a:r>
              <a:rPr lang="cs-CZ" altLang="cs-CZ" b="1" dirty="0" err="1" smtClean="0"/>
              <a:t>zivota</a:t>
            </a:r>
            <a:r>
              <a:rPr lang="cs-CZ" altLang="cs-CZ" b="1" dirty="0" smtClean="0"/>
              <a:t>/15-alkohol.</a:t>
            </a:r>
            <a:r>
              <a:rPr lang="cs-CZ" altLang="cs-CZ" b="1" dirty="0" err="1" smtClean="0"/>
              <a:t>html</a:t>
            </a:r>
            <a:endParaRPr lang="cs-CZ" altLang="cs-CZ" b="1" dirty="0" smtClean="0"/>
          </a:p>
          <a:p>
            <a:r>
              <a:rPr lang="cs-CZ" altLang="cs-CZ" b="1" dirty="0" smtClean="0"/>
              <a:t>Alkohol a kardiovaskulární onemocnění</a:t>
            </a:r>
          </a:p>
          <a:p>
            <a:r>
              <a:rPr lang="cs-CZ" altLang="cs-CZ" dirty="0" smtClean="0"/>
              <a:t>Zřejmě nejvíce se o alkoholu, zejména v lékařských kruzích, hovoří v souvislosti s </a:t>
            </a:r>
            <a:r>
              <a:rPr lang="cs-CZ" altLang="cs-CZ" b="1" dirty="0" smtClean="0"/>
              <a:t>ischemickou chorobou srdeční</a:t>
            </a:r>
            <a:r>
              <a:rPr lang="cs-CZ" altLang="cs-CZ" dirty="0" smtClean="0"/>
              <a:t>, a to vesměs v příznivém světle. Souvislost mezi konzumací alkoholu a rizikem koronárního srdečního onemocnění je zpravidla popisována jako závislost účinku na dávce tvaru J, jak ji znázorňuje další obrázek. Riziko je nejnižší při určité mírné konzumaci, které odpovídá přibližně </a:t>
            </a:r>
            <a:r>
              <a:rPr lang="cs-CZ" altLang="cs-CZ" b="1" dirty="0" smtClean="0"/>
              <a:t>20 g/den</a:t>
            </a:r>
            <a:r>
              <a:rPr lang="cs-CZ" altLang="cs-CZ" dirty="0" smtClean="0"/>
              <a:t>. Při nulové konzumaci je riziko vyšší, proto se mluví o </a:t>
            </a:r>
            <a:r>
              <a:rPr lang="cs-CZ" altLang="cs-CZ" dirty="0" err="1" smtClean="0"/>
              <a:t>protektivním</a:t>
            </a:r>
            <a:r>
              <a:rPr lang="cs-CZ" altLang="cs-CZ" dirty="0" smtClean="0"/>
              <a:t> efektu alkoholu. Ten byl pozorován až do denní dávky 72 g, ale nad 89 g denně už začíná statisticky významné zvýšení rizika.</a:t>
            </a:r>
          </a:p>
          <a:p>
            <a:endParaRPr lang="cs-CZ" altLang="cs-CZ" dirty="0" smtClean="0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E86A1-FD60-42EB-AC82-B91B6B63F69A}" type="slidenum">
              <a:rPr lang="cs-CZ" altLang="cs-CZ"/>
              <a:pPr/>
              <a:t>77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4B877-FE2F-4F01-AB41-EA2382817F62}" type="slidenum">
              <a:rPr lang="cs-CZ" altLang="cs-CZ"/>
              <a:pPr/>
              <a:t>78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32E8E-DF8E-4825-8CA8-75DF2295C614}" type="slidenum">
              <a:rPr lang="cs-CZ" altLang="cs-CZ"/>
              <a:pPr/>
              <a:t>79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Tolerance lidí k alkoholu je velice odlišná, a  není možné říci přesnou dávku alkoholu, která by byla vhodná pro všechny bez rozdílu. Množství, které jedinec může vypít v takové míře, aby nedošlo k poškození organismu, závisí na genetických predispozicích, zdraví, pohlaví, tělesné konstituci, věku a rodinné anamnéze. Dalšími faktory, které mají vliv, je kouření, etnicita i rasa </a:t>
            </a:r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9A9F5-9018-4341-964A-5F147D732A6A}" type="slidenum">
              <a:rPr lang="cs-CZ" altLang="cs-CZ"/>
              <a:pPr/>
              <a:t>80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Literatura pro zájemce: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CEIJA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STOJKA, Žijeme ve skrytu. Vyprávění rakouské Romky. 2008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HORVÁTOVÁ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J. Kapitoly ze života Romů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NAVRÁTIL, P. Romové v české společnosti. 2003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ŘÍČNÝ, P. S Romy žít budeme-jde o to jak.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B9E11-0804-40D1-B8A8-7419307643D6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6FE36D-2EB3-4B70-9DE6-0CAE844BE782}" type="slidenum">
              <a:rPr lang="cs-CZ" altLang="cs-CZ"/>
              <a:pPr/>
              <a:t>83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8956-0F63-413A-A014-B328F8BFFAF9}" type="slidenum">
              <a:rPr lang="cs-CZ" altLang="cs-CZ" smtClean="0"/>
              <a:pPr/>
              <a:t>87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9D978-35B6-4774-9038-F20A1613839E}" type="slidenum">
              <a:rPr lang="cs-CZ" altLang="cs-CZ"/>
              <a:pPr/>
              <a:t>90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Olašští Romové začali přicházet z Maďarska v 2. polovině 19. století</a:t>
            </a:r>
          </a:p>
          <a:p>
            <a:r>
              <a:rPr lang="cs-CZ" altLang="cs-CZ" smtClean="0"/>
              <a:t>*Veronika Rodriguez. Diskriminace Romů stojí Česko ročně miliardy korun. </a:t>
            </a:r>
            <a:r>
              <a:rPr lang="cs-CZ" altLang="cs-CZ" i="1" smtClean="0"/>
              <a:t>Aktuálně.cz</a:t>
            </a:r>
            <a:r>
              <a:rPr lang="cs-CZ" altLang="cs-CZ" smtClean="0"/>
              <a:t>. 10 2009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4B6711-E9ED-44EA-9AB8-856AF8C8E8B9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A3EF4B-FC5C-4D83-B252-CC56B1DBB09E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8AE50C-283B-449F-80FC-CE722689578B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>
                <a:hlinkClick r:id="rId3"/>
              </a:rPr>
              <a:t>http://academos.ro/sites/default/files/biblio-docs/112/health_needs_roma_2000.pdf</a:t>
            </a:r>
            <a:endParaRPr lang="cs-CZ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40BA99-10EC-455E-BCB4-86124081C409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064"/>
            <a:r>
              <a:rPr lang="en-GB" sz="1300" i="1" u="sng" dirty="0" err="1" smtClean="0">
                <a:solidFill>
                  <a:srgbClr val="333333"/>
                </a:solidFill>
              </a:rPr>
              <a:t>Závěr</a:t>
            </a:r>
            <a:r>
              <a:rPr lang="en-GB" sz="1300" i="1" u="sng" dirty="0" smtClean="0">
                <a:solidFill>
                  <a:srgbClr val="333333"/>
                </a:solidFill>
              </a:rPr>
              <a:t>:</a:t>
            </a:r>
            <a:r>
              <a:rPr lang="en-GB" sz="1300" dirty="0" smtClean="0">
                <a:solidFill>
                  <a:srgbClr val="333333"/>
                </a:solidFill>
              </a:rPr>
              <a:t> </a:t>
            </a:r>
            <a:r>
              <a:rPr lang="cs-CZ" sz="1300" dirty="0" smtClean="0">
                <a:solidFill>
                  <a:srgbClr val="333333"/>
                </a:solidFill>
              </a:rPr>
              <a:t>Výsledky </a:t>
            </a:r>
            <a:r>
              <a:rPr lang="en-GB" sz="1300" dirty="0" err="1" smtClean="0">
                <a:solidFill>
                  <a:srgbClr val="333333"/>
                </a:solidFill>
              </a:rPr>
              <a:t>svědčí</a:t>
            </a:r>
            <a:r>
              <a:rPr lang="en-GB" sz="1300" dirty="0" smtClean="0">
                <a:solidFill>
                  <a:srgbClr val="333333"/>
                </a:solidFill>
              </a:rPr>
              <a:t> o tom, </a:t>
            </a:r>
            <a:r>
              <a:rPr lang="en-GB" sz="1300" dirty="0" err="1" smtClean="0">
                <a:solidFill>
                  <a:srgbClr val="333333"/>
                </a:solidFill>
              </a:rPr>
              <a:t>že</a:t>
            </a:r>
            <a:r>
              <a:rPr lang="en-GB" sz="1300" dirty="0" smtClean="0">
                <a:solidFill>
                  <a:srgbClr val="333333"/>
                </a:solidFill>
              </a:rPr>
              <a:t> </a:t>
            </a:r>
            <a:r>
              <a:rPr lang="en-GB" sz="1300" dirty="0" err="1" smtClean="0">
                <a:solidFill>
                  <a:srgbClr val="333333"/>
                </a:solidFill>
              </a:rPr>
              <a:t>romská</a:t>
            </a:r>
            <a:r>
              <a:rPr lang="en-GB" sz="1300" dirty="0" smtClean="0">
                <a:solidFill>
                  <a:srgbClr val="333333"/>
                </a:solidFill>
              </a:rPr>
              <a:t> populace je </a:t>
            </a:r>
            <a:r>
              <a:rPr lang="en-GB" sz="1300" dirty="0" err="1" smtClean="0">
                <a:solidFill>
                  <a:srgbClr val="333333"/>
                </a:solidFill>
              </a:rPr>
              <a:t>ohrožena</a:t>
            </a:r>
            <a:r>
              <a:rPr lang="en-GB" sz="1300" dirty="0" smtClean="0">
                <a:solidFill>
                  <a:srgbClr val="333333"/>
                </a:solidFill>
              </a:rPr>
              <a:t> </a:t>
            </a:r>
            <a:r>
              <a:rPr lang="cs-CZ" sz="1300" b="1" dirty="0" smtClean="0">
                <a:solidFill>
                  <a:srgbClr val="333333"/>
                </a:solidFill>
              </a:rPr>
              <a:t>metabolickým syndromem </a:t>
            </a:r>
            <a:endParaRPr lang="en-GB" sz="1300" b="1" dirty="0" smtClean="0">
              <a:solidFill>
                <a:srgbClr val="333333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8956-0F63-413A-A014-B328F8BFFAF9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5B8A-0B35-4679-9304-3D39A6DA7837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A6FEF-C4BE-4797-95FD-1BD9472E701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9DFB-A31C-40B0-982A-AB185ACC61BA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9120B-51FC-4A1F-8045-71C0918896E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29B4-6327-4129-A0C7-B1B7AFE9BFD4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27B7A-C817-4B69-8223-039112ED37F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792-D435-4A4A-868B-F715633B83AB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416B-7707-43DD-824C-25046A8FDD4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C3F5-6D56-4775-BC41-E076821126AB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02F59-3AFB-49FB-A185-D6C78691AF3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4352-48BA-4052-830D-B3561D131796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1729A-31B9-434D-A946-ED506223135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3D65-92B0-4185-A836-46178EB9639B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4594E-8A65-4B7C-988D-B681B1BC002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B0F6-6E17-437B-9F8B-D0CD374209A9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1DEC9-1F08-425A-8F2E-9DBADEDD6F2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247D-E1EF-4F21-A4B1-995CD846D7BD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D7569-6802-4D61-B428-31552ECD7C4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02C0-4367-480E-887B-6D13E91FABA6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F13B6-85EE-4416-B67A-07CD8BBD12D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54CC-D962-4EE7-9CA1-3C668549E6CE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500B-A845-4462-ACF8-ACFF0B064B6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4581CC-CD18-423D-91CC-80337B91B559}" type="datetimeFigureOut">
              <a:rPr lang="cs-CZ"/>
              <a:pPr>
                <a:defRPr/>
              </a:pPr>
              <a:t>23.9.2017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B7AB14-B2D4-4565-ADE7-A058DB491B6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potravinovabanka.cz/?utm_source=copy&amp;utm_medium=paste&amp;utm_campaign=copypaste&amp;utm_content=http%3A%2F%2Fwww.potravinovabanka.cz%2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avinovabanka.cz/cfpb/?utm_source=copy&amp;utm_medium=paste&amp;utm_campaign=copypaste&amp;utm_content=http%3A%2F%2Fwww.potravinovabanka.cz%2Fcfpb%2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www.venusanka.cz/clanky/2996.jpg&amp;imgrefurl=http://www.venusanka.cz/index.php%3Fpage%3Dclanky%26sekce%3Dsvet_okolo_nas&amp;usg=__mlWrfgZgxUJN1dugj6ZZ9e0wraM=&amp;h=157&amp;w=200&amp;sz=4&amp;hl=cs&amp;start=2&amp;um=1&amp;tbnid=5DVIs26Fl85UzM:&amp;tbnh=82&amp;tbnw=104&amp;prev=/images%3Fq%3Db%25C3%25ADl%25C3%25A9%2Bmy%25C5%25A1ky%26hl%3Dcs%26lr%3D%26um%3D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yogapilates.cz/vyzivove-poradenstv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079500"/>
          </a:xfrm>
        </p:spPr>
        <p:txBody>
          <a:bodyPr/>
          <a:lstStyle/>
          <a:p>
            <a:pPr eaLnBrk="1" hangingPunct="1"/>
            <a:r>
              <a:rPr lang="cs-CZ" altLang="cs-CZ" sz="5400" b="1" dirty="0" smtClean="0"/>
              <a:t>ROMOVÉ </a:t>
            </a:r>
          </a:p>
        </p:txBody>
      </p:sp>
      <p:sp>
        <p:nvSpPr>
          <p:cNvPr id="6146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mtClean="0"/>
          </a:p>
        </p:txBody>
      </p:sp>
      <p:pic>
        <p:nvPicPr>
          <p:cNvPr id="3076" name="Obrázek 4" descr="800px-Roma_flag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</a:t>
            </a:r>
            <a:r>
              <a:rPr lang="cs-CZ" altLang="cs-CZ" smtClean="0">
                <a:latin typeface="Arial" charset="0"/>
              </a:rPr>
              <a:t>pokrmy</a:t>
            </a:r>
            <a:r>
              <a:rPr lang="cs-CZ" altLang="cs-CZ" smtClean="0"/>
              <a:t> – levné a chutné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Placky z mouky a vody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, pečené přímo na plotě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Holubky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- velké zelné listy, mleté vepřové maso, dušená rýže, cibule, česnek, hladká mouka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Goja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vepřová střeva, brambory, hladká mouka, stroužky česneku, sůl, pepř, majoránka. </a:t>
            </a:r>
            <a:r>
              <a:rPr lang="cs-CZ" altLang="cs-CZ" sz="2800" smtClean="0">
                <a:latin typeface="Times New Roman" pitchFamily="18" charset="0"/>
              </a:rPr>
              <a:t>Po vyčištění se střeva plní směsí a vaří, zapékají nebo opékají.</a:t>
            </a:r>
            <a:r>
              <a:rPr lang="cs-CZ" altLang="cs-CZ" smtClean="0"/>
              <a:t> </a:t>
            </a:r>
            <a:endParaRPr lang="cs-CZ" altLang="cs-CZ" sz="270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Vařené maso se zelím nakyselo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- kuře/vepřové, rýže, paprika, ocet, zelí/kapusta, mouka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Lokše -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smtClean="0">
                <a:latin typeface="Times New Roman" pitchFamily="18" charset="0"/>
              </a:rPr>
              <a:t>polohrubá mouka, voda a sůl, případně mléko, kysané mléko nebo podmáslí </a:t>
            </a:r>
            <a:endParaRPr lang="cs-CZ" altLang="cs-CZ" sz="280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Halušky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Polévky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- hutné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Perkelt, taštičky s povidly, págle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 (kynuté knedlíky)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Stravovací zvyklosti</a:t>
            </a:r>
            <a:br>
              <a:rPr lang="cs-CZ" dirty="0" smtClean="0"/>
            </a:br>
            <a:r>
              <a:rPr lang="cs-CZ" b="1" dirty="0" smtClean="0"/>
              <a:t>Současnost</a:t>
            </a:r>
            <a:endParaRPr lang="cs-CZ" b="1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Současná romská kuchyně je ovlivněna většinovými společnostmi. Avšak, každá romská rodina vaří alespoň jeden pokrm, který má základ v původním stylu romského stravování.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Základem stravování Romů je maso a uzeniny,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n</a:t>
            </a:r>
            <a:r>
              <a:rPr lang="cs-CZ" dirty="0" smtClean="0">
                <a:cs typeface="Times New Roman" pitchFamily="18" charset="0"/>
              </a:rPr>
              <a:t>adbytek moučných jídel,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ovoce a zelenina téměř chybí,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masitá jídla,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holdují alkoholu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i="1" dirty="0" smtClean="0">
                <a:cs typeface="Times New Roman" pitchFamily="18" charset="0"/>
              </a:rPr>
              <a:t>„Rom může být chudý jako kostelní myš, </a:t>
            </a:r>
            <a:br>
              <a:rPr lang="cs-CZ" sz="2200" i="1" dirty="0" smtClean="0">
                <a:cs typeface="Times New Roman" pitchFamily="18" charset="0"/>
              </a:rPr>
            </a:br>
            <a:r>
              <a:rPr lang="cs-CZ" sz="2200" i="1" dirty="0" smtClean="0">
                <a:cs typeface="Times New Roman" pitchFamily="18" charset="0"/>
              </a:rPr>
              <a:t>ale jídla musí mít dost i za cenu, </a:t>
            </a:r>
            <a:br>
              <a:rPr lang="cs-CZ" sz="2200" i="1" dirty="0" smtClean="0">
                <a:cs typeface="Times New Roman" pitchFamily="18" charset="0"/>
              </a:rPr>
            </a:br>
            <a:r>
              <a:rPr lang="cs-CZ" sz="2200" i="1" dirty="0" smtClean="0">
                <a:cs typeface="Times New Roman" pitchFamily="18" charset="0"/>
              </a:rPr>
              <a:t>že zítra mu nezbude nic.“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6" descr="Romská zabíja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65625"/>
            <a:ext cx="30972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Výživové zvyklosti</a:t>
            </a:r>
            <a:br>
              <a:rPr lang="cs-CZ" dirty="0" smtClean="0"/>
            </a:br>
            <a:r>
              <a:rPr lang="cs-CZ" b="1" dirty="0" smtClean="0"/>
              <a:t>Co je ovlivňuje</a:t>
            </a:r>
            <a:endParaRPr lang="cs-CZ" b="1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1) kulturní zvyklosti: ideál krásy = silná robustní postava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  (u mužů i žen)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 	- symbolizuje autoritu a dobré postavení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	- mezi Olašskými Romy je nadváha dodnes měřítko, podle kterého si muž vybírá manželku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cs-CZ" altLang="cs-CZ" i="1" smtClean="0">
                <a:latin typeface="Times New Roman" pitchFamily="18" charset="0"/>
                <a:cs typeface="Times New Roman" pitchFamily="18" charset="0"/>
              </a:rPr>
              <a:t>„kdo je tlustý, vede se mu dobře“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2) zdraví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není nejvyšší priorita!!!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3) vzdělání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(většina pouze ZŠ)</a:t>
            </a:r>
            <a:endParaRPr lang="cs-CZ" altLang="cs-CZ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smtClean="0"/>
          </a:p>
        </p:txBody>
      </p:sp>
      <p:pic>
        <p:nvPicPr>
          <p:cNvPr id="20484" name="Picture 4" descr="ciká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221163"/>
            <a:ext cx="170338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Zdravotní stav romské populace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altLang="cs-CZ" smtClean="0"/>
              <a:t>	</a:t>
            </a:r>
            <a:r>
              <a:rPr lang="cs-CZ" altLang="cs-CZ" b="1" smtClean="0">
                <a:solidFill>
                  <a:srgbClr val="0070C0"/>
                </a:solidFill>
              </a:rPr>
              <a:t>Zpráva o zdraví obyvatel České republiky</a:t>
            </a:r>
            <a:r>
              <a:rPr lang="cs-CZ" altLang="cs-CZ" smtClean="0"/>
              <a:t>, Ministerstvo zdravotnictví České republiky, </a:t>
            </a:r>
            <a:r>
              <a:rPr lang="cs-CZ" altLang="cs-CZ" b="1" smtClean="0">
                <a:solidFill>
                  <a:srgbClr val="0070C0"/>
                </a:solidFill>
              </a:rPr>
              <a:t>2014</a:t>
            </a:r>
            <a:r>
              <a:rPr lang="cs-CZ" altLang="cs-CZ" smtClean="0"/>
              <a:t>. (Zdraví 2020. Národní strategie ochrany a podpory zdraví a prevence nemocí)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		</a:t>
            </a:r>
            <a:r>
              <a:rPr lang="cs-CZ" altLang="cs-CZ" b="1" smtClean="0">
                <a:solidFill>
                  <a:srgbClr val="0070C0"/>
                </a:solidFill>
              </a:rPr>
              <a:t>kap. 4.13 Zdraví Romů </a:t>
            </a:r>
          </a:p>
          <a:p>
            <a:pPr>
              <a:buFont typeface="Arial" charset="0"/>
              <a:buNone/>
            </a:pPr>
            <a:endParaRPr lang="cs-CZ" altLang="cs-CZ" smtClean="0"/>
          </a:p>
          <a:p>
            <a:pPr>
              <a:buFont typeface="Arial" charset="0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Zdraví Romů - souhrn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V romské populaci je vyšší </a:t>
            </a: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výskyt chronických chorob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v mladším věku, o 10-15 let </a:t>
            </a: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vyšší předčasná úmrtnost a častější výskyt onemocnění KVS, diabetu, onemocnění ústrojí dýchacího a trávicího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, než v majoritní společnosti. </a:t>
            </a:r>
          </a:p>
          <a:p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Proočkovanost proti povinným nemocem je vysoká (95 %), ale </a:t>
            </a: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tuberkulóza je 10x častější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Zdraví Romů - souhrn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Výskyt duševních onemocnění je vyšší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, obvykle spojený s nadměrným pitím alkoholu. </a:t>
            </a:r>
          </a:p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Pravidelně kouří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 65 % dospělých mužů a 57 % žen, které kouří i v těhotenství, také děti začínají kouřit brzy.</a:t>
            </a:r>
          </a:p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Abusus alkoholu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je trvalým problémem.</a:t>
            </a:r>
          </a:p>
          <a:p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V posledních letech </a:t>
            </a:r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narůstá počet uživatelů nelegálních drog.</a:t>
            </a:r>
          </a:p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Strava Romů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obsahuje velké množství masa a sladkostí, chybí zdroje vitaminů a mléčné výrobky.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Zdraví Romů - souhrn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u="sng" smtClean="0"/>
              <a:t>DÚ, ZUBNÍ KAZ!!!</a:t>
            </a:r>
          </a:p>
          <a:p>
            <a:endParaRPr lang="cs-CZ" altLang="cs-CZ" smtClean="0"/>
          </a:p>
        </p:txBody>
      </p:sp>
      <p:pic>
        <p:nvPicPr>
          <p:cNvPr id="25604" name="Picture 2" descr="Výsledek obrázku pro zubní k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813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romské populace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Zdravotní stav romské populace je výrazně horší ve srovnání s většinovou populací </a:t>
            </a:r>
            <a:r>
              <a:rPr lang="cs-CZ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studie na Slovensku, 2005</a:t>
            </a:r>
            <a:r>
              <a:rPr lang="cs-CZ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Téměř 20 % Romů má diabetes II. typu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Střední délka života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slovenští muži 69,9 let, romští muži 62,4 let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(rozdíl 7,5 roku)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- romské ženy mají střední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délku života kratší oproti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slovenským o 6,6 let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26628" name="Obrázek 3" descr="1027050789_1_650x433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32250"/>
            <a:ext cx="3768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Book Antiqua" pitchFamily="18" charset="0"/>
              </a:rPr>
              <a:t>Studie na Slovensku 2005</a:t>
            </a:r>
            <a:endParaRPr lang="cs-CZ" altLang="cs-CZ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Romské ženy</a:t>
            </a:r>
          </a:p>
          <a:p>
            <a:pPr lvl="1"/>
            <a:r>
              <a:rPr lang="cs-CZ" altLang="cs-CZ" smtClean="0"/>
              <a:t>Obezita 30 %</a:t>
            </a:r>
          </a:p>
          <a:p>
            <a:pPr lvl="1"/>
            <a:r>
              <a:rPr lang="cs-CZ" altLang="cs-CZ" smtClean="0"/>
              <a:t>X majoritní společnost (ženy) 16 %</a:t>
            </a:r>
          </a:p>
          <a:p>
            <a:pPr lvl="1"/>
            <a:endParaRPr lang="cs-CZ" altLang="cs-CZ" smtClean="0"/>
          </a:p>
          <a:p>
            <a:r>
              <a:rPr lang="cs-CZ" altLang="cs-CZ" smtClean="0"/>
              <a:t>Romští muži </a:t>
            </a:r>
          </a:p>
          <a:p>
            <a:pPr lvl="1"/>
            <a:r>
              <a:rPr lang="cs-CZ" altLang="cs-CZ" smtClean="0"/>
              <a:t>Obezita 38 %</a:t>
            </a:r>
          </a:p>
          <a:p>
            <a:pPr lvl="1"/>
            <a:r>
              <a:rPr lang="cs-CZ" altLang="cs-CZ" smtClean="0"/>
              <a:t>X majoritní společnost (ženy) 18 %</a:t>
            </a:r>
          </a:p>
          <a:p>
            <a:pPr lvl="1"/>
            <a:endParaRPr lang="cs-CZ" altLang="cs-CZ" smtClean="0"/>
          </a:p>
          <a:p>
            <a:pPr lvl="1"/>
            <a:endParaRPr lang="cs-CZ" altLang="cs-CZ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latin typeface="Book Antiqua" pitchFamily="18" charset="0"/>
              </a:rPr>
              <a:t>Studie na Slovensku 2005</a:t>
            </a:r>
            <a:endParaRPr lang="cs-CZ" altLang="cs-CZ" dirty="0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u="sng" dirty="0" smtClean="0">
                <a:latin typeface="Book Antiqua" pitchFamily="18" charset="0"/>
              </a:rPr>
              <a:t>Hladina inzulinu v krvi</a:t>
            </a:r>
            <a:r>
              <a:rPr lang="cs-CZ" altLang="cs-CZ" dirty="0" smtClean="0">
                <a:latin typeface="Book Antiqua" pitchFamily="18" charset="0"/>
              </a:rPr>
              <a:t> u Romů podstatně vyšší, zejména u žen </a:t>
            </a:r>
          </a:p>
          <a:p>
            <a:r>
              <a:rPr lang="cs-CZ" altLang="cs-CZ" u="sng" dirty="0" smtClean="0">
                <a:latin typeface="Book Antiqua" pitchFamily="18" charset="0"/>
              </a:rPr>
              <a:t>Hladina TAG v</a:t>
            </a:r>
            <a:r>
              <a:rPr lang="cs-CZ" altLang="cs-CZ" u="sng" dirty="0" smtClean="0">
                <a:latin typeface="Arial" charset="0"/>
              </a:rPr>
              <a:t> </a:t>
            </a:r>
            <a:r>
              <a:rPr lang="cs-CZ" altLang="cs-CZ" u="sng" dirty="0" smtClean="0">
                <a:latin typeface="Book Antiqua" pitchFamily="18" charset="0"/>
              </a:rPr>
              <a:t>krvi</a:t>
            </a:r>
            <a:r>
              <a:rPr lang="cs-CZ" altLang="cs-CZ" dirty="0" smtClean="0">
                <a:latin typeface="Book Antiqua" pitchFamily="18" charset="0"/>
              </a:rPr>
              <a:t> romských mužů i žen podstatně vyšší než u majoritní populace</a:t>
            </a:r>
          </a:p>
          <a:p>
            <a:r>
              <a:rPr lang="cs-CZ" altLang="cs-CZ" u="sng" dirty="0" smtClean="0">
                <a:latin typeface="Book Antiqua" pitchFamily="18" charset="0"/>
              </a:rPr>
              <a:t>HDL cholesterol v krvi</a:t>
            </a:r>
            <a:r>
              <a:rPr lang="cs-CZ" altLang="cs-CZ" dirty="0" smtClean="0">
                <a:latin typeface="Book Antiqua" pitchFamily="18" charset="0"/>
              </a:rPr>
              <a:t> Romů všech věkových kategoriích  nižší než u majority</a:t>
            </a:r>
          </a:p>
          <a:p>
            <a:r>
              <a:rPr lang="cs-CZ" altLang="cs-CZ" u="sng" dirty="0" smtClean="0">
                <a:latin typeface="Book Antiqua" pitchFamily="18" charset="0"/>
              </a:rPr>
              <a:t>Krevní tlak</a:t>
            </a:r>
            <a:r>
              <a:rPr lang="cs-CZ" altLang="cs-CZ" dirty="0" smtClean="0">
                <a:latin typeface="Book Antiqua" pitchFamily="18" charset="0"/>
              </a:rPr>
              <a:t> výrazně vyšší především u ženské romské populace </a:t>
            </a:r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 smtClean="0"/>
              <a:t>Trocha historie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>
                <a:latin typeface="Book Antiqua" pitchFamily="18" charset="0"/>
              </a:rPr>
              <a:t>Původ v Indii</a:t>
            </a:r>
            <a:endParaRPr lang="cs-CZ" altLang="cs-CZ" sz="2400" dirty="0" smtClean="0">
              <a:latin typeface="Arial" charset="0"/>
            </a:endParaRPr>
          </a:p>
          <a:p>
            <a:r>
              <a:rPr lang="cs-CZ" altLang="cs-CZ" sz="2400" dirty="0" smtClean="0">
                <a:latin typeface="Book Antiqua" pitchFamily="18" charset="0"/>
              </a:rPr>
              <a:t>3.-10. století migrace do západních zemí</a:t>
            </a:r>
          </a:p>
          <a:p>
            <a:r>
              <a:rPr lang="cs-CZ" altLang="cs-CZ" sz="2400" dirty="0" smtClean="0">
                <a:latin typeface="Book Antiqua" pitchFamily="18" charset="0"/>
              </a:rPr>
              <a:t>Od 13. stol. v Evropě</a:t>
            </a:r>
          </a:p>
          <a:p>
            <a:r>
              <a:rPr lang="cs-CZ" altLang="cs-CZ" sz="2400" dirty="0" smtClean="0">
                <a:latin typeface="Book Antiqua" pitchFamily="18" charset="0"/>
              </a:rPr>
              <a:t>Většina dnes v ČR žijících Romů přišla </a:t>
            </a:r>
            <a:br>
              <a:rPr lang="cs-CZ" altLang="cs-CZ" sz="2400" dirty="0" smtClean="0">
                <a:latin typeface="Book Antiqua" pitchFamily="18" charset="0"/>
              </a:rPr>
            </a:br>
            <a:r>
              <a:rPr lang="cs-CZ" altLang="cs-CZ" sz="2400" dirty="0" smtClean="0">
                <a:latin typeface="Book Antiqua" pitchFamily="18" charset="0"/>
              </a:rPr>
              <a:t>ze Slovenska v letech 1945 až 1993</a:t>
            </a:r>
          </a:p>
          <a:p>
            <a:r>
              <a:rPr lang="cs-CZ" altLang="cs-CZ" sz="2400" dirty="0" smtClean="0">
                <a:latin typeface="Book Antiqua" pitchFamily="18" charset="0"/>
                <a:cs typeface="Times New Roman" pitchFamily="18" charset="0"/>
              </a:rPr>
              <a:t>Balkánský poloostrov, S a V Evropa</a:t>
            </a:r>
          </a:p>
          <a:p>
            <a:r>
              <a:rPr lang="cs-CZ" altLang="cs-CZ" sz="2400" dirty="0" smtClean="0">
                <a:latin typeface="Book Antiqua" pitchFamily="18" charset="0"/>
              </a:rPr>
              <a:t>V Evropě žije zhruba 12-15 milionů Romů. V EU 10 milionů. V </a:t>
            </a:r>
            <a:r>
              <a:rPr lang="cs-CZ" altLang="cs-CZ" sz="2400" b="1" dirty="0" smtClean="0">
                <a:latin typeface="Book Antiqua" pitchFamily="18" charset="0"/>
              </a:rPr>
              <a:t>Bulharsku</a:t>
            </a:r>
            <a:r>
              <a:rPr lang="cs-CZ" altLang="cs-CZ" sz="2400" dirty="0" smtClean="0">
                <a:latin typeface="Book Antiqua" pitchFamily="18" charset="0"/>
              </a:rPr>
              <a:t> tvoří Romové 10 % obyvatelstva, na </a:t>
            </a:r>
            <a:r>
              <a:rPr lang="cs-CZ" altLang="cs-CZ" sz="2400" b="1" dirty="0" smtClean="0">
                <a:latin typeface="Book Antiqua" pitchFamily="18" charset="0"/>
              </a:rPr>
              <a:t>Slovensku</a:t>
            </a:r>
            <a:r>
              <a:rPr lang="cs-CZ" altLang="cs-CZ" sz="2400" dirty="0" smtClean="0">
                <a:latin typeface="Book Antiqua" pitchFamily="18" charset="0"/>
              </a:rPr>
              <a:t> 9 %, v </a:t>
            </a:r>
            <a:r>
              <a:rPr lang="cs-CZ" altLang="cs-CZ" sz="2400" b="1" dirty="0" smtClean="0">
                <a:latin typeface="Book Antiqua" pitchFamily="18" charset="0"/>
              </a:rPr>
              <a:t>Rumunsku</a:t>
            </a:r>
            <a:r>
              <a:rPr lang="cs-CZ" altLang="cs-CZ" sz="2400" dirty="0" smtClean="0">
                <a:latin typeface="Book Antiqua" pitchFamily="18" charset="0"/>
              </a:rPr>
              <a:t> 8 %. Zmíněná procenta postupně narůstají. (HEALTH 2020)</a:t>
            </a:r>
          </a:p>
          <a:p>
            <a:r>
              <a:rPr lang="cs-CZ" altLang="cs-CZ" sz="2400" dirty="0" smtClean="0">
                <a:latin typeface="Book Antiqua" pitchFamily="18" charset="0"/>
              </a:rPr>
              <a:t>Odlišnost od většinové populace – historie, kultura, tradice, kočovný styl života</a:t>
            </a:r>
          </a:p>
          <a:p>
            <a:endParaRPr lang="cs-CZ" altLang="cs-CZ" sz="2800" dirty="0" smtClean="0">
              <a:latin typeface="Book Antiqua" pitchFamily="18" charset="0"/>
            </a:endParaRPr>
          </a:p>
        </p:txBody>
      </p:sp>
      <p:pic>
        <p:nvPicPr>
          <p:cNvPr id="5124" name="Picture 4" descr="romská vla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0350"/>
            <a:ext cx="2813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s://upload.wikimedia.org/wikipedia/commons/thumb/4/41/Flag_of_India.svg/220px-Flag_of_Ind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76250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321" y="489651"/>
            <a:ext cx="7807680" cy="1566885"/>
          </a:xfrm>
        </p:spPr>
        <p:txBody>
          <a:bodyPr/>
          <a:lstStyle/>
          <a:p>
            <a:r>
              <a:rPr lang="cs-CZ" sz="3600" dirty="0"/>
              <a:t/>
            </a:r>
            <a:br>
              <a:rPr lang="cs-CZ" sz="3600" dirty="0"/>
            </a:br>
            <a:r>
              <a:rPr lang="cs-CZ" sz="4000" dirty="0">
                <a:latin typeface="Book Antiqua" pitchFamily="18" charset="0"/>
              </a:rPr>
              <a:t>Výskyt metabolického syndromu </a:t>
            </a:r>
            <a:r>
              <a:rPr lang="cs-CZ" sz="4000" dirty="0" smtClean="0">
                <a:latin typeface="Book Antiqua" pitchFamily="18" charset="0"/>
              </a:rPr>
              <a:t>u romského </a:t>
            </a:r>
            <a:r>
              <a:rPr lang="cs-CZ" sz="4000" dirty="0">
                <a:latin typeface="Book Antiqua" pitchFamily="18" charset="0"/>
              </a:rPr>
              <a:t>obyvatelstva, </a:t>
            </a:r>
            <a:r>
              <a:rPr lang="cs-CZ" sz="4000" dirty="0" smtClean="0">
                <a:latin typeface="Book Antiqua" pitchFamily="18" charset="0"/>
              </a:rPr>
              <a:t>2010</a:t>
            </a:r>
            <a:br>
              <a:rPr lang="cs-CZ" sz="4000" dirty="0" smtClean="0">
                <a:latin typeface="Book Antiqua" pitchFamily="18" charset="0"/>
              </a:rPr>
            </a:br>
            <a:endParaRPr lang="cs-CZ" sz="4000" dirty="0">
              <a:latin typeface="Book Antiqua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6896160" cy="3744393"/>
          </a:xfrm>
        </p:spPr>
        <p:txBody>
          <a:bodyPr/>
          <a:lstStyle/>
          <a:p>
            <a:pPr>
              <a:buFontTx/>
              <a:buNone/>
            </a:pPr>
            <a:r>
              <a:rPr lang="cs-CZ" dirty="0">
                <a:latin typeface="Book Antiqua" pitchFamily="18" charset="0"/>
              </a:rPr>
              <a:t>Výsky metabolického syndromu:</a:t>
            </a:r>
          </a:p>
          <a:p>
            <a:pPr>
              <a:buFontTx/>
              <a:buNone/>
            </a:pPr>
            <a:r>
              <a:rPr lang="cs-CZ" dirty="0">
                <a:latin typeface="Book Antiqua" pitchFamily="18" charset="0"/>
              </a:rPr>
              <a:t>41,3 % Rómů (N = 201) a </a:t>
            </a:r>
          </a:p>
          <a:p>
            <a:pPr>
              <a:buFontTx/>
              <a:buNone/>
            </a:pPr>
            <a:r>
              <a:rPr lang="cs-CZ" dirty="0">
                <a:latin typeface="Book Antiqua" pitchFamily="18" charset="0"/>
              </a:rPr>
              <a:t>24,9 % majoritní skupiny (N=201)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9552" y="6430752"/>
            <a:ext cx="7902720" cy="39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r" eaLnBrk="1">
              <a:lnSpc>
                <a:spcPct val="124000"/>
              </a:lnSpc>
              <a:buClr>
                <a:srgbClr val="99284C"/>
              </a:buClr>
              <a:buSzPct val="75000"/>
            </a:pP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Ostrihoňová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T. –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Bérešová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Hygiena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2010,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55, č. 1, s. 7 – 14.</a:t>
            </a:r>
          </a:p>
        </p:txBody>
      </p:sp>
      <p:pic>
        <p:nvPicPr>
          <p:cNvPr id="61446" name="Picture 6" descr="romove_cikani_denik_clanek_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861048"/>
            <a:ext cx="2155680" cy="253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Romská populace a zdraví. </a:t>
            </a:r>
            <a:br>
              <a:rPr lang="cs-CZ" altLang="cs-CZ" smtClean="0"/>
            </a:br>
            <a:r>
              <a:rPr lang="cs-CZ" altLang="cs-CZ" smtClean="0"/>
              <a:t>ČR – Národní zpráva, 2009.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844675"/>
            <a:ext cx="7796212" cy="417671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Romská populace a zdraví. </a:t>
            </a:r>
            <a:br>
              <a:rPr lang="cs-CZ" altLang="cs-CZ" smtClean="0"/>
            </a:br>
            <a:r>
              <a:rPr lang="cs-CZ" altLang="cs-CZ" smtClean="0"/>
              <a:t>ČR – Národní zpráva, 2009.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063" y="1916113"/>
            <a:ext cx="8388350" cy="38893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Romská populace a zdraví. </a:t>
            </a:r>
            <a:br>
              <a:rPr lang="cs-CZ" altLang="cs-CZ" smtClean="0"/>
            </a:br>
            <a:r>
              <a:rPr lang="cs-CZ" altLang="cs-CZ" smtClean="0"/>
              <a:t>ČR – Národní zpráva, 2009.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623300" cy="36210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Book Antiqua" pitchFamily="18" charset="0"/>
              </a:rPr>
              <a:t>Zdravotní stav romské populace v ČR</a:t>
            </a:r>
            <a:endParaRPr lang="cs-CZ" altLang="cs-CZ" smtClean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B050"/>
                </a:solidFill>
              </a:rPr>
              <a:t>V březnu 2007 publikovaná studie Sivákové a kol.</a:t>
            </a:r>
          </a:p>
          <a:p>
            <a:pPr algn="ctr">
              <a:buFont typeface="Wingdings" pitchFamily="2" charset="2"/>
              <a:buNone/>
            </a:pPr>
            <a:endParaRPr lang="cs-CZ" altLang="cs-CZ" sz="1600" b="1" smtClean="0"/>
          </a:p>
          <a:p>
            <a:r>
              <a:rPr lang="cs-CZ" altLang="cs-CZ" smtClean="0"/>
              <a:t>150 romských respondentů </a:t>
            </a:r>
          </a:p>
          <a:p>
            <a:pPr lvl="1"/>
            <a:r>
              <a:rPr lang="cs-CZ" altLang="cs-CZ" smtClean="0"/>
              <a:t>(68 mužů a 82 žen) </a:t>
            </a:r>
          </a:p>
          <a:p>
            <a:r>
              <a:rPr lang="cs-CZ" altLang="cs-CZ" smtClean="0"/>
              <a:t>Data zjišťována pomocí FFQ a 24h recallu </a:t>
            </a:r>
          </a:p>
          <a:p>
            <a:r>
              <a:rPr lang="cs-CZ" altLang="cs-CZ" smtClean="0"/>
              <a:t>Vyšší příjem tuků, Ž proteinů,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/>
              <a:t>   nízký příjem PUFA, 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/>
              <a:t>   vitaminu E a železa </a:t>
            </a:r>
          </a:p>
          <a:p>
            <a:endParaRPr lang="cs-CZ" altLang="cs-CZ" smtClean="0"/>
          </a:p>
        </p:txBody>
      </p:sp>
      <p:pic>
        <p:nvPicPr>
          <p:cNvPr id="34820" name="Picture 4" descr="Rom a masíč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221163"/>
            <a:ext cx="15843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Výživa romských dětí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Sledování výživové spotřeby romských dětí (2000)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Soubor 99 romských dětí  (9-12 let)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BMI hochů i dívek vyšší než norma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Kriticky nízká spotřeba ovoce a zeleniny, mléka a ml. výrobků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Konzumace tuků a sacharidů nadměrná </a:t>
            </a:r>
          </a:p>
        </p:txBody>
      </p:sp>
      <p:pic>
        <p:nvPicPr>
          <p:cNvPr id="35844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Romské dít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300663"/>
            <a:ext cx="21113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Book Antiqua" pitchFamily="18" charset="0"/>
              </a:rPr>
              <a:t>Výživa romských dětí</a:t>
            </a:r>
            <a:br>
              <a:rPr lang="cs-CZ" altLang="cs-CZ" sz="3600" smtClean="0">
                <a:latin typeface="Book Antiqua" pitchFamily="18" charset="0"/>
              </a:rPr>
            </a:br>
            <a:r>
              <a:rPr lang="cs-CZ" altLang="cs-CZ" sz="3600" b="1" smtClean="0">
                <a:solidFill>
                  <a:srgbClr val="00B050"/>
                </a:solidFill>
                <a:latin typeface="Book Antiqua" pitchFamily="18" charset="0"/>
              </a:rPr>
              <a:t>Studie v ČR 1997 – MU (Z. Brázdová)</a:t>
            </a:r>
            <a:endParaRPr lang="cs-CZ" altLang="cs-CZ" sz="3600" b="1" smtClean="0">
              <a:solidFill>
                <a:srgbClr val="00B050"/>
              </a:solidFill>
            </a:endParaRP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>
                <a:latin typeface="Book Antiqua" pitchFamily="18" charset="0"/>
              </a:rPr>
              <a:t>Soubor 551 romských dětí </a:t>
            </a:r>
            <a:br>
              <a:rPr lang="cs-CZ" altLang="cs-CZ" sz="2400" smtClean="0">
                <a:latin typeface="Book Antiqua" pitchFamily="18" charset="0"/>
              </a:rPr>
            </a:br>
            <a:r>
              <a:rPr lang="cs-CZ" altLang="cs-CZ" sz="2400" smtClean="0">
                <a:latin typeface="Book Antiqua" pitchFamily="18" charset="0"/>
              </a:rPr>
              <a:t>(9-13 let)</a:t>
            </a:r>
          </a:p>
          <a:p>
            <a:pPr>
              <a:buFont typeface="Wingdings" pitchFamily="2" charset="2"/>
              <a:buNone/>
            </a:pPr>
            <a:endParaRPr lang="cs-CZ" altLang="cs-CZ" sz="2400" smtClean="0">
              <a:latin typeface="Book Antiqua" pitchFamily="18" charset="0"/>
            </a:endParaRPr>
          </a:p>
          <a:p>
            <a:r>
              <a:rPr lang="cs-CZ" altLang="cs-CZ" sz="2400" smtClean="0">
                <a:latin typeface="Book Antiqua" pitchFamily="18" charset="0"/>
              </a:rPr>
              <a:t>Nízký příjem zeleniny (19 % DP)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ovoce (20 %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mléka a ml. výrobků (32 %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obilovin (63 %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komodit ze skupiny netučné maso, ryby, vejce (78 % DP)</a:t>
            </a:r>
          </a:p>
          <a:p>
            <a:r>
              <a:rPr lang="cs-CZ" altLang="cs-CZ" sz="2400" smtClean="0">
                <a:latin typeface="Book Antiqua" pitchFamily="18" charset="0"/>
              </a:rPr>
              <a:t>nadměrný příjem nevhodných potravin (463 % DP) jako jsou sladkosti, chipsy, smažená jídla, slazené nápoje...</a:t>
            </a:r>
            <a:r>
              <a:rPr lang="cs-CZ" altLang="cs-CZ" sz="2400" smtClean="0"/>
              <a:t> </a:t>
            </a:r>
          </a:p>
          <a:p>
            <a:r>
              <a:rPr lang="cs-CZ" altLang="cs-CZ" sz="2400" smtClean="0">
                <a:latin typeface="Book Antiqua" pitchFamily="18" charset="0"/>
              </a:rPr>
              <a:t>nízký příjem vitaminů C a E, B2 a B6, železa a vápníku</a:t>
            </a:r>
            <a:r>
              <a:rPr lang="cs-CZ" altLang="cs-CZ" sz="2400" smtClean="0"/>
              <a:t> </a:t>
            </a:r>
          </a:p>
          <a:p>
            <a:endParaRPr lang="cs-CZ" altLang="cs-CZ" smtClean="0"/>
          </a:p>
        </p:txBody>
      </p:sp>
      <p:pic>
        <p:nvPicPr>
          <p:cNvPr id="37892" name="Picture 5" descr="zele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1628775"/>
            <a:ext cx="3476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Výživa těhotných romských žen </a:t>
            </a:r>
            <a:r>
              <a:rPr lang="cs-CZ" altLang="cs-CZ" sz="4000" b="1" smtClean="0">
                <a:solidFill>
                  <a:srgbClr val="00B050"/>
                </a:solidFill>
              </a:rPr>
              <a:t>(Mottlová, A.)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Mladé matky, velký počet dětí  </a:t>
            </a:r>
          </a:p>
          <a:p>
            <a:pPr eaLnBrk="1" hangingPunct="1"/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Těhotná romská žena jí všechno a neohlíží se, zda je to zdravé nebo nezdravé, hlavně že nepociťuje hlad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63,3 % romských žen přiznalo, že v těhotenství kouří více než 1 cigaretu denně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Mottlová, A.: </a:t>
            </a:r>
            <a:r>
              <a:rPr lang="cs-CZ" altLang="cs-CZ" sz="1800" i="1" smtClean="0">
                <a:latin typeface="Times New Roman" pitchFamily="18" charset="0"/>
                <a:cs typeface="Times New Roman" pitchFamily="18" charset="0"/>
              </a:rPr>
              <a:t>Porovnání výživy u české a jiné národní/etnické populace, 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2008 (Disertační práce)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</a:t>
            </a:r>
            <a:endParaRPr lang="cs-CZ" altLang="cs-CZ" smtClean="0">
              <a:latin typeface="Book Antiqua" pitchFamily="18" charset="0"/>
            </a:endParaRPr>
          </a:p>
          <a:p>
            <a:pPr eaLnBrk="1" hangingPunct="1"/>
            <a:endParaRPr lang="cs-CZ" altLang="cs-CZ" smtClean="0"/>
          </a:p>
        </p:txBody>
      </p:sp>
      <p:pic>
        <p:nvPicPr>
          <p:cNvPr id="38916" name="Picture 4" descr="romská ma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92600"/>
            <a:ext cx="35877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895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Sledování výživových zvyklostí </a:t>
            </a:r>
            <a:br>
              <a:rPr lang="cs-CZ" altLang="cs-CZ" sz="4000" smtClean="0"/>
            </a:br>
            <a:r>
              <a:rPr lang="cs-CZ" altLang="cs-CZ" sz="2800" b="1" smtClean="0">
                <a:solidFill>
                  <a:srgbClr val="00B050"/>
                </a:solidFill>
              </a:rPr>
              <a:t>(Stávková, J.)</a:t>
            </a:r>
            <a:r>
              <a:rPr lang="cs-CZ" altLang="cs-CZ" sz="4000" b="1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N=102, 70 dospělých žen a 32 mužů, jaro 2013</a:t>
            </a:r>
          </a:p>
          <a:p>
            <a:r>
              <a:rPr lang="cs-CZ" altLang="cs-CZ" sz="2400" smtClean="0"/>
              <a:t>Lokality: Brno, Olomouc, Jeseník a obce na Javornicku, Bruntál, obce na Prostějovsku (Dobromilice, Hradčany)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7416055" cy="356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Postoj ke konzumaci </a:t>
            </a:r>
            <a:r>
              <a:rPr lang="cs-CZ" dirty="0" err="1" smtClean="0"/>
              <a:t>OaZ</a:t>
            </a:r>
            <a:r>
              <a:rPr lang="cs-CZ" dirty="0" smtClean="0"/>
              <a:t>: </a:t>
            </a:r>
            <a:r>
              <a:rPr lang="cs-CZ" sz="1600" dirty="0" smtClean="0"/>
              <a:t>Oznámkujte 1-5 důležitost </a:t>
            </a:r>
            <a:r>
              <a:rPr lang="cs-CZ" sz="1600" dirty="0" err="1" smtClean="0"/>
              <a:t>OaZ</a:t>
            </a:r>
            <a:r>
              <a:rPr lang="cs-CZ" sz="1600" dirty="0" smtClean="0"/>
              <a:t> z hlediska podpory zdraví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Denní konzumace určitých skupin potravin 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713787" cy="38750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Tradiční romská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Na prvním místě vždy RODINA - </a:t>
            </a:r>
            <a:r>
              <a:rPr lang="cs-CZ" altLang="cs-CZ" sz="24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velká soudržnost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V rodině je daná hierarchie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Nároky na ženu – výchova dětí, obstarání a příprava stravy, musela být věrná svému muži. U muže není nevěra hodnocena tak přísně.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Manželství bylo na celý život: rozchod byl výjimečný a byl povolen pouze v případě neplodnosti či nevěry ženy.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z="2000" smtClean="0">
                <a:latin typeface="Times New Roman" pitchFamily="18" charset="0"/>
                <a:cs typeface="Times New Roman" pitchFamily="18" charset="0"/>
              </a:rPr>
              <a:t>Pokud se manželům nenarodilo dítě, muž mohl manželku opustit. Neplodnost byla pro romskou ženu největší trest, neboť nemohla splnit svou životní roli.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 smtClean="0"/>
          </a:p>
        </p:txBody>
      </p:sp>
      <p:pic>
        <p:nvPicPr>
          <p:cNvPr id="7172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altLang="cs-CZ" sz="2800" smtClean="0"/>
              <a:t>Kouření, PA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6480175" cy="3119438"/>
          </a:xfrm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463925"/>
            <a:ext cx="6588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Romové - zajímavosti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8. dubna – Den Romů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Společenství Romů na Moravě (Romano jekhetaniben pre Morava) – nezisková organizace zabývající se integrací Romů do společnosti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Romsko-české noviny Romano hangos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Zpravodajský servis </a:t>
            </a:r>
            <a:r>
              <a:rPr lang="cs-CZ" altLang="cs-CZ" sz="27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Romea.cz</a:t>
            </a:r>
          </a:p>
          <a:p>
            <a:pPr eaLnBrk="1" hangingPunct="1">
              <a:lnSpc>
                <a:spcPct val="90000"/>
              </a:lnSpc>
            </a:pPr>
            <a:endParaRPr lang="cs-CZ" altLang="cs-CZ" sz="27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Muzeum Romské kultury v Brně, Bratislavská ulice 67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Romská hymna - </a:t>
            </a:r>
            <a:r>
              <a:rPr lang="cs-CZ" altLang="cs-CZ" sz="2700" i="1" smtClean="0">
                <a:latin typeface="Times New Roman" pitchFamily="18" charset="0"/>
                <a:cs typeface="Times New Roman" pitchFamily="18" charset="0"/>
              </a:rPr>
              <a:t>Gejľom, gejľom (Šel jsem, šel jsem)</a:t>
            </a:r>
            <a:endParaRPr lang="cs-CZ" altLang="cs-CZ" sz="27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Obrázek 4" descr="450px-Muzeum_romske_kultury_brn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781300"/>
            <a:ext cx="13827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4800" b="1" i="1" smtClean="0">
                <a:latin typeface="Book Antiqua" pitchFamily="18" charset="0"/>
              </a:rPr>
              <a:t>Život je jako dětská košilka: 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sz="4800" b="1" i="1" smtClean="0">
                <a:latin typeface="Book Antiqua" pitchFamily="18" charset="0"/>
              </a:rPr>
              <a:t>děravý, špinavý a krátký</a:t>
            </a:r>
            <a:r>
              <a:rPr lang="cs-CZ" altLang="cs-CZ" sz="4800" b="1" smtClean="0">
                <a:latin typeface="Book Antiqua" pitchFamily="18" charset="0"/>
              </a:rPr>
              <a:t>.</a:t>
            </a:r>
            <a:r>
              <a:rPr lang="cs-CZ" altLang="cs-CZ" sz="4800" smtClean="0">
                <a:latin typeface="Book Antiqua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cs-CZ" altLang="cs-CZ" smtClean="0">
              <a:latin typeface="Book Antiqu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cs-CZ" smtClean="0">
                <a:latin typeface="Book Antiqua" pitchFamily="18" charset="0"/>
              </a:rPr>
              <a:t>(romské přísloví)</a:t>
            </a:r>
          </a:p>
          <a:p>
            <a:pPr>
              <a:buFont typeface="Arial" charset="0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Nutriční problematika u bezdomovců</a:t>
            </a:r>
            <a:endParaRPr lang="cs-CZ" dirty="0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75" y="3357563"/>
            <a:ext cx="2941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673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48113"/>
            <a:ext cx="35988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268413"/>
            <a:ext cx="44465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4427538" y="3933825"/>
            <a:ext cx="1008062" cy="2447925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76250"/>
            <a:ext cx="8674100" cy="54006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cs typeface="Times New Roman" pitchFamily="18" charset="0"/>
              </a:rPr>
              <a:t>Charakteristika bezdomovců</a:t>
            </a:r>
            <a:endParaRPr lang="cs-CZ" altLang="cs-CZ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pl-PL" altLang="cs-CZ" smtClean="0"/>
              <a:t>Osoby bez možnosti trvalého bydlení </a:t>
            </a:r>
            <a:r>
              <a:rPr lang="pl-PL" altLang="cs-CZ" smtClean="0">
                <a:latin typeface="Arial" charset="0"/>
              </a:rPr>
              <a:t/>
            </a:r>
            <a:br>
              <a:rPr lang="pl-PL" altLang="cs-CZ" smtClean="0">
                <a:latin typeface="Arial" charset="0"/>
              </a:rPr>
            </a:br>
            <a:r>
              <a:rPr lang="pl-PL" altLang="cs-CZ" smtClean="0"/>
              <a:t>a </a:t>
            </a:r>
            <a:r>
              <a:rPr lang="cs-CZ" altLang="cs-CZ" smtClean="0"/>
              <a:t>trvalého zázemí</a:t>
            </a:r>
            <a:r>
              <a:rPr lang="cs-CZ" altLang="cs-CZ" smtClean="0">
                <a:latin typeface="Arial" charset="0"/>
              </a:rPr>
              <a:t> </a:t>
            </a:r>
            <a:r>
              <a:rPr lang="cs-CZ" altLang="cs-CZ" smtClean="0"/>
              <a:t>=</a:t>
            </a:r>
            <a:r>
              <a:rPr lang="cs-CZ" altLang="cs-CZ" smtClean="0">
                <a:latin typeface="Arial" charset="0"/>
              </a:rPr>
              <a:t> </a:t>
            </a:r>
            <a:r>
              <a:rPr lang="cs-CZ" altLang="cs-CZ" b="1" smtClean="0"/>
              <a:t>osoby bez přístřeší</a:t>
            </a:r>
          </a:p>
          <a:p>
            <a:pPr eaLnBrk="1" hangingPunct="1"/>
            <a:r>
              <a:rPr lang="cs-CZ" altLang="cs-CZ" b="1" smtClean="0"/>
              <a:t>Formy bezdomovectví:</a:t>
            </a:r>
          </a:p>
          <a:p>
            <a:pPr lvl="1" eaLnBrk="1" hangingPunct="1"/>
            <a:r>
              <a:rPr lang="pl-PL" altLang="cs-CZ" b="1" smtClean="0"/>
              <a:t>Zjevní </a:t>
            </a:r>
            <a:r>
              <a:rPr lang="pl-PL" altLang="cs-CZ" smtClean="0"/>
              <a:t>(osoby, které žijí mimo standardní </a:t>
            </a:r>
            <a:r>
              <a:rPr lang="cs-CZ" altLang="cs-CZ" smtClean="0"/>
              <a:t>hranice sociálních norem a návyků) – </a:t>
            </a:r>
            <a:r>
              <a:rPr lang="cs-CZ" altLang="cs-CZ" sz="2400" smtClean="0"/>
              <a:t>ulice, nádraží, MHD, park, veřejné noclehárny</a:t>
            </a:r>
          </a:p>
          <a:p>
            <a:pPr lvl="1" eaLnBrk="1" hangingPunct="1"/>
            <a:r>
              <a:rPr lang="cs-CZ" altLang="cs-CZ" b="1" smtClean="0"/>
              <a:t>Skrytí </a:t>
            </a:r>
            <a:r>
              <a:rPr lang="cs-CZ" altLang="cs-CZ" smtClean="0"/>
              <a:t>(velmi obtížná evidence) – </a:t>
            </a:r>
            <a:r>
              <a:rPr lang="cs-CZ" altLang="cs-CZ" sz="2400" smtClean="0"/>
              <a:t>budovy určené </a:t>
            </a:r>
            <a:br>
              <a:rPr lang="cs-CZ" altLang="cs-CZ" sz="2400" smtClean="0"/>
            </a:br>
            <a:r>
              <a:rPr lang="cs-CZ" altLang="cs-CZ" sz="2400" smtClean="0"/>
              <a:t>k demolici, vraky aut, les, kanály, kontejnery</a:t>
            </a:r>
          </a:p>
          <a:p>
            <a:pPr lvl="1" eaLnBrk="1" hangingPunct="1"/>
            <a:r>
              <a:rPr lang="cs-CZ" altLang="cs-CZ" b="1" smtClean="0"/>
              <a:t>Potenciální </a:t>
            </a:r>
            <a:r>
              <a:rPr lang="cs-CZ" altLang="cs-CZ" smtClean="0"/>
              <a:t>(lidé, kterým bezdomovectví hrozí) – nejisté bydlení </a:t>
            </a:r>
            <a:r>
              <a:rPr lang="cs-CZ" altLang="cs-CZ" sz="2400" smtClean="0"/>
              <a:t>- podnájem, opouštějící ústavní výchovu, vězení, psychiatrické léčebny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0645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4859338" y="3273425"/>
          <a:ext cx="4284662" cy="3584575"/>
        </p:xfrm>
        <a:graphic>
          <a:graphicData uri="http://schemas.openxmlformats.org/presentationml/2006/ole">
            <p:oleObj spid="_x0000_s52226" name="Graf" r:id="rId4" imgW="4905375" imgH="3762375" progId="Excel.Chart.8">
              <p:embed/>
            </p:oleObj>
          </a:graphicData>
        </a:graphic>
      </p:graphicFrame>
      <p:sp>
        <p:nvSpPr>
          <p:cNvPr id="522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Počet bezdomovců v ČR</a:t>
            </a:r>
          </a:p>
        </p:txBody>
      </p:sp>
      <p:sp>
        <p:nvSpPr>
          <p:cNvPr id="52228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žádné přesné statistiky počtu bezdomovců v ČR nejsou vedeny, odhady poskytované různými institucemi se poměrně silně různí, </a:t>
            </a:r>
            <a:r>
              <a:rPr lang="cs-CZ" altLang="cs-CZ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rozmezí 35 000 až 75 000 lidí bez trvalého obydlí </a:t>
            </a:r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(vychází z odhadů organizace Naděje)</a:t>
            </a:r>
          </a:p>
          <a:p>
            <a:pPr eaLnBrk="1" hangingPunct="1"/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nárůst o 10 % ročně</a:t>
            </a:r>
          </a:p>
          <a:p>
            <a:pPr eaLnBrk="1" hangingPunct="1"/>
            <a:endParaRPr lang="cs-CZ" altLang="cs-CZ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Sčítání Brno, 2006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smtClean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sz="2000" b="1" smtClean="0">
                <a:latin typeface="Times New Roman" pitchFamily="18" charset="0"/>
                <a:cs typeface="Times New Roman" pitchFamily="18" charset="0"/>
              </a:rPr>
              <a:t>1 179 osob</a:t>
            </a:r>
            <a:r>
              <a:rPr lang="cs-CZ" altLang="cs-CZ" sz="20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smtClean="0">
                <a:latin typeface="Times New Roman" pitchFamily="18" charset="0"/>
                <a:cs typeface="Times New Roman" pitchFamily="18" charset="0"/>
              </a:rPr>
              <a:t>852 mužů (72,5 %)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smtClean="0">
                <a:latin typeface="Times New Roman" pitchFamily="18" charset="0"/>
                <a:cs typeface="Times New Roman" pitchFamily="18" charset="0"/>
              </a:rPr>
              <a:t>327 žen (27,5 %)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208963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Zdravotní stav </a:t>
            </a:r>
            <a:r>
              <a:rPr lang="cs-CZ" altLang="cs-CZ" dirty="0" smtClean="0"/>
              <a:t>bezdomovců ovlivňuje</a:t>
            </a:r>
            <a:endParaRPr lang="cs-CZ" altLang="cs-CZ" dirty="0" smtClean="0"/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ekonomická situace,</a:t>
            </a:r>
          </a:p>
          <a:p>
            <a:pPr eaLnBrk="1" hangingPunct="1"/>
            <a:r>
              <a:rPr lang="cs-CZ" altLang="cs-CZ" sz="2800" smtClean="0"/>
              <a:t>špatná životospráva,</a:t>
            </a:r>
          </a:p>
          <a:p>
            <a:pPr eaLnBrk="1" hangingPunct="1"/>
            <a:r>
              <a:rPr lang="cs-CZ" altLang="cs-CZ" sz="2800" smtClean="0"/>
              <a:t>nedostatek spánku,</a:t>
            </a:r>
          </a:p>
          <a:p>
            <a:pPr eaLnBrk="1" hangingPunct="1"/>
            <a:r>
              <a:rPr lang="cs-CZ" altLang="cs-CZ" sz="2800" smtClean="0"/>
              <a:t>nedostatek hygieny, </a:t>
            </a:r>
          </a:p>
          <a:p>
            <a:pPr eaLnBrk="1" hangingPunct="1"/>
            <a:r>
              <a:rPr lang="cs-CZ" altLang="cs-CZ" sz="2800" smtClean="0"/>
              <a:t>rizikové sexuální chování,</a:t>
            </a:r>
          </a:p>
          <a:p>
            <a:pPr eaLnBrk="1" hangingPunct="1"/>
            <a:r>
              <a:rPr lang="cs-CZ" altLang="cs-CZ" sz="2800" smtClean="0"/>
              <a:t>závislosti na návykových látkách,</a:t>
            </a:r>
          </a:p>
          <a:p>
            <a:pPr eaLnBrk="1" hangingPunct="1"/>
            <a:r>
              <a:rPr lang="cs-CZ" altLang="cs-CZ" sz="2800" smtClean="0"/>
              <a:t>omezený přístup ke zdravotní péči,</a:t>
            </a:r>
          </a:p>
          <a:p>
            <a:pPr eaLnBrk="1" hangingPunct="1"/>
            <a:r>
              <a:rPr lang="cs-CZ" altLang="cs-CZ" sz="2800" smtClean="0"/>
              <a:t>neochota a nepřipravenost ke spolupráci  </a:t>
            </a:r>
            <a:br>
              <a:rPr lang="cs-CZ" altLang="cs-CZ" sz="2800" smtClean="0"/>
            </a:br>
            <a:r>
              <a:rPr lang="cs-CZ" altLang="cs-CZ" sz="2800" smtClean="0"/>
              <a:t>se zdravotníky v oblasti prevence. 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914400" y="620713"/>
            <a:ext cx="77724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Orientace na materiální hodnoty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smtClean="0">
                <a:latin typeface="Times New Roman" pitchFamily="18" charset="0"/>
                <a:cs typeface="Times New Roman" pitchFamily="18" charset="0"/>
              </a:rPr>
              <a:t>jistá kompenzace, symbolizuje lepší život, postavení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Majetek členů komunity je společný - krádež nepřípustná.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Nepečují o své věci - výjimka: rodinný šperk, hudební nástroj.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Extrémní touha stát se slavným (X-faktor, atd.) - vzor Gipsy.cz.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Hrdost.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Žijí pro přítomnost,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ze dne na den.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Budoucnost neřeší.</a:t>
            </a:r>
          </a:p>
          <a:p>
            <a:pPr eaLnBrk="1" hangingPunct="1">
              <a:lnSpc>
                <a:spcPct val="90000"/>
              </a:lnSpc>
            </a:pPr>
            <a:endParaRPr lang="cs-CZ" altLang="cs-CZ" sz="3000" smtClean="0"/>
          </a:p>
        </p:txBody>
      </p:sp>
      <p:pic>
        <p:nvPicPr>
          <p:cNvPr id="9219" name="Obrázek 3" descr="gypsi.c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365625"/>
            <a:ext cx="32575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732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– fyzické zdraví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nejčastější </a:t>
            </a:r>
            <a:r>
              <a:rPr lang="cs-CZ" altLang="cs-CZ" sz="2700" b="1" smtClean="0"/>
              <a:t>onemocnění dýchacích cest</a:t>
            </a:r>
            <a:r>
              <a:rPr lang="cs-CZ" altLang="cs-CZ" sz="2700" smtClean="0"/>
              <a:t> (rakovina plic, bronchitidy, zápaly plic, laryngitidy, </a:t>
            </a:r>
            <a:r>
              <a:rPr lang="cs-CZ" altLang="cs-CZ" sz="2700" b="1" u="sng" smtClean="0"/>
              <a:t>TBC </a:t>
            </a:r>
            <a:r>
              <a:rPr lang="cs-CZ" altLang="cs-CZ" sz="2700" smtClean="0"/>
              <a:t>– až 200x vyšší než u zbylé populace),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hepatitida,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sexuálně přenosná onemocnění,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kožní onemocnění,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stomatologické problémy,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onemocnění pohybového aparátu,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neurologické obtíže (bolesti hlavy, záchvaty, ztráty vědomí),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gastrointestinální onemocnění.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– psychická stav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Duševní porucha častěji příčinou než následkem bezdomovectví</a:t>
            </a:r>
          </a:p>
          <a:p>
            <a:pPr eaLnBrk="1" hangingPunct="1"/>
            <a:r>
              <a:rPr lang="cs-CZ" altLang="cs-CZ" smtClean="0"/>
              <a:t>U lidí spících na ulici až 11x častěji výskyt duševních poruch</a:t>
            </a:r>
          </a:p>
          <a:p>
            <a:pPr eaLnBrk="1" hangingPunct="1"/>
            <a:r>
              <a:rPr lang="cs-CZ" altLang="cs-CZ" smtClean="0"/>
              <a:t>Depresivní, úzkostné poruchy, psychotické poruchy</a:t>
            </a:r>
          </a:p>
          <a:p>
            <a:pPr eaLnBrk="1" hangingPunct="1"/>
            <a:r>
              <a:rPr lang="cs-CZ" altLang="cs-CZ" smtClean="0"/>
              <a:t>Závislosti (alkohol – až 86 %, </a:t>
            </a:r>
            <a:br>
              <a:rPr lang="cs-CZ" altLang="cs-CZ" smtClean="0"/>
            </a:br>
            <a:r>
              <a:rPr lang="cs-CZ" altLang="cs-CZ" smtClean="0"/>
              <a:t>kouření – až 70 %, toxikomanie)</a:t>
            </a:r>
          </a:p>
          <a:p>
            <a:pPr eaLnBrk="1" hangingPunct="1"/>
            <a:r>
              <a:rPr lang="cs-CZ" altLang="cs-CZ" smtClean="0"/>
              <a:t>Až 35x vyšší výskyt sebevražd.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průměrný věk úmrtí 47 let (x 73–79 let),</a:t>
            </a:r>
          </a:p>
          <a:p>
            <a:pPr eaLnBrk="1" hangingPunct="1"/>
            <a:r>
              <a:rPr lang="cs-CZ" altLang="cs-CZ" smtClean="0"/>
              <a:t>150x častěji úmrtí násilnou smrtí,</a:t>
            </a:r>
          </a:p>
          <a:p>
            <a:pPr eaLnBrk="1" hangingPunct="1"/>
            <a:r>
              <a:rPr lang="cs-CZ" altLang="cs-CZ" smtClean="0"/>
              <a:t>34x častěji sebevražda,</a:t>
            </a:r>
          </a:p>
          <a:p>
            <a:pPr eaLnBrk="1" hangingPunct="1"/>
            <a:r>
              <a:rPr lang="cs-CZ" altLang="cs-CZ" smtClean="0"/>
              <a:t>8x častěji úmrtí následkem nehody,</a:t>
            </a:r>
          </a:p>
          <a:p>
            <a:pPr eaLnBrk="1" hangingPunct="1"/>
            <a:r>
              <a:rPr lang="cs-CZ" altLang="cs-CZ" smtClean="0"/>
              <a:t>3x častěji úmrtí na následek zápalu plic </a:t>
            </a:r>
            <a:r>
              <a:rPr lang="cs-CZ" altLang="cs-CZ" smtClean="0">
                <a:latin typeface="Arial" charset="0"/>
              </a:rPr>
              <a:t/>
            </a:r>
            <a:br>
              <a:rPr lang="cs-CZ" altLang="cs-CZ" smtClean="0">
                <a:latin typeface="Arial" charset="0"/>
              </a:rPr>
            </a:br>
            <a:r>
              <a:rPr lang="cs-CZ" altLang="cs-CZ" smtClean="0"/>
              <a:t>a podchlazení.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7804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Výživa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b="1" smtClean="0">
                <a:solidFill>
                  <a:schemeClr val="hlink"/>
                </a:solidFill>
              </a:rPr>
              <a:t>Výživa nedostatečná kvantitativně i kvalitativně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Abusus alkoholu, kouření, jiné návykové látky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Strava nedostatečná, nepravidelná, nedostatek ovoce, zeleniny, mléčných výrobků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Nedostatečný příjem vitaminů, minerálních látek, antioxidantů, vlákniny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Nízká nutriční hodnota stravy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Nekvalitní (zkažené) potraviny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Možnost přenosu alimentárních onemocnění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2804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280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6915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7296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039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Romové v České republice 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latin typeface="Book Antiqua" pitchFamily="18" charset="0"/>
              </a:rPr>
              <a:t>Sčítání lidu 2011 – 5 135 osob (národnost romská), 13 150 (národnost romská a česká),</a:t>
            </a:r>
            <a:r>
              <a:rPr lang="cs-CZ" altLang="cs-CZ" sz="2400" smtClean="0"/>
              <a:t> romštinu jako svůj rodný jazyk (nebo jeden z rodných jazyků) však uvedlo celkem 40 370 obyvatel</a:t>
            </a:r>
            <a:endParaRPr lang="cs-CZ" altLang="cs-CZ" sz="240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latin typeface="Book Antiqua" pitchFamily="18" charset="0"/>
              </a:rPr>
              <a:t>x Odhad </a:t>
            </a:r>
            <a:r>
              <a:rPr lang="cs-CZ" altLang="cs-CZ" sz="1400" smtClean="0">
                <a:latin typeface="Book Antiqua" pitchFamily="18" charset="0"/>
              </a:rPr>
              <a:t>(dle Evropské centrum pro práva Romů): </a:t>
            </a:r>
            <a:br>
              <a:rPr lang="cs-CZ" altLang="cs-CZ" sz="1400" smtClean="0">
                <a:latin typeface="Book Antiqua" pitchFamily="18" charset="0"/>
              </a:rPr>
            </a:br>
            <a:r>
              <a:rPr lang="cs-CZ" altLang="cs-CZ" sz="2400" smtClean="0"/>
              <a:t>V České republice  250 – 300 000 Romů (3 % obyvatelstva)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cs typeface="Times New Roman" pitchFamily="18" charset="0"/>
              </a:rPr>
              <a:t>6 etnických skupin: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1. slovenští a maďarští Romové (85 %)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2. Olašští Romové (15 %)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3. čeští Romové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4. moravští Romové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5. němečtí Romové (Sintové)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600" smtClean="0"/>
              <a:t>Až 57 % Romů žijících v Česku v produktivním věku v roce 2009 bylo nezaměstnaných*</a:t>
            </a:r>
            <a:endParaRPr lang="cs-CZ" altLang="cs-CZ" sz="1600" smtClean="0">
              <a:cs typeface="Times New Roman" pitchFamily="18" charset="0"/>
            </a:endParaRPr>
          </a:p>
          <a:p>
            <a:pPr eaLnBrk="1" hangingPunct="1"/>
            <a:endParaRPr lang="cs-CZ" altLang="cs-CZ" sz="2400" smtClean="0"/>
          </a:p>
        </p:txBody>
      </p:sp>
      <p:pic>
        <p:nvPicPr>
          <p:cNvPr id="11268" name="Obrázek 3" descr="WAG2ab5a2_Soubor_Merci_foto_Lenka_Grossman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35363"/>
            <a:ext cx="3430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3" name="AutoShape 9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7" name="AutoShape 13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9" name="Picture 15" descr="Výsledek obrázku pro vlajka č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6144" cy="86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Potravinové banky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cs-CZ" sz="2800" dirty="0" smtClean="0"/>
              <a:t>Česká Federace potravinových bank je spolek s humanitárním zaměřením. </a:t>
            </a:r>
            <a:endParaRPr lang="cs-CZ" sz="2800" dirty="0" smtClean="0"/>
          </a:p>
          <a:p>
            <a:r>
              <a:rPr lang="cs-CZ" sz="2800" dirty="0" smtClean="0"/>
              <a:t>Je </a:t>
            </a:r>
            <a:r>
              <a:rPr lang="cs-CZ" sz="2800" dirty="0" smtClean="0"/>
              <a:t>nevládní, apolitická a není vázána na žádné náboženské hnutí. </a:t>
            </a:r>
          </a:p>
          <a:p>
            <a:r>
              <a:rPr lang="cs-CZ" sz="2800" dirty="0" smtClean="0"/>
              <a:t>Shromažďuje zdarma potraviny, skladuje a přiděluje je humanitárním nebo charitativním organizacím, které poskytují potravinovou pomoc </a:t>
            </a:r>
            <a:r>
              <a:rPr lang="cs-CZ" sz="2800" dirty="0" smtClean="0"/>
              <a:t>potřebným </a:t>
            </a:r>
            <a:r>
              <a:rPr lang="cs-CZ" sz="2800" dirty="0" smtClean="0"/>
              <a:t>lidem.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u="sng" dirty="0" smtClean="0">
                <a:hlinkClick r:id="rId2"/>
              </a:rPr>
              <a:t>http</a:t>
            </a:r>
            <a:r>
              <a:rPr lang="cs-CZ" sz="2800" u="sng" dirty="0" smtClean="0">
                <a:hlinkClick r:id="rId2"/>
              </a:rPr>
              <a:t>://www.</a:t>
            </a:r>
            <a:r>
              <a:rPr lang="cs-CZ" sz="2800" u="sng" dirty="0" err="1" smtClean="0">
                <a:hlinkClick r:id="rId2"/>
              </a:rPr>
              <a:t>potravinovabanka.cz</a:t>
            </a:r>
            <a:r>
              <a:rPr lang="cs-CZ" u="sng" dirty="0" smtClean="0">
                <a:hlinkClick r:id="rId2"/>
              </a:rPr>
              <a:t>/</a:t>
            </a:r>
            <a:endParaRPr lang="cs-CZ" b="1" dirty="0"/>
          </a:p>
        </p:txBody>
      </p:sp>
      <p:pic>
        <p:nvPicPr>
          <p:cNvPr id="153602" name="Picture 2" descr="http://files.pbanka.webnode.cz/200000042-ed6abee665/P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902" y="0"/>
            <a:ext cx="1762098" cy="1700808"/>
          </a:xfrm>
          <a:prstGeom prst="rect">
            <a:avLst/>
          </a:prstGeom>
          <a:noFill/>
        </p:spPr>
      </p:pic>
      <p:pic>
        <p:nvPicPr>
          <p:cNvPr id="153604" name="Picture 4" descr="http://files.pbanka.webnode.cz/200000059-9e3179e8bb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Potravinové banky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cs-CZ" sz="2800" b="1" dirty="0" smtClean="0"/>
              <a:t>Cíle potravinových bank</a:t>
            </a:r>
            <a:endParaRPr lang="cs-CZ" sz="2800" dirty="0" smtClean="0"/>
          </a:p>
          <a:p>
            <a:r>
              <a:rPr lang="cs-CZ" sz="2400" dirty="0" smtClean="0"/>
              <a:t>bojovat proti plýtvání potravinami</a:t>
            </a:r>
          </a:p>
          <a:p>
            <a:r>
              <a:rPr lang="cs-CZ" sz="2400" dirty="0" smtClean="0"/>
              <a:t>dělit se o ně s těmi, kteří mají hlad</a:t>
            </a:r>
          </a:p>
          <a:p>
            <a:r>
              <a:rPr lang="cs-CZ" sz="2400" dirty="0" smtClean="0"/>
              <a:t>obnovovat solidaritu mezi </a:t>
            </a:r>
            <a:r>
              <a:rPr lang="cs-CZ" sz="2400" dirty="0" smtClean="0"/>
              <a:t>lidmi</a:t>
            </a:r>
            <a:endParaRPr lang="cs-CZ" sz="2400" dirty="0" smtClean="0"/>
          </a:p>
          <a:p>
            <a:r>
              <a:rPr lang="cs-CZ" sz="2800" b="1" dirty="0" smtClean="0"/>
              <a:t>Začátky v ČR</a:t>
            </a:r>
            <a:endParaRPr lang="cs-CZ" sz="2800" dirty="0" smtClean="0"/>
          </a:p>
          <a:p>
            <a:r>
              <a:rPr lang="cs-CZ" sz="2400" dirty="0" smtClean="0"/>
              <a:t>od roku </a:t>
            </a:r>
            <a:r>
              <a:rPr lang="cs-CZ" sz="2400" dirty="0" smtClean="0"/>
              <a:t>1990 - 2017 </a:t>
            </a:r>
            <a:r>
              <a:rPr lang="cs-CZ" sz="2400" dirty="0" smtClean="0"/>
              <a:t>v každém kraji ČR pracuje jedna potravinová </a:t>
            </a:r>
            <a:r>
              <a:rPr lang="cs-CZ" sz="2400" dirty="0" smtClean="0"/>
              <a:t>banka – celkem 14</a:t>
            </a:r>
          </a:p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Národní potravinová sbírka – každý rok, podzim</a:t>
            </a:r>
          </a:p>
          <a:p>
            <a:endParaRPr lang="cs-CZ" sz="2400" dirty="0" smtClean="0"/>
          </a:p>
          <a:p>
            <a:r>
              <a:rPr lang="cs-CZ" sz="2400" dirty="0" smtClean="0"/>
              <a:t>Viz také: Potraviny pomáhají</a:t>
            </a:r>
          </a:p>
          <a:p>
            <a:pPr>
              <a:buNone/>
            </a:pPr>
            <a:r>
              <a:rPr lang="cs-CZ" sz="2400" dirty="0" smtClean="0"/>
              <a:t>     http://potravinypomahaji.cz </a:t>
            </a:r>
            <a:endParaRPr lang="cs-CZ" sz="2400" dirty="0" smtClean="0"/>
          </a:p>
          <a:p>
            <a:pPr>
              <a:buNone/>
            </a:pPr>
            <a:r>
              <a:rPr lang="cs-CZ" u="sng" dirty="0" smtClean="0">
                <a:hlinkClick r:id="rId3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pic>
        <p:nvPicPr>
          <p:cNvPr id="152582" name="Picture 6" descr="http://files.pbanka.webnode.cz/200000042-ed6abee665/P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1836701" cy="1772816"/>
          </a:xfrm>
          <a:prstGeom prst="rect">
            <a:avLst/>
          </a:prstGeom>
          <a:noFill/>
        </p:spPr>
      </p:pic>
      <p:pic>
        <p:nvPicPr>
          <p:cNvPr id="152584" name="Picture 8" descr="Potraviny pomáhají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232248" cy="1858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840537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Výživové zvyklosti u osob závislých </a:t>
            </a:r>
            <a:b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alkoholu</a:t>
            </a:r>
            <a:endParaRPr lang="cs-CZ" dirty="0" smtClean="0"/>
          </a:p>
        </p:txBody>
      </p:sp>
      <p:pic>
        <p:nvPicPr>
          <p:cNvPr id="716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57338"/>
            <a:ext cx="5040313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Alkohol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7816850" cy="5095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alkohol pochází z arabského </a:t>
            </a:r>
            <a:r>
              <a:rPr lang="cs-CZ" altLang="cs-CZ" sz="2800" dirty="0" err="1" smtClean="0"/>
              <a:t>al</a:t>
            </a:r>
            <a:r>
              <a:rPr lang="cs-CZ" altLang="cs-CZ" sz="2800" dirty="0" smtClean="0"/>
              <a:t>-</a:t>
            </a:r>
            <a:r>
              <a:rPr lang="cs-CZ" altLang="cs-CZ" sz="2800" dirty="0" err="1" smtClean="0"/>
              <a:t>kahal</a:t>
            </a:r>
            <a:r>
              <a:rPr lang="cs-CZ" altLang="cs-CZ" sz="2800" dirty="0" smtClean="0"/>
              <a:t>= jemná substance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CELKOVÝ EFEKT JE TLUMIVÝ, NENÍ STIMULANT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/>
              <a:t>1 g alkoholu = 7 </a:t>
            </a:r>
            <a:r>
              <a:rPr lang="cs-CZ" altLang="cs-CZ" sz="2800" b="1" dirty="0" err="1" smtClean="0"/>
              <a:t>kcal</a:t>
            </a:r>
            <a:r>
              <a:rPr lang="cs-CZ" altLang="cs-CZ" sz="2800" b="1" dirty="0" smtClean="0"/>
              <a:t> = 29,4 </a:t>
            </a:r>
            <a:r>
              <a:rPr lang="cs-CZ" altLang="cs-CZ" sz="2800" b="1" dirty="0" err="1" smtClean="0"/>
              <a:t>kJ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1 g alkoholu zničí 100 nervových buněk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teratogen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nejméně každý 10. se stává závislým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je příčinou 35 % všech úmrtí </a:t>
            </a:r>
            <a:r>
              <a:rPr lang="cs-CZ" altLang="cs-CZ" sz="2400" dirty="0" smtClean="0"/>
              <a:t>ve věku 15-20 let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ovlivňuje metabolismus ostatních živin, </a:t>
            </a:r>
            <a:br>
              <a:rPr lang="cs-CZ" altLang="cs-CZ" sz="2800" dirty="0" smtClean="0"/>
            </a:br>
            <a:r>
              <a:rPr lang="cs-CZ" altLang="cs-CZ" sz="2800" dirty="0" smtClean="0"/>
              <a:t>vitaminů, minerálních látek a vody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675" y="3997002"/>
            <a:ext cx="1995325" cy="2860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Odbourávání alkoholu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smtClean="0"/>
              <a:t>systémy odbourání alkoholu v játrech</a:t>
            </a:r>
          </a:p>
          <a:p>
            <a:pPr eaLnBrk="1" hangingPunct="1">
              <a:buFont typeface="Arial" charset="0"/>
              <a:buNone/>
            </a:pPr>
            <a:r>
              <a:rPr lang="cs-CZ" altLang="cs-CZ" smtClean="0"/>
              <a:t>	</a:t>
            </a:r>
            <a:r>
              <a:rPr lang="cs-CZ" altLang="cs-CZ" smtClean="0">
                <a:cs typeface="Tahoma" pitchFamily="34" charset="0"/>
              </a:rPr>
              <a:t> ethanol </a:t>
            </a:r>
            <a:r>
              <a:rPr lang="en-US" altLang="cs-CZ" smtClean="0">
                <a:cs typeface="Tahoma" pitchFamily="34" charset="0"/>
              </a:rPr>
              <a:t>-&gt;</a:t>
            </a:r>
            <a:r>
              <a:rPr lang="cs-CZ" altLang="cs-CZ" smtClean="0">
                <a:cs typeface="Tahoma" pitchFamily="34" charset="0"/>
              </a:rPr>
              <a:t> acetaldehyd </a:t>
            </a:r>
            <a:r>
              <a:rPr lang="en-US" altLang="cs-CZ" smtClean="0">
                <a:cs typeface="Tahoma" pitchFamily="34" charset="0"/>
              </a:rPr>
              <a:t>-&gt;</a:t>
            </a:r>
            <a:r>
              <a:rPr lang="cs-CZ" altLang="cs-CZ" smtClean="0">
                <a:cs typeface="Tahoma" pitchFamily="34" charset="0"/>
              </a:rPr>
              <a:t> acetát </a:t>
            </a:r>
            <a:r>
              <a:rPr lang="en-US" altLang="cs-CZ" smtClean="0">
                <a:cs typeface="Tahoma" pitchFamily="34" charset="0"/>
              </a:rPr>
              <a:t>-&gt;</a:t>
            </a:r>
            <a:r>
              <a:rPr lang="cs-CZ" altLang="cs-CZ" smtClean="0">
                <a:cs typeface="Tahoma" pitchFamily="34" charset="0"/>
              </a:rPr>
              <a:t> H</a:t>
            </a:r>
            <a:r>
              <a:rPr lang="cs-CZ" altLang="cs-CZ" sz="1000" b="1" smtClean="0">
                <a:cs typeface="Tahoma" pitchFamily="34" charset="0"/>
              </a:rPr>
              <a:t>2</a:t>
            </a:r>
            <a:r>
              <a:rPr lang="cs-CZ" altLang="cs-CZ" smtClean="0">
                <a:cs typeface="Tahoma" pitchFamily="34" charset="0"/>
              </a:rPr>
              <a:t>O + CO</a:t>
            </a:r>
            <a:r>
              <a:rPr lang="cs-CZ" altLang="cs-CZ" sz="1100" b="1" smtClean="0">
                <a:cs typeface="Tahoma" pitchFamily="34" charset="0"/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100" b="1" smtClean="0">
                <a:cs typeface="Tahoma" pitchFamily="34" charset="0"/>
              </a:rPr>
              <a:t>		     alkoholdehydrogenáza	   	aldehyddehydrogenáza	</a:t>
            </a:r>
          </a:p>
          <a:p>
            <a:pPr eaLnBrk="1" hangingPunct="1">
              <a:buFont typeface="Arial" charset="0"/>
              <a:buNone/>
            </a:pPr>
            <a:endParaRPr lang="cs-CZ" altLang="cs-CZ" sz="1100" b="1" smtClean="0">
              <a:cs typeface="Tahoma" pitchFamily="34" charset="0"/>
            </a:endParaRPr>
          </a:p>
          <a:p>
            <a:pPr marL="742950" lvl="2" indent="-342900" eaLnBrk="1" hangingPunct="1">
              <a:buFont typeface="Wingdings" pitchFamily="2" charset="2"/>
              <a:buChar char="ü"/>
            </a:pPr>
            <a:r>
              <a:rPr lang="cs-CZ" altLang="cs-CZ" smtClean="0"/>
              <a:t>systém </a:t>
            </a:r>
            <a:r>
              <a:rPr lang="cs-CZ" altLang="cs-CZ" b="1" smtClean="0"/>
              <a:t>alkoholdehydrogenáz</a:t>
            </a:r>
            <a:r>
              <a:rPr lang="cs-CZ" altLang="cs-CZ" smtClean="0"/>
              <a:t> (80-90%)</a:t>
            </a:r>
          </a:p>
          <a:p>
            <a:pPr marL="742950" lvl="2" indent="-342900" eaLnBrk="1" hangingPunct="1">
              <a:buFont typeface="Wingdings" pitchFamily="2" charset="2"/>
              <a:buChar char="ü"/>
            </a:pPr>
            <a:r>
              <a:rPr lang="cs-CZ" altLang="cs-CZ" b="1" smtClean="0"/>
              <a:t>MEOS </a:t>
            </a:r>
            <a:r>
              <a:rPr lang="cs-CZ" altLang="cs-CZ" smtClean="0"/>
              <a:t>= mikrosomální etanol oxidační systém </a:t>
            </a:r>
            <a:r>
              <a:rPr lang="cs-CZ" altLang="cs-CZ" smtClean="0">
                <a:latin typeface="Arial" charset="0"/>
              </a:rPr>
              <a:t>(</a:t>
            </a:r>
            <a:r>
              <a:rPr lang="cs-CZ" altLang="cs-CZ" smtClean="0"/>
              <a:t>10-20%</a:t>
            </a:r>
            <a:r>
              <a:rPr lang="cs-CZ" altLang="cs-CZ" smtClean="0">
                <a:latin typeface="Arial" charset="0"/>
              </a:rPr>
              <a:t>) </a:t>
            </a:r>
            <a:r>
              <a:rPr lang="cs-CZ" altLang="cs-CZ" smtClean="0"/>
              <a:t>…při vyšších koncentracích v krvi</a:t>
            </a:r>
          </a:p>
          <a:p>
            <a:pPr eaLnBrk="1" hangingPunct="1"/>
            <a:r>
              <a:rPr lang="cs-CZ" altLang="cs-CZ" u="sng" smtClean="0"/>
              <a:t>vydechováním</a:t>
            </a:r>
          </a:p>
          <a:p>
            <a:pPr eaLnBrk="1" hangingPunct="1"/>
            <a:r>
              <a:rPr lang="cs-CZ" altLang="cs-CZ" u="sng" smtClean="0"/>
              <a:t>močí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149725"/>
            <a:ext cx="1785937" cy="238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Odbourávání alkoholu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defRPr/>
            </a:pPr>
            <a:r>
              <a:rPr lang="cs-CZ" dirty="0"/>
              <a:t>ústní dutina </a:t>
            </a:r>
            <a:r>
              <a:rPr lang="cs-CZ" dirty="0">
                <a:cs typeface="Times New Roman" pitchFamily="18" charset="0"/>
              </a:rPr>
              <a:t>→ žaludek → tenké střevo 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      ↓           ↓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mozek </a:t>
            </a:r>
            <a:r>
              <a:rPr lang="cs-CZ" sz="3600" b="1" dirty="0">
                <a:solidFill>
                  <a:srgbClr val="0070C0"/>
                </a:solidFill>
                <a:cs typeface="Times New Roman" pitchFamily="18" charset="0"/>
              </a:rPr>
              <a:t>←</a:t>
            </a:r>
            <a:r>
              <a:rPr lang="cs-CZ" dirty="0">
                <a:cs typeface="Times New Roman" pitchFamily="18" charset="0"/>
              </a:rPr>
              <a:t> krevní oběh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        ↓↑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játra – detoxikace - </a:t>
            </a:r>
            <a:r>
              <a:rPr lang="cs-CZ" sz="1300" dirty="0">
                <a:cs typeface="Times New Roman" pitchFamily="18" charset="0"/>
              </a:rPr>
              <a:t>AD, ALD, </a:t>
            </a:r>
            <a:r>
              <a:rPr lang="cs-CZ" sz="1300" dirty="0" smtClean="0">
                <a:cs typeface="Times New Roman" pitchFamily="18" charset="0"/>
              </a:rPr>
              <a:t>MEOS </a:t>
            </a:r>
            <a:r>
              <a:rPr lang="cs-CZ" sz="1300" dirty="0">
                <a:cs typeface="Times New Roman" pitchFamily="18" charset="0"/>
              </a:rPr>
              <a:t>					</a:t>
            </a:r>
            <a:r>
              <a:rPr lang="cs-CZ" sz="1300" dirty="0" smtClean="0">
                <a:cs typeface="Times New Roman" pitchFamily="18" charset="0"/>
              </a:rPr>
              <a:t>		         </a:t>
            </a:r>
          </a:p>
          <a:p>
            <a:pPr marL="266700" indent="-266700">
              <a:buFontTx/>
              <a:buNone/>
              <a:defRPr/>
            </a:pPr>
            <a:r>
              <a:rPr lang="cs-CZ" dirty="0" smtClean="0">
                <a:cs typeface="Times New Roman" pitchFamily="18" charset="0"/>
              </a:rPr>
              <a:t>                                            ↓ </a:t>
            </a:r>
          </a:p>
          <a:p>
            <a:pPr marL="266700" indent="-266700">
              <a:buFontTx/>
              <a:buNone/>
              <a:defRPr/>
            </a:pPr>
            <a:r>
              <a:rPr lang="cs-CZ" dirty="0" smtClean="0">
                <a:cs typeface="Times New Roman" pitchFamily="18" charset="0"/>
              </a:rPr>
              <a:t>                        </a:t>
            </a:r>
            <a:r>
              <a:rPr lang="cs-CZ" dirty="0">
                <a:cs typeface="Times New Roman" pitchFamily="18" charset="0"/>
              </a:rPr>
              <a:t>exkrece z těla – </a:t>
            </a:r>
            <a:r>
              <a:rPr lang="cs-CZ" sz="1300" dirty="0">
                <a:cs typeface="Times New Roman" pitchFamily="18" charset="0"/>
              </a:rPr>
              <a:t>moč a dech </a:t>
            </a:r>
            <a:r>
              <a:rPr lang="cs-CZ" sz="1300" dirty="0" smtClean="0">
                <a:cs typeface="Times New Roman" pitchFamily="18" charset="0"/>
              </a:rPr>
              <a:t>(</a:t>
            </a:r>
            <a:r>
              <a:rPr lang="cs-CZ" sz="1300" dirty="0">
                <a:cs typeface="Times New Roman" pitchFamily="18" charset="0"/>
              </a:rPr>
              <a:t>2</a:t>
            </a:r>
            <a:r>
              <a:rPr lang="cs-CZ" sz="1300" dirty="0" smtClean="0">
                <a:cs typeface="Times New Roman" pitchFamily="18" charset="0"/>
              </a:rPr>
              <a:t> - </a:t>
            </a:r>
            <a:r>
              <a:rPr lang="cs-CZ" sz="1300" dirty="0">
                <a:cs typeface="Times New Roman" pitchFamily="18" charset="0"/>
              </a:rPr>
              <a:t>10 %)</a:t>
            </a:r>
            <a:endParaRPr lang="cs-CZ" sz="1300" dirty="0">
              <a:solidFill>
                <a:schemeClr val="hlink"/>
              </a:solidFill>
              <a:cs typeface="Times New Roman" pitchFamily="18" charset="0"/>
            </a:endParaRPr>
          </a:p>
          <a:p>
            <a:pPr marL="266700" indent="-266700">
              <a:buFontTx/>
              <a:buNone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239000" cy="1143000"/>
          </a:xfrm>
          <a:noFill/>
        </p:spPr>
        <p:txBody>
          <a:bodyPr/>
          <a:lstStyle/>
          <a:p>
            <a:pPr eaLnBrk="1" hangingPunct="1"/>
            <a:r>
              <a:rPr lang="cs-CZ" altLang="cs-CZ" smtClean="0"/>
              <a:t>Ženy versus muži</a:t>
            </a:r>
          </a:p>
        </p:txBody>
      </p:sp>
      <p:sp>
        <p:nvSpPr>
          <p:cNvPr id="77827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556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altLang="cs-CZ" sz="2600" smtClean="0"/>
              <a:t>Ženy </a:t>
            </a:r>
          </a:p>
          <a:p>
            <a:pPr eaLnBrk="1" hangingPunct="1"/>
            <a:r>
              <a:rPr lang="cs-CZ" altLang="cs-CZ" sz="2200" smtClean="0"/>
              <a:t>Méně vody v těle (menší distribuční objem)</a:t>
            </a:r>
          </a:p>
          <a:p>
            <a:pPr eaLnBrk="1" hangingPunct="1"/>
            <a:r>
              <a:rPr lang="cs-CZ" altLang="cs-CZ" sz="2200" smtClean="0"/>
              <a:t>Více tuku v těle</a:t>
            </a:r>
          </a:p>
          <a:p>
            <a:pPr eaLnBrk="1" hangingPunct="1"/>
            <a:r>
              <a:rPr lang="cs-CZ" altLang="cs-CZ" sz="2200" smtClean="0"/>
              <a:t>Menší játra</a:t>
            </a:r>
          </a:p>
          <a:p>
            <a:pPr eaLnBrk="1" hangingPunct="1"/>
            <a:r>
              <a:rPr lang="cs-CZ" altLang="cs-CZ" sz="2200" smtClean="0"/>
              <a:t>Nižší aktivita ADH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cs-CZ" sz="2200" smtClean="0"/>
          </a:p>
          <a:p>
            <a:pPr eaLnBrk="1" hangingPunct="1"/>
            <a:r>
              <a:rPr lang="cs-CZ" altLang="cs-CZ" sz="2200" smtClean="0"/>
              <a:t>Ženy se rychleji opijí, déle opilé zůstanou a rychleji se u nich projeví následky vysoké konzumace alkoholu</a:t>
            </a:r>
          </a:p>
          <a:p>
            <a:pPr eaLnBrk="1" hangingPunct="1"/>
            <a:endParaRPr lang="cs-CZ" altLang="cs-CZ" sz="2200" smtClean="0"/>
          </a:p>
        </p:txBody>
      </p:sp>
      <p:sp>
        <p:nvSpPr>
          <p:cNvPr id="77828" name="Rectangle 7"/>
          <p:cNvSpPr>
            <a:spLocks noGrp="1"/>
          </p:cNvSpPr>
          <p:nvPr>
            <p:ph type="body" sz="half" idx="2"/>
          </p:nvPr>
        </p:nvSpPr>
        <p:spPr>
          <a:xfrm>
            <a:off x="5148263" y="1628775"/>
            <a:ext cx="3543300" cy="48466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altLang="cs-CZ" sz="2600" smtClean="0"/>
              <a:t>Muži</a:t>
            </a:r>
          </a:p>
          <a:p>
            <a:pPr eaLnBrk="1" hangingPunct="1"/>
            <a:r>
              <a:rPr lang="cs-CZ" altLang="cs-CZ" sz="2200" smtClean="0"/>
              <a:t>Ačkoli jsou vůči ženám „zvýhodněni“, propadají alkoholismu častěji</a:t>
            </a:r>
          </a:p>
          <a:p>
            <a:pPr eaLnBrk="1" hangingPunct="1"/>
            <a:endParaRPr lang="cs-CZ" altLang="cs-CZ" sz="2200" smtClean="0"/>
          </a:p>
          <a:p>
            <a:pPr eaLnBrk="1" hangingPunct="1"/>
            <a:r>
              <a:rPr lang="cs-CZ" altLang="cs-CZ" sz="2200" smtClean="0"/>
              <a:t>Psychologové tvrdí, že důvodem je menší schopnost a potřeba problémy sdílet, proto jejich nakupení řeší alkoholem</a:t>
            </a:r>
          </a:p>
          <a:p>
            <a:pPr eaLnBrk="1" hangingPunct="1"/>
            <a:endParaRPr lang="cs-CZ" altLang="cs-CZ" sz="2200" smtClean="0"/>
          </a:p>
        </p:txBody>
      </p:sp>
      <p:pic>
        <p:nvPicPr>
          <p:cNvPr id="778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76250"/>
            <a:ext cx="104775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8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55762" cy="108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Hladina alkoholu v krvi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7991475" cy="48466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Do 0,2 ‰ neprůkazné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0,21- 0,3 ‰ </a:t>
            </a:r>
            <a:r>
              <a:rPr lang="cs-CZ" altLang="cs-CZ" sz="2200" smtClean="0">
                <a:cs typeface="Arial" charset="0"/>
              </a:rPr>
              <a:t>pocit uvolnění, zvýšené riziko úrazu 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0,31 – 0,49‰ </a:t>
            </a:r>
            <a:r>
              <a:rPr lang="cs-CZ" altLang="cs-CZ" sz="2200" smtClean="0">
                <a:cs typeface="Arial" charset="0"/>
              </a:rPr>
              <a:t>změny nálady, zhoršení schopnost rozhodování 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0,5 – 0,99 ‰ </a:t>
            </a:r>
            <a:r>
              <a:rPr lang="cs-CZ" altLang="cs-CZ" sz="2200" smtClean="0">
                <a:cs typeface="Arial" charset="0"/>
              </a:rPr>
              <a:t>pocit tepla, euforie, oslabení zábran, zhoršení sebeovládání, postřeh, zvýšená úrazovost 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1,0 – 1,49 ‰ </a:t>
            </a:r>
            <a:r>
              <a:rPr lang="cs-CZ" altLang="cs-CZ" sz="2200" smtClean="0">
                <a:cs typeface="Arial" charset="0"/>
              </a:rPr>
              <a:t>emotivnost, přecitlivělost, povídavost, ukvapená jednání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1,5 – 1,99 ‰ </a:t>
            </a:r>
            <a:r>
              <a:rPr lang="cs-CZ" altLang="cs-CZ" sz="2200" smtClean="0">
                <a:cs typeface="Arial" charset="0"/>
              </a:rPr>
              <a:t>zpomalenost, otupělost, sklon k násilnému jednání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2,0 – 2,99 ‰ </a:t>
            </a:r>
            <a:r>
              <a:rPr lang="cs-CZ" altLang="cs-CZ" sz="2200" smtClean="0">
                <a:cs typeface="Arial" charset="0"/>
              </a:rPr>
              <a:t>opilost, dvojité vidění, poruchy paměti, spánek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3,0 – 3,99 ‰ </a:t>
            </a:r>
            <a:r>
              <a:rPr lang="cs-CZ" altLang="cs-CZ" sz="2200" smtClean="0">
                <a:cs typeface="Arial" charset="0"/>
              </a:rPr>
              <a:t>může nastat bezvědomí, nereaguje na zevní podněty, nebezpečí vdechnutí zvratků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4,00  ‰ </a:t>
            </a:r>
            <a:r>
              <a:rPr lang="cs-CZ" altLang="cs-CZ" sz="2200" smtClean="0">
                <a:cs typeface="Arial" charset="0"/>
              </a:rPr>
              <a:t>hluboké bezvědomí, riziko zástavy dechového centra, smrtelná otrava</a:t>
            </a:r>
            <a:endParaRPr lang="cs-CZ" altLang="cs-CZ" sz="2200" smtClean="0"/>
          </a:p>
          <a:p>
            <a:pPr eaLnBrk="1" hangingPunct="1"/>
            <a:endParaRPr lang="cs-CZ" altLang="cs-CZ" sz="1800" smtClean="0">
              <a:cs typeface="Arial" charset="0"/>
            </a:endParaRPr>
          </a:p>
          <a:p>
            <a:pPr eaLnBrk="1" hangingPunct="1"/>
            <a:endParaRPr lang="cs-CZ" altLang="cs-CZ" sz="2000" smtClean="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altLang="cs-CZ" sz="2800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49275"/>
            <a:ext cx="1500188" cy="150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942975"/>
          </a:xfrm>
        </p:spPr>
        <p:txBody>
          <a:bodyPr/>
          <a:lstStyle/>
          <a:p>
            <a:pPr eaLnBrk="1" hangingPunct="1"/>
            <a:r>
              <a:rPr lang="cs-CZ" altLang="cs-CZ" smtClean="0"/>
              <a:t>Alkohol a výživa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064500" cy="45354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400" smtClean="0"/>
              <a:t>Alkohol je </a:t>
            </a:r>
            <a:r>
              <a:rPr lang="cs-CZ" altLang="cs-CZ" sz="2400" b="1" smtClean="0">
                <a:solidFill>
                  <a:srgbClr val="0070C0"/>
                </a:solidFill>
              </a:rPr>
              <a:t>diuretikum</a:t>
            </a:r>
          </a:p>
          <a:p>
            <a:pPr lvl="1"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000" smtClean="0">
                <a:solidFill>
                  <a:srgbClr val="000000"/>
                </a:solidFill>
              </a:rPr>
              <a:t>alkohol v mozku snižuje produkci ADH (antidiuretického hormonu) </a:t>
            </a:r>
            <a:r>
              <a:rPr lang="cs-CZ" altLang="cs-CZ" sz="2000" smtClean="0">
                <a:solidFill>
                  <a:srgbClr val="000000"/>
                </a:solidFill>
                <a:cs typeface="Times New Roman" pitchFamily="18" charset="0"/>
              </a:rPr>
              <a:t>→ </a:t>
            </a:r>
            <a:r>
              <a:rPr lang="cs-CZ" altLang="cs-CZ" sz="2000" b="1" i="1" smtClean="0">
                <a:solidFill>
                  <a:srgbClr val="000000"/>
                </a:solidFill>
                <a:cs typeface="Times New Roman" pitchFamily="18" charset="0"/>
              </a:rPr>
              <a:t>↑ ztráty vody močí</a:t>
            </a:r>
          </a:p>
          <a:p>
            <a:pPr lvl="1" eaLnBrk="1" hangingPunct="1">
              <a:lnSpc>
                <a:spcPct val="120000"/>
              </a:lnSpc>
              <a:spcBef>
                <a:spcPts val="575"/>
              </a:spcBef>
            </a:pPr>
            <a:endParaRPr lang="cs-CZ" altLang="cs-CZ" sz="2000" smtClean="0"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400" smtClean="0">
                <a:cs typeface="Arial" charset="0"/>
              </a:rPr>
              <a:t>Alkohol </a:t>
            </a:r>
            <a:r>
              <a:rPr lang="cs-CZ" altLang="cs-CZ" sz="2400" b="1" smtClean="0">
                <a:solidFill>
                  <a:srgbClr val="0070C0"/>
                </a:solidFill>
                <a:cs typeface="Arial" charset="0"/>
              </a:rPr>
              <a:t>zvyšuje sekreci HCl v žaludku</a:t>
            </a: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endParaRPr lang="cs-CZ" altLang="cs-CZ" sz="2400" b="1" smtClean="0">
              <a:solidFill>
                <a:srgbClr val="0070C0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400" b="1" smtClean="0">
                <a:solidFill>
                  <a:srgbClr val="0070C0"/>
                </a:solidFill>
                <a:cs typeface="Arial" charset="0"/>
              </a:rPr>
              <a:t>Deficit hořčíku a zinku</a:t>
            </a:r>
          </a:p>
          <a:p>
            <a:pPr lvl="1"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000" smtClean="0">
                <a:cs typeface="Arial" charset="0"/>
              </a:rPr>
              <a:t>následek vysoké konzumace alkoholu nebo následek často současně probíhajícího chronického onemocnění jater?</a:t>
            </a:r>
          </a:p>
          <a:p>
            <a:pPr eaLnBrk="1" hangingPunct="1">
              <a:lnSpc>
                <a:spcPct val="120000"/>
              </a:lnSpc>
              <a:spcBef>
                <a:spcPts val="575"/>
              </a:spcBef>
              <a:buFont typeface="Wingdings 2" pitchFamily="18" charset="2"/>
              <a:buNone/>
            </a:pPr>
            <a:endParaRPr lang="cs-CZ" altLang="cs-CZ" sz="240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/>
              <a:t>Kde a jak žijí </a:t>
            </a:r>
            <a:br>
              <a:rPr lang="cs-CZ" sz="3600" dirty="0" smtClean="0"/>
            </a:br>
            <a:r>
              <a:rPr lang="cs-CZ" sz="3600" dirty="0" smtClean="0"/>
              <a:t>Romové </a:t>
            </a:r>
            <a:br>
              <a:rPr lang="cs-CZ" sz="3600" dirty="0" smtClean="0"/>
            </a:br>
            <a:r>
              <a:rPr lang="cs-CZ" sz="3600" dirty="0" smtClean="0"/>
              <a:t>v Brně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900113" y="2286000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Ulice: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Bratislavská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Francouzská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Cejl</a:t>
            </a:r>
          </a:p>
          <a:p>
            <a:pPr eaLnBrk="1" hangingPunct="1"/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altLang="cs-CZ" smtClean="0"/>
          </a:p>
        </p:txBody>
      </p:sp>
      <p:pic>
        <p:nvPicPr>
          <p:cNvPr id="13316" name="Zástupný symbol pro obsah 3" descr="2221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644900"/>
            <a:ext cx="4705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5" descr="70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0350"/>
            <a:ext cx="4657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Alkohol a vitaminy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Vitamin B</a:t>
            </a:r>
            <a:r>
              <a:rPr lang="cs-CZ" altLang="cs-CZ" sz="2200" b="1" baseline="-25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2200" b="1" dirty="0" smtClean="0">
                <a:solidFill>
                  <a:srgbClr val="0070C0"/>
                </a:solidFill>
              </a:rPr>
              <a:t> (</a:t>
            </a:r>
            <a:r>
              <a:rPr lang="cs-CZ" altLang="cs-CZ" sz="2200" b="1" dirty="0" err="1" smtClean="0">
                <a:solidFill>
                  <a:srgbClr val="0070C0"/>
                </a:solidFill>
              </a:rPr>
              <a:t>thiamin</a:t>
            </a:r>
            <a:r>
              <a:rPr lang="cs-CZ" altLang="cs-CZ" sz="2200" b="1" dirty="0" smtClean="0">
                <a:solidFill>
                  <a:srgbClr val="0070C0"/>
                </a:solidFill>
              </a:rPr>
              <a:t>)</a:t>
            </a:r>
          </a:p>
          <a:p>
            <a:pPr algn="just">
              <a:lnSpc>
                <a:spcPct val="70000"/>
              </a:lnSpc>
              <a:buFontTx/>
              <a:buChar char="–"/>
              <a:defRPr/>
            </a:pPr>
            <a:r>
              <a:rPr lang="cs-CZ" altLang="cs-CZ" sz="2200" dirty="0" smtClean="0"/>
              <a:t>potřebný pro rozklad alkoholu – pro funkci ADH - (tzn. čím více alkoholu, tím musí být víc </a:t>
            </a:r>
            <a:r>
              <a:rPr lang="cs-CZ" altLang="cs-CZ" sz="2200" dirty="0" err="1" smtClean="0"/>
              <a:t>thiaminu</a:t>
            </a:r>
            <a:r>
              <a:rPr lang="cs-CZ" altLang="cs-CZ" sz="2200" dirty="0" smtClean="0"/>
              <a:t>)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  + nedostatečný příjem stravy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  + porucha vstřebávání a nepříznivé ovlivnění jeho využití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    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deficit vit. B</a:t>
            </a:r>
            <a:r>
              <a:rPr lang="cs-CZ" altLang="cs-CZ" sz="2200" baseline="-25000" dirty="0" smtClean="0">
                <a:cs typeface="Times New Roman" panose="02020603050405020304" pitchFamily="18" charset="0"/>
              </a:rPr>
              <a:t>1</a:t>
            </a:r>
            <a:r>
              <a:rPr lang="cs-CZ" altLang="cs-CZ" sz="2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200" b="1" i="1" dirty="0" err="1" smtClean="0">
                <a:solidFill>
                  <a:srgbClr val="0070C0"/>
                </a:solidFill>
              </a:rPr>
              <a:t>Wernicke-Korsakoffův</a:t>
            </a:r>
            <a:r>
              <a:rPr lang="cs-CZ" altLang="cs-CZ" sz="2200" b="1" i="1" dirty="0" smtClean="0">
                <a:solidFill>
                  <a:srgbClr val="0070C0"/>
                </a:solidFill>
              </a:rPr>
              <a:t> syndrom (Korsakovův syndrom) </a:t>
            </a:r>
            <a:r>
              <a:rPr lang="cs-CZ" altLang="cs-CZ" sz="2200" dirty="0" smtClean="0"/>
              <a:t>(těžká porucha paměti, myšlení, motorických funkcí, paralýza očních nervů…) = alkoholová demence</a:t>
            </a:r>
          </a:p>
          <a:p>
            <a:pPr algn="just">
              <a:lnSpc>
                <a:spcPct val="70000"/>
              </a:lnSpc>
              <a:buFontTx/>
              <a:buChar char="–"/>
              <a:defRPr/>
            </a:pPr>
            <a:endParaRPr lang="cs-CZ" altLang="cs-CZ" sz="2300" dirty="0" smtClean="0"/>
          </a:p>
          <a:p>
            <a:pPr marL="0" indent="0" algn="just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300" b="1" dirty="0" smtClean="0">
                <a:solidFill>
                  <a:srgbClr val="0070C0"/>
                </a:solidFill>
              </a:rPr>
              <a:t>Vitamin B</a:t>
            </a:r>
            <a:r>
              <a:rPr lang="cs-CZ" altLang="cs-CZ" sz="2300" b="1" baseline="-25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cs-CZ" altLang="cs-CZ" sz="2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(riboflavin)</a:t>
            </a:r>
            <a:endParaRPr lang="cs-CZ" altLang="cs-CZ" sz="2300" b="1" baseline="-25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- jeho potřeba stoupá při chronickém alkoholismu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220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Vitamin B</a:t>
            </a:r>
            <a:r>
              <a:rPr lang="cs-CZ" altLang="cs-CZ" sz="2300" b="1" baseline="-25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6 </a:t>
            </a:r>
            <a:r>
              <a:rPr lang="cs-CZ" altLang="cs-CZ" sz="2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(pyridoxin)</a:t>
            </a:r>
            <a:endParaRPr lang="cs-CZ" altLang="cs-CZ" sz="2300" b="1" baseline="-25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300" dirty="0">
                <a:cs typeface="Times New Roman" panose="02020603050405020304" pitchFamily="18" charset="0"/>
              </a:rPr>
              <a:t> </a:t>
            </a:r>
            <a:r>
              <a:rPr lang="cs-CZ" altLang="cs-CZ" sz="2300" dirty="0" smtClean="0">
                <a:cs typeface="Times New Roman" panose="02020603050405020304" pitchFamily="18" charset="0"/>
              </a:rPr>
              <a:t>- </a:t>
            </a:r>
            <a:r>
              <a:rPr lang="cs-CZ" altLang="cs-CZ" sz="2200" dirty="0" smtClean="0">
                <a:cs typeface="Times New Roman" panose="02020603050405020304" pitchFamily="18" charset="0"/>
              </a:rPr>
              <a:t>potřebný k funkci ADH</a:t>
            </a:r>
            <a:endParaRPr lang="cs-CZ" altLang="cs-CZ" sz="2200" baseline="-250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2200" dirty="0" smtClean="0">
              <a:solidFill>
                <a:srgbClr val="7BA79D"/>
              </a:solidFill>
            </a:endParaRPr>
          </a:p>
          <a:p>
            <a:pPr algn="just">
              <a:lnSpc>
                <a:spcPct val="60000"/>
              </a:lnSpc>
              <a:buFont typeface="Arial" panose="020B0604020202020204" pitchFamily="34" charset="0"/>
              <a:buChar char="•"/>
              <a:defRPr/>
            </a:pPr>
            <a:endParaRPr lang="cs-CZ" altLang="cs-CZ" sz="1700" dirty="0" smtClean="0">
              <a:solidFill>
                <a:srgbClr val="7BA79D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FontTx/>
              <a:buNone/>
              <a:defRPr/>
            </a:pPr>
            <a:endParaRPr lang="cs-CZ" altLang="cs-CZ" sz="17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1700" dirty="0" smtClean="0"/>
          </a:p>
          <a:p>
            <a:pPr>
              <a:lnSpc>
                <a:spcPct val="70000"/>
              </a:lnSpc>
              <a:buFontTx/>
              <a:buNone/>
              <a:defRPr/>
            </a:pPr>
            <a:endParaRPr lang="cs-CZ" altLang="cs-CZ" sz="17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Alkohol a vitaminy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b="1" dirty="0" smtClean="0">
                <a:solidFill>
                  <a:srgbClr val="0070C0"/>
                </a:solidFill>
              </a:rPr>
              <a:t>Kyselina listová </a:t>
            </a:r>
            <a:endParaRPr lang="cs-CZ" altLang="cs-CZ" sz="2800" dirty="0" smtClean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I při dostatečném příjmu </a:t>
            </a:r>
            <a:r>
              <a:rPr lang="cs-CZ" altLang="cs-CZ" sz="2800" b="1" dirty="0" smtClean="0"/>
              <a:t> KL alkohol </a:t>
            </a:r>
            <a:r>
              <a:rPr lang="cs-CZ" altLang="cs-CZ" sz="2800" b="1" dirty="0" smtClean="0"/>
              <a:t>významně usnadňuje vznik karenčních příznaků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při konzumaci alkoholu tělo aktivně vylučuje </a:t>
            </a:r>
            <a:r>
              <a:rPr lang="cs-CZ" altLang="cs-CZ" sz="2800" dirty="0" err="1" smtClean="0"/>
              <a:t>foláty</a:t>
            </a:r>
            <a:r>
              <a:rPr lang="cs-CZ" altLang="cs-CZ" sz="2800" dirty="0" smtClean="0"/>
              <a:t> ze zásobních míst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selhává schopnost vstřebávání </a:t>
            </a:r>
            <a:r>
              <a:rPr lang="cs-CZ" altLang="cs-CZ" sz="2800" b="1" dirty="0" err="1" smtClean="0"/>
              <a:t>folátů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– snižuje se resorpce ze střeva a tubulární reabsorpce v ledvinách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Transport </a:t>
            </a:r>
            <a:r>
              <a:rPr lang="cs-CZ" altLang="cs-CZ" sz="2800" dirty="0" err="1" smtClean="0"/>
              <a:t>folátů</a:t>
            </a:r>
            <a:r>
              <a:rPr lang="cs-CZ" altLang="cs-CZ" sz="2800" dirty="0" smtClean="0"/>
              <a:t> membránou jaterní buňky je působením alkoholu poškozen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Alkohol a vitaminy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Vitamin A </a:t>
            </a:r>
            <a:r>
              <a:rPr lang="cs-CZ" altLang="cs-CZ" smtClean="0"/>
              <a:t>– omezený příjem, snížená absorpce, aktivace a ukládání, zrychlený metabolismus a exkrece</a:t>
            </a:r>
          </a:p>
          <a:p>
            <a:pPr eaLnBrk="1" hangingPunct="1"/>
            <a:r>
              <a:rPr lang="cs-CZ" altLang="cs-CZ" b="1" smtClean="0"/>
              <a:t>Vitamin D</a:t>
            </a:r>
            <a:r>
              <a:rPr lang="cs-CZ" altLang="cs-CZ" smtClean="0"/>
              <a:t> – omezený příjem a vystavení slunečnímu záření, snížená absorpce, aktivace, zrychlený metabolismus</a:t>
            </a:r>
          </a:p>
          <a:p>
            <a:pPr eaLnBrk="1" hangingPunct="1"/>
            <a:r>
              <a:rPr lang="cs-CZ" altLang="cs-CZ" b="1" smtClean="0"/>
              <a:t>Vitamin E</a:t>
            </a:r>
          </a:p>
          <a:p>
            <a:pPr eaLnBrk="1" hangingPunct="1"/>
            <a:r>
              <a:rPr lang="cs-CZ" altLang="cs-CZ" b="1" smtClean="0"/>
              <a:t>Vitamin K </a:t>
            </a:r>
            <a:r>
              <a:rPr lang="cs-CZ" altLang="cs-CZ" smtClean="0"/>
              <a:t>– omezený příjem, snížená syntéza bakteriální flórou, malabsorpce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Alkohol a minerální látky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70C0"/>
              </a:buClr>
              <a:buFontTx/>
              <a:buChar char="–"/>
            </a:pPr>
            <a:r>
              <a:rPr lang="cs-CZ" altLang="cs-CZ" sz="2800" b="1" smtClean="0">
                <a:solidFill>
                  <a:srgbClr val="0070C0"/>
                </a:solidFill>
              </a:rPr>
              <a:t>Železo</a:t>
            </a:r>
            <a:r>
              <a:rPr lang="cs-CZ" altLang="cs-CZ" sz="2800" smtClean="0">
                <a:solidFill>
                  <a:srgbClr val="0070C0"/>
                </a:solidFill>
              </a:rPr>
              <a:t> </a:t>
            </a:r>
            <a:r>
              <a:rPr lang="cs-CZ" altLang="cs-CZ" sz="2800" smtClean="0"/>
              <a:t>– chronický alkoholismus může vést k jeho </a:t>
            </a:r>
            <a:r>
              <a:rPr lang="cs-CZ" altLang="cs-CZ" sz="2800" b="1" u="sng" smtClean="0">
                <a:solidFill>
                  <a:srgbClr val="0D0D0D"/>
                </a:solidFill>
              </a:rPr>
              <a:t>nadbytku</a:t>
            </a:r>
            <a:r>
              <a:rPr lang="cs-CZ" altLang="cs-CZ" sz="2800" b="1" smtClean="0"/>
              <a:t> (</a:t>
            </a:r>
            <a:r>
              <a:rPr lang="cs-CZ" altLang="cs-CZ" sz="2800" b="1" smtClean="0">
                <a:cs typeface="Times New Roman" pitchFamily="18" charset="0"/>
              </a:rPr>
              <a:t>↑ absorpce) </a:t>
            </a:r>
            <a:r>
              <a:rPr lang="cs-CZ" altLang="cs-CZ" sz="2800" smtClean="0">
                <a:cs typeface="Times New Roman" pitchFamily="18" charset="0"/>
              </a:rPr>
              <a:t>i </a:t>
            </a:r>
            <a:r>
              <a:rPr lang="cs-CZ" altLang="cs-CZ" sz="2800" u="sng" smtClean="0">
                <a:cs typeface="Times New Roman" pitchFamily="18" charset="0"/>
              </a:rPr>
              <a:t>deficitu</a:t>
            </a:r>
            <a:r>
              <a:rPr lang="cs-CZ" altLang="cs-CZ" sz="280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ALKOHOL A…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18318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cs-CZ" altLang="cs-CZ" sz="2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…GLUKÓZA</a:t>
            </a:r>
            <a:endParaRPr lang="cs-CZ" altLang="cs-CZ" sz="200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Riziko </a:t>
            </a:r>
            <a:r>
              <a:rPr lang="cs-CZ" altLang="cs-CZ" sz="2000" dirty="0" smtClean="0">
                <a:solidFill>
                  <a:srgbClr val="0070C0"/>
                </a:solidFill>
              </a:rPr>
              <a:t>hypoglykemie</a:t>
            </a:r>
            <a:r>
              <a:rPr lang="cs-CZ" altLang="cs-CZ" sz="2000" dirty="0" smtClean="0"/>
              <a:t> u diabetiků ← meziprodukty metabolismu alkoholu brzdí </a:t>
            </a:r>
            <a:r>
              <a:rPr lang="cs-CZ" altLang="cs-CZ" sz="2000" dirty="0" smtClean="0"/>
              <a:t>glukoneogenezi</a:t>
            </a:r>
            <a:endParaRPr lang="cs-CZ" altLang="cs-CZ" sz="200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cs typeface="Times New Roman" panose="02020603050405020304" pitchFamily="18" charset="0"/>
              </a:rPr>
              <a:t>U pravidelných konzumentů alkoholu → ↑ riziko vzniku </a:t>
            </a:r>
            <a: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diabetu </a:t>
            </a:r>
            <a:r>
              <a:rPr lang="cs-CZ" altLang="cs-CZ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mellitu</a:t>
            </a:r>
            <a: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b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2. typu</a:t>
            </a:r>
          </a:p>
          <a:p>
            <a:pPr algn="just">
              <a:buFontTx/>
              <a:buNone/>
              <a:defRPr/>
            </a:pPr>
            <a:endParaRPr lang="cs-CZ" altLang="cs-CZ" sz="20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…LIPIDY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cs typeface="Times New Roman" panose="02020603050405020304" pitchFamily="18" charset="0"/>
              </a:rPr>
              <a:t>↑ </a:t>
            </a:r>
            <a:r>
              <a:rPr lang="cs-CZ" altLang="cs-CZ" sz="2000" dirty="0" smtClean="0"/>
              <a:t>TAG (</a:t>
            </a:r>
            <a:r>
              <a:rPr lang="cs-CZ" altLang="cs-CZ" sz="2000" dirty="0" err="1" smtClean="0"/>
              <a:t>hyperlipoproteinemie</a:t>
            </a:r>
            <a:r>
              <a:rPr lang="cs-CZ" altLang="cs-CZ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↑ krevní tlak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cs typeface="Times New Roman" panose="02020603050405020304" pitchFamily="18" charset="0"/>
              </a:rPr>
              <a:t>Přesun krve z centrálních částí těla na periferii s následným </a:t>
            </a: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zarudnutím a zvýšením teploty kůže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Osteoporóza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– poškození kostních buněk, poruchy metabolismu vitaminu D a vápníku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Snižuje vylučování kyseliny močové ledvinami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 – po požití nadměrného množství může dojít ke zvýšení koncentrace </a:t>
            </a:r>
            <a:r>
              <a:rPr lang="cs-CZ" altLang="cs-CZ" sz="2000" dirty="0" err="1" smtClean="0">
                <a:cs typeface="Times New Roman" panose="02020603050405020304" pitchFamily="18" charset="0"/>
              </a:rPr>
              <a:t>kys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. močové v séru a tím vyvolat záchvat </a:t>
            </a:r>
            <a:r>
              <a:rPr lang="cs-CZ" altLang="cs-CZ" sz="2000" b="1" dirty="0" smtClean="0">
                <a:cs typeface="Times New Roman" panose="02020603050405020304" pitchFamily="18" charset="0"/>
              </a:rPr>
              <a:t>dny</a:t>
            </a:r>
            <a:endParaRPr lang="cs-CZ" altLang="cs-CZ" sz="2000" b="1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cs-CZ" altLang="cs-CZ" sz="2000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Zdravotní rizika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800" u="sng" smtClean="0">
                <a:solidFill>
                  <a:srgbClr val="0070C0"/>
                </a:solidFill>
                <a:cs typeface="Times New Roman" pitchFamily="18" charset="0"/>
              </a:rPr>
              <a:t>Muži</a:t>
            </a:r>
            <a:r>
              <a:rPr lang="cs-CZ" altLang="cs-CZ" sz="2800" u="sng" smtClean="0">
                <a:cs typeface="Times New Roman" pitchFamily="18" charset="0"/>
              </a:rPr>
              <a:t>:</a:t>
            </a:r>
            <a:r>
              <a:rPr lang="cs-CZ" altLang="cs-CZ" sz="2800" smtClean="0">
                <a:cs typeface="Times New Roman" pitchFamily="18" charset="0"/>
              </a:rPr>
              <a:t> ukládání tuku v břišní oblasti → riziko KVO</a:t>
            </a:r>
          </a:p>
          <a:p>
            <a:pPr algn="just"/>
            <a:endParaRPr lang="cs-CZ" altLang="cs-CZ" sz="2000" smtClean="0">
              <a:cs typeface="Times New Roman" pitchFamily="18" charset="0"/>
            </a:endParaRPr>
          </a:p>
          <a:p>
            <a:pPr algn="just"/>
            <a:r>
              <a:rPr lang="cs-CZ" altLang="cs-CZ" sz="2800" u="sng" smtClean="0">
                <a:solidFill>
                  <a:srgbClr val="0070C0"/>
                </a:solidFill>
                <a:cs typeface="Times New Roman" pitchFamily="18" charset="0"/>
              </a:rPr>
              <a:t>Ženy</a:t>
            </a:r>
            <a:r>
              <a:rPr lang="cs-CZ" altLang="cs-CZ" sz="2800" u="sng" smtClean="0">
                <a:cs typeface="Times New Roman" pitchFamily="18" charset="0"/>
              </a:rPr>
              <a:t>:</a:t>
            </a:r>
            <a:r>
              <a:rPr lang="cs-CZ" altLang="cs-CZ" sz="2800" smtClean="0">
                <a:cs typeface="Times New Roman" pitchFamily="18" charset="0"/>
              </a:rPr>
              <a:t> přeměna alkoholu pomalejší → toxický účinek závažnější a rychleji se vyvíjí alkoholová závislost</a:t>
            </a:r>
          </a:p>
          <a:p>
            <a:pPr algn="just">
              <a:buFontTx/>
              <a:buNone/>
            </a:pPr>
            <a:endParaRPr lang="cs-CZ" altLang="cs-CZ" sz="2000" smtClean="0">
              <a:cs typeface="Times New Roman" pitchFamily="18" charset="0"/>
            </a:endParaRPr>
          </a:p>
          <a:p>
            <a:pPr algn="just"/>
            <a:r>
              <a:rPr lang="cs-CZ" altLang="cs-CZ" sz="2800" u="sng" smtClean="0">
                <a:solidFill>
                  <a:srgbClr val="0070C0"/>
                </a:solidFill>
                <a:cs typeface="Times New Roman" pitchFamily="18" charset="0"/>
              </a:rPr>
              <a:t>Alkoholici</a:t>
            </a:r>
            <a:r>
              <a:rPr lang="cs-CZ" altLang="cs-CZ" sz="2800" u="sng" smtClean="0">
                <a:cs typeface="Times New Roman" pitchFamily="18" charset="0"/>
              </a:rPr>
              <a:t>:</a:t>
            </a:r>
            <a:r>
              <a:rPr lang="cs-CZ" altLang="cs-CZ" sz="2800" smtClean="0">
                <a:cs typeface="Times New Roman" pitchFamily="18" charset="0"/>
              </a:rPr>
              <a:t> </a:t>
            </a:r>
            <a:r>
              <a:rPr lang="cs-CZ" altLang="cs-CZ" sz="2800" b="1" u="sng" smtClean="0">
                <a:cs typeface="Times New Roman" pitchFamily="18" charset="0"/>
              </a:rPr>
              <a:t>energetický podíl alkoholu se zvyšuje, ochuzený jídelníček → podvýživa</a:t>
            </a:r>
          </a:p>
          <a:p>
            <a:pPr algn="just"/>
            <a:r>
              <a:rPr lang="cs-CZ" altLang="cs-CZ" sz="2800" b="1" u="sng" smtClean="0">
                <a:cs typeface="Times New Roman" pitchFamily="18" charset="0"/>
              </a:rPr>
              <a:t>Alkohol jako </a:t>
            </a:r>
            <a:r>
              <a:rPr lang="cs-CZ" altLang="cs-CZ" sz="2800" b="1" u="sng" smtClean="0">
                <a:solidFill>
                  <a:srgbClr val="FF0000"/>
                </a:solidFill>
                <a:cs typeface="Times New Roman" pitchFamily="18" charset="0"/>
              </a:rPr>
              <a:t>rizikový faktor některých  nádorových onemocnění!</a:t>
            </a:r>
            <a:r>
              <a:rPr lang="cs-CZ" altLang="cs-CZ" sz="2800" b="1" smtClean="0">
                <a:solidFill>
                  <a:srgbClr val="FF0000"/>
                </a:solidFill>
              </a:rPr>
              <a:t> </a:t>
            </a:r>
            <a:r>
              <a:rPr lang="cs-CZ" altLang="cs-CZ" sz="2800" b="1" smtClean="0"/>
              <a:t>- </a:t>
            </a:r>
            <a:r>
              <a:rPr lang="cs-CZ" altLang="cs-CZ" sz="2800" smtClean="0"/>
              <a:t>ústní dutiny a hltanu, jícnu, hrtanu, tlustého střeva a rekta, jater a prsu</a:t>
            </a:r>
            <a:endParaRPr lang="cs-CZ" altLang="cs-CZ" sz="2800" u="sng" smtClean="0">
              <a:cs typeface="Times New Roman" pitchFamily="18" charset="0"/>
            </a:endParaRPr>
          </a:p>
          <a:p>
            <a:pPr algn="just"/>
            <a:endParaRPr lang="cs-CZ" altLang="cs-CZ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následky abúzu alkoholu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0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Somatické</a:t>
                      </a:r>
                    </a:p>
                    <a:p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Psychické</a:t>
                      </a:r>
                    </a:p>
                    <a:p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Infekční nemoci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Psychická</a:t>
                      </a:r>
                      <a:r>
                        <a:rPr lang="cs-CZ" sz="1800" baseline="0" dirty="0" smtClean="0"/>
                        <a:t> závislost 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Zhoubné nádory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Postižení intelektu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žláz s vnitřní sekrecí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Poruchy osobnosti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Poruchy výživy a přeměny látek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Syndrom z odnětí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krve a krvetvorných orgánů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Delirium </a:t>
                      </a:r>
                      <a:r>
                        <a:rPr lang="cs-CZ" sz="1800" dirty="0" err="1" smtClean="0"/>
                        <a:t>tremens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nervové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Alkoholická halucinace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oběhové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Korsakovova alkoholická psychóza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trávící soustavy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Paranoidní alkoholická psychóza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kůže a svalů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Patická</a:t>
                      </a:r>
                      <a:r>
                        <a:rPr lang="cs-CZ" sz="1800" dirty="0" smtClean="0"/>
                        <a:t> opilost </a:t>
                      </a:r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Úrazy a otravy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Fetální alkoholový syndrom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GIT a alkohol</a:t>
            </a:r>
          </a:p>
        </p:txBody>
      </p:sp>
      <p:sp>
        <p:nvSpPr>
          <p:cNvPr id="942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Zvyšuje motilitu GIT</a:t>
            </a:r>
          </a:p>
          <a:p>
            <a:pPr eaLnBrk="1" hangingPunct="1"/>
            <a:r>
              <a:rPr lang="cs-CZ" altLang="cs-CZ" sz="2800" smtClean="0"/>
              <a:t>Stimuluje sekreci HCl v žaludku </a:t>
            </a:r>
          </a:p>
          <a:p>
            <a:pPr eaLnBrk="1" hangingPunct="1"/>
            <a:r>
              <a:rPr lang="cs-CZ" altLang="cs-CZ" sz="2800" smtClean="0"/>
              <a:t>Alkohol usnadňuje reflux žaludeční šťávy do jícnu</a:t>
            </a:r>
          </a:p>
          <a:p>
            <a:pPr eaLnBrk="1" hangingPunct="1"/>
            <a:r>
              <a:rPr lang="cs-CZ" altLang="cs-CZ" sz="2800" smtClean="0"/>
              <a:t>Divertikly jícnu (6x častěji)</a:t>
            </a:r>
          </a:p>
          <a:p>
            <a:pPr eaLnBrk="1" hangingPunct="1"/>
            <a:r>
              <a:rPr lang="cs-CZ" altLang="cs-CZ" sz="2800" smtClean="0"/>
              <a:t>Jícnové varixy při jaterní cirhóze</a:t>
            </a:r>
          </a:p>
          <a:p>
            <a:pPr eaLnBrk="1" hangingPunct="1"/>
            <a:r>
              <a:rPr lang="cs-CZ" altLang="cs-CZ" sz="2800" smtClean="0"/>
              <a:t>Vředová choroba žaludku a duodena</a:t>
            </a:r>
          </a:p>
          <a:p>
            <a:pPr eaLnBrk="1" hangingPunct="1"/>
            <a:r>
              <a:rPr lang="cs-CZ" altLang="cs-CZ" sz="2800" smtClean="0"/>
              <a:t>Chronická alkoholová hepatitida</a:t>
            </a:r>
          </a:p>
          <a:p>
            <a:pPr eaLnBrk="1" hangingPunct="1"/>
            <a:r>
              <a:rPr lang="cs-CZ" altLang="cs-CZ" sz="2800" smtClean="0"/>
              <a:t>Pankreatitida akutní i chronická</a:t>
            </a:r>
          </a:p>
          <a:p>
            <a:pPr eaLnBrk="1" hangingPunct="1"/>
            <a:r>
              <a:rPr lang="cs-CZ" altLang="cs-CZ" sz="2800" smtClean="0"/>
              <a:t>DM 2 – vyšší riziko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85850"/>
          </a:xfrm>
        </p:spPr>
        <p:txBody>
          <a:bodyPr/>
          <a:lstStyle/>
          <a:p>
            <a:pPr eaLnBrk="1" hangingPunct="1"/>
            <a:r>
              <a:rPr lang="cs-CZ" altLang="cs-CZ" smtClean="0"/>
              <a:t>Alkoholická choroba jaterní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8229600" cy="1571625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000" dirty="0">
              <a:cs typeface="Arial" charset="0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STEATÓZA→ FIBRÓZA → CIRHÓZA → JATERNÍ SELHÁNÍ</a:t>
            </a:r>
          </a:p>
        </p:txBody>
      </p:sp>
      <p:pic>
        <p:nvPicPr>
          <p:cNvPr id="962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7959725" cy="290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CNS a alkohol</a:t>
            </a: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Degenerace nervové tkáně </a:t>
            </a:r>
          </a:p>
          <a:p>
            <a:pPr eaLnBrk="1" hangingPunct="1"/>
            <a:r>
              <a:rPr lang="cs-CZ" altLang="cs-CZ" smtClean="0"/>
              <a:t>Poškození nervového vzruchu, narušen REM spánek, může vyvolat změny na EEG, poruchy dlouhodobé i krátkodobé paměti, narušení hybnosti a orientace</a:t>
            </a:r>
          </a:p>
          <a:p>
            <a:pPr eaLnBrk="1" hangingPunct="1"/>
            <a:r>
              <a:rPr lang="cs-CZ" altLang="cs-CZ" smtClean="0"/>
              <a:t>Epileptické záchvaty – vázány na alkohol</a:t>
            </a:r>
          </a:p>
          <a:p>
            <a:pPr eaLnBrk="1" hangingPunct="1"/>
            <a:r>
              <a:rPr lang="cs-CZ" altLang="cs-CZ" smtClean="0"/>
              <a:t>Alkoholická polyneuropatie - onemocnění periferních nervů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Stravovací zvyklosti </a:t>
            </a:r>
            <a:br>
              <a:rPr lang="cs-CZ" dirty="0" smtClean="0"/>
            </a:br>
            <a:r>
              <a:rPr lang="cs-CZ" b="1" dirty="0" smtClean="0"/>
              <a:t>Minulost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41325" y="158432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rgbClr val="0070C0"/>
                </a:solidFill>
                <a:cs typeface="Times New Roman" pitchFamily="18" charset="0"/>
              </a:rPr>
              <a:t>Ovlivněny kočovným způsobem života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Chudá, jednostranná strava, jednoduše upravená – nikdy nepěstovali plodiny, nechovali dobytek → byli závislí na produkci okolního obyvatelstva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Pestrost stravy se odvíjela od podmínek prostředí usídlení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Kočovný život – co nejméně věcí, žádné zásoby – v zimě museli krást a žebrat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Pokrmy z </a:t>
            </a:r>
            <a:r>
              <a:rPr lang="cs-CZ" altLang="cs-CZ" sz="2400" i="1" smtClean="0">
                <a:cs typeface="Times New Roman" pitchFamily="18" charset="0"/>
              </a:rPr>
              <a:t>mouky, brambor, zelí, kukuřice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Málo zeleniny, ovoce, mléčných výrobků, maso vzácností (spíše lesní zvěř, drůbež)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Zima – těžké období (bez zásob, krádeže, žebrání)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X spjatost s přírodou</a:t>
            </a:r>
          </a:p>
          <a:p>
            <a:pPr eaLnBrk="1" hangingPunct="1"/>
            <a:endParaRPr lang="cs-CZ" altLang="cs-CZ" sz="2800" smtClean="0">
              <a:cs typeface="Times New Roman" pitchFamily="18" charset="0"/>
            </a:endParaRPr>
          </a:p>
          <a:p>
            <a:pPr eaLnBrk="1" hangingPunct="1"/>
            <a:endParaRPr lang="cs-CZ" altLang="cs-CZ" sz="2800" smtClean="0"/>
          </a:p>
        </p:txBody>
      </p:sp>
      <p:pic>
        <p:nvPicPr>
          <p:cNvPr id="14340" name="Obrázek 3" descr="kolomens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Delirium tremens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Deliriální stav spojený s odnětím návykové látky </a:t>
            </a:r>
          </a:p>
          <a:p>
            <a:pPr eaLnBrk="1" hangingPunct="1"/>
            <a:r>
              <a:rPr lang="cs-CZ" altLang="cs-CZ" smtClean="0"/>
              <a:t>Urgentní, přechodný, krátký, s měnlivou intenzitou</a:t>
            </a:r>
          </a:p>
          <a:p>
            <a:pPr eaLnBrk="1" hangingPunct="1"/>
            <a:r>
              <a:rPr lang="cs-CZ" altLang="cs-CZ" smtClean="0"/>
              <a:t>Objevuje se nejčastěji do týdne od vysazení</a:t>
            </a:r>
          </a:p>
          <a:p>
            <a:pPr eaLnBrk="1" hangingPunct="1"/>
            <a:r>
              <a:rPr lang="cs-CZ" altLang="cs-CZ" smtClean="0"/>
              <a:t>Nebezpeční sobě i okolí (suicidální sklony, agresivní, pod vlivem bludů a halucinací)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Delirium tremens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57338"/>
            <a:ext cx="7888288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porucha vědomí </a:t>
            </a:r>
            <a:r>
              <a:rPr lang="cs-CZ" altLang="cs-CZ" sz="2400" smtClean="0"/>
              <a:t>zastřené vědomí - snížené povědomí </a:t>
            </a:r>
            <a:br>
              <a:rPr lang="cs-CZ" altLang="cs-CZ" sz="2400" smtClean="0"/>
            </a:br>
            <a:r>
              <a:rPr lang="cs-CZ" altLang="cs-CZ" sz="2400" smtClean="0"/>
              <a:t>o okolí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narušení poznávacích schopností </a:t>
            </a:r>
            <a:r>
              <a:rPr lang="cs-CZ" altLang="cs-CZ" sz="2400" smtClean="0"/>
              <a:t>- zhoršení krátkodobé pamětí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dezorientace</a:t>
            </a:r>
            <a:r>
              <a:rPr lang="cs-CZ" altLang="cs-CZ" sz="2400" smtClean="0"/>
              <a:t> časem, místem a osobou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narušením psychomotoriky</a:t>
            </a:r>
            <a:r>
              <a:rPr lang="cs-CZ" altLang="cs-CZ" sz="2400" smtClean="0"/>
              <a:t> střídání hyper- a hypo-aktivity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narušení spánku </a:t>
            </a:r>
            <a:r>
              <a:rPr lang="cs-CZ" altLang="cs-CZ" sz="2400" smtClean="0"/>
              <a:t>nebo cyklu spánek-bdění </a:t>
            </a:r>
          </a:p>
          <a:p>
            <a:pPr eaLnBrk="1" hangingPunct="1"/>
            <a:r>
              <a:rPr lang="cs-CZ" altLang="cs-CZ" sz="2400" b="1" smtClean="0"/>
              <a:t>halucinace</a:t>
            </a:r>
            <a:r>
              <a:rPr lang="cs-CZ" altLang="cs-CZ" sz="2400" smtClean="0"/>
              <a:t> zrakové, sluchové</a:t>
            </a:r>
          </a:p>
          <a:p>
            <a:pPr eaLnBrk="1" hangingPunct="1"/>
            <a:r>
              <a:rPr lang="cs-CZ" altLang="cs-CZ" sz="2400" b="1" smtClean="0"/>
              <a:t>horečka</a:t>
            </a:r>
            <a:r>
              <a:rPr lang="cs-CZ" altLang="cs-CZ" sz="2400" smtClean="0"/>
              <a:t>, hypertenze, </a:t>
            </a:r>
            <a:r>
              <a:rPr lang="cs-CZ" altLang="cs-CZ" sz="2400" b="1" smtClean="0"/>
              <a:t>třes, pocení</a:t>
            </a:r>
            <a:r>
              <a:rPr lang="cs-CZ" altLang="cs-CZ" sz="2400" smtClean="0"/>
              <a:t>, křeče </a:t>
            </a:r>
          </a:p>
          <a:p>
            <a:pPr eaLnBrk="1" hangingPunct="1"/>
            <a:r>
              <a:rPr lang="cs-CZ" altLang="cs-CZ" sz="2400" b="1" smtClean="0"/>
              <a:t>konstrukční apraxie</a:t>
            </a:r>
          </a:p>
        </p:txBody>
      </p:sp>
      <p:pic>
        <p:nvPicPr>
          <p:cNvPr id="99332" name="Picture 9" descr="29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33375"/>
            <a:ext cx="12255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005263"/>
            <a:ext cx="249713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Test kresby hodin</a:t>
            </a:r>
          </a:p>
        </p:txBody>
      </p:sp>
      <p:pic>
        <p:nvPicPr>
          <p:cNvPr id="1013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484313"/>
            <a:ext cx="4391025" cy="4271962"/>
          </a:xfrm>
          <a:noFill/>
        </p:spPr>
      </p:pic>
      <p:pic>
        <p:nvPicPr>
          <p:cNvPr id="1013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661025"/>
            <a:ext cx="7705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Alkohol a těhotenství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23850" y="1628775"/>
            <a:ext cx="7239000" cy="4846638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ovlivnění plodnosti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hypotrofický novorozenec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„fetální alkoholový syndrom“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alkohol = teratogen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cs-CZ" sz="3200" dirty="0">
              <a:latin typeface="+mn-lt"/>
              <a:cs typeface="+mn-cs"/>
            </a:endParaRPr>
          </a:p>
        </p:txBody>
      </p:sp>
      <p:pic>
        <p:nvPicPr>
          <p:cNvPr id="1034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57338"/>
            <a:ext cx="2795587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573463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4865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Konzumace v těhotenství</a:t>
            </a:r>
            <a:br>
              <a:rPr lang="cs-CZ" altLang="cs-CZ" smtClean="0"/>
            </a:br>
            <a:r>
              <a:rPr lang="cs-CZ" altLang="cs-CZ" sz="3200" smtClean="0"/>
              <a:t>„fetální alkoholový syndrom“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250825" y="1479550"/>
            <a:ext cx="8318500" cy="4846638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soubor tělesných a mentálních vývojových vad lidského plodu</a:t>
            </a:r>
          </a:p>
          <a:p>
            <a:pPr eaLnBrk="1" hangingPunct="1"/>
            <a:r>
              <a:rPr lang="cs-CZ" altLang="cs-CZ" sz="2400" smtClean="0"/>
              <a:t>postižení růstu, trvalé poškození CNS - mozku, nižší porodní hmotnost, mikrocefalie, nezralost a vady srdce, ledvin, plic, změně vzhledu obličeje, na kterém jsou patrné různé anomálie</a:t>
            </a:r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</a:rPr>
              <a:t>etanol prostupuje placentou!!!</a:t>
            </a:r>
            <a:r>
              <a:rPr lang="cs-CZ" altLang="cs-CZ" sz="2400" b="1" smtClean="0">
                <a:solidFill>
                  <a:srgbClr val="FF0000"/>
                </a:solidFill>
                <a:cs typeface="Times New Roman" pitchFamily="18" charset="0"/>
              </a:rPr>
              <a:t> + plod nemá dostatečně vyvinuté detoxikační mechanismy</a:t>
            </a:r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  <a:cs typeface="Times New Roman" pitchFamily="18" charset="0"/>
              </a:rPr>
              <a:t>Kojení – přestup alkoholu do MM </a:t>
            </a:r>
            <a:r>
              <a:rPr lang="cs-CZ" altLang="cs-CZ" sz="2400" smtClean="0">
                <a:cs typeface="Times New Roman" pitchFamily="18" charset="0"/>
              </a:rPr>
              <a:t>(mění chuť i vůni MM i chování kojenců) </a:t>
            </a:r>
            <a:endParaRPr lang="cs-CZ" altLang="cs-CZ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FAS</a:t>
            </a:r>
          </a:p>
        </p:txBody>
      </p:sp>
      <p:pic>
        <p:nvPicPr>
          <p:cNvPr id="106499" name="Zástupný symbol pro obsah 3" descr="FAS-C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379538"/>
            <a:ext cx="6481763" cy="485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???</a:t>
            </a:r>
          </a:p>
        </p:txBody>
      </p:sp>
      <p:sp>
        <p:nvSpPr>
          <p:cNvPr id="1085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3600" smtClean="0">
                <a:solidFill>
                  <a:schemeClr val="folHlink"/>
                </a:solidFill>
              </a:rPr>
              <a:t>Může alkohol pomáhat?</a:t>
            </a:r>
            <a:br>
              <a:rPr lang="cs-CZ" altLang="cs-CZ" sz="3600" smtClean="0">
                <a:solidFill>
                  <a:schemeClr val="folHlink"/>
                </a:solidFill>
              </a:rPr>
            </a:br>
            <a:r>
              <a:rPr lang="cs-CZ" altLang="cs-CZ" sz="3600" smtClean="0">
                <a:solidFill>
                  <a:schemeClr val="folHlink"/>
                </a:solidFill>
              </a:rPr>
              <a:t>aneb</a:t>
            </a:r>
            <a:br>
              <a:rPr lang="cs-CZ" altLang="cs-CZ" sz="3600" smtClean="0">
                <a:solidFill>
                  <a:schemeClr val="folHlink"/>
                </a:solidFill>
              </a:rPr>
            </a:br>
            <a:r>
              <a:rPr lang="cs-CZ" altLang="cs-CZ" sz="3600" smtClean="0">
                <a:solidFill>
                  <a:schemeClr val="folHlink"/>
                </a:solidFill>
              </a:rPr>
              <a:t>Kdo pije, dlouho žije.</a:t>
            </a:r>
          </a:p>
          <a:p>
            <a:pPr algn="ctr">
              <a:buFont typeface="Arial" charset="0"/>
              <a:buNone/>
            </a:pPr>
            <a:endParaRPr lang="cs-CZ" altLang="cs-CZ" sz="3600" smtClean="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r>
              <a:rPr lang="cs-CZ" altLang="cs-CZ" sz="3600" b="1" smtClean="0">
                <a:solidFill>
                  <a:srgbClr val="0070C0"/>
                </a:solidFill>
              </a:rPr>
              <a:t>Za jakých podmínek převažuje pozitivní nebo negativní efekt alkoholických nápojů?</a:t>
            </a:r>
          </a:p>
          <a:p>
            <a:pPr algn="ctr">
              <a:buFont typeface="Arial" charset="0"/>
              <a:buNone/>
            </a:pPr>
            <a:endParaRPr lang="cs-CZ" altLang="cs-CZ" sz="6600" smtClean="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endParaRPr lang="cs-CZ" altLang="cs-CZ" sz="6600" smtClean="0"/>
          </a:p>
        </p:txBody>
      </p:sp>
      <p:pic>
        <p:nvPicPr>
          <p:cNvPr id="1085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60350"/>
            <a:ext cx="1727200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smtClean="0"/>
              <a:t>Křivka popisující souvislost mezi rizikem koronárního srdečního onemocnění a konzumací alkoholu:</a:t>
            </a:r>
            <a:endParaRPr lang="cs-CZ" altLang="cs-CZ" sz="2400" smtClean="0"/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Křivka J</a:t>
            </a:r>
          </a:p>
        </p:txBody>
      </p:sp>
      <p:pic>
        <p:nvPicPr>
          <p:cNvPr id="109572" name="Picture 5" descr="alkoho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349500"/>
            <a:ext cx="575945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Pozitivní účinky alkoholu </a:t>
            </a:r>
          </a:p>
        </p:txBody>
      </p:sp>
      <p:sp>
        <p:nvSpPr>
          <p:cNvPr id="1116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altLang="cs-CZ" sz="2400" b="1" smtClean="0">
                <a:solidFill>
                  <a:srgbClr val="0070C0"/>
                </a:solidFill>
              </a:rPr>
              <a:t>Kardioprotektivní účinek</a:t>
            </a:r>
          </a:p>
          <a:p>
            <a:pPr>
              <a:buFont typeface="Arial" charset="0"/>
              <a:buNone/>
            </a:pPr>
            <a:endParaRPr lang="cs-CZ" altLang="cs-CZ" sz="2400" b="1" smtClean="0">
              <a:solidFill>
                <a:srgbClr val="0070C0"/>
              </a:solidFill>
            </a:endParaRPr>
          </a:p>
          <a:p>
            <a:r>
              <a:rPr lang="cs-CZ" altLang="cs-CZ" sz="2400" smtClean="0"/>
              <a:t>Příznivé změny v hladině krevních lipidů a zlepšení faktorů ovlivňujících krevní srážlivost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↑ HDL-ch</a:t>
            </a:r>
          </a:p>
          <a:p>
            <a:r>
              <a:rPr lang="cs-CZ" altLang="cs-CZ" sz="2400" smtClean="0"/>
              <a:t>↓ agregace trombocytů</a:t>
            </a:r>
          </a:p>
          <a:p>
            <a:r>
              <a:rPr lang="cs-CZ" altLang="cs-CZ" sz="2400" smtClean="0"/>
              <a:t>↓ hladiny fibrinogenu</a:t>
            </a:r>
          </a:p>
          <a:p>
            <a:r>
              <a:rPr lang="cs-CZ" altLang="cs-CZ" sz="2400" smtClean="0"/>
              <a:t>↑ fibrinolýzy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Fenolové látky</a:t>
            </a: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Quercetin</a:t>
            </a:r>
            <a:r>
              <a:rPr lang="cs-CZ" altLang="cs-CZ" smtClean="0"/>
              <a:t> má </a:t>
            </a:r>
            <a:r>
              <a:rPr lang="cs-CZ" altLang="cs-CZ" smtClean="0">
                <a:solidFill>
                  <a:srgbClr val="0070C0"/>
                </a:solidFill>
              </a:rPr>
              <a:t>silné antioxidační </a:t>
            </a:r>
            <a:r>
              <a:rPr lang="cs-CZ" altLang="cs-CZ" smtClean="0"/>
              <a:t>a protizánětlivé účinky</a:t>
            </a:r>
          </a:p>
          <a:p>
            <a:pPr eaLnBrk="1" hangingPunct="1"/>
            <a:r>
              <a:rPr lang="cs-CZ" altLang="cs-CZ" b="1" smtClean="0"/>
              <a:t>Katechin</a:t>
            </a:r>
            <a:r>
              <a:rPr lang="cs-CZ" altLang="cs-CZ" smtClean="0"/>
              <a:t> (flavonoid) má </a:t>
            </a:r>
            <a:r>
              <a:rPr lang="cs-CZ" altLang="cs-CZ" smtClean="0">
                <a:solidFill>
                  <a:srgbClr val="0070C0"/>
                </a:solidFill>
              </a:rPr>
              <a:t>silné antioxidační účinky</a:t>
            </a:r>
            <a:r>
              <a:rPr lang="cs-CZ" altLang="cs-CZ" smtClean="0"/>
              <a:t>. </a:t>
            </a:r>
          </a:p>
          <a:p>
            <a:pPr eaLnBrk="1" hangingPunct="1"/>
            <a:r>
              <a:rPr lang="cs-CZ" altLang="cs-CZ" b="1" smtClean="0"/>
              <a:t>Resveratrol</a:t>
            </a:r>
            <a:r>
              <a:rPr lang="cs-CZ" altLang="cs-CZ" smtClean="0"/>
              <a:t> patří k látkám </a:t>
            </a:r>
            <a:r>
              <a:rPr lang="cs-CZ" altLang="cs-CZ" smtClean="0">
                <a:solidFill>
                  <a:srgbClr val="0070C0"/>
                </a:solidFill>
              </a:rPr>
              <a:t>se silným antioxidačním účinkem</a:t>
            </a:r>
            <a:r>
              <a:rPr lang="cs-CZ" altLang="cs-CZ" smtClean="0"/>
              <a:t>, potlačuje LDL cholesterol a zvyšuje podíl HDL cholesterolu, má protinádorové účinky</a:t>
            </a:r>
          </a:p>
          <a:p>
            <a:pPr lvl="1" eaLnBrk="1" hangingPunct="1"/>
            <a:r>
              <a:rPr lang="cs-CZ" altLang="cs-CZ" smtClean="0"/>
              <a:t>slupky červených hroznů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ikánské tábořišt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Doporučení</a:t>
            </a:r>
          </a:p>
        </p:txBody>
      </p:sp>
      <p:sp>
        <p:nvSpPr>
          <p:cNvPr id="1157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sz="2400" b="1" smtClean="0"/>
              <a:t>WHO</a:t>
            </a:r>
          </a:p>
          <a:p>
            <a:pPr eaLnBrk="1" hangingPunct="1"/>
            <a:r>
              <a:rPr lang="cs-CZ" altLang="cs-CZ" sz="2400" smtClean="0"/>
              <a:t>Muž – max. 2 nápoje/den</a:t>
            </a:r>
          </a:p>
          <a:p>
            <a:pPr eaLnBrk="1" hangingPunct="1"/>
            <a:r>
              <a:rPr lang="cs-CZ" altLang="cs-CZ" sz="2400" smtClean="0"/>
              <a:t>Žena – max. 1 nápoj/den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smtClean="0"/>
              <a:t>1 standardní nápoj = 10 g alkoholu (250 ml piva, 100 ml vína) </a:t>
            </a:r>
          </a:p>
          <a:p>
            <a:pPr eaLnBrk="1" hangingPunct="1">
              <a:buFont typeface="Arial" charset="0"/>
              <a:buNone/>
            </a:pPr>
            <a:endParaRPr lang="cs-CZ" altLang="cs-CZ" sz="2400" b="1" smtClean="0"/>
          </a:p>
          <a:p>
            <a:pPr eaLnBrk="1" hangingPunct="1">
              <a:buFont typeface="Arial" charset="0"/>
              <a:buNone/>
            </a:pPr>
            <a:r>
              <a:rPr lang="cs-CZ" altLang="cs-CZ" sz="2400" b="1" smtClean="0"/>
              <a:t>Výživová doporučení – Společnost pro výživu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smtClean="0"/>
              <a:t>	alkoholické nápoje je nutno konzumovat umírněně, aby denní příjem alkoholu nepřekročil </a:t>
            </a:r>
            <a:r>
              <a:rPr lang="cs-CZ" altLang="cs-CZ" sz="2400" b="1" smtClean="0">
                <a:solidFill>
                  <a:schemeClr val="hlink"/>
                </a:solidFill>
              </a:rPr>
              <a:t>u mužů 20 g</a:t>
            </a:r>
            <a:r>
              <a:rPr lang="cs-CZ" altLang="cs-CZ" sz="2400" smtClean="0"/>
              <a:t> (přibližně 250 ml vína nebo 0,5 l piva nebo 60 ml lihoviny), </a:t>
            </a:r>
            <a:r>
              <a:rPr lang="cs-CZ" altLang="cs-CZ" sz="2400" b="1" smtClean="0">
                <a:solidFill>
                  <a:schemeClr val="folHlink"/>
                </a:solidFill>
              </a:rPr>
              <a:t>u žen 10 g</a:t>
            </a:r>
            <a:r>
              <a:rPr lang="cs-CZ" altLang="cs-CZ" sz="2400" smtClean="0"/>
              <a:t> (přibližně 125 ml vína nebo 0,3 l piva nebo 40 ml lihoviny)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Výživové zvyklosti u osob závislých </a:t>
            </a:r>
            <a:b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drogách</a:t>
            </a:r>
            <a:endParaRPr lang="cs-CZ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763" name="Picture 6" descr="F:\opia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783013"/>
            <a:ext cx="7264400" cy="263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DROGA - definice</a:t>
            </a:r>
          </a:p>
        </p:txBody>
      </p:sp>
      <p:sp>
        <p:nvSpPr>
          <p:cNvPr id="1187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 smtClean="0">
                <a:latin typeface="Arial" charset="0"/>
              </a:rPr>
              <a:t>Zjednodušená definice</a:t>
            </a:r>
            <a:r>
              <a:rPr lang="cs-CZ" altLang="cs-CZ" sz="2400" smtClean="0">
                <a:latin typeface="Arial" charset="0"/>
              </a:rPr>
              <a:t> – každá látka, ať již přírodní nebo syntetická, která splňuje 2 základní požadavky: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 smtClean="0">
                <a:latin typeface="Arial" charset="0"/>
              </a:rPr>
              <a:t>	1. </a:t>
            </a:r>
            <a:r>
              <a:rPr lang="cs-CZ" altLang="cs-CZ" sz="2400" smtClean="0">
                <a:solidFill>
                  <a:schemeClr val="hlink"/>
                </a:solidFill>
                <a:latin typeface="Arial" charset="0"/>
              </a:rPr>
              <a:t>má tzv. psychotropní účinek</a:t>
            </a:r>
            <a:r>
              <a:rPr lang="cs-CZ" altLang="cs-CZ" sz="2400" smtClean="0">
                <a:latin typeface="Arial" charset="0"/>
              </a:rPr>
              <a:t>, tj. ovlivňuje nějakým způsobem naše prožívání okolní reality, mění naše "vnitřní" naladění - působí na lidskou psychiku. </a:t>
            </a:r>
            <a:br>
              <a:rPr lang="cs-CZ" altLang="cs-CZ" sz="2400" smtClean="0">
                <a:latin typeface="Arial" charset="0"/>
              </a:rPr>
            </a:br>
            <a:r>
              <a:rPr lang="cs-CZ" altLang="cs-CZ" sz="2400" b="1" smtClean="0">
                <a:latin typeface="Arial" charset="0"/>
              </a:rPr>
              <a:t>2. </a:t>
            </a:r>
            <a:r>
              <a:rPr lang="cs-CZ" altLang="cs-CZ" sz="2400" smtClean="0">
                <a:solidFill>
                  <a:schemeClr val="hlink"/>
                </a:solidFill>
                <a:latin typeface="Arial" charset="0"/>
              </a:rPr>
              <a:t>může vyvolávat závislost</a:t>
            </a:r>
            <a:r>
              <a:rPr lang="cs-CZ" altLang="cs-CZ" sz="2400" smtClean="0">
                <a:latin typeface="Arial" charset="0"/>
              </a:rPr>
              <a:t>, má tedy něco, co se z nedostatku vhodnějšího pojmenování někdy označuje jako "potenciál závislosti".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 smtClean="0">
                <a:latin typeface="Arial" charset="0"/>
              </a:rPr>
              <a:t>Stručná definice</a:t>
            </a:r>
            <a:r>
              <a:rPr lang="cs-CZ" altLang="cs-CZ" sz="2400" smtClean="0">
                <a:latin typeface="Arial" charset="0"/>
              </a:rPr>
              <a:t> – jakákoliv přírodní nebo syntetická látka, která po vpravení do živého organismu mění jednu nebo více psychických či tělesných funkcí </a:t>
            </a:r>
          </a:p>
          <a:p>
            <a:pPr marL="457200" indent="-457200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závislostí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psychická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– zvláštní ladění psychiky, které nutí jedince k periodickému nebo soustavnému požívání látky</a:t>
            </a:r>
          </a:p>
          <a:p>
            <a:pPr>
              <a:spcBef>
                <a:spcPct val="50000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fyzická (somatická)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– adaptace organismu na užívanou látku (látka se stane nutnou součástí metabolismu a její vynechání pak vede ke vzniku abstinenčních příznaků)</a:t>
            </a:r>
          </a:p>
          <a:p>
            <a:pPr>
              <a:spcBef>
                <a:spcPct val="50000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psychologická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– závislost na formě drogy, nikoliv na obsahu (při dlouhodobém zneužívání některých látek)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Stravovací návyky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Hlavní je droga a peníze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Arial" panose="020B0604020202020204" pitchFamily="34" charset="0"/>
              </a:rPr>
              <a:t>Pokud mají peníze</a:t>
            </a:r>
            <a:r>
              <a:rPr lang="cs-CZ" altLang="cs-CZ" sz="30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– snaha stravovat se kvalitně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(teplé jídlo, dostatek, strava s obsahem vitaminů a minerálních látek)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Arial" panose="020B0604020202020204" pitchFamily="34" charset="0"/>
              </a:rPr>
              <a:t>Při nedostatku peněz</a:t>
            </a:r>
            <a:r>
              <a:rPr lang="cs-CZ" altLang="cs-CZ" sz="30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– jídlo je na posledním místě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– nepotřebují jíst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Arial" panose="020B0604020202020204" pitchFamily="34" charset="0"/>
              </a:rPr>
              <a:t>Účinek drogy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Orientační ceny drog </a:t>
            </a:r>
            <a:br>
              <a:rPr lang="cs-CZ" altLang="cs-CZ" smtClean="0">
                <a:latin typeface="Arial" charset="0"/>
              </a:rPr>
            </a:br>
            <a:r>
              <a:rPr lang="cs-CZ" altLang="cs-CZ" smtClean="0">
                <a:latin typeface="Arial" charset="0"/>
              </a:rPr>
              <a:t>v pouličním prodeji </a:t>
            </a:r>
            <a:r>
              <a:rPr lang="cs-CZ" altLang="cs-CZ" sz="2400" smtClean="0">
                <a:latin typeface="Arial" charset="0"/>
              </a:rPr>
              <a:t>(cena za gram)</a:t>
            </a:r>
            <a:endParaRPr lang="cs-CZ" altLang="cs-CZ" sz="2400" smtClean="0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539750" y="1700213"/>
            <a:ext cx="75438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2400"/>
              <a:t>Amfetamin 		1500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Extáze		100 – 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Hašiš			100 – 300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Heroin			800 – 2500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Kokain		1000 – 3500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Marihuana 		50 – 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LSD / halucinogeny	100 – 300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Pervitin		600 – 4000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Zdroj: Policie ČR, Národní protidrogová centrála</a:t>
            </a:r>
          </a:p>
        </p:txBody>
      </p:sp>
      <p:pic>
        <p:nvPicPr>
          <p:cNvPr id="122884" name="Picture 5" descr="F:\m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628775"/>
            <a:ext cx="284321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Stravovací návyky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827088" y="1484313"/>
            <a:ext cx="80010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0070C0"/>
                </a:solidFill>
                <a:latin typeface="Calibri" pitchFamily="34" charset="0"/>
              </a:rPr>
              <a:t>Záchvaty žravosti </a:t>
            </a:r>
            <a:r>
              <a:rPr lang="cs-CZ" altLang="cs-CZ" sz="3200">
                <a:latin typeface="Calibri" pitchFamily="34" charset="0"/>
              </a:rPr>
              <a:t>– marihuana, těkavé látky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0070C0"/>
                </a:solidFill>
                <a:latin typeface="Calibri" pitchFamily="34" charset="0"/>
              </a:rPr>
              <a:t>Anorektické účinky </a:t>
            </a:r>
            <a:r>
              <a:rPr lang="cs-CZ" altLang="cs-CZ" sz="3200">
                <a:latin typeface="Calibri" pitchFamily="34" charset="0"/>
              </a:rPr>
              <a:t>– pervitin, amfetamin, heroin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123908" name="Picture 5" descr="F:\18_tvaro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7" descr="F:\hambu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8" descr="F:\jp_2007_04_24_hranol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18430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Heroin</a:t>
            </a:r>
          </a:p>
        </p:txBody>
      </p:sp>
      <p:sp>
        <p:nvSpPr>
          <p:cNvPr id="1249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b="1" smtClean="0"/>
              <a:t>V době užívání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hladovění, hubnutí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zvýšená chuť na mléčné výrobky, zejména tvaroh </a:t>
            </a:r>
            <a:br>
              <a:rPr lang="cs-CZ" altLang="cs-CZ" smtClean="0"/>
            </a:br>
            <a:r>
              <a:rPr lang="cs-CZ" altLang="cs-CZ" smtClean="0"/>
              <a:t>a jogurty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 smtClean="0"/>
              <a:t>Při odvykání</a:t>
            </a:r>
            <a:r>
              <a:rPr lang="cs-CZ" altLang="cs-CZ" smtClean="0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zvýšená chuť k jídlu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přibírání na váze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124932" name="Picture 7" descr="C:\Documents and Settings\Jana\Dokumenty\Katka\Škola\obrázky\jogurt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2257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6" descr="cocaine02_medium-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86150"/>
            <a:ext cx="375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mtClean="0"/>
              <a:t>  </a:t>
            </a:r>
            <a:r>
              <a:rPr lang="cs-CZ" altLang="cs-CZ" smtClean="0">
                <a:latin typeface="Arial" charset="0"/>
              </a:rPr>
              <a:t>Marihuana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7239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Uživatelé se považují za labužníky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Nízké dávky vedou k navození klidu a vzrůstajícího pocitu dobré pohody, doprovázené jakýmsi stavem zasněného uvolňování, pocitem žízně a hladu, zejména chuti na sladké</a:t>
            </a:r>
            <a:r>
              <a:rPr lang="cs-CZ" altLang="cs-CZ"/>
              <a:t> </a:t>
            </a: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Zvýšená chuť k jídlu, chuť na sladké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Zvýšený přívod energeticky vydatných pokrmů </a:t>
            </a:r>
            <a:br>
              <a:rPr lang="cs-CZ" altLang="cs-CZ" sz="2400">
                <a:latin typeface="Calibri" pitchFamily="34" charset="0"/>
              </a:rPr>
            </a:b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Téměř denní konzumace alkoholu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125956" name="Picture 4" descr="marihua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52400"/>
            <a:ext cx="2330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 descr="F:\alko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3886200"/>
            <a:ext cx="20574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ODVYKÁNÍ </a:t>
            </a:r>
            <a:r>
              <a:rPr lang="cs-CZ" altLang="cs-CZ" sz="2400" smtClean="0"/>
              <a:t>(alkohol, drogy i kouření) </a:t>
            </a:r>
            <a:r>
              <a:rPr lang="cs-CZ" altLang="cs-CZ" smtClean="0"/>
              <a:t>a VÝŽIVA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26980" name="Picture 5" descr="potravinova_pyramida_new">
            <a:hlinkClick r:id="rId2" tooltip="Výživové poradenství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628775"/>
            <a:ext cx="42481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Příprava a konzumace pokrmů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33950"/>
          </a:xfrm>
        </p:spPr>
        <p:txBody>
          <a:bodyPr>
            <a:normAutofit fontScale="92500" lnSpcReduction="10000"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</a:rPr>
              <a:t>Skromné podmínky, chudoba, ale…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</a:rPr>
              <a:t>Čistota – atribut romské kultury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</a:rPr>
              <a:t>Potraviny se stávaly nečistými</a:t>
            </a: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cs-CZ" altLang="cs-CZ" dirty="0" smtClean="0">
                <a:cs typeface="Times New Roman" panose="02020603050405020304" pitchFamily="18" charset="0"/>
              </a:rPr>
              <a:t> pokud byly znovu přihřívané 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 smtClean="0">
                <a:cs typeface="Times New Roman" panose="02020603050405020304" pitchFamily="18" charset="0"/>
              </a:rPr>
              <a:t>Nikdy nejí znovu ohřívané pokrmy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 smtClean="0">
                <a:cs typeface="Times New Roman" panose="02020603050405020304" pitchFamily="18" charset="0"/>
              </a:rPr>
              <a:t>Věří, že duše mrtvých přicházejí očichávat zbytky jídla a kdo je sní, onemocní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>
                <a:cs typeface="Times New Roman" panose="02020603050405020304" pitchFamily="18" charset="0"/>
              </a:rPr>
              <a:t>Při přípravě pokrmů musí mít hospodyně dobrou náladu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 smtClean="0">
                <a:cs typeface="Times New Roman" panose="02020603050405020304" pitchFamily="18" charset="0"/>
              </a:rPr>
              <a:t>Pokud tak není</a:t>
            </a:r>
            <a:r>
              <a:rPr lang="cs-CZ" altLang="cs-CZ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přenese to na jídlo a osoby, které jídlo konzumují.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>
                <a:cs typeface="Times New Roman" panose="02020603050405020304" pitchFamily="18" charset="0"/>
              </a:rPr>
              <a:t>Přísně odlišují jednotlivé nádoby na dané potraviny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>
                <a:cs typeface="Times New Roman" panose="02020603050405020304" pitchFamily="18" charset="0"/>
              </a:rPr>
              <a:t>Půjčování nádobí v osadě – solidarita a štědrost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anose="05020102010507070707" pitchFamily="18" charset="2"/>
              <a:buChar char=""/>
              <a:defRPr/>
            </a:pPr>
            <a:endParaRPr lang="cs-CZ" altLang="cs-CZ" dirty="0" smtClean="0"/>
          </a:p>
        </p:txBody>
      </p:sp>
      <p:pic>
        <p:nvPicPr>
          <p:cNvPr id="16388" name="Obrázek 3" descr="kolomens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Děkuji za pozornost</a:t>
            </a:r>
          </a:p>
        </p:txBody>
      </p:sp>
      <p:sp>
        <p:nvSpPr>
          <p:cNvPr id="128003" name="Zástupný symbol pro obsah 3"/>
          <p:cNvSpPr>
            <a:spLocks noGrp="1"/>
          </p:cNvSpPr>
          <p:nvPr>
            <p:ph idx="1"/>
          </p:nvPr>
        </p:nvSpPr>
        <p:spPr>
          <a:xfrm>
            <a:off x="468313" y="6248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2400" i="1" smtClean="0"/>
              <a:t>Jana Spáčilová, VOPVZ</a:t>
            </a:r>
          </a:p>
        </p:txBody>
      </p:sp>
      <p:pic>
        <p:nvPicPr>
          <p:cNvPr id="128004" name="Picture 5" descr="Výsledek obrázku pro romové a jíd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68413"/>
            <a:ext cx="734536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9469</TotalTime>
  <Words>3368</Words>
  <Application>Microsoft Office PowerPoint</Application>
  <PresentationFormat>Předvádění na obrazovce (4:3)</PresentationFormat>
  <Paragraphs>587</Paragraphs>
  <Slides>90</Slides>
  <Notes>42</Notes>
  <HiddenSlides>1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101" baseType="lpstr">
      <vt:lpstr>Arial</vt:lpstr>
      <vt:lpstr>Calibri</vt:lpstr>
      <vt:lpstr>Book Antiqua</vt:lpstr>
      <vt:lpstr>Times New Roman</vt:lpstr>
      <vt:lpstr>Wingdings 2</vt:lpstr>
      <vt:lpstr>Wingdings</vt:lpstr>
      <vt:lpstr>Courier New</vt:lpstr>
      <vt:lpstr>Tahoma</vt:lpstr>
      <vt:lpstr>Garamond</vt:lpstr>
      <vt:lpstr>Motiv sady Office</vt:lpstr>
      <vt:lpstr>Graf aplikace Microsoft Office Excel</vt:lpstr>
      <vt:lpstr>ROMOVÉ </vt:lpstr>
      <vt:lpstr>Trocha historie</vt:lpstr>
      <vt:lpstr>Tradiční romská kultura</vt:lpstr>
      <vt:lpstr>Snímek 4</vt:lpstr>
      <vt:lpstr>Romové v České republice </vt:lpstr>
      <vt:lpstr>Kde a jak žijí  Romové  v Brně</vt:lpstr>
      <vt:lpstr>Stravovací zvyklosti  Minulost</vt:lpstr>
      <vt:lpstr>Snímek 8</vt:lpstr>
      <vt:lpstr>Příprava a konzumace pokrmů</vt:lpstr>
      <vt:lpstr>Tradiční pokrmy – levné a chutné</vt:lpstr>
      <vt:lpstr>Stravovací zvyklosti Současnost</vt:lpstr>
      <vt:lpstr>Výživové zvyklosti Co je ovlivňuje</vt:lpstr>
      <vt:lpstr>Zdravotní stav romské populace</vt:lpstr>
      <vt:lpstr>Zdraví Romů - souhrn</vt:lpstr>
      <vt:lpstr>Zdraví Romů - souhrn</vt:lpstr>
      <vt:lpstr>Zdraví Romů - souhrn</vt:lpstr>
      <vt:lpstr>Zdravotní stav romské populace</vt:lpstr>
      <vt:lpstr>Studie na Slovensku 2005</vt:lpstr>
      <vt:lpstr>Studie na Slovensku 2005</vt:lpstr>
      <vt:lpstr> Výskyt metabolického syndromu u romského obyvatelstva, 2010 </vt:lpstr>
      <vt:lpstr>Romská populace a zdraví.  ČR – Národní zpráva, 2009.</vt:lpstr>
      <vt:lpstr>Romská populace a zdraví.  ČR – Národní zpráva, 2009.</vt:lpstr>
      <vt:lpstr>Romská populace a zdraví.  ČR – Národní zpráva, 2009.</vt:lpstr>
      <vt:lpstr>Zdravotní stav romské populace v ČR</vt:lpstr>
      <vt:lpstr>Výživa romských dětí</vt:lpstr>
      <vt:lpstr>Výživa romských dětí Studie v ČR 1997 – MU (Z. Brázdová)</vt:lpstr>
      <vt:lpstr>Výživa těhotných romských žen (Mottlová, A.)</vt:lpstr>
      <vt:lpstr>Sledování výživových zvyklostí  (Stávková, J.) </vt:lpstr>
      <vt:lpstr>Denní konzumace určitých skupin potravin </vt:lpstr>
      <vt:lpstr>Kouření, PA</vt:lpstr>
      <vt:lpstr>Romové - zajímavosti</vt:lpstr>
      <vt:lpstr>Snímek 32</vt:lpstr>
      <vt:lpstr>Nutriční problematika u bezdomovců</vt:lpstr>
      <vt:lpstr>Snímek 34</vt:lpstr>
      <vt:lpstr>Charakteristika bezdomovců</vt:lpstr>
      <vt:lpstr>Snímek 36</vt:lpstr>
      <vt:lpstr>Počet bezdomovců v ČR</vt:lpstr>
      <vt:lpstr>Snímek 38</vt:lpstr>
      <vt:lpstr>Zdravotní stav bezdomovců ovlivňuje</vt:lpstr>
      <vt:lpstr>Zdravotní stav – fyzické zdraví</vt:lpstr>
      <vt:lpstr>Zdravotní stav – psychická stav</vt:lpstr>
      <vt:lpstr>Zdravotní stav </vt:lpstr>
      <vt:lpstr>Snímek 43</vt:lpstr>
      <vt:lpstr>Výživa</vt:lpstr>
      <vt:lpstr>Snímek 45</vt:lpstr>
      <vt:lpstr>Snímek 46</vt:lpstr>
      <vt:lpstr>Snímek 47</vt:lpstr>
      <vt:lpstr>Snímek 48</vt:lpstr>
      <vt:lpstr>Snímek 49</vt:lpstr>
      <vt:lpstr>Potravinové banky</vt:lpstr>
      <vt:lpstr>Potravinové banky</vt:lpstr>
      <vt:lpstr>Snímek 52</vt:lpstr>
      <vt:lpstr>Výživové zvyklosti u osob závislých  na alkoholu</vt:lpstr>
      <vt:lpstr>Alkohol</vt:lpstr>
      <vt:lpstr>Odbourávání alkoholu</vt:lpstr>
      <vt:lpstr>Odbourávání alkoholu</vt:lpstr>
      <vt:lpstr>Ženy versus muži</vt:lpstr>
      <vt:lpstr>Hladina alkoholu v krvi</vt:lpstr>
      <vt:lpstr>Alkohol a výživa</vt:lpstr>
      <vt:lpstr>Alkohol a vitaminy</vt:lpstr>
      <vt:lpstr>Alkohol a vitaminy</vt:lpstr>
      <vt:lpstr>Alkohol a vitaminy</vt:lpstr>
      <vt:lpstr>Alkohol a minerální látky</vt:lpstr>
      <vt:lpstr>ALKOHOL A…</vt:lpstr>
      <vt:lpstr>Zdravotní rizika</vt:lpstr>
      <vt:lpstr>Zdravotní následky abúzu alkoholu</vt:lpstr>
      <vt:lpstr>GIT a alkohol</vt:lpstr>
      <vt:lpstr>Alkoholická choroba jaterní</vt:lpstr>
      <vt:lpstr>CNS a alkohol</vt:lpstr>
      <vt:lpstr>Delirium tremens</vt:lpstr>
      <vt:lpstr>Delirium tremens</vt:lpstr>
      <vt:lpstr>Test kresby hodin</vt:lpstr>
      <vt:lpstr>Alkohol a těhotenství</vt:lpstr>
      <vt:lpstr>Konzumace v těhotenství „fetální alkoholový syndrom“ </vt:lpstr>
      <vt:lpstr>FAS</vt:lpstr>
      <vt:lpstr>???</vt:lpstr>
      <vt:lpstr>Křivka popisující souvislost mezi rizikem koronárního srdečního onemocnění a konzumací alkoholu:</vt:lpstr>
      <vt:lpstr>Pozitivní účinky alkoholu </vt:lpstr>
      <vt:lpstr>Fenolové látky</vt:lpstr>
      <vt:lpstr>Doporučení</vt:lpstr>
      <vt:lpstr>Výživové zvyklosti u osob závislých  na drogách</vt:lpstr>
      <vt:lpstr>DROGA - definice</vt:lpstr>
      <vt:lpstr>Typy závislostí</vt:lpstr>
      <vt:lpstr>Stravovací návyky</vt:lpstr>
      <vt:lpstr>Orientační ceny drog  v pouličním prodeji (cena za gram)</vt:lpstr>
      <vt:lpstr>Stravovací návyky</vt:lpstr>
      <vt:lpstr>Heroin</vt:lpstr>
      <vt:lpstr>  Marihuana</vt:lpstr>
      <vt:lpstr>ODVYKÁNÍ (alkohol, drogy i kouření) a VÝŽIVA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Romové</dc:title>
  <dc:creator>Jiri Grummich</dc:creator>
  <cp:lastModifiedBy>Zlata</cp:lastModifiedBy>
  <cp:revision>328</cp:revision>
  <dcterms:created xsi:type="dcterms:W3CDTF">2012-03-11T14:32:30Z</dcterms:created>
  <dcterms:modified xsi:type="dcterms:W3CDTF">2017-09-24T20:05:47Z</dcterms:modified>
</cp:coreProperties>
</file>