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58" r:id="rId3"/>
    <p:sldId id="257" r:id="rId4"/>
    <p:sldId id="262" r:id="rId5"/>
    <p:sldId id="261" r:id="rId6"/>
    <p:sldId id="344" r:id="rId7"/>
    <p:sldId id="260" r:id="rId8"/>
    <p:sldId id="259" r:id="rId9"/>
    <p:sldId id="263" r:id="rId10"/>
    <p:sldId id="264" r:id="rId11"/>
    <p:sldId id="338" r:id="rId12"/>
    <p:sldId id="266" r:id="rId13"/>
    <p:sldId id="293" r:id="rId14"/>
    <p:sldId id="331" r:id="rId15"/>
    <p:sldId id="294" r:id="rId16"/>
    <p:sldId id="316" r:id="rId17"/>
    <p:sldId id="295" r:id="rId18"/>
    <p:sldId id="296" r:id="rId19"/>
    <p:sldId id="297" r:id="rId20"/>
    <p:sldId id="298" r:id="rId21"/>
    <p:sldId id="333" r:id="rId22"/>
    <p:sldId id="300" r:id="rId23"/>
    <p:sldId id="330" r:id="rId24"/>
    <p:sldId id="327" r:id="rId25"/>
    <p:sldId id="301" r:id="rId26"/>
    <p:sldId id="326" r:id="rId27"/>
    <p:sldId id="340" r:id="rId28"/>
    <p:sldId id="267" r:id="rId29"/>
    <p:sldId id="273" r:id="rId30"/>
    <p:sldId id="274" r:id="rId31"/>
    <p:sldId id="270" r:id="rId32"/>
    <p:sldId id="278" r:id="rId33"/>
    <p:sldId id="279" r:id="rId34"/>
    <p:sldId id="342" r:id="rId35"/>
    <p:sldId id="275" r:id="rId36"/>
    <p:sldId id="334" r:id="rId37"/>
    <p:sldId id="276" r:id="rId38"/>
    <p:sldId id="277" r:id="rId39"/>
    <p:sldId id="280" r:id="rId40"/>
    <p:sldId id="281" r:id="rId41"/>
    <p:sldId id="282" r:id="rId42"/>
    <p:sldId id="269" r:id="rId43"/>
    <p:sldId id="289" r:id="rId44"/>
    <p:sldId id="287" r:id="rId45"/>
    <p:sldId id="288" r:id="rId46"/>
    <p:sldId id="343" r:id="rId47"/>
    <p:sldId id="309" r:id="rId48"/>
    <p:sldId id="268" r:id="rId49"/>
    <p:sldId id="291" r:id="rId50"/>
    <p:sldId id="336" r:id="rId51"/>
    <p:sldId id="311" r:id="rId52"/>
    <p:sldId id="339" r:id="rId53"/>
    <p:sldId id="314" r:id="rId54"/>
    <p:sldId id="313" r:id="rId55"/>
    <p:sldId id="341" r:id="rId56"/>
    <p:sldId id="328" r:id="rId57"/>
    <p:sldId id="329" r:id="rId58"/>
    <p:sldId id="337" r:id="rId59"/>
    <p:sldId id="271" r:id="rId60"/>
    <p:sldId id="284" r:id="rId61"/>
    <p:sldId id="285" r:id="rId62"/>
    <p:sldId id="335" r:id="rId63"/>
    <p:sldId id="315" r:id="rId64"/>
    <p:sldId id="318" r:id="rId65"/>
    <p:sldId id="319" r:id="rId66"/>
    <p:sldId id="320" r:id="rId67"/>
    <p:sldId id="308" r:id="rId6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00" autoAdjust="0"/>
  </p:normalViewPr>
  <p:slideViewPr>
    <p:cSldViewPr snapToGrid="0">
      <p:cViewPr>
        <p:scale>
          <a:sx n="60" d="100"/>
          <a:sy n="60" d="100"/>
        </p:scale>
        <p:origin x="-1350" y="-96"/>
      </p:cViewPr>
      <p:guideLst>
        <p:guide orient="horz" pos="2160"/>
        <p:guide pos="2880"/>
      </p:guideLst>
    </p:cSldViewPr>
  </p:slideViewPr>
  <p:notesTextViewPr>
    <p:cViewPr>
      <p:scale>
        <a:sx n="100" d="100"/>
        <a:sy n="100" d="100"/>
      </p:scale>
      <p:origin x="0" y="1278"/>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74A3795-8738-47FD-A877-8BC5647B68EF}" type="datetimeFigureOut">
              <a:rPr lang="cs-CZ"/>
              <a:pPr>
                <a:defRPr/>
              </a:pPr>
              <a:t>28.10.2017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AA2DEE2-F1E3-49BA-AF7B-C3A10C9A2AE5}" type="slidenum">
              <a:rPr lang="cs-CZ"/>
              <a:pPr>
                <a:defRPr/>
              </a:pPr>
              <a:t>‹#›</a:t>
            </a:fld>
            <a:endParaRPr lang="cs-CZ"/>
          </a:p>
        </p:txBody>
      </p:sp>
    </p:spTree>
    <p:extLst>
      <p:ext uri="{BB962C8B-B14F-4D97-AF65-F5344CB8AC3E}">
        <p14:creationId xmlns="" xmlns:p14="http://schemas.microsoft.com/office/powerpoint/2010/main" val="2270894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stefajir.cz/?q=nedostatek-vitaminu-b12-chudokrevnost" TargetMode="External"/><Relationship Id="rId3" Type="http://schemas.openxmlformats.org/officeDocument/2006/relationships/hyperlink" Target="http://www.stefajir.cz/?q=plynatost" TargetMode="External"/><Relationship Id="rId7" Type="http://schemas.openxmlformats.org/officeDocument/2006/relationships/hyperlink" Target="http://www.stefajir.cz/?q=prujem-pricin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stefajir.cz/?q=nedostatek-vitaminu" TargetMode="External"/><Relationship Id="rId5" Type="http://schemas.openxmlformats.org/officeDocument/2006/relationships/hyperlink" Target="http://www.stefajir.cz/?q=podvyziva" TargetMode="External"/><Relationship Id="rId4" Type="http://schemas.openxmlformats.org/officeDocument/2006/relationships/hyperlink" Target="http://www.stefajir.cz/?q=bolesti-brich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s.wikipedia.org/wiki/Slinivka_b%C5%99i%C5%A1n%C3%AD" TargetMode="External"/><Relationship Id="rId13" Type="http://schemas.openxmlformats.org/officeDocument/2006/relationships/hyperlink" Target="https://cs.wikipedia.org/w/index.php?title=Malt%C3%A1za&amp;action=edit&amp;redlink=1" TargetMode="External"/><Relationship Id="rId18" Type="http://schemas.openxmlformats.org/officeDocument/2006/relationships/hyperlink" Target="https://cs.wikipedia.org/w/index.php?title=Karboxypolypeptid%C3%A1za&amp;action=edit&amp;redlink=1" TargetMode="External"/><Relationship Id="rId26" Type="http://schemas.openxmlformats.org/officeDocument/2006/relationships/hyperlink" Target="https://cs.wikipedia.org/w/index.php?title=Pankreatick%C3%A1_lip%C3%A1za&amp;action=edit&amp;redlink=1" TargetMode="External"/><Relationship Id="rId3" Type="http://schemas.openxmlformats.org/officeDocument/2006/relationships/hyperlink" Target="https://cs.wikipedia.org/wiki/Sacharidy" TargetMode="External"/><Relationship Id="rId21" Type="http://schemas.openxmlformats.org/officeDocument/2006/relationships/hyperlink" Target="https://cs.wikipedia.org/wiki/Dipeptid" TargetMode="External"/><Relationship Id="rId7" Type="http://schemas.openxmlformats.org/officeDocument/2006/relationships/hyperlink" Target="https://cs.wikipedia.org/w/index.php?title=Pankreatick%C3%A1_amyl%C3%A1za&amp;action=edit&amp;redlink=1" TargetMode="External"/><Relationship Id="rId12" Type="http://schemas.openxmlformats.org/officeDocument/2006/relationships/hyperlink" Target="https://cs.wikipedia.org/w/index.php?title=Sachar%C3%A1za&amp;action=edit&amp;redlink=1" TargetMode="External"/><Relationship Id="rId17" Type="http://schemas.openxmlformats.org/officeDocument/2006/relationships/hyperlink" Target="https://cs.wikipedia.org/wiki/Chymotrypsin" TargetMode="External"/><Relationship Id="rId25" Type="http://schemas.openxmlformats.org/officeDocument/2006/relationships/hyperlink" Target="https://cs.wikipedia.org/wiki/Enterocyt" TargetMode="External"/><Relationship Id="rId2" Type="http://schemas.openxmlformats.org/officeDocument/2006/relationships/slide" Target="../slides/slide5.xml"/><Relationship Id="rId16" Type="http://schemas.openxmlformats.org/officeDocument/2006/relationships/hyperlink" Target="https://cs.wikipedia.org/wiki/Trypsin" TargetMode="External"/><Relationship Id="rId20" Type="http://schemas.openxmlformats.org/officeDocument/2006/relationships/hyperlink" Target="https://cs.wikipedia.org/wiki/Peptid" TargetMode="External"/><Relationship Id="rId1" Type="http://schemas.openxmlformats.org/officeDocument/2006/relationships/notesMaster" Target="../notesMasters/notesMaster1.xml"/><Relationship Id="rId6" Type="http://schemas.openxmlformats.org/officeDocument/2006/relationships/hyperlink" Target="https://cs.wikipedia.org/wiki/Nukleov%C3%A9_kyseliny" TargetMode="External"/><Relationship Id="rId11" Type="http://schemas.openxmlformats.org/officeDocument/2006/relationships/hyperlink" Target="https://cs.wikipedia.org/wiki/Lakt%C3%A1za" TargetMode="External"/><Relationship Id="rId24" Type="http://schemas.openxmlformats.org/officeDocument/2006/relationships/hyperlink" Target="https://cs.wikipedia.org/w/index.php?title=Aminopolypeptid%C3%A1za&amp;action=edit&amp;redlink=1" TargetMode="External"/><Relationship Id="rId5" Type="http://schemas.openxmlformats.org/officeDocument/2006/relationships/hyperlink" Target="https://cs.wikipedia.org/wiki/B%C3%ADlkovina" TargetMode="External"/><Relationship Id="rId15" Type="http://schemas.openxmlformats.org/officeDocument/2006/relationships/hyperlink" Target="https://cs.wikipedia.org/wiki/Monosacharid" TargetMode="External"/><Relationship Id="rId23" Type="http://schemas.openxmlformats.org/officeDocument/2006/relationships/hyperlink" Target="https://cs.wikipedia.org/w/index.php?title=Dipeptid%C3%A1za&amp;action=edit&amp;redlink=1" TargetMode="External"/><Relationship Id="rId28" Type="http://schemas.openxmlformats.org/officeDocument/2006/relationships/hyperlink" Target="https://cs.wikipedia.org/w/index.php?title=Enterick%C3%A1_lip%C3%A1za&amp;action=edit&amp;redlink=1" TargetMode="External"/><Relationship Id="rId10" Type="http://schemas.openxmlformats.org/officeDocument/2006/relationships/hyperlink" Target="https://cs.wikipedia.org/wiki/Glukan" TargetMode="External"/><Relationship Id="rId19" Type="http://schemas.openxmlformats.org/officeDocument/2006/relationships/hyperlink" Target="https://cs.wikipedia.org/w/index.php?title=Elast%C3%A1za&amp;action=edit&amp;redlink=1" TargetMode="External"/><Relationship Id="rId4" Type="http://schemas.openxmlformats.org/officeDocument/2006/relationships/hyperlink" Target="https://cs.wikipedia.org/wiki/Tuky" TargetMode="External"/><Relationship Id="rId9" Type="http://schemas.openxmlformats.org/officeDocument/2006/relationships/hyperlink" Target="https://cs.wikipedia.org/wiki/Malt%C3%B3za" TargetMode="External"/><Relationship Id="rId14" Type="http://schemas.openxmlformats.org/officeDocument/2006/relationships/hyperlink" Target="https://cs.wikipedia.org/w/index.php?title=%CE%91-dextrin%C3%A1za&amp;action=edit&amp;redlink=1" TargetMode="External"/><Relationship Id="rId22" Type="http://schemas.openxmlformats.org/officeDocument/2006/relationships/hyperlink" Target="https://cs.wikipedia.org/wiki/Tripeptid" TargetMode="External"/><Relationship Id="rId27" Type="http://schemas.openxmlformats.org/officeDocument/2006/relationships/hyperlink" Target="https://cs.wikipedia.org/wiki/Pankreatick%C3%A1_%C5%A1%C5%A5%C3%A1va"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cs.wikipedia.org/wiki/Slinivka_b%C5%99i%C5%A1n%C3%AD" TargetMode="External"/><Relationship Id="rId13" Type="http://schemas.openxmlformats.org/officeDocument/2006/relationships/hyperlink" Target="https://cs.wikipedia.org/w/index.php?title=Malt%C3%A1za&amp;action=edit&amp;redlink=1" TargetMode="External"/><Relationship Id="rId18" Type="http://schemas.openxmlformats.org/officeDocument/2006/relationships/hyperlink" Target="https://cs.wikipedia.org/w/index.php?title=Karboxypolypeptid%C3%A1za&amp;action=edit&amp;redlink=1" TargetMode="External"/><Relationship Id="rId26" Type="http://schemas.openxmlformats.org/officeDocument/2006/relationships/hyperlink" Target="https://cs.wikipedia.org/w/index.php?title=Pankreatick%C3%A1_lip%C3%A1za&amp;action=edit&amp;redlink=1" TargetMode="External"/><Relationship Id="rId3" Type="http://schemas.openxmlformats.org/officeDocument/2006/relationships/hyperlink" Target="https://cs.wikipedia.org/wiki/Sacharidy" TargetMode="External"/><Relationship Id="rId21" Type="http://schemas.openxmlformats.org/officeDocument/2006/relationships/hyperlink" Target="https://cs.wikipedia.org/wiki/Dipeptid" TargetMode="External"/><Relationship Id="rId7" Type="http://schemas.openxmlformats.org/officeDocument/2006/relationships/hyperlink" Target="https://cs.wikipedia.org/w/index.php?title=Pankreatick%C3%A1_amyl%C3%A1za&amp;action=edit&amp;redlink=1" TargetMode="External"/><Relationship Id="rId12" Type="http://schemas.openxmlformats.org/officeDocument/2006/relationships/hyperlink" Target="https://cs.wikipedia.org/w/index.php?title=Sachar%C3%A1za&amp;action=edit&amp;redlink=1" TargetMode="External"/><Relationship Id="rId17" Type="http://schemas.openxmlformats.org/officeDocument/2006/relationships/hyperlink" Target="https://cs.wikipedia.org/wiki/Chymotrypsin" TargetMode="External"/><Relationship Id="rId25" Type="http://schemas.openxmlformats.org/officeDocument/2006/relationships/hyperlink" Target="https://cs.wikipedia.org/wiki/Enterocyt" TargetMode="External"/><Relationship Id="rId2" Type="http://schemas.openxmlformats.org/officeDocument/2006/relationships/slide" Target="../slides/slide6.xml"/><Relationship Id="rId16" Type="http://schemas.openxmlformats.org/officeDocument/2006/relationships/hyperlink" Target="https://cs.wikipedia.org/wiki/Trypsin" TargetMode="External"/><Relationship Id="rId20" Type="http://schemas.openxmlformats.org/officeDocument/2006/relationships/hyperlink" Target="https://cs.wikipedia.org/wiki/Peptid" TargetMode="External"/><Relationship Id="rId1" Type="http://schemas.openxmlformats.org/officeDocument/2006/relationships/notesMaster" Target="../notesMasters/notesMaster1.xml"/><Relationship Id="rId6" Type="http://schemas.openxmlformats.org/officeDocument/2006/relationships/hyperlink" Target="https://cs.wikipedia.org/wiki/Nukleov%C3%A9_kyseliny" TargetMode="External"/><Relationship Id="rId11" Type="http://schemas.openxmlformats.org/officeDocument/2006/relationships/hyperlink" Target="https://cs.wikipedia.org/wiki/Lakt%C3%A1za" TargetMode="External"/><Relationship Id="rId24" Type="http://schemas.openxmlformats.org/officeDocument/2006/relationships/hyperlink" Target="https://cs.wikipedia.org/w/index.php?title=Aminopolypeptid%C3%A1za&amp;action=edit&amp;redlink=1" TargetMode="External"/><Relationship Id="rId5" Type="http://schemas.openxmlformats.org/officeDocument/2006/relationships/hyperlink" Target="https://cs.wikipedia.org/wiki/B%C3%ADlkovina" TargetMode="External"/><Relationship Id="rId15" Type="http://schemas.openxmlformats.org/officeDocument/2006/relationships/hyperlink" Target="https://cs.wikipedia.org/wiki/Monosacharid" TargetMode="External"/><Relationship Id="rId23" Type="http://schemas.openxmlformats.org/officeDocument/2006/relationships/hyperlink" Target="https://cs.wikipedia.org/w/index.php?title=Dipeptid%C3%A1za&amp;action=edit&amp;redlink=1" TargetMode="External"/><Relationship Id="rId28" Type="http://schemas.openxmlformats.org/officeDocument/2006/relationships/hyperlink" Target="https://cs.wikipedia.org/w/index.php?title=Enterick%C3%A1_lip%C3%A1za&amp;action=edit&amp;redlink=1" TargetMode="External"/><Relationship Id="rId10" Type="http://schemas.openxmlformats.org/officeDocument/2006/relationships/hyperlink" Target="https://cs.wikipedia.org/wiki/Glukan" TargetMode="External"/><Relationship Id="rId19" Type="http://schemas.openxmlformats.org/officeDocument/2006/relationships/hyperlink" Target="https://cs.wikipedia.org/w/index.php?title=Elast%C3%A1za&amp;action=edit&amp;redlink=1" TargetMode="External"/><Relationship Id="rId4" Type="http://schemas.openxmlformats.org/officeDocument/2006/relationships/hyperlink" Target="https://cs.wikipedia.org/wiki/Tuky" TargetMode="External"/><Relationship Id="rId9" Type="http://schemas.openxmlformats.org/officeDocument/2006/relationships/hyperlink" Target="https://cs.wikipedia.org/wiki/Malt%C3%B3za" TargetMode="External"/><Relationship Id="rId14" Type="http://schemas.openxmlformats.org/officeDocument/2006/relationships/hyperlink" Target="https://cs.wikipedia.org/w/index.php?title=%CE%91-dextrin%C3%A1za&amp;action=edit&amp;redlink=1" TargetMode="External"/><Relationship Id="rId22" Type="http://schemas.openxmlformats.org/officeDocument/2006/relationships/hyperlink" Target="https://cs.wikipedia.org/wiki/Tripeptid" TargetMode="External"/><Relationship Id="rId27" Type="http://schemas.openxmlformats.org/officeDocument/2006/relationships/hyperlink" Target="https://cs.wikipedia.org/wiki/Pankreatick%C3%A1_%C5%A1%C5%A5%C3%A1va"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7AA2DEE2-F1E3-49BA-AF7B-C3A10C9A2AE5}" type="slidenum">
              <a:rPr lang="cs-CZ" smtClean="0"/>
              <a:pPr>
                <a:defRPr/>
              </a:pPr>
              <a:t>1</a:t>
            </a:fld>
            <a:endParaRPr lang="cs-CZ"/>
          </a:p>
        </p:txBody>
      </p:sp>
    </p:spTree>
    <p:extLst>
      <p:ext uri="{BB962C8B-B14F-4D97-AF65-F5344CB8AC3E}">
        <p14:creationId xmlns="" xmlns:p14="http://schemas.microsoft.com/office/powerpoint/2010/main" val="316114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0963" name="Zástupný symbol pro poznámky 2"/>
          <p:cNvSpPr>
            <a:spLocks noGrp="1"/>
          </p:cNvSpPr>
          <p:nvPr>
            <p:ph type="body" idx="1"/>
          </p:nvPr>
        </p:nvSpPr>
        <p:spPr bwMode="auto"/>
        <p:txBody>
          <a:bodyPr wrap="square" numCol="1" anchor="t" anchorCtr="0" compatLnSpc="1">
            <a:prstTxWarp prst="textNoShape">
              <a:avLst/>
            </a:prstTxWarp>
            <a:normAutofit/>
          </a:bodyPr>
          <a:lstStyle/>
          <a:p>
            <a:pPr marL="0" lvl="1" eaLnBrk="1" hangingPunct="1">
              <a:defRPr/>
            </a:pPr>
            <a:r>
              <a:rPr lang="cs-CZ" sz="2000" b="1"/>
              <a:t>Syndrom slepé kličky </a:t>
            </a:r>
            <a:r>
              <a:rPr lang="cs-CZ" sz="2000"/>
              <a:t>- Bakterie v tenkém střevě mohou způsobovat různé trávicí obtíže, jako jsou </a:t>
            </a:r>
            <a:r>
              <a:rPr lang="cs-CZ" sz="2000">
                <a:hlinkClick r:id="rId3"/>
              </a:rPr>
              <a:t>plynatost</a:t>
            </a:r>
            <a:r>
              <a:rPr lang="cs-CZ" sz="2000"/>
              <a:t> a </a:t>
            </a:r>
            <a:r>
              <a:rPr lang="cs-CZ" sz="2000">
                <a:hlinkClick r:id="rId4"/>
              </a:rPr>
              <a:t>bolesti břicha</a:t>
            </a:r>
            <a:r>
              <a:rPr lang="cs-CZ" sz="2000"/>
              <a:t>. Důležitý je také fakt, že bakterie mohou narušit metabolizmus a vstřebávání řady sloučenin, což vede k </a:t>
            </a:r>
            <a:r>
              <a:rPr lang="cs-CZ" sz="2000">
                <a:hlinkClick r:id="rId5"/>
              </a:rPr>
              <a:t>podvýživě</a:t>
            </a:r>
            <a:r>
              <a:rPr lang="cs-CZ" sz="2000"/>
              <a:t> a k </a:t>
            </a:r>
            <a:r>
              <a:rPr lang="cs-CZ" sz="2000">
                <a:hlinkClick r:id="rId6"/>
              </a:rPr>
              <a:t>nedostatku vitaminů</a:t>
            </a:r>
            <a:r>
              <a:rPr lang="cs-CZ" sz="2000"/>
              <a:t>. Dojde-li k narušení vstřebávání žlučových kyselin a tuků, objevují se </a:t>
            </a:r>
            <a:r>
              <a:rPr lang="cs-CZ" sz="2000">
                <a:hlinkClick r:id="rId7"/>
              </a:rPr>
              <a:t>průjmy</a:t>
            </a:r>
            <a:r>
              <a:rPr lang="cs-CZ" sz="2000"/>
              <a:t>. Poměrně častá je porucha vstřebávání vitaminu B12, což vede </a:t>
            </a:r>
            <a:r>
              <a:rPr lang="cs-CZ" sz="2000">
                <a:hlinkClick r:id="rId8"/>
              </a:rPr>
              <a:t>k jeho nedostatku</a:t>
            </a:r>
            <a:r>
              <a:rPr lang="cs-CZ" sz="2000"/>
              <a:t> v těle.</a:t>
            </a:r>
          </a:p>
          <a:p>
            <a:pPr marL="0" lvl="1" eaLnBrk="1" hangingPunct="1">
              <a:defRPr/>
            </a:pPr>
            <a:r>
              <a:rPr lang="cs-CZ" sz="2000" b="1"/>
              <a:t>Sklerodermie</a:t>
            </a:r>
            <a:r>
              <a:rPr lang="cs-CZ" sz="2000"/>
              <a:t> – tvrdnutí kůže</a:t>
            </a:r>
          </a:p>
          <a:p>
            <a:pPr eaLnBrk="1" hangingPunct="1">
              <a:defRPr/>
            </a:pPr>
            <a:r>
              <a:rPr lang="cs-CZ" b="1"/>
              <a:t>Amyloidóza</a:t>
            </a:r>
            <a:r>
              <a:rPr lang="cs-CZ"/>
              <a:t> -  je onemocnění, při kterém se ve tkáních ukládá zvláštní látka, která má vláknitou složku (fibrilární, amyloidové fibrily) a nevláknitou proteinovou složku (amyloidový protein)</a:t>
            </a:r>
          </a:p>
          <a:p>
            <a:pPr eaLnBrk="1" hangingPunct="1">
              <a:defRPr/>
            </a:pPr>
            <a:r>
              <a:rPr lang="cs-CZ" b="1"/>
              <a:t>Exsudát</a:t>
            </a:r>
            <a:r>
              <a:rPr lang="cs-CZ"/>
              <a:t> - výpotek</a:t>
            </a:r>
          </a:p>
        </p:txBody>
      </p:sp>
      <p:sp>
        <p:nvSpPr>
          <p:cNvPr id="4" name="Zástupný symbol pro číslo snímku 3"/>
          <p:cNvSpPr>
            <a:spLocks noGrp="1"/>
          </p:cNvSpPr>
          <p:nvPr>
            <p:ph type="sldNum" sz="quarter" idx="5"/>
          </p:nvPr>
        </p:nvSpPr>
        <p:spPr/>
        <p:txBody>
          <a:bodyPr/>
          <a:lstStyle/>
          <a:p>
            <a:pPr>
              <a:defRPr/>
            </a:pPr>
            <a:fld id="{1BE62222-5892-45C3-9F42-08F7795F577D}" type="slidenum">
              <a:rPr lang="cs-CZ" smtClean="0"/>
              <a:pPr>
                <a:defRPr/>
              </a:pPr>
              <a:t>12</a:t>
            </a:fld>
            <a:endParaRPr lang="cs-CZ"/>
          </a:p>
        </p:txBody>
      </p:sp>
    </p:spTree>
    <p:extLst>
      <p:ext uri="{BB962C8B-B14F-4D97-AF65-F5344CB8AC3E}">
        <p14:creationId xmlns="" xmlns:p14="http://schemas.microsoft.com/office/powerpoint/2010/main" val="3515597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174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t>Konjunktivitida – zánět spojivek</a:t>
            </a:r>
          </a:p>
        </p:txBody>
      </p:sp>
      <p:sp>
        <p:nvSpPr>
          <p:cNvPr id="4" name="Zástupný symbol pro číslo snímku 3"/>
          <p:cNvSpPr>
            <a:spLocks noGrp="1"/>
          </p:cNvSpPr>
          <p:nvPr>
            <p:ph type="sldNum" sz="quarter" idx="5"/>
          </p:nvPr>
        </p:nvSpPr>
        <p:spPr/>
        <p:txBody>
          <a:bodyPr/>
          <a:lstStyle/>
          <a:p>
            <a:pPr>
              <a:defRPr/>
            </a:pPr>
            <a:fld id="{99144584-341F-4F10-B182-3F7B6D6180C8}" type="slidenum">
              <a:rPr lang="cs-CZ" smtClean="0"/>
              <a:pPr>
                <a:defRPr/>
              </a:pPr>
              <a:t>13</a:t>
            </a:fld>
            <a:endParaRPr lang="cs-CZ"/>
          </a:p>
        </p:txBody>
      </p:sp>
    </p:spTree>
    <p:extLst>
      <p:ext uri="{BB962C8B-B14F-4D97-AF65-F5344CB8AC3E}">
        <p14:creationId xmlns="" xmlns:p14="http://schemas.microsoft.com/office/powerpoint/2010/main" val="2101591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7AA2DEE2-F1E3-49BA-AF7B-C3A10C9A2AE5}" type="slidenum">
              <a:rPr lang="cs-CZ" smtClean="0"/>
              <a:pPr>
                <a:defRPr/>
              </a:pPr>
              <a:t>14</a:t>
            </a:fld>
            <a:endParaRPr lang="cs-CZ"/>
          </a:p>
        </p:txBody>
      </p:sp>
    </p:spTree>
    <p:extLst>
      <p:ext uri="{BB962C8B-B14F-4D97-AF65-F5344CB8AC3E}">
        <p14:creationId xmlns="" xmlns:p14="http://schemas.microsoft.com/office/powerpoint/2010/main" val="411871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481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t>Celiakální sprue, glutenová enteropatie</a:t>
            </a:r>
          </a:p>
        </p:txBody>
      </p:sp>
      <p:sp>
        <p:nvSpPr>
          <p:cNvPr id="4" name="Zástupný symbol pro číslo snímku 3"/>
          <p:cNvSpPr>
            <a:spLocks noGrp="1"/>
          </p:cNvSpPr>
          <p:nvPr>
            <p:ph type="sldNum" sz="quarter" idx="5"/>
          </p:nvPr>
        </p:nvSpPr>
        <p:spPr/>
        <p:txBody>
          <a:bodyPr/>
          <a:lstStyle/>
          <a:p>
            <a:pPr>
              <a:defRPr/>
            </a:pPr>
            <a:fld id="{498A27A7-9630-498C-876C-C3A473B2673C}" type="slidenum">
              <a:rPr lang="cs-CZ" smtClean="0"/>
              <a:pPr>
                <a:defRPr/>
              </a:pPr>
              <a:t>15</a:t>
            </a:fld>
            <a:endParaRPr lang="cs-CZ"/>
          </a:p>
        </p:txBody>
      </p:sp>
    </p:spTree>
    <p:extLst>
      <p:ext uri="{BB962C8B-B14F-4D97-AF65-F5344CB8AC3E}">
        <p14:creationId xmlns="" xmlns:p14="http://schemas.microsoft.com/office/powerpoint/2010/main" val="2286198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789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EE58E74A-DFF4-4E67-B373-72DE8DE33B3F}" type="slidenum">
              <a:rPr lang="cs-CZ" smtClean="0"/>
              <a:pPr>
                <a:defRPr/>
              </a:pPr>
              <a:t>17</a:t>
            </a:fld>
            <a:endParaRPr lang="cs-CZ"/>
          </a:p>
        </p:txBody>
      </p:sp>
    </p:spTree>
    <p:extLst>
      <p:ext uri="{BB962C8B-B14F-4D97-AF65-F5344CB8AC3E}">
        <p14:creationId xmlns="" xmlns:p14="http://schemas.microsoft.com/office/powerpoint/2010/main" val="103367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993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69DA0086-E599-4539-A628-B37530FEC401}" type="slidenum">
              <a:rPr lang="cs-CZ" smtClean="0"/>
              <a:pPr>
                <a:defRPr/>
              </a:pPr>
              <a:t>18</a:t>
            </a:fld>
            <a:endParaRPr lang="cs-CZ"/>
          </a:p>
        </p:txBody>
      </p:sp>
    </p:spTree>
    <p:extLst>
      <p:ext uri="{BB962C8B-B14F-4D97-AF65-F5344CB8AC3E}">
        <p14:creationId xmlns="" xmlns:p14="http://schemas.microsoft.com/office/powerpoint/2010/main" val="1308753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19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t>Kontaminace škrobu zbytkem obilné bílkoviny</a:t>
            </a:r>
          </a:p>
        </p:txBody>
      </p:sp>
      <p:sp>
        <p:nvSpPr>
          <p:cNvPr id="4" name="Zástupný symbol pro číslo snímku 3"/>
          <p:cNvSpPr>
            <a:spLocks noGrp="1"/>
          </p:cNvSpPr>
          <p:nvPr>
            <p:ph type="sldNum" sz="quarter" idx="5"/>
          </p:nvPr>
        </p:nvSpPr>
        <p:spPr/>
        <p:txBody>
          <a:bodyPr/>
          <a:lstStyle/>
          <a:p>
            <a:pPr>
              <a:defRPr/>
            </a:pPr>
            <a:fld id="{08B7CA5A-900E-4361-A489-826F7115A7DC}" type="slidenum">
              <a:rPr lang="cs-CZ" smtClean="0"/>
              <a:pPr>
                <a:defRPr/>
              </a:pPr>
              <a:t>19</a:t>
            </a:fld>
            <a:endParaRPr lang="cs-CZ"/>
          </a:p>
        </p:txBody>
      </p:sp>
    </p:spTree>
    <p:extLst>
      <p:ext uri="{BB962C8B-B14F-4D97-AF65-F5344CB8AC3E}">
        <p14:creationId xmlns="" xmlns:p14="http://schemas.microsoft.com/office/powerpoint/2010/main" val="632923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40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3C8EBA21-4F5E-488E-961E-8D491DFEC13F}" type="slidenum">
              <a:rPr lang="cs-CZ" smtClean="0"/>
              <a:pPr>
                <a:defRPr/>
              </a:pPr>
              <a:t>20</a:t>
            </a:fld>
            <a:endParaRPr lang="cs-CZ"/>
          </a:p>
        </p:txBody>
      </p:sp>
    </p:spTree>
    <p:extLst>
      <p:ext uri="{BB962C8B-B14F-4D97-AF65-F5344CB8AC3E}">
        <p14:creationId xmlns="" xmlns:p14="http://schemas.microsoft.com/office/powerpoint/2010/main" val="322299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60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t>.</a:t>
            </a:r>
          </a:p>
        </p:txBody>
      </p:sp>
      <p:sp>
        <p:nvSpPr>
          <p:cNvPr id="4" name="Zástupný symbol pro číslo snímku 3"/>
          <p:cNvSpPr>
            <a:spLocks noGrp="1"/>
          </p:cNvSpPr>
          <p:nvPr>
            <p:ph type="sldNum" sz="quarter" idx="5"/>
          </p:nvPr>
        </p:nvSpPr>
        <p:spPr/>
        <p:txBody>
          <a:bodyPr/>
          <a:lstStyle/>
          <a:p>
            <a:pPr>
              <a:defRPr/>
            </a:pPr>
            <a:fld id="{CF6BF4E7-C4F0-4D3F-8303-309E5DAC562E}" type="slidenum">
              <a:rPr lang="cs-CZ" smtClean="0"/>
              <a:pPr>
                <a:defRPr/>
              </a:pPr>
              <a:t>21</a:t>
            </a:fld>
            <a:endParaRPr lang="cs-CZ"/>
          </a:p>
        </p:txBody>
      </p:sp>
    </p:spTree>
    <p:extLst>
      <p:ext uri="{BB962C8B-B14F-4D97-AF65-F5344CB8AC3E}">
        <p14:creationId xmlns="" xmlns:p14="http://schemas.microsoft.com/office/powerpoint/2010/main" val="4013067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81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6E382786-0654-4196-93EA-86F763F48027}" type="slidenum">
              <a:rPr lang="cs-CZ" smtClean="0"/>
              <a:pPr>
                <a:defRPr/>
              </a:pPr>
              <a:t>22</a:t>
            </a:fld>
            <a:endParaRPr lang="cs-CZ"/>
          </a:p>
        </p:txBody>
      </p:sp>
    </p:spTree>
    <p:extLst>
      <p:ext uri="{BB962C8B-B14F-4D97-AF65-F5344CB8AC3E}">
        <p14:creationId xmlns="" xmlns:p14="http://schemas.microsoft.com/office/powerpoint/2010/main" val="344899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ástupný symbol pro obrázek snímku 1"/>
          <p:cNvSpPr>
            <a:spLocks noGrp="1" noRot="1" noChangeAspect="1"/>
          </p:cNvSpPr>
          <p:nvPr>
            <p:ph type="sldImg"/>
          </p:nvPr>
        </p:nvSpPr>
        <p:spPr bwMode="auto">
          <a:noFill/>
          <a:ln>
            <a:solidFill>
              <a:srgbClr val="000000"/>
            </a:solidFill>
            <a:miter lim="800000"/>
            <a:headEnd/>
            <a:tailEnd/>
          </a:ln>
        </p:spPr>
      </p:sp>
      <p:sp>
        <p:nvSpPr>
          <p:cNvPr id="14338"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t>Apendix – červovitý výběžek slepého</a:t>
            </a:r>
            <a:r>
              <a:rPr lang="cs-CZ" baseline="0"/>
              <a:t> střeva</a:t>
            </a:r>
            <a:endParaRPr lang="cs-CZ"/>
          </a:p>
        </p:txBody>
      </p:sp>
      <p:sp>
        <p:nvSpPr>
          <p:cNvPr id="4" name="Zástupný symbol pro číslo snímku 3"/>
          <p:cNvSpPr>
            <a:spLocks noGrp="1"/>
          </p:cNvSpPr>
          <p:nvPr>
            <p:ph type="sldNum" sz="quarter" idx="5"/>
          </p:nvPr>
        </p:nvSpPr>
        <p:spPr/>
        <p:txBody>
          <a:bodyPr/>
          <a:lstStyle/>
          <a:p>
            <a:pPr>
              <a:defRPr/>
            </a:pPr>
            <a:fld id="{ED7F3454-6225-4261-AC20-94C0D1E8CF0C}" type="slidenum">
              <a:rPr lang="cs-CZ" smtClean="0"/>
              <a:pPr>
                <a:defRPr/>
              </a:pPr>
              <a:t>2</a:t>
            </a:fld>
            <a:endParaRPr lang="cs-CZ"/>
          </a:p>
        </p:txBody>
      </p:sp>
    </p:spTree>
    <p:extLst>
      <p:ext uri="{BB962C8B-B14F-4D97-AF65-F5344CB8AC3E}">
        <p14:creationId xmlns="" xmlns:p14="http://schemas.microsoft.com/office/powerpoint/2010/main" val="3032142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01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E68E5C5D-84FE-4269-8D5A-25FEFA9BF901}" type="slidenum">
              <a:rPr lang="cs-CZ" smtClean="0"/>
              <a:pPr>
                <a:defRPr/>
              </a:pPr>
              <a:t>23</a:t>
            </a:fld>
            <a:endParaRPr lang="cs-CZ"/>
          </a:p>
        </p:txBody>
      </p:sp>
    </p:spTree>
    <p:extLst>
      <p:ext uri="{BB962C8B-B14F-4D97-AF65-F5344CB8AC3E}">
        <p14:creationId xmlns="" xmlns:p14="http://schemas.microsoft.com/office/powerpoint/2010/main" val="244869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0963" name="Zástupný symbol pro poznámky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cs-CZ" b="1">
                <a:solidFill>
                  <a:schemeClr val="tx2"/>
                </a:solidFill>
                <a:effectLst>
                  <a:outerShdw blurRad="38100" dist="38100" dir="2700000" algn="tl">
                    <a:srgbClr val="000000">
                      <a:alpha val="43137"/>
                    </a:srgbClr>
                  </a:outerShdw>
                </a:effectLst>
              </a:rPr>
              <a:t>Diagnostika – pečlivá anamnéza, perorální toleranční test, dechový test, </a:t>
            </a:r>
            <a:r>
              <a:rPr lang="cs-CZ" b="1" err="1">
                <a:solidFill>
                  <a:schemeClr val="tx2"/>
                </a:solidFill>
                <a:effectLst>
                  <a:outerShdw blurRad="38100" dist="38100" dir="2700000" algn="tl">
                    <a:srgbClr val="000000">
                      <a:alpha val="43137"/>
                    </a:srgbClr>
                  </a:outerShdw>
                </a:effectLst>
              </a:rPr>
              <a:t>enterobiopsie</a:t>
            </a:r>
            <a:endParaRPr lang="cs-CZ" b="1">
              <a:solidFill>
                <a:schemeClr val="tx2"/>
              </a:solidFill>
              <a:effectLst>
                <a:outerShdw blurRad="38100" dist="38100" dir="2700000" algn="tl">
                  <a:srgbClr val="000000">
                    <a:alpha val="43137"/>
                  </a:srgbClr>
                </a:outerShdw>
              </a:effectLst>
            </a:endParaRPr>
          </a:p>
          <a:p>
            <a:pPr eaLnBrk="1" hangingPunct="1">
              <a:defRPr/>
            </a:pPr>
            <a:endParaRPr lang="cs-CZ"/>
          </a:p>
        </p:txBody>
      </p:sp>
      <p:sp>
        <p:nvSpPr>
          <p:cNvPr id="4" name="Zástupný symbol pro číslo snímku 3"/>
          <p:cNvSpPr>
            <a:spLocks noGrp="1"/>
          </p:cNvSpPr>
          <p:nvPr>
            <p:ph type="sldNum" sz="quarter" idx="5"/>
          </p:nvPr>
        </p:nvSpPr>
        <p:spPr/>
        <p:txBody>
          <a:bodyPr/>
          <a:lstStyle/>
          <a:p>
            <a:pPr>
              <a:defRPr/>
            </a:pPr>
            <a:fld id="{61080104-6AFB-4AA8-9A6A-8A3A5DCD4B7F}" type="slidenum">
              <a:rPr lang="cs-CZ" smtClean="0"/>
              <a:pPr>
                <a:defRPr/>
              </a:pPr>
              <a:t>25</a:t>
            </a:fld>
            <a:endParaRPr lang="cs-CZ"/>
          </a:p>
        </p:txBody>
      </p:sp>
    </p:spTree>
    <p:extLst>
      <p:ext uri="{BB962C8B-B14F-4D97-AF65-F5344CB8AC3E}">
        <p14:creationId xmlns="" xmlns:p14="http://schemas.microsoft.com/office/powerpoint/2010/main" val="956060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529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5C5197BF-A8F7-4A32-9BDC-0B96C2090BF7}" type="slidenum">
              <a:rPr lang="cs-CZ" smtClean="0"/>
              <a:pPr>
                <a:defRPr/>
              </a:pPr>
              <a:t>26</a:t>
            </a:fld>
            <a:endParaRPr lang="cs-CZ"/>
          </a:p>
        </p:txBody>
      </p:sp>
    </p:spTree>
    <p:extLst>
      <p:ext uri="{BB962C8B-B14F-4D97-AF65-F5344CB8AC3E}">
        <p14:creationId xmlns="" xmlns:p14="http://schemas.microsoft.com/office/powerpoint/2010/main" val="1430644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40963" name="Zástupný symbol pro poznámky 2"/>
          <p:cNvSpPr>
            <a:spLocks noGrp="1"/>
          </p:cNvSpPr>
          <p:nvPr>
            <p:ph type="body" idx="1"/>
          </p:nvPr>
        </p:nvSpPr>
        <p:spPr bwMode="auto"/>
        <p:txBody>
          <a:bodyPr wrap="square" numCol="1" anchor="t" anchorCtr="0" compatLnSpc="1">
            <a:prstTxWarp prst="textNoShape">
              <a:avLst/>
            </a:prstTxWarp>
          </a:bodyPr>
          <a:lstStyle/>
          <a:p>
            <a:pPr eaLnBrk="1" hangingPunct="1">
              <a:defRPr/>
            </a:pPr>
            <a:endParaRPr lang="cs-CZ"/>
          </a:p>
        </p:txBody>
      </p:sp>
      <p:sp>
        <p:nvSpPr>
          <p:cNvPr id="4" name="Zástupný symbol pro číslo snímku 3"/>
          <p:cNvSpPr>
            <a:spLocks noGrp="1"/>
          </p:cNvSpPr>
          <p:nvPr>
            <p:ph type="sldNum" sz="quarter" idx="5"/>
          </p:nvPr>
        </p:nvSpPr>
        <p:spPr/>
        <p:txBody>
          <a:bodyPr/>
          <a:lstStyle/>
          <a:p>
            <a:pPr>
              <a:defRPr/>
            </a:pPr>
            <a:fld id="{61080104-6AFB-4AA8-9A6A-8A3A5DCD4B7F}" type="slidenum">
              <a:rPr lang="cs-CZ" smtClean="0"/>
              <a:pPr>
                <a:defRPr/>
              </a:pPr>
              <a:t>27</a:t>
            </a:fld>
            <a:endParaRPr lang="cs-CZ"/>
          </a:p>
        </p:txBody>
      </p:sp>
    </p:spTree>
    <p:extLst>
      <p:ext uri="{BB962C8B-B14F-4D97-AF65-F5344CB8AC3E}">
        <p14:creationId xmlns="" xmlns:p14="http://schemas.microsoft.com/office/powerpoint/2010/main" val="833505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734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b="1"/>
              <a:t>Incidence:</a:t>
            </a:r>
            <a:r>
              <a:rPr lang="cs-CZ" b="1" baseline="0"/>
              <a:t> </a:t>
            </a:r>
            <a:r>
              <a:rPr lang="cs-CZ" baseline="0"/>
              <a:t>p</a:t>
            </a:r>
            <a:r>
              <a:rPr lang="cs-CZ"/>
              <a:t>očet nově hlášených nemocných jedinců za dané časové období (nových případů) a počtu všech jedinců ve sledované populaci</a:t>
            </a:r>
          </a:p>
          <a:p>
            <a:pPr eaLnBrk="1" hangingPunct="1"/>
            <a:r>
              <a:rPr lang="cs-CZ" b="1" u="sng">
                <a:solidFill>
                  <a:srgbClr val="FF0000"/>
                </a:solidFill>
                <a:latin typeface="Comic Sans MS" pitchFamily="66" charset="0"/>
              </a:rPr>
              <a:t>Střevní flóra </a:t>
            </a:r>
            <a:r>
              <a:rPr lang="cs-CZ" b="1">
                <a:solidFill>
                  <a:srgbClr val="FF0000"/>
                </a:solidFill>
                <a:latin typeface="Comic Sans MS" pitchFamily="66" charset="0"/>
              </a:rPr>
              <a:t>– složení střevní flory</a:t>
            </a:r>
            <a:r>
              <a:rPr lang="cs-CZ" b="1" baseline="0">
                <a:solidFill>
                  <a:srgbClr val="FF0000"/>
                </a:solidFill>
                <a:latin typeface="Comic Sans MS" pitchFamily="66" charset="0"/>
              </a:rPr>
              <a:t> je odchylné od normy a je sníženo i zastoupení </a:t>
            </a:r>
            <a:r>
              <a:rPr lang="cs-CZ" b="1" baseline="0" err="1">
                <a:solidFill>
                  <a:srgbClr val="FF0000"/>
                </a:solidFill>
                <a:latin typeface="Comic Sans MS" pitchFamily="66" charset="0"/>
              </a:rPr>
              <a:t>bifidobakterií</a:t>
            </a:r>
            <a:r>
              <a:rPr lang="cs-CZ" b="1" baseline="0">
                <a:solidFill>
                  <a:srgbClr val="FF0000"/>
                </a:solidFill>
                <a:latin typeface="Comic Sans MS" pitchFamily="66" charset="0"/>
              </a:rPr>
              <a:t>. Velký význam má osídlení </a:t>
            </a:r>
            <a:r>
              <a:rPr lang="cs-CZ" b="1" baseline="0" err="1">
                <a:solidFill>
                  <a:srgbClr val="FF0000"/>
                </a:solidFill>
                <a:latin typeface="Comic Sans MS" pitchFamily="66" charset="0"/>
              </a:rPr>
              <a:t>bifidobakteriemi</a:t>
            </a:r>
            <a:r>
              <a:rPr lang="cs-CZ" b="1" baseline="0">
                <a:solidFill>
                  <a:srgbClr val="FF0000"/>
                </a:solidFill>
                <a:latin typeface="Comic Sans MS" pitchFamily="66" charset="0"/>
              </a:rPr>
              <a:t> v časném kojeneckém věku – KOJENÍ!!!</a:t>
            </a:r>
            <a:endParaRPr lang="cs-CZ" b="1">
              <a:solidFill>
                <a:srgbClr val="FF0000"/>
              </a:solidFill>
              <a:latin typeface="Comic Sans MS" pitchFamily="66" charset="0"/>
            </a:endParaRPr>
          </a:p>
          <a:p>
            <a:pPr eaLnBrk="1" hangingPunct="1"/>
            <a:endParaRPr lang="cs-CZ">
              <a:latin typeface="Comic Sans MS" pitchFamily="66" charset="0"/>
            </a:endParaRPr>
          </a:p>
          <a:p>
            <a:pPr eaLnBrk="1" hangingPunct="1"/>
            <a:endParaRPr lang="cs-CZ"/>
          </a:p>
        </p:txBody>
      </p:sp>
      <p:sp>
        <p:nvSpPr>
          <p:cNvPr id="4" name="Zástupný symbol pro číslo snímku 3"/>
          <p:cNvSpPr>
            <a:spLocks noGrp="1"/>
          </p:cNvSpPr>
          <p:nvPr>
            <p:ph type="sldNum" sz="quarter" idx="5"/>
          </p:nvPr>
        </p:nvSpPr>
        <p:spPr/>
        <p:txBody>
          <a:bodyPr/>
          <a:lstStyle/>
          <a:p>
            <a:pPr>
              <a:defRPr/>
            </a:pPr>
            <a:fld id="{266955F2-8F7B-4CB5-BA11-AEC1E6631789}" type="slidenum">
              <a:rPr lang="cs-CZ" smtClean="0"/>
              <a:pPr>
                <a:defRPr/>
              </a:pPr>
              <a:t>28</a:t>
            </a:fld>
            <a:endParaRPr lang="cs-CZ"/>
          </a:p>
        </p:txBody>
      </p:sp>
    </p:spTree>
    <p:extLst>
      <p:ext uri="{BB962C8B-B14F-4D97-AF65-F5344CB8AC3E}">
        <p14:creationId xmlns="" xmlns:p14="http://schemas.microsoft.com/office/powerpoint/2010/main" val="1972499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5939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409C396D-6943-4147-9826-BE1AA8E66D5E}" type="slidenum">
              <a:rPr lang="cs-CZ" smtClean="0"/>
              <a:pPr>
                <a:defRPr/>
              </a:pPr>
              <a:t>29</a:t>
            </a:fld>
            <a:endParaRPr lang="cs-CZ"/>
          </a:p>
        </p:txBody>
      </p:sp>
    </p:spTree>
    <p:extLst>
      <p:ext uri="{BB962C8B-B14F-4D97-AF65-F5344CB8AC3E}">
        <p14:creationId xmlns="" xmlns:p14="http://schemas.microsoft.com/office/powerpoint/2010/main" val="573014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9875" name="Zástupný symbol pro poznámky 2"/>
          <p:cNvSpPr>
            <a:spLocks noGrp="1"/>
          </p:cNvSpPr>
          <p:nvPr>
            <p:ph type="body" idx="1"/>
          </p:nvPr>
        </p:nvSpPr>
        <p:spPr bwMode="auto"/>
        <p:txBody>
          <a:bodyPr wrap="square" numCol="1" anchor="t" anchorCtr="0" compatLnSpc="1">
            <a:prstTxWarp prst="textNoShape">
              <a:avLst/>
            </a:prstTxWarp>
            <a:normAutofit/>
          </a:bodyPr>
          <a:lstStyle/>
          <a:p>
            <a:pPr marL="0" lvl="1">
              <a:buFontTx/>
              <a:buNone/>
              <a:defRPr/>
            </a:pPr>
            <a:r>
              <a:rPr lang="cs-CZ" sz="1600" b="1" err="1">
                <a:latin typeface="Comic Sans MS" pitchFamily="66" charset="0"/>
              </a:rPr>
              <a:t>Erythema</a:t>
            </a:r>
            <a:r>
              <a:rPr lang="cs-CZ" sz="1600" b="1">
                <a:latin typeface="Comic Sans MS" pitchFamily="66" charset="0"/>
              </a:rPr>
              <a:t> </a:t>
            </a:r>
            <a:r>
              <a:rPr lang="cs-CZ" sz="1600" b="1" err="1">
                <a:latin typeface="Comic Sans MS" pitchFamily="66" charset="0"/>
              </a:rPr>
              <a:t>nodosum</a:t>
            </a:r>
            <a:r>
              <a:rPr lang="cs-CZ" sz="1600" b="1">
                <a:latin typeface="Comic Sans MS" pitchFamily="66" charset="0"/>
              </a:rPr>
              <a:t> </a:t>
            </a:r>
            <a:r>
              <a:rPr lang="cs-CZ" sz="1600">
                <a:latin typeface="Comic Sans MS" pitchFamily="66" charset="0"/>
              </a:rPr>
              <a:t>– zánětlivé onemocnění podkožní tkáně</a:t>
            </a:r>
          </a:p>
        </p:txBody>
      </p:sp>
      <p:sp>
        <p:nvSpPr>
          <p:cNvPr id="4" name="Zástupný symbol pro číslo snímku 3"/>
          <p:cNvSpPr>
            <a:spLocks noGrp="1"/>
          </p:cNvSpPr>
          <p:nvPr>
            <p:ph type="sldNum" sz="quarter" idx="5"/>
          </p:nvPr>
        </p:nvSpPr>
        <p:spPr/>
        <p:txBody>
          <a:bodyPr/>
          <a:lstStyle/>
          <a:p>
            <a:pPr>
              <a:defRPr/>
            </a:pPr>
            <a:fld id="{D4DE4B60-D022-4816-819F-EDF393EE8FC8}" type="slidenum">
              <a:rPr lang="cs-CZ" smtClean="0"/>
              <a:pPr>
                <a:defRPr/>
              </a:pPr>
              <a:t>30</a:t>
            </a:fld>
            <a:endParaRPr lang="cs-CZ"/>
          </a:p>
        </p:txBody>
      </p:sp>
    </p:spTree>
    <p:extLst>
      <p:ext uri="{BB962C8B-B14F-4D97-AF65-F5344CB8AC3E}">
        <p14:creationId xmlns="" xmlns:p14="http://schemas.microsoft.com/office/powerpoint/2010/main" val="3731965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349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t>Lehký tvar – postižení rekta a sigmoidea, nejčastější forma, postihuje asi 50 % pacientů)</a:t>
            </a:r>
          </a:p>
          <a:p>
            <a:pPr eaLnBrk="1" hangingPunct="1"/>
            <a:r>
              <a:rPr lang="cs-CZ"/>
              <a:t>Středně těžký tvar – včetně sestupného tračníku (20 %)</a:t>
            </a:r>
          </a:p>
          <a:p>
            <a:pPr eaLnBrk="1" hangingPunct="1"/>
            <a:r>
              <a:rPr lang="cs-CZ"/>
              <a:t>Těžký tvar – postižen i tračník příčný či vzestupný s oblastí slepého střeva (30 %)</a:t>
            </a:r>
          </a:p>
          <a:p>
            <a:pPr eaLnBrk="1" hangingPunct="1"/>
            <a:r>
              <a:rPr lang="cs-CZ"/>
              <a:t>Často dochází k jizvení střeva, jeho zkrácení a ztrátě funkce</a:t>
            </a:r>
          </a:p>
          <a:p>
            <a:pPr eaLnBrk="1" hangingPunct="1"/>
            <a:r>
              <a:rPr lang="cs-CZ"/>
              <a:t>Nejobávanější komplikací UC je toxické megakolon – dochází k ochrnutí hladkého svalstva střevní stěny, dilatace střevního průsvitu, hrozí perforace</a:t>
            </a:r>
          </a:p>
          <a:p>
            <a:pPr eaLnBrk="1" hangingPunct="1"/>
            <a:r>
              <a:rPr lang="cs-CZ"/>
              <a:t>krvácení, karcinom</a:t>
            </a:r>
          </a:p>
        </p:txBody>
      </p:sp>
      <p:sp>
        <p:nvSpPr>
          <p:cNvPr id="4" name="Zástupný symbol pro číslo snímku 3"/>
          <p:cNvSpPr>
            <a:spLocks noGrp="1"/>
          </p:cNvSpPr>
          <p:nvPr>
            <p:ph type="sldNum" sz="quarter" idx="5"/>
          </p:nvPr>
        </p:nvSpPr>
        <p:spPr/>
        <p:txBody>
          <a:bodyPr/>
          <a:lstStyle/>
          <a:p>
            <a:pPr>
              <a:defRPr/>
            </a:pPr>
            <a:fld id="{44C43CFC-7F46-425D-9A2C-CB2F4E058AA7}" type="slidenum">
              <a:rPr lang="cs-CZ" smtClean="0"/>
              <a:pPr>
                <a:defRPr/>
              </a:pPr>
              <a:t>31</a:t>
            </a:fld>
            <a:endParaRPr lang="cs-CZ"/>
          </a:p>
        </p:txBody>
      </p:sp>
    </p:spTree>
    <p:extLst>
      <p:ext uri="{BB962C8B-B14F-4D97-AF65-F5344CB8AC3E}">
        <p14:creationId xmlns="" xmlns:p14="http://schemas.microsoft.com/office/powerpoint/2010/main" val="2878281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553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AEC6C07F-B890-4799-9611-D0E19B2CD0B0}" type="slidenum">
              <a:rPr lang="cs-CZ" smtClean="0"/>
              <a:pPr>
                <a:defRPr/>
              </a:pPr>
              <a:t>32</a:t>
            </a:fld>
            <a:endParaRPr lang="cs-CZ"/>
          </a:p>
        </p:txBody>
      </p:sp>
    </p:spTree>
    <p:extLst>
      <p:ext uri="{BB962C8B-B14F-4D97-AF65-F5344CB8AC3E}">
        <p14:creationId xmlns="" xmlns:p14="http://schemas.microsoft.com/office/powerpoint/2010/main" val="1254949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75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0" lvl="1"/>
            <a:r>
              <a:rPr lang="cs-CZ" sz="1600">
                <a:latin typeface="Comic Sans MS" pitchFamily="66" charset="0"/>
              </a:rPr>
              <a:t>Tenesmy – hlavní příznak onemocnění, nucení na stolici, </a:t>
            </a:r>
            <a:r>
              <a:rPr lang="cs-CZ"/>
              <a:t>neúplného nebo nedostatečného vyprázdnění po defekaci. Někdy je tento pocit líčený až jako trýznivé nucení </a:t>
            </a:r>
          </a:p>
        </p:txBody>
      </p:sp>
      <p:sp>
        <p:nvSpPr>
          <p:cNvPr id="4" name="Zástupný symbol pro číslo snímku 3"/>
          <p:cNvSpPr>
            <a:spLocks noGrp="1"/>
          </p:cNvSpPr>
          <p:nvPr>
            <p:ph type="sldNum" sz="quarter" idx="5"/>
          </p:nvPr>
        </p:nvSpPr>
        <p:spPr/>
        <p:txBody>
          <a:bodyPr/>
          <a:lstStyle/>
          <a:p>
            <a:pPr>
              <a:defRPr/>
            </a:pPr>
            <a:fld id="{4C7FA21D-61A7-4A9A-BCEE-717B691C25CB}" type="slidenum">
              <a:rPr lang="cs-CZ" smtClean="0"/>
              <a:pPr>
                <a:defRPr/>
              </a:pPr>
              <a:t>33</a:t>
            </a:fld>
            <a:endParaRPr lang="cs-CZ"/>
          </a:p>
        </p:txBody>
      </p:sp>
    </p:spTree>
    <p:extLst>
      <p:ext uri="{BB962C8B-B14F-4D97-AF65-F5344CB8AC3E}">
        <p14:creationId xmlns="" xmlns:p14="http://schemas.microsoft.com/office/powerpoint/2010/main" val="74398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latin typeface="Arial" charset="0"/>
              </a:rPr>
              <a:t>250 m2 – asi 140x více než je povrch těla (povrch lidského těla dospělého člověka činí 1,6-1,9 m2)</a:t>
            </a:r>
          </a:p>
          <a:p>
            <a:pPr eaLnBrk="1" hangingPunct="1"/>
            <a:r>
              <a:rPr lang="cs-CZ">
                <a:latin typeface="Arial" charset="0"/>
              </a:rPr>
              <a:t>Díky TS se udržujem</a:t>
            </a:r>
            <a:r>
              <a:rPr lang="cs-CZ" baseline="0">
                <a:latin typeface="Arial" charset="0"/>
              </a:rPr>
              <a:t>e na živu, neboť nám zprostředkovává zisk energie substrátů z potravy.</a:t>
            </a:r>
          </a:p>
          <a:p>
            <a:pPr eaLnBrk="1" hangingPunct="1"/>
            <a:r>
              <a:rPr lang="cs-CZ" baseline="0">
                <a:latin typeface="Arial" charset="0"/>
              </a:rPr>
              <a:t>Funkci TS nedokáže převzít žádný jiný orgán/ani transplantovaný.</a:t>
            </a:r>
          </a:p>
          <a:p>
            <a:pPr eaLnBrk="1" hangingPunct="1"/>
            <a:r>
              <a:rPr lang="cs-CZ" baseline="0">
                <a:latin typeface="Arial" charset="0"/>
              </a:rPr>
              <a:t>Nefungující nebo chybějící celé střevo lze nahradit zatím pouze PV.</a:t>
            </a:r>
          </a:p>
          <a:p>
            <a:pPr eaLnBrk="1" hangingPunct="1"/>
            <a:r>
              <a:rPr lang="cs-CZ" baseline="0">
                <a:latin typeface="Arial" charset="0"/>
              </a:rPr>
              <a:t>-ad Slizniční vrstva </a:t>
            </a:r>
            <a:r>
              <a:rPr lang="cs-CZ">
                <a:latin typeface="Arial"/>
                <a:cs typeface="Arial"/>
              </a:rPr>
              <a:t>- řasy-klky(</a:t>
            </a:r>
            <a:r>
              <a:rPr lang="cs-CZ"/>
              <a:t>miniaturními výběžky)-</a:t>
            </a:r>
            <a:r>
              <a:rPr lang="cs-CZ">
                <a:latin typeface="Calibri"/>
              </a:rPr>
              <a:t>mikroklky</a:t>
            </a:r>
          </a:p>
          <a:p>
            <a:pPr eaLnBrk="1" hangingPunct="1"/>
            <a:r>
              <a:rPr lang="cs-CZ">
                <a:latin typeface="Calibri"/>
              </a:rPr>
              <a:t>-ad Serózní blána - je povlak/obal střeva</a:t>
            </a:r>
          </a:p>
        </p:txBody>
      </p:sp>
      <p:sp>
        <p:nvSpPr>
          <p:cNvPr id="4" name="Zástupný symbol pro číslo snímku 3"/>
          <p:cNvSpPr>
            <a:spLocks noGrp="1"/>
          </p:cNvSpPr>
          <p:nvPr>
            <p:ph type="sldNum" sz="quarter" idx="5"/>
          </p:nvPr>
        </p:nvSpPr>
        <p:spPr/>
        <p:txBody>
          <a:bodyPr/>
          <a:lstStyle/>
          <a:p>
            <a:pPr>
              <a:defRPr/>
            </a:pPr>
            <a:fld id="{55378F87-4855-4260-BB4D-C6DAE48543BD}" type="slidenum">
              <a:rPr lang="cs-CZ" smtClean="0"/>
              <a:pPr>
                <a:defRPr/>
              </a:pPr>
              <a:t>3</a:t>
            </a:fld>
            <a:endParaRPr lang="cs-CZ"/>
          </a:p>
        </p:txBody>
      </p:sp>
    </p:spTree>
    <p:extLst>
      <p:ext uri="{BB962C8B-B14F-4D97-AF65-F5344CB8AC3E}">
        <p14:creationId xmlns="" xmlns:p14="http://schemas.microsoft.com/office/powerpoint/2010/main" val="2576734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96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062B31B9-EACD-4EA8-9969-DA8C5E8FCF00}" type="slidenum">
              <a:rPr lang="cs-CZ" smtClean="0"/>
              <a:pPr>
                <a:defRPr/>
              </a:pPr>
              <a:t>35</a:t>
            </a:fld>
            <a:endParaRPr lang="cs-CZ"/>
          </a:p>
        </p:txBody>
      </p:sp>
    </p:spTree>
    <p:extLst>
      <p:ext uri="{BB962C8B-B14F-4D97-AF65-F5344CB8AC3E}">
        <p14:creationId xmlns="" xmlns:p14="http://schemas.microsoft.com/office/powerpoint/2010/main" val="3256871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16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t>TPV totální PV</a:t>
            </a:r>
          </a:p>
        </p:txBody>
      </p:sp>
      <p:sp>
        <p:nvSpPr>
          <p:cNvPr id="4" name="Zástupný symbol pro číslo snímku 3"/>
          <p:cNvSpPr>
            <a:spLocks noGrp="1"/>
          </p:cNvSpPr>
          <p:nvPr>
            <p:ph type="sldNum" sz="quarter" idx="5"/>
          </p:nvPr>
        </p:nvSpPr>
        <p:spPr/>
        <p:txBody>
          <a:bodyPr/>
          <a:lstStyle/>
          <a:p>
            <a:pPr>
              <a:defRPr/>
            </a:pPr>
            <a:fld id="{2A2539BD-8963-46AD-AAF8-6C839FF9A3E9}" type="slidenum">
              <a:rPr lang="cs-CZ" smtClean="0"/>
              <a:pPr>
                <a:defRPr/>
              </a:pPr>
              <a:t>36</a:t>
            </a:fld>
            <a:endParaRPr lang="cs-CZ"/>
          </a:p>
        </p:txBody>
      </p:sp>
    </p:spTree>
    <p:extLst>
      <p:ext uri="{BB962C8B-B14F-4D97-AF65-F5344CB8AC3E}">
        <p14:creationId xmlns="" xmlns:p14="http://schemas.microsoft.com/office/powerpoint/2010/main" val="1655380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37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0D787D28-F452-430C-A783-C2DC6EFDCA3B}" type="slidenum">
              <a:rPr lang="cs-CZ" smtClean="0"/>
              <a:pPr>
                <a:defRPr/>
              </a:pPr>
              <a:t>37</a:t>
            </a:fld>
            <a:endParaRPr lang="cs-CZ"/>
          </a:p>
        </p:txBody>
      </p:sp>
    </p:spTree>
    <p:extLst>
      <p:ext uri="{BB962C8B-B14F-4D97-AF65-F5344CB8AC3E}">
        <p14:creationId xmlns="" xmlns:p14="http://schemas.microsoft.com/office/powerpoint/2010/main" val="162370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57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6B268D9C-7407-4138-9A8C-EAD695A2252C}" type="slidenum">
              <a:rPr lang="cs-CZ" smtClean="0"/>
              <a:pPr>
                <a:defRPr/>
              </a:pPr>
              <a:t>38</a:t>
            </a:fld>
            <a:endParaRPr lang="cs-CZ"/>
          </a:p>
        </p:txBody>
      </p:sp>
    </p:spTree>
    <p:extLst>
      <p:ext uri="{BB962C8B-B14F-4D97-AF65-F5344CB8AC3E}">
        <p14:creationId xmlns="" xmlns:p14="http://schemas.microsoft.com/office/powerpoint/2010/main" val="1370982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78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5275738D-0417-4FD5-AC3F-6B70A2D2E51C}" type="slidenum">
              <a:rPr lang="cs-CZ" smtClean="0"/>
              <a:pPr>
                <a:defRPr/>
              </a:pPr>
              <a:t>39</a:t>
            </a:fld>
            <a:endParaRPr lang="cs-CZ"/>
          </a:p>
        </p:txBody>
      </p:sp>
    </p:spTree>
    <p:extLst>
      <p:ext uri="{BB962C8B-B14F-4D97-AF65-F5344CB8AC3E}">
        <p14:creationId xmlns="" xmlns:p14="http://schemas.microsoft.com/office/powerpoint/2010/main" val="3194529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987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279E073C-944A-414D-8335-CD501C2089D3}" type="slidenum">
              <a:rPr lang="cs-CZ" smtClean="0"/>
              <a:pPr>
                <a:defRPr/>
              </a:pPr>
              <a:t>40</a:t>
            </a:fld>
            <a:endParaRPr lang="cs-CZ"/>
          </a:p>
        </p:txBody>
      </p:sp>
    </p:spTree>
    <p:extLst>
      <p:ext uri="{BB962C8B-B14F-4D97-AF65-F5344CB8AC3E}">
        <p14:creationId xmlns="" xmlns:p14="http://schemas.microsoft.com/office/powerpoint/2010/main" val="2709865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8192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231E29A6-4E42-422C-8909-D08CF9DC7970}" type="slidenum">
              <a:rPr lang="cs-CZ" smtClean="0"/>
              <a:pPr>
                <a:defRPr/>
              </a:pPr>
              <a:t>41</a:t>
            </a:fld>
            <a:endParaRPr lang="cs-CZ"/>
          </a:p>
        </p:txBody>
      </p:sp>
    </p:spTree>
    <p:extLst>
      <p:ext uri="{BB962C8B-B14F-4D97-AF65-F5344CB8AC3E}">
        <p14:creationId xmlns="" xmlns:p14="http://schemas.microsoft.com/office/powerpoint/2010/main" val="1135607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83970"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p>
          <a:p>
            <a:endParaRPr lang="cs-CZ"/>
          </a:p>
          <a:p>
            <a:endParaRPr lang="cs-CZ"/>
          </a:p>
          <a:p>
            <a:endParaRPr lang="cs-CZ"/>
          </a:p>
          <a:p>
            <a:endParaRPr lang="cs-CZ"/>
          </a:p>
          <a:p>
            <a:pPr eaLnBrk="1" hangingPunct="1"/>
            <a:endParaRPr lang="cs-CZ"/>
          </a:p>
        </p:txBody>
      </p:sp>
      <p:sp>
        <p:nvSpPr>
          <p:cNvPr id="4" name="Zástupný symbol pro číslo snímku 3"/>
          <p:cNvSpPr>
            <a:spLocks noGrp="1"/>
          </p:cNvSpPr>
          <p:nvPr>
            <p:ph type="sldNum" sz="quarter" idx="5"/>
          </p:nvPr>
        </p:nvSpPr>
        <p:spPr/>
        <p:txBody>
          <a:bodyPr/>
          <a:lstStyle/>
          <a:p>
            <a:pPr>
              <a:defRPr/>
            </a:pPr>
            <a:fld id="{5690DA6C-58A0-47BD-8ADA-F694776EC626}" type="slidenum">
              <a:rPr lang="cs-CZ" smtClean="0"/>
              <a:pPr>
                <a:defRPr/>
              </a:pPr>
              <a:t>42</a:t>
            </a:fld>
            <a:endParaRPr lang="cs-CZ"/>
          </a:p>
        </p:txBody>
      </p:sp>
    </p:spTree>
    <p:extLst>
      <p:ext uri="{BB962C8B-B14F-4D97-AF65-F5344CB8AC3E}">
        <p14:creationId xmlns="" xmlns:p14="http://schemas.microsoft.com/office/powerpoint/2010/main" val="152964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86018"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p>
          <a:p>
            <a:endParaRPr lang="cs-CZ"/>
          </a:p>
          <a:p>
            <a:endParaRPr lang="cs-CZ"/>
          </a:p>
          <a:p>
            <a:endParaRPr lang="cs-CZ"/>
          </a:p>
          <a:p>
            <a:pPr eaLnBrk="1" hangingPunct="1"/>
            <a:endParaRPr lang="cs-CZ"/>
          </a:p>
        </p:txBody>
      </p:sp>
      <p:sp>
        <p:nvSpPr>
          <p:cNvPr id="4" name="Zástupný symbol pro číslo snímku 3"/>
          <p:cNvSpPr>
            <a:spLocks noGrp="1"/>
          </p:cNvSpPr>
          <p:nvPr>
            <p:ph type="sldNum" sz="quarter" idx="5"/>
          </p:nvPr>
        </p:nvSpPr>
        <p:spPr/>
        <p:txBody>
          <a:bodyPr/>
          <a:lstStyle/>
          <a:p>
            <a:pPr>
              <a:defRPr/>
            </a:pPr>
            <a:fld id="{B6B30F1B-3276-466D-840B-CAE5CBE8AF5F}" type="slidenum">
              <a:rPr lang="cs-CZ" smtClean="0"/>
              <a:pPr>
                <a:defRPr/>
              </a:pPr>
              <a:t>43</a:t>
            </a:fld>
            <a:endParaRPr lang="cs-CZ"/>
          </a:p>
        </p:txBody>
      </p:sp>
    </p:spTree>
    <p:extLst>
      <p:ext uri="{BB962C8B-B14F-4D97-AF65-F5344CB8AC3E}">
        <p14:creationId xmlns="" xmlns:p14="http://schemas.microsoft.com/office/powerpoint/2010/main" val="659123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8806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76FB0E79-2412-41CA-98DB-29BB7E29754F}" type="slidenum">
              <a:rPr lang="cs-CZ" smtClean="0"/>
              <a:pPr>
                <a:defRPr/>
              </a:pPr>
              <a:t>44</a:t>
            </a:fld>
            <a:endParaRPr lang="cs-CZ"/>
          </a:p>
        </p:txBody>
      </p:sp>
    </p:spTree>
    <p:extLst>
      <p:ext uri="{BB962C8B-B14F-4D97-AF65-F5344CB8AC3E}">
        <p14:creationId xmlns="" xmlns:p14="http://schemas.microsoft.com/office/powerpoint/2010/main" val="375446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84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b="1" u="sng" dirty="0"/>
              <a:t>Duodenum</a:t>
            </a:r>
            <a:r>
              <a:rPr lang="cs-CZ" dirty="0"/>
              <a:t> – navazuje na vrátník žaludku.  Hlavní místo absorpce Ca, Mg, </a:t>
            </a:r>
            <a:r>
              <a:rPr lang="cs-CZ" dirty="0" err="1"/>
              <a:t>Fe</a:t>
            </a:r>
            <a:r>
              <a:rPr lang="cs-CZ" dirty="0"/>
              <a:t>, glukózy a dalších monosacharidů, disacharidů a vitaminů </a:t>
            </a:r>
            <a:r>
              <a:rPr lang="cs-CZ" dirty="0" err="1"/>
              <a:t>rozp.ve</a:t>
            </a:r>
            <a:r>
              <a:rPr lang="cs-CZ" dirty="0"/>
              <a:t> vodě (</a:t>
            </a:r>
            <a:r>
              <a:rPr lang="cs-CZ" dirty="0" err="1"/>
              <a:t>thiaminu</a:t>
            </a:r>
            <a:r>
              <a:rPr lang="cs-CZ" dirty="0"/>
              <a:t>, riboflavinu, pyridoxinu, k.listové a k. askorbové)</a:t>
            </a:r>
          </a:p>
          <a:p>
            <a:pPr eaLnBrk="1" hangingPunct="1"/>
            <a:r>
              <a:rPr lang="cs-CZ" dirty="0" err="1"/>
              <a:t>Vaterova</a:t>
            </a:r>
            <a:r>
              <a:rPr lang="cs-CZ" dirty="0"/>
              <a:t> papila - místo v sestupné části duodena, v němž do dvanáctníku ústí žlučovod (</a:t>
            </a:r>
            <a:r>
              <a:rPr lang="cs-CZ" dirty="0" err="1"/>
              <a:t>ductus</a:t>
            </a:r>
            <a:r>
              <a:rPr lang="cs-CZ" dirty="0"/>
              <a:t> </a:t>
            </a:r>
            <a:r>
              <a:rPr lang="cs-CZ" dirty="0" err="1"/>
              <a:t>choledochus</a:t>
            </a:r>
            <a:r>
              <a:rPr lang="cs-CZ" dirty="0"/>
              <a:t>) a vývod slinivky břišní (</a:t>
            </a:r>
            <a:r>
              <a:rPr lang="cs-CZ" dirty="0" err="1"/>
              <a:t>ductus</a:t>
            </a:r>
            <a:r>
              <a:rPr lang="cs-CZ" dirty="0"/>
              <a:t> </a:t>
            </a:r>
            <a:r>
              <a:rPr lang="cs-CZ" dirty="0" err="1"/>
              <a:t>pancreaticus</a:t>
            </a:r>
            <a:r>
              <a:rPr lang="cs-CZ" dirty="0"/>
              <a:t>). Při endoskopicky možno vyústění rozšířit (</a:t>
            </a:r>
            <a:r>
              <a:rPr lang="cs-CZ" dirty="0" err="1"/>
              <a:t>papilotomie</a:t>
            </a:r>
            <a:r>
              <a:rPr lang="cs-CZ" dirty="0"/>
              <a:t>). To má význam např. při </a:t>
            </a:r>
            <a:r>
              <a:rPr lang="cs-CZ" dirty="0" err="1"/>
              <a:t>choledocholitiáze</a:t>
            </a:r>
            <a:r>
              <a:rPr lang="cs-CZ" dirty="0"/>
              <a:t>.</a:t>
            </a:r>
          </a:p>
          <a:p>
            <a:pPr eaLnBrk="1" hangingPunct="1"/>
            <a:r>
              <a:rPr lang="cs-CZ" dirty="0"/>
              <a:t>V části duodena za </a:t>
            </a:r>
            <a:r>
              <a:rPr lang="cs-CZ" dirty="0" err="1"/>
              <a:t>Vaterovou</a:t>
            </a:r>
            <a:r>
              <a:rPr lang="cs-CZ" dirty="0"/>
              <a:t> papilou a </a:t>
            </a:r>
            <a:r>
              <a:rPr lang="cs-CZ" b="1" u="sng" dirty="0"/>
              <a:t>v jejun</a:t>
            </a:r>
            <a:r>
              <a:rPr lang="cs-CZ" u="sng" dirty="0"/>
              <a:t>u</a:t>
            </a:r>
            <a:r>
              <a:rPr lang="cs-CZ" dirty="0"/>
              <a:t> - dochází ke vstřebávání lipofilních vitaminů (ADEK), proteinů a tuků</a:t>
            </a:r>
          </a:p>
          <a:p>
            <a:pPr eaLnBrk="1" hangingPunct="1"/>
            <a:r>
              <a:rPr lang="cs-CZ" b="1" u="sng" dirty="0"/>
              <a:t>Terminální ileum</a:t>
            </a:r>
            <a:r>
              <a:rPr lang="cs-CZ" dirty="0"/>
              <a:t> - vstřebávání žlučových kyselin a B12.</a:t>
            </a:r>
          </a:p>
          <a:p>
            <a:pPr eaLnBrk="1" hangingPunct="1"/>
            <a:r>
              <a:rPr lang="cs-CZ" dirty="0"/>
              <a:t>místo v sestupné části duodena, v němž do dvanáctníku ústí žlučovod (</a:t>
            </a:r>
            <a:r>
              <a:rPr lang="cs-CZ" dirty="0" err="1"/>
              <a:t>ductus</a:t>
            </a:r>
            <a:r>
              <a:rPr lang="cs-CZ" dirty="0"/>
              <a:t> </a:t>
            </a:r>
            <a:r>
              <a:rPr lang="cs-CZ" dirty="0" err="1"/>
              <a:t>choledochus</a:t>
            </a:r>
            <a:r>
              <a:rPr lang="cs-CZ" dirty="0"/>
              <a:t>) a vývod slinivky břišní (</a:t>
            </a:r>
            <a:r>
              <a:rPr lang="cs-CZ" dirty="0" err="1"/>
              <a:t>ductus</a:t>
            </a:r>
            <a:r>
              <a:rPr lang="cs-CZ" dirty="0"/>
              <a:t> </a:t>
            </a:r>
            <a:r>
              <a:rPr lang="cs-CZ" dirty="0" err="1"/>
              <a:t>pancreaticus</a:t>
            </a:r>
            <a:r>
              <a:rPr lang="cs-CZ" dirty="0"/>
              <a:t>). Při endoskopii je možné z tohoto místa oba vývody </a:t>
            </a:r>
            <a:r>
              <a:rPr lang="cs-CZ" dirty="0" err="1"/>
              <a:t>nasondovat</a:t>
            </a:r>
            <a:r>
              <a:rPr lang="cs-CZ" dirty="0"/>
              <a:t> a společné vyústění rozšířit (</a:t>
            </a:r>
            <a:r>
              <a:rPr lang="cs-CZ" dirty="0" err="1"/>
              <a:t>papilotomie</a:t>
            </a:r>
            <a:r>
              <a:rPr lang="cs-CZ" dirty="0"/>
              <a:t>). To má význam např. při </a:t>
            </a:r>
            <a:r>
              <a:rPr lang="cs-CZ" dirty="0" err="1"/>
              <a:t>choledocholitiáze</a:t>
            </a:r>
            <a:r>
              <a:rPr lang="cs-CZ" dirty="0"/>
              <a:t>. - probíhá vstřebávání sodíku</a:t>
            </a:r>
          </a:p>
          <a:p>
            <a:pPr eaLnBrk="1" hangingPunct="1"/>
            <a:r>
              <a:rPr lang="cs-CZ" dirty="0"/>
              <a:t>Substance P</a:t>
            </a:r>
            <a:r>
              <a:rPr lang="cs-CZ" u="sng" dirty="0"/>
              <a:t> </a:t>
            </a:r>
            <a:r>
              <a:rPr lang="cs-CZ" dirty="0"/>
              <a:t>– polypeptid o 11 AMK</a:t>
            </a:r>
            <a:r>
              <a:rPr lang="cs-CZ" baseline="0" dirty="0"/>
              <a:t> s hormonálními účinky ve střevě a působí také jako </a:t>
            </a:r>
            <a:r>
              <a:rPr lang="cs-CZ" baseline="0" dirty="0" err="1"/>
              <a:t>neuropřenašeč</a:t>
            </a:r>
            <a:r>
              <a:rPr lang="cs-CZ" baseline="0" dirty="0"/>
              <a:t> v mozkové tkáni. </a:t>
            </a:r>
            <a:r>
              <a:rPr lang="cs-CZ" b="1" baseline="0" dirty="0"/>
              <a:t>Ve střevě vyvolává stahy hladké svaloviny.</a:t>
            </a:r>
            <a:endParaRPr lang="cs-CZ" dirty="0"/>
          </a:p>
        </p:txBody>
      </p:sp>
      <p:sp>
        <p:nvSpPr>
          <p:cNvPr id="4" name="Zástupný symbol pro číslo snímku 3"/>
          <p:cNvSpPr>
            <a:spLocks noGrp="1"/>
          </p:cNvSpPr>
          <p:nvPr>
            <p:ph type="sldNum" sz="quarter" idx="5"/>
          </p:nvPr>
        </p:nvSpPr>
        <p:spPr/>
        <p:txBody>
          <a:bodyPr/>
          <a:lstStyle/>
          <a:p>
            <a:pPr>
              <a:defRPr/>
            </a:pPr>
            <a:fld id="{1F902681-D8FA-4F03-A3D4-54BD9B08FF35}" type="slidenum">
              <a:rPr lang="cs-CZ" smtClean="0"/>
              <a:pPr>
                <a:defRPr/>
              </a:pPr>
              <a:t>4</a:t>
            </a:fld>
            <a:endParaRPr lang="cs-CZ"/>
          </a:p>
        </p:txBody>
      </p:sp>
    </p:spTree>
    <p:extLst>
      <p:ext uri="{BB962C8B-B14F-4D97-AF65-F5344CB8AC3E}">
        <p14:creationId xmlns="" xmlns:p14="http://schemas.microsoft.com/office/powerpoint/2010/main" val="1674113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011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t>Šetřící úprava</a:t>
            </a:r>
          </a:p>
        </p:txBody>
      </p:sp>
      <p:sp>
        <p:nvSpPr>
          <p:cNvPr id="4" name="Zástupný symbol pro číslo snímku 3"/>
          <p:cNvSpPr>
            <a:spLocks noGrp="1"/>
          </p:cNvSpPr>
          <p:nvPr>
            <p:ph type="sldNum" sz="quarter" idx="5"/>
          </p:nvPr>
        </p:nvSpPr>
        <p:spPr/>
        <p:txBody>
          <a:bodyPr/>
          <a:lstStyle/>
          <a:p>
            <a:pPr>
              <a:defRPr/>
            </a:pPr>
            <a:fld id="{BFEF9382-796B-42A9-888C-A8C0A43E237E}" type="slidenum">
              <a:rPr lang="cs-CZ" smtClean="0"/>
              <a:pPr>
                <a:defRPr/>
              </a:pPr>
              <a:t>45</a:t>
            </a:fld>
            <a:endParaRPr lang="cs-CZ"/>
          </a:p>
        </p:txBody>
      </p:sp>
    </p:spTree>
    <p:extLst>
      <p:ext uri="{BB962C8B-B14F-4D97-AF65-F5344CB8AC3E}">
        <p14:creationId xmlns="" xmlns:p14="http://schemas.microsoft.com/office/powerpoint/2010/main" val="1565342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011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t>Dieta pro dráždivý tračník</a:t>
            </a:r>
          </a:p>
        </p:txBody>
      </p:sp>
      <p:sp>
        <p:nvSpPr>
          <p:cNvPr id="4" name="Zástupný symbol pro číslo snímku 3"/>
          <p:cNvSpPr>
            <a:spLocks noGrp="1"/>
          </p:cNvSpPr>
          <p:nvPr>
            <p:ph type="sldNum" sz="quarter" idx="5"/>
          </p:nvPr>
        </p:nvSpPr>
        <p:spPr/>
        <p:txBody>
          <a:bodyPr/>
          <a:lstStyle/>
          <a:p>
            <a:pPr>
              <a:defRPr/>
            </a:pPr>
            <a:fld id="{BFEF9382-796B-42A9-888C-A8C0A43E237E}" type="slidenum">
              <a:rPr lang="cs-CZ" smtClean="0"/>
              <a:pPr>
                <a:defRPr/>
              </a:pPr>
              <a:t>46</a:t>
            </a:fld>
            <a:endParaRPr lang="cs-CZ"/>
          </a:p>
        </p:txBody>
      </p:sp>
    </p:spTree>
    <p:extLst>
      <p:ext uri="{BB962C8B-B14F-4D97-AF65-F5344CB8AC3E}">
        <p14:creationId xmlns="" xmlns:p14="http://schemas.microsoft.com/office/powerpoint/2010/main" val="3666674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216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FD6A39A-CAF0-4E8E-A642-F86C51125EEC}" type="slidenum">
              <a:rPr lang="cs-CZ" sz="1200">
                <a:latin typeface="+mn-lt"/>
              </a:rPr>
              <a:pPr algn="r" fontAlgn="auto">
                <a:spcBef>
                  <a:spcPts val="0"/>
                </a:spcBef>
                <a:spcAft>
                  <a:spcPts val="0"/>
                </a:spcAft>
                <a:defRPr/>
              </a:pPr>
              <a:t>47</a:t>
            </a:fld>
            <a:endParaRPr lang="cs-CZ" sz="1200">
              <a:latin typeface="+mn-lt"/>
            </a:endParaRPr>
          </a:p>
        </p:txBody>
      </p:sp>
    </p:spTree>
    <p:extLst>
      <p:ext uri="{BB962C8B-B14F-4D97-AF65-F5344CB8AC3E}">
        <p14:creationId xmlns="" xmlns:p14="http://schemas.microsoft.com/office/powerpoint/2010/main" val="8552490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421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539796FE-488A-40E3-AC7C-51C948656ABD}" type="slidenum">
              <a:rPr lang="cs-CZ" smtClean="0"/>
              <a:pPr>
                <a:defRPr/>
              </a:pPr>
              <a:t>48</a:t>
            </a:fld>
            <a:endParaRPr lang="cs-CZ"/>
          </a:p>
        </p:txBody>
      </p:sp>
    </p:spTree>
    <p:extLst>
      <p:ext uri="{BB962C8B-B14F-4D97-AF65-F5344CB8AC3E}">
        <p14:creationId xmlns="" xmlns:p14="http://schemas.microsoft.com/office/powerpoint/2010/main" val="34523410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8306"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t>Nácvik defekačního reflexu</a:t>
            </a:r>
          </a:p>
          <a:p>
            <a:r>
              <a:rPr lang="cs-CZ"/>
              <a:t>Zejména u návykové (habituální) zácpy, ale i u zácpy spastické, pokládám nácvik defekačního reflexu za nezbytnou součást celé léčby. Vyhaslý, či  značně </a:t>
            </a:r>
            <a:r>
              <a:rPr lang="pt-BR"/>
              <a:t>otupělý defekační reflex je třeba „revitalizovat“.</a:t>
            </a:r>
            <a:r>
              <a:rPr lang="cs-CZ"/>
              <a:t> Základem je trpělivé dodržování určitého neměnného pořádku, vytvoření podmíněného reflexu. Celý tento rituál se má odehrát v určitou hodinu, s dostatkem času, aby nebyl spěch. Nejlépe ráno, kdy u většiny lidí probíhá spontánní defekace. Pacient po opuštění lůžka vypije sklenici vody, provede ve stejném pořádku všechny ranní úkony (mytí, ošetření zubů, oblékání,</a:t>
            </a:r>
          </a:p>
          <a:p>
            <a:r>
              <a:rPr lang="pl-PL"/>
              <a:t>stlaní atd.). Pak posnídá a za 20–30 minut po </a:t>
            </a:r>
            <a:r>
              <a:rPr lang="cs-CZ"/>
              <a:t>snídani se bez zbytečného velkého úsilí pokusí o defekaci (využití fyziologického </a:t>
            </a:r>
            <a:r>
              <a:rPr lang="cs-CZ" err="1"/>
              <a:t>gastrokolického</a:t>
            </a:r>
            <a:r>
              <a:rPr lang="cs-CZ"/>
              <a:t> reflexu). Může před tím zkusit lehkou masáž břicha, ve směru pasáže tračníkem. Vhodné je umístit nízkou stoličku </a:t>
            </a:r>
            <a:r>
              <a:rPr lang="pl-PL"/>
              <a:t>pod nohy, aby byla stehna blíže trupu, tak se napodobí </a:t>
            </a:r>
            <a:r>
              <a:rPr lang="cs-CZ"/>
              <a:t>nejjednodušší defekační poloha ve volné přírodě</a:t>
            </a:r>
          </a:p>
          <a:p>
            <a:r>
              <a:rPr lang="cs-CZ"/>
              <a:t>LAXATIVA – 1. vytvářející objem stolice, 2. změkčující stolici, 3. osmotická, 4. salinická (např. magnesium), 5. stimulační (extrakt </a:t>
            </a:r>
            <a:r>
              <a:rPr lang="cs-CZ" err="1"/>
              <a:t>senny</a:t>
            </a:r>
            <a:r>
              <a:rPr lang="cs-CZ"/>
              <a:t>, aloe vera)</a:t>
            </a:r>
          </a:p>
        </p:txBody>
      </p:sp>
      <p:sp>
        <p:nvSpPr>
          <p:cNvPr id="4" name="Zástupný symbol pro číslo snímku 3"/>
          <p:cNvSpPr>
            <a:spLocks noGrp="1"/>
          </p:cNvSpPr>
          <p:nvPr>
            <p:ph type="sldNum" sz="quarter" idx="5"/>
          </p:nvPr>
        </p:nvSpPr>
        <p:spPr/>
        <p:txBody>
          <a:bodyPr/>
          <a:lstStyle/>
          <a:p>
            <a:pPr>
              <a:defRPr/>
            </a:pPr>
            <a:fld id="{C01C40F0-A97A-4839-A583-5A19E4BA5BFF}" type="slidenum">
              <a:rPr lang="cs-CZ" smtClean="0"/>
              <a:pPr>
                <a:defRPr/>
              </a:pPr>
              <a:t>49</a:t>
            </a:fld>
            <a:endParaRPr lang="cs-CZ"/>
          </a:p>
        </p:txBody>
      </p:sp>
    </p:spTree>
    <p:extLst>
      <p:ext uri="{BB962C8B-B14F-4D97-AF65-F5344CB8AC3E}">
        <p14:creationId xmlns="" xmlns:p14="http://schemas.microsoft.com/office/powerpoint/2010/main" val="1997528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0354"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err="1"/>
              <a:t>Lactulosa</a:t>
            </a:r>
            <a:r>
              <a:rPr lang="cs-CZ"/>
              <a:t>, </a:t>
            </a:r>
            <a:r>
              <a:rPr lang="cs-CZ" err="1"/>
              <a:t>Duphalac</a:t>
            </a:r>
            <a:endParaRPr lang="cs-CZ"/>
          </a:p>
        </p:txBody>
      </p:sp>
      <p:sp>
        <p:nvSpPr>
          <p:cNvPr id="4" name="Zástupný symbol pro číslo snímku 3"/>
          <p:cNvSpPr>
            <a:spLocks noGrp="1"/>
          </p:cNvSpPr>
          <p:nvPr>
            <p:ph type="sldNum" sz="quarter" idx="5"/>
          </p:nvPr>
        </p:nvSpPr>
        <p:spPr/>
        <p:txBody>
          <a:bodyPr/>
          <a:lstStyle/>
          <a:p>
            <a:pPr>
              <a:defRPr/>
            </a:pPr>
            <a:fld id="{2A10F1D6-02B9-4479-B99E-BBDC20EEA4E5}" type="slidenum">
              <a:rPr lang="cs-CZ" smtClean="0"/>
              <a:pPr>
                <a:defRPr/>
              </a:pPr>
              <a:t>50</a:t>
            </a:fld>
            <a:endParaRPr lang="cs-CZ"/>
          </a:p>
        </p:txBody>
      </p:sp>
    </p:spTree>
    <p:extLst>
      <p:ext uri="{BB962C8B-B14F-4D97-AF65-F5344CB8AC3E}">
        <p14:creationId xmlns="" xmlns:p14="http://schemas.microsoft.com/office/powerpoint/2010/main" val="1843225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2402"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EC518E6-8269-4843-8037-73177F2C1E85}" type="slidenum">
              <a:rPr lang="cs-CZ" sz="1200">
                <a:latin typeface="+mn-lt"/>
              </a:rPr>
              <a:pPr algn="r" fontAlgn="auto">
                <a:spcBef>
                  <a:spcPts val="0"/>
                </a:spcBef>
                <a:spcAft>
                  <a:spcPts val="0"/>
                </a:spcAft>
                <a:defRPr/>
              </a:pPr>
              <a:t>51</a:t>
            </a:fld>
            <a:endParaRPr lang="cs-CZ" sz="1200">
              <a:latin typeface="+mn-lt"/>
            </a:endParaRPr>
          </a:p>
        </p:txBody>
      </p:sp>
    </p:spTree>
    <p:extLst>
      <p:ext uri="{BB962C8B-B14F-4D97-AF65-F5344CB8AC3E}">
        <p14:creationId xmlns="" xmlns:p14="http://schemas.microsoft.com/office/powerpoint/2010/main" val="1560926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2402"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4EC518E6-8269-4843-8037-73177F2C1E85}" type="slidenum">
              <a:rPr lang="cs-CZ" sz="1200">
                <a:latin typeface="+mn-lt"/>
              </a:rPr>
              <a:pPr algn="r" fontAlgn="auto">
                <a:spcBef>
                  <a:spcPts val="0"/>
                </a:spcBef>
                <a:spcAft>
                  <a:spcPts val="0"/>
                </a:spcAft>
                <a:defRPr/>
              </a:pPr>
              <a:t>52</a:t>
            </a:fld>
            <a:endParaRPr lang="cs-CZ" sz="1200">
              <a:latin typeface="+mn-lt"/>
            </a:endParaRPr>
          </a:p>
        </p:txBody>
      </p:sp>
    </p:spTree>
    <p:extLst>
      <p:ext uri="{BB962C8B-B14F-4D97-AF65-F5344CB8AC3E}">
        <p14:creationId xmlns="" xmlns:p14="http://schemas.microsoft.com/office/powerpoint/2010/main" val="1895060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4450"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a:t>GRAHAM - směs bílé pšeničné mouky a celozrnné mouky s vyšším obsahem otrub</a:t>
            </a:r>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58CE742-1776-4DC0-8612-12B9E0A1C174}" type="slidenum">
              <a:rPr lang="cs-CZ" sz="1200">
                <a:latin typeface="+mn-lt"/>
              </a:rPr>
              <a:pPr algn="r" fontAlgn="auto">
                <a:spcBef>
                  <a:spcPts val="0"/>
                </a:spcBef>
                <a:spcAft>
                  <a:spcPts val="0"/>
                </a:spcAft>
                <a:defRPr/>
              </a:pPr>
              <a:t>53</a:t>
            </a:fld>
            <a:endParaRPr lang="cs-CZ" sz="1200">
              <a:latin typeface="+mn-lt"/>
            </a:endParaRPr>
          </a:p>
        </p:txBody>
      </p:sp>
    </p:spTree>
    <p:extLst>
      <p:ext uri="{BB962C8B-B14F-4D97-AF65-F5344CB8AC3E}">
        <p14:creationId xmlns="" xmlns:p14="http://schemas.microsoft.com/office/powerpoint/2010/main" val="32265907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6498"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BC69165-EA1A-4CA7-AE1A-2EB63FCC4EA6}" type="slidenum">
              <a:rPr lang="cs-CZ" sz="1200">
                <a:latin typeface="+mn-lt"/>
              </a:rPr>
              <a:pPr algn="r" fontAlgn="auto">
                <a:spcBef>
                  <a:spcPts val="0"/>
                </a:spcBef>
                <a:spcAft>
                  <a:spcPts val="0"/>
                </a:spcAft>
                <a:defRPr/>
              </a:pPr>
              <a:t>54</a:t>
            </a:fld>
            <a:endParaRPr lang="cs-CZ" sz="1200">
              <a:latin typeface="+mn-lt"/>
            </a:endParaRPr>
          </a:p>
        </p:txBody>
      </p:sp>
    </p:spTree>
    <p:extLst>
      <p:ext uri="{BB962C8B-B14F-4D97-AF65-F5344CB8AC3E}">
        <p14:creationId xmlns="" xmlns:p14="http://schemas.microsoft.com/office/powerpoint/2010/main" val="109485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Ad </a:t>
            </a:r>
            <a:r>
              <a:rPr lang="cs-CZ" dirty="0" err="1"/>
              <a:t>Ph</a:t>
            </a:r>
            <a:r>
              <a:rPr lang="cs-CZ" dirty="0"/>
              <a:t> – neutralizuje </a:t>
            </a:r>
            <a:r>
              <a:rPr lang="cs-CZ" dirty="0" err="1"/>
              <a:t>kys.tráveninu</a:t>
            </a:r>
            <a:r>
              <a:rPr lang="cs-CZ" dirty="0"/>
              <a:t> ze žaludku</a:t>
            </a:r>
          </a:p>
          <a:p>
            <a:r>
              <a:rPr lang="cs-CZ" dirty="0"/>
              <a:t>Ve střevě je přítomno široké spektrum různých enzymů, jež tráví </a:t>
            </a:r>
            <a:r>
              <a:rPr lang="cs-CZ" dirty="0">
                <a:hlinkClick r:id="rId3" tooltip="Sacharidy"/>
              </a:rPr>
              <a:t>sacharidy</a:t>
            </a:r>
            <a:r>
              <a:rPr lang="cs-CZ" dirty="0"/>
              <a:t>, </a:t>
            </a:r>
            <a:r>
              <a:rPr lang="cs-CZ" dirty="0">
                <a:hlinkClick r:id="rId4" tooltip="Tuky"/>
              </a:rPr>
              <a:t>tuky</a:t>
            </a:r>
            <a:r>
              <a:rPr lang="cs-CZ" dirty="0"/>
              <a:t>, </a:t>
            </a:r>
            <a:r>
              <a:rPr lang="cs-CZ" dirty="0">
                <a:hlinkClick r:id="rId5" tooltip="Bílkovina"/>
              </a:rPr>
              <a:t>bílkoviny</a:t>
            </a:r>
            <a:r>
              <a:rPr lang="cs-CZ" dirty="0"/>
              <a:t> i třeba </a:t>
            </a:r>
            <a:r>
              <a:rPr lang="cs-CZ" dirty="0">
                <a:hlinkClick r:id="rId6" tooltip="Nukleové kyseliny"/>
              </a:rPr>
              <a:t>nukleové kyseliny</a:t>
            </a:r>
            <a:r>
              <a:rPr lang="cs-CZ" dirty="0"/>
              <a:t>. Tzv. </a:t>
            </a:r>
            <a:r>
              <a:rPr lang="cs-CZ" dirty="0">
                <a:hlinkClick r:id="rId7" tooltip="Pankreatická amyláza (stránka neexistuje)"/>
              </a:rPr>
              <a:t>pankreatická amyláza</a:t>
            </a:r>
            <a:r>
              <a:rPr lang="cs-CZ" dirty="0"/>
              <a:t> je vysoce aktivní enzym </a:t>
            </a:r>
            <a:r>
              <a:rPr lang="cs-CZ" dirty="0">
                <a:hlinkClick r:id="rId8" tooltip="Slinivka břišní"/>
              </a:rPr>
              <a:t>slinivky břišní</a:t>
            </a:r>
            <a:r>
              <a:rPr lang="cs-CZ" dirty="0"/>
              <a:t>, který štěpí sacharidy na </a:t>
            </a:r>
            <a:r>
              <a:rPr lang="cs-CZ" dirty="0">
                <a:hlinkClick r:id="rId9" tooltip="Maltóza"/>
              </a:rPr>
              <a:t>maltózu</a:t>
            </a:r>
            <a:r>
              <a:rPr lang="cs-CZ" dirty="0"/>
              <a:t> či na velmi krátké </a:t>
            </a:r>
            <a:r>
              <a:rPr lang="cs-CZ" dirty="0" err="1">
                <a:hlinkClick r:id="rId10" tooltip="Glukan"/>
              </a:rPr>
              <a:t>glukany</a:t>
            </a:r>
            <a:r>
              <a:rPr lang="cs-CZ" dirty="0"/>
              <a:t>. Další rozklad sacharidů provádí zejména enzymy tvořené ve stěně střev – </a:t>
            </a:r>
            <a:r>
              <a:rPr lang="cs-CZ" dirty="0">
                <a:hlinkClick r:id="rId11" tooltip="Laktáza"/>
              </a:rPr>
              <a:t>laktáza</a:t>
            </a:r>
            <a:r>
              <a:rPr lang="cs-CZ" dirty="0"/>
              <a:t>, </a:t>
            </a:r>
            <a:r>
              <a:rPr lang="cs-CZ" dirty="0">
                <a:hlinkClick r:id="rId12" tooltip="Sacharáza (stránka neexistuje)"/>
              </a:rPr>
              <a:t>sacharáza</a:t>
            </a:r>
            <a:r>
              <a:rPr lang="cs-CZ" dirty="0"/>
              <a:t>, </a:t>
            </a:r>
            <a:r>
              <a:rPr lang="cs-CZ" dirty="0">
                <a:hlinkClick r:id="rId13" tooltip="Maltáza (stránka neexistuje)"/>
              </a:rPr>
              <a:t>maltáza</a:t>
            </a:r>
            <a:r>
              <a:rPr lang="cs-CZ" dirty="0"/>
              <a:t> a </a:t>
            </a:r>
            <a:r>
              <a:rPr lang="el-GR" dirty="0">
                <a:hlinkClick r:id="rId14" tooltip="Α-dextrináza (stránka neexistuje)"/>
              </a:rPr>
              <a:t>α-</a:t>
            </a:r>
            <a:r>
              <a:rPr lang="cs-CZ" dirty="0" err="1">
                <a:hlinkClick r:id="rId14" tooltip="Α-dextrináza (stránka neexistuje)"/>
              </a:rPr>
              <a:t>dextrináza</a:t>
            </a:r>
            <a:r>
              <a:rPr lang="cs-CZ" dirty="0"/>
              <a:t>, díky nimž dochází k rozkladu na jednoduché </a:t>
            </a:r>
            <a:r>
              <a:rPr lang="cs-CZ" dirty="0">
                <a:hlinkClick r:id="rId15" tooltip="Monosacharid"/>
              </a:rPr>
              <a:t>monosacharidy</a:t>
            </a:r>
            <a:r>
              <a:rPr lang="cs-CZ" dirty="0"/>
              <a:t> („cukry“). </a:t>
            </a:r>
            <a:r>
              <a:rPr lang="cs-CZ" b="1" dirty="0"/>
              <a:t>Aktivita </a:t>
            </a:r>
            <a:r>
              <a:rPr lang="cs-CZ" b="1" dirty="0" err="1"/>
              <a:t>disacharidáz</a:t>
            </a:r>
            <a:r>
              <a:rPr lang="cs-CZ" dirty="0"/>
              <a:t> - u zdravých lidí individuálně kolísá - viz </a:t>
            </a:r>
            <a:r>
              <a:rPr lang="cs-CZ" dirty="0" err="1"/>
              <a:t>hypolaktázie</a:t>
            </a:r>
            <a:endParaRPr lang="cs-CZ" dirty="0"/>
          </a:p>
          <a:p>
            <a:r>
              <a:rPr lang="cs-CZ" dirty="0"/>
              <a:t> Ve střevě rovněž dochází k masivnímu trávení bílkovin. Toto zajišťují pankreatické </a:t>
            </a:r>
            <a:r>
              <a:rPr lang="cs-CZ" dirty="0" err="1"/>
              <a:t>proteázy</a:t>
            </a:r>
            <a:r>
              <a:rPr lang="cs-CZ" dirty="0"/>
              <a:t>, jako je </a:t>
            </a:r>
            <a:r>
              <a:rPr lang="cs-CZ" dirty="0">
                <a:hlinkClick r:id="rId16" tooltip="Trypsin"/>
              </a:rPr>
              <a:t>trypsin</a:t>
            </a:r>
            <a:r>
              <a:rPr lang="cs-CZ" dirty="0"/>
              <a:t>, </a:t>
            </a:r>
            <a:r>
              <a:rPr lang="cs-CZ" dirty="0">
                <a:hlinkClick r:id="rId17" tooltip="Chymotrypsin"/>
              </a:rPr>
              <a:t>chymotrypsin</a:t>
            </a:r>
            <a:r>
              <a:rPr lang="cs-CZ" dirty="0"/>
              <a:t>, </a:t>
            </a:r>
            <a:r>
              <a:rPr lang="cs-CZ" dirty="0" err="1">
                <a:hlinkClick r:id="rId18" tooltip="Karboxypolypeptidáza (stránka neexistuje)"/>
              </a:rPr>
              <a:t>karboxypolypeptidáza</a:t>
            </a:r>
            <a:r>
              <a:rPr lang="cs-CZ" dirty="0"/>
              <a:t> a </a:t>
            </a:r>
            <a:r>
              <a:rPr lang="cs-CZ" dirty="0" err="1">
                <a:hlinkClick r:id="rId19" tooltip="Elastáza (stránka neexistuje)"/>
              </a:rPr>
              <a:t>elastáza</a:t>
            </a:r>
            <a:r>
              <a:rPr lang="cs-CZ" dirty="0"/>
              <a:t>. Jejich aktivitou vznikají obvykle krátké </a:t>
            </a:r>
            <a:r>
              <a:rPr lang="cs-CZ" dirty="0">
                <a:hlinkClick r:id="rId20" tooltip="Peptid"/>
              </a:rPr>
              <a:t>peptidy</a:t>
            </a:r>
            <a:r>
              <a:rPr lang="cs-CZ" dirty="0"/>
              <a:t> (</a:t>
            </a:r>
            <a:r>
              <a:rPr lang="cs-CZ" dirty="0" err="1">
                <a:hlinkClick r:id="rId21" tooltip="Dipeptid"/>
              </a:rPr>
              <a:t>dipeptidy</a:t>
            </a:r>
            <a:r>
              <a:rPr lang="cs-CZ" dirty="0"/>
              <a:t>, </a:t>
            </a:r>
            <a:r>
              <a:rPr lang="cs-CZ" dirty="0" err="1">
                <a:hlinkClick r:id="rId22" tooltip="Tripeptid"/>
              </a:rPr>
              <a:t>tripeptidy</a:t>
            </a:r>
            <a:r>
              <a:rPr lang="cs-CZ" dirty="0"/>
              <a:t>). Trávení bílkovin dokončují enzymy produkované střevní stěnou, zejména různé </a:t>
            </a:r>
            <a:r>
              <a:rPr lang="cs-CZ" dirty="0" err="1">
                <a:hlinkClick r:id="rId23" tooltip="Dipeptidáza (stránka neexistuje)"/>
              </a:rPr>
              <a:t>dipeptidázy</a:t>
            </a:r>
            <a:r>
              <a:rPr lang="cs-CZ" dirty="0"/>
              <a:t> a </a:t>
            </a:r>
            <a:r>
              <a:rPr lang="cs-CZ" dirty="0" err="1">
                <a:hlinkClick r:id="rId24" tooltip="Aminopolypeptidáza (stránka neexistuje)"/>
              </a:rPr>
              <a:t>aminopolypeptidázy</a:t>
            </a:r>
            <a:r>
              <a:rPr lang="cs-CZ" dirty="0"/>
              <a:t>. Část trávení krátkých peptidů se dokonce odehrává za pomoci speciálních </a:t>
            </a:r>
            <a:r>
              <a:rPr lang="cs-CZ" dirty="0" err="1"/>
              <a:t>proteáz</a:t>
            </a:r>
            <a:r>
              <a:rPr lang="cs-CZ" dirty="0"/>
              <a:t> uvnitř </a:t>
            </a:r>
            <a:r>
              <a:rPr lang="cs-CZ" dirty="0" err="1">
                <a:hlinkClick r:id="rId25" tooltip="Enterocyt"/>
              </a:rPr>
              <a:t>enterocytů</a:t>
            </a:r>
            <a:r>
              <a:rPr lang="cs-CZ" dirty="0"/>
              <a:t>. </a:t>
            </a:r>
          </a:p>
          <a:p>
            <a:r>
              <a:rPr lang="cs-CZ" dirty="0"/>
              <a:t>Rovněž drtivá většina tuků je trávena ve střevě – v tomto ohledu hraje prim tzv. </a:t>
            </a:r>
            <a:r>
              <a:rPr lang="cs-CZ" dirty="0">
                <a:hlinkClick r:id="rId26" tooltip="Pankreatická lipáza (stránka neexistuje)"/>
              </a:rPr>
              <a:t>pankreatická lipáza</a:t>
            </a:r>
            <a:r>
              <a:rPr lang="cs-CZ" dirty="0"/>
              <a:t> přítomná v obrovském množství v </a:t>
            </a:r>
            <a:r>
              <a:rPr lang="cs-CZ" dirty="0">
                <a:hlinkClick r:id="rId27" tooltip="Pankreatická šťáva"/>
              </a:rPr>
              <a:t>pankreatické šťávě</a:t>
            </a:r>
            <a:r>
              <a:rPr lang="cs-CZ" dirty="0"/>
              <a:t>. Jen malou roli hrají lipázy střevní stěny (</a:t>
            </a:r>
            <a:r>
              <a:rPr lang="cs-CZ" dirty="0" err="1">
                <a:hlinkClick r:id="rId28" tooltip="Enterická lipáza (stránka neexistuje)"/>
              </a:rPr>
              <a:t>enterická</a:t>
            </a:r>
            <a:r>
              <a:rPr lang="cs-CZ" dirty="0">
                <a:hlinkClick r:id="rId28" tooltip="Enterická lipáza (stránka neexistuje)"/>
              </a:rPr>
              <a:t> lipáza</a:t>
            </a:r>
            <a:r>
              <a:rPr lang="cs-CZ" dirty="0"/>
              <a:t>)</a:t>
            </a:r>
          </a:p>
          <a:p>
            <a:r>
              <a:rPr lang="cs-CZ" dirty="0"/>
              <a:t>Důležité je, co ze střeva zůstalo zachováno - není důležitý absolutní počet cm, ale spíše jaká část má zachovanou funkci a jaká část byla odstraněna. </a:t>
            </a:r>
            <a:r>
              <a:rPr lang="cs-CZ" dirty="0" err="1"/>
              <a:t>Distálnější</a:t>
            </a:r>
            <a:r>
              <a:rPr lang="cs-CZ" dirty="0"/>
              <a:t> oddíly TS jsou schopny nahradit proximální části TS. Pouze resorpce vitaminu B12 a zpětná resorpce solí žluč.kyselin jsou vázány na terminální ileum a ve vyšších oddílech střeva neprobíhají.</a:t>
            </a:r>
          </a:p>
          <a:p>
            <a:r>
              <a:rPr lang="cs-CZ" dirty="0"/>
              <a:t>Např. Odstranění jejuna – vcelku dobře kompenzuje adaptace ilea</a:t>
            </a:r>
          </a:p>
          <a:p>
            <a:r>
              <a:rPr lang="cs-CZ" dirty="0"/>
              <a:t>           Ale resekce </a:t>
            </a:r>
            <a:r>
              <a:rPr lang="cs-CZ" dirty="0" err="1"/>
              <a:t>termin</a:t>
            </a:r>
            <a:r>
              <a:rPr lang="cs-CZ" dirty="0"/>
              <a:t>. Ilea – deficit B12 a přerušení </a:t>
            </a:r>
            <a:r>
              <a:rPr lang="cs-CZ" dirty="0" err="1"/>
              <a:t>entrerohepatál.oběhu</a:t>
            </a:r>
            <a:r>
              <a:rPr lang="cs-CZ" dirty="0"/>
              <a:t> žluč.kyselin =&gt;snížení poolu žluč. kyselin</a:t>
            </a:r>
          </a:p>
          <a:p>
            <a:r>
              <a:rPr lang="cs-CZ" dirty="0"/>
              <a:t>       </a:t>
            </a:r>
          </a:p>
        </p:txBody>
      </p:sp>
      <p:sp>
        <p:nvSpPr>
          <p:cNvPr id="4" name="Zástupný symbol pro číslo snímku 3"/>
          <p:cNvSpPr>
            <a:spLocks noGrp="1"/>
          </p:cNvSpPr>
          <p:nvPr>
            <p:ph type="sldNum" sz="quarter" idx="10"/>
          </p:nvPr>
        </p:nvSpPr>
        <p:spPr/>
        <p:txBody>
          <a:bodyPr/>
          <a:lstStyle/>
          <a:p>
            <a:pPr>
              <a:defRPr/>
            </a:pPr>
            <a:fld id="{7AA2DEE2-F1E3-49BA-AF7B-C3A10C9A2AE5}" type="slidenum">
              <a:rPr lang="cs-CZ" smtClean="0"/>
              <a:pPr>
                <a:defRPr/>
              </a:pPr>
              <a:t>5</a:t>
            </a:fld>
            <a:endParaRPr lang="cs-CZ"/>
          </a:p>
        </p:txBody>
      </p:sp>
    </p:spTree>
    <p:extLst>
      <p:ext uri="{BB962C8B-B14F-4D97-AF65-F5344CB8AC3E}">
        <p14:creationId xmlns="" xmlns:p14="http://schemas.microsoft.com/office/powerpoint/2010/main" val="12102587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6498" name="Zástupný symbol pro poznámky 2"/>
          <p:cNvSpPr>
            <a:spLocks noGrp="1"/>
          </p:cNvSpPr>
          <p:nvPr>
            <p:ph type="body" idx="1"/>
          </p:nvPr>
        </p:nvSpPr>
        <p:spPr bwMode="auto">
          <a:noFill/>
        </p:spPr>
        <p:txBody>
          <a:bodyPr wrap="square" numCol="1" anchor="t" anchorCtr="0" compatLnSpc="1">
            <a:prstTxWarp prst="textNoShape">
              <a:avLst/>
            </a:prstTxWarp>
          </a:bodyPr>
          <a:lstStyle/>
          <a:p>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3BC69165-EA1A-4CA7-AE1A-2EB63FCC4EA6}" type="slidenum">
              <a:rPr lang="cs-CZ" sz="1200">
                <a:latin typeface="+mn-lt"/>
              </a:rPr>
              <a:pPr algn="r" fontAlgn="auto">
                <a:spcBef>
                  <a:spcPts val="0"/>
                </a:spcBef>
                <a:spcAft>
                  <a:spcPts val="0"/>
                </a:spcAft>
                <a:defRPr/>
              </a:pPr>
              <a:t>55</a:t>
            </a:fld>
            <a:endParaRPr lang="cs-CZ" sz="1200">
              <a:latin typeface="+mn-lt"/>
            </a:endParaRPr>
          </a:p>
        </p:txBody>
      </p:sp>
    </p:spTree>
    <p:extLst>
      <p:ext uri="{BB962C8B-B14F-4D97-AF65-F5344CB8AC3E}">
        <p14:creationId xmlns="" xmlns:p14="http://schemas.microsoft.com/office/powerpoint/2010/main" val="27851930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0854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C1AE1A1-9AA5-477A-8EC0-9BBE8BE7108A}" type="slidenum">
              <a:rPr lang="cs-CZ" sz="1200">
                <a:latin typeface="+mn-lt"/>
              </a:rPr>
              <a:pPr algn="r" fontAlgn="auto">
                <a:spcBef>
                  <a:spcPts val="0"/>
                </a:spcBef>
                <a:spcAft>
                  <a:spcPts val="0"/>
                </a:spcAft>
                <a:defRPr/>
              </a:pPr>
              <a:t>56</a:t>
            </a:fld>
            <a:endParaRPr lang="cs-CZ" sz="1200">
              <a:latin typeface="+mn-lt"/>
            </a:endParaRPr>
          </a:p>
        </p:txBody>
      </p:sp>
    </p:spTree>
    <p:extLst>
      <p:ext uri="{BB962C8B-B14F-4D97-AF65-F5344CB8AC3E}">
        <p14:creationId xmlns="" xmlns:p14="http://schemas.microsoft.com/office/powerpoint/2010/main" val="3930829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059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t>WHO rehydratační roztok: 1 litr H2O, 3,5 g </a:t>
            </a:r>
            <a:r>
              <a:rPr lang="cs-CZ" err="1"/>
              <a:t>NaCl</a:t>
            </a:r>
            <a:r>
              <a:rPr lang="cs-CZ"/>
              <a:t>, 2,5 g NaHCO3, 1,5 g </a:t>
            </a:r>
            <a:r>
              <a:rPr lang="cs-CZ" err="1"/>
              <a:t>KCl</a:t>
            </a:r>
            <a:r>
              <a:rPr lang="cs-CZ"/>
              <a:t>, 20 g glukóza</a:t>
            </a:r>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C2BD6AD-94C2-488E-913D-78793A5D6C4D}" type="slidenum">
              <a:rPr lang="cs-CZ" sz="1200">
                <a:latin typeface="+mn-lt"/>
              </a:rPr>
              <a:pPr algn="r" fontAlgn="auto">
                <a:spcBef>
                  <a:spcPts val="0"/>
                </a:spcBef>
                <a:spcAft>
                  <a:spcPts val="0"/>
                </a:spcAft>
                <a:defRPr/>
              </a:pPr>
              <a:t>57</a:t>
            </a:fld>
            <a:endParaRPr lang="cs-CZ" sz="1200">
              <a:latin typeface="+mn-lt"/>
            </a:endParaRPr>
          </a:p>
        </p:txBody>
      </p:sp>
    </p:spTree>
    <p:extLst>
      <p:ext uri="{BB962C8B-B14F-4D97-AF65-F5344CB8AC3E}">
        <p14:creationId xmlns="" xmlns:p14="http://schemas.microsoft.com/office/powerpoint/2010/main" val="28264830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264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26E91D5-3C2D-4F5E-991A-52C2BC6B6E9D}" type="slidenum">
              <a:rPr lang="cs-CZ" sz="1200">
                <a:latin typeface="+mn-lt"/>
              </a:rPr>
              <a:pPr algn="r" fontAlgn="auto">
                <a:spcBef>
                  <a:spcPts val="0"/>
                </a:spcBef>
                <a:spcAft>
                  <a:spcPts val="0"/>
                </a:spcAft>
                <a:defRPr/>
              </a:pPr>
              <a:t>58</a:t>
            </a:fld>
            <a:endParaRPr lang="cs-CZ" sz="1200">
              <a:latin typeface="+mn-lt"/>
            </a:endParaRPr>
          </a:p>
        </p:txBody>
      </p:sp>
    </p:spTree>
    <p:extLst>
      <p:ext uri="{BB962C8B-B14F-4D97-AF65-F5344CB8AC3E}">
        <p14:creationId xmlns="" xmlns:p14="http://schemas.microsoft.com/office/powerpoint/2010/main" val="29631585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469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7F875DD5-3C0D-4A33-BB30-9EA738552B78}" type="slidenum">
              <a:rPr lang="cs-CZ" smtClean="0"/>
              <a:pPr>
                <a:defRPr/>
              </a:pPr>
              <a:t>59</a:t>
            </a:fld>
            <a:endParaRPr lang="cs-CZ"/>
          </a:p>
        </p:txBody>
      </p:sp>
    </p:spTree>
    <p:extLst>
      <p:ext uri="{BB962C8B-B14F-4D97-AF65-F5344CB8AC3E}">
        <p14:creationId xmlns="" xmlns:p14="http://schemas.microsoft.com/office/powerpoint/2010/main" val="30267839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673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6F04D155-0E64-4F78-898D-E1A7D5F54C06}" type="slidenum">
              <a:rPr lang="cs-CZ" smtClean="0"/>
              <a:pPr>
                <a:defRPr/>
              </a:pPr>
              <a:t>60</a:t>
            </a:fld>
            <a:endParaRPr lang="cs-CZ"/>
          </a:p>
        </p:txBody>
      </p:sp>
    </p:spTree>
    <p:extLst>
      <p:ext uri="{BB962C8B-B14F-4D97-AF65-F5344CB8AC3E}">
        <p14:creationId xmlns="" xmlns:p14="http://schemas.microsoft.com/office/powerpoint/2010/main" val="23130753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187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4EA0E519-E5F5-4885-AAA6-AE379BDD3F96}" type="slidenum">
              <a:rPr lang="cs-CZ" smtClean="0"/>
              <a:pPr>
                <a:defRPr/>
              </a:pPr>
              <a:t>61</a:t>
            </a:fld>
            <a:endParaRPr lang="cs-CZ"/>
          </a:p>
        </p:txBody>
      </p:sp>
    </p:spTree>
    <p:extLst>
      <p:ext uri="{BB962C8B-B14F-4D97-AF65-F5344CB8AC3E}">
        <p14:creationId xmlns="" xmlns:p14="http://schemas.microsoft.com/office/powerpoint/2010/main" val="17171998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0834"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a:t>Odpověď - DÚ</a:t>
            </a:r>
          </a:p>
        </p:txBody>
      </p:sp>
      <p:sp>
        <p:nvSpPr>
          <p:cNvPr id="4" name="Zástupný symbol pro číslo snímku 3"/>
          <p:cNvSpPr>
            <a:spLocks noGrp="1"/>
          </p:cNvSpPr>
          <p:nvPr>
            <p:ph type="sldNum" sz="quarter" idx="5"/>
          </p:nvPr>
        </p:nvSpPr>
        <p:spPr/>
        <p:txBody>
          <a:bodyPr/>
          <a:lstStyle/>
          <a:p>
            <a:pPr>
              <a:defRPr/>
            </a:pPr>
            <a:fld id="{19BF91F5-6605-4063-AF66-AA299E3A860B}" type="slidenum">
              <a:rPr lang="cs-CZ" smtClean="0"/>
              <a:pPr>
                <a:defRPr/>
              </a:pPr>
              <a:t>62</a:t>
            </a:fld>
            <a:endParaRPr lang="cs-CZ"/>
          </a:p>
        </p:txBody>
      </p:sp>
    </p:spTree>
    <p:extLst>
      <p:ext uri="{BB962C8B-B14F-4D97-AF65-F5344CB8AC3E}">
        <p14:creationId xmlns="" xmlns:p14="http://schemas.microsoft.com/office/powerpoint/2010/main" val="21211626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2882"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F277CD06-ACD4-4499-B847-C023424DE309}" type="slidenum">
              <a:rPr lang="cs-CZ" sz="1200">
                <a:latin typeface="+mn-lt"/>
              </a:rPr>
              <a:pPr algn="r" fontAlgn="auto">
                <a:spcBef>
                  <a:spcPts val="0"/>
                </a:spcBef>
                <a:spcAft>
                  <a:spcPts val="0"/>
                </a:spcAft>
                <a:defRPr/>
              </a:pPr>
              <a:t>63</a:t>
            </a:fld>
            <a:endParaRPr lang="cs-CZ" sz="1200">
              <a:latin typeface="+mn-lt"/>
            </a:endParaRPr>
          </a:p>
        </p:txBody>
      </p:sp>
    </p:spTree>
    <p:extLst>
      <p:ext uri="{BB962C8B-B14F-4D97-AF65-F5344CB8AC3E}">
        <p14:creationId xmlns="" xmlns:p14="http://schemas.microsoft.com/office/powerpoint/2010/main" val="251553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49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667AB7D-8ED3-4267-AF63-E79571B59065}" type="slidenum">
              <a:rPr lang="cs-CZ" sz="1200">
                <a:latin typeface="+mn-lt"/>
              </a:rPr>
              <a:pPr algn="r" fontAlgn="auto">
                <a:spcBef>
                  <a:spcPts val="0"/>
                </a:spcBef>
                <a:spcAft>
                  <a:spcPts val="0"/>
                </a:spcAft>
                <a:defRPr/>
              </a:pPr>
              <a:t>64</a:t>
            </a:fld>
            <a:endParaRPr lang="cs-CZ" sz="1200">
              <a:latin typeface="+mn-lt"/>
            </a:endParaRPr>
          </a:p>
        </p:txBody>
      </p:sp>
    </p:spTree>
    <p:extLst>
      <p:ext uri="{BB962C8B-B14F-4D97-AF65-F5344CB8AC3E}">
        <p14:creationId xmlns="" xmlns:p14="http://schemas.microsoft.com/office/powerpoint/2010/main" val="128284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Ad </a:t>
            </a:r>
            <a:r>
              <a:rPr lang="cs-CZ" dirty="0" err="1"/>
              <a:t>Ph</a:t>
            </a:r>
            <a:r>
              <a:rPr lang="cs-CZ" dirty="0"/>
              <a:t> – neutralizuje </a:t>
            </a:r>
            <a:r>
              <a:rPr lang="cs-CZ" dirty="0" err="1"/>
              <a:t>kys.tráveninu</a:t>
            </a:r>
            <a:r>
              <a:rPr lang="cs-CZ" dirty="0"/>
              <a:t> ze žaludku</a:t>
            </a:r>
          </a:p>
          <a:p>
            <a:r>
              <a:rPr lang="cs-CZ" dirty="0"/>
              <a:t>Ve střevě je přítomno široké spektrum různých enzymů, jež tráví </a:t>
            </a:r>
            <a:r>
              <a:rPr lang="cs-CZ" dirty="0">
                <a:hlinkClick r:id="rId3" tooltip="Sacharidy"/>
              </a:rPr>
              <a:t>sacharidy</a:t>
            </a:r>
            <a:r>
              <a:rPr lang="cs-CZ" dirty="0"/>
              <a:t>, </a:t>
            </a:r>
            <a:r>
              <a:rPr lang="cs-CZ" dirty="0">
                <a:hlinkClick r:id="rId4" tooltip="Tuky"/>
              </a:rPr>
              <a:t>tuky</a:t>
            </a:r>
            <a:r>
              <a:rPr lang="cs-CZ" dirty="0"/>
              <a:t>, </a:t>
            </a:r>
            <a:r>
              <a:rPr lang="cs-CZ" dirty="0">
                <a:hlinkClick r:id="rId5" tooltip="Bílkovina"/>
              </a:rPr>
              <a:t>bílkoviny</a:t>
            </a:r>
            <a:r>
              <a:rPr lang="cs-CZ" dirty="0"/>
              <a:t> i třeba </a:t>
            </a:r>
            <a:r>
              <a:rPr lang="cs-CZ" dirty="0">
                <a:hlinkClick r:id="rId6" tooltip="Nukleové kyseliny"/>
              </a:rPr>
              <a:t>nukleové kyseliny</a:t>
            </a:r>
            <a:r>
              <a:rPr lang="cs-CZ" dirty="0"/>
              <a:t>. Tzv. </a:t>
            </a:r>
            <a:r>
              <a:rPr lang="cs-CZ" dirty="0">
                <a:hlinkClick r:id="rId7" tooltip="Pankreatická amyláza (stránka neexistuje)"/>
              </a:rPr>
              <a:t>pankreatická amyláza</a:t>
            </a:r>
            <a:r>
              <a:rPr lang="cs-CZ" dirty="0"/>
              <a:t> je vysoce aktivní enzym </a:t>
            </a:r>
            <a:r>
              <a:rPr lang="cs-CZ" dirty="0">
                <a:hlinkClick r:id="rId8" tooltip="Slinivka břišní"/>
              </a:rPr>
              <a:t>slinivky břišní</a:t>
            </a:r>
            <a:r>
              <a:rPr lang="cs-CZ" dirty="0"/>
              <a:t>, který štěpí sacharidy na </a:t>
            </a:r>
            <a:r>
              <a:rPr lang="cs-CZ" dirty="0">
                <a:hlinkClick r:id="rId9" tooltip="Maltóza"/>
              </a:rPr>
              <a:t>maltózu</a:t>
            </a:r>
            <a:r>
              <a:rPr lang="cs-CZ" dirty="0"/>
              <a:t> či na velmi krátké </a:t>
            </a:r>
            <a:r>
              <a:rPr lang="cs-CZ" dirty="0" err="1">
                <a:hlinkClick r:id="rId10" tooltip="Glukan"/>
              </a:rPr>
              <a:t>glukany</a:t>
            </a:r>
            <a:r>
              <a:rPr lang="cs-CZ" dirty="0"/>
              <a:t>. Další rozklad sacharidů provádí zejména enzymy tvořené ve stěně střev – </a:t>
            </a:r>
            <a:r>
              <a:rPr lang="cs-CZ" dirty="0">
                <a:hlinkClick r:id="rId11" tooltip="Laktáza"/>
              </a:rPr>
              <a:t>laktáza</a:t>
            </a:r>
            <a:r>
              <a:rPr lang="cs-CZ" dirty="0"/>
              <a:t>, </a:t>
            </a:r>
            <a:r>
              <a:rPr lang="cs-CZ" dirty="0">
                <a:hlinkClick r:id="rId12" tooltip="Sacharáza (stránka neexistuje)"/>
              </a:rPr>
              <a:t>sacharáza</a:t>
            </a:r>
            <a:r>
              <a:rPr lang="cs-CZ" dirty="0"/>
              <a:t>, </a:t>
            </a:r>
            <a:r>
              <a:rPr lang="cs-CZ" dirty="0">
                <a:hlinkClick r:id="rId13" tooltip="Maltáza (stránka neexistuje)"/>
              </a:rPr>
              <a:t>maltáza</a:t>
            </a:r>
            <a:r>
              <a:rPr lang="cs-CZ" dirty="0"/>
              <a:t> a </a:t>
            </a:r>
            <a:r>
              <a:rPr lang="el-GR" dirty="0">
                <a:hlinkClick r:id="rId14" tooltip="Α-dextrináza (stránka neexistuje)"/>
              </a:rPr>
              <a:t>α-</a:t>
            </a:r>
            <a:r>
              <a:rPr lang="cs-CZ" dirty="0" err="1">
                <a:hlinkClick r:id="rId14" tooltip="Α-dextrináza (stránka neexistuje)"/>
              </a:rPr>
              <a:t>dextrináza</a:t>
            </a:r>
            <a:r>
              <a:rPr lang="cs-CZ" dirty="0"/>
              <a:t>, díky nimž dochází k rozkladu na jednoduché </a:t>
            </a:r>
            <a:r>
              <a:rPr lang="cs-CZ" dirty="0">
                <a:hlinkClick r:id="rId15" tooltip="Monosacharid"/>
              </a:rPr>
              <a:t>monosacharidy</a:t>
            </a:r>
            <a:r>
              <a:rPr lang="cs-CZ" dirty="0"/>
              <a:t> („cukry“). </a:t>
            </a:r>
            <a:r>
              <a:rPr lang="cs-CZ" b="1" dirty="0"/>
              <a:t>Aktivita </a:t>
            </a:r>
            <a:r>
              <a:rPr lang="cs-CZ" b="1" dirty="0" err="1"/>
              <a:t>disacharidáz</a:t>
            </a:r>
            <a:r>
              <a:rPr lang="cs-CZ" dirty="0"/>
              <a:t> - u zdravých lidí individuálně kolísá - viz </a:t>
            </a:r>
            <a:r>
              <a:rPr lang="cs-CZ" dirty="0" err="1"/>
              <a:t>hypolaktázie</a:t>
            </a:r>
            <a:endParaRPr lang="cs-CZ" dirty="0"/>
          </a:p>
          <a:p>
            <a:r>
              <a:rPr lang="cs-CZ" dirty="0"/>
              <a:t> Ve střevě rovněž dochází k masivnímu trávení bílkovin. Toto zajišťují pankreatické </a:t>
            </a:r>
            <a:r>
              <a:rPr lang="cs-CZ" dirty="0" err="1"/>
              <a:t>proteázy</a:t>
            </a:r>
            <a:r>
              <a:rPr lang="cs-CZ" dirty="0"/>
              <a:t>, jako je </a:t>
            </a:r>
            <a:r>
              <a:rPr lang="cs-CZ" dirty="0">
                <a:hlinkClick r:id="rId16" tooltip="Trypsin"/>
              </a:rPr>
              <a:t>trypsin</a:t>
            </a:r>
            <a:r>
              <a:rPr lang="cs-CZ" dirty="0"/>
              <a:t>, </a:t>
            </a:r>
            <a:r>
              <a:rPr lang="cs-CZ" dirty="0">
                <a:hlinkClick r:id="rId17" tooltip="Chymotrypsin"/>
              </a:rPr>
              <a:t>chymotrypsin</a:t>
            </a:r>
            <a:r>
              <a:rPr lang="cs-CZ" dirty="0"/>
              <a:t>, </a:t>
            </a:r>
            <a:r>
              <a:rPr lang="cs-CZ" dirty="0" err="1">
                <a:hlinkClick r:id="rId18" tooltip="Karboxypolypeptidáza (stránka neexistuje)"/>
              </a:rPr>
              <a:t>karboxypolypeptidáza</a:t>
            </a:r>
            <a:r>
              <a:rPr lang="cs-CZ" dirty="0"/>
              <a:t> a </a:t>
            </a:r>
            <a:r>
              <a:rPr lang="cs-CZ" dirty="0" err="1">
                <a:hlinkClick r:id="rId19" tooltip="Elastáza (stránka neexistuje)"/>
              </a:rPr>
              <a:t>elastáza</a:t>
            </a:r>
            <a:r>
              <a:rPr lang="cs-CZ" dirty="0"/>
              <a:t>. Jejich aktivitou vznikají obvykle krátké </a:t>
            </a:r>
            <a:r>
              <a:rPr lang="cs-CZ" dirty="0">
                <a:hlinkClick r:id="rId20" tooltip="Peptid"/>
              </a:rPr>
              <a:t>peptidy</a:t>
            </a:r>
            <a:r>
              <a:rPr lang="cs-CZ" dirty="0"/>
              <a:t> (</a:t>
            </a:r>
            <a:r>
              <a:rPr lang="cs-CZ" dirty="0" err="1">
                <a:hlinkClick r:id="rId21" tooltip="Dipeptid"/>
              </a:rPr>
              <a:t>dipeptidy</a:t>
            </a:r>
            <a:r>
              <a:rPr lang="cs-CZ" dirty="0"/>
              <a:t>, </a:t>
            </a:r>
            <a:r>
              <a:rPr lang="cs-CZ" dirty="0" err="1">
                <a:hlinkClick r:id="rId22" tooltip="Tripeptid"/>
              </a:rPr>
              <a:t>tripeptidy</a:t>
            </a:r>
            <a:r>
              <a:rPr lang="cs-CZ" dirty="0"/>
              <a:t>). Trávení bílkovin dokončují enzymy produkované střevní stěnou, zejména různé </a:t>
            </a:r>
            <a:r>
              <a:rPr lang="cs-CZ" dirty="0" err="1">
                <a:hlinkClick r:id="rId23" tooltip="Dipeptidáza (stránka neexistuje)"/>
              </a:rPr>
              <a:t>dipeptidázy</a:t>
            </a:r>
            <a:r>
              <a:rPr lang="cs-CZ" dirty="0"/>
              <a:t> a </a:t>
            </a:r>
            <a:r>
              <a:rPr lang="cs-CZ" dirty="0" err="1">
                <a:hlinkClick r:id="rId24" tooltip="Aminopolypeptidáza (stránka neexistuje)"/>
              </a:rPr>
              <a:t>aminopolypeptidázy</a:t>
            </a:r>
            <a:r>
              <a:rPr lang="cs-CZ" dirty="0"/>
              <a:t>. Část trávení krátkých peptidů se dokonce odehrává za pomoci speciálních </a:t>
            </a:r>
            <a:r>
              <a:rPr lang="cs-CZ" dirty="0" err="1"/>
              <a:t>proteáz</a:t>
            </a:r>
            <a:r>
              <a:rPr lang="cs-CZ" dirty="0"/>
              <a:t> uvnitř </a:t>
            </a:r>
            <a:r>
              <a:rPr lang="cs-CZ" dirty="0" err="1">
                <a:hlinkClick r:id="rId25" tooltip="Enterocyt"/>
              </a:rPr>
              <a:t>enterocytů</a:t>
            </a:r>
            <a:r>
              <a:rPr lang="cs-CZ" dirty="0"/>
              <a:t>. </a:t>
            </a:r>
          </a:p>
          <a:p>
            <a:r>
              <a:rPr lang="cs-CZ" dirty="0"/>
              <a:t>Rovněž drtivá většina tuků je trávena ve střevě – v tomto ohledu hraje prim tzv. </a:t>
            </a:r>
            <a:r>
              <a:rPr lang="cs-CZ" dirty="0">
                <a:hlinkClick r:id="rId26" tooltip="Pankreatická lipáza (stránka neexistuje)"/>
              </a:rPr>
              <a:t>pankreatická lipáza</a:t>
            </a:r>
            <a:r>
              <a:rPr lang="cs-CZ" dirty="0"/>
              <a:t> přítomná v obrovském množství v </a:t>
            </a:r>
            <a:r>
              <a:rPr lang="cs-CZ" dirty="0">
                <a:hlinkClick r:id="rId27" tooltip="Pankreatická šťáva"/>
              </a:rPr>
              <a:t>pankreatické šťávě</a:t>
            </a:r>
            <a:r>
              <a:rPr lang="cs-CZ" dirty="0"/>
              <a:t>. Jen malou roli hrají lipázy střevní stěny (</a:t>
            </a:r>
            <a:r>
              <a:rPr lang="cs-CZ" dirty="0" err="1">
                <a:hlinkClick r:id="rId28" tooltip="Enterická lipáza (stránka neexistuje)"/>
              </a:rPr>
              <a:t>enterická</a:t>
            </a:r>
            <a:r>
              <a:rPr lang="cs-CZ" dirty="0">
                <a:hlinkClick r:id="rId28" tooltip="Enterická lipáza (stránka neexistuje)"/>
              </a:rPr>
              <a:t> lipáza</a:t>
            </a:r>
            <a:r>
              <a:rPr lang="cs-CZ" dirty="0"/>
              <a:t>)</a:t>
            </a:r>
          </a:p>
          <a:p>
            <a:r>
              <a:rPr lang="cs-CZ" dirty="0"/>
              <a:t>Důležité je, co ze střeva zůstalo zachováno - není důležitý absolutní počet cm, ale spíše jaká část má zachovanou funkci a jaká část byla odstraněna. </a:t>
            </a:r>
            <a:r>
              <a:rPr lang="cs-CZ" dirty="0" err="1"/>
              <a:t>Distálnější</a:t>
            </a:r>
            <a:r>
              <a:rPr lang="cs-CZ" dirty="0"/>
              <a:t> oddíly TS jsou schopny nahradit proximální části TS. Pouze resorpce vitaminu B12 a zpětná resorpce solí žluč.kyselin jsou vázány na terminální ileum a ve vyšších oddílech střeva neprobíhají.</a:t>
            </a:r>
          </a:p>
          <a:p>
            <a:r>
              <a:rPr lang="cs-CZ" dirty="0"/>
              <a:t>Např. Odstranění jejuna – vcelku dobře kompenzuje adaptace ilea</a:t>
            </a:r>
          </a:p>
          <a:p>
            <a:r>
              <a:rPr lang="cs-CZ" dirty="0"/>
              <a:t>           Ale resekce </a:t>
            </a:r>
            <a:r>
              <a:rPr lang="cs-CZ" dirty="0" err="1"/>
              <a:t>termin</a:t>
            </a:r>
            <a:r>
              <a:rPr lang="cs-CZ" dirty="0"/>
              <a:t>. Ilea – deficit B12 a přerušení </a:t>
            </a:r>
            <a:r>
              <a:rPr lang="cs-CZ" dirty="0" err="1"/>
              <a:t>entrerohepatál.oběhu</a:t>
            </a:r>
            <a:r>
              <a:rPr lang="cs-CZ" dirty="0"/>
              <a:t> žluč.kyselin =&gt;snížení poolu žluč. kyselin</a:t>
            </a:r>
          </a:p>
          <a:p>
            <a:r>
              <a:rPr lang="cs-CZ" dirty="0"/>
              <a:t>       </a:t>
            </a:r>
          </a:p>
        </p:txBody>
      </p:sp>
      <p:sp>
        <p:nvSpPr>
          <p:cNvPr id="4" name="Zástupný symbol pro číslo snímku 3"/>
          <p:cNvSpPr>
            <a:spLocks noGrp="1"/>
          </p:cNvSpPr>
          <p:nvPr>
            <p:ph type="sldNum" sz="quarter" idx="10"/>
          </p:nvPr>
        </p:nvSpPr>
        <p:spPr/>
        <p:txBody>
          <a:bodyPr/>
          <a:lstStyle/>
          <a:p>
            <a:pPr>
              <a:defRPr/>
            </a:pPr>
            <a:fld id="{7AA2DEE2-F1E3-49BA-AF7B-C3A10C9A2AE5}" type="slidenum">
              <a:rPr lang="cs-CZ" smtClean="0"/>
              <a:pPr>
                <a:defRPr/>
              </a:pPr>
              <a:t>6</a:t>
            </a:fld>
            <a:endParaRPr lang="cs-CZ"/>
          </a:p>
        </p:txBody>
      </p:sp>
    </p:spTree>
    <p:extLst>
      <p:ext uri="{BB962C8B-B14F-4D97-AF65-F5344CB8AC3E}">
        <p14:creationId xmlns="" xmlns:p14="http://schemas.microsoft.com/office/powerpoint/2010/main" val="12102587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69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027BA7F-E012-49FA-ABA4-7D8367F141E5}" type="slidenum">
              <a:rPr lang="cs-CZ" sz="1200">
                <a:latin typeface="+mn-lt"/>
              </a:rPr>
              <a:pPr algn="r" fontAlgn="auto">
                <a:spcBef>
                  <a:spcPts val="0"/>
                </a:spcBef>
                <a:spcAft>
                  <a:spcPts val="0"/>
                </a:spcAft>
                <a:defRPr/>
              </a:pPr>
              <a:t>65</a:t>
            </a:fld>
            <a:endParaRPr lang="cs-CZ" sz="1200">
              <a:latin typeface="+mn-lt"/>
            </a:endParaRPr>
          </a:p>
        </p:txBody>
      </p:sp>
    </p:spTree>
    <p:extLst>
      <p:ext uri="{BB962C8B-B14F-4D97-AF65-F5344CB8AC3E}">
        <p14:creationId xmlns="" xmlns:p14="http://schemas.microsoft.com/office/powerpoint/2010/main" val="3076927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90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C9FE197-327D-4AB4-A4A9-81A8D35FE1D8}" type="slidenum">
              <a:rPr lang="cs-CZ" sz="1200">
                <a:latin typeface="+mn-lt"/>
              </a:rPr>
              <a:pPr algn="r" fontAlgn="auto">
                <a:spcBef>
                  <a:spcPts val="0"/>
                </a:spcBef>
                <a:spcAft>
                  <a:spcPts val="0"/>
                </a:spcAft>
                <a:defRPr/>
              </a:pPr>
              <a:t>66</a:t>
            </a:fld>
            <a:endParaRPr lang="cs-CZ" sz="1200">
              <a:latin typeface="+mn-lt"/>
            </a:endParaRPr>
          </a:p>
        </p:txBody>
      </p:sp>
    </p:spTree>
    <p:extLst>
      <p:ext uri="{BB962C8B-B14F-4D97-AF65-F5344CB8AC3E}">
        <p14:creationId xmlns="" xmlns:p14="http://schemas.microsoft.com/office/powerpoint/2010/main" val="391937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253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cs-CZ"/>
          </a:p>
        </p:txBody>
      </p:sp>
      <p:sp>
        <p:nvSpPr>
          <p:cNvPr id="4" name="Zástupný symbol pro číslo snímku 3"/>
          <p:cNvSpPr>
            <a:spLocks noGrp="1"/>
          </p:cNvSpPr>
          <p:nvPr>
            <p:ph type="sldNum" sz="quarter" idx="5"/>
          </p:nvPr>
        </p:nvSpPr>
        <p:spPr/>
        <p:txBody>
          <a:bodyPr/>
          <a:lstStyle/>
          <a:p>
            <a:pPr>
              <a:defRPr/>
            </a:pPr>
            <a:fld id="{26896CD5-8DF0-4907-9433-B7D056CFAC91}" type="slidenum">
              <a:rPr lang="cs-CZ" smtClean="0"/>
              <a:pPr>
                <a:defRPr/>
              </a:pPr>
              <a:t>8</a:t>
            </a:fld>
            <a:endParaRPr lang="cs-CZ"/>
          </a:p>
        </p:txBody>
      </p:sp>
    </p:spTree>
    <p:extLst>
      <p:ext uri="{BB962C8B-B14F-4D97-AF65-F5344CB8AC3E}">
        <p14:creationId xmlns="" xmlns:p14="http://schemas.microsoft.com/office/powerpoint/2010/main" val="414739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4578"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cs-CZ" b="1" dirty="0" err="1">
                <a:solidFill>
                  <a:srgbClr val="254061"/>
                </a:solidFill>
              </a:rPr>
              <a:t>Taenie</a:t>
            </a:r>
            <a:r>
              <a:rPr lang="cs-CZ" dirty="0">
                <a:solidFill>
                  <a:srgbClr val="254061"/>
                </a:solidFill>
              </a:rPr>
              <a:t> – pruhy </a:t>
            </a:r>
            <a:r>
              <a:rPr lang="cs-CZ" dirty="0" err="1">
                <a:solidFill>
                  <a:srgbClr val="254061"/>
                </a:solidFill>
              </a:rPr>
              <a:t>ztluštělé</a:t>
            </a:r>
            <a:r>
              <a:rPr lang="cs-CZ" dirty="0">
                <a:solidFill>
                  <a:srgbClr val="254061"/>
                </a:solidFill>
              </a:rPr>
              <a:t> longitudinální svaloviny, jdoucí od </a:t>
            </a:r>
            <a:r>
              <a:rPr lang="cs-CZ" dirty="0" err="1">
                <a:solidFill>
                  <a:srgbClr val="254061"/>
                </a:solidFill>
              </a:rPr>
              <a:t>appendixu</a:t>
            </a:r>
            <a:r>
              <a:rPr lang="cs-CZ" dirty="0">
                <a:solidFill>
                  <a:srgbClr val="254061"/>
                </a:solidFill>
              </a:rPr>
              <a:t> přes slepé střevo a tračník až ke konečníku, kde se spojují v souvislou vrstvu</a:t>
            </a:r>
          </a:p>
          <a:p>
            <a:pPr eaLnBrk="1" hangingPunct="1"/>
            <a:r>
              <a:rPr lang="cs-CZ" b="1" dirty="0" err="1">
                <a:solidFill>
                  <a:srgbClr val="254061"/>
                </a:solidFill>
              </a:rPr>
              <a:t>Haustra</a:t>
            </a:r>
            <a:r>
              <a:rPr lang="cs-CZ" dirty="0">
                <a:solidFill>
                  <a:srgbClr val="254061"/>
                </a:solidFill>
              </a:rPr>
              <a:t> – výpuky, nacházejí se mezi </a:t>
            </a:r>
            <a:r>
              <a:rPr lang="cs-CZ" dirty="0" err="1">
                <a:solidFill>
                  <a:srgbClr val="254061"/>
                </a:solidFill>
              </a:rPr>
              <a:t>taeniemi</a:t>
            </a:r>
            <a:r>
              <a:rPr lang="cs-CZ" dirty="0">
                <a:solidFill>
                  <a:srgbClr val="254061"/>
                </a:solidFill>
              </a:rPr>
              <a:t>, v místech ochablé svaloviny, jejich rozmístění se neustále mění</a:t>
            </a:r>
          </a:p>
          <a:p>
            <a:pPr eaLnBrk="1" hangingPunct="1"/>
            <a:endParaRPr lang="cs-CZ" dirty="0" smtClean="0">
              <a:solidFill>
                <a:srgbClr val="254061"/>
              </a:solidFill>
            </a:endParaRPr>
          </a:p>
          <a:p>
            <a:pPr eaLnBrk="1" hangingPunct="1"/>
            <a:r>
              <a:rPr lang="cs-CZ" dirty="0" smtClean="0">
                <a:solidFill>
                  <a:srgbClr val="254061"/>
                </a:solidFill>
              </a:rPr>
              <a:t>Denně přijde do tlustého střeva</a:t>
            </a:r>
            <a:r>
              <a:rPr lang="cs-CZ" baseline="0" dirty="0" smtClean="0">
                <a:solidFill>
                  <a:srgbClr val="254061"/>
                </a:solidFill>
              </a:rPr>
              <a:t> 1500 ml tráveniny a většina se v jeho první polovině vstřebá. Vstřebává se především </a:t>
            </a:r>
            <a:r>
              <a:rPr lang="cs-CZ" b="1" baseline="0" dirty="0" smtClean="0">
                <a:solidFill>
                  <a:srgbClr val="254061"/>
                </a:solidFill>
              </a:rPr>
              <a:t>voda, ionty, žlučové kyseliny a vit.K </a:t>
            </a:r>
            <a:r>
              <a:rPr lang="cs-CZ" b="0" baseline="0" dirty="0" smtClean="0">
                <a:solidFill>
                  <a:srgbClr val="254061"/>
                </a:solidFill>
              </a:rPr>
              <a:t>(Rokyta).</a:t>
            </a:r>
          </a:p>
          <a:p>
            <a:pPr eaLnBrk="1" hangingPunct="1"/>
            <a:r>
              <a:rPr lang="cs-CZ" b="0" baseline="0" dirty="0" smtClean="0">
                <a:solidFill>
                  <a:srgbClr val="254061"/>
                </a:solidFill>
              </a:rPr>
              <a:t>Odhlédneme-li od vody a elektrolytů, resorbují se živiny v tlustém střevě jen nepatrně; jsou to jednak MK s krátkým řetězcem vznikající fermentací sacharidů, jednak MK se středně dl.</a:t>
            </a:r>
            <a:r>
              <a:rPr lang="cs-CZ" b="0" baseline="0" dirty="0" err="1" smtClean="0">
                <a:solidFill>
                  <a:srgbClr val="254061"/>
                </a:solidFill>
              </a:rPr>
              <a:t>ř</a:t>
            </a:r>
            <a:r>
              <a:rPr lang="cs-CZ" b="0" baseline="0" dirty="0" smtClean="0">
                <a:solidFill>
                  <a:srgbClr val="254061"/>
                </a:solidFill>
              </a:rPr>
              <a:t>. (MCT) – pokud se ve formě MCT konzumují cíleně ve větším množství. </a:t>
            </a:r>
          </a:p>
          <a:p>
            <a:pPr eaLnBrk="1" hangingPunct="1"/>
            <a:r>
              <a:rPr lang="cs-CZ" b="0" baseline="0" dirty="0" smtClean="0">
                <a:solidFill>
                  <a:srgbClr val="254061"/>
                </a:solidFill>
              </a:rPr>
              <a:t>Velký praktický význam má otázka, nakolik se resorbují vitaminy syntetizované střevní flórou (enterální syntéza vitaminů) a nakolik se účastní krytí potřeby vitaminů. Střevní flóra může syntetizovat prakticky všechny vitaminy skupiny B, a z </a:t>
            </a:r>
            <a:r>
              <a:rPr lang="cs-CZ" b="0" baseline="0" dirty="0" err="1" smtClean="0">
                <a:solidFill>
                  <a:srgbClr val="254061"/>
                </a:solidFill>
              </a:rPr>
              <a:t>lipofil.vitaminů</a:t>
            </a:r>
            <a:r>
              <a:rPr lang="cs-CZ" b="0" baseline="0" dirty="0" smtClean="0">
                <a:solidFill>
                  <a:srgbClr val="254061"/>
                </a:solidFill>
              </a:rPr>
              <a:t> pak vit.K. Sliznice tlustého střeva v podstatě není schopna vitaminy resorbovat a mimoto jsou vitaminy v nitru bakterií pevně fixovány; proto je využití enterálně syntetizovaných vitaminů jenom nepatrné. Existují však evidence, že enterálně syntetizovaný vitamin B12 při čistě vegetariánské výživě se v potřebném množství resorbuje (</a:t>
            </a:r>
            <a:r>
              <a:rPr lang="cs-CZ" b="0" baseline="0" dirty="0" err="1" smtClean="0">
                <a:solidFill>
                  <a:srgbClr val="254061"/>
                </a:solidFill>
              </a:rPr>
              <a:t>Kasper</a:t>
            </a:r>
            <a:r>
              <a:rPr lang="cs-CZ" b="0" baseline="0" dirty="0" smtClean="0">
                <a:solidFill>
                  <a:srgbClr val="254061"/>
                </a:solidFill>
              </a:rPr>
              <a:t>, 2015).</a:t>
            </a:r>
            <a:endParaRPr lang="cs-CZ" b="0" dirty="0">
              <a:solidFill>
                <a:srgbClr val="254061"/>
              </a:solidFill>
            </a:endParaRPr>
          </a:p>
          <a:p>
            <a:pPr eaLnBrk="1" hangingPunct="1"/>
            <a:r>
              <a:rPr lang="cs-CZ" dirty="0">
                <a:solidFill>
                  <a:srgbClr val="254061"/>
                </a:solidFill>
              </a:rPr>
              <a:t>Lidský organismus je plně odkázán na příjem vitaminu B12 potravou, i přesto, že vitamin</a:t>
            </a:r>
            <a:r>
              <a:rPr lang="cs-CZ" baseline="0" dirty="0">
                <a:solidFill>
                  <a:srgbClr val="254061"/>
                </a:solidFill>
              </a:rPr>
              <a:t> B12 je tvořen ve velkém </a:t>
            </a:r>
            <a:r>
              <a:rPr lang="cs-CZ" baseline="0" dirty="0" smtClean="0">
                <a:solidFill>
                  <a:srgbClr val="254061"/>
                </a:solidFill>
              </a:rPr>
              <a:t>(</a:t>
            </a:r>
            <a:r>
              <a:rPr lang="cs-CZ" baseline="0" smtClean="0">
                <a:solidFill>
                  <a:srgbClr val="254061"/>
                </a:solidFill>
              </a:rPr>
              <a:t>nebo malém??) množství střevními </a:t>
            </a:r>
            <a:r>
              <a:rPr lang="cs-CZ" baseline="0" dirty="0" smtClean="0">
                <a:solidFill>
                  <a:srgbClr val="254061"/>
                </a:solidFill>
              </a:rPr>
              <a:t>bakteriemi. (</a:t>
            </a:r>
            <a:r>
              <a:rPr lang="cs-CZ" baseline="0" dirty="0" err="1" smtClean="0">
                <a:solidFill>
                  <a:srgbClr val="254061"/>
                </a:solidFill>
              </a:rPr>
              <a:t>Janča</a:t>
            </a:r>
            <a:r>
              <a:rPr lang="cs-CZ" baseline="0" dirty="0" smtClean="0">
                <a:solidFill>
                  <a:srgbClr val="254061"/>
                </a:solidFill>
              </a:rPr>
              <a:t> </a:t>
            </a:r>
            <a:r>
              <a:rPr lang="cs-CZ" baseline="0" dirty="0" err="1" smtClean="0">
                <a:solidFill>
                  <a:srgbClr val="254061"/>
                </a:solidFill>
              </a:rPr>
              <a:t>Sp</a:t>
            </a:r>
            <a:r>
              <a:rPr lang="cs-CZ" baseline="0" dirty="0" smtClean="0">
                <a:solidFill>
                  <a:srgbClr val="254061"/>
                </a:solidFill>
              </a:rPr>
              <a:t>.)</a:t>
            </a:r>
            <a:endParaRPr lang="cs-CZ" dirty="0"/>
          </a:p>
          <a:p>
            <a:pPr eaLnBrk="1" hangingPunct="1"/>
            <a:endParaRPr lang="cs-CZ" dirty="0"/>
          </a:p>
        </p:txBody>
      </p:sp>
      <p:sp>
        <p:nvSpPr>
          <p:cNvPr id="4" name="Zástupný symbol pro číslo snímku 3"/>
          <p:cNvSpPr>
            <a:spLocks noGrp="1"/>
          </p:cNvSpPr>
          <p:nvPr>
            <p:ph type="sldNum" sz="quarter" idx="5"/>
          </p:nvPr>
        </p:nvSpPr>
        <p:spPr/>
        <p:txBody>
          <a:bodyPr/>
          <a:lstStyle/>
          <a:p>
            <a:pPr>
              <a:defRPr/>
            </a:pPr>
            <a:fld id="{D0A1635D-6E99-4100-8454-77F2FEE83CA0}" type="slidenum">
              <a:rPr lang="cs-CZ" smtClean="0"/>
              <a:pPr>
                <a:defRPr/>
              </a:pPr>
              <a:t>9</a:t>
            </a:fld>
            <a:endParaRPr lang="cs-CZ"/>
          </a:p>
        </p:txBody>
      </p:sp>
    </p:spTree>
    <p:extLst>
      <p:ext uri="{BB962C8B-B14F-4D97-AF65-F5344CB8AC3E}">
        <p14:creationId xmlns="" xmlns:p14="http://schemas.microsoft.com/office/powerpoint/2010/main" val="399394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7650"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lnSpc>
                <a:spcPct val="90000"/>
              </a:lnSpc>
            </a:pPr>
            <a:endParaRPr lang="cs-CZ" sz="1700"/>
          </a:p>
          <a:p>
            <a:pPr eaLnBrk="1" hangingPunct="1">
              <a:lnSpc>
                <a:spcPct val="90000"/>
              </a:lnSpc>
            </a:pPr>
            <a:endParaRPr lang="cs-CZ" sz="1000"/>
          </a:p>
        </p:txBody>
      </p:sp>
      <p:sp>
        <p:nvSpPr>
          <p:cNvPr id="4" name="Zástupný symbol pro číslo snímku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901451A-09DE-4DB9-8C6B-A14C2BF69EBC}" type="slidenum">
              <a:rPr lang="cs-CZ" sz="1200">
                <a:latin typeface="+mn-lt"/>
              </a:rPr>
              <a:pPr algn="r" fontAlgn="auto">
                <a:spcBef>
                  <a:spcPts val="0"/>
                </a:spcBef>
                <a:spcAft>
                  <a:spcPts val="0"/>
                </a:spcAft>
                <a:defRPr/>
              </a:pPr>
              <a:t>11</a:t>
            </a:fld>
            <a:endParaRPr lang="cs-CZ" sz="1200">
              <a:latin typeface="+mn-lt"/>
            </a:endParaRPr>
          </a:p>
        </p:txBody>
      </p:sp>
    </p:spTree>
    <p:extLst>
      <p:ext uri="{BB962C8B-B14F-4D97-AF65-F5344CB8AC3E}">
        <p14:creationId xmlns="" xmlns:p14="http://schemas.microsoft.com/office/powerpoint/2010/main" val="381463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4" name="Obdélník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bdélník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bdélník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bdélník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bdélník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Zaoblený obdélník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Zaoblený obdélník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bdélník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bdélník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bdélník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bdélník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cs-CZ"/>
              <a:t>Klepnutím lze upravit styl předlohy nadpisů.</a:t>
            </a:r>
            <a:endParaRPr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7" name="Zástupný symbol pro datum 27"/>
          <p:cNvSpPr>
            <a:spLocks noGrp="1"/>
          </p:cNvSpPr>
          <p:nvPr>
            <p:ph type="dt" sz="half" idx="10"/>
          </p:nvPr>
        </p:nvSpPr>
        <p:spPr>
          <a:xfrm>
            <a:off x="6705600" y="4206875"/>
            <a:ext cx="960438" cy="457200"/>
          </a:xfrm>
        </p:spPr>
        <p:txBody>
          <a:bodyPr/>
          <a:lstStyle>
            <a:lvl1pPr>
              <a:defRPr/>
            </a:lvl1pPr>
          </a:lstStyle>
          <a:p>
            <a:pPr>
              <a:defRPr/>
            </a:pPr>
            <a:fld id="{FCD07A95-B0DD-49F6-832F-318B1DC7BB8A}" type="datetime1">
              <a:rPr lang="cs-CZ"/>
              <a:pPr>
                <a:defRPr/>
              </a:pPr>
              <a:t>28.10.2017</a:t>
            </a:fld>
            <a:endParaRPr lang="cs-CZ"/>
          </a:p>
        </p:txBody>
      </p:sp>
      <p:sp>
        <p:nvSpPr>
          <p:cNvPr id="18" name="Zástupný symbol pro zápatí 16"/>
          <p:cNvSpPr>
            <a:spLocks noGrp="1"/>
          </p:cNvSpPr>
          <p:nvPr>
            <p:ph type="ftr" sz="quarter" idx="11"/>
          </p:nvPr>
        </p:nvSpPr>
        <p:spPr>
          <a:xfrm>
            <a:off x="5410200" y="4205288"/>
            <a:ext cx="1295400" cy="457200"/>
          </a:xfrm>
        </p:spPr>
        <p:txBody>
          <a:bodyPr/>
          <a:lstStyle>
            <a:lvl1pPr>
              <a:defRPr/>
            </a:lvl1pPr>
          </a:lstStyle>
          <a:p>
            <a:pPr>
              <a:defRPr/>
            </a:pPr>
            <a:endParaRPr lang="cs-CZ"/>
          </a:p>
        </p:txBody>
      </p:sp>
      <p:sp>
        <p:nvSpPr>
          <p:cNvPr id="19" name="Zástupný symbol pro číslo snímku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ED85353F-1814-4E14-A26F-86E53206E969}"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3F59C3D6-E2CB-4251-AE7F-7B08973D7A2F}" type="datetime1">
              <a:rPr lang="cs-CZ"/>
              <a:pPr>
                <a:defRPr/>
              </a:pPr>
              <a:t>28.10.2017</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3EEBE7E8-550F-427E-81A4-7036B598F7D6}"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cs-CZ"/>
              <a:t>Klepnutím lze upravit styl předlohy nadpisů.</a:t>
            </a:r>
            <a:endParaRPr lang="en-US"/>
          </a:p>
        </p:txBody>
      </p:sp>
      <p:sp>
        <p:nvSpPr>
          <p:cNvPr id="3" name="Zástupný symbol pro text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4" name="Zástupný symbol pro datum 13"/>
          <p:cNvSpPr>
            <a:spLocks noGrp="1"/>
          </p:cNvSpPr>
          <p:nvPr>
            <p:ph type="dt" sz="half" idx="10"/>
          </p:nvPr>
        </p:nvSpPr>
        <p:spPr/>
        <p:txBody>
          <a:bodyPr/>
          <a:lstStyle>
            <a:lvl1pPr>
              <a:defRPr/>
            </a:lvl1pPr>
          </a:lstStyle>
          <a:p>
            <a:pPr>
              <a:defRPr/>
            </a:pPr>
            <a:fld id="{47515D98-5609-4A7B-8555-AB6FFA222A4E}" type="datetime1">
              <a:rPr lang="cs-CZ"/>
              <a:pPr>
                <a:defRPr/>
              </a:pPr>
              <a:t>28.10.2017</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7649495F-F607-43E4-9470-5A813C309AF8}"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fld id="{75C7D92A-6C09-4BCE-83CD-EB3BFD2F4D47}" type="datetime1">
              <a:rPr lang="cs-CZ"/>
              <a:pPr>
                <a:defRPr/>
              </a:pPr>
              <a:t>28.10.2017</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DF26F2E6-375E-40F6-839F-E7AB7634A85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3"/>
          <p:cNvSpPr>
            <a:spLocks noGrp="1"/>
          </p:cNvSpPr>
          <p:nvPr>
            <p:ph type="dt" sz="half" idx="10"/>
          </p:nvPr>
        </p:nvSpPr>
        <p:spPr/>
        <p:txBody>
          <a:bodyPr/>
          <a:lstStyle>
            <a:lvl1pPr>
              <a:defRPr/>
            </a:lvl1pPr>
          </a:lstStyle>
          <a:p>
            <a:pPr>
              <a:defRPr/>
            </a:pPr>
            <a:fld id="{204DEB66-5AD8-4614-8225-DB1E54D0AFE5}" type="datetime1">
              <a:rPr lang="cs-CZ"/>
              <a:pPr>
                <a:defRPr/>
              </a:pPr>
              <a:t>28.10.2017</a:t>
            </a:fld>
            <a:endParaRPr lang="cs-CZ"/>
          </a:p>
        </p:txBody>
      </p:sp>
      <p:sp>
        <p:nvSpPr>
          <p:cNvPr id="3" name="Zástupný symbol pro zápatí 2"/>
          <p:cNvSpPr>
            <a:spLocks noGrp="1"/>
          </p:cNvSpPr>
          <p:nvPr>
            <p:ph type="ftr" sz="quarter" idx="11"/>
          </p:nvPr>
        </p:nvSpPr>
        <p:spPr/>
        <p:txBody>
          <a:bodyPr/>
          <a:lstStyle>
            <a:lvl1pPr>
              <a:defRPr/>
            </a:lvl1pPr>
          </a:lstStyle>
          <a:p>
            <a:pPr>
              <a:defRPr/>
            </a:pPr>
            <a:endParaRPr lang="cs-CZ"/>
          </a:p>
        </p:txBody>
      </p:sp>
      <p:sp>
        <p:nvSpPr>
          <p:cNvPr id="4" name="Zástupný symbol pro číslo snímku 22"/>
          <p:cNvSpPr>
            <a:spLocks noGrp="1"/>
          </p:cNvSpPr>
          <p:nvPr>
            <p:ph type="sldNum" sz="quarter" idx="12"/>
          </p:nvPr>
        </p:nvSpPr>
        <p:spPr/>
        <p:txBody>
          <a:bodyPr/>
          <a:lstStyle>
            <a:lvl1pPr>
              <a:defRPr/>
            </a:lvl1pPr>
          </a:lstStyle>
          <a:p>
            <a:pPr>
              <a:defRPr/>
            </a:pPr>
            <a:fld id="{49BF44EE-0586-47AB-9F5D-C8A2E60667E4}"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lang="cs-CZ"/>
              <a:t>Klepnutím lze upravit styl předlohy nadpisů.</a:t>
            </a:r>
            <a:endParaRPr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13"/>
          <p:cNvSpPr>
            <a:spLocks noGrp="1"/>
          </p:cNvSpPr>
          <p:nvPr>
            <p:ph type="dt" sz="half" idx="10"/>
          </p:nvPr>
        </p:nvSpPr>
        <p:spPr/>
        <p:txBody>
          <a:bodyPr/>
          <a:lstStyle>
            <a:lvl1pPr>
              <a:defRPr/>
            </a:lvl1pPr>
          </a:lstStyle>
          <a:p>
            <a:pPr>
              <a:defRPr/>
            </a:pPr>
            <a:fld id="{57532B04-A7CE-4B0B-95E6-48F31129F631}" type="datetime1">
              <a:rPr lang="cs-CZ"/>
              <a:pPr>
                <a:defRPr/>
              </a:pPr>
              <a:t>28.10.2017</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C5BD8438-7B09-488B-8BF2-BAAF237B5727}"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cs-CZ"/>
              <a:t>Klepnutím lze upravit styl předlohy nadpisů.</a:t>
            </a:r>
            <a:endParaRPr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cs-CZ" noProof="0"/>
              <a:t>Klepnutím na ikonu přidáte obrázek.</a:t>
            </a:r>
            <a:endParaRPr lang="en-US" noProof="0"/>
          </a:p>
        </p:txBody>
      </p:sp>
      <p:sp>
        <p:nvSpPr>
          <p:cNvPr id="4" name="Zástupný symbol pro text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cs-CZ"/>
              <a:t>Klepnutím lze upravit styly předlohy textu.</a:t>
            </a:r>
          </a:p>
        </p:txBody>
      </p:sp>
      <p:sp>
        <p:nvSpPr>
          <p:cNvPr id="5" name="Zástupný symbol pro datum 13"/>
          <p:cNvSpPr>
            <a:spLocks noGrp="1"/>
          </p:cNvSpPr>
          <p:nvPr>
            <p:ph type="dt" sz="half" idx="10"/>
          </p:nvPr>
        </p:nvSpPr>
        <p:spPr/>
        <p:txBody>
          <a:bodyPr/>
          <a:lstStyle>
            <a:lvl1pPr>
              <a:defRPr/>
            </a:lvl1pPr>
          </a:lstStyle>
          <a:p>
            <a:pPr>
              <a:defRPr/>
            </a:pPr>
            <a:fld id="{97E0E975-A7BA-4CEF-98A6-579C19652F3F}" type="datetime1">
              <a:rPr lang="cs-CZ"/>
              <a:pPr>
                <a:defRPr/>
              </a:pPr>
              <a:t>28.10.2017</a:t>
            </a:fld>
            <a:endParaRPr lang="cs-CZ"/>
          </a:p>
        </p:txBody>
      </p:sp>
      <p:sp>
        <p:nvSpPr>
          <p:cNvPr id="6" name="Zástupný symbol pro zápatí 2"/>
          <p:cNvSpPr>
            <a:spLocks noGrp="1"/>
          </p:cNvSpPr>
          <p:nvPr>
            <p:ph type="ftr" sz="quarter" idx="11"/>
          </p:nvPr>
        </p:nvSpPr>
        <p:spPr/>
        <p:txBody>
          <a:bodyPr/>
          <a:lstStyle>
            <a:lvl1pPr>
              <a:defRPr/>
            </a:lvl1pPr>
          </a:lstStyle>
          <a:p>
            <a:pPr>
              <a:defRPr/>
            </a:pPr>
            <a:endParaRPr lang="cs-CZ"/>
          </a:p>
        </p:txBody>
      </p:sp>
      <p:sp>
        <p:nvSpPr>
          <p:cNvPr id="7" name="Zástupný symbol pro číslo snímku 22"/>
          <p:cNvSpPr>
            <a:spLocks noGrp="1"/>
          </p:cNvSpPr>
          <p:nvPr>
            <p:ph type="sldNum" sz="quarter" idx="12"/>
          </p:nvPr>
        </p:nvSpPr>
        <p:spPr/>
        <p:txBody>
          <a:bodyPr/>
          <a:lstStyle>
            <a:lvl1pPr>
              <a:defRPr/>
            </a:lvl1pPr>
          </a:lstStyle>
          <a:p>
            <a:pPr>
              <a:defRPr/>
            </a:pPr>
            <a:fld id="{FC82119F-1024-4B76-A895-9F27AE74DE0D}"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148365D3-FE02-4856-AD56-DD9063C8C685}" type="datetime1">
              <a:rPr lang="cs-CZ"/>
              <a:pPr>
                <a:defRPr/>
              </a:pPr>
              <a:t>28.10.2017</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4B053606-0AD8-4AA0-871C-401C23618B23}"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lang="cs-CZ"/>
              <a:t>Klepnutím lze upravit styl předlohy nadpisů.</a:t>
            </a:r>
            <a:endParaRPr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13"/>
          <p:cNvSpPr>
            <a:spLocks noGrp="1"/>
          </p:cNvSpPr>
          <p:nvPr>
            <p:ph type="dt" sz="half" idx="10"/>
          </p:nvPr>
        </p:nvSpPr>
        <p:spPr/>
        <p:txBody>
          <a:bodyPr/>
          <a:lstStyle>
            <a:lvl1pPr>
              <a:defRPr/>
            </a:lvl1pPr>
          </a:lstStyle>
          <a:p>
            <a:pPr>
              <a:defRPr/>
            </a:pPr>
            <a:fld id="{313A9D10-C319-49DF-91D5-4813B292F3CB}" type="datetime1">
              <a:rPr lang="cs-CZ"/>
              <a:pPr>
                <a:defRPr/>
              </a:pPr>
              <a:t>28.10.2017</a:t>
            </a:fld>
            <a:endParaRPr lang="cs-CZ"/>
          </a:p>
        </p:txBody>
      </p:sp>
      <p:sp>
        <p:nvSpPr>
          <p:cNvPr id="5" name="Zástupný symbol pro zápatí 2"/>
          <p:cNvSpPr>
            <a:spLocks noGrp="1"/>
          </p:cNvSpPr>
          <p:nvPr>
            <p:ph type="ftr" sz="quarter" idx="11"/>
          </p:nvPr>
        </p:nvSpPr>
        <p:spPr/>
        <p:txBody>
          <a:bodyPr/>
          <a:lstStyle>
            <a:lvl1pPr>
              <a:defRPr/>
            </a:lvl1pPr>
          </a:lstStyle>
          <a:p>
            <a:pPr>
              <a:defRPr/>
            </a:pPr>
            <a:endParaRPr lang="cs-CZ"/>
          </a:p>
        </p:txBody>
      </p:sp>
      <p:sp>
        <p:nvSpPr>
          <p:cNvPr id="6" name="Zástupný symbol pro číslo snímku 22"/>
          <p:cNvSpPr>
            <a:spLocks noGrp="1"/>
          </p:cNvSpPr>
          <p:nvPr>
            <p:ph type="sldNum" sz="quarter" idx="12"/>
          </p:nvPr>
        </p:nvSpPr>
        <p:spPr/>
        <p:txBody>
          <a:bodyPr/>
          <a:lstStyle>
            <a:lvl1pPr>
              <a:defRPr/>
            </a:lvl1pPr>
          </a:lstStyle>
          <a:p>
            <a:pPr>
              <a:defRPr/>
            </a:pPr>
            <a:fld id="{F3255C97-65EA-4A38-848D-BEA0FD0E965D}"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Obdélník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bdélník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bdélník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bdélník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bdélník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Zaoblený obdélník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Zaoblený obdélník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Obdélník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Obdélník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Obdélník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Obdélník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Obdélník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bdélník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9" name="Zástupný symbol pro nadpis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endParaRPr lang="en-US"/>
          </a:p>
        </p:txBody>
      </p:sp>
      <p:sp>
        <p:nvSpPr>
          <p:cNvPr id="1040" name="Zástupný symbol pro text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4" name="Zástupný symbol pro datum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7E6A00D2-07F3-4685-813A-F6739D90DCE8}" type="datetime1">
              <a:rPr lang="cs-CZ"/>
              <a:pPr>
                <a:defRPr/>
              </a:pPr>
              <a:t>28.10.2017</a:t>
            </a:fld>
            <a:endParaRPr lang="cs-CZ"/>
          </a:p>
        </p:txBody>
      </p:sp>
      <p:sp>
        <p:nvSpPr>
          <p:cNvPr id="3" name="Zástupný symbol pro zápatí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accent2"/>
                </a:solidFill>
                <a:latin typeface="Georgia" pitchFamily="18" charset="0"/>
              </a:defRPr>
            </a:lvl1pPr>
          </a:lstStyle>
          <a:p>
            <a:pPr>
              <a:defRPr/>
            </a:pPr>
            <a:endParaRPr lang="cs-CZ"/>
          </a:p>
        </p:txBody>
      </p:sp>
      <p:sp>
        <p:nvSpPr>
          <p:cNvPr id="23" name="Zástupný symbol pro číslo snímku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B3F7D2AB-218E-4855-8095-0AFEB294B3E0}"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E7BC29"/>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E7BC29"/>
        </a:buClr>
        <a:buFont typeface="Georgia" pitchFamily="18" charset="0"/>
        <a:buChar char="▫"/>
        <a:defRPr sz="2000" kern="1200">
          <a:solidFill>
            <a:srgbClr val="E7BC2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w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ástupný symbol pro datum 27"/>
          <p:cNvSpPr>
            <a:spLocks noGrp="1"/>
          </p:cNvSpPr>
          <p:nvPr>
            <p:ph type="dt" sz="quarter" idx="10"/>
          </p:nvPr>
        </p:nvSpPr>
        <p:spPr>
          <a:xfrm>
            <a:off x="7667625" y="4005263"/>
            <a:ext cx="1320800" cy="287337"/>
          </a:xfrm>
        </p:spPr>
        <p:txBody>
          <a:bodyPr/>
          <a:lstStyle/>
          <a:p>
            <a:pPr>
              <a:defRPr/>
            </a:pPr>
            <a:r>
              <a:rPr lang="cs-CZ" sz="1000"/>
              <a:t>27.10.2016</a:t>
            </a:r>
            <a:endParaRPr lang="cs-CZ"/>
          </a:p>
        </p:txBody>
      </p:sp>
      <p:sp>
        <p:nvSpPr>
          <p:cNvPr id="2" name="Nadpis 1"/>
          <p:cNvSpPr>
            <a:spLocks noGrp="1"/>
          </p:cNvSpPr>
          <p:nvPr>
            <p:ph type="ctrTitle"/>
          </p:nvPr>
        </p:nvSpPr>
        <p:spPr>
          <a:xfrm>
            <a:off x="179388" y="2420938"/>
            <a:ext cx="8785225" cy="1470025"/>
          </a:xfrm>
        </p:spPr>
        <p:txBody>
          <a:bodyPr>
            <a:normAutofit fontScale="90000"/>
          </a:bodyPr>
          <a:lstStyle/>
          <a:p>
            <a:pPr algn="ctr" eaLnBrk="1" fontAlgn="auto" hangingPunct="1">
              <a:spcAft>
                <a:spcPts val="0"/>
              </a:spcAft>
              <a:defRPr/>
            </a:pPr>
            <a:r>
              <a:rPr lang="cs-CZ" b="1">
                <a:solidFill>
                  <a:schemeClr val="tx1">
                    <a:lumMod val="75000"/>
                    <a:lumOff val="25000"/>
                  </a:schemeClr>
                </a:solidFill>
                <a:effectLst>
                  <a:outerShdw blurRad="38100" dist="38100" dir="2700000" algn="tl">
                    <a:srgbClr val="000000">
                      <a:alpha val="43137"/>
                    </a:srgbClr>
                  </a:outerShdw>
                </a:effectLst>
              </a:rPr>
              <a:t>LÉČEBNÁ VÝŽIVA PŘI ONEMOCNĚNÍ TENKÉHO A TLUSTÉHO STŘEVA</a:t>
            </a:r>
          </a:p>
        </p:txBody>
      </p:sp>
      <p:sp>
        <p:nvSpPr>
          <p:cNvPr id="3" name="Podnadpis 2"/>
          <p:cNvSpPr>
            <a:spLocks noGrp="1"/>
          </p:cNvSpPr>
          <p:nvPr>
            <p:ph type="subTitle" idx="1"/>
          </p:nvPr>
        </p:nvSpPr>
        <p:spPr>
          <a:xfrm>
            <a:off x="684213" y="3860800"/>
            <a:ext cx="3671887" cy="614363"/>
          </a:xfrm>
        </p:spPr>
        <p:txBody>
          <a:bodyPr>
            <a:normAutofit fontScale="77500" lnSpcReduction="20000"/>
          </a:bodyPr>
          <a:lstStyle/>
          <a:p>
            <a:pPr eaLnBrk="1" fontAlgn="auto" hangingPunct="1">
              <a:spcAft>
                <a:spcPts val="0"/>
              </a:spcAft>
              <a:buClr>
                <a:schemeClr val="accent3"/>
              </a:buClr>
              <a:buFont typeface="Georgia"/>
              <a:buNone/>
              <a:defRPr/>
            </a:pPr>
            <a:r>
              <a:rPr lang="cs-CZ">
                <a:effectLst>
                  <a:outerShdw blurRad="38100" dist="38100" dir="2700000" algn="tl">
                    <a:srgbClr val="000000">
                      <a:alpha val="43137"/>
                    </a:srgbClr>
                  </a:outerShdw>
                </a:effectLst>
              </a:rPr>
              <a:t>Mgr. Jana Spáčilová</a:t>
            </a:r>
          </a:p>
          <a:p>
            <a:pPr eaLnBrk="1" fontAlgn="auto" hangingPunct="1">
              <a:spcAft>
                <a:spcPts val="0"/>
              </a:spcAft>
              <a:buClr>
                <a:schemeClr val="accent3"/>
              </a:buClr>
              <a:buFont typeface="Georgia"/>
              <a:buNone/>
              <a:defRPr/>
            </a:pPr>
            <a:r>
              <a:rPr lang="cs-CZ">
                <a:effectLst>
                  <a:outerShdw blurRad="38100" dist="38100" dir="2700000" algn="tl">
                    <a:srgbClr val="000000">
                      <a:alpha val="43137"/>
                    </a:srgbClr>
                  </a:outerShdw>
                </a:effectLst>
              </a:rPr>
              <a:t>Mgr. Jana Petrová</a:t>
            </a:r>
          </a:p>
        </p:txBody>
      </p:sp>
      <p:sp>
        <p:nvSpPr>
          <p:cNvPr id="5124" name="Zástupný symbol pro datum 3"/>
          <p:cNvSpPr txBox="1">
            <a:spLocks noGrp="1"/>
          </p:cNvSpPr>
          <p:nvPr/>
        </p:nvSpPr>
        <p:spPr bwMode="auto">
          <a:xfrm>
            <a:off x="6705600" y="4206875"/>
            <a:ext cx="960438" cy="457200"/>
          </a:xfrm>
          <a:prstGeom prst="rect">
            <a:avLst/>
          </a:prstGeom>
          <a:noFill/>
          <a:ln>
            <a:miter lim="800000"/>
            <a:headEnd/>
            <a:tailEnd/>
          </a:ln>
        </p:spPr>
        <p:txBody>
          <a:bodyPr/>
          <a:lstStyle/>
          <a:p>
            <a:pPr>
              <a:defRPr/>
            </a:pPr>
            <a:endParaRPr lang="cs-CZ" sz="800">
              <a:solidFill>
                <a:schemeClr val="accent2"/>
              </a:solidFill>
              <a:latin typeface="+mn-lt"/>
            </a:endParaRPr>
          </a:p>
        </p:txBody>
      </p:sp>
      <p:pic>
        <p:nvPicPr>
          <p:cNvPr id="12293"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2492375"/>
          </a:xfrm>
          <a:prstGeom prst="rect">
            <a:avLst/>
          </a:prstGeom>
          <a:noFill/>
          <a:ln w="9525">
            <a:noFill/>
            <a:miter lim="800000"/>
            <a:headEnd/>
            <a:tailEnd/>
          </a:ln>
        </p:spPr>
      </p:pic>
      <p:pic>
        <p:nvPicPr>
          <p:cNvPr id="12294" name="Picture 4" descr="https://foodandhealth.com/blog/wp-content/uploads/2012/12/Screen-shot-2012-12-10-at-9.01.00-AM.png"/>
          <p:cNvPicPr>
            <a:picLocks noChangeAspect="1" noChangeArrowheads="1"/>
          </p:cNvPicPr>
          <p:nvPr/>
        </p:nvPicPr>
        <p:blipFill>
          <a:blip r:embed="rId3" cstate="print"/>
          <a:srcRect t="64511"/>
          <a:stretch>
            <a:fillRect/>
          </a:stretch>
        </p:blipFill>
        <p:spPr bwMode="auto">
          <a:xfrm>
            <a:off x="0" y="4424363"/>
            <a:ext cx="9144000" cy="24336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A95B6D9B-F948-426F-8BB6-CBA1685A99F1}" type="slidenum">
              <a:rPr lang="cs-CZ"/>
              <a:pPr>
                <a:defRPr/>
              </a:pPr>
              <a:t>10</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ONEMOCNĚNÍ </a:t>
            </a:r>
          </a:p>
        </p:txBody>
      </p:sp>
      <p:sp>
        <p:nvSpPr>
          <p:cNvPr id="25603" name="Zástupný symbol pro obsah 2"/>
          <p:cNvSpPr>
            <a:spLocks noGrp="1"/>
          </p:cNvSpPr>
          <p:nvPr>
            <p:ph idx="1"/>
          </p:nvPr>
        </p:nvSpPr>
        <p:spPr>
          <a:xfrm>
            <a:off x="142875" y="1628775"/>
            <a:ext cx="8786813" cy="5086350"/>
          </a:xfrm>
        </p:spPr>
        <p:txBody>
          <a:bodyPr/>
          <a:lstStyle/>
          <a:p>
            <a:pPr marL="366713" eaLnBrk="1" hangingPunct="1">
              <a:buClr>
                <a:srgbClr val="FFC000"/>
              </a:buClr>
            </a:pPr>
            <a:r>
              <a:rPr lang="cs-CZ"/>
              <a:t>Malabsorpční syndrom</a:t>
            </a:r>
            <a:endParaRPr lang="en-US"/>
          </a:p>
          <a:p>
            <a:pPr marL="366713" eaLnBrk="1" hangingPunct="1">
              <a:buClr>
                <a:srgbClr val="FFC000"/>
              </a:buClr>
            </a:pPr>
            <a:endParaRPr lang="cs-CZ" sz="1000"/>
          </a:p>
          <a:p>
            <a:pPr marL="366713" eaLnBrk="1" hangingPunct="1">
              <a:buClr>
                <a:srgbClr val="FFC000"/>
              </a:buClr>
            </a:pPr>
            <a:r>
              <a:rPr lang="cs-CZ"/>
              <a:t>Nespecifické střevní záněty</a:t>
            </a:r>
          </a:p>
          <a:p>
            <a:pPr marL="658813" lvl="1" indent="-255588" eaLnBrk="1" hangingPunct="1">
              <a:buClr>
                <a:srgbClr val="969696"/>
              </a:buClr>
            </a:pPr>
            <a:r>
              <a:rPr lang="cs-CZ" sz="2200">
                <a:solidFill>
                  <a:srgbClr val="6F6F6F"/>
                </a:solidFill>
              </a:rPr>
              <a:t>Crohnova choroba</a:t>
            </a:r>
          </a:p>
          <a:p>
            <a:pPr marL="658813" lvl="1" indent="-255588" eaLnBrk="1" hangingPunct="1">
              <a:buClr>
                <a:srgbClr val="969696"/>
              </a:buClr>
            </a:pPr>
            <a:r>
              <a:rPr lang="cs-CZ" sz="2200">
                <a:solidFill>
                  <a:srgbClr val="6F6F6F"/>
                </a:solidFill>
              </a:rPr>
              <a:t>Ulcerózní kolitida</a:t>
            </a:r>
            <a:endParaRPr lang="en-US" sz="2200">
              <a:solidFill>
                <a:srgbClr val="6F6F6F"/>
              </a:solidFill>
            </a:endParaRPr>
          </a:p>
          <a:p>
            <a:pPr marL="366713" eaLnBrk="1" hangingPunct="1">
              <a:buClr>
                <a:srgbClr val="969696"/>
              </a:buClr>
            </a:pPr>
            <a:endParaRPr lang="cs-CZ" sz="1000"/>
          </a:p>
          <a:p>
            <a:pPr marL="366713" eaLnBrk="1" hangingPunct="1">
              <a:buClr>
                <a:srgbClr val="FFC000"/>
              </a:buClr>
            </a:pPr>
            <a:r>
              <a:rPr lang="cs-CZ"/>
              <a:t>Dráždivý tračník</a:t>
            </a:r>
            <a:endParaRPr lang="en-US"/>
          </a:p>
          <a:p>
            <a:pPr marL="366713" eaLnBrk="1" hangingPunct="1">
              <a:buClr>
                <a:srgbClr val="FFC000"/>
              </a:buClr>
            </a:pPr>
            <a:endParaRPr lang="cs-CZ" sz="1000"/>
          </a:p>
          <a:p>
            <a:pPr marL="366713" eaLnBrk="1" hangingPunct="1">
              <a:buClr>
                <a:srgbClr val="FFC000"/>
              </a:buClr>
            </a:pPr>
            <a:r>
              <a:rPr lang="cs-CZ"/>
              <a:t>Zácpa</a:t>
            </a:r>
          </a:p>
          <a:p>
            <a:pPr marL="366713" eaLnBrk="1" hangingPunct="1">
              <a:buClr>
                <a:srgbClr val="FFC000"/>
              </a:buClr>
            </a:pPr>
            <a:endParaRPr lang="cs-CZ" sz="1000"/>
          </a:p>
          <a:p>
            <a:pPr marL="366713" eaLnBrk="1" hangingPunct="1">
              <a:buClr>
                <a:srgbClr val="FFC000"/>
              </a:buClr>
            </a:pPr>
            <a:r>
              <a:rPr lang="cs-CZ"/>
              <a:t>Průjmovitá onemocnění</a:t>
            </a:r>
            <a:endParaRPr lang="en-US"/>
          </a:p>
          <a:p>
            <a:pPr marL="366713" eaLnBrk="1" hangingPunct="1">
              <a:buClr>
                <a:srgbClr val="FFC000"/>
              </a:buClr>
            </a:pPr>
            <a:endParaRPr lang="cs-CZ" sz="1000"/>
          </a:p>
          <a:p>
            <a:pPr marL="366713" eaLnBrk="1" hangingPunct="1">
              <a:buClr>
                <a:srgbClr val="FFC000"/>
              </a:buClr>
            </a:pPr>
            <a:r>
              <a:rPr lang="cs-CZ"/>
              <a:t>Divertikulóza, divertikulitida</a:t>
            </a:r>
          </a:p>
          <a:p>
            <a:pPr marL="366713" eaLnBrk="1" hangingPunct="1">
              <a:buClr>
                <a:srgbClr val="FFC000"/>
              </a:buClr>
            </a:pPr>
            <a:r>
              <a:rPr lang="cs-CZ"/>
              <a:t>Nádorová onemocnění</a:t>
            </a:r>
            <a:endParaRPr lang="en-US"/>
          </a:p>
          <a:p>
            <a:pPr marL="366713" eaLnBrk="1" hangingPunct="1">
              <a:buClr>
                <a:srgbClr val="969696"/>
              </a:buClr>
            </a:pPr>
            <a:endParaRPr lang="cs-CZ" sz="1000"/>
          </a:p>
        </p:txBody>
      </p:sp>
      <p:pic>
        <p:nvPicPr>
          <p:cNvPr id="25604" name="Picture 2" descr="https://foodandhealth.com/blog/wp-content/uploads/2012/12/Screen-shot-2012-12-10-at-9.01.00-AM.png"/>
          <p:cNvPicPr>
            <a:picLocks noChangeAspect="1" noChangeArrowheads="1"/>
          </p:cNvPicPr>
          <p:nvPr/>
        </p:nvPicPr>
        <p:blipFill>
          <a:blip r:embed="rId2"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txBox="1">
            <a:spLocks noGrp="1"/>
          </p:cNvSpPr>
          <p:nvPr/>
        </p:nvSpPr>
        <p:spPr>
          <a:xfrm>
            <a:off x="8174038" y="1588"/>
            <a:ext cx="762000" cy="366712"/>
          </a:xfrm>
          <a:prstGeom prst="rect">
            <a:avLst/>
          </a:prstGeom>
          <a:noFill/>
        </p:spPr>
        <p:txBody>
          <a:bodyPr anchor="b"/>
          <a:lstStyle/>
          <a:p>
            <a:pPr algn="r" fontAlgn="auto">
              <a:spcBef>
                <a:spcPts val="0"/>
              </a:spcBef>
              <a:spcAft>
                <a:spcPts val="0"/>
              </a:spcAft>
              <a:defRPr/>
            </a:pPr>
            <a:fld id="{A00DD567-900B-48D6-9EB5-93C008E8D4FE}" type="slidenum">
              <a:rPr lang="cs-CZ">
                <a:solidFill>
                  <a:srgbClr val="FFFFFF"/>
                </a:solidFill>
                <a:latin typeface="+mn-lt"/>
              </a:rPr>
              <a:pPr algn="r" fontAlgn="auto">
                <a:spcBef>
                  <a:spcPts val="0"/>
                </a:spcBef>
                <a:spcAft>
                  <a:spcPts val="0"/>
                </a:spcAft>
                <a:defRPr/>
              </a:pPr>
              <a:t>11</a:t>
            </a:fld>
            <a:endParaRPr lang="cs-CZ">
              <a:solidFill>
                <a:srgbClr val="FFFFFF"/>
              </a:solidFill>
              <a:latin typeface="+mn-lt"/>
            </a:endParaRPr>
          </a:p>
        </p:txBody>
      </p:sp>
      <p:sp>
        <p:nvSpPr>
          <p:cNvPr id="2" name="Nadpis 1"/>
          <p:cNvSpPr>
            <a:spLocks noGrp="1"/>
          </p:cNvSpPr>
          <p:nvPr>
            <p:ph type="title" idx="4294967295"/>
          </p:nvPr>
        </p:nvSpPr>
        <p:spPr>
          <a:xfrm>
            <a:off x="285750" y="428625"/>
            <a:ext cx="8443913" cy="928688"/>
          </a:xfrm>
        </p:spPr>
        <p:txBody>
          <a:bodyPr>
            <a:normAutofit/>
          </a:bodyPr>
          <a:lstStyle/>
          <a:p>
            <a:pPr eaLnBrk="1" fontAlgn="auto" hangingPunct="1">
              <a:spcAft>
                <a:spcPts val="0"/>
              </a:spcAft>
              <a:defRPr/>
            </a:pPr>
            <a:r>
              <a:rPr lang="en-US" b="1">
                <a:effectLst>
                  <a:outerShdw blurRad="38100" dist="38100" dir="2700000" algn="tl">
                    <a:srgbClr val="000000">
                      <a:alpha val="43137"/>
                    </a:srgbClr>
                  </a:outerShdw>
                </a:effectLst>
              </a:rPr>
              <a:t>MALABSORP</a:t>
            </a:r>
            <a:r>
              <a:rPr lang="cs-CZ" b="1">
                <a:effectLst>
                  <a:outerShdw blurRad="38100" dist="38100" dir="2700000" algn="tl">
                    <a:srgbClr val="000000">
                      <a:alpha val="43137"/>
                    </a:srgbClr>
                  </a:outerShdw>
                </a:effectLst>
              </a:rPr>
              <a:t>ČNÍ SYNDROM</a:t>
            </a:r>
          </a:p>
        </p:txBody>
      </p:sp>
      <p:sp>
        <p:nvSpPr>
          <p:cNvPr id="26627" name="Zástupný symbol pro obsah 2"/>
          <p:cNvSpPr>
            <a:spLocks noGrp="1"/>
          </p:cNvSpPr>
          <p:nvPr>
            <p:ph idx="4294967295"/>
          </p:nvPr>
        </p:nvSpPr>
        <p:spPr>
          <a:xfrm>
            <a:off x="142875" y="1428750"/>
            <a:ext cx="8786813" cy="5286375"/>
          </a:xfrm>
        </p:spPr>
        <p:txBody>
          <a:bodyPr/>
          <a:lstStyle/>
          <a:p>
            <a:pPr marL="566738" indent="-457200" eaLnBrk="1" hangingPunct="1">
              <a:lnSpc>
                <a:spcPct val="90000"/>
              </a:lnSpc>
              <a:buClr>
                <a:srgbClr val="FFC000"/>
              </a:buClr>
              <a:buFont typeface="Georgia" pitchFamily="18" charset="0"/>
              <a:buNone/>
            </a:pPr>
            <a:endParaRPr lang="cs-CZ" sz="300" b="1"/>
          </a:p>
          <a:p>
            <a:pPr marL="566738" indent="-457200" eaLnBrk="1" hangingPunct="1"/>
            <a:r>
              <a:rPr lang="cs-CZ"/>
              <a:t>není samostatná choroba</a:t>
            </a:r>
          </a:p>
          <a:p>
            <a:pPr marL="566738" indent="-457200" eaLnBrk="1" hangingPunct="1"/>
            <a:r>
              <a:rPr lang="cs-CZ"/>
              <a:t>jde o klinický pojem označující </a:t>
            </a:r>
            <a:r>
              <a:rPr lang="cs-CZ">
                <a:solidFill>
                  <a:srgbClr val="0070C0"/>
                </a:solidFill>
              </a:rPr>
              <a:t>soubor příznaků vyskytujících se u řady onemocnění, vedoucích </a:t>
            </a:r>
            <a:br>
              <a:rPr lang="cs-CZ">
                <a:solidFill>
                  <a:srgbClr val="0070C0"/>
                </a:solidFill>
              </a:rPr>
            </a:br>
            <a:r>
              <a:rPr lang="cs-CZ">
                <a:solidFill>
                  <a:srgbClr val="0070C0"/>
                </a:solidFill>
              </a:rPr>
              <a:t>ve svém průběhu k poruše některých funkcí trávicí trubice, především tenkého střeva </a:t>
            </a:r>
          </a:p>
          <a:p>
            <a:pPr marL="566738" indent="-457200"/>
            <a:r>
              <a:rPr lang="cs-CZ"/>
              <a:t>stavy, při nichž dochází k </a:t>
            </a:r>
            <a:r>
              <a:rPr lang="cs-CZ" b="1">
                <a:solidFill>
                  <a:srgbClr val="0070C0"/>
                </a:solidFill>
              </a:rPr>
              <a:t>narušení vstřebávání živin</a:t>
            </a:r>
            <a:r>
              <a:rPr lang="cs-CZ"/>
              <a:t> a v širším pojetí i k narušení trávení</a:t>
            </a:r>
          </a:p>
          <a:p>
            <a:pPr marL="566738" indent="-457200" eaLnBrk="1" hangingPunct="1">
              <a:lnSpc>
                <a:spcPct val="90000"/>
              </a:lnSpc>
              <a:buClr>
                <a:srgbClr val="FFC000"/>
              </a:buClr>
            </a:pPr>
            <a:endParaRPr lang="cs-CZ" sz="2200"/>
          </a:p>
        </p:txBody>
      </p:sp>
      <p:pic>
        <p:nvPicPr>
          <p:cNvPr id="26628"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59DA87CF-BB6E-4961-9B24-4B9D1AFF23CA}" type="slidenum">
              <a:rPr lang="cs-CZ"/>
              <a:pPr>
                <a:defRPr/>
              </a:pPr>
              <a:t>12</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en-US" b="1">
                <a:effectLst>
                  <a:outerShdw blurRad="38100" dist="38100" dir="2700000" algn="tl">
                    <a:srgbClr val="000000">
                      <a:alpha val="43137"/>
                    </a:srgbClr>
                  </a:outerShdw>
                </a:effectLst>
              </a:rPr>
              <a:t>MALABSORP</a:t>
            </a:r>
            <a:r>
              <a:rPr lang="cs-CZ" b="1">
                <a:effectLst>
                  <a:outerShdw blurRad="38100" dist="38100" dir="2700000" algn="tl">
                    <a:srgbClr val="000000">
                      <a:alpha val="43137"/>
                    </a:srgbClr>
                  </a:outerShdw>
                </a:effectLst>
              </a:rPr>
              <a:t>ČNÍ SYNDROM</a:t>
            </a:r>
          </a:p>
        </p:txBody>
      </p:sp>
      <p:sp>
        <p:nvSpPr>
          <p:cNvPr id="3" name="Zástupný symbol pro obsah 2"/>
          <p:cNvSpPr>
            <a:spLocks noGrp="1"/>
          </p:cNvSpPr>
          <p:nvPr>
            <p:ph idx="1"/>
          </p:nvPr>
        </p:nvSpPr>
        <p:spPr>
          <a:xfrm>
            <a:off x="142875" y="1428750"/>
            <a:ext cx="8786813" cy="5286375"/>
          </a:xfrm>
        </p:spPr>
        <p:txBody>
          <a:bodyPr>
            <a:normAutofit/>
          </a:bodyPr>
          <a:lstStyle/>
          <a:p>
            <a:pPr marL="566928" indent="-457200" eaLnBrk="1" fontAlgn="auto" hangingPunct="1">
              <a:spcAft>
                <a:spcPts val="0"/>
              </a:spcAft>
              <a:buClr>
                <a:srgbClr val="FFC000"/>
              </a:buClr>
              <a:buFont typeface="Georgia"/>
              <a:buNone/>
              <a:defRPr/>
            </a:pPr>
            <a:endParaRPr lang="cs-CZ" sz="300" b="1"/>
          </a:p>
          <a:p>
            <a:pPr marL="367708" indent="-255600" eaLnBrk="1" fontAlgn="auto" hangingPunct="1">
              <a:spcAft>
                <a:spcPts val="0"/>
              </a:spcAft>
              <a:buClr>
                <a:srgbClr val="FFC000"/>
              </a:buClr>
              <a:defRPr/>
            </a:pPr>
            <a:r>
              <a:rPr lang="cs-CZ" sz="2200" b="1"/>
              <a:t>Primární</a:t>
            </a:r>
            <a:r>
              <a:rPr lang="cs-CZ" sz="2200"/>
              <a:t> – příčina je v samotné střevní sliznici</a:t>
            </a:r>
          </a:p>
          <a:p>
            <a:pPr marL="659808" lvl="1" indent="-255600" eaLnBrk="1" fontAlgn="auto" hangingPunct="1">
              <a:spcAft>
                <a:spcPts val="0"/>
              </a:spcAft>
              <a:defRPr/>
            </a:pPr>
            <a:r>
              <a:rPr lang="cs-CZ" sz="1900" err="1">
                <a:solidFill>
                  <a:schemeClr val="accent1">
                    <a:lumMod val="50000"/>
                  </a:schemeClr>
                </a:solidFill>
              </a:rPr>
              <a:t>Celiakie</a:t>
            </a:r>
            <a:endParaRPr lang="cs-CZ" sz="1900">
              <a:solidFill>
                <a:schemeClr val="accent1">
                  <a:lumMod val="50000"/>
                </a:schemeClr>
              </a:solidFill>
            </a:endParaRPr>
          </a:p>
          <a:p>
            <a:pPr marL="659808" lvl="1" indent="-255600" eaLnBrk="1" fontAlgn="auto" hangingPunct="1">
              <a:spcAft>
                <a:spcPts val="0"/>
              </a:spcAft>
              <a:defRPr/>
            </a:pPr>
            <a:r>
              <a:rPr lang="cs-CZ" sz="1900">
                <a:solidFill>
                  <a:schemeClr val="accent1">
                    <a:lumMod val="50000"/>
                  </a:schemeClr>
                </a:solidFill>
              </a:rPr>
              <a:t>Tropická </a:t>
            </a:r>
            <a:r>
              <a:rPr lang="cs-CZ" sz="1900" err="1">
                <a:solidFill>
                  <a:schemeClr val="accent1">
                    <a:lumMod val="50000"/>
                  </a:schemeClr>
                </a:solidFill>
              </a:rPr>
              <a:t>sprue</a:t>
            </a:r>
            <a:endParaRPr lang="cs-CZ" sz="1900">
              <a:solidFill>
                <a:schemeClr val="accent1">
                  <a:lumMod val="50000"/>
                </a:schemeClr>
              </a:solidFill>
            </a:endParaRPr>
          </a:p>
          <a:p>
            <a:pPr marL="659808" lvl="1" indent="-255600" eaLnBrk="1" fontAlgn="auto" hangingPunct="1">
              <a:spcAft>
                <a:spcPts val="0"/>
              </a:spcAft>
              <a:defRPr/>
            </a:pPr>
            <a:r>
              <a:rPr lang="cs-CZ" sz="1900">
                <a:solidFill>
                  <a:schemeClr val="accent1">
                    <a:lumMod val="50000"/>
                  </a:schemeClr>
                </a:solidFill>
              </a:rPr>
              <a:t>Selektivní malabsorpce (deficit </a:t>
            </a:r>
            <a:r>
              <a:rPr lang="cs-CZ" sz="1900" err="1">
                <a:solidFill>
                  <a:schemeClr val="accent1">
                    <a:lumMod val="50000"/>
                  </a:schemeClr>
                </a:solidFill>
              </a:rPr>
              <a:t>disacharidáz</a:t>
            </a:r>
            <a:r>
              <a:rPr lang="cs-CZ" sz="1900">
                <a:solidFill>
                  <a:schemeClr val="accent1">
                    <a:lumMod val="50000"/>
                  </a:schemeClr>
                </a:solidFill>
              </a:rPr>
              <a:t> – laktózová intolerance)</a:t>
            </a:r>
          </a:p>
          <a:p>
            <a:pPr marL="367708" indent="-255600" eaLnBrk="1" fontAlgn="auto" hangingPunct="1">
              <a:spcAft>
                <a:spcPts val="0"/>
              </a:spcAft>
              <a:defRPr/>
            </a:pPr>
            <a:endParaRPr lang="cs-CZ" sz="2200"/>
          </a:p>
          <a:p>
            <a:pPr marL="367708" indent="-255600" eaLnBrk="1" fontAlgn="auto" hangingPunct="1">
              <a:spcAft>
                <a:spcPts val="0"/>
              </a:spcAft>
              <a:buClr>
                <a:srgbClr val="FFC000"/>
              </a:buClr>
              <a:defRPr/>
            </a:pPr>
            <a:r>
              <a:rPr lang="cs-CZ" sz="2200" b="1"/>
              <a:t>Sekundární </a:t>
            </a:r>
            <a:r>
              <a:rPr lang="cs-CZ" sz="2200"/>
              <a:t>– ostatní stavy s příznaky malabsorpce</a:t>
            </a:r>
          </a:p>
          <a:p>
            <a:pPr marL="659808" lvl="1" indent="-255600" eaLnBrk="1" fontAlgn="auto" hangingPunct="1">
              <a:spcAft>
                <a:spcPts val="0"/>
              </a:spcAft>
              <a:defRPr/>
            </a:pPr>
            <a:r>
              <a:rPr lang="cs-CZ" sz="1900">
                <a:solidFill>
                  <a:schemeClr val="accent1">
                    <a:lumMod val="50000"/>
                  </a:schemeClr>
                </a:solidFill>
              </a:rPr>
              <a:t>Redukce resorpční plochy (syndrom krátkého střeva)</a:t>
            </a:r>
          </a:p>
          <a:p>
            <a:pPr marL="659808" lvl="1" indent="-255600" eaLnBrk="1" fontAlgn="auto" hangingPunct="1">
              <a:spcAft>
                <a:spcPts val="0"/>
              </a:spcAft>
              <a:defRPr/>
            </a:pPr>
            <a:r>
              <a:rPr lang="cs-CZ" sz="1900">
                <a:solidFill>
                  <a:schemeClr val="accent1">
                    <a:lumMod val="50000"/>
                  </a:schemeClr>
                </a:solidFill>
              </a:rPr>
              <a:t>Syndrom slepé kličky (průnik bakterií z tlustého do tenkého střeva)</a:t>
            </a:r>
          </a:p>
          <a:p>
            <a:pPr marL="659808" lvl="1" indent="-255600" eaLnBrk="1" fontAlgn="auto" hangingPunct="1">
              <a:spcAft>
                <a:spcPts val="0"/>
              </a:spcAft>
              <a:defRPr/>
            </a:pPr>
            <a:r>
              <a:rPr lang="cs-CZ" sz="1900">
                <a:solidFill>
                  <a:schemeClr val="accent1">
                    <a:lumMod val="50000"/>
                  </a:schemeClr>
                </a:solidFill>
              </a:rPr>
              <a:t>Systémová onemocnění (sklerodermie, amyloidóza)</a:t>
            </a:r>
          </a:p>
          <a:p>
            <a:pPr marL="659808" lvl="1" indent="-255600" eaLnBrk="1" fontAlgn="auto" hangingPunct="1">
              <a:spcAft>
                <a:spcPts val="0"/>
              </a:spcAft>
              <a:defRPr/>
            </a:pPr>
            <a:r>
              <a:rPr lang="cs-CZ" sz="1900" err="1">
                <a:solidFill>
                  <a:schemeClr val="accent1">
                    <a:lumMod val="50000"/>
                  </a:schemeClr>
                </a:solidFill>
              </a:rPr>
              <a:t>Postradiační</a:t>
            </a:r>
            <a:r>
              <a:rPr lang="cs-CZ" sz="1900">
                <a:solidFill>
                  <a:schemeClr val="accent1">
                    <a:lumMod val="50000"/>
                  </a:schemeClr>
                </a:solidFill>
              </a:rPr>
              <a:t> enteritida</a:t>
            </a:r>
          </a:p>
          <a:p>
            <a:pPr marL="659808" lvl="1" indent="-255600" eaLnBrk="1" fontAlgn="auto" hangingPunct="1">
              <a:spcAft>
                <a:spcPts val="0"/>
              </a:spcAft>
              <a:defRPr/>
            </a:pPr>
            <a:r>
              <a:rPr lang="cs-CZ" sz="1900">
                <a:solidFill>
                  <a:schemeClr val="accent1">
                    <a:lumMod val="50000"/>
                  </a:schemeClr>
                </a:solidFill>
              </a:rPr>
              <a:t>Zánětlivá střevní onemocnění – CN, UC</a:t>
            </a:r>
          </a:p>
          <a:p>
            <a:pPr marL="659808" lvl="1" indent="-255600" eaLnBrk="1" fontAlgn="auto" hangingPunct="1">
              <a:spcAft>
                <a:spcPts val="0"/>
              </a:spcAft>
              <a:defRPr/>
            </a:pPr>
            <a:r>
              <a:rPr lang="cs-CZ" sz="1900">
                <a:solidFill>
                  <a:schemeClr val="accent1">
                    <a:lumMod val="50000"/>
                  </a:schemeClr>
                </a:solidFill>
              </a:rPr>
              <a:t>Nádorová onemocnění</a:t>
            </a:r>
          </a:p>
          <a:p>
            <a:pPr marL="659808" lvl="1" indent="-255600" eaLnBrk="1" fontAlgn="auto" hangingPunct="1">
              <a:spcAft>
                <a:spcPts val="0"/>
              </a:spcAft>
              <a:defRPr/>
            </a:pPr>
            <a:r>
              <a:rPr lang="cs-CZ" sz="1900">
                <a:solidFill>
                  <a:schemeClr val="accent1">
                    <a:lumMod val="50000"/>
                  </a:schemeClr>
                </a:solidFill>
              </a:rPr>
              <a:t>Endokrinní choroby (onemocnění ŠŽ, nadledvinek, DM)</a:t>
            </a:r>
          </a:p>
        </p:txBody>
      </p:sp>
      <p:pic>
        <p:nvPicPr>
          <p:cNvPr id="2867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48F68E4D-CF03-456F-8E95-F6111B195298}" type="slidenum">
              <a:rPr lang="cs-CZ"/>
              <a:pPr>
                <a:defRPr/>
              </a:pPr>
              <a:t>13</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KLINICKÝ OBRAZ</a:t>
            </a:r>
          </a:p>
        </p:txBody>
      </p:sp>
      <p:sp>
        <p:nvSpPr>
          <p:cNvPr id="3" name="Zástupný symbol pro obsah 2"/>
          <p:cNvSpPr>
            <a:spLocks noGrp="1"/>
          </p:cNvSpPr>
          <p:nvPr>
            <p:ph idx="1"/>
          </p:nvPr>
        </p:nvSpPr>
        <p:spPr>
          <a:xfrm>
            <a:off x="142875" y="1428750"/>
            <a:ext cx="8786813" cy="5286375"/>
          </a:xfrm>
        </p:spPr>
        <p:txBody>
          <a:bodyPr>
            <a:normAutofit fontScale="92500" lnSpcReduction="10000"/>
          </a:bodyPr>
          <a:lstStyle/>
          <a:p>
            <a:pPr marL="566738" indent="-457200" eaLnBrk="1" hangingPunct="1">
              <a:buNone/>
              <a:defRPr/>
            </a:pPr>
            <a:r>
              <a:rPr lang="cs-CZ" sz="2000" b="1"/>
              <a:t>Velmi pestrý, odvislý od vyvolávající příčiny</a:t>
            </a:r>
          </a:p>
          <a:p>
            <a:pPr marL="566738" indent="-457200" eaLnBrk="1" hangingPunct="1">
              <a:buFont typeface="Georgia" pitchFamily="18" charset="0"/>
              <a:buNone/>
              <a:defRPr/>
            </a:pPr>
            <a:r>
              <a:rPr lang="cs-CZ" sz="2000"/>
              <a:t>Nejčastěji přítomny tři příznaky:</a:t>
            </a:r>
          </a:p>
          <a:p>
            <a:pPr marL="566738" indent="-457200" eaLnBrk="1" hangingPunct="1">
              <a:buClr>
                <a:srgbClr val="FFC000"/>
              </a:buClr>
              <a:defRPr/>
            </a:pPr>
            <a:r>
              <a:rPr lang="cs-CZ" sz="2000" b="1">
                <a:solidFill>
                  <a:srgbClr val="0070C0"/>
                </a:solidFill>
              </a:rPr>
              <a:t>Celková slabost</a:t>
            </a:r>
          </a:p>
          <a:p>
            <a:pPr marL="566738" indent="-457200" eaLnBrk="1" hangingPunct="1">
              <a:buClr>
                <a:srgbClr val="FFC000"/>
              </a:buClr>
              <a:defRPr/>
            </a:pPr>
            <a:r>
              <a:rPr lang="cs-CZ" sz="2000" b="1">
                <a:solidFill>
                  <a:srgbClr val="0070C0"/>
                </a:solidFill>
              </a:rPr>
              <a:t>Hubnutí</a:t>
            </a:r>
          </a:p>
          <a:p>
            <a:pPr marL="566738" indent="-457200" eaLnBrk="1" hangingPunct="1">
              <a:buClr>
                <a:srgbClr val="FFC000"/>
              </a:buClr>
              <a:defRPr/>
            </a:pPr>
            <a:r>
              <a:rPr lang="cs-CZ" sz="2000" b="1">
                <a:solidFill>
                  <a:srgbClr val="0070C0"/>
                </a:solidFill>
              </a:rPr>
              <a:t>Steatorea</a:t>
            </a:r>
            <a:r>
              <a:rPr lang="cs-CZ" sz="2000" b="1"/>
              <a:t> </a:t>
            </a:r>
            <a:r>
              <a:rPr lang="cs-CZ" sz="2000"/>
              <a:t>(objemné průjmovité stolice mastného vzhledu, výrazně zapáchající, se zbytky nestrávené potravy, přicházející během dne </a:t>
            </a:r>
            <a:br>
              <a:rPr lang="cs-CZ" sz="2000"/>
            </a:br>
            <a:r>
              <a:rPr lang="cs-CZ" sz="2000"/>
              <a:t>i v noci - na rozdíl od funkčních průjmů)</a:t>
            </a:r>
            <a:endParaRPr lang="cs-CZ" sz="2000" b="1"/>
          </a:p>
          <a:p>
            <a:pPr marL="566738" indent="-457200" eaLnBrk="1" hangingPunct="1">
              <a:defRPr/>
            </a:pPr>
            <a:endParaRPr lang="cs-CZ" sz="2000"/>
          </a:p>
          <a:p>
            <a:pPr marL="566738" indent="-457200" eaLnBrk="1" hangingPunct="1">
              <a:defRPr/>
            </a:pPr>
            <a:r>
              <a:rPr lang="cs-CZ" sz="2000"/>
              <a:t>Dyspeptické obtíže</a:t>
            </a:r>
            <a:endParaRPr lang="cs-CZ" sz="1800"/>
          </a:p>
          <a:p>
            <a:pPr marL="659808" lvl="1" indent="-255600" eaLnBrk="1" fontAlgn="auto" hangingPunct="1">
              <a:spcAft>
                <a:spcPts val="0"/>
              </a:spcAft>
              <a:defRPr/>
            </a:pPr>
            <a:r>
              <a:rPr lang="cs-CZ" sz="1900">
                <a:solidFill>
                  <a:schemeClr val="accent1">
                    <a:lumMod val="50000"/>
                  </a:schemeClr>
                </a:solidFill>
              </a:rPr>
              <a:t>nadýmání, flatulence (zvýšený odchod střevních plynů)</a:t>
            </a:r>
          </a:p>
          <a:p>
            <a:pPr marL="566738" indent="-457200" eaLnBrk="1" hangingPunct="1">
              <a:defRPr/>
            </a:pPr>
            <a:r>
              <a:rPr lang="cs-CZ" sz="2000"/>
              <a:t>Známky nedostatečného vstřebávání vitam</a:t>
            </a:r>
            <a:r>
              <a:rPr lang="cs-CZ" sz="2000">
                <a:latin typeface="Arial" charset="0"/>
              </a:rPr>
              <a:t>i</a:t>
            </a:r>
            <a:r>
              <a:rPr lang="cs-CZ" sz="2000"/>
              <a:t>nů a minerálních látek</a:t>
            </a:r>
          </a:p>
          <a:p>
            <a:pPr marL="659808" lvl="1" indent="-255600" eaLnBrk="1" fontAlgn="auto" hangingPunct="1">
              <a:spcAft>
                <a:spcPts val="0"/>
              </a:spcAft>
              <a:defRPr/>
            </a:pPr>
            <a:r>
              <a:rPr lang="cs-CZ" sz="1900">
                <a:solidFill>
                  <a:schemeClr val="accent1">
                    <a:lumMod val="50000"/>
                  </a:schemeClr>
                </a:solidFill>
              </a:rPr>
              <a:t>osteoporóza, anémie, krvácivé projevy</a:t>
            </a:r>
          </a:p>
          <a:p>
            <a:pPr marL="566738" indent="-457200" eaLnBrk="1" hangingPunct="1">
              <a:defRPr/>
            </a:pPr>
            <a:r>
              <a:rPr lang="cs-CZ" sz="2000" err="1"/>
              <a:t>Extraintestinální</a:t>
            </a:r>
            <a:r>
              <a:rPr lang="cs-CZ" sz="2000"/>
              <a:t> obtíže</a:t>
            </a:r>
          </a:p>
          <a:p>
            <a:pPr marL="858838" lvl="1" indent="-457200" eaLnBrk="1" hangingPunct="1">
              <a:defRPr/>
            </a:pPr>
            <a:r>
              <a:rPr lang="cs-CZ" sz="1900">
                <a:solidFill>
                  <a:schemeClr val="accent1">
                    <a:lumMod val="50000"/>
                  </a:schemeClr>
                </a:solidFill>
              </a:rPr>
              <a:t>anémie, osteoporóza</a:t>
            </a:r>
          </a:p>
          <a:p>
            <a:pPr marL="566738" indent="-457200" eaLnBrk="1" hangingPunct="1">
              <a:defRPr/>
            </a:pPr>
            <a:r>
              <a:rPr lang="cs-CZ" sz="2200"/>
              <a:t>Objektivní nález závisí na rozsahu a tíži střevního postižení</a:t>
            </a:r>
          </a:p>
          <a:p>
            <a:pPr marL="659808" lvl="1" indent="-255600" eaLnBrk="1" fontAlgn="auto" hangingPunct="1">
              <a:spcAft>
                <a:spcPts val="0"/>
              </a:spcAft>
              <a:defRPr/>
            </a:pPr>
            <a:r>
              <a:rPr lang="cs-CZ" sz="1900">
                <a:solidFill>
                  <a:schemeClr val="accent1">
                    <a:lumMod val="50000"/>
                  </a:schemeClr>
                </a:solidFill>
              </a:rPr>
              <a:t>Celkové projevy malnutrice – astenie, hypotrofie svalstva</a:t>
            </a:r>
          </a:p>
          <a:p>
            <a:pPr marL="659808" lvl="1" indent="-255600" eaLnBrk="1" fontAlgn="auto" hangingPunct="1">
              <a:spcAft>
                <a:spcPts val="0"/>
              </a:spcAft>
              <a:defRPr/>
            </a:pPr>
            <a:r>
              <a:rPr lang="cs-CZ" sz="1900">
                <a:solidFill>
                  <a:schemeClr val="accent1">
                    <a:lumMod val="50000"/>
                  </a:schemeClr>
                </a:solidFill>
              </a:rPr>
              <a:t>Patrné známky anémie, </a:t>
            </a:r>
            <a:r>
              <a:rPr lang="cs-CZ" sz="1900" err="1">
                <a:solidFill>
                  <a:schemeClr val="accent1">
                    <a:lumMod val="50000"/>
                  </a:schemeClr>
                </a:solidFill>
              </a:rPr>
              <a:t>hypoproteinemie</a:t>
            </a:r>
            <a:r>
              <a:rPr lang="cs-CZ" sz="1900">
                <a:solidFill>
                  <a:schemeClr val="accent1">
                    <a:lumMod val="50000"/>
                  </a:schemeClr>
                </a:solidFill>
              </a:rPr>
              <a:t> (otoky), kožní a slizniční změny (suchá kůže, měkké lomivé nehty, stomatitida, konjunktivitida)</a:t>
            </a:r>
          </a:p>
          <a:p>
            <a:pPr marL="658813" lvl="1" indent="-255588" eaLnBrk="1" hangingPunct="1">
              <a:buClr>
                <a:srgbClr val="E7BC29"/>
              </a:buClr>
              <a:buFont typeface="Georgia" pitchFamily="18" charset="0"/>
              <a:buNone/>
              <a:defRPr/>
            </a:pPr>
            <a:endParaRPr lang="cs-CZ" sz="1800"/>
          </a:p>
          <a:p>
            <a:pPr marL="566738" indent="-457200" eaLnBrk="1" hangingPunct="1">
              <a:defRPr/>
            </a:pPr>
            <a:endParaRPr lang="cs-CZ" sz="2000"/>
          </a:p>
        </p:txBody>
      </p:sp>
      <p:pic>
        <p:nvPicPr>
          <p:cNvPr id="30724"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Nadpis 1"/>
          <p:cNvSpPr>
            <a:spLocks noGrp="1"/>
          </p:cNvSpPr>
          <p:nvPr>
            <p:ph type="title"/>
          </p:nvPr>
        </p:nvSpPr>
        <p:spPr/>
        <p:txBody>
          <a:bodyPr/>
          <a:lstStyle/>
          <a:p>
            <a:r>
              <a:rPr lang="cs-CZ"/>
              <a:t>MALABSORPČNÍ SYNDROM - léčba	</a:t>
            </a:r>
          </a:p>
        </p:txBody>
      </p:sp>
      <p:sp>
        <p:nvSpPr>
          <p:cNvPr id="32770" name="Zástupný symbol pro obsah 2"/>
          <p:cNvSpPr>
            <a:spLocks noGrp="1"/>
          </p:cNvSpPr>
          <p:nvPr>
            <p:ph idx="1"/>
          </p:nvPr>
        </p:nvSpPr>
        <p:spPr/>
        <p:txBody>
          <a:bodyPr/>
          <a:lstStyle/>
          <a:p>
            <a:pPr marL="107950" indent="0">
              <a:buFont typeface="Georgia" pitchFamily="18" charset="0"/>
              <a:buNone/>
            </a:pPr>
            <a:r>
              <a:rPr lang="cs-CZ"/>
              <a:t>1. Řešit vyvolávající příčinu!!!</a:t>
            </a:r>
          </a:p>
          <a:p>
            <a:pPr marL="107950" indent="0">
              <a:buFont typeface="Georgia" pitchFamily="18" charset="0"/>
              <a:buNone/>
            </a:pPr>
            <a:r>
              <a:rPr lang="cs-CZ">
                <a:solidFill>
                  <a:srgbClr val="0070C0"/>
                </a:solidFill>
              </a:rPr>
              <a:t>2. Základní principy:</a:t>
            </a:r>
          </a:p>
          <a:p>
            <a:pPr lvl="1"/>
            <a:r>
              <a:rPr lang="cs-CZ" b="1">
                <a:solidFill>
                  <a:schemeClr val="tx1"/>
                </a:solidFill>
              </a:rPr>
              <a:t>Dietní režim </a:t>
            </a:r>
            <a:r>
              <a:rPr lang="cs-CZ">
                <a:solidFill>
                  <a:schemeClr val="tx1"/>
                </a:solidFill>
              </a:rPr>
              <a:t>– strava energeticky hodnotná, </a:t>
            </a:r>
            <a:br>
              <a:rPr lang="cs-CZ">
                <a:solidFill>
                  <a:schemeClr val="tx1"/>
                </a:solidFill>
              </a:rPr>
            </a:br>
            <a:r>
              <a:rPr lang="cs-CZ">
                <a:solidFill>
                  <a:schemeClr val="tx1"/>
                </a:solidFill>
              </a:rPr>
              <a:t>s dostatkem všech živin (hlavních i vedlejších), </a:t>
            </a:r>
            <a:r>
              <a:rPr lang="cs-CZ" b="1">
                <a:solidFill>
                  <a:srgbClr val="FF0000"/>
                </a:solidFill>
              </a:rPr>
              <a:t>zabránit dalšímu hubnutí</a:t>
            </a:r>
          </a:p>
          <a:p>
            <a:pPr lvl="1"/>
            <a:r>
              <a:rPr lang="cs-CZ">
                <a:solidFill>
                  <a:schemeClr val="tx1"/>
                </a:solidFill>
              </a:rPr>
              <a:t>Příp. substituce vitaminů a minerálních látek</a:t>
            </a:r>
          </a:p>
          <a:p>
            <a:pPr lvl="1"/>
            <a:r>
              <a:rPr lang="cs-CZ">
                <a:solidFill>
                  <a:schemeClr val="tx1"/>
                </a:solidFill>
              </a:rPr>
              <a:t>Indikace zavedení EV / PV (u pacientů s těžkými poruchami výživy, akutním průběhem či komplikacemi)</a:t>
            </a:r>
          </a:p>
        </p:txBody>
      </p:sp>
      <p:sp>
        <p:nvSpPr>
          <p:cNvPr id="4" name="Zástupný symbol pro číslo snímku 3"/>
          <p:cNvSpPr>
            <a:spLocks noGrp="1"/>
          </p:cNvSpPr>
          <p:nvPr>
            <p:ph type="sldNum" sz="quarter" idx="12"/>
          </p:nvPr>
        </p:nvSpPr>
        <p:spPr/>
        <p:txBody>
          <a:bodyPr/>
          <a:lstStyle/>
          <a:p>
            <a:pPr>
              <a:defRPr/>
            </a:pPr>
            <a:fld id="{D3AF1AEC-ABF2-4B49-9B96-196D4FE3D88A}" type="slidenum">
              <a:rPr lang="cs-CZ" smtClean="0"/>
              <a:pPr>
                <a:defRPr/>
              </a:pPr>
              <a:t>14</a:t>
            </a:fld>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32E8B031-A78A-48A0-9D34-C275E1146660}" type="slidenum">
              <a:rPr lang="cs-CZ"/>
              <a:pPr>
                <a:defRPr/>
              </a:pPr>
              <a:t>15</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CELIAKIE </a:t>
            </a:r>
            <a:r>
              <a:rPr lang="cs-CZ" sz="2000" b="1">
                <a:effectLst>
                  <a:outerShdw blurRad="38100" dist="38100" dir="2700000" algn="tl">
                    <a:srgbClr val="000000">
                      <a:alpha val="43137"/>
                    </a:srgbClr>
                  </a:outerShdw>
                </a:effectLst>
              </a:rPr>
              <a:t>…primární MS</a:t>
            </a:r>
          </a:p>
        </p:txBody>
      </p:sp>
      <p:sp>
        <p:nvSpPr>
          <p:cNvPr id="3" name="Zástupný symbol pro obsah 2"/>
          <p:cNvSpPr>
            <a:spLocks noGrp="1"/>
          </p:cNvSpPr>
          <p:nvPr>
            <p:ph idx="1"/>
          </p:nvPr>
        </p:nvSpPr>
        <p:spPr>
          <a:xfrm>
            <a:off x="142875" y="1500188"/>
            <a:ext cx="8786813" cy="5214937"/>
          </a:xfrm>
        </p:spPr>
        <p:txBody>
          <a:bodyPr>
            <a:normAutofit/>
          </a:bodyPr>
          <a:lstStyle/>
          <a:p>
            <a:pPr marL="367200" indent="-255600" eaLnBrk="1" fontAlgn="auto" hangingPunct="1">
              <a:spcAft>
                <a:spcPts val="0"/>
              </a:spcAft>
              <a:buClr>
                <a:srgbClr val="FFC000"/>
              </a:buClr>
              <a:defRPr/>
            </a:pPr>
            <a:r>
              <a:rPr lang="cs-CZ" sz="2400"/>
              <a:t>Celoživotní  autoimunitní onemocnění charakterizované trvalou intolerancí lepku</a:t>
            </a:r>
          </a:p>
          <a:p>
            <a:pPr marL="367200" indent="-255600" eaLnBrk="1" fontAlgn="auto" hangingPunct="1">
              <a:spcAft>
                <a:spcPts val="0"/>
              </a:spcAft>
              <a:buClr>
                <a:srgbClr val="FFC000"/>
              </a:buClr>
              <a:defRPr/>
            </a:pPr>
            <a:endParaRPr lang="cs-CZ" sz="600"/>
          </a:p>
          <a:p>
            <a:pPr marL="367200" indent="-255600" eaLnBrk="1" fontAlgn="auto" hangingPunct="1">
              <a:spcAft>
                <a:spcPts val="0"/>
              </a:spcAft>
              <a:buClr>
                <a:srgbClr val="FFC000"/>
              </a:buClr>
              <a:defRPr/>
            </a:pPr>
            <a:r>
              <a:rPr lang="cs-CZ" sz="2400"/>
              <a:t>Patologické změny střevní sliznice v důsledku abnormální imunitní reakce na lepek (v pšenici, ječmeni, žitu, </a:t>
            </a:r>
            <a:r>
              <a:rPr lang="cs-CZ" sz="2400" err="1"/>
              <a:t>ovsi</a:t>
            </a:r>
            <a:r>
              <a:rPr lang="cs-CZ" sz="2400"/>
              <a:t>), vznik protilátek </a:t>
            </a:r>
            <a:r>
              <a:rPr lang="cs-CZ" sz="2400">
                <a:sym typeface="Wingdings 3"/>
              </a:rPr>
              <a:t> zánětlivý proces  destrukce </a:t>
            </a:r>
            <a:r>
              <a:rPr lang="cs-CZ" sz="2400" err="1">
                <a:sym typeface="Wingdings 3"/>
              </a:rPr>
              <a:t>enterocytů</a:t>
            </a:r>
            <a:endParaRPr lang="cs-CZ" sz="2400">
              <a:sym typeface="Wingdings 3"/>
            </a:endParaRPr>
          </a:p>
          <a:p>
            <a:pPr marL="659300" lvl="1" indent="-255600" eaLnBrk="1" fontAlgn="auto" hangingPunct="1">
              <a:spcAft>
                <a:spcPts val="0"/>
              </a:spcAft>
              <a:buClr>
                <a:schemeClr val="accent3"/>
              </a:buClr>
              <a:defRPr/>
            </a:pPr>
            <a:r>
              <a:rPr lang="cs-CZ" sz="2000">
                <a:solidFill>
                  <a:schemeClr val="accent1">
                    <a:lumMod val="50000"/>
                  </a:schemeClr>
                </a:solidFill>
                <a:sym typeface="Wingdings 3"/>
              </a:rPr>
              <a:t>atrofie klků, hypertrofie krypt,  střevní propustnosti, navození protilátkové odpovědi proti dalším antigenům potravy</a:t>
            </a:r>
          </a:p>
          <a:p>
            <a:pPr marL="367200" indent="-255600" eaLnBrk="1" fontAlgn="auto" hangingPunct="1">
              <a:spcAft>
                <a:spcPts val="0"/>
              </a:spcAft>
              <a:buClr>
                <a:schemeClr val="accent3"/>
              </a:buClr>
              <a:defRPr/>
            </a:pPr>
            <a:endParaRPr lang="cs-CZ" sz="600"/>
          </a:p>
          <a:p>
            <a:pPr marL="367200" indent="-255600" eaLnBrk="1" fontAlgn="auto" hangingPunct="1">
              <a:spcAft>
                <a:spcPts val="0"/>
              </a:spcAft>
              <a:buClr>
                <a:srgbClr val="FFC000"/>
              </a:buClr>
              <a:defRPr/>
            </a:pPr>
            <a:r>
              <a:rPr lang="cs-CZ" sz="2400"/>
              <a:t>Dochází k malabsorpci v důsledku zánětlivých změn sliznice tenkého střeva </a:t>
            </a:r>
          </a:p>
          <a:p>
            <a:pPr marL="367200" indent="-255600" eaLnBrk="1" fontAlgn="auto" hangingPunct="1">
              <a:spcAft>
                <a:spcPts val="0"/>
              </a:spcAft>
              <a:buClr>
                <a:srgbClr val="FFC000"/>
              </a:buClr>
              <a:defRPr/>
            </a:pPr>
            <a:endParaRPr lang="cs-CZ" sz="600"/>
          </a:p>
          <a:p>
            <a:pPr marL="367200" indent="-255600" eaLnBrk="1" fontAlgn="auto" hangingPunct="1">
              <a:spcAft>
                <a:spcPts val="0"/>
              </a:spcAft>
              <a:buClr>
                <a:srgbClr val="FFC000"/>
              </a:buClr>
              <a:defRPr/>
            </a:pPr>
            <a:r>
              <a:rPr lang="cs-CZ" sz="2400"/>
              <a:t>Výskyt v kterémkoliv věku</a:t>
            </a:r>
          </a:p>
          <a:p>
            <a:pPr marL="367200" indent="-255600" eaLnBrk="1" fontAlgn="auto" hangingPunct="1">
              <a:spcAft>
                <a:spcPts val="0"/>
              </a:spcAft>
              <a:buClr>
                <a:schemeClr val="accent3"/>
              </a:buClr>
              <a:defRPr/>
            </a:pPr>
            <a:endParaRPr lang="cs-CZ" sz="2000"/>
          </a:p>
          <a:p>
            <a:pPr marL="367200" indent="-255600" eaLnBrk="1" fontAlgn="auto" hangingPunct="1">
              <a:spcAft>
                <a:spcPts val="0"/>
              </a:spcAft>
              <a:buClr>
                <a:schemeClr val="accent3"/>
              </a:buClr>
              <a:defRPr/>
            </a:pPr>
            <a:endParaRPr lang="cs-CZ" sz="2000"/>
          </a:p>
        </p:txBody>
      </p:sp>
      <p:pic>
        <p:nvPicPr>
          <p:cNvPr id="3379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22"/>
          <p:cNvSpPr>
            <a:spLocks noGrp="1"/>
          </p:cNvSpPr>
          <p:nvPr>
            <p:ph type="sldNum" sz="quarter" idx="12"/>
          </p:nvPr>
        </p:nvSpPr>
        <p:spPr/>
        <p:txBody>
          <a:bodyPr/>
          <a:lstStyle/>
          <a:p>
            <a:pPr>
              <a:defRPr/>
            </a:pPr>
            <a:fld id="{4F463700-C5C9-4257-B19E-ED474B295462}" type="slidenum">
              <a:rPr lang="cs-CZ"/>
              <a:pPr>
                <a:defRPr/>
              </a:pPr>
              <a:t>16</a:t>
            </a:fld>
            <a:endParaRPr lang="cs-CZ"/>
          </a:p>
        </p:txBody>
      </p:sp>
      <p:pic>
        <p:nvPicPr>
          <p:cNvPr id="35842" name="Obrázek 3" descr="afp20071215p1795-u3.jpg"/>
          <p:cNvPicPr>
            <a:picLocks noChangeAspect="1"/>
          </p:cNvPicPr>
          <p:nvPr/>
        </p:nvPicPr>
        <p:blipFill>
          <a:blip r:embed="rId2" cstate="print"/>
          <a:srcRect/>
          <a:stretch>
            <a:fillRect/>
          </a:stretch>
        </p:blipFill>
        <p:spPr bwMode="auto">
          <a:xfrm>
            <a:off x="3714750" y="1143000"/>
            <a:ext cx="5238750" cy="4362450"/>
          </a:xfrm>
          <a:prstGeom prst="rect">
            <a:avLst/>
          </a:prstGeom>
          <a:noFill/>
          <a:ln w="9525">
            <a:noFill/>
            <a:miter lim="800000"/>
            <a:headEnd/>
            <a:tailEnd/>
          </a:ln>
        </p:spPr>
      </p:pic>
      <p:pic>
        <p:nvPicPr>
          <p:cNvPr id="35843" name="Obrázek 4" descr="Villi Atrophy.jpg"/>
          <p:cNvPicPr>
            <a:picLocks noChangeAspect="1"/>
          </p:cNvPicPr>
          <p:nvPr/>
        </p:nvPicPr>
        <p:blipFill>
          <a:blip r:embed="rId3" cstate="print"/>
          <a:srcRect/>
          <a:stretch>
            <a:fillRect/>
          </a:stretch>
        </p:blipFill>
        <p:spPr bwMode="auto">
          <a:xfrm>
            <a:off x="142875" y="2071688"/>
            <a:ext cx="3376613" cy="2428875"/>
          </a:xfrm>
          <a:prstGeom prst="rect">
            <a:avLst/>
          </a:prstGeom>
          <a:noFill/>
          <a:ln w="9525">
            <a:noFill/>
            <a:miter lim="800000"/>
            <a:headEnd/>
            <a:tailEnd/>
          </a:ln>
        </p:spPr>
      </p:pic>
      <p:sp>
        <p:nvSpPr>
          <p:cNvPr id="6" name="TextovéPole 5"/>
          <p:cNvSpPr txBox="1"/>
          <p:nvPr/>
        </p:nvSpPr>
        <p:spPr>
          <a:xfrm>
            <a:off x="1000125" y="6143625"/>
            <a:ext cx="6981825" cy="369888"/>
          </a:xfrm>
          <a:prstGeom prst="rect">
            <a:avLst/>
          </a:prstGeom>
          <a:noFill/>
        </p:spPr>
        <p:txBody>
          <a:bodyPr wrap="none">
            <a:spAutoFit/>
          </a:bodyPr>
          <a:lstStyle/>
          <a:p>
            <a:pPr>
              <a:defRPr/>
            </a:pPr>
            <a:r>
              <a:rPr lang="cs-CZ">
                <a:latin typeface="+mn-lt"/>
              </a:rPr>
              <a:t>Střevní sliznice u zdravého jedince x u jedince postiženého </a:t>
            </a:r>
            <a:r>
              <a:rPr lang="cs-CZ" err="1">
                <a:latin typeface="+mn-lt"/>
              </a:rPr>
              <a:t>celiakií</a:t>
            </a:r>
            <a:endParaRPr lang="cs-CZ">
              <a:latin typeface="+mn-lt"/>
            </a:endParaRPr>
          </a:p>
        </p:txBody>
      </p:sp>
      <p:pic>
        <p:nvPicPr>
          <p:cNvPr id="35845" name="Picture 2" descr="https://foodandhealth.com/blog/wp-content/uploads/2012/12/Screen-shot-2012-12-10-at-9.01.00-AM.png"/>
          <p:cNvPicPr>
            <a:picLocks noChangeAspect="1" noChangeArrowheads="1"/>
          </p:cNvPicPr>
          <p:nvPr/>
        </p:nvPicPr>
        <p:blipFill>
          <a:blip r:embed="rId4"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3413A5B7-C8BC-4221-8EEC-FDA8114B311D}" type="slidenum">
              <a:rPr lang="cs-CZ"/>
              <a:pPr>
                <a:defRPr/>
              </a:pPr>
              <a:t>17</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KLINICKÝ OBRAZ</a:t>
            </a:r>
          </a:p>
        </p:txBody>
      </p:sp>
      <p:sp>
        <p:nvSpPr>
          <p:cNvPr id="3" name="Zástupný symbol pro obsah 2"/>
          <p:cNvSpPr>
            <a:spLocks noGrp="1"/>
          </p:cNvSpPr>
          <p:nvPr>
            <p:ph idx="1"/>
          </p:nvPr>
        </p:nvSpPr>
        <p:spPr>
          <a:xfrm>
            <a:off x="142875" y="1428750"/>
            <a:ext cx="8786813" cy="5286375"/>
          </a:xfrm>
        </p:spPr>
        <p:txBody>
          <a:bodyPr>
            <a:normAutofit/>
          </a:bodyPr>
          <a:lstStyle/>
          <a:p>
            <a:pPr marL="367200" indent="-255600" eaLnBrk="1" fontAlgn="auto" hangingPunct="1">
              <a:spcAft>
                <a:spcPts val="0"/>
              </a:spcAft>
              <a:buClr>
                <a:srgbClr val="FFC000"/>
              </a:buClr>
              <a:defRPr/>
            </a:pPr>
            <a:r>
              <a:rPr lang="cs-CZ" sz="2000"/>
              <a:t>Klasická forma</a:t>
            </a:r>
          </a:p>
          <a:p>
            <a:pPr marL="659300" lvl="1" indent="-255600" eaLnBrk="1" fontAlgn="auto" hangingPunct="1">
              <a:spcAft>
                <a:spcPts val="0"/>
              </a:spcAft>
              <a:buClr>
                <a:schemeClr val="accent3"/>
              </a:buClr>
              <a:buFont typeface="Georgia" pitchFamily="18" charset="0"/>
              <a:buNone/>
              <a:defRPr/>
            </a:pPr>
            <a:r>
              <a:rPr lang="cs-CZ" sz="1800">
                <a:solidFill>
                  <a:schemeClr val="tx1"/>
                </a:solidFill>
              </a:rPr>
              <a:t>Projevy u dětí</a:t>
            </a:r>
          </a:p>
          <a:p>
            <a:pPr marL="659300" lvl="1" indent="-255600" eaLnBrk="1" fontAlgn="auto" hangingPunct="1">
              <a:spcAft>
                <a:spcPts val="0"/>
              </a:spcAft>
              <a:buClr>
                <a:schemeClr val="accent3"/>
              </a:buClr>
              <a:defRPr/>
            </a:pPr>
            <a:r>
              <a:rPr lang="cs-CZ" sz="1800">
                <a:solidFill>
                  <a:schemeClr val="accent1">
                    <a:lumMod val="50000"/>
                  </a:schemeClr>
                </a:solidFill>
              </a:rPr>
              <a:t>Neprospívání, poruchy růstu, nadmuté bříško, průjmy</a:t>
            </a:r>
          </a:p>
          <a:p>
            <a:pPr marL="659300" lvl="1" indent="-255600" eaLnBrk="1" fontAlgn="auto" hangingPunct="1">
              <a:spcAft>
                <a:spcPts val="0"/>
              </a:spcAft>
              <a:buClr>
                <a:schemeClr val="accent3"/>
              </a:buClr>
              <a:buFont typeface="Georgia" pitchFamily="18" charset="0"/>
              <a:buNone/>
              <a:defRPr/>
            </a:pPr>
            <a:r>
              <a:rPr lang="cs-CZ" sz="1800">
                <a:solidFill>
                  <a:schemeClr val="tx1"/>
                </a:solidFill>
              </a:rPr>
              <a:t>Projevy u dospělých</a:t>
            </a:r>
          </a:p>
          <a:p>
            <a:pPr marL="659300" lvl="1" indent="-255600" eaLnBrk="1" fontAlgn="auto" hangingPunct="1">
              <a:spcAft>
                <a:spcPts val="0"/>
              </a:spcAft>
              <a:buClr>
                <a:schemeClr val="accent3"/>
              </a:buClr>
              <a:defRPr/>
            </a:pPr>
            <a:r>
              <a:rPr lang="cs-CZ" sz="1800">
                <a:solidFill>
                  <a:schemeClr val="accent1">
                    <a:lumMod val="50000"/>
                  </a:schemeClr>
                </a:solidFill>
              </a:rPr>
              <a:t>Steatorea, křečovité bolesti břicha, úbytek hmotnosti, choroba se může projevovat průjmy nebo naopak zácpou, netypickými bolestmi břicha, nemožností přibrat na váze, nebo může být bez příznaků</a:t>
            </a:r>
          </a:p>
          <a:p>
            <a:pPr marL="367200" indent="-255600" eaLnBrk="1" fontAlgn="auto" hangingPunct="1">
              <a:spcAft>
                <a:spcPts val="0"/>
              </a:spcAft>
              <a:buClr>
                <a:schemeClr val="accent3"/>
              </a:buClr>
              <a:defRPr/>
            </a:pPr>
            <a:endParaRPr lang="cs-CZ" sz="2000"/>
          </a:p>
          <a:p>
            <a:pPr marL="367200" indent="-255600" eaLnBrk="1" fontAlgn="auto" hangingPunct="1">
              <a:spcAft>
                <a:spcPts val="0"/>
              </a:spcAft>
              <a:buClr>
                <a:srgbClr val="FFC000"/>
              </a:buClr>
              <a:defRPr/>
            </a:pPr>
            <a:r>
              <a:rPr lang="cs-CZ" sz="2000"/>
              <a:t>Atypická forma</a:t>
            </a:r>
          </a:p>
          <a:p>
            <a:pPr marL="659300" lvl="1" indent="-255600" eaLnBrk="1" fontAlgn="auto" hangingPunct="1">
              <a:spcAft>
                <a:spcPts val="0"/>
              </a:spcAft>
              <a:buClr>
                <a:schemeClr val="accent3"/>
              </a:buClr>
              <a:defRPr/>
            </a:pPr>
            <a:r>
              <a:rPr lang="cs-CZ" sz="1800">
                <a:solidFill>
                  <a:schemeClr val="accent1">
                    <a:lumMod val="50000"/>
                  </a:schemeClr>
                </a:solidFill>
              </a:rPr>
              <a:t>Např. metabolická </a:t>
            </a:r>
            <a:r>
              <a:rPr lang="cs-CZ" sz="1800" err="1">
                <a:solidFill>
                  <a:schemeClr val="accent1">
                    <a:lumMod val="50000"/>
                  </a:schemeClr>
                </a:solidFill>
              </a:rPr>
              <a:t>osteopenie</a:t>
            </a:r>
            <a:r>
              <a:rPr lang="cs-CZ" sz="1800">
                <a:solidFill>
                  <a:schemeClr val="accent1">
                    <a:lumMod val="50000"/>
                  </a:schemeClr>
                </a:solidFill>
              </a:rPr>
              <a:t>, nejasná anémie, váhový úbytek, únavový syndrom, alopecie, neplodnost, aftózní stomatitida atd.</a:t>
            </a:r>
          </a:p>
          <a:p>
            <a:pPr marL="659300" lvl="1" indent="-255600" eaLnBrk="1" fontAlgn="auto" hangingPunct="1">
              <a:spcAft>
                <a:spcPts val="0"/>
              </a:spcAft>
              <a:buClr>
                <a:schemeClr val="accent3"/>
              </a:buClr>
              <a:defRPr/>
            </a:pPr>
            <a:endParaRPr lang="cs-CZ" sz="1800"/>
          </a:p>
          <a:p>
            <a:pPr marL="367200" indent="-255600" eaLnBrk="1" fontAlgn="auto" hangingPunct="1">
              <a:spcAft>
                <a:spcPts val="0"/>
              </a:spcAft>
              <a:buClr>
                <a:srgbClr val="FFC000"/>
              </a:buClr>
              <a:defRPr/>
            </a:pPr>
            <a:r>
              <a:rPr lang="cs-CZ" sz="2000" err="1"/>
              <a:t>Duhringova</a:t>
            </a:r>
            <a:r>
              <a:rPr lang="cs-CZ" sz="2000"/>
              <a:t> </a:t>
            </a:r>
            <a:r>
              <a:rPr lang="cs-CZ" sz="2000" err="1"/>
              <a:t>herpetiformní</a:t>
            </a:r>
            <a:r>
              <a:rPr lang="cs-CZ" sz="2000"/>
              <a:t> dermatitida</a:t>
            </a:r>
          </a:p>
          <a:p>
            <a:pPr marL="659300" lvl="1" indent="-255600" eaLnBrk="1" fontAlgn="auto" hangingPunct="1">
              <a:spcAft>
                <a:spcPts val="0"/>
              </a:spcAft>
              <a:buClr>
                <a:schemeClr val="accent3"/>
              </a:buClr>
              <a:defRPr/>
            </a:pPr>
            <a:r>
              <a:rPr lang="cs-CZ" sz="1800">
                <a:solidFill>
                  <a:schemeClr val="accent1">
                    <a:lumMod val="50000"/>
                  </a:schemeClr>
                </a:solidFill>
              </a:rPr>
              <a:t>Kožní forma – puchýřkaté postižení</a:t>
            </a:r>
          </a:p>
          <a:p>
            <a:pPr marL="659300" lvl="1" indent="-255600" eaLnBrk="1" fontAlgn="auto" hangingPunct="1">
              <a:spcAft>
                <a:spcPts val="0"/>
              </a:spcAft>
              <a:buClr>
                <a:schemeClr val="accent3"/>
              </a:buClr>
              <a:defRPr/>
            </a:pPr>
            <a:endParaRPr lang="cs-CZ" sz="1800">
              <a:solidFill>
                <a:schemeClr val="accent1">
                  <a:lumMod val="50000"/>
                </a:schemeClr>
              </a:solidFill>
            </a:endParaRPr>
          </a:p>
          <a:p>
            <a:pPr marL="367200" indent="-255600" eaLnBrk="1" fontAlgn="auto" hangingPunct="1">
              <a:spcAft>
                <a:spcPts val="0"/>
              </a:spcAft>
              <a:buClr>
                <a:schemeClr val="accent3"/>
              </a:buClr>
              <a:defRPr/>
            </a:pPr>
            <a:endParaRPr lang="cs-CZ" sz="2000"/>
          </a:p>
        </p:txBody>
      </p:sp>
      <p:pic>
        <p:nvPicPr>
          <p:cNvPr id="36868"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pic>
        <p:nvPicPr>
          <p:cNvPr id="94210" name="Picture 2" descr="jak-se-projevuje-duhringova-nemoc-choroba-prizanky-projevy-symptomy"/>
          <p:cNvPicPr>
            <a:picLocks noChangeAspect="1" noChangeArrowheads="1"/>
          </p:cNvPicPr>
          <p:nvPr/>
        </p:nvPicPr>
        <p:blipFill>
          <a:blip r:embed="rId4" cstate="print"/>
          <a:srcRect/>
          <a:stretch>
            <a:fillRect/>
          </a:stretch>
        </p:blipFill>
        <p:spPr bwMode="auto">
          <a:xfrm>
            <a:off x="6516216" y="4854978"/>
            <a:ext cx="2390006" cy="177439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973084F5-7F5A-40FC-8A24-73AF04F77C1F}" type="slidenum">
              <a:rPr lang="cs-CZ"/>
              <a:pPr>
                <a:defRPr/>
              </a:pPr>
              <a:t>18</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LÉČBA CELIAKIE</a:t>
            </a:r>
          </a:p>
        </p:txBody>
      </p:sp>
      <p:sp>
        <p:nvSpPr>
          <p:cNvPr id="3" name="Zástupný symbol pro obsah 2"/>
          <p:cNvSpPr>
            <a:spLocks noGrp="1"/>
          </p:cNvSpPr>
          <p:nvPr>
            <p:ph idx="1"/>
          </p:nvPr>
        </p:nvSpPr>
        <p:spPr>
          <a:xfrm>
            <a:off x="142875" y="1643063"/>
            <a:ext cx="8786813" cy="5072062"/>
          </a:xfrm>
        </p:spPr>
        <p:txBody>
          <a:bodyPr>
            <a:normAutofit/>
          </a:bodyPr>
          <a:lstStyle/>
          <a:p>
            <a:pPr marL="367200" indent="-255600" eaLnBrk="1" fontAlgn="auto" hangingPunct="1">
              <a:spcAft>
                <a:spcPts val="0"/>
              </a:spcAft>
              <a:buClr>
                <a:srgbClr val="FFC000"/>
              </a:buClr>
              <a:defRPr/>
            </a:pPr>
            <a:r>
              <a:rPr lang="cs-CZ" sz="2400" b="1">
                <a:solidFill>
                  <a:srgbClr val="0070C0"/>
                </a:solidFill>
              </a:rPr>
              <a:t>Celoživotní striktní dodržování </a:t>
            </a:r>
            <a:r>
              <a:rPr lang="cs-CZ" sz="2400" b="1" u="sng">
                <a:solidFill>
                  <a:srgbClr val="0070C0"/>
                </a:solidFill>
              </a:rPr>
              <a:t>bezlepkové diety</a:t>
            </a:r>
            <a:r>
              <a:rPr lang="cs-CZ" sz="2400" b="1">
                <a:solidFill>
                  <a:srgbClr val="0070C0"/>
                </a:solidFill>
              </a:rPr>
              <a:t>!</a:t>
            </a:r>
          </a:p>
          <a:p>
            <a:pPr marL="367200" indent="-255600" eaLnBrk="1" fontAlgn="auto" hangingPunct="1">
              <a:spcAft>
                <a:spcPts val="0"/>
              </a:spcAft>
              <a:buClr>
                <a:srgbClr val="FFC000"/>
              </a:buClr>
              <a:defRPr/>
            </a:pPr>
            <a:endParaRPr lang="cs-CZ" sz="2000"/>
          </a:p>
          <a:p>
            <a:pPr marL="367200" indent="-255600" eaLnBrk="1" fontAlgn="auto" hangingPunct="1">
              <a:spcAft>
                <a:spcPts val="0"/>
              </a:spcAft>
              <a:buClr>
                <a:srgbClr val="FFC000"/>
              </a:buClr>
              <a:defRPr/>
            </a:pPr>
            <a:r>
              <a:rPr lang="cs-CZ" sz="2400"/>
              <a:t>Pacienti v celiakální krizi (=nejtěžší forma </a:t>
            </a:r>
            <a:r>
              <a:rPr lang="cs-CZ" sz="2400" err="1"/>
              <a:t>celiakie</a:t>
            </a:r>
            <a:r>
              <a:rPr lang="cs-CZ" sz="2400"/>
              <a:t> projevující se těžkými průjmy, rozvratem </a:t>
            </a:r>
            <a:r>
              <a:rPr lang="cs-CZ" sz="2400" err="1"/>
              <a:t>minerálového</a:t>
            </a:r>
            <a:r>
              <a:rPr lang="cs-CZ" sz="2400"/>
              <a:t> hospodářství a ABR, dehydratací)</a:t>
            </a:r>
          </a:p>
          <a:p>
            <a:pPr marL="659300" lvl="1" indent="-255600" eaLnBrk="1" fontAlgn="auto" hangingPunct="1">
              <a:spcAft>
                <a:spcPts val="0"/>
              </a:spcAft>
              <a:buClr>
                <a:schemeClr val="accent3"/>
              </a:buClr>
              <a:defRPr/>
            </a:pPr>
            <a:r>
              <a:rPr lang="cs-CZ" sz="2200">
                <a:solidFill>
                  <a:schemeClr val="accent1">
                    <a:lumMod val="50000"/>
                  </a:schemeClr>
                </a:solidFill>
              </a:rPr>
              <a:t>nutná léčba rozvratu vnitřního prostředí na JIP </a:t>
            </a:r>
          </a:p>
          <a:p>
            <a:pPr marL="659300" lvl="1" indent="-255600" eaLnBrk="1" fontAlgn="auto" hangingPunct="1">
              <a:spcAft>
                <a:spcPts val="0"/>
              </a:spcAft>
              <a:buClr>
                <a:schemeClr val="accent3"/>
              </a:buClr>
              <a:defRPr/>
            </a:pPr>
            <a:r>
              <a:rPr lang="cs-CZ" sz="2200">
                <a:solidFill>
                  <a:schemeClr val="accent1">
                    <a:lumMod val="50000"/>
                  </a:schemeClr>
                </a:solidFill>
              </a:rPr>
              <a:t>intenzivní metabolická péče </a:t>
            </a:r>
          </a:p>
          <a:p>
            <a:pPr marL="659300" lvl="1" indent="-255600" eaLnBrk="1" fontAlgn="auto" hangingPunct="1">
              <a:spcAft>
                <a:spcPts val="0"/>
              </a:spcAft>
              <a:buClr>
                <a:schemeClr val="accent3"/>
              </a:buClr>
              <a:defRPr/>
            </a:pPr>
            <a:r>
              <a:rPr lang="cs-CZ" sz="2200" err="1">
                <a:solidFill>
                  <a:schemeClr val="accent1">
                    <a:lumMod val="50000"/>
                  </a:schemeClr>
                </a:solidFill>
              </a:rPr>
              <a:t>rehydratace</a:t>
            </a:r>
            <a:r>
              <a:rPr lang="cs-CZ" sz="2200">
                <a:solidFill>
                  <a:schemeClr val="accent1">
                    <a:lumMod val="50000"/>
                  </a:schemeClr>
                </a:solidFill>
              </a:rPr>
              <a:t> </a:t>
            </a:r>
          </a:p>
          <a:p>
            <a:pPr marL="659300" lvl="1" indent="-255600" eaLnBrk="1" fontAlgn="auto" hangingPunct="1">
              <a:spcAft>
                <a:spcPts val="0"/>
              </a:spcAft>
              <a:buClr>
                <a:schemeClr val="accent3"/>
              </a:buClr>
              <a:defRPr/>
            </a:pPr>
            <a:r>
              <a:rPr lang="cs-CZ" sz="2200">
                <a:solidFill>
                  <a:schemeClr val="accent1">
                    <a:lumMod val="50000"/>
                  </a:schemeClr>
                </a:solidFill>
              </a:rPr>
              <a:t>TPV</a:t>
            </a:r>
          </a:p>
          <a:p>
            <a:pPr marL="659300" lvl="1" indent="-255600" eaLnBrk="1" fontAlgn="auto" hangingPunct="1">
              <a:spcAft>
                <a:spcPts val="0"/>
              </a:spcAft>
              <a:buClr>
                <a:schemeClr val="accent3"/>
              </a:buClr>
              <a:defRPr/>
            </a:pPr>
            <a:r>
              <a:rPr lang="cs-CZ" sz="2200">
                <a:solidFill>
                  <a:schemeClr val="accent1">
                    <a:lumMod val="50000"/>
                  </a:schemeClr>
                </a:solidFill>
              </a:rPr>
              <a:t> v další fázi </a:t>
            </a:r>
            <a:r>
              <a:rPr lang="cs-CZ" sz="2400">
                <a:solidFill>
                  <a:schemeClr val="accent1">
                    <a:lumMod val="50000"/>
                  </a:schemeClr>
                </a:solidFill>
                <a:sym typeface="Wingdings 3"/>
              </a:rPr>
              <a:t></a:t>
            </a:r>
            <a:r>
              <a:rPr lang="cs-CZ" sz="2200">
                <a:solidFill>
                  <a:schemeClr val="accent1">
                    <a:lumMod val="50000"/>
                  </a:schemeClr>
                </a:solidFill>
              </a:rPr>
              <a:t> postupný přechod na enterální výživu  a nakonec na bezlepkovou dietu</a:t>
            </a:r>
            <a:endParaRPr lang="cs-CZ" sz="2200"/>
          </a:p>
          <a:p>
            <a:pPr marL="367200" indent="-255600" eaLnBrk="1" fontAlgn="auto" hangingPunct="1">
              <a:spcAft>
                <a:spcPts val="0"/>
              </a:spcAft>
              <a:buClr>
                <a:schemeClr val="accent3"/>
              </a:buClr>
              <a:defRPr/>
            </a:pPr>
            <a:endParaRPr lang="cs-CZ" sz="2000"/>
          </a:p>
          <a:p>
            <a:pPr marL="367200" indent="-255600" eaLnBrk="1" fontAlgn="auto" hangingPunct="1">
              <a:spcAft>
                <a:spcPts val="0"/>
              </a:spcAft>
              <a:buClr>
                <a:schemeClr val="accent3"/>
              </a:buClr>
              <a:defRPr/>
            </a:pPr>
            <a:endParaRPr lang="cs-CZ" sz="2000"/>
          </a:p>
        </p:txBody>
      </p:sp>
      <p:pic>
        <p:nvPicPr>
          <p:cNvPr id="3891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77C7A2BC-9F61-4274-A32B-DE5BB8819F33}" type="slidenum">
              <a:rPr lang="cs-CZ"/>
              <a:pPr>
                <a:defRPr/>
              </a:pPr>
              <a:t>19</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BEZLEPKOVÁ DIETA</a:t>
            </a:r>
          </a:p>
        </p:txBody>
      </p:sp>
      <p:sp>
        <p:nvSpPr>
          <p:cNvPr id="3" name="Zástupný symbol pro obsah 2"/>
          <p:cNvSpPr>
            <a:spLocks noGrp="1"/>
          </p:cNvSpPr>
          <p:nvPr>
            <p:ph idx="1"/>
          </p:nvPr>
        </p:nvSpPr>
        <p:spPr>
          <a:xfrm>
            <a:off x="142875" y="1357313"/>
            <a:ext cx="8786813" cy="5357812"/>
          </a:xfrm>
        </p:spPr>
        <p:txBody>
          <a:bodyPr>
            <a:normAutofit fontScale="92500" lnSpcReduction="10000"/>
          </a:bodyPr>
          <a:lstStyle/>
          <a:p>
            <a:pPr marL="367200" indent="-255600" eaLnBrk="1" fontAlgn="auto" hangingPunct="1">
              <a:spcAft>
                <a:spcPts val="0"/>
              </a:spcAft>
              <a:buClr>
                <a:srgbClr val="FFC000"/>
              </a:buClr>
              <a:defRPr/>
            </a:pPr>
            <a:r>
              <a:rPr lang="cs-CZ" sz="2400"/>
              <a:t>Vyloučení pšenice, ječmene, žita, </a:t>
            </a:r>
            <a:r>
              <a:rPr lang="cs-CZ" sz="2400" err="1"/>
              <a:t>tritikale</a:t>
            </a:r>
            <a:r>
              <a:rPr lang="cs-CZ" sz="2400"/>
              <a:t>, ovsa a veškerých výrobků z nich připravených ze stravy</a:t>
            </a:r>
          </a:p>
          <a:p>
            <a:pPr marL="659300" lvl="1" indent="-255600" eaLnBrk="1" fontAlgn="auto" hangingPunct="1">
              <a:spcAft>
                <a:spcPts val="0"/>
              </a:spcAft>
              <a:buClr>
                <a:schemeClr val="accent3"/>
              </a:buClr>
              <a:defRPr/>
            </a:pPr>
            <a:r>
              <a:rPr lang="cs-CZ" sz="2000">
                <a:solidFill>
                  <a:schemeClr val="accent1">
                    <a:lumMod val="50000"/>
                  </a:schemeClr>
                </a:solidFill>
              </a:rPr>
              <a:t>Mouka, pečivo, knedlíky, těstoviny, vločky, müsli, kroupy, krupky, kuskus, </a:t>
            </a:r>
            <a:r>
              <a:rPr lang="cs-CZ" sz="2000" err="1">
                <a:solidFill>
                  <a:schemeClr val="accent1">
                    <a:lumMod val="50000"/>
                  </a:schemeClr>
                </a:solidFill>
              </a:rPr>
              <a:t>bulgur</a:t>
            </a:r>
            <a:r>
              <a:rPr lang="cs-CZ" sz="2000">
                <a:solidFill>
                  <a:schemeClr val="accent1">
                    <a:lumMod val="50000"/>
                  </a:schemeClr>
                </a:solidFill>
              </a:rPr>
              <a:t>, špalda, graham, obilné klíčky</a:t>
            </a:r>
          </a:p>
          <a:p>
            <a:pPr marL="659300" lvl="1" indent="-255600" eaLnBrk="1" fontAlgn="auto" hangingPunct="1">
              <a:spcAft>
                <a:spcPts val="0"/>
              </a:spcAft>
              <a:buClr>
                <a:schemeClr val="accent3"/>
              </a:buClr>
              <a:defRPr/>
            </a:pPr>
            <a:r>
              <a:rPr lang="cs-CZ" sz="2000" err="1">
                <a:solidFill>
                  <a:schemeClr val="accent1">
                    <a:lumMod val="50000"/>
                  </a:schemeClr>
                </a:solidFill>
              </a:rPr>
              <a:t>Seitan</a:t>
            </a:r>
            <a:r>
              <a:rPr lang="cs-CZ" sz="2000">
                <a:solidFill>
                  <a:schemeClr val="accent1">
                    <a:lumMod val="50000"/>
                  </a:schemeClr>
                </a:solidFill>
              </a:rPr>
              <a:t>, klaso, Robi </a:t>
            </a:r>
          </a:p>
          <a:p>
            <a:pPr marL="659300" lvl="1" indent="-255600" eaLnBrk="1" fontAlgn="auto" hangingPunct="1">
              <a:spcAft>
                <a:spcPts val="0"/>
              </a:spcAft>
              <a:buClr>
                <a:schemeClr val="accent3"/>
              </a:buClr>
              <a:defRPr/>
            </a:pPr>
            <a:r>
              <a:rPr lang="cs-CZ" sz="2000">
                <a:solidFill>
                  <a:schemeClr val="accent1">
                    <a:lumMod val="50000"/>
                  </a:schemeClr>
                </a:solidFill>
              </a:rPr>
              <a:t>Kávoviny,melta, </a:t>
            </a:r>
            <a:r>
              <a:rPr lang="cs-CZ" sz="2000" err="1">
                <a:solidFill>
                  <a:schemeClr val="accent1">
                    <a:lumMod val="50000"/>
                  </a:schemeClr>
                </a:solidFill>
              </a:rPr>
              <a:t>Malcao</a:t>
            </a:r>
            <a:r>
              <a:rPr lang="cs-CZ" sz="2000">
                <a:solidFill>
                  <a:schemeClr val="accent1">
                    <a:lumMod val="50000"/>
                  </a:schemeClr>
                </a:solidFill>
              </a:rPr>
              <a:t>, </a:t>
            </a:r>
            <a:r>
              <a:rPr lang="cs-CZ" sz="2000" err="1">
                <a:solidFill>
                  <a:schemeClr val="accent1">
                    <a:lumMod val="50000"/>
                  </a:schemeClr>
                </a:solidFill>
              </a:rPr>
              <a:t>Bicava</a:t>
            </a:r>
            <a:r>
              <a:rPr lang="cs-CZ" sz="2000">
                <a:solidFill>
                  <a:schemeClr val="accent1">
                    <a:lumMod val="50000"/>
                  </a:schemeClr>
                </a:solidFill>
              </a:rPr>
              <a:t> – pokud nejsou vyrobeny z čekanky, obsahují sladové výtažky </a:t>
            </a:r>
          </a:p>
          <a:p>
            <a:pPr marL="367200" indent="-255600" eaLnBrk="1" fontAlgn="auto" hangingPunct="1">
              <a:spcAft>
                <a:spcPts val="0"/>
              </a:spcAft>
              <a:buClr>
                <a:schemeClr val="accent3"/>
              </a:buClr>
              <a:defRPr/>
            </a:pPr>
            <a:endParaRPr lang="cs-CZ" sz="1600"/>
          </a:p>
          <a:p>
            <a:pPr marL="367200" indent="-255600" eaLnBrk="1" fontAlgn="auto" hangingPunct="1">
              <a:spcAft>
                <a:spcPts val="0"/>
              </a:spcAft>
              <a:buClr>
                <a:srgbClr val="FFC000"/>
              </a:buClr>
              <a:defRPr/>
            </a:pPr>
            <a:r>
              <a:rPr lang="cs-CZ" sz="2200"/>
              <a:t>Pokrmy, které mohou obsahovat lepek (nejsou-li označeny jako vhodné pro bezlepkovou dietu)</a:t>
            </a:r>
          </a:p>
          <a:p>
            <a:pPr marL="659300" lvl="1" indent="-255600" eaLnBrk="1" fontAlgn="auto" hangingPunct="1">
              <a:spcAft>
                <a:spcPts val="0"/>
              </a:spcAft>
              <a:buClr>
                <a:schemeClr val="accent3"/>
              </a:buClr>
              <a:defRPr/>
            </a:pPr>
            <a:r>
              <a:rPr lang="cs-CZ" sz="2000">
                <a:solidFill>
                  <a:schemeClr val="accent1">
                    <a:lumMod val="50000"/>
                  </a:schemeClr>
                </a:solidFill>
              </a:rPr>
              <a:t>Pokrmy obalované ve strouhance, těstíčku</a:t>
            </a:r>
          </a:p>
          <a:p>
            <a:pPr marL="659300" lvl="1" indent="-255600" eaLnBrk="1" fontAlgn="auto" hangingPunct="1">
              <a:spcAft>
                <a:spcPts val="0"/>
              </a:spcAft>
              <a:buClr>
                <a:schemeClr val="accent3"/>
              </a:buClr>
              <a:defRPr/>
            </a:pPr>
            <a:r>
              <a:rPr lang="cs-CZ" sz="2000">
                <a:solidFill>
                  <a:schemeClr val="accent1">
                    <a:lumMod val="50000"/>
                  </a:schemeClr>
                </a:solidFill>
              </a:rPr>
              <a:t>Polévky se zavářkou</a:t>
            </a:r>
          </a:p>
          <a:p>
            <a:pPr marL="659300" lvl="1" indent="-255600" eaLnBrk="1" fontAlgn="auto" hangingPunct="1">
              <a:spcAft>
                <a:spcPts val="0"/>
              </a:spcAft>
              <a:buClr>
                <a:schemeClr val="accent3"/>
              </a:buClr>
              <a:defRPr/>
            </a:pPr>
            <a:r>
              <a:rPr lang="cs-CZ" sz="2000">
                <a:solidFill>
                  <a:schemeClr val="accent1">
                    <a:lumMod val="50000"/>
                  </a:schemeClr>
                </a:solidFill>
              </a:rPr>
              <a:t>Dietní párky a salámy</a:t>
            </a:r>
          </a:p>
          <a:p>
            <a:pPr marL="659300" lvl="1" indent="-255600" eaLnBrk="1" fontAlgn="auto" hangingPunct="1">
              <a:spcAft>
                <a:spcPts val="0"/>
              </a:spcAft>
              <a:buClr>
                <a:schemeClr val="accent3"/>
              </a:buClr>
              <a:defRPr/>
            </a:pPr>
            <a:r>
              <a:rPr lang="cs-CZ" sz="2000">
                <a:solidFill>
                  <a:schemeClr val="accent1">
                    <a:lumMod val="50000"/>
                  </a:schemeClr>
                </a:solidFill>
              </a:rPr>
              <a:t>Sušenky, oplatky, zmrzlina, nanuky, různé cukrovinky - čokolády s náplní, plněné bonbony</a:t>
            </a:r>
          </a:p>
          <a:p>
            <a:pPr marL="659300" lvl="1" indent="-255600" eaLnBrk="1" fontAlgn="auto" hangingPunct="1">
              <a:spcAft>
                <a:spcPts val="0"/>
              </a:spcAft>
              <a:buClr>
                <a:schemeClr val="accent3"/>
              </a:buClr>
              <a:defRPr/>
            </a:pPr>
            <a:r>
              <a:rPr lang="cs-CZ" sz="2000">
                <a:solidFill>
                  <a:schemeClr val="accent1">
                    <a:lumMod val="50000"/>
                  </a:schemeClr>
                </a:solidFill>
              </a:rPr>
              <a:t>Majonézy, tatarské omáčky, kečup, sójové omáčky (s výjimkou </a:t>
            </a:r>
            <a:r>
              <a:rPr lang="cs-CZ" sz="2000" err="1">
                <a:solidFill>
                  <a:schemeClr val="accent1">
                    <a:lumMod val="50000"/>
                  </a:schemeClr>
                </a:solidFill>
              </a:rPr>
              <a:t>Tamari</a:t>
            </a:r>
            <a:r>
              <a:rPr lang="cs-CZ" sz="2000">
                <a:solidFill>
                  <a:schemeClr val="accent1">
                    <a:lumMod val="50000"/>
                  </a:schemeClr>
                </a:solidFill>
              </a:rPr>
              <a:t>)</a:t>
            </a:r>
          </a:p>
          <a:p>
            <a:pPr marL="659300" lvl="1" indent="-255600" eaLnBrk="1" fontAlgn="auto" hangingPunct="1">
              <a:spcAft>
                <a:spcPts val="0"/>
              </a:spcAft>
              <a:buClr>
                <a:schemeClr val="accent3"/>
              </a:buClr>
              <a:defRPr/>
            </a:pPr>
            <a:r>
              <a:rPr lang="cs-CZ" sz="2000">
                <a:solidFill>
                  <a:schemeClr val="accent1">
                    <a:lumMod val="50000"/>
                  </a:schemeClr>
                </a:solidFill>
              </a:rPr>
              <a:t>Ovocné přesnídávky</a:t>
            </a:r>
          </a:p>
          <a:p>
            <a:pPr marL="659300" lvl="1" indent="-255600" eaLnBrk="1" fontAlgn="auto" hangingPunct="1">
              <a:spcAft>
                <a:spcPts val="0"/>
              </a:spcAft>
              <a:buClr>
                <a:schemeClr val="accent3"/>
              </a:buClr>
              <a:defRPr/>
            </a:pPr>
            <a:r>
              <a:rPr lang="cs-CZ" sz="2000">
                <a:solidFill>
                  <a:schemeClr val="accent1">
                    <a:lumMod val="50000"/>
                  </a:schemeClr>
                </a:solidFill>
              </a:rPr>
              <a:t>Zeleninové pomazánky, hotové zeleninové pokrmy</a:t>
            </a:r>
          </a:p>
        </p:txBody>
      </p:sp>
      <p:pic>
        <p:nvPicPr>
          <p:cNvPr id="40964"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22"/>
          <p:cNvSpPr>
            <a:spLocks noGrp="1"/>
          </p:cNvSpPr>
          <p:nvPr>
            <p:ph type="sldNum" sz="quarter" idx="12"/>
          </p:nvPr>
        </p:nvSpPr>
        <p:spPr/>
        <p:txBody>
          <a:bodyPr/>
          <a:lstStyle/>
          <a:p>
            <a:pPr>
              <a:defRPr/>
            </a:pPr>
            <a:fld id="{5CA68644-AF7F-49A6-825A-79E48FD8B4EB}" type="slidenum">
              <a:rPr lang="cs-CZ"/>
              <a:pPr>
                <a:defRPr/>
              </a:pPr>
              <a:t>2</a:t>
            </a:fld>
            <a:endParaRPr lang="cs-CZ"/>
          </a:p>
        </p:txBody>
      </p:sp>
      <p:pic>
        <p:nvPicPr>
          <p:cNvPr id="4" name="Obrázek 3" descr="zazivaci_trakt.jpg"/>
          <p:cNvPicPr>
            <a:picLocks noChangeAspect="1"/>
          </p:cNvPicPr>
          <p:nvPr/>
        </p:nvPicPr>
        <p:blipFill>
          <a:blip r:embed="rId3" cstate="print"/>
          <a:stretch>
            <a:fillRect/>
          </a:stretch>
        </p:blipFill>
        <p:spPr>
          <a:xfrm>
            <a:off x="468313" y="1633538"/>
            <a:ext cx="4600575" cy="5224462"/>
          </a:xfrm>
          <a:prstGeom prst="rect">
            <a:avLst/>
          </a:prstGeom>
          <a:ln>
            <a:noFill/>
          </a:ln>
          <a:effectLst>
            <a:outerShdw blurRad="190500" algn="tl" rotWithShape="0">
              <a:srgbClr val="000000">
                <a:alpha val="70000"/>
              </a:srgbClr>
            </a:outerShdw>
          </a:effectLst>
        </p:spPr>
      </p:pic>
      <p:sp>
        <p:nvSpPr>
          <p:cNvPr id="6" name="Nadpis 1"/>
          <p:cNvSpPr txBox="1">
            <a:spLocks/>
          </p:cNvSpPr>
          <p:nvPr/>
        </p:nvSpPr>
        <p:spPr>
          <a:xfrm>
            <a:off x="285750" y="571500"/>
            <a:ext cx="8443913" cy="857250"/>
          </a:xfrm>
          <a:prstGeom prst="rect">
            <a:avLst/>
          </a:prstGeom>
        </p:spPr>
        <p:txBody>
          <a:bodyPr/>
          <a:lstStyle/>
          <a:p>
            <a:pPr fontAlgn="auto">
              <a:spcAft>
                <a:spcPts val="0"/>
              </a:spcAft>
              <a:defRPr/>
            </a:pPr>
            <a:r>
              <a:rPr lang="cs-CZ" sz="4000" b="1">
                <a:solidFill>
                  <a:schemeClr val="tx2"/>
                </a:solidFill>
                <a:effectLst>
                  <a:outerShdw blurRad="38100" dist="38100" dir="2700000" algn="tl">
                    <a:srgbClr val="000000">
                      <a:alpha val="43137"/>
                    </a:srgbClr>
                  </a:outerShdw>
                </a:effectLst>
                <a:latin typeface="+mj-lt"/>
                <a:ea typeface="+mj-ea"/>
                <a:cs typeface="+mj-cs"/>
              </a:rPr>
              <a:t>ANATOMIE A FYZIOLOGIE</a:t>
            </a:r>
          </a:p>
        </p:txBody>
      </p:sp>
      <p:sp>
        <p:nvSpPr>
          <p:cNvPr id="9" name="Zástupný symbol pro obsah 8"/>
          <p:cNvSpPr>
            <a:spLocks noGrp="1"/>
          </p:cNvSpPr>
          <p:nvPr>
            <p:ph sz="half" idx="2"/>
          </p:nvPr>
        </p:nvSpPr>
        <p:spPr>
          <a:xfrm>
            <a:off x="4929188" y="1857375"/>
            <a:ext cx="4038600" cy="4667250"/>
          </a:xfrm>
        </p:spPr>
        <p:txBody>
          <a:bodyPr/>
          <a:lstStyle/>
          <a:p>
            <a:pPr eaLnBrk="1" hangingPunct="1">
              <a:buClr>
                <a:srgbClr val="FFC000"/>
              </a:buClr>
              <a:defRPr/>
            </a:pPr>
            <a:r>
              <a:rPr lang="cs-CZ" u="sng">
                <a:effectLst>
                  <a:outerShdw blurRad="38100" dist="38100" dir="2700000" algn="tl">
                    <a:srgbClr val="000000">
                      <a:alpha val="43137"/>
                    </a:srgbClr>
                  </a:outerShdw>
                </a:effectLst>
              </a:rPr>
              <a:t>Tenké střevo</a:t>
            </a:r>
          </a:p>
          <a:p>
            <a:pPr lvl="1" eaLnBrk="1" hangingPunct="1">
              <a:defRPr/>
            </a:pPr>
            <a:r>
              <a:rPr lang="cs-CZ">
                <a:solidFill>
                  <a:schemeClr val="accent2">
                    <a:lumMod val="75000"/>
                  </a:schemeClr>
                </a:solidFill>
              </a:rPr>
              <a:t>Duodenum</a:t>
            </a:r>
          </a:p>
          <a:p>
            <a:pPr lvl="1" eaLnBrk="1" hangingPunct="1">
              <a:defRPr/>
            </a:pPr>
            <a:r>
              <a:rPr lang="cs-CZ">
                <a:solidFill>
                  <a:schemeClr val="accent2">
                    <a:lumMod val="75000"/>
                  </a:schemeClr>
                </a:solidFill>
              </a:rPr>
              <a:t>Jejunum</a:t>
            </a:r>
          </a:p>
          <a:p>
            <a:pPr lvl="1" eaLnBrk="1" hangingPunct="1">
              <a:defRPr/>
            </a:pPr>
            <a:r>
              <a:rPr lang="cs-CZ">
                <a:solidFill>
                  <a:schemeClr val="accent2">
                    <a:lumMod val="75000"/>
                  </a:schemeClr>
                </a:solidFill>
              </a:rPr>
              <a:t>Ileum</a:t>
            </a:r>
          </a:p>
          <a:p>
            <a:pPr lvl="1" eaLnBrk="1" hangingPunct="1">
              <a:defRPr/>
            </a:pPr>
            <a:endParaRPr lang="cs-CZ"/>
          </a:p>
          <a:p>
            <a:pPr eaLnBrk="1" hangingPunct="1">
              <a:buClr>
                <a:srgbClr val="FFC000"/>
              </a:buClr>
              <a:defRPr/>
            </a:pPr>
            <a:r>
              <a:rPr lang="cs-CZ" u="sng" err="1">
                <a:effectLst>
                  <a:outerShdw blurRad="38100" dist="38100" dir="2700000" algn="tl">
                    <a:srgbClr val="000000">
                      <a:alpha val="43137"/>
                    </a:srgbClr>
                  </a:outerShdw>
                </a:effectLst>
              </a:rPr>
              <a:t>Ileocaekální</a:t>
            </a:r>
            <a:r>
              <a:rPr lang="cs-CZ" u="sng">
                <a:effectLst>
                  <a:outerShdw blurRad="38100" dist="38100" dir="2700000" algn="tl">
                    <a:srgbClr val="000000">
                      <a:alpha val="43137"/>
                    </a:srgbClr>
                  </a:outerShdw>
                </a:effectLst>
              </a:rPr>
              <a:t> chlopeň</a:t>
            </a:r>
          </a:p>
          <a:p>
            <a:pPr eaLnBrk="1" hangingPunct="1">
              <a:defRPr/>
            </a:pPr>
            <a:endParaRPr lang="cs-CZ"/>
          </a:p>
          <a:p>
            <a:pPr eaLnBrk="1" hangingPunct="1">
              <a:buClr>
                <a:srgbClr val="FFC000"/>
              </a:buClr>
              <a:defRPr/>
            </a:pPr>
            <a:r>
              <a:rPr lang="cs-CZ" u="sng">
                <a:effectLst>
                  <a:outerShdw blurRad="38100" dist="38100" dir="2700000" algn="tl">
                    <a:srgbClr val="000000">
                      <a:alpha val="43137"/>
                    </a:srgbClr>
                  </a:outerShdw>
                </a:effectLst>
              </a:rPr>
              <a:t>Tlusté střevo</a:t>
            </a:r>
          </a:p>
          <a:p>
            <a:pPr lvl="1" eaLnBrk="1" hangingPunct="1">
              <a:defRPr/>
            </a:pPr>
            <a:r>
              <a:rPr lang="cs-CZ">
                <a:solidFill>
                  <a:schemeClr val="accent2">
                    <a:lumMod val="75000"/>
                  </a:schemeClr>
                </a:solidFill>
              </a:rPr>
              <a:t>Slepé střevo</a:t>
            </a:r>
          </a:p>
          <a:p>
            <a:pPr lvl="1" eaLnBrk="1" hangingPunct="1">
              <a:defRPr/>
            </a:pPr>
            <a:r>
              <a:rPr lang="cs-CZ">
                <a:solidFill>
                  <a:schemeClr val="accent2">
                    <a:lumMod val="75000"/>
                  </a:schemeClr>
                </a:solidFill>
              </a:rPr>
              <a:t>Vzestupný tračník</a:t>
            </a:r>
          </a:p>
          <a:p>
            <a:pPr lvl="1" eaLnBrk="1" hangingPunct="1">
              <a:defRPr/>
            </a:pPr>
            <a:r>
              <a:rPr lang="cs-CZ">
                <a:solidFill>
                  <a:schemeClr val="accent2">
                    <a:lumMod val="75000"/>
                  </a:schemeClr>
                </a:solidFill>
              </a:rPr>
              <a:t>Příčný tračník</a:t>
            </a:r>
          </a:p>
          <a:p>
            <a:pPr lvl="1" eaLnBrk="1" hangingPunct="1">
              <a:defRPr/>
            </a:pPr>
            <a:r>
              <a:rPr lang="cs-CZ">
                <a:solidFill>
                  <a:schemeClr val="accent2">
                    <a:lumMod val="75000"/>
                  </a:schemeClr>
                </a:solidFill>
              </a:rPr>
              <a:t>Sestupný tračník</a:t>
            </a:r>
          </a:p>
          <a:p>
            <a:pPr lvl="1" eaLnBrk="1" hangingPunct="1">
              <a:defRPr/>
            </a:pPr>
            <a:r>
              <a:rPr lang="cs-CZ">
                <a:solidFill>
                  <a:schemeClr val="accent2">
                    <a:lumMod val="75000"/>
                  </a:schemeClr>
                </a:solidFill>
              </a:rPr>
              <a:t>Rektum</a:t>
            </a:r>
          </a:p>
          <a:p>
            <a:pPr lvl="1" eaLnBrk="1" hangingPunct="1">
              <a:defRPr/>
            </a:pPr>
            <a:r>
              <a:rPr lang="cs-CZ" err="1">
                <a:solidFill>
                  <a:schemeClr val="accent2">
                    <a:lumMod val="75000"/>
                  </a:schemeClr>
                </a:solidFill>
              </a:rPr>
              <a:t>Anus</a:t>
            </a:r>
            <a:endParaRPr lang="cs-CZ"/>
          </a:p>
        </p:txBody>
      </p:sp>
      <p:pic>
        <p:nvPicPr>
          <p:cNvPr id="13317" name="Picture 2" descr="https://foodandhealth.com/blog/wp-content/uploads/2012/12/Screen-shot-2012-12-10-at-9.01.00-AM.png"/>
          <p:cNvPicPr>
            <a:picLocks noChangeAspect="1" noChangeArrowheads="1"/>
          </p:cNvPicPr>
          <p:nvPr/>
        </p:nvPicPr>
        <p:blipFill>
          <a:blip r:embed="rId4"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22"/>
          <p:cNvSpPr>
            <a:spLocks noGrp="1"/>
          </p:cNvSpPr>
          <p:nvPr>
            <p:ph type="sldNum" sz="quarter" idx="12"/>
          </p:nvPr>
        </p:nvSpPr>
        <p:spPr/>
        <p:txBody>
          <a:bodyPr/>
          <a:lstStyle/>
          <a:p>
            <a:pPr>
              <a:defRPr/>
            </a:pPr>
            <a:fld id="{5898739B-3C51-4978-AD66-1076BB9036F2}" type="slidenum">
              <a:rPr lang="cs-CZ"/>
              <a:pPr>
                <a:defRPr/>
              </a:pPr>
              <a:t>20</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BEZLEPKOVÁ DIETA</a:t>
            </a:r>
          </a:p>
        </p:txBody>
      </p:sp>
      <p:sp>
        <p:nvSpPr>
          <p:cNvPr id="3" name="Zástupný symbol pro obsah 2"/>
          <p:cNvSpPr>
            <a:spLocks noGrp="1"/>
          </p:cNvSpPr>
          <p:nvPr>
            <p:ph idx="1"/>
          </p:nvPr>
        </p:nvSpPr>
        <p:spPr>
          <a:xfrm>
            <a:off x="142875" y="1428750"/>
            <a:ext cx="8786813" cy="5214938"/>
          </a:xfrm>
        </p:spPr>
        <p:txBody>
          <a:bodyPr>
            <a:normAutofit/>
          </a:bodyPr>
          <a:lstStyle/>
          <a:p>
            <a:pPr marL="367200" indent="-255600" eaLnBrk="1" fontAlgn="auto" hangingPunct="1">
              <a:spcAft>
                <a:spcPts val="0"/>
              </a:spcAft>
              <a:buClr>
                <a:srgbClr val="FFC000"/>
              </a:buClr>
              <a:defRPr/>
            </a:pPr>
            <a:endParaRPr lang="cs-CZ" sz="1000"/>
          </a:p>
          <a:p>
            <a:pPr marL="367200" indent="-255600" eaLnBrk="1" fontAlgn="auto" hangingPunct="1">
              <a:spcAft>
                <a:spcPts val="0"/>
              </a:spcAft>
              <a:buClr>
                <a:srgbClr val="FFC000"/>
              </a:buClr>
              <a:defRPr/>
            </a:pPr>
            <a:r>
              <a:rPr lang="cs-CZ" sz="2200"/>
              <a:t>Základ bezlepkové diety tvoří tyto plodiny a výrobky z nich vyrobené</a:t>
            </a:r>
          </a:p>
          <a:p>
            <a:pPr marL="659300" lvl="1" indent="-255600" eaLnBrk="1" fontAlgn="auto" hangingPunct="1">
              <a:spcAft>
                <a:spcPts val="0"/>
              </a:spcAft>
              <a:buClr>
                <a:schemeClr val="accent3"/>
              </a:buClr>
              <a:defRPr/>
            </a:pPr>
            <a:r>
              <a:rPr lang="cs-CZ" sz="1800">
                <a:solidFill>
                  <a:schemeClr val="accent1">
                    <a:lumMod val="50000"/>
                  </a:schemeClr>
                </a:solidFill>
              </a:rPr>
              <a:t>brambory </a:t>
            </a:r>
          </a:p>
          <a:p>
            <a:pPr marL="659300" lvl="1" indent="-255600" eaLnBrk="1" fontAlgn="auto" hangingPunct="1">
              <a:spcAft>
                <a:spcPts val="0"/>
              </a:spcAft>
              <a:buClr>
                <a:schemeClr val="accent3"/>
              </a:buClr>
              <a:defRPr/>
            </a:pPr>
            <a:r>
              <a:rPr lang="cs-CZ" sz="1800">
                <a:solidFill>
                  <a:schemeClr val="accent1">
                    <a:lumMod val="50000"/>
                  </a:schemeClr>
                </a:solidFill>
              </a:rPr>
              <a:t>kukuřice </a:t>
            </a:r>
          </a:p>
          <a:p>
            <a:pPr marL="659300" lvl="1" indent="-255600" eaLnBrk="1" fontAlgn="auto" hangingPunct="1">
              <a:spcAft>
                <a:spcPts val="0"/>
              </a:spcAft>
              <a:buClr>
                <a:schemeClr val="accent3"/>
              </a:buClr>
              <a:defRPr/>
            </a:pPr>
            <a:r>
              <a:rPr lang="cs-CZ" sz="1800">
                <a:solidFill>
                  <a:schemeClr val="accent1">
                    <a:lumMod val="50000"/>
                  </a:schemeClr>
                </a:solidFill>
              </a:rPr>
              <a:t>rýže </a:t>
            </a:r>
          </a:p>
          <a:p>
            <a:pPr marL="659300" lvl="1" indent="-255600" eaLnBrk="1" fontAlgn="auto" hangingPunct="1">
              <a:spcAft>
                <a:spcPts val="0"/>
              </a:spcAft>
              <a:buClr>
                <a:schemeClr val="accent3"/>
              </a:buClr>
              <a:defRPr/>
            </a:pPr>
            <a:r>
              <a:rPr lang="cs-CZ" sz="1800">
                <a:solidFill>
                  <a:schemeClr val="accent1">
                    <a:lumMod val="50000"/>
                  </a:schemeClr>
                </a:solidFill>
              </a:rPr>
              <a:t>pohanka </a:t>
            </a:r>
          </a:p>
          <a:p>
            <a:pPr marL="659300" lvl="1" indent="-255600" eaLnBrk="1" fontAlgn="auto" hangingPunct="1">
              <a:spcAft>
                <a:spcPts val="0"/>
              </a:spcAft>
              <a:buClr>
                <a:schemeClr val="accent3"/>
              </a:buClr>
              <a:defRPr/>
            </a:pPr>
            <a:r>
              <a:rPr lang="cs-CZ" sz="1800">
                <a:solidFill>
                  <a:schemeClr val="accent1">
                    <a:lumMod val="50000"/>
                  </a:schemeClr>
                </a:solidFill>
              </a:rPr>
              <a:t>jáhly </a:t>
            </a:r>
          </a:p>
          <a:p>
            <a:pPr marL="659300" lvl="1" indent="-255600" eaLnBrk="1" fontAlgn="auto" hangingPunct="1">
              <a:spcAft>
                <a:spcPts val="0"/>
              </a:spcAft>
              <a:buClr>
                <a:schemeClr val="accent3"/>
              </a:buClr>
              <a:defRPr/>
            </a:pPr>
            <a:r>
              <a:rPr lang="cs-CZ" sz="1800">
                <a:solidFill>
                  <a:schemeClr val="accent1">
                    <a:lumMod val="50000"/>
                  </a:schemeClr>
                </a:solidFill>
              </a:rPr>
              <a:t>luštěniny včetně sóji</a:t>
            </a:r>
          </a:p>
          <a:p>
            <a:pPr marL="659300" lvl="1" indent="-255600" eaLnBrk="1" fontAlgn="auto" hangingPunct="1">
              <a:spcAft>
                <a:spcPts val="0"/>
              </a:spcAft>
              <a:buClr>
                <a:schemeClr val="accent3"/>
              </a:buClr>
              <a:defRPr/>
            </a:pPr>
            <a:r>
              <a:rPr lang="cs-CZ" sz="1800">
                <a:solidFill>
                  <a:schemeClr val="accent1">
                    <a:lumMod val="50000"/>
                  </a:schemeClr>
                </a:solidFill>
              </a:rPr>
              <a:t>ovoce, zelenina</a:t>
            </a:r>
          </a:p>
          <a:p>
            <a:pPr marL="659300" lvl="1" indent="-255600" eaLnBrk="1" fontAlgn="auto" hangingPunct="1">
              <a:spcAft>
                <a:spcPts val="0"/>
              </a:spcAft>
              <a:buClr>
                <a:schemeClr val="accent3"/>
              </a:buClr>
              <a:defRPr/>
            </a:pPr>
            <a:r>
              <a:rPr lang="cs-CZ" sz="1800">
                <a:solidFill>
                  <a:schemeClr val="accent1">
                    <a:lumMod val="50000"/>
                  </a:schemeClr>
                </a:solidFill>
              </a:rPr>
              <a:t>ořechy, olejnatá semena</a:t>
            </a:r>
          </a:p>
          <a:p>
            <a:pPr marL="367200" indent="-255600" eaLnBrk="1" fontAlgn="auto" hangingPunct="1">
              <a:spcAft>
                <a:spcPts val="0"/>
              </a:spcAft>
              <a:buClr>
                <a:schemeClr val="accent3"/>
              </a:buClr>
              <a:defRPr/>
            </a:pPr>
            <a:endParaRPr lang="cs-CZ" sz="2000">
              <a:solidFill>
                <a:schemeClr val="tx1">
                  <a:lumMod val="95000"/>
                  <a:lumOff val="5000"/>
                </a:schemeClr>
              </a:solidFill>
            </a:endParaRPr>
          </a:p>
          <a:p>
            <a:pPr marL="367200" indent="-255600" eaLnBrk="1" fontAlgn="auto" hangingPunct="1">
              <a:spcAft>
                <a:spcPts val="0"/>
              </a:spcAft>
              <a:buClr>
                <a:srgbClr val="FFC000"/>
              </a:buClr>
              <a:defRPr/>
            </a:pPr>
            <a:r>
              <a:rPr lang="cs-CZ" sz="2000">
                <a:solidFill>
                  <a:schemeClr val="tx1">
                    <a:lumMod val="95000"/>
                    <a:lumOff val="5000"/>
                  </a:schemeClr>
                </a:solidFill>
              </a:rPr>
              <a:t>Další bezlepkové potraviny </a:t>
            </a:r>
          </a:p>
          <a:p>
            <a:pPr marL="659300" lvl="1" indent="-255600" eaLnBrk="1" fontAlgn="auto" hangingPunct="1">
              <a:spcAft>
                <a:spcPts val="0"/>
              </a:spcAft>
              <a:buClr>
                <a:schemeClr val="accent3"/>
              </a:buClr>
              <a:defRPr/>
            </a:pPr>
            <a:r>
              <a:rPr lang="cs-CZ" sz="1800">
                <a:solidFill>
                  <a:schemeClr val="accent1">
                    <a:lumMod val="50000"/>
                  </a:schemeClr>
                </a:solidFill>
              </a:rPr>
              <a:t>výrobky z amarantu a </a:t>
            </a:r>
            <a:r>
              <a:rPr lang="cs-CZ" sz="1800" err="1">
                <a:solidFill>
                  <a:schemeClr val="accent1">
                    <a:lumMod val="50000"/>
                  </a:schemeClr>
                </a:solidFill>
              </a:rPr>
              <a:t>quinoy</a:t>
            </a:r>
            <a:endParaRPr lang="cs-CZ" sz="1800">
              <a:solidFill>
                <a:schemeClr val="accent1">
                  <a:lumMod val="50000"/>
                </a:schemeClr>
              </a:solidFill>
            </a:endParaRPr>
          </a:p>
        </p:txBody>
      </p:sp>
      <p:pic>
        <p:nvPicPr>
          <p:cNvPr id="43012" name="Obrázek 4" descr="jpg.aspx"/>
          <p:cNvPicPr>
            <a:picLocks noChangeAspect="1"/>
          </p:cNvPicPr>
          <p:nvPr/>
        </p:nvPicPr>
        <p:blipFill>
          <a:blip r:embed="rId3" cstate="print"/>
          <a:srcRect/>
          <a:stretch>
            <a:fillRect/>
          </a:stretch>
        </p:blipFill>
        <p:spPr bwMode="auto">
          <a:xfrm>
            <a:off x="8001000" y="714375"/>
            <a:ext cx="847725" cy="847725"/>
          </a:xfrm>
          <a:prstGeom prst="rect">
            <a:avLst/>
          </a:prstGeom>
          <a:noFill/>
          <a:ln w="9525">
            <a:noFill/>
            <a:miter lim="800000"/>
            <a:headEnd/>
            <a:tailEnd/>
          </a:ln>
        </p:spPr>
      </p:pic>
      <p:pic>
        <p:nvPicPr>
          <p:cNvPr id="43013" name="Obrázek 5" descr="Quinoa Grain crop 027.jpg"/>
          <p:cNvPicPr>
            <a:picLocks noChangeAspect="1"/>
          </p:cNvPicPr>
          <p:nvPr/>
        </p:nvPicPr>
        <p:blipFill>
          <a:blip r:embed="rId4" cstate="print"/>
          <a:srcRect/>
          <a:stretch>
            <a:fillRect/>
          </a:stretch>
        </p:blipFill>
        <p:spPr bwMode="auto">
          <a:xfrm>
            <a:off x="6429375" y="4714875"/>
            <a:ext cx="2516188" cy="1944688"/>
          </a:xfrm>
          <a:prstGeom prst="rect">
            <a:avLst/>
          </a:prstGeom>
          <a:noFill/>
          <a:ln w="9525">
            <a:noFill/>
            <a:miter lim="800000"/>
            <a:headEnd/>
            <a:tailEnd/>
          </a:ln>
        </p:spPr>
      </p:pic>
      <p:pic>
        <p:nvPicPr>
          <p:cNvPr id="43014" name="Picture 2" descr="https://foodandhealth.com/blog/wp-content/uploads/2012/12/Screen-shot-2012-12-10-at-9.01.00-AM.png"/>
          <p:cNvPicPr>
            <a:picLocks noChangeAspect="1" noChangeArrowheads="1"/>
          </p:cNvPicPr>
          <p:nvPr/>
        </p:nvPicPr>
        <p:blipFill>
          <a:blip r:embed="rId5"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Zástupný symbol pro číslo snímku 22"/>
          <p:cNvSpPr>
            <a:spLocks noGrp="1"/>
          </p:cNvSpPr>
          <p:nvPr>
            <p:ph type="sldNum" sz="quarter" idx="12"/>
          </p:nvPr>
        </p:nvSpPr>
        <p:spPr/>
        <p:txBody>
          <a:bodyPr/>
          <a:lstStyle/>
          <a:p>
            <a:pPr>
              <a:defRPr/>
            </a:pPr>
            <a:fld id="{5ADEB97B-A69C-4566-A527-4DD6B9D67A8E}" type="slidenum">
              <a:rPr lang="cs-CZ"/>
              <a:pPr>
                <a:defRPr/>
              </a:pPr>
              <a:t>21</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hangingPunct="1">
              <a:defRPr/>
            </a:pPr>
            <a:r>
              <a:rPr lang="cs-CZ"/>
              <a:t>TROPICKÁ SPRUE </a:t>
            </a:r>
            <a:r>
              <a:rPr lang="cs-CZ" sz="2400" b="1">
                <a:effectLst>
                  <a:outerShdw blurRad="38100" dist="38100" dir="2700000" algn="tl">
                    <a:srgbClr val="C0C0C0"/>
                  </a:outerShdw>
                </a:effectLst>
              </a:rPr>
              <a:t>…primární MS</a:t>
            </a:r>
          </a:p>
        </p:txBody>
      </p:sp>
      <p:sp>
        <p:nvSpPr>
          <p:cNvPr id="45059" name="Zástupný symbol pro obsah 2"/>
          <p:cNvSpPr>
            <a:spLocks noGrp="1"/>
          </p:cNvSpPr>
          <p:nvPr>
            <p:ph idx="1"/>
          </p:nvPr>
        </p:nvSpPr>
        <p:spPr>
          <a:xfrm>
            <a:off x="142875" y="1428750"/>
            <a:ext cx="8786813" cy="5214938"/>
          </a:xfrm>
        </p:spPr>
        <p:txBody>
          <a:bodyPr/>
          <a:lstStyle/>
          <a:p>
            <a:r>
              <a:rPr lang="cs-CZ" sz="2400"/>
              <a:t>Klinické známky malabsorpce u osob, které po určitou dobu pobývaly v tropech (Karibik, JV Asie, Indie)</a:t>
            </a:r>
          </a:p>
          <a:p>
            <a:r>
              <a:rPr lang="cs-CZ" sz="2400"/>
              <a:t>Patogeneze není zcela jasná, příčina zřejmě multifaktoriální – infekce, deficit vitaminů, potravinové toxiny, klimatická zátěž</a:t>
            </a:r>
          </a:p>
          <a:p>
            <a:r>
              <a:rPr lang="cs-CZ" sz="2400" b="1"/>
              <a:t>KO: </a:t>
            </a:r>
            <a:r>
              <a:rPr lang="cs-CZ" sz="2400"/>
              <a:t>průjem, hubnutí, únava, různý stupeň </a:t>
            </a:r>
            <a:r>
              <a:rPr lang="cs-CZ" sz="2400" err="1"/>
              <a:t>makrocytární</a:t>
            </a:r>
            <a:r>
              <a:rPr lang="cs-CZ" sz="2400"/>
              <a:t> anémie, </a:t>
            </a:r>
            <a:r>
              <a:rPr lang="cs-CZ" sz="2400" err="1"/>
              <a:t>hypoproteinemie</a:t>
            </a:r>
            <a:r>
              <a:rPr lang="cs-CZ" sz="2400"/>
              <a:t>, nízká hladina sérového železa</a:t>
            </a:r>
          </a:p>
          <a:p>
            <a:r>
              <a:rPr lang="cs-CZ" sz="2400"/>
              <a:t>Biopsie střevní sliznice prokáže atrofii a zánětlivý infiltrát (ale v menší míře než u </a:t>
            </a:r>
            <a:r>
              <a:rPr lang="cs-CZ" sz="2400" err="1"/>
              <a:t>celiakie</a:t>
            </a:r>
            <a:r>
              <a:rPr lang="cs-CZ" sz="2400"/>
              <a:t>)</a:t>
            </a:r>
          </a:p>
          <a:p>
            <a:r>
              <a:rPr lang="cs-CZ" sz="2400" b="1"/>
              <a:t>Léčba: </a:t>
            </a:r>
            <a:r>
              <a:rPr lang="cs-CZ" sz="2400"/>
              <a:t>substituce vit. B</a:t>
            </a:r>
            <a:r>
              <a:rPr lang="cs-CZ" sz="2400" baseline="-25000"/>
              <a:t>12</a:t>
            </a:r>
            <a:r>
              <a:rPr lang="cs-CZ" sz="2400"/>
              <a:t>, kyseliny listové, železa a dalších m.l. dle potřeby + širokospektrá antibiotika + odchod z rizikových oblastí </a:t>
            </a:r>
          </a:p>
          <a:p>
            <a:pPr eaLnBrk="1" hangingPunct="1">
              <a:buClr>
                <a:srgbClr val="FFC000"/>
              </a:buClr>
            </a:pPr>
            <a:endParaRPr lang="cs-CZ" sz="1800">
              <a:solidFill>
                <a:srgbClr val="6F6F6F"/>
              </a:solidFill>
            </a:endParaRPr>
          </a:p>
        </p:txBody>
      </p:sp>
      <p:pic>
        <p:nvPicPr>
          <p:cNvPr id="4506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F39A2852-E8C6-4801-A520-C1E651D3594F}" type="slidenum">
              <a:rPr lang="cs-CZ"/>
              <a:pPr>
                <a:defRPr/>
              </a:pPr>
              <a:t>22</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LAKTÓZOVÁ INTOLERANCE</a:t>
            </a:r>
          </a:p>
        </p:txBody>
      </p:sp>
      <p:sp>
        <p:nvSpPr>
          <p:cNvPr id="3" name="Zástupný symbol pro obsah 2"/>
          <p:cNvSpPr>
            <a:spLocks noGrp="1"/>
          </p:cNvSpPr>
          <p:nvPr>
            <p:ph idx="1"/>
          </p:nvPr>
        </p:nvSpPr>
        <p:spPr>
          <a:xfrm>
            <a:off x="142875" y="1500188"/>
            <a:ext cx="8786813" cy="5214937"/>
          </a:xfrm>
        </p:spPr>
        <p:txBody>
          <a:bodyPr>
            <a:normAutofit/>
          </a:bodyPr>
          <a:lstStyle/>
          <a:p>
            <a:pPr marL="367200" indent="-255600" eaLnBrk="1" fontAlgn="auto" hangingPunct="1">
              <a:spcAft>
                <a:spcPts val="0"/>
              </a:spcAft>
              <a:buClr>
                <a:srgbClr val="FFC000"/>
              </a:buClr>
              <a:defRPr/>
            </a:pPr>
            <a:r>
              <a:rPr lang="cs-CZ" sz="2400"/>
              <a:t>Nesnášenlivost mléčného cukru – laktózy.</a:t>
            </a:r>
          </a:p>
          <a:p>
            <a:pPr marL="367200" indent="-255600" eaLnBrk="1" fontAlgn="auto" hangingPunct="1">
              <a:spcAft>
                <a:spcPts val="0"/>
              </a:spcAft>
              <a:buClr>
                <a:srgbClr val="FFC000"/>
              </a:buClr>
              <a:defRPr/>
            </a:pPr>
            <a:endParaRPr lang="cs-CZ" sz="1000"/>
          </a:p>
          <a:p>
            <a:pPr marL="367200" indent="-255600" eaLnBrk="1" fontAlgn="auto" hangingPunct="1">
              <a:spcAft>
                <a:spcPts val="0"/>
              </a:spcAft>
              <a:buClr>
                <a:srgbClr val="FFC000"/>
              </a:buClr>
              <a:defRPr/>
            </a:pPr>
            <a:r>
              <a:rPr lang="cs-CZ" sz="2400"/>
              <a:t>Někdy nesprávně zaměňována za alergii na bílkovinu kravského mléka!</a:t>
            </a:r>
          </a:p>
          <a:p>
            <a:pPr marL="367200" indent="-255600" eaLnBrk="1" fontAlgn="auto" hangingPunct="1">
              <a:spcAft>
                <a:spcPts val="0"/>
              </a:spcAft>
              <a:buClr>
                <a:srgbClr val="FFC000"/>
              </a:buClr>
              <a:buFont typeface="Georgia" pitchFamily="18" charset="0"/>
              <a:buNone/>
              <a:defRPr/>
            </a:pPr>
            <a:r>
              <a:rPr lang="cs-CZ" sz="1000"/>
              <a:t> </a:t>
            </a:r>
          </a:p>
          <a:p>
            <a:pPr marL="367200" indent="-255600" eaLnBrk="1" fontAlgn="auto" hangingPunct="1">
              <a:spcAft>
                <a:spcPts val="0"/>
              </a:spcAft>
              <a:buClr>
                <a:srgbClr val="FFC000"/>
              </a:buClr>
              <a:defRPr/>
            </a:pPr>
            <a:r>
              <a:rPr lang="cs-CZ" sz="2400"/>
              <a:t>Příčinou je nedostatečná nebo žádná tvorba </a:t>
            </a:r>
            <a:r>
              <a:rPr lang="cs-CZ" sz="2400" b="1"/>
              <a:t>enzymu laktázy</a:t>
            </a:r>
            <a:r>
              <a:rPr lang="cs-CZ" sz="2400"/>
              <a:t> ve sliznici tenkého střeva.</a:t>
            </a:r>
          </a:p>
          <a:p>
            <a:pPr marL="367200" indent="-255600" eaLnBrk="1" fontAlgn="auto" hangingPunct="1">
              <a:spcAft>
                <a:spcPts val="0"/>
              </a:spcAft>
              <a:buClr>
                <a:srgbClr val="FFC000"/>
              </a:buClr>
              <a:defRPr/>
            </a:pPr>
            <a:endParaRPr lang="cs-CZ" sz="1000"/>
          </a:p>
          <a:p>
            <a:pPr>
              <a:buClr>
                <a:srgbClr val="FFC000"/>
              </a:buClr>
              <a:defRPr/>
            </a:pPr>
            <a:r>
              <a:rPr lang="cs-CZ" sz="2400" err="1"/>
              <a:t>Hypolaktázie</a:t>
            </a:r>
            <a:r>
              <a:rPr lang="cs-CZ" sz="2400"/>
              <a:t>:</a:t>
            </a:r>
          </a:p>
          <a:p>
            <a:pPr lvl="1">
              <a:defRPr/>
            </a:pPr>
            <a:r>
              <a:rPr lang="cs-CZ" sz="2200" b="1">
                <a:solidFill>
                  <a:schemeClr val="accent1">
                    <a:lumMod val="50000"/>
                  </a:schemeClr>
                </a:solidFill>
              </a:rPr>
              <a:t>vrozená</a:t>
            </a:r>
            <a:r>
              <a:rPr lang="cs-CZ" sz="2200">
                <a:solidFill>
                  <a:schemeClr val="accent1">
                    <a:lumMod val="50000"/>
                  </a:schemeClr>
                </a:solidFill>
              </a:rPr>
              <a:t> - velmi ojedinělý výskyt</a:t>
            </a:r>
          </a:p>
          <a:p>
            <a:pPr lvl="1">
              <a:defRPr/>
            </a:pPr>
            <a:r>
              <a:rPr lang="cs-CZ" sz="2200" b="1">
                <a:solidFill>
                  <a:schemeClr val="accent1">
                    <a:lumMod val="50000"/>
                  </a:schemeClr>
                </a:solidFill>
              </a:rPr>
              <a:t>získaná primární </a:t>
            </a:r>
            <a:r>
              <a:rPr lang="cs-CZ" sz="2200">
                <a:solidFill>
                  <a:schemeClr val="accent1">
                    <a:lumMod val="50000"/>
                  </a:schemeClr>
                </a:solidFill>
              </a:rPr>
              <a:t>– nejčastější, </a:t>
            </a:r>
            <a:r>
              <a:rPr lang="cs-CZ" sz="2200" b="1">
                <a:solidFill>
                  <a:schemeClr val="accent1">
                    <a:lumMod val="50000"/>
                  </a:schemeClr>
                </a:solidFill>
              </a:rPr>
              <a:t>fyziologický pokles </a:t>
            </a:r>
            <a:r>
              <a:rPr lang="cs-CZ" sz="2200">
                <a:solidFill>
                  <a:schemeClr val="accent1">
                    <a:lumMod val="50000"/>
                  </a:schemeClr>
                </a:solidFill>
              </a:rPr>
              <a:t>tvorby enzymu</a:t>
            </a:r>
          </a:p>
          <a:p>
            <a:pPr lvl="1">
              <a:defRPr/>
            </a:pPr>
            <a:r>
              <a:rPr lang="cs-CZ" sz="2200" b="1">
                <a:solidFill>
                  <a:schemeClr val="accent1">
                    <a:lumMod val="50000"/>
                  </a:schemeClr>
                </a:solidFill>
              </a:rPr>
              <a:t>získaná sekundární </a:t>
            </a:r>
            <a:r>
              <a:rPr lang="cs-CZ" sz="2200">
                <a:solidFill>
                  <a:schemeClr val="accent1">
                    <a:lumMod val="50000"/>
                  </a:schemeClr>
                </a:solidFill>
              </a:rPr>
              <a:t>– souvisí s poškozením střevní sliznice např. zánětlivým onemocněním, po chirurgickém zákroku, obvykle přechodná</a:t>
            </a:r>
            <a:endParaRPr lang="cs-CZ" sz="2000"/>
          </a:p>
        </p:txBody>
      </p:sp>
      <p:pic>
        <p:nvPicPr>
          <p:cNvPr id="47108"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grpSp>
        <p:nvGrpSpPr>
          <p:cNvPr id="6" name="Group 3"/>
          <p:cNvGrpSpPr>
            <a:grpSpLocks/>
          </p:cNvGrpSpPr>
          <p:nvPr/>
        </p:nvGrpSpPr>
        <p:grpSpPr bwMode="auto">
          <a:xfrm>
            <a:off x="5705476" y="3717032"/>
            <a:ext cx="3024187" cy="911225"/>
            <a:chOff x="3175" y="1701"/>
            <a:chExt cx="1905" cy="574"/>
          </a:xfrm>
        </p:grpSpPr>
        <p:sp>
          <p:nvSpPr>
            <p:cNvPr id="7" name="Rectangle 4"/>
            <p:cNvSpPr>
              <a:spLocks noChangeArrowheads="1"/>
            </p:cNvSpPr>
            <p:nvPr/>
          </p:nvSpPr>
          <p:spPr bwMode="auto">
            <a:xfrm>
              <a:off x="3175" y="1701"/>
              <a:ext cx="580"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68760" tIns="0" rIns="6876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hangingPunct="1">
                <a:lnSpc>
                  <a:spcPct val="100000"/>
                </a:lnSpc>
                <a:buFont typeface="Times New Roman" panose="02020603050405020304" pitchFamily="18" charset="0"/>
                <a:buNone/>
              </a:pPr>
              <a:r>
                <a:rPr lang="en-GB" altLang="cs-CZ" sz="1200" b="1">
                  <a:solidFill>
                    <a:srgbClr val="000000"/>
                  </a:solidFill>
                  <a:latin typeface="Times New Roman" panose="02020603050405020304" pitchFamily="18" charset="0"/>
                </a:rPr>
                <a:t>Druh mléka</a:t>
              </a:r>
            </a:p>
          </p:txBody>
        </p:sp>
        <p:sp>
          <p:nvSpPr>
            <p:cNvPr id="8" name="Rectangle 5"/>
            <p:cNvSpPr>
              <a:spLocks noChangeArrowheads="1"/>
            </p:cNvSpPr>
            <p:nvPr/>
          </p:nvSpPr>
          <p:spPr bwMode="auto">
            <a:xfrm>
              <a:off x="3755" y="1701"/>
              <a:ext cx="1325"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68760" tIns="0" rIns="6876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hangingPunct="1">
                <a:lnSpc>
                  <a:spcPct val="100000"/>
                </a:lnSpc>
                <a:buFont typeface="Times New Roman" panose="02020603050405020304" pitchFamily="18" charset="0"/>
                <a:buNone/>
              </a:pPr>
              <a:r>
                <a:rPr lang="en-GB" altLang="cs-CZ" sz="1200" b="1">
                  <a:solidFill>
                    <a:srgbClr val="000000"/>
                  </a:solidFill>
                  <a:latin typeface="Times New Roman" panose="02020603050405020304" pitchFamily="18" charset="0"/>
                </a:rPr>
                <a:t>Obsah laktózy v % hmotnosti</a:t>
              </a:r>
            </a:p>
          </p:txBody>
        </p:sp>
        <p:sp>
          <p:nvSpPr>
            <p:cNvPr id="9" name="Rectangle 6"/>
            <p:cNvSpPr>
              <a:spLocks noChangeArrowheads="1"/>
            </p:cNvSpPr>
            <p:nvPr/>
          </p:nvSpPr>
          <p:spPr bwMode="auto">
            <a:xfrm>
              <a:off x="3175" y="1816"/>
              <a:ext cx="580" cy="115"/>
            </a:xfrm>
            <a:prstGeom prst="rect">
              <a:avLst/>
            </a:prstGeom>
            <a:solidFill>
              <a:srgbClr val="D3DFEE"/>
            </a:solidFill>
            <a:ln>
              <a:noFill/>
            </a:ln>
            <a:extLst>
              <a:ext uri="{91240B29-F687-4F45-9708-019B960494DF}">
                <a14:hiddenLine xmlns="" xmlns:a14="http://schemas.microsoft.com/office/drawing/2010/main" w="9525">
                  <a:solidFill>
                    <a:srgbClr val="000000"/>
                  </a:solidFill>
                  <a:round/>
                  <a:headEnd/>
                  <a:tailEnd/>
                </a14:hiddenLine>
              </a:ext>
            </a:extLst>
          </p:spPr>
          <p:txBody>
            <a:bodyPr lIns="68760" tIns="0" rIns="6876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hangingPunct="1">
                <a:lnSpc>
                  <a:spcPct val="100000"/>
                </a:lnSpc>
                <a:buFont typeface="Times New Roman" panose="02020603050405020304" pitchFamily="18" charset="0"/>
                <a:buNone/>
              </a:pPr>
              <a:r>
                <a:rPr lang="en-GB" altLang="cs-CZ" sz="1200" b="1">
                  <a:solidFill>
                    <a:srgbClr val="000000"/>
                  </a:solidFill>
                  <a:latin typeface="Times New Roman" panose="02020603050405020304" pitchFamily="18" charset="0"/>
                </a:rPr>
                <a:t>Kravské</a:t>
              </a:r>
            </a:p>
          </p:txBody>
        </p:sp>
        <p:sp>
          <p:nvSpPr>
            <p:cNvPr id="10" name="Rectangle 7"/>
            <p:cNvSpPr>
              <a:spLocks noChangeArrowheads="1"/>
            </p:cNvSpPr>
            <p:nvPr/>
          </p:nvSpPr>
          <p:spPr bwMode="auto">
            <a:xfrm>
              <a:off x="3755" y="1816"/>
              <a:ext cx="1325" cy="115"/>
            </a:xfrm>
            <a:prstGeom prst="rect">
              <a:avLst/>
            </a:prstGeom>
            <a:solidFill>
              <a:srgbClr val="D3DFEE"/>
            </a:solidFill>
            <a:ln>
              <a:noFill/>
            </a:ln>
            <a:extLst>
              <a:ext uri="{91240B29-F687-4F45-9708-019B960494DF}">
                <a14:hiddenLine xmlns="" xmlns:a14="http://schemas.microsoft.com/office/drawing/2010/main" w="9525">
                  <a:solidFill>
                    <a:srgbClr val="000000"/>
                  </a:solidFill>
                  <a:round/>
                  <a:headEnd/>
                  <a:tailEnd/>
                </a14:hiddenLine>
              </a:ext>
            </a:extLst>
          </p:spPr>
          <p:txBody>
            <a:bodyPr lIns="68760" tIns="0" rIns="6876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100000"/>
                </a:lnSpc>
                <a:buFont typeface="Times New Roman" panose="02020603050405020304" pitchFamily="18" charset="0"/>
                <a:buNone/>
              </a:pPr>
              <a:r>
                <a:rPr lang="en-GB" altLang="cs-CZ" sz="1200">
                  <a:solidFill>
                    <a:srgbClr val="000000"/>
                  </a:solidFill>
                  <a:latin typeface="Times New Roman" panose="02020603050405020304" pitchFamily="18" charset="0"/>
                </a:rPr>
                <a:t>4,8</a:t>
              </a:r>
            </a:p>
          </p:txBody>
        </p:sp>
        <p:sp>
          <p:nvSpPr>
            <p:cNvPr id="11" name="Rectangle 8"/>
            <p:cNvSpPr>
              <a:spLocks noChangeArrowheads="1"/>
            </p:cNvSpPr>
            <p:nvPr/>
          </p:nvSpPr>
          <p:spPr bwMode="auto">
            <a:xfrm>
              <a:off x="3175" y="1931"/>
              <a:ext cx="580"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68760" tIns="0" rIns="6876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hangingPunct="1">
                <a:lnSpc>
                  <a:spcPct val="100000"/>
                </a:lnSpc>
                <a:buFont typeface="Times New Roman" panose="02020603050405020304" pitchFamily="18" charset="0"/>
                <a:buNone/>
              </a:pPr>
              <a:r>
                <a:rPr lang="en-GB" altLang="cs-CZ" sz="1200" b="1">
                  <a:solidFill>
                    <a:srgbClr val="000000"/>
                  </a:solidFill>
                  <a:latin typeface="Times New Roman" panose="02020603050405020304" pitchFamily="18" charset="0"/>
                </a:rPr>
                <a:t>Kozí</a:t>
              </a:r>
            </a:p>
          </p:txBody>
        </p:sp>
        <p:sp>
          <p:nvSpPr>
            <p:cNvPr id="12" name="Rectangle 9"/>
            <p:cNvSpPr>
              <a:spLocks noChangeArrowheads="1"/>
            </p:cNvSpPr>
            <p:nvPr/>
          </p:nvSpPr>
          <p:spPr bwMode="auto">
            <a:xfrm>
              <a:off x="3755" y="1931"/>
              <a:ext cx="1325" cy="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68760" tIns="0" rIns="6876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100000"/>
                </a:lnSpc>
                <a:buFont typeface="Times New Roman" panose="02020603050405020304" pitchFamily="18" charset="0"/>
                <a:buNone/>
              </a:pPr>
              <a:r>
                <a:rPr lang="en-GB" altLang="cs-CZ" sz="1200">
                  <a:solidFill>
                    <a:srgbClr val="000000"/>
                  </a:solidFill>
                  <a:latin typeface="Times New Roman" panose="02020603050405020304" pitchFamily="18" charset="0"/>
                </a:rPr>
                <a:t>4,4</a:t>
              </a:r>
            </a:p>
          </p:txBody>
        </p:sp>
        <p:sp>
          <p:nvSpPr>
            <p:cNvPr id="13" name="Rectangle 10"/>
            <p:cNvSpPr>
              <a:spLocks noChangeArrowheads="1"/>
            </p:cNvSpPr>
            <p:nvPr/>
          </p:nvSpPr>
          <p:spPr bwMode="auto">
            <a:xfrm>
              <a:off x="3175" y="2045"/>
              <a:ext cx="580" cy="115"/>
            </a:xfrm>
            <a:prstGeom prst="rect">
              <a:avLst/>
            </a:prstGeom>
            <a:solidFill>
              <a:srgbClr val="D3DFEE"/>
            </a:solidFill>
            <a:ln>
              <a:noFill/>
            </a:ln>
            <a:extLst>
              <a:ext uri="{91240B29-F687-4F45-9708-019B960494DF}">
                <a14:hiddenLine xmlns="" xmlns:a14="http://schemas.microsoft.com/office/drawing/2010/main" w="9525">
                  <a:solidFill>
                    <a:srgbClr val="000000"/>
                  </a:solidFill>
                  <a:round/>
                  <a:headEnd/>
                  <a:tailEnd/>
                </a14:hiddenLine>
              </a:ext>
            </a:extLst>
          </p:spPr>
          <p:txBody>
            <a:bodyPr lIns="68760" tIns="0" rIns="6876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hangingPunct="1">
                <a:lnSpc>
                  <a:spcPct val="100000"/>
                </a:lnSpc>
                <a:buFont typeface="Times New Roman" panose="02020603050405020304" pitchFamily="18" charset="0"/>
                <a:buNone/>
              </a:pPr>
              <a:r>
                <a:rPr lang="en-GB" altLang="cs-CZ" sz="1200" b="1">
                  <a:solidFill>
                    <a:srgbClr val="000000"/>
                  </a:solidFill>
                  <a:latin typeface="Times New Roman" panose="02020603050405020304" pitchFamily="18" charset="0"/>
                </a:rPr>
                <a:t>Lidské</a:t>
              </a:r>
            </a:p>
          </p:txBody>
        </p:sp>
        <p:sp>
          <p:nvSpPr>
            <p:cNvPr id="14" name="Rectangle 11"/>
            <p:cNvSpPr>
              <a:spLocks noChangeArrowheads="1"/>
            </p:cNvSpPr>
            <p:nvPr/>
          </p:nvSpPr>
          <p:spPr bwMode="auto">
            <a:xfrm>
              <a:off x="3755" y="2045"/>
              <a:ext cx="1325" cy="115"/>
            </a:xfrm>
            <a:prstGeom prst="rect">
              <a:avLst/>
            </a:prstGeom>
            <a:solidFill>
              <a:srgbClr val="D3DFEE"/>
            </a:solidFill>
            <a:ln>
              <a:noFill/>
            </a:ln>
            <a:extLst>
              <a:ext uri="{91240B29-F687-4F45-9708-019B960494DF}">
                <a14:hiddenLine xmlns="" xmlns:a14="http://schemas.microsoft.com/office/drawing/2010/main" w="9525">
                  <a:solidFill>
                    <a:srgbClr val="000000"/>
                  </a:solidFill>
                  <a:round/>
                  <a:headEnd/>
                  <a:tailEnd/>
                </a14:hiddenLine>
              </a:ext>
            </a:extLst>
          </p:spPr>
          <p:txBody>
            <a:bodyPr lIns="68760" tIns="0" rIns="6876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100000"/>
                </a:lnSpc>
                <a:buFont typeface="Times New Roman" panose="02020603050405020304" pitchFamily="18" charset="0"/>
                <a:buNone/>
              </a:pPr>
              <a:r>
                <a:rPr lang="en-GB" altLang="cs-CZ" sz="1200">
                  <a:solidFill>
                    <a:srgbClr val="000000"/>
                  </a:solidFill>
                  <a:latin typeface="Times New Roman" panose="02020603050405020304" pitchFamily="18" charset="0"/>
                </a:rPr>
                <a:t>7,2</a:t>
              </a:r>
            </a:p>
          </p:txBody>
        </p:sp>
        <p:sp>
          <p:nvSpPr>
            <p:cNvPr id="15" name="Rectangle 12"/>
            <p:cNvSpPr>
              <a:spLocks noChangeArrowheads="1"/>
            </p:cNvSpPr>
            <p:nvPr/>
          </p:nvSpPr>
          <p:spPr bwMode="auto">
            <a:xfrm>
              <a:off x="3175" y="2160"/>
              <a:ext cx="580"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68760" tIns="0" rIns="6876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just" eaLnBrk="1" hangingPunct="1">
                <a:lnSpc>
                  <a:spcPct val="100000"/>
                </a:lnSpc>
                <a:buFont typeface="Times New Roman" panose="02020603050405020304" pitchFamily="18" charset="0"/>
                <a:buNone/>
              </a:pPr>
              <a:r>
                <a:rPr lang="en-GB" altLang="cs-CZ" sz="1200" b="1">
                  <a:solidFill>
                    <a:srgbClr val="000000"/>
                  </a:solidFill>
                  <a:latin typeface="Times New Roman" panose="02020603050405020304" pitchFamily="18" charset="0"/>
                </a:rPr>
                <a:t>Ovčí </a:t>
              </a:r>
            </a:p>
          </p:txBody>
        </p:sp>
        <p:sp>
          <p:nvSpPr>
            <p:cNvPr id="16" name="Rectangle 13"/>
            <p:cNvSpPr>
              <a:spLocks noChangeArrowheads="1"/>
            </p:cNvSpPr>
            <p:nvPr/>
          </p:nvSpPr>
          <p:spPr bwMode="auto">
            <a:xfrm>
              <a:off x="3755" y="2160"/>
              <a:ext cx="1325" cy="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68760" tIns="0" rIns="6876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62000"/>
                </a:lnSpc>
                <a:spcBef>
                  <a:spcPct val="0"/>
                </a:spcBef>
                <a:spcAft>
                  <a:spcPct val="0"/>
                </a:spcAft>
                <a:buClr>
                  <a:srgbClr val="000000"/>
                </a:buClr>
                <a:buSzPct val="100000"/>
                <a:buFont typeface="Arial" panose="020B0604020202020204" pitchFamily="34"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gn="ctr" eaLnBrk="1" hangingPunct="1">
                <a:lnSpc>
                  <a:spcPct val="100000"/>
                </a:lnSpc>
                <a:buFont typeface="Times New Roman" panose="02020603050405020304" pitchFamily="18" charset="0"/>
                <a:buNone/>
              </a:pPr>
              <a:r>
                <a:rPr lang="en-GB" altLang="cs-CZ" sz="1200">
                  <a:solidFill>
                    <a:srgbClr val="000000"/>
                  </a:solidFill>
                  <a:latin typeface="Times New Roman" panose="02020603050405020304" pitchFamily="18" charset="0"/>
                </a:rPr>
                <a:t>5,1</a:t>
              </a:r>
            </a:p>
          </p:txBody>
        </p:sp>
        <p:sp>
          <p:nvSpPr>
            <p:cNvPr id="17" name="Line 14"/>
            <p:cNvSpPr>
              <a:spLocks noChangeShapeType="1"/>
            </p:cNvSpPr>
            <p:nvPr/>
          </p:nvSpPr>
          <p:spPr bwMode="auto">
            <a:xfrm>
              <a:off x="3755" y="1701"/>
              <a:ext cx="1" cy="574"/>
            </a:xfrm>
            <a:prstGeom prst="line">
              <a:avLst/>
            </a:prstGeom>
            <a:noFill/>
            <a:ln w="1260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cs-CZ"/>
            </a:p>
          </p:txBody>
        </p:sp>
        <p:sp>
          <p:nvSpPr>
            <p:cNvPr id="18" name="Line 15"/>
            <p:cNvSpPr>
              <a:spLocks noChangeShapeType="1"/>
            </p:cNvSpPr>
            <p:nvPr/>
          </p:nvSpPr>
          <p:spPr bwMode="auto">
            <a:xfrm>
              <a:off x="3175" y="1816"/>
              <a:ext cx="1905" cy="1"/>
            </a:xfrm>
            <a:prstGeom prst="line">
              <a:avLst/>
            </a:prstGeom>
            <a:noFill/>
            <a:ln w="1260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cs-CZ"/>
            </a:p>
          </p:txBody>
        </p:sp>
        <p:sp>
          <p:nvSpPr>
            <p:cNvPr id="19" name="Line 16"/>
            <p:cNvSpPr>
              <a:spLocks noChangeShapeType="1"/>
            </p:cNvSpPr>
            <p:nvPr/>
          </p:nvSpPr>
          <p:spPr bwMode="auto">
            <a:xfrm>
              <a:off x="3175" y="1931"/>
              <a:ext cx="1905" cy="1"/>
            </a:xfrm>
            <a:prstGeom prst="line">
              <a:avLst/>
            </a:prstGeom>
            <a:noFill/>
            <a:ln w="1260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cs-CZ"/>
            </a:p>
          </p:txBody>
        </p:sp>
        <p:sp>
          <p:nvSpPr>
            <p:cNvPr id="20" name="Line 17"/>
            <p:cNvSpPr>
              <a:spLocks noChangeShapeType="1"/>
            </p:cNvSpPr>
            <p:nvPr/>
          </p:nvSpPr>
          <p:spPr bwMode="auto">
            <a:xfrm>
              <a:off x="3175" y="2045"/>
              <a:ext cx="1905" cy="1"/>
            </a:xfrm>
            <a:prstGeom prst="line">
              <a:avLst/>
            </a:prstGeom>
            <a:noFill/>
            <a:ln w="1260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cs-CZ"/>
            </a:p>
          </p:txBody>
        </p:sp>
        <p:sp>
          <p:nvSpPr>
            <p:cNvPr id="21" name="Line 18"/>
            <p:cNvSpPr>
              <a:spLocks noChangeShapeType="1"/>
            </p:cNvSpPr>
            <p:nvPr/>
          </p:nvSpPr>
          <p:spPr bwMode="auto">
            <a:xfrm>
              <a:off x="3175" y="2160"/>
              <a:ext cx="1905" cy="1"/>
            </a:xfrm>
            <a:prstGeom prst="line">
              <a:avLst/>
            </a:prstGeom>
            <a:noFill/>
            <a:ln w="1260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cs-CZ"/>
            </a:p>
          </p:txBody>
        </p:sp>
        <p:sp>
          <p:nvSpPr>
            <p:cNvPr id="22" name="Line 19"/>
            <p:cNvSpPr>
              <a:spLocks noChangeShapeType="1"/>
            </p:cNvSpPr>
            <p:nvPr/>
          </p:nvSpPr>
          <p:spPr bwMode="auto">
            <a:xfrm>
              <a:off x="3175" y="1701"/>
              <a:ext cx="1" cy="574"/>
            </a:xfrm>
            <a:prstGeom prst="line">
              <a:avLst/>
            </a:prstGeom>
            <a:noFill/>
            <a:ln w="1260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cs-CZ"/>
            </a:p>
          </p:txBody>
        </p:sp>
        <p:sp>
          <p:nvSpPr>
            <p:cNvPr id="23" name="Line 20"/>
            <p:cNvSpPr>
              <a:spLocks noChangeShapeType="1"/>
            </p:cNvSpPr>
            <p:nvPr/>
          </p:nvSpPr>
          <p:spPr bwMode="auto">
            <a:xfrm>
              <a:off x="5080" y="1701"/>
              <a:ext cx="1" cy="574"/>
            </a:xfrm>
            <a:prstGeom prst="line">
              <a:avLst/>
            </a:prstGeom>
            <a:noFill/>
            <a:ln w="1260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cs-CZ"/>
            </a:p>
          </p:txBody>
        </p:sp>
        <p:sp>
          <p:nvSpPr>
            <p:cNvPr id="24" name="Line 21"/>
            <p:cNvSpPr>
              <a:spLocks noChangeShapeType="1"/>
            </p:cNvSpPr>
            <p:nvPr/>
          </p:nvSpPr>
          <p:spPr bwMode="auto">
            <a:xfrm>
              <a:off x="3175" y="1701"/>
              <a:ext cx="1905" cy="1"/>
            </a:xfrm>
            <a:prstGeom prst="line">
              <a:avLst/>
            </a:prstGeom>
            <a:noFill/>
            <a:ln w="1260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cs-CZ"/>
            </a:p>
          </p:txBody>
        </p:sp>
        <p:sp>
          <p:nvSpPr>
            <p:cNvPr id="25" name="Line 22"/>
            <p:cNvSpPr>
              <a:spLocks noChangeShapeType="1"/>
            </p:cNvSpPr>
            <p:nvPr/>
          </p:nvSpPr>
          <p:spPr bwMode="auto">
            <a:xfrm>
              <a:off x="3175" y="2275"/>
              <a:ext cx="1905" cy="1"/>
            </a:xfrm>
            <a:prstGeom prst="line">
              <a:avLst/>
            </a:prstGeom>
            <a:noFill/>
            <a:ln w="1260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cs-CZ"/>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2F508943-4A99-4D2E-A283-D4747FBBA1AE}" type="slidenum">
              <a:rPr lang="cs-CZ"/>
              <a:pPr>
                <a:defRPr/>
              </a:pPr>
              <a:t>23</a:t>
            </a:fld>
            <a:endParaRPr lang="cs-CZ"/>
          </a:p>
        </p:txBody>
      </p:sp>
      <p:sp>
        <p:nvSpPr>
          <p:cNvPr id="2" name="Nadpis 1"/>
          <p:cNvSpPr>
            <a:spLocks noGrp="1"/>
          </p:cNvSpPr>
          <p:nvPr>
            <p:ph type="title"/>
          </p:nvPr>
        </p:nvSpPr>
        <p:spPr>
          <a:xfrm>
            <a:off x="285750" y="428625"/>
            <a:ext cx="8443913" cy="928688"/>
          </a:xfrm>
        </p:spPr>
        <p:txBody>
          <a:bodyPr>
            <a:normAutofit/>
          </a:bodyPr>
          <a:lstStyle/>
          <a:p>
            <a:pPr>
              <a:defRPr/>
            </a:pPr>
            <a:r>
              <a:rPr lang="cs-CZ" b="1">
                <a:solidFill>
                  <a:schemeClr val="tx1"/>
                </a:solidFill>
                <a:effectLst>
                  <a:outerShdw blurRad="38100" dist="38100" dir="2700000" algn="tl">
                    <a:srgbClr val="000000">
                      <a:alpha val="43137"/>
                    </a:srgbClr>
                  </a:outerShdw>
                </a:effectLst>
              </a:rPr>
              <a:t>OSUD LAKTÓZY VE STŘEVĚ</a:t>
            </a:r>
          </a:p>
        </p:txBody>
      </p:sp>
      <p:sp>
        <p:nvSpPr>
          <p:cNvPr id="3" name="Zástupný symbol pro obsah 2"/>
          <p:cNvSpPr>
            <a:spLocks noGrp="1"/>
          </p:cNvSpPr>
          <p:nvPr>
            <p:ph idx="1"/>
          </p:nvPr>
        </p:nvSpPr>
        <p:spPr>
          <a:xfrm>
            <a:off x="142875" y="1500188"/>
            <a:ext cx="8786813" cy="5214937"/>
          </a:xfrm>
        </p:spPr>
        <p:txBody>
          <a:bodyPr>
            <a:normAutofit fontScale="92500" lnSpcReduction="10000"/>
          </a:bodyPr>
          <a:lstStyle/>
          <a:p>
            <a:pPr>
              <a:buClr>
                <a:srgbClr val="FFC000"/>
              </a:buClr>
              <a:defRPr/>
            </a:pPr>
            <a:r>
              <a:rPr lang="cs-CZ" sz="2400"/>
              <a:t>Dochází k nedostatečnému trávení a vstřebávání laktózy v tenkém střevě</a:t>
            </a:r>
          </a:p>
          <a:p>
            <a:pPr>
              <a:buClr>
                <a:srgbClr val="FFC000"/>
              </a:buClr>
              <a:defRPr/>
            </a:pPr>
            <a:endParaRPr lang="cs-CZ" sz="500"/>
          </a:p>
          <a:p>
            <a:pPr>
              <a:buClr>
                <a:srgbClr val="FFC000"/>
              </a:buClr>
              <a:defRPr/>
            </a:pPr>
            <a:r>
              <a:rPr lang="cs-CZ" sz="2400"/>
              <a:t>Laktóza se dostává v nezměněné podobě až do tlustého střeva. </a:t>
            </a:r>
          </a:p>
          <a:p>
            <a:pPr>
              <a:buClr>
                <a:srgbClr val="FFC000"/>
              </a:buClr>
              <a:defRPr/>
            </a:pPr>
            <a:endParaRPr lang="cs-CZ" sz="500"/>
          </a:p>
          <a:p>
            <a:pPr>
              <a:buClr>
                <a:srgbClr val="FFC000"/>
              </a:buClr>
              <a:defRPr/>
            </a:pPr>
            <a:r>
              <a:rPr lang="cs-CZ" sz="2400"/>
              <a:t>V tenkém střevě nerozštěpená laktóza přitahuje vodu z krevní plazmy do střeva, dochází ke zvětšování obsahu střeva, trávenina v tenkém střevě pak rychle postupuje do střeva tlustého.</a:t>
            </a:r>
          </a:p>
          <a:p>
            <a:pPr>
              <a:buClr>
                <a:srgbClr val="FFC000"/>
              </a:buClr>
              <a:defRPr/>
            </a:pPr>
            <a:endParaRPr lang="cs-CZ" sz="500"/>
          </a:p>
          <a:p>
            <a:pPr>
              <a:buClr>
                <a:srgbClr val="FFC000"/>
              </a:buClr>
              <a:defRPr/>
            </a:pPr>
            <a:r>
              <a:rPr lang="cs-CZ" sz="2400"/>
              <a:t>V tlustém střevě dochází k rozkládání laktózy některými druhy bakterií - zdroj energie. </a:t>
            </a:r>
          </a:p>
          <a:p>
            <a:pPr>
              <a:buClr>
                <a:srgbClr val="FFC000"/>
              </a:buClr>
              <a:defRPr/>
            </a:pPr>
            <a:endParaRPr lang="cs-CZ" sz="500"/>
          </a:p>
          <a:p>
            <a:pPr>
              <a:buClr>
                <a:srgbClr val="FFC000"/>
              </a:buClr>
              <a:defRPr/>
            </a:pPr>
            <a:r>
              <a:rPr lang="cs-CZ" sz="2400"/>
              <a:t>Při štěpení bakteriálními enzymy dochází ve střevě k tvorbě různých produktů (např. mastných kyselin, metanu, oxidu uhličitého apod.), z nichž některé způsobují rozmanité zdravotní obtíže. </a:t>
            </a:r>
          </a:p>
          <a:p>
            <a:pPr>
              <a:buClr>
                <a:srgbClr val="FFC000"/>
              </a:buClr>
              <a:defRPr/>
            </a:pPr>
            <a:endParaRPr lang="cs-CZ" sz="500"/>
          </a:p>
          <a:p>
            <a:pPr>
              <a:buClr>
                <a:srgbClr val="FFC000"/>
              </a:buClr>
              <a:defRPr/>
            </a:pPr>
            <a:r>
              <a:rPr lang="cs-CZ" sz="2400"/>
              <a:t>Dochází k navýšení obsahu tlustého střeva, zvyšuje se tlak na jeho stěnu a to může vést až k vodnatému průjmu.</a:t>
            </a:r>
            <a:endParaRPr lang="cs-CZ" sz="2000"/>
          </a:p>
        </p:txBody>
      </p:sp>
      <p:pic>
        <p:nvPicPr>
          <p:cNvPr id="4915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03340F34-B2A8-4136-9518-A6C9F13DFD09}" type="slidenum">
              <a:rPr lang="cs-CZ" smtClean="0"/>
              <a:pPr>
                <a:defRPr/>
              </a:pPr>
              <a:t>24</a:t>
            </a:fld>
            <a:endParaRPr lang="cs-CZ"/>
          </a:p>
        </p:txBody>
      </p:sp>
      <p:pic>
        <p:nvPicPr>
          <p:cNvPr id="51202" name="Picture 4"/>
          <p:cNvPicPr>
            <a:picLocks noChangeAspect="1" noChangeArrowheads="1"/>
          </p:cNvPicPr>
          <p:nvPr/>
        </p:nvPicPr>
        <p:blipFill>
          <a:blip r:embed="rId2" cstate="print">
            <a:lum bright="34000"/>
          </a:blip>
          <a:srcRect/>
          <a:stretch>
            <a:fillRect/>
          </a:stretch>
        </p:blipFill>
        <p:spPr bwMode="auto">
          <a:xfrm>
            <a:off x="684213" y="1773238"/>
            <a:ext cx="7993062" cy="4238625"/>
          </a:xfrm>
          <a:prstGeom prst="rect">
            <a:avLst/>
          </a:prstGeom>
          <a:noFill/>
          <a:ln w="9525">
            <a:noFill/>
            <a:miter lim="800000"/>
            <a:headEnd/>
            <a:tailEnd/>
          </a:ln>
        </p:spPr>
      </p:pic>
      <p:sp>
        <p:nvSpPr>
          <p:cNvPr id="6" name="TextovéPole 5"/>
          <p:cNvSpPr txBox="1"/>
          <p:nvPr/>
        </p:nvSpPr>
        <p:spPr>
          <a:xfrm>
            <a:off x="323850" y="620713"/>
            <a:ext cx="8208963" cy="708025"/>
          </a:xfrm>
          <a:prstGeom prst="rect">
            <a:avLst/>
          </a:prstGeom>
          <a:noFill/>
        </p:spPr>
        <p:txBody>
          <a:bodyPr>
            <a:spAutoFit/>
          </a:bodyPr>
          <a:lstStyle/>
          <a:p>
            <a:pPr>
              <a:defRPr/>
            </a:pPr>
            <a:r>
              <a:rPr lang="cs-CZ" sz="4000" b="1">
                <a:effectLst>
                  <a:outerShdw blurRad="38100" dist="38100" dir="2700000" algn="tl">
                    <a:srgbClr val="000000">
                      <a:alpha val="43137"/>
                    </a:srgbClr>
                  </a:outerShdw>
                </a:effectLst>
                <a:latin typeface="Trebuchet MS" pitchFamily="34" charset="0"/>
              </a:rPr>
              <a:t>OSUD LAKTÓZY VE STŘEVĚ</a:t>
            </a:r>
          </a:p>
        </p:txBody>
      </p:sp>
      <p:pic>
        <p:nvPicPr>
          <p:cNvPr id="51204"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B14C1F17-EC3A-49E8-806D-3C67A6EDFDC1}" type="slidenum">
              <a:rPr lang="cs-CZ"/>
              <a:pPr>
                <a:defRPr/>
              </a:pPr>
              <a:t>25</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KLINICKÝ OBRAZ</a:t>
            </a:r>
          </a:p>
        </p:txBody>
      </p:sp>
      <p:sp>
        <p:nvSpPr>
          <p:cNvPr id="3" name="Zástupný symbol pro obsah 2"/>
          <p:cNvSpPr>
            <a:spLocks noGrp="1"/>
          </p:cNvSpPr>
          <p:nvPr>
            <p:ph idx="1"/>
          </p:nvPr>
        </p:nvSpPr>
        <p:spPr>
          <a:xfrm>
            <a:off x="142875" y="1484313"/>
            <a:ext cx="8786813" cy="5113337"/>
          </a:xfrm>
        </p:spPr>
        <p:txBody>
          <a:bodyPr>
            <a:normAutofit lnSpcReduction="10000"/>
          </a:bodyPr>
          <a:lstStyle/>
          <a:p>
            <a:pPr>
              <a:buFont typeface="Georgia" pitchFamily="18" charset="0"/>
              <a:buNone/>
              <a:defRPr/>
            </a:pPr>
            <a:r>
              <a:rPr lang="cs-CZ" sz="2400"/>
              <a:t>Výskyt a tíže příznaků je velice individuální. </a:t>
            </a:r>
          </a:p>
          <a:p>
            <a:pPr>
              <a:buFont typeface="Georgia" pitchFamily="18" charset="0"/>
              <a:buNone/>
              <a:defRPr/>
            </a:pPr>
            <a:r>
              <a:rPr lang="cs-CZ" sz="2400"/>
              <a:t>Závisí na:</a:t>
            </a:r>
          </a:p>
          <a:p>
            <a:pPr>
              <a:buClr>
                <a:srgbClr val="FFC000"/>
              </a:buClr>
              <a:defRPr/>
            </a:pPr>
            <a:r>
              <a:rPr lang="cs-CZ" sz="2200"/>
              <a:t>množství zkonzumované laktózy</a:t>
            </a:r>
          </a:p>
          <a:p>
            <a:pPr>
              <a:buClr>
                <a:srgbClr val="FFC000"/>
              </a:buClr>
              <a:defRPr/>
            </a:pPr>
            <a:r>
              <a:rPr lang="cs-CZ" sz="2200"/>
              <a:t>citlivosti jedince </a:t>
            </a:r>
          </a:p>
          <a:p>
            <a:pPr>
              <a:buClr>
                <a:srgbClr val="FFC000"/>
              </a:buClr>
              <a:defRPr/>
            </a:pPr>
            <a:r>
              <a:rPr lang="cs-CZ" sz="2200"/>
              <a:t>složení mikroflóry v tlustém střevě</a:t>
            </a:r>
          </a:p>
          <a:p>
            <a:pPr marL="367200" indent="-255600" eaLnBrk="1" fontAlgn="auto" hangingPunct="1">
              <a:spcAft>
                <a:spcPts val="0"/>
              </a:spcAft>
              <a:buClr>
                <a:schemeClr val="accent3"/>
              </a:buClr>
              <a:buFont typeface="Georgia" pitchFamily="18" charset="0"/>
              <a:buNone/>
              <a:defRPr/>
            </a:pPr>
            <a:endParaRPr lang="cs-CZ" sz="2000"/>
          </a:p>
          <a:p>
            <a:pPr marL="367200" indent="-255600" eaLnBrk="1" fontAlgn="auto" hangingPunct="1">
              <a:spcAft>
                <a:spcPts val="0"/>
              </a:spcAft>
              <a:buClr>
                <a:srgbClr val="FFC000"/>
              </a:buClr>
              <a:defRPr/>
            </a:pPr>
            <a:r>
              <a:rPr lang="cs-CZ" sz="2200"/>
              <a:t>Průjmy</a:t>
            </a:r>
          </a:p>
          <a:p>
            <a:pPr marL="367200" indent="-255600" eaLnBrk="1" fontAlgn="auto" hangingPunct="1">
              <a:spcAft>
                <a:spcPts val="0"/>
              </a:spcAft>
              <a:buClr>
                <a:srgbClr val="FFC000"/>
              </a:buClr>
              <a:defRPr/>
            </a:pPr>
            <a:r>
              <a:rPr lang="cs-CZ" sz="2200"/>
              <a:t>Plynatost</a:t>
            </a:r>
          </a:p>
          <a:p>
            <a:pPr marL="367200" indent="-255600" eaLnBrk="1" fontAlgn="auto" hangingPunct="1">
              <a:spcAft>
                <a:spcPts val="0"/>
              </a:spcAft>
              <a:buClr>
                <a:srgbClr val="FFC000"/>
              </a:buClr>
              <a:defRPr/>
            </a:pPr>
            <a:r>
              <a:rPr lang="cs-CZ" sz="2200"/>
              <a:t>Subjektivní obtíže – pocity plnosti, škroukání, přelévání střevního obsahu, střevní křeče</a:t>
            </a:r>
          </a:p>
          <a:p>
            <a:pPr marL="367200" indent="-255600" eaLnBrk="1" fontAlgn="auto" hangingPunct="1">
              <a:spcAft>
                <a:spcPts val="0"/>
              </a:spcAft>
              <a:buClr>
                <a:srgbClr val="FFC000"/>
              </a:buClr>
              <a:defRPr/>
            </a:pPr>
            <a:r>
              <a:rPr lang="cs-CZ" sz="2200"/>
              <a:t>Nevolnost, zvracení</a:t>
            </a:r>
          </a:p>
          <a:p>
            <a:pPr marL="367200" indent="-255600" eaLnBrk="1" fontAlgn="auto" hangingPunct="1">
              <a:spcAft>
                <a:spcPts val="0"/>
              </a:spcAft>
              <a:buClr>
                <a:srgbClr val="FFC000"/>
              </a:buClr>
              <a:defRPr/>
            </a:pPr>
            <a:endParaRPr lang="cs-CZ" sz="2000"/>
          </a:p>
          <a:p>
            <a:pPr marL="367200" indent="-255600" eaLnBrk="1" fontAlgn="auto" hangingPunct="1">
              <a:spcAft>
                <a:spcPts val="0"/>
              </a:spcAft>
              <a:buClr>
                <a:srgbClr val="FFC000"/>
              </a:buClr>
              <a:defRPr/>
            </a:pPr>
            <a:r>
              <a:rPr lang="cs-CZ" sz="2200"/>
              <a:t>Příznaky se objevují obvykle v časovém odstupu půl až dvě hodiny po konzumaci laktózy. </a:t>
            </a:r>
          </a:p>
        </p:txBody>
      </p:sp>
      <p:pic>
        <p:nvPicPr>
          <p:cNvPr id="52228"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1C7A866D-0BF7-4331-AA5A-A11BE7B382AF}" type="slidenum">
              <a:rPr lang="cs-CZ"/>
              <a:pPr>
                <a:defRPr/>
              </a:pPr>
              <a:t>26</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LÉČBA </a:t>
            </a:r>
          </a:p>
        </p:txBody>
      </p:sp>
      <p:sp>
        <p:nvSpPr>
          <p:cNvPr id="3" name="Zástupný symbol pro obsah 2"/>
          <p:cNvSpPr>
            <a:spLocks noGrp="1"/>
          </p:cNvSpPr>
          <p:nvPr>
            <p:ph idx="1"/>
          </p:nvPr>
        </p:nvSpPr>
        <p:spPr>
          <a:xfrm>
            <a:off x="142875" y="1357313"/>
            <a:ext cx="8786813" cy="5357812"/>
          </a:xfrm>
        </p:spPr>
        <p:txBody>
          <a:bodyPr>
            <a:normAutofit/>
          </a:bodyPr>
          <a:lstStyle/>
          <a:p>
            <a:pPr marL="367200" indent="-255600" eaLnBrk="1" fontAlgn="auto" hangingPunct="1">
              <a:spcAft>
                <a:spcPts val="0"/>
              </a:spcAft>
              <a:buClr>
                <a:schemeClr val="accent3"/>
              </a:buClr>
              <a:defRPr/>
            </a:pPr>
            <a:endParaRPr lang="cs-CZ" sz="500"/>
          </a:p>
          <a:p>
            <a:pPr marL="367200" indent="-255600" eaLnBrk="1" fontAlgn="auto" hangingPunct="1">
              <a:spcAft>
                <a:spcPts val="0"/>
              </a:spcAft>
              <a:buClr>
                <a:schemeClr val="accent3"/>
              </a:buClr>
              <a:buFont typeface="Georgia" pitchFamily="18" charset="0"/>
              <a:buNone/>
              <a:defRPr/>
            </a:pPr>
            <a:r>
              <a:rPr lang="cs-CZ" sz="2000" b="1"/>
              <a:t>DIETNÍ OPATŘENÍ</a:t>
            </a:r>
          </a:p>
          <a:p>
            <a:pPr marL="367200" indent="-255600" eaLnBrk="1" fontAlgn="auto" hangingPunct="1">
              <a:spcAft>
                <a:spcPts val="0"/>
              </a:spcAft>
              <a:buClr>
                <a:schemeClr val="accent3"/>
              </a:buClr>
              <a:buFont typeface="Georgia" pitchFamily="18" charset="0"/>
              <a:buNone/>
              <a:defRPr/>
            </a:pPr>
            <a:endParaRPr lang="cs-CZ" sz="500" b="1"/>
          </a:p>
          <a:p>
            <a:pPr marL="367200" indent="-255600" eaLnBrk="1" fontAlgn="auto" hangingPunct="1">
              <a:spcAft>
                <a:spcPts val="0"/>
              </a:spcAft>
              <a:buClr>
                <a:srgbClr val="FFC000"/>
              </a:buClr>
              <a:defRPr/>
            </a:pPr>
            <a:r>
              <a:rPr lang="cs-CZ" sz="2000"/>
              <a:t>Závisí na míře toleranci laktózy</a:t>
            </a:r>
          </a:p>
          <a:p>
            <a:pPr marL="367200" indent="-255600" eaLnBrk="1" fontAlgn="auto" hangingPunct="1">
              <a:spcAft>
                <a:spcPts val="0"/>
              </a:spcAft>
              <a:buClr>
                <a:srgbClr val="FFC000"/>
              </a:buClr>
              <a:buFont typeface="Georgia" pitchFamily="18" charset="0"/>
              <a:buNone/>
              <a:defRPr/>
            </a:pPr>
            <a:endParaRPr lang="cs-CZ" sz="1000"/>
          </a:p>
          <a:p>
            <a:pPr marL="367200" indent="-255600" eaLnBrk="1" fontAlgn="auto" hangingPunct="1">
              <a:spcAft>
                <a:spcPts val="0"/>
              </a:spcAft>
              <a:buClr>
                <a:srgbClr val="FFC000"/>
              </a:buClr>
              <a:defRPr/>
            </a:pPr>
            <a:r>
              <a:rPr lang="cs-CZ" sz="2000"/>
              <a:t>Většina osob s laktózovou intolerancí snáší různě malá množství laktózy bez objevení se zdravotních obtíží, vyskytují se však také velice citliví jedinci mající obtíže i po nepatrném množství laktózy.</a:t>
            </a:r>
          </a:p>
          <a:p>
            <a:pPr marL="367200" indent="-255600" eaLnBrk="1" fontAlgn="auto" hangingPunct="1">
              <a:spcAft>
                <a:spcPts val="0"/>
              </a:spcAft>
              <a:buClr>
                <a:srgbClr val="FFC000"/>
              </a:buClr>
              <a:defRPr/>
            </a:pPr>
            <a:endParaRPr lang="cs-CZ" sz="1000">
              <a:cs typeface="Arial" charset="0"/>
            </a:endParaRPr>
          </a:p>
          <a:p>
            <a:pPr marL="367200" indent="-255600" eaLnBrk="1" fontAlgn="auto" hangingPunct="1">
              <a:spcAft>
                <a:spcPts val="0"/>
              </a:spcAft>
              <a:buClr>
                <a:srgbClr val="FFC000"/>
              </a:buClr>
              <a:defRPr/>
            </a:pPr>
            <a:r>
              <a:rPr lang="cs-CZ" sz="2000">
                <a:cs typeface="Arial" charset="0"/>
              </a:rPr>
              <a:t>Jedná se o úplnou nebo částečnou eliminaci mléka, mléčných výrobků </a:t>
            </a:r>
            <a:br>
              <a:rPr lang="cs-CZ" sz="2000">
                <a:cs typeface="Arial" charset="0"/>
              </a:rPr>
            </a:br>
            <a:r>
              <a:rPr lang="cs-CZ" sz="2000">
                <a:cs typeface="Arial" charset="0"/>
              </a:rPr>
              <a:t>a ostatních potravin obsahujících laktózu.</a:t>
            </a:r>
          </a:p>
          <a:p>
            <a:pPr marL="367200" indent="-255600" eaLnBrk="1" fontAlgn="auto" hangingPunct="1">
              <a:spcAft>
                <a:spcPts val="0"/>
              </a:spcAft>
              <a:buClr>
                <a:srgbClr val="FFC000"/>
              </a:buClr>
              <a:defRPr/>
            </a:pPr>
            <a:endParaRPr lang="cs-CZ" sz="1000">
              <a:cs typeface="Arial" charset="0"/>
            </a:endParaRPr>
          </a:p>
          <a:p>
            <a:pPr marL="367200" indent="-255600" eaLnBrk="1" fontAlgn="auto" hangingPunct="1">
              <a:spcAft>
                <a:spcPts val="0"/>
              </a:spcAft>
              <a:buClr>
                <a:srgbClr val="FFC000"/>
              </a:buClr>
              <a:defRPr/>
            </a:pPr>
            <a:r>
              <a:rPr lang="cs-CZ" sz="2000">
                <a:cs typeface="Arial" charset="0"/>
              </a:rPr>
              <a:t>Základním pravidlem je nekonzumovat velké dávky laktózy najednou, ale raději přijímat mléčné výrobky s nižším obsahem laktózy častěji během dne nebo je konzumovat v menších porcích.</a:t>
            </a:r>
          </a:p>
          <a:p>
            <a:pPr marL="367200" indent="-255600" eaLnBrk="1" fontAlgn="auto" hangingPunct="1">
              <a:spcAft>
                <a:spcPts val="0"/>
              </a:spcAft>
              <a:buClr>
                <a:schemeClr val="accent3"/>
              </a:buClr>
              <a:defRPr/>
            </a:pPr>
            <a:endParaRPr lang="cs-CZ" sz="500"/>
          </a:p>
          <a:p>
            <a:pPr marL="367200" indent="-255600" eaLnBrk="1" fontAlgn="auto" hangingPunct="1">
              <a:spcAft>
                <a:spcPts val="0"/>
              </a:spcAft>
              <a:buClr>
                <a:schemeClr val="accent3"/>
              </a:buClr>
              <a:defRPr/>
            </a:pPr>
            <a:endParaRPr lang="cs-CZ" sz="2000"/>
          </a:p>
        </p:txBody>
      </p:sp>
      <p:pic>
        <p:nvPicPr>
          <p:cNvPr id="5427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B14C1F17-EC3A-49E8-806D-3C67A6EDFDC1}" type="slidenum">
              <a:rPr lang="cs-CZ"/>
              <a:pPr>
                <a:defRPr/>
              </a:pPr>
              <a:t>27</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LÉČBA – dietní opatření</a:t>
            </a:r>
          </a:p>
        </p:txBody>
      </p:sp>
      <p:pic>
        <p:nvPicPr>
          <p:cNvPr id="5" name="Zástupný symbol pro obsah 4"/>
          <p:cNvPicPr>
            <a:picLocks noGrp="1" noChangeAspect="1"/>
          </p:cNvPicPr>
          <p:nvPr>
            <p:ph idx="1"/>
          </p:nvPr>
        </p:nvPicPr>
        <p:blipFill>
          <a:blip r:embed="rId3" cstate="print"/>
          <a:stretch>
            <a:fillRect/>
          </a:stretch>
        </p:blipFill>
        <p:spPr>
          <a:xfrm>
            <a:off x="198601" y="2193733"/>
            <a:ext cx="8675360" cy="3694496"/>
          </a:xfrm>
          <a:prstGeom prst="rect">
            <a:avLst/>
          </a:prstGeom>
        </p:spPr>
      </p:pic>
      <p:pic>
        <p:nvPicPr>
          <p:cNvPr id="52228" name="Picture 2" descr="https://foodandhealth.com/blog/wp-content/uploads/2012/12/Screen-shot-2012-12-10-at-9.01.00-AM.png"/>
          <p:cNvPicPr>
            <a:picLocks noChangeAspect="1" noChangeArrowheads="1"/>
          </p:cNvPicPr>
          <p:nvPr/>
        </p:nvPicPr>
        <p:blipFill>
          <a:blip r:embed="rId4" cstate="print"/>
          <a:srcRect b="63712"/>
          <a:stretch>
            <a:fillRect/>
          </a:stretch>
        </p:blipFill>
        <p:spPr bwMode="auto">
          <a:xfrm>
            <a:off x="0" y="0"/>
            <a:ext cx="9144000" cy="620713"/>
          </a:xfrm>
          <a:prstGeom prst="rect">
            <a:avLst/>
          </a:prstGeom>
          <a:noFill/>
          <a:ln w="9525">
            <a:noFill/>
            <a:miter lim="800000"/>
            <a:headEnd/>
            <a:tailEnd/>
          </a:ln>
        </p:spPr>
      </p:pic>
    </p:spTree>
    <p:extLst>
      <p:ext uri="{BB962C8B-B14F-4D97-AF65-F5344CB8AC3E}">
        <p14:creationId xmlns="" xmlns:p14="http://schemas.microsoft.com/office/powerpoint/2010/main" val="1102020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22"/>
          <p:cNvSpPr>
            <a:spLocks noGrp="1"/>
          </p:cNvSpPr>
          <p:nvPr>
            <p:ph type="sldNum" sz="quarter" idx="12"/>
          </p:nvPr>
        </p:nvSpPr>
        <p:spPr/>
        <p:txBody>
          <a:bodyPr/>
          <a:lstStyle/>
          <a:p>
            <a:pPr>
              <a:defRPr/>
            </a:pPr>
            <a:fld id="{C0DEE7EF-4043-4663-8033-6424E28EEC34}" type="slidenum">
              <a:rPr lang="cs-CZ"/>
              <a:pPr>
                <a:defRPr/>
              </a:pPr>
              <a:t>28</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CROHNOVA CHOROBA</a:t>
            </a:r>
          </a:p>
        </p:txBody>
      </p:sp>
      <p:sp>
        <p:nvSpPr>
          <p:cNvPr id="56323" name="Zástupný symbol pro obsah 2"/>
          <p:cNvSpPr>
            <a:spLocks noGrp="1"/>
          </p:cNvSpPr>
          <p:nvPr>
            <p:ph idx="1"/>
          </p:nvPr>
        </p:nvSpPr>
        <p:spPr>
          <a:xfrm>
            <a:off x="142875" y="1785938"/>
            <a:ext cx="8786813" cy="4929187"/>
          </a:xfrm>
        </p:spPr>
        <p:txBody>
          <a:bodyPr/>
          <a:lstStyle/>
          <a:p>
            <a:pPr marL="566738" indent="-457200" eaLnBrk="1" hangingPunct="1">
              <a:lnSpc>
                <a:spcPct val="80000"/>
              </a:lnSpc>
              <a:buClr>
                <a:srgbClr val="FFC000"/>
              </a:buClr>
              <a:buFont typeface="Georgia" pitchFamily="18" charset="0"/>
              <a:buNone/>
            </a:pPr>
            <a:endParaRPr lang="cs-CZ" sz="300" b="1"/>
          </a:p>
          <a:p>
            <a:pPr marL="566738" indent="-457200" eaLnBrk="1" hangingPunct="1">
              <a:lnSpc>
                <a:spcPct val="80000"/>
              </a:lnSpc>
              <a:buClr>
                <a:srgbClr val="FFC000"/>
              </a:buClr>
            </a:pPr>
            <a:r>
              <a:rPr lang="cs-CZ" sz="2000"/>
              <a:t>IBD (</a:t>
            </a:r>
            <a:r>
              <a:rPr lang="cs-CZ" sz="2000" err="1"/>
              <a:t>Inflammatory</a:t>
            </a:r>
            <a:r>
              <a:rPr lang="cs-CZ" sz="2000"/>
              <a:t> </a:t>
            </a:r>
            <a:r>
              <a:rPr lang="cs-CZ" sz="2000" err="1"/>
              <a:t>Bowel</a:t>
            </a:r>
            <a:r>
              <a:rPr lang="cs-CZ" sz="2000"/>
              <a:t> </a:t>
            </a:r>
            <a:r>
              <a:rPr lang="cs-CZ" sz="2000" err="1"/>
              <a:t>Disease</a:t>
            </a:r>
            <a:r>
              <a:rPr lang="cs-CZ" sz="2000"/>
              <a:t>)</a:t>
            </a:r>
          </a:p>
          <a:p>
            <a:pPr marL="566738" indent="-457200" eaLnBrk="1" hangingPunct="1">
              <a:lnSpc>
                <a:spcPct val="80000"/>
              </a:lnSpc>
              <a:buClr>
                <a:srgbClr val="FFC000"/>
              </a:buClr>
            </a:pPr>
            <a:r>
              <a:rPr lang="cs-CZ" sz="2000"/>
              <a:t>nespecifické zánětlivé onemocnění </a:t>
            </a:r>
            <a:r>
              <a:rPr lang="cs-CZ" sz="2000" err="1"/>
              <a:t>GITu</a:t>
            </a:r>
            <a:r>
              <a:rPr lang="cs-CZ" sz="2000"/>
              <a:t/>
            </a:r>
            <a:br>
              <a:rPr lang="cs-CZ" sz="2000"/>
            </a:br>
            <a:r>
              <a:rPr lang="cs-CZ" sz="2000"/>
              <a:t>neinfekčního původu, dosud ne zcela vyjasněné etiologie a patogeneze (faktory významné pro vznik IBD: faktory prostředí – infekce, kouření, výživa, škodliviny</a:t>
            </a:r>
            <a:r>
              <a:rPr lang="en-US" sz="2000"/>
              <a:t>;</a:t>
            </a:r>
            <a:r>
              <a:rPr lang="cs-CZ" sz="2000"/>
              <a:t> změna imunitního systému, dědičnost, střevní flóra)</a:t>
            </a:r>
          </a:p>
          <a:p>
            <a:pPr marL="566738" indent="-457200" eaLnBrk="1" hangingPunct="1">
              <a:lnSpc>
                <a:spcPct val="80000"/>
              </a:lnSpc>
              <a:buClr>
                <a:srgbClr val="FFC000"/>
              </a:buClr>
            </a:pPr>
            <a:endParaRPr lang="cs-CZ" sz="500"/>
          </a:p>
          <a:p>
            <a:pPr marL="566738" indent="-457200" eaLnBrk="1" hangingPunct="1">
              <a:lnSpc>
                <a:spcPct val="80000"/>
              </a:lnSpc>
              <a:buClr>
                <a:srgbClr val="FFC000"/>
              </a:buClr>
            </a:pPr>
            <a:r>
              <a:rPr lang="cs-CZ" sz="2000"/>
              <a:t>chronický průběh</a:t>
            </a:r>
          </a:p>
          <a:p>
            <a:pPr marL="566738" indent="-457200" eaLnBrk="1" hangingPunct="1">
              <a:lnSpc>
                <a:spcPct val="80000"/>
              </a:lnSpc>
              <a:buClr>
                <a:srgbClr val="FFC000"/>
              </a:buClr>
              <a:buFont typeface="Georgia" pitchFamily="18" charset="0"/>
              <a:buNone/>
            </a:pPr>
            <a:endParaRPr lang="cs-CZ" sz="500"/>
          </a:p>
          <a:p>
            <a:pPr marL="566738" indent="-457200" eaLnBrk="1" hangingPunct="1">
              <a:lnSpc>
                <a:spcPct val="80000"/>
              </a:lnSpc>
              <a:buClr>
                <a:srgbClr val="FFC000"/>
              </a:buClr>
            </a:pPr>
            <a:r>
              <a:rPr lang="cs-CZ" sz="2000"/>
              <a:t>může postihnout </a:t>
            </a:r>
            <a:r>
              <a:rPr lang="cs-CZ" sz="2000">
                <a:solidFill>
                  <a:srgbClr val="0070C0"/>
                </a:solidFill>
              </a:rPr>
              <a:t>kteroukoliv část trávicí trubice</a:t>
            </a:r>
            <a:r>
              <a:rPr lang="cs-CZ" sz="2000"/>
              <a:t>, nejčastěji oblast tenkého či tlustého střeva</a:t>
            </a:r>
            <a:r>
              <a:rPr lang="cs-CZ" sz="2000">
                <a:latin typeface="Georgea"/>
              </a:rPr>
              <a:t>, </a:t>
            </a:r>
            <a:r>
              <a:rPr lang="cs-CZ" sz="2000">
                <a:solidFill>
                  <a:srgbClr val="0070C0"/>
                </a:solidFill>
              </a:rPr>
              <a:t>hlavní místo výskytu terminální ileum</a:t>
            </a:r>
          </a:p>
          <a:p>
            <a:pPr marL="566738" indent="-457200" eaLnBrk="1" hangingPunct="1">
              <a:lnSpc>
                <a:spcPct val="80000"/>
              </a:lnSpc>
              <a:buClr>
                <a:srgbClr val="FFC000"/>
              </a:buClr>
            </a:pPr>
            <a:endParaRPr lang="cs-CZ" sz="500">
              <a:latin typeface="Georgea"/>
            </a:endParaRPr>
          </a:p>
          <a:p>
            <a:pPr marL="566738" indent="-457200" eaLnBrk="1" hangingPunct="1">
              <a:lnSpc>
                <a:spcPct val="80000"/>
              </a:lnSpc>
              <a:buClr>
                <a:srgbClr val="FFC000"/>
              </a:buClr>
            </a:pPr>
            <a:r>
              <a:rPr lang="cs-CZ" sz="2000"/>
              <a:t>postižení střevní stěny </a:t>
            </a:r>
            <a:r>
              <a:rPr lang="cs-CZ" sz="2000">
                <a:solidFill>
                  <a:srgbClr val="0070C0"/>
                </a:solidFill>
              </a:rPr>
              <a:t>v celé šíři</a:t>
            </a:r>
            <a:r>
              <a:rPr lang="cs-CZ" sz="2000"/>
              <a:t>, tendence ke tvorbě píštělí </a:t>
            </a:r>
            <a:br>
              <a:rPr lang="cs-CZ" sz="2000"/>
            </a:br>
            <a:r>
              <a:rPr lang="cs-CZ" sz="2000"/>
              <a:t>a abscesů</a:t>
            </a:r>
          </a:p>
          <a:p>
            <a:pPr marL="566738" indent="-457200" eaLnBrk="1" hangingPunct="1">
              <a:lnSpc>
                <a:spcPct val="80000"/>
              </a:lnSpc>
              <a:buClr>
                <a:srgbClr val="FFC000"/>
              </a:buClr>
            </a:pPr>
            <a:endParaRPr lang="cs-CZ" sz="500"/>
          </a:p>
          <a:p>
            <a:pPr marL="566738" indent="-457200" eaLnBrk="1" hangingPunct="1">
              <a:lnSpc>
                <a:spcPct val="80000"/>
              </a:lnSpc>
              <a:buClr>
                <a:srgbClr val="FFC000"/>
              </a:buClr>
            </a:pPr>
            <a:r>
              <a:rPr lang="cs-CZ" sz="2000"/>
              <a:t>typicky</a:t>
            </a:r>
            <a:r>
              <a:rPr lang="cs-CZ" sz="2000">
                <a:latin typeface="Arial" charset="0"/>
              </a:rPr>
              <a:t> </a:t>
            </a:r>
            <a:r>
              <a:rPr lang="cs-CZ" sz="2000"/>
              <a:t>střídání segmentů zdravé a nemocné tkáně</a:t>
            </a:r>
          </a:p>
          <a:p>
            <a:pPr marL="566738" indent="-457200" eaLnBrk="1" hangingPunct="1">
              <a:lnSpc>
                <a:spcPct val="80000"/>
              </a:lnSpc>
              <a:buClr>
                <a:srgbClr val="FFC000"/>
              </a:buClr>
            </a:pPr>
            <a:endParaRPr lang="cs-CZ" sz="500"/>
          </a:p>
          <a:p>
            <a:pPr marL="566738" indent="-457200">
              <a:lnSpc>
                <a:spcPct val="80000"/>
              </a:lnSpc>
              <a:buClr>
                <a:srgbClr val="FFC000"/>
              </a:buClr>
            </a:pPr>
            <a:r>
              <a:rPr lang="cs-CZ" sz="2000"/>
              <a:t>úsek střeva je nápadný zúžením a není schopen plnit svoji funkci</a:t>
            </a:r>
          </a:p>
          <a:p>
            <a:pPr marL="566738" indent="-457200" eaLnBrk="1" hangingPunct="1">
              <a:lnSpc>
                <a:spcPct val="80000"/>
              </a:lnSpc>
              <a:buClr>
                <a:srgbClr val="FFC000"/>
              </a:buClr>
            </a:pPr>
            <a:endParaRPr lang="cs-CZ" sz="500"/>
          </a:p>
          <a:p>
            <a:pPr marL="566738" indent="-457200" eaLnBrk="1" hangingPunct="1">
              <a:lnSpc>
                <a:spcPct val="80000"/>
              </a:lnSpc>
              <a:buClr>
                <a:srgbClr val="FFC000"/>
              </a:buClr>
            </a:pPr>
            <a:r>
              <a:rPr lang="cs-CZ" sz="2000"/>
              <a:t>celoživotní onemocnění typické střídáním relapsů a remisí</a:t>
            </a:r>
          </a:p>
          <a:p>
            <a:pPr marL="566738" indent="-457200" eaLnBrk="1" hangingPunct="1">
              <a:lnSpc>
                <a:spcPct val="80000"/>
              </a:lnSpc>
              <a:buClr>
                <a:srgbClr val="FFC000"/>
              </a:buClr>
            </a:pPr>
            <a:endParaRPr lang="cs-CZ" sz="2000"/>
          </a:p>
          <a:p>
            <a:pPr marL="566738" indent="-457200" eaLnBrk="1" hangingPunct="1">
              <a:lnSpc>
                <a:spcPct val="80000"/>
              </a:lnSpc>
              <a:buClr>
                <a:srgbClr val="FFC000"/>
              </a:buClr>
            </a:pPr>
            <a:r>
              <a:rPr lang="cs-CZ" sz="2000"/>
              <a:t>Epidemiologie: incidence v ČR 1,6-2,0/100000 obyvatel/rok, ž:m 1:1, max. postižení se objevuje mezi 15.-30. rokem věku.</a:t>
            </a:r>
          </a:p>
          <a:p>
            <a:pPr marL="566738" indent="-457200" eaLnBrk="1" hangingPunct="1">
              <a:lnSpc>
                <a:spcPct val="80000"/>
              </a:lnSpc>
              <a:buClr>
                <a:srgbClr val="FFC000"/>
              </a:buClr>
              <a:buFont typeface="Georgia" pitchFamily="18" charset="0"/>
              <a:buNone/>
            </a:pPr>
            <a:endParaRPr lang="cs-CZ" sz="500"/>
          </a:p>
        </p:txBody>
      </p:sp>
      <p:pic>
        <p:nvPicPr>
          <p:cNvPr id="56324" name="Picture 1026" descr="E:\cojecrohn.jpg"/>
          <p:cNvPicPr>
            <a:picLocks noChangeAspect="1" noChangeArrowheads="1"/>
          </p:cNvPicPr>
          <p:nvPr/>
        </p:nvPicPr>
        <p:blipFill>
          <a:blip r:embed="rId3" cstate="print"/>
          <a:srcRect r="34686" b="55780"/>
          <a:stretch>
            <a:fillRect/>
          </a:stretch>
        </p:blipFill>
        <p:spPr bwMode="auto">
          <a:xfrm>
            <a:off x="6084888" y="333375"/>
            <a:ext cx="2824162" cy="1903413"/>
          </a:xfrm>
          <a:prstGeom prst="rect">
            <a:avLst/>
          </a:prstGeom>
          <a:noFill/>
          <a:ln w="9525">
            <a:noFill/>
            <a:miter lim="800000"/>
            <a:headEnd/>
            <a:tailEnd/>
          </a:ln>
        </p:spPr>
      </p:pic>
      <p:pic>
        <p:nvPicPr>
          <p:cNvPr id="56325" name="Picture 2" descr="https://foodandhealth.com/blog/wp-content/uploads/2012/12/Screen-shot-2012-12-10-at-9.01.00-AM.png"/>
          <p:cNvPicPr>
            <a:picLocks noChangeAspect="1" noChangeArrowheads="1"/>
          </p:cNvPicPr>
          <p:nvPr/>
        </p:nvPicPr>
        <p:blipFill>
          <a:blip r:embed="rId4"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40755D94-C00A-4F58-BEAC-B996B6194E1A}" type="slidenum">
              <a:rPr lang="cs-CZ"/>
              <a:pPr>
                <a:defRPr/>
              </a:pPr>
              <a:t>29</a:t>
            </a:fld>
            <a:endParaRPr lang="cs-CZ"/>
          </a:p>
        </p:txBody>
      </p:sp>
      <p:sp>
        <p:nvSpPr>
          <p:cNvPr id="6" name="TextovéPole 5"/>
          <p:cNvSpPr txBox="1"/>
          <p:nvPr/>
        </p:nvSpPr>
        <p:spPr>
          <a:xfrm>
            <a:off x="1475656" y="6165304"/>
            <a:ext cx="6434510" cy="369332"/>
          </a:xfrm>
          <a:prstGeom prst="rect">
            <a:avLst/>
          </a:prstGeom>
          <a:noFill/>
        </p:spPr>
        <p:txBody>
          <a:bodyPr wrap="square">
            <a:spAutoFit/>
          </a:bodyPr>
          <a:lstStyle/>
          <a:p>
            <a:pPr>
              <a:defRPr/>
            </a:pPr>
            <a:r>
              <a:rPr lang="cs-CZ" b="1">
                <a:latin typeface="+mn-lt"/>
              </a:rPr>
              <a:t>Endoskopické vyšetření střeva postiženého CN, UK</a:t>
            </a:r>
            <a:endParaRPr lang="cs-CZ">
              <a:latin typeface="+mn-lt"/>
            </a:endParaRPr>
          </a:p>
        </p:txBody>
      </p:sp>
      <p:pic>
        <p:nvPicPr>
          <p:cNvPr id="58372"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pic>
        <p:nvPicPr>
          <p:cNvPr id="1026" name="Picture 2" descr="Výsledek obrázku pro crohnova chorob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35696" y="764704"/>
            <a:ext cx="5400600" cy="538875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22"/>
          <p:cNvSpPr>
            <a:spLocks noGrp="1"/>
          </p:cNvSpPr>
          <p:nvPr>
            <p:ph type="sldNum" sz="quarter" idx="12"/>
          </p:nvPr>
        </p:nvSpPr>
        <p:spPr/>
        <p:txBody>
          <a:bodyPr/>
          <a:lstStyle/>
          <a:p>
            <a:pPr>
              <a:defRPr/>
            </a:pPr>
            <a:fld id="{DF928462-DD36-444E-B917-C06E8F46E5BA}" type="slidenum">
              <a:rPr lang="cs-CZ"/>
              <a:pPr>
                <a:defRPr/>
              </a:pPr>
              <a:t>3</a:t>
            </a:fld>
            <a:endParaRPr lang="cs-CZ"/>
          </a:p>
        </p:txBody>
      </p:sp>
      <p:sp>
        <p:nvSpPr>
          <p:cNvPr id="2" name="Nadpis 1"/>
          <p:cNvSpPr>
            <a:spLocks noGrp="1"/>
          </p:cNvSpPr>
          <p:nvPr>
            <p:ph type="title"/>
          </p:nvPr>
        </p:nvSpPr>
        <p:spPr>
          <a:xfrm>
            <a:off x="285750" y="500063"/>
            <a:ext cx="8443913" cy="785812"/>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ANATOMIE A FYZIOLOGIE</a:t>
            </a:r>
          </a:p>
        </p:txBody>
      </p:sp>
      <p:sp>
        <p:nvSpPr>
          <p:cNvPr id="3" name="Zástupný symbol pro obsah 2"/>
          <p:cNvSpPr>
            <a:spLocks noGrp="1"/>
          </p:cNvSpPr>
          <p:nvPr>
            <p:ph idx="1"/>
          </p:nvPr>
        </p:nvSpPr>
        <p:spPr>
          <a:xfrm>
            <a:off x="142875" y="1428750"/>
            <a:ext cx="8786813" cy="5286375"/>
          </a:xfrm>
        </p:spPr>
        <p:txBody>
          <a:bodyPr>
            <a:normAutofit lnSpcReduction="10000"/>
          </a:bodyPr>
          <a:lstStyle/>
          <a:p>
            <a:pPr marL="566420" indent="-457200" eaLnBrk="1" hangingPunct="1">
              <a:lnSpc>
                <a:spcPct val="90000"/>
              </a:lnSpc>
              <a:buClr>
                <a:srgbClr val="969696"/>
              </a:buClr>
              <a:buFont typeface="Georgia" pitchFamily="18" charset="0"/>
              <a:buNone/>
              <a:defRPr/>
            </a:pPr>
            <a:r>
              <a:rPr lang="cs-CZ" sz="2400" b="1"/>
              <a:t>1) </a:t>
            </a:r>
            <a:r>
              <a:rPr lang="cs-CZ" sz="2200" u="sng">
                <a:effectLst>
                  <a:outerShdw blurRad="38100" dist="38100" dir="2700000" algn="tl">
                    <a:srgbClr val="C0C0C0"/>
                  </a:outerShdw>
                </a:effectLst>
              </a:rPr>
              <a:t>TENKÉ STŘEVO</a:t>
            </a:r>
            <a:endParaRPr lang="cs-CZ"/>
          </a:p>
          <a:p>
            <a:pPr marL="566420" indent="-457200" eaLnBrk="1" hangingPunct="1">
              <a:lnSpc>
                <a:spcPct val="90000"/>
              </a:lnSpc>
              <a:buClr>
                <a:srgbClr val="969696"/>
              </a:buClr>
              <a:buFont typeface="Georgia" pitchFamily="18" charset="0"/>
              <a:buAutoNum type="arabicParenR"/>
              <a:defRPr/>
            </a:pPr>
            <a:endParaRPr lang="cs-CZ" sz="500" b="1"/>
          </a:p>
          <a:p>
            <a:pPr marL="566420" indent="-457200" eaLnBrk="1" hangingPunct="1">
              <a:lnSpc>
                <a:spcPct val="90000"/>
              </a:lnSpc>
              <a:buClr>
                <a:srgbClr val="969696"/>
              </a:buClr>
              <a:buFont typeface="Georgia" pitchFamily="18" charset="0"/>
              <a:buNone/>
              <a:defRPr/>
            </a:pPr>
            <a:r>
              <a:rPr lang="cs-CZ" sz="2400" b="1"/>
              <a:t> </a:t>
            </a:r>
            <a:r>
              <a:rPr lang="cs-CZ" sz="2200"/>
              <a:t>Funkce: </a:t>
            </a:r>
            <a:r>
              <a:rPr lang="cs-CZ" sz="2200">
                <a:effectLst>
                  <a:outerShdw blurRad="38100" dist="38100" dir="2700000" algn="tl">
                    <a:srgbClr val="C0C0C0"/>
                  </a:outerShdw>
                </a:effectLst>
              </a:rPr>
              <a:t>trávení a vstřebávání živin</a:t>
            </a:r>
            <a:endParaRPr lang="cs-CZ" sz="2200"/>
          </a:p>
          <a:p>
            <a:pPr marL="566420" indent="-457200" eaLnBrk="1" hangingPunct="1">
              <a:lnSpc>
                <a:spcPct val="90000"/>
              </a:lnSpc>
              <a:buClr>
                <a:srgbClr val="969696"/>
              </a:buClr>
              <a:buFont typeface="Georgia" pitchFamily="18" charset="0"/>
              <a:buNone/>
              <a:defRPr/>
            </a:pPr>
            <a:endParaRPr lang="cs-CZ" sz="500" b="1"/>
          </a:p>
          <a:p>
            <a:pPr marL="566420" indent="-457200" eaLnBrk="1" hangingPunct="1">
              <a:lnSpc>
                <a:spcPct val="90000"/>
              </a:lnSpc>
              <a:buClr>
                <a:srgbClr val="FFC000"/>
              </a:buClr>
              <a:defRPr/>
            </a:pPr>
            <a:r>
              <a:rPr lang="cs-CZ" sz="2200"/>
              <a:t>Délka 4-7 m, šířka 3-3,5 cm,</a:t>
            </a:r>
            <a:r>
              <a:rPr lang="cs-CZ" sz="2200">
                <a:latin typeface="+mn-ea"/>
                <a:cs typeface="+mn-ea"/>
              </a:rPr>
              <a:t/>
            </a:r>
            <a:br>
              <a:rPr lang="cs-CZ" sz="2200">
                <a:latin typeface="+mn-ea"/>
                <a:cs typeface="+mn-ea"/>
              </a:rPr>
            </a:br>
            <a:r>
              <a:rPr lang="cs-CZ" sz="2200"/>
              <a:t>vnitřní plocha asi 250 m</a:t>
            </a:r>
            <a:r>
              <a:rPr lang="cs-CZ" sz="2200" baseline="30000"/>
              <a:t>2</a:t>
            </a:r>
          </a:p>
          <a:p>
            <a:pPr lvl="1" indent="-245745" eaLnBrk="1" hangingPunct="1">
              <a:lnSpc>
                <a:spcPct val="90000"/>
              </a:lnSpc>
              <a:buClr>
                <a:srgbClr val="6F6F6F"/>
              </a:buClr>
              <a:defRPr/>
            </a:pPr>
            <a:endParaRPr lang="cs-CZ" sz="2200">
              <a:solidFill>
                <a:srgbClr val="6F6F6F"/>
              </a:solidFill>
            </a:endParaRPr>
          </a:p>
          <a:p>
            <a:pPr marL="566420" indent="-457200" eaLnBrk="1" hangingPunct="1">
              <a:lnSpc>
                <a:spcPct val="90000"/>
              </a:lnSpc>
              <a:buClr>
                <a:srgbClr val="969696"/>
              </a:buClr>
              <a:buFont typeface="Georgia" pitchFamily="18" charset="0"/>
              <a:buNone/>
              <a:defRPr/>
            </a:pPr>
            <a:r>
              <a:rPr lang="cs-CZ" sz="2200"/>
              <a:t>Stavba střevní stěny</a:t>
            </a:r>
          </a:p>
          <a:p>
            <a:pPr marL="566420" indent="-457200" eaLnBrk="1" hangingPunct="1">
              <a:lnSpc>
                <a:spcPct val="90000"/>
              </a:lnSpc>
              <a:buClr>
                <a:srgbClr val="969696"/>
              </a:buClr>
              <a:defRPr/>
            </a:pPr>
            <a:endParaRPr lang="cs-CZ" sz="500"/>
          </a:p>
          <a:p>
            <a:pPr marL="566420" indent="-457200" eaLnBrk="1" hangingPunct="1">
              <a:lnSpc>
                <a:spcPct val="90000"/>
              </a:lnSpc>
              <a:buClr>
                <a:srgbClr val="FFC000"/>
              </a:buClr>
              <a:defRPr/>
            </a:pPr>
            <a:r>
              <a:rPr lang="cs-CZ" sz="2200"/>
              <a:t>Slizniční vrstva</a:t>
            </a:r>
          </a:p>
          <a:p>
            <a:pPr lvl="1" indent="-245745" eaLnBrk="1" hangingPunct="1">
              <a:lnSpc>
                <a:spcPct val="90000"/>
              </a:lnSpc>
              <a:buFont typeface="Wingdings 2" pitchFamily="18" charset="2"/>
              <a:buChar char=""/>
              <a:defRPr/>
            </a:pPr>
            <a:r>
              <a:rPr lang="cs-CZ" sz="2000">
                <a:solidFill>
                  <a:srgbClr val="868686"/>
                </a:solidFill>
              </a:rPr>
              <a:t>Poskládána do řas, tvoří klky, na povrchu pokryty </a:t>
            </a:r>
            <a:r>
              <a:rPr lang="cs-CZ" sz="2000" err="1">
                <a:solidFill>
                  <a:srgbClr val="868686"/>
                </a:solidFill>
              </a:rPr>
              <a:t>enterocyty</a:t>
            </a:r>
            <a:r>
              <a:rPr lang="cs-CZ" sz="2000">
                <a:solidFill>
                  <a:srgbClr val="868686"/>
                </a:solidFill>
              </a:rPr>
              <a:t>,  které mají na povrchu kartáčový lem tvořený mikroklky (výběžky buněk) </a:t>
            </a:r>
            <a:r>
              <a:rPr lang="cs-CZ" sz="2000">
                <a:solidFill>
                  <a:srgbClr val="868686"/>
                </a:solidFill>
                <a:cs typeface="Times New Roman" pitchFamily="18" charset="0"/>
              </a:rPr>
              <a:t>→ další zvětšení povrchu střeva</a:t>
            </a:r>
            <a:endParaRPr lang="cs-CZ" sz="2000">
              <a:solidFill>
                <a:srgbClr val="868686"/>
              </a:solidFill>
              <a:latin typeface="Times New Roman"/>
              <a:cs typeface="Times New Roman" pitchFamily="18" charset="0"/>
            </a:endParaRPr>
          </a:p>
          <a:p>
            <a:pPr lvl="1" indent="-245745" eaLnBrk="1" hangingPunct="1">
              <a:lnSpc>
                <a:spcPct val="90000"/>
              </a:lnSpc>
              <a:buFont typeface="Wingdings 2" pitchFamily="18" charset="2"/>
              <a:buChar char=""/>
              <a:defRPr/>
            </a:pPr>
            <a:endParaRPr lang="cs-CZ" sz="700"/>
          </a:p>
          <a:p>
            <a:pPr marL="566420" indent="-457200" eaLnBrk="1" hangingPunct="1">
              <a:lnSpc>
                <a:spcPct val="90000"/>
              </a:lnSpc>
              <a:buClr>
                <a:srgbClr val="FFC000"/>
              </a:buClr>
              <a:defRPr/>
            </a:pPr>
            <a:r>
              <a:rPr lang="cs-CZ" sz="2200"/>
              <a:t>Podslizniční vrstva – cévní a nervové pleteně</a:t>
            </a:r>
          </a:p>
          <a:p>
            <a:pPr marL="566420" indent="-457200" eaLnBrk="1" hangingPunct="1">
              <a:lnSpc>
                <a:spcPct val="90000"/>
              </a:lnSpc>
              <a:buClr>
                <a:srgbClr val="FFC000"/>
              </a:buClr>
              <a:defRPr/>
            </a:pPr>
            <a:endParaRPr lang="cs-CZ" sz="2200"/>
          </a:p>
          <a:p>
            <a:pPr marL="566420" indent="-457200" eaLnBrk="1" hangingPunct="1">
              <a:lnSpc>
                <a:spcPct val="90000"/>
              </a:lnSpc>
              <a:buClr>
                <a:srgbClr val="FFC000"/>
              </a:buClr>
              <a:defRPr/>
            </a:pPr>
            <a:r>
              <a:rPr lang="cs-CZ" sz="2200"/>
              <a:t>Svalová vrstva – cirkulární - vnitřní,  longitudinální – vnější</a:t>
            </a:r>
          </a:p>
          <a:p>
            <a:pPr marL="566420" indent="-457200" eaLnBrk="1" hangingPunct="1">
              <a:lnSpc>
                <a:spcPct val="90000"/>
              </a:lnSpc>
              <a:buClr>
                <a:srgbClr val="FFC000"/>
              </a:buClr>
              <a:defRPr/>
            </a:pPr>
            <a:endParaRPr lang="cs-CZ" sz="2200"/>
          </a:p>
          <a:p>
            <a:pPr marL="566420" indent="-457200" eaLnBrk="1" hangingPunct="1">
              <a:lnSpc>
                <a:spcPct val="90000"/>
              </a:lnSpc>
              <a:buClr>
                <a:srgbClr val="FFC000"/>
              </a:buClr>
              <a:defRPr/>
            </a:pPr>
            <a:r>
              <a:rPr lang="cs-CZ" sz="2200"/>
              <a:t>Serózní blána</a:t>
            </a:r>
          </a:p>
        </p:txBody>
      </p:sp>
      <p:pic>
        <p:nvPicPr>
          <p:cNvPr id="4" name="Obrázek 3" descr="paleni-zahy.png"/>
          <p:cNvPicPr>
            <a:picLocks noChangeAspect="1"/>
          </p:cNvPicPr>
          <p:nvPr/>
        </p:nvPicPr>
        <p:blipFill>
          <a:blip r:embed="rId3" cstate="print"/>
          <a:srcRect l="3589" t="9687" r="3098" b="7526"/>
          <a:stretch>
            <a:fillRect/>
          </a:stretch>
        </p:blipFill>
        <p:spPr>
          <a:xfrm>
            <a:off x="5724525" y="1500188"/>
            <a:ext cx="3265488" cy="2073275"/>
          </a:xfrm>
          <a:prstGeom prst="rect">
            <a:avLst/>
          </a:prstGeom>
          <a:ln>
            <a:noFill/>
          </a:ln>
          <a:effectLst>
            <a:outerShdw blurRad="190500" algn="tl" rotWithShape="0">
              <a:srgbClr val="000000">
                <a:alpha val="70000"/>
              </a:srgbClr>
            </a:outerShdw>
          </a:effectLst>
        </p:spPr>
      </p:pic>
      <p:pic>
        <p:nvPicPr>
          <p:cNvPr id="15365" name="Picture 2" descr="https://foodandhealth.com/blog/wp-content/uploads/2012/12/Screen-shot-2012-12-10-at-9.01.00-AM.png"/>
          <p:cNvPicPr>
            <a:picLocks noChangeAspect="1" noChangeArrowheads="1"/>
          </p:cNvPicPr>
          <p:nvPr/>
        </p:nvPicPr>
        <p:blipFill>
          <a:blip r:embed="rId4"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393CD101-A8B8-45AC-B098-DCDB6E35B0AB}" type="slidenum">
              <a:rPr lang="cs-CZ"/>
              <a:pPr>
                <a:defRPr/>
              </a:pPr>
              <a:t>30</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C0C0C0"/>
                  </a:outerShdw>
                </a:effectLst>
              </a:rPr>
              <a:t>KLINICKÝ OBRAZ </a:t>
            </a:r>
            <a:r>
              <a:rPr lang="cs-CZ" b="1" cap="all">
                <a:effectLst>
                  <a:outerShdw blurRad="38100" dist="38100" dir="2700000" algn="tl">
                    <a:srgbClr val="C0C0C0"/>
                  </a:outerShdw>
                </a:effectLst>
              </a:rPr>
              <a:t>CN</a:t>
            </a:r>
            <a:endParaRPr lang="cs-CZ" b="1" cap="all">
              <a:effectLst>
                <a:outerShdw blurRad="38100" dist="38100" dir="2700000" algn="tl">
                  <a:srgbClr val="000000">
                    <a:alpha val="43137"/>
                  </a:srgbClr>
                </a:outerShdw>
              </a:effectLst>
            </a:endParaRPr>
          </a:p>
        </p:txBody>
      </p:sp>
      <p:sp>
        <p:nvSpPr>
          <p:cNvPr id="60419" name="Zástupný symbol pro obsah 2"/>
          <p:cNvSpPr>
            <a:spLocks noGrp="1"/>
          </p:cNvSpPr>
          <p:nvPr>
            <p:ph idx="1"/>
          </p:nvPr>
        </p:nvSpPr>
        <p:spPr>
          <a:xfrm>
            <a:off x="142875" y="1643063"/>
            <a:ext cx="8858250" cy="5072062"/>
          </a:xfrm>
        </p:spPr>
        <p:txBody>
          <a:bodyPr/>
          <a:lstStyle/>
          <a:p>
            <a:pPr>
              <a:buClr>
                <a:srgbClr val="FFC000"/>
              </a:buClr>
            </a:pPr>
            <a:r>
              <a:rPr lang="cs-CZ" sz="2400"/>
              <a:t>podmíněn rozsahem, lokalizací a aktivitou onemocnění</a:t>
            </a:r>
          </a:p>
          <a:p>
            <a:pPr>
              <a:buClr>
                <a:srgbClr val="FFC000"/>
              </a:buClr>
            </a:pPr>
            <a:endParaRPr lang="cs-CZ" sz="2400"/>
          </a:p>
          <a:p>
            <a:pPr>
              <a:buClr>
                <a:srgbClr val="FFC000"/>
              </a:buClr>
            </a:pPr>
            <a:r>
              <a:rPr lang="cs-CZ" sz="2400"/>
              <a:t>bolesti břicha</a:t>
            </a:r>
          </a:p>
          <a:p>
            <a:pPr>
              <a:buClr>
                <a:srgbClr val="FFC000"/>
              </a:buClr>
            </a:pPr>
            <a:endParaRPr lang="cs-CZ" sz="300"/>
          </a:p>
          <a:p>
            <a:pPr>
              <a:buClr>
                <a:srgbClr val="FFC000"/>
              </a:buClr>
            </a:pPr>
            <a:r>
              <a:rPr lang="cs-CZ" sz="2400"/>
              <a:t>průjmy (při postižení tlustého střeva), příměs krve ve stolici zřídka</a:t>
            </a:r>
          </a:p>
          <a:p>
            <a:pPr>
              <a:buClr>
                <a:srgbClr val="FFC000"/>
              </a:buClr>
            </a:pPr>
            <a:endParaRPr lang="cs-CZ" sz="300"/>
          </a:p>
          <a:p>
            <a:pPr>
              <a:buClr>
                <a:srgbClr val="FFC000"/>
              </a:buClr>
            </a:pPr>
            <a:r>
              <a:rPr lang="cs-CZ" sz="2400"/>
              <a:t>nadýmání</a:t>
            </a:r>
          </a:p>
          <a:p>
            <a:pPr>
              <a:buClr>
                <a:srgbClr val="FFC000"/>
              </a:buClr>
            </a:pPr>
            <a:endParaRPr lang="cs-CZ" sz="300"/>
          </a:p>
          <a:p>
            <a:pPr>
              <a:buClr>
                <a:srgbClr val="FFC000"/>
              </a:buClr>
            </a:pPr>
            <a:r>
              <a:rPr lang="cs-CZ" sz="2400"/>
              <a:t>nechutenství</a:t>
            </a:r>
          </a:p>
          <a:p>
            <a:pPr>
              <a:buClr>
                <a:srgbClr val="FFC000"/>
              </a:buClr>
            </a:pPr>
            <a:endParaRPr lang="cs-CZ" sz="300"/>
          </a:p>
          <a:p>
            <a:pPr>
              <a:buClr>
                <a:srgbClr val="FFC000"/>
              </a:buClr>
            </a:pPr>
            <a:r>
              <a:rPr lang="cs-CZ" sz="2400" err="1"/>
              <a:t>subfebrilie</a:t>
            </a:r>
            <a:endParaRPr lang="cs-CZ" sz="2400"/>
          </a:p>
          <a:p>
            <a:pPr>
              <a:buClr>
                <a:srgbClr val="FFC000"/>
              </a:buClr>
            </a:pPr>
            <a:endParaRPr lang="cs-CZ" sz="300"/>
          </a:p>
          <a:p>
            <a:pPr>
              <a:buClr>
                <a:srgbClr val="FFC000"/>
              </a:buClr>
            </a:pPr>
            <a:r>
              <a:rPr lang="cs-CZ" sz="2400"/>
              <a:t>hubnutí</a:t>
            </a:r>
          </a:p>
          <a:p>
            <a:pPr>
              <a:buClr>
                <a:srgbClr val="FFC000"/>
              </a:buClr>
            </a:pPr>
            <a:endParaRPr lang="cs-CZ" sz="500"/>
          </a:p>
          <a:p>
            <a:pPr>
              <a:buClr>
                <a:srgbClr val="FFC000"/>
              </a:buClr>
            </a:pPr>
            <a:r>
              <a:rPr lang="cs-CZ" sz="2400" err="1"/>
              <a:t>extraintestinální</a:t>
            </a:r>
            <a:r>
              <a:rPr lang="cs-CZ" sz="2400"/>
              <a:t> projevy (</a:t>
            </a:r>
            <a:r>
              <a:rPr lang="cs-CZ" sz="2400" err="1"/>
              <a:t>erythema</a:t>
            </a:r>
            <a:r>
              <a:rPr lang="cs-CZ" sz="2400"/>
              <a:t> </a:t>
            </a:r>
            <a:r>
              <a:rPr lang="cs-CZ" sz="2400" err="1"/>
              <a:t>nodosum</a:t>
            </a:r>
            <a:r>
              <a:rPr lang="cs-CZ" sz="2400"/>
              <a:t>, ekzém, bolesti a záněty kloubů, zánětlivá postižení oka, stomatitida)</a:t>
            </a:r>
          </a:p>
        </p:txBody>
      </p:sp>
      <p:pic>
        <p:nvPicPr>
          <p:cNvPr id="6042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22"/>
          <p:cNvSpPr>
            <a:spLocks noGrp="1"/>
          </p:cNvSpPr>
          <p:nvPr>
            <p:ph type="sldNum" sz="quarter" idx="12"/>
          </p:nvPr>
        </p:nvSpPr>
        <p:spPr/>
        <p:txBody>
          <a:bodyPr/>
          <a:lstStyle/>
          <a:p>
            <a:pPr>
              <a:defRPr/>
            </a:pPr>
            <a:fld id="{936FD0A3-D20D-40DD-B964-577B0E512A52}" type="slidenum">
              <a:rPr lang="cs-CZ"/>
              <a:pPr>
                <a:defRPr/>
              </a:pPr>
              <a:t>31</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ULCERÓZNÍ KOLITIDA</a:t>
            </a:r>
          </a:p>
        </p:txBody>
      </p:sp>
      <p:sp>
        <p:nvSpPr>
          <p:cNvPr id="62467" name="Zástupný symbol pro obsah 2"/>
          <p:cNvSpPr>
            <a:spLocks noGrp="1"/>
          </p:cNvSpPr>
          <p:nvPr>
            <p:ph idx="1"/>
          </p:nvPr>
        </p:nvSpPr>
        <p:spPr>
          <a:xfrm>
            <a:off x="142875" y="1643063"/>
            <a:ext cx="8858250" cy="5072062"/>
          </a:xfrm>
        </p:spPr>
        <p:txBody>
          <a:bodyPr/>
          <a:lstStyle/>
          <a:p>
            <a:pPr marL="366713" eaLnBrk="1" hangingPunct="1">
              <a:buClr>
                <a:srgbClr val="FFC000"/>
              </a:buClr>
            </a:pPr>
            <a:r>
              <a:rPr lang="cs-CZ" sz="2200"/>
              <a:t>idiopatická </a:t>
            </a:r>
            <a:r>
              <a:rPr lang="cs-CZ" sz="2200" err="1"/>
              <a:t>proktokolitida</a:t>
            </a:r>
            <a:endParaRPr lang="cs-CZ" sz="2200"/>
          </a:p>
          <a:p>
            <a:pPr marL="366713" eaLnBrk="1" hangingPunct="1">
              <a:buClr>
                <a:srgbClr val="FFC000"/>
              </a:buClr>
            </a:pPr>
            <a:endParaRPr lang="cs-CZ" sz="500"/>
          </a:p>
          <a:p>
            <a:pPr marL="366713" eaLnBrk="1" hangingPunct="1">
              <a:buClr>
                <a:srgbClr val="FFC000"/>
              </a:buClr>
            </a:pPr>
            <a:endParaRPr lang="cs-CZ" sz="500"/>
          </a:p>
          <a:p>
            <a:pPr marL="366713" eaLnBrk="1" hangingPunct="1">
              <a:buClr>
                <a:srgbClr val="FFC000"/>
              </a:buClr>
            </a:pPr>
            <a:endParaRPr lang="cs-CZ" sz="500"/>
          </a:p>
          <a:p>
            <a:pPr marL="366713" eaLnBrk="1" hangingPunct="1">
              <a:buClr>
                <a:srgbClr val="FFC000"/>
              </a:buClr>
            </a:pPr>
            <a:endParaRPr lang="cs-CZ" sz="500"/>
          </a:p>
          <a:p>
            <a:pPr marL="366713" eaLnBrk="1" hangingPunct="1">
              <a:buClr>
                <a:srgbClr val="FFC000"/>
              </a:buClr>
            </a:pPr>
            <a:endParaRPr lang="cs-CZ" sz="500"/>
          </a:p>
          <a:p>
            <a:pPr marL="366713" eaLnBrk="1" hangingPunct="1">
              <a:buClr>
                <a:srgbClr val="FFC000"/>
              </a:buClr>
            </a:pPr>
            <a:r>
              <a:rPr lang="cs-CZ" sz="2200"/>
              <a:t>nespecifické zánětlivé onemocnění tlustého střeva (typicky rektum)</a:t>
            </a:r>
          </a:p>
          <a:p>
            <a:pPr marL="366713" eaLnBrk="1" hangingPunct="1">
              <a:buClr>
                <a:srgbClr val="FFC000"/>
              </a:buClr>
            </a:pPr>
            <a:endParaRPr lang="cs-CZ" sz="500"/>
          </a:p>
          <a:p>
            <a:pPr marL="366713">
              <a:buClr>
                <a:srgbClr val="FFC000"/>
              </a:buClr>
            </a:pPr>
            <a:r>
              <a:rPr lang="cs-CZ" sz="2200"/>
              <a:t>postihuje </a:t>
            </a:r>
            <a:r>
              <a:rPr lang="cs-CZ" sz="2200">
                <a:solidFill>
                  <a:srgbClr val="0070C0"/>
                </a:solidFill>
              </a:rPr>
              <a:t>pouze střevní sliznici</a:t>
            </a:r>
          </a:p>
          <a:p>
            <a:pPr marL="366713">
              <a:buClr>
                <a:srgbClr val="FFC000"/>
              </a:buClr>
            </a:pPr>
            <a:endParaRPr lang="cs-CZ" sz="500"/>
          </a:p>
          <a:p>
            <a:pPr marL="366713">
              <a:buClr>
                <a:srgbClr val="FFC000"/>
              </a:buClr>
            </a:pPr>
            <a:r>
              <a:rPr lang="cs-CZ" sz="2200"/>
              <a:t>nález rozsáhlých ulcerací, sliznice je překrvená a zduřelá</a:t>
            </a:r>
          </a:p>
          <a:p>
            <a:pPr marL="366713">
              <a:buClr>
                <a:srgbClr val="FFC000"/>
              </a:buClr>
            </a:pPr>
            <a:endParaRPr lang="cs-CZ" sz="500"/>
          </a:p>
          <a:p>
            <a:pPr marL="366713">
              <a:buClr>
                <a:srgbClr val="FFC000"/>
              </a:buClr>
            </a:pPr>
            <a:r>
              <a:rPr lang="cs-CZ" sz="2200"/>
              <a:t>šíří se kontinuálně od rekta na různě rozsáhlé oblasti tlustého střeva, které může být postiženo i v celém rozsahu </a:t>
            </a:r>
          </a:p>
          <a:p>
            <a:pPr marL="366713">
              <a:buClr>
                <a:srgbClr val="FFC000"/>
              </a:buClr>
            </a:pPr>
            <a:endParaRPr lang="cs-CZ" sz="500"/>
          </a:p>
          <a:p>
            <a:pPr marL="366713">
              <a:buClr>
                <a:srgbClr val="FFC000"/>
              </a:buClr>
            </a:pPr>
            <a:r>
              <a:rPr lang="cs-CZ" sz="2200">
                <a:cs typeface="Times New Roman" pitchFamily="18" charset="0"/>
              </a:rPr>
              <a:t>periodický nárazový pr</a:t>
            </a:r>
            <a:r>
              <a:rPr lang="cs-CZ" sz="2200"/>
              <a:t>ů</a:t>
            </a:r>
            <a:r>
              <a:rPr lang="cs-CZ" sz="2200">
                <a:cs typeface="Times New Roman" pitchFamily="18" charset="0"/>
              </a:rPr>
              <a:t>b</a:t>
            </a:r>
            <a:r>
              <a:rPr lang="cs-CZ" sz="2200"/>
              <a:t>ě</a:t>
            </a:r>
            <a:r>
              <a:rPr lang="cs-CZ" sz="2200">
                <a:cs typeface="Times New Roman" pitchFamily="18" charset="0"/>
              </a:rPr>
              <a:t>h, opakující se </a:t>
            </a:r>
            <a:r>
              <a:rPr lang="cs-CZ" sz="2200" err="1">
                <a:cs typeface="Times New Roman" pitchFamily="18" charset="0"/>
              </a:rPr>
              <a:t>relapsy</a:t>
            </a:r>
            <a:r>
              <a:rPr lang="cs-CZ" sz="2200">
                <a:cs typeface="Times New Roman" pitchFamily="18" charset="0"/>
              </a:rPr>
              <a:t> nej</a:t>
            </a:r>
            <a:r>
              <a:rPr lang="cs-CZ" sz="2200"/>
              <a:t>č</a:t>
            </a:r>
            <a:r>
              <a:rPr lang="cs-CZ" sz="2200">
                <a:cs typeface="Times New Roman" pitchFamily="18" charset="0"/>
              </a:rPr>
              <a:t>ast</a:t>
            </a:r>
            <a:r>
              <a:rPr lang="cs-CZ" sz="2200"/>
              <a:t>ě</a:t>
            </a:r>
            <a:r>
              <a:rPr lang="cs-CZ" sz="2200">
                <a:cs typeface="Times New Roman" pitchFamily="18" charset="0"/>
              </a:rPr>
              <a:t>ji v jarních a podzimních m</a:t>
            </a:r>
            <a:r>
              <a:rPr lang="cs-CZ" sz="2200"/>
              <a:t>ě</a:t>
            </a:r>
            <a:r>
              <a:rPr lang="cs-CZ" sz="2200">
                <a:cs typeface="Times New Roman" pitchFamily="18" charset="0"/>
              </a:rPr>
              <a:t>sících s nejvyšší incidencí v b</a:t>
            </a:r>
            <a:r>
              <a:rPr lang="cs-CZ" sz="2200"/>
              <a:t>ř</a:t>
            </a:r>
            <a:r>
              <a:rPr lang="cs-CZ" sz="2200">
                <a:cs typeface="Times New Roman" pitchFamily="18" charset="0"/>
              </a:rPr>
              <a:t>eznu a listopadu</a:t>
            </a:r>
          </a:p>
          <a:p>
            <a:pPr marL="366713">
              <a:buClr>
                <a:srgbClr val="FFC000"/>
              </a:buClr>
            </a:pPr>
            <a:r>
              <a:rPr lang="cs-CZ" sz="2200">
                <a:cs typeface="Times New Roman" pitchFamily="18" charset="0"/>
              </a:rPr>
              <a:t>Epidemiologie: incidence v ČR 6,8-8,0/100000 obyvatel/rok, m:ž (1,0:1,4), max. výskytu 20.-40. rok</a:t>
            </a:r>
            <a:endParaRPr lang="cs-CZ" sz="2200"/>
          </a:p>
          <a:p>
            <a:pPr marL="658813" lvl="1" indent="-255588" eaLnBrk="1" hangingPunct="1"/>
            <a:endParaRPr lang="cs-CZ" sz="1900">
              <a:solidFill>
                <a:srgbClr val="6F6F6F"/>
              </a:solidFill>
            </a:endParaRPr>
          </a:p>
          <a:p>
            <a:pPr marL="366713" eaLnBrk="1" hangingPunct="1">
              <a:buClr>
                <a:srgbClr val="969696"/>
              </a:buClr>
            </a:pPr>
            <a:endParaRPr lang="cs-CZ" sz="500"/>
          </a:p>
        </p:txBody>
      </p:sp>
      <p:pic>
        <p:nvPicPr>
          <p:cNvPr id="62468" name="Picture 2" descr="E:\cojecrohn.jpg"/>
          <p:cNvPicPr>
            <a:picLocks noChangeAspect="1" noChangeArrowheads="1"/>
          </p:cNvPicPr>
          <p:nvPr/>
        </p:nvPicPr>
        <p:blipFill>
          <a:blip r:embed="rId3" cstate="print"/>
          <a:srcRect l="65314" b="56464"/>
          <a:stretch>
            <a:fillRect/>
          </a:stretch>
        </p:blipFill>
        <p:spPr bwMode="auto">
          <a:xfrm>
            <a:off x="6877050" y="333375"/>
            <a:ext cx="1728788" cy="2160588"/>
          </a:xfrm>
          <a:prstGeom prst="rect">
            <a:avLst/>
          </a:prstGeom>
          <a:noFill/>
          <a:ln w="9525">
            <a:noFill/>
            <a:miter lim="800000"/>
            <a:headEnd/>
            <a:tailEnd/>
          </a:ln>
        </p:spPr>
      </p:pic>
      <p:pic>
        <p:nvPicPr>
          <p:cNvPr id="62469" name="Picture 2" descr="https://foodandhealth.com/blog/wp-content/uploads/2012/12/Screen-shot-2012-12-10-at-9.01.00-AM.png"/>
          <p:cNvPicPr>
            <a:picLocks noChangeAspect="1" noChangeArrowheads="1"/>
          </p:cNvPicPr>
          <p:nvPr/>
        </p:nvPicPr>
        <p:blipFill>
          <a:blip r:embed="rId4"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22"/>
          <p:cNvSpPr>
            <a:spLocks noGrp="1"/>
          </p:cNvSpPr>
          <p:nvPr>
            <p:ph type="sldNum" sz="quarter" idx="12"/>
          </p:nvPr>
        </p:nvSpPr>
        <p:spPr/>
        <p:txBody>
          <a:bodyPr/>
          <a:lstStyle/>
          <a:p>
            <a:pPr>
              <a:defRPr/>
            </a:pPr>
            <a:fld id="{5CB36C7C-7F6D-43D8-8B81-58A707B8A5D4}" type="slidenum">
              <a:rPr lang="cs-CZ"/>
              <a:pPr>
                <a:defRPr/>
              </a:pPr>
              <a:t>32</a:t>
            </a:fld>
            <a:endParaRPr lang="cs-CZ"/>
          </a:p>
        </p:txBody>
      </p:sp>
      <p:sp>
        <p:nvSpPr>
          <p:cNvPr id="3" name="Zástupný symbol pro obsah 2"/>
          <p:cNvSpPr>
            <a:spLocks noGrp="1"/>
          </p:cNvSpPr>
          <p:nvPr>
            <p:ph idx="1"/>
          </p:nvPr>
        </p:nvSpPr>
        <p:spPr>
          <a:xfrm>
            <a:off x="142875" y="1428750"/>
            <a:ext cx="8858250" cy="5286375"/>
          </a:xfrm>
        </p:spPr>
        <p:txBody>
          <a:bodyPr>
            <a:normAutofit/>
          </a:bodyPr>
          <a:lstStyle/>
          <a:p>
            <a:pPr marL="659808" lvl="1" indent="-255600" eaLnBrk="1" fontAlgn="auto" hangingPunct="1">
              <a:spcAft>
                <a:spcPts val="0"/>
              </a:spcAft>
              <a:buFont typeface="Georgia"/>
              <a:buChar char="▫"/>
              <a:defRPr/>
            </a:pPr>
            <a:endParaRPr lang="cs-CZ" sz="2000">
              <a:solidFill>
                <a:schemeClr val="accent1">
                  <a:lumMod val="50000"/>
                </a:schemeClr>
              </a:solidFill>
            </a:endParaRPr>
          </a:p>
          <a:p>
            <a:pPr marL="367200" indent="-255600" eaLnBrk="1" fontAlgn="auto" hangingPunct="1">
              <a:spcAft>
                <a:spcPts val="0"/>
              </a:spcAft>
              <a:buClr>
                <a:schemeClr val="accent3"/>
              </a:buClr>
              <a:buFont typeface="Georgia"/>
              <a:buChar char="•"/>
              <a:defRPr/>
            </a:pPr>
            <a:endParaRPr lang="cs-CZ" sz="500"/>
          </a:p>
        </p:txBody>
      </p:sp>
      <p:pic>
        <p:nvPicPr>
          <p:cNvPr id="64515" name="Picture 4" descr="E:\MyBlueDay_com2_soubory\koloskopie_soubory\koloskopie03.jpg"/>
          <p:cNvPicPr>
            <a:picLocks noChangeAspect="1" noChangeArrowheads="1"/>
          </p:cNvPicPr>
          <p:nvPr/>
        </p:nvPicPr>
        <p:blipFill>
          <a:blip r:embed="rId3" cstate="print"/>
          <a:srcRect/>
          <a:stretch>
            <a:fillRect/>
          </a:stretch>
        </p:blipFill>
        <p:spPr bwMode="auto">
          <a:xfrm>
            <a:off x="685800" y="1905000"/>
            <a:ext cx="2379663" cy="2590800"/>
          </a:xfrm>
          <a:prstGeom prst="rect">
            <a:avLst/>
          </a:prstGeom>
          <a:noFill/>
          <a:ln w="9525">
            <a:noFill/>
            <a:miter lim="800000"/>
            <a:headEnd/>
            <a:tailEnd/>
          </a:ln>
        </p:spPr>
      </p:pic>
      <p:pic>
        <p:nvPicPr>
          <p:cNvPr id="64516" name="Picture 5" descr="E:\colitis_urlc.jpg"/>
          <p:cNvPicPr>
            <a:picLocks noChangeAspect="1" noChangeArrowheads="1"/>
          </p:cNvPicPr>
          <p:nvPr/>
        </p:nvPicPr>
        <p:blipFill>
          <a:blip r:embed="rId4" cstate="print"/>
          <a:srcRect/>
          <a:stretch>
            <a:fillRect/>
          </a:stretch>
        </p:blipFill>
        <p:spPr bwMode="auto">
          <a:xfrm>
            <a:off x="3429000" y="1905000"/>
            <a:ext cx="2514600" cy="2505075"/>
          </a:xfrm>
          <a:prstGeom prst="rect">
            <a:avLst/>
          </a:prstGeom>
          <a:noFill/>
          <a:ln w="9525">
            <a:noFill/>
            <a:miter lim="800000"/>
            <a:headEnd/>
            <a:tailEnd/>
          </a:ln>
        </p:spPr>
      </p:pic>
      <p:pic>
        <p:nvPicPr>
          <p:cNvPr id="64517" name="Picture 3" descr="E:\MyBlueDay_com2_soubory\koloskopie_soubory\koloskopie02.jpg"/>
          <p:cNvPicPr>
            <a:picLocks noChangeAspect="1" noChangeArrowheads="1"/>
          </p:cNvPicPr>
          <p:nvPr/>
        </p:nvPicPr>
        <p:blipFill>
          <a:blip r:embed="rId5" cstate="print"/>
          <a:srcRect/>
          <a:stretch>
            <a:fillRect/>
          </a:stretch>
        </p:blipFill>
        <p:spPr bwMode="auto">
          <a:xfrm>
            <a:off x="6400800" y="1905000"/>
            <a:ext cx="2336800" cy="2514600"/>
          </a:xfrm>
          <a:prstGeom prst="rect">
            <a:avLst/>
          </a:prstGeom>
          <a:noFill/>
          <a:ln w="9525">
            <a:noFill/>
            <a:miter lim="800000"/>
            <a:headEnd/>
            <a:tailEnd/>
          </a:ln>
        </p:spPr>
      </p:pic>
      <p:sp>
        <p:nvSpPr>
          <p:cNvPr id="64518" name="TextovéPole 6"/>
          <p:cNvSpPr txBox="1">
            <a:spLocks noChangeArrowheads="1"/>
          </p:cNvSpPr>
          <p:nvPr/>
        </p:nvSpPr>
        <p:spPr bwMode="auto">
          <a:xfrm>
            <a:off x="1428750" y="5000625"/>
            <a:ext cx="6022975" cy="366713"/>
          </a:xfrm>
          <a:prstGeom prst="rect">
            <a:avLst/>
          </a:prstGeom>
          <a:noFill/>
          <a:ln w="9525">
            <a:noFill/>
            <a:miter lim="800000"/>
            <a:headEnd/>
            <a:tailEnd/>
          </a:ln>
        </p:spPr>
        <p:txBody>
          <a:bodyPr>
            <a:spAutoFit/>
          </a:bodyPr>
          <a:lstStyle/>
          <a:p>
            <a:r>
              <a:rPr lang="cs-CZ" b="1">
                <a:latin typeface="Georgia" pitchFamily="18" charset="0"/>
              </a:rPr>
              <a:t>Kolonoskopické vyšetření střeva postiženého UC</a:t>
            </a:r>
          </a:p>
        </p:txBody>
      </p:sp>
      <p:pic>
        <p:nvPicPr>
          <p:cNvPr id="64519" name="Picture 2" descr="https://foodandhealth.com/blog/wp-content/uploads/2012/12/Screen-shot-2012-12-10-at-9.01.00-AM.png"/>
          <p:cNvPicPr>
            <a:picLocks noChangeAspect="1" noChangeArrowheads="1"/>
          </p:cNvPicPr>
          <p:nvPr/>
        </p:nvPicPr>
        <p:blipFill>
          <a:blip r:embed="rId6"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47F566D1-36A9-4786-B613-F3D63498801B}" type="slidenum">
              <a:rPr lang="cs-CZ"/>
              <a:pPr>
                <a:defRPr/>
              </a:pPr>
              <a:t>33</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C0C0C0"/>
                  </a:outerShdw>
                </a:effectLst>
              </a:rPr>
              <a:t>KLINICKÝ OBRAZ </a:t>
            </a:r>
            <a:r>
              <a:rPr lang="cs-CZ" b="1" cap="all">
                <a:effectLst>
                  <a:outerShdw blurRad="38100" dist="38100" dir="2700000" algn="tl">
                    <a:srgbClr val="C0C0C0"/>
                  </a:outerShdw>
                </a:effectLst>
              </a:rPr>
              <a:t>UC</a:t>
            </a:r>
            <a:endParaRPr lang="cs-CZ" b="1" cap="all">
              <a:effectLst>
                <a:outerShdw blurRad="38100" dist="38100" dir="2700000" algn="tl">
                  <a:srgbClr val="000000">
                    <a:alpha val="43137"/>
                  </a:srgbClr>
                </a:outerShdw>
              </a:effectLst>
            </a:endParaRPr>
          </a:p>
        </p:txBody>
      </p:sp>
      <p:sp>
        <p:nvSpPr>
          <p:cNvPr id="66563" name="Zástupný symbol pro obsah 2"/>
          <p:cNvSpPr>
            <a:spLocks noGrp="1"/>
          </p:cNvSpPr>
          <p:nvPr>
            <p:ph idx="1"/>
          </p:nvPr>
        </p:nvSpPr>
        <p:spPr>
          <a:xfrm>
            <a:off x="142875" y="1643063"/>
            <a:ext cx="8858250" cy="5072062"/>
          </a:xfrm>
        </p:spPr>
        <p:txBody>
          <a:bodyPr/>
          <a:lstStyle/>
          <a:p>
            <a:pPr>
              <a:buClr>
                <a:srgbClr val="FFC000"/>
              </a:buClr>
            </a:pPr>
            <a:r>
              <a:rPr lang="cs-CZ" sz="2400"/>
              <a:t>podmíněn rozsahem, lokalizací a aktivitou onemocnění</a:t>
            </a:r>
          </a:p>
          <a:p>
            <a:pPr>
              <a:buClr>
                <a:srgbClr val="FFC000"/>
              </a:buClr>
            </a:pPr>
            <a:endParaRPr lang="cs-CZ" sz="2400"/>
          </a:p>
          <a:p>
            <a:pPr>
              <a:buClr>
                <a:srgbClr val="FFC000"/>
              </a:buClr>
            </a:pPr>
            <a:r>
              <a:rPr lang="cs-CZ" sz="2400"/>
              <a:t>tenezmy</a:t>
            </a:r>
          </a:p>
          <a:p>
            <a:pPr>
              <a:buClr>
                <a:srgbClr val="FFC000"/>
              </a:buClr>
            </a:pPr>
            <a:endParaRPr lang="cs-CZ" sz="500"/>
          </a:p>
          <a:p>
            <a:pPr>
              <a:buClr>
                <a:srgbClr val="FFC000"/>
              </a:buClr>
            </a:pPr>
            <a:r>
              <a:rPr lang="cs-CZ" sz="2400"/>
              <a:t>bolesti břicha</a:t>
            </a:r>
          </a:p>
          <a:p>
            <a:pPr>
              <a:buClr>
                <a:srgbClr val="FFC000"/>
              </a:buClr>
            </a:pPr>
            <a:endParaRPr lang="cs-CZ" sz="500"/>
          </a:p>
          <a:p>
            <a:pPr>
              <a:buClr>
                <a:srgbClr val="FFC000"/>
              </a:buClr>
            </a:pPr>
            <a:r>
              <a:rPr lang="cs-CZ" sz="2400"/>
              <a:t>průjmy s příměsí hlenu a krve</a:t>
            </a:r>
          </a:p>
          <a:p>
            <a:pPr>
              <a:buClr>
                <a:srgbClr val="FFC000"/>
              </a:buClr>
            </a:pPr>
            <a:endParaRPr lang="cs-CZ" sz="500"/>
          </a:p>
          <a:p>
            <a:pPr>
              <a:buClr>
                <a:srgbClr val="FFC000"/>
              </a:buClr>
            </a:pPr>
            <a:r>
              <a:rPr lang="cs-CZ" sz="2400"/>
              <a:t>u těžkého průběhu horečka</a:t>
            </a:r>
          </a:p>
          <a:p>
            <a:pPr>
              <a:buClr>
                <a:srgbClr val="FFC000"/>
              </a:buClr>
            </a:pPr>
            <a:endParaRPr lang="cs-CZ" sz="500"/>
          </a:p>
          <a:p>
            <a:pPr>
              <a:buClr>
                <a:srgbClr val="FFC000"/>
              </a:buClr>
            </a:pPr>
            <a:r>
              <a:rPr lang="cs-CZ" sz="2400"/>
              <a:t>extraintestinální projevy</a:t>
            </a:r>
          </a:p>
          <a:p>
            <a:pPr lvl="1">
              <a:buClr>
                <a:srgbClr val="FFC000"/>
              </a:buClr>
            </a:pPr>
            <a:r>
              <a:rPr lang="cs-CZ" sz="2200"/>
              <a:t>kožní, kloubní, oční, jaterní, plicní, ledvinné</a:t>
            </a:r>
          </a:p>
          <a:p>
            <a:pPr>
              <a:buClr>
                <a:srgbClr val="FFC000"/>
              </a:buClr>
            </a:pPr>
            <a:r>
              <a:rPr lang="cs-CZ" sz="2400"/>
              <a:t>hubnutí</a:t>
            </a:r>
          </a:p>
          <a:p>
            <a:pPr>
              <a:buClr>
                <a:srgbClr val="FFC000"/>
              </a:buClr>
            </a:pPr>
            <a:endParaRPr lang="cs-CZ" sz="2400"/>
          </a:p>
          <a:p>
            <a:pPr>
              <a:buClr>
                <a:srgbClr val="FFC000"/>
              </a:buClr>
            </a:pPr>
            <a:r>
              <a:rPr lang="cs-CZ" sz="2400"/>
              <a:t>průběh chronický kontinuální nebo chronický intermitentní (s remisemi a relapsy)</a:t>
            </a:r>
          </a:p>
        </p:txBody>
      </p:sp>
      <p:pic>
        <p:nvPicPr>
          <p:cNvPr id="66564"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pPr>
              <a:defRPr/>
            </a:pPr>
            <a:fld id="{49BF44EE-0586-47AB-9F5D-C8A2E60667E4}" type="slidenum">
              <a:rPr lang="cs-CZ" smtClean="0"/>
              <a:pPr>
                <a:defRPr/>
              </a:pPr>
              <a:t>34</a:t>
            </a:fld>
            <a:endParaRPr lang="cs-CZ"/>
          </a:p>
        </p:txBody>
      </p:sp>
      <p:pic>
        <p:nvPicPr>
          <p:cNvPr id="1026" name="Picture 2" descr="http://www.wikiskripta.eu/images/thumb/1/13/Crohnova_choroba_vs._ulcer%C3%B3zn%C3%AD_kolitida.png/300px-Crohnova_choroba_vs._ulcer%C3%B3zn%C3%AD_kolitida.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484784"/>
            <a:ext cx="7748687" cy="47525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5635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26DF8E18-B562-470B-AEBC-6150563F089D}" type="slidenum">
              <a:rPr lang="cs-CZ"/>
              <a:pPr>
                <a:defRPr/>
              </a:pPr>
              <a:t>35</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C0C0C0"/>
                  </a:outerShdw>
                </a:effectLst>
              </a:rPr>
              <a:t>Metabolické důsledky </a:t>
            </a:r>
            <a:r>
              <a:rPr lang="cs-CZ" b="1" cap="all">
                <a:effectLst>
                  <a:outerShdw blurRad="38100" dist="38100" dir="2700000" algn="tl">
                    <a:srgbClr val="C0C0C0"/>
                  </a:outerShdw>
                </a:effectLst>
              </a:rPr>
              <a:t>CN </a:t>
            </a:r>
            <a:r>
              <a:rPr lang="cs-CZ" b="1">
                <a:effectLst>
                  <a:outerShdw blurRad="38100" dist="38100" dir="2700000" algn="tl">
                    <a:srgbClr val="C0C0C0"/>
                  </a:outerShdw>
                </a:effectLst>
              </a:rPr>
              <a:t>a</a:t>
            </a:r>
            <a:r>
              <a:rPr lang="cs-CZ" b="1" cap="all">
                <a:effectLst>
                  <a:outerShdw blurRad="38100" dist="38100" dir="2700000" algn="tl">
                    <a:srgbClr val="C0C0C0"/>
                  </a:outerShdw>
                </a:effectLst>
              </a:rPr>
              <a:t> UC</a:t>
            </a:r>
            <a:endParaRPr lang="cs-CZ" b="1" cap="all">
              <a:effectLst>
                <a:outerShdw blurRad="38100" dist="38100" dir="2700000" algn="tl">
                  <a:srgbClr val="000000">
                    <a:alpha val="43137"/>
                  </a:srgbClr>
                </a:outerShdw>
              </a:effectLst>
            </a:endParaRPr>
          </a:p>
        </p:txBody>
      </p:sp>
      <p:sp>
        <p:nvSpPr>
          <p:cNvPr id="68611" name="Zástupný symbol pro obsah 2"/>
          <p:cNvSpPr>
            <a:spLocks noGrp="1"/>
          </p:cNvSpPr>
          <p:nvPr>
            <p:ph idx="1"/>
          </p:nvPr>
        </p:nvSpPr>
        <p:spPr>
          <a:xfrm>
            <a:off x="142875" y="1857375"/>
            <a:ext cx="8858250" cy="3571875"/>
          </a:xfrm>
        </p:spPr>
        <p:txBody>
          <a:bodyPr/>
          <a:lstStyle/>
          <a:p>
            <a:pPr>
              <a:buClr>
                <a:srgbClr val="FFC000"/>
              </a:buClr>
            </a:pPr>
            <a:r>
              <a:rPr lang="cs-CZ" sz="2400"/>
              <a:t>Malnutrice -  20 – 75 % pacientů</a:t>
            </a:r>
          </a:p>
          <a:p>
            <a:pPr lvl="1">
              <a:buClr>
                <a:srgbClr val="FFC000"/>
              </a:buClr>
            </a:pPr>
            <a:r>
              <a:rPr lang="cs-CZ" sz="2400">
                <a:sym typeface="Wingdings 3" panose="05040102010807070707" pitchFamily="18" charset="2"/>
              </a:rPr>
              <a:t>nechutenství, katabolismus, průjmy, </a:t>
            </a:r>
            <a:r>
              <a:rPr lang="cs-CZ" sz="2400" err="1">
                <a:sym typeface="Wingdings 3" panose="05040102010807070707" pitchFamily="18" charset="2"/>
              </a:rPr>
              <a:t>maldigesce</a:t>
            </a:r>
            <a:r>
              <a:rPr lang="cs-CZ" sz="2400">
                <a:sym typeface="Wingdings 3" panose="05040102010807070707" pitchFamily="18" charset="2"/>
              </a:rPr>
              <a:t>, malabsorpce, resekce</a:t>
            </a:r>
          </a:p>
          <a:p>
            <a:pPr>
              <a:spcBef>
                <a:spcPts val="1200"/>
              </a:spcBef>
            </a:pPr>
            <a:r>
              <a:rPr lang="cs-CZ">
                <a:sym typeface="Wingdings 3" panose="05040102010807070707" pitchFamily="18" charset="2"/>
              </a:rPr>
              <a:t>deficity</a:t>
            </a:r>
          </a:p>
          <a:p>
            <a:pPr lvl="1">
              <a:spcBef>
                <a:spcPts val="1200"/>
              </a:spcBef>
            </a:pPr>
            <a:r>
              <a:rPr lang="cs-CZ" err="1">
                <a:sym typeface="Wingdings 3" panose="05040102010807070707" pitchFamily="18" charset="2"/>
              </a:rPr>
              <a:t>Fe</a:t>
            </a:r>
            <a:r>
              <a:rPr lang="cs-CZ">
                <a:sym typeface="Wingdings 3" panose="05040102010807070707" pitchFamily="18" charset="2"/>
              </a:rPr>
              <a:t> (krvácení), Ca (vstřebávání, mléko), </a:t>
            </a:r>
            <a:r>
              <a:rPr lang="cs-CZ" err="1">
                <a:sym typeface="Wingdings 3" panose="05040102010807070707" pitchFamily="18" charset="2"/>
              </a:rPr>
              <a:t>Zn+Se</a:t>
            </a:r>
            <a:r>
              <a:rPr lang="cs-CZ">
                <a:sym typeface="Wingdings 3" panose="05040102010807070707" pitchFamily="18" charset="2"/>
              </a:rPr>
              <a:t> (píštěle), B</a:t>
            </a:r>
            <a:r>
              <a:rPr lang="cs-CZ" baseline="-25000">
                <a:sym typeface="Wingdings 3" panose="05040102010807070707" pitchFamily="18" charset="2"/>
              </a:rPr>
              <a:t>9</a:t>
            </a:r>
            <a:r>
              <a:rPr lang="cs-CZ">
                <a:sym typeface="Wingdings 3" panose="05040102010807070707" pitchFamily="18" charset="2"/>
              </a:rPr>
              <a:t> (bezezbytkové diety), B</a:t>
            </a:r>
            <a:r>
              <a:rPr lang="cs-CZ" baseline="-25000">
                <a:sym typeface="Wingdings 3" panose="05040102010807070707" pitchFamily="18" charset="2"/>
              </a:rPr>
              <a:t>12</a:t>
            </a:r>
            <a:r>
              <a:rPr lang="cs-CZ">
                <a:sym typeface="Wingdings 3" panose="05040102010807070707" pitchFamily="18" charset="2"/>
              </a:rPr>
              <a:t> (resekce), ADEK (malabsorpce tuků)</a:t>
            </a:r>
            <a:endParaRPr lang="cs-CZ" sz="2200"/>
          </a:p>
          <a:p>
            <a:pPr marL="109537" indent="0">
              <a:buClr>
                <a:srgbClr val="FFC000"/>
              </a:buClr>
              <a:buNone/>
            </a:pPr>
            <a:endParaRPr lang="cs-CZ" sz="500"/>
          </a:p>
          <a:p>
            <a:pPr>
              <a:buClr>
                <a:srgbClr val="FFC000"/>
              </a:buClr>
            </a:pPr>
            <a:r>
              <a:rPr lang="cs-CZ" sz="2400"/>
              <a:t>anémie</a:t>
            </a:r>
          </a:p>
          <a:p>
            <a:pPr>
              <a:buClr>
                <a:srgbClr val="FFC000"/>
              </a:buClr>
            </a:pPr>
            <a:endParaRPr lang="cs-CZ" sz="500"/>
          </a:p>
          <a:p>
            <a:pPr>
              <a:buClr>
                <a:srgbClr val="FFC000"/>
              </a:buClr>
            </a:pPr>
            <a:r>
              <a:rPr lang="cs-CZ" sz="2400"/>
              <a:t>osteoporóza</a:t>
            </a:r>
          </a:p>
          <a:p>
            <a:pPr marL="109537" indent="0">
              <a:buClr>
                <a:srgbClr val="FFC000"/>
              </a:buClr>
              <a:buNone/>
            </a:pPr>
            <a:endParaRPr lang="cs-CZ" sz="500"/>
          </a:p>
          <a:p>
            <a:pPr>
              <a:buClr>
                <a:srgbClr val="FFC000"/>
              </a:buClr>
            </a:pPr>
            <a:r>
              <a:rPr lang="cs-CZ" sz="2400"/>
              <a:t>poruchy růstu a opoždění puberty u dětských pacientů</a:t>
            </a:r>
            <a:endParaRPr lang="cs-CZ" sz="2000">
              <a:solidFill>
                <a:srgbClr val="6F6F6F"/>
              </a:solidFill>
            </a:endParaRPr>
          </a:p>
          <a:p>
            <a:pPr eaLnBrk="1" hangingPunct="1">
              <a:buClr>
                <a:srgbClr val="969696"/>
              </a:buClr>
            </a:pPr>
            <a:endParaRPr lang="cs-CZ" sz="500"/>
          </a:p>
        </p:txBody>
      </p:sp>
      <p:pic>
        <p:nvPicPr>
          <p:cNvPr id="68612"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2B380EA1-B2D5-4A3D-8BC9-DA332D83D192}" type="slidenum">
              <a:rPr lang="cs-CZ"/>
              <a:pPr>
                <a:defRPr/>
              </a:pPr>
              <a:t>36</a:t>
            </a:fld>
            <a:endParaRPr lang="cs-CZ"/>
          </a:p>
        </p:txBody>
      </p:sp>
      <p:sp>
        <p:nvSpPr>
          <p:cNvPr id="2" name="Nadpis 1"/>
          <p:cNvSpPr>
            <a:spLocks noGrp="1"/>
          </p:cNvSpPr>
          <p:nvPr>
            <p:ph type="title"/>
          </p:nvPr>
        </p:nvSpPr>
        <p:spPr>
          <a:xfrm>
            <a:off x="250825" y="692150"/>
            <a:ext cx="8443913" cy="928688"/>
          </a:xfrm>
        </p:spPr>
        <p:txBody>
          <a:bodyPr>
            <a:normAutofit/>
          </a:bodyPr>
          <a:lstStyle/>
          <a:p>
            <a:pPr eaLnBrk="1" hangingPunct="1">
              <a:defRPr/>
            </a:pPr>
            <a:r>
              <a:rPr lang="cs-CZ" b="1">
                <a:effectLst>
                  <a:outerShdw blurRad="38100" dist="38100" dir="2700000" algn="tl">
                    <a:srgbClr val="C0C0C0"/>
                  </a:outerShdw>
                </a:effectLst>
              </a:rPr>
              <a:t>TOXICKÉ MEGAKOLON </a:t>
            </a:r>
            <a:r>
              <a:rPr lang="cs-CZ" sz="1800" b="1">
                <a:effectLst>
                  <a:outerShdw blurRad="38100" dist="38100" dir="2700000" algn="tl">
                    <a:srgbClr val="C0C0C0"/>
                  </a:outerShdw>
                </a:effectLst>
              </a:rPr>
              <a:t>…KOMPLIKACE UC A CN</a:t>
            </a:r>
          </a:p>
        </p:txBody>
      </p:sp>
      <p:sp>
        <p:nvSpPr>
          <p:cNvPr id="70659" name="Zástupný symbol pro obsah 2"/>
          <p:cNvSpPr>
            <a:spLocks noGrp="1"/>
          </p:cNvSpPr>
          <p:nvPr>
            <p:ph idx="1"/>
          </p:nvPr>
        </p:nvSpPr>
        <p:spPr>
          <a:xfrm>
            <a:off x="142875" y="1857375"/>
            <a:ext cx="8858250" cy="4740275"/>
          </a:xfrm>
        </p:spPr>
        <p:txBody>
          <a:bodyPr/>
          <a:lstStyle/>
          <a:p>
            <a:pPr marL="366713" eaLnBrk="1" hangingPunct="1">
              <a:lnSpc>
                <a:spcPct val="80000"/>
              </a:lnSpc>
              <a:buClr>
                <a:srgbClr val="969696"/>
              </a:buClr>
            </a:pPr>
            <a:r>
              <a:rPr lang="cs-CZ" sz="2200"/>
              <a:t>Výskyt při CN 3-5 %, UC 2-11 %</a:t>
            </a:r>
          </a:p>
          <a:p>
            <a:pPr marL="366713" eaLnBrk="1" hangingPunct="1">
              <a:lnSpc>
                <a:spcPct val="80000"/>
              </a:lnSpc>
              <a:buClr>
                <a:srgbClr val="969696"/>
              </a:buClr>
            </a:pPr>
            <a:r>
              <a:rPr lang="cs-CZ" sz="2200"/>
              <a:t>Rozšíření tlustého střeva spojené se zvětšením jeho objemu, městnáním obsahu a </a:t>
            </a:r>
            <a:r>
              <a:rPr lang="cs-CZ" sz="2200">
                <a:solidFill>
                  <a:srgbClr val="0070C0"/>
                </a:solidFill>
              </a:rPr>
              <a:t>paralýzou střevních svalů a nervů</a:t>
            </a:r>
          </a:p>
          <a:p>
            <a:pPr marL="366713" eaLnBrk="1" hangingPunct="1">
              <a:lnSpc>
                <a:spcPct val="80000"/>
              </a:lnSpc>
              <a:buClr>
                <a:srgbClr val="969696"/>
              </a:buClr>
            </a:pPr>
            <a:r>
              <a:rPr lang="cs-CZ" sz="2200"/>
              <a:t>Reflexně je utlumena i peristaltika tenkého střeva a mizí funkční integrita střeva</a:t>
            </a:r>
          </a:p>
          <a:p>
            <a:pPr marL="366713" eaLnBrk="1" hangingPunct="1">
              <a:lnSpc>
                <a:spcPct val="80000"/>
              </a:lnSpc>
              <a:buClr>
                <a:srgbClr val="969696"/>
              </a:buClr>
            </a:pPr>
            <a:r>
              <a:rPr lang="cs-CZ" sz="2200"/>
              <a:t>Zvyšuje se průnik bakteriálních toxinů, antigenů a bakterií přes stěnu střevní a rozvíjí se toxemie a sepse</a:t>
            </a:r>
          </a:p>
          <a:p>
            <a:pPr marL="366713" eaLnBrk="1" hangingPunct="1">
              <a:lnSpc>
                <a:spcPct val="80000"/>
              </a:lnSpc>
              <a:buClr>
                <a:srgbClr val="969696"/>
              </a:buClr>
            </a:pPr>
            <a:r>
              <a:rPr lang="cs-CZ" sz="2200"/>
              <a:t>První stupeň možného rozvoje toxického </a:t>
            </a:r>
            <a:r>
              <a:rPr lang="cs-CZ" sz="2200" err="1"/>
              <a:t>megakolon</a:t>
            </a:r>
            <a:r>
              <a:rPr lang="cs-CZ" sz="2200"/>
              <a:t> je </a:t>
            </a:r>
            <a:r>
              <a:rPr lang="cs-CZ" sz="2200">
                <a:solidFill>
                  <a:srgbClr val="0070C0"/>
                </a:solidFill>
              </a:rPr>
              <a:t>fulminantní kolitida</a:t>
            </a:r>
            <a:r>
              <a:rPr lang="cs-CZ" sz="2200"/>
              <a:t> – prudký vzestup počtu defekací, masivní krvavé průjmy, </a:t>
            </a:r>
            <a:r>
              <a:rPr lang="cs-CZ" sz="2200" err="1"/>
              <a:t>tenezmy</a:t>
            </a:r>
            <a:r>
              <a:rPr lang="cs-CZ" sz="2200"/>
              <a:t>; horečka, tachykardie, schvácenost – nástup TM: pokles teploty, přechodné vymizení horeček, pokles počtu defekací, zmírnění bolesti břicha</a:t>
            </a:r>
          </a:p>
          <a:p>
            <a:pPr marL="366713" eaLnBrk="1" hangingPunct="1">
              <a:lnSpc>
                <a:spcPct val="80000"/>
              </a:lnSpc>
              <a:buClr>
                <a:srgbClr val="969696"/>
              </a:buClr>
            </a:pPr>
            <a:r>
              <a:rPr lang="cs-CZ" sz="2200"/>
              <a:t>Léčba na JIP – konzervativní (léčiva) max. 48-72 hodin, chirurgická</a:t>
            </a:r>
          </a:p>
          <a:p>
            <a:pPr marL="366713" eaLnBrk="1" hangingPunct="1">
              <a:lnSpc>
                <a:spcPct val="80000"/>
              </a:lnSpc>
              <a:buClr>
                <a:srgbClr val="969696"/>
              </a:buClr>
            </a:pPr>
            <a:r>
              <a:rPr lang="cs-CZ" sz="2200"/>
              <a:t>TPV</a:t>
            </a:r>
          </a:p>
        </p:txBody>
      </p:sp>
      <p:pic>
        <p:nvPicPr>
          <p:cNvPr id="7066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03957359-FA42-4DF6-BD56-0D9A323A52F3}" type="slidenum">
              <a:rPr lang="cs-CZ"/>
              <a:pPr>
                <a:defRPr/>
              </a:pPr>
              <a:t>37</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C0C0C0"/>
                  </a:outerShdw>
                </a:effectLst>
              </a:rPr>
              <a:t>LÉČBA CN A UC</a:t>
            </a:r>
            <a:endParaRPr lang="cs-CZ" b="1">
              <a:effectLst>
                <a:outerShdw blurRad="38100" dist="38100" dir="2700000" algn="tl">
                  <a:srgbClr val="000000">
                    <a:alpha val="43137"/>
                  </a:srgbClr>
                </a:outerShdw>
              </a:effectLst>
            </a:endParaRPr>
          </a:p>
        </p:txBody>
      </p:sp>
      <p:sp>
        <p:nvSpPr>
          <p:cNvPr id="72707" name="Zástupný symbol pro obsah 2"/>
          <p:cNvSpPr>
            <a:spLocks noGrp="1"/>
          </p:cNvSpPr>
          <p:nvPr>
            <p:ph idx="1"/>
          </p:nvPr>
        </p:nvSpPr>
        <p:spPr>
          <a:xfrm>
            <a:off x="142875" y="1428750"/>
            <a:ext cx="8858250" cy="5286375"/>
          </a:xfrm>
        </p:spPr>
        <p:txBody>
          <a:bodyPr/>
          <a:lstStyle/>
          <a:p>
            <a:pPr>
              <a:lnSpc>
                <a:spcPct val="90000"/>
              </a:lnSpc>
              <a:buClr>
                <a:srgbClr val="FFC000"/>
              </a:buClr>
            </a:pPr>
            <a:r>
              <a:rPr lang="cs-CZ" sz="2200"/>
              <a:t>symptomatická komplexní terapie</a:t>
            </a:r>
          </a:p>
          <a:p>
            <a:pPr>
              <a:lnSpc>
                <a:spcPct val="90000"/>
              </a:lnSpc>
              <a:buClr>
                <a:srgbClr val="FFC000"/>
              </a:buClr>
            </a:pPr>
            <a:endParaRPr lang="cs-CZ" sz="500"/>
          </a:p>
          <a:p>
            <a:pPr>
              <a:lnSpc>
                <a:spcPct val="90000"/>
              </a:lnSpc>
              <a:buClr>
                <a:srgbClr val="FFC000"/>
              </a:buClr>
            </a:pPr>
            <a:r>
              <a:rPr lang="cs-CZ" sz="2200"/>
              <a:t>léčba akutního stadia a léčba udržovací</a:t>
            </a:r>
          </a:p>
          <a:p>
            <a:pPr>
              <a:lnSpc>
                <a:spcPct val="90000"/>
              </a:lnSpc>
              <a:buClr>
                <a:srgbClr val="FFC000"/>
              </a:buClr>
              <a:buFont typeface="Wingdings" pitchFamily="2" charset="2"/>
              <a:buNone/>
            </a:pPr>
            <a:endParaRPr lang="cs-CZ" sz="1500" b="1"/>
          </a:p>
          <a:p>
            <a:pPr>
              <a:lnSpc>
                <a:spcPct val="90000"/>
              </a:lnSpc>
              <a:buClr>
                <a:srgbClr val="FFC000"/>
              </a:buClr>
            </a:pPr>
            <a:r>
              <a:rPr lang="cs-CZ" sz="2200"/>
              <a:t>konzervativní farmakoterapie</a:t>
            </a:r>
            <a:endParaRPr lang="cs-CZ" sz="2200" b="1"/>
          </a:p>
          <a:p>
            <a:pPr lvl="1">
              <a:lnSpc>
                <a:spcPct val="90000"/>
              </a:lnSpc>
            </a:pPr>
            <a:r>
              <a:rPr lang="cs-CZ" sz="1800">
                <a:solidFill>
                  <a:srgbClr val="6F6F6F"/>
                </a:solidFill>
              </a:rPr>
              <a:t>aminosalicyláty</a:t>
            </a:r>
          </a:p>
          <a:p>
            <a:pPr lvl="1">
              <a:lnSpc>
                <a:spcPct val="90000"/>
              </a:lnSpc>
            </a:pPr>
            <a:r>
              <a:rPr lang="cs-CZ" sz="1800">
                <a:solidFill>
                  <a:srgbClr val="6F6F6F"/>
                </a:solidFill>
              </a:rPr>
              <a:t>glukokortikoidy</a:t>
            </a:r>
          </a:p>
          <a:p>
            <a:pPr lvl="1">
              <a:lnSpc>
                <a:spcPct val="90000"/>
              </a:lnSpc>
            </a:pPr>
            <a:r>
              <a:rPr lang="cs-CZ" sz="1800">
                <a:solidFill>
                  <a:srgbClr val="6F6F6F"/>
                </a:solidFill>
              </a:rPr>
              <a:t>imunosupresiva</a:t>
            </a:r>
          </a:p>
          <a:p>
            <a:pPr lvl="1">
              <a:lnSpc>
                <a:spcPct val="90000"/>
              </a:lnSpc>
            </a:pPr>
            <a:r>
              <a:rPr lang="cs-CZ" sz="1800">
                <a:solidFill>
                  <a:srgbClr val="6F6F6F"/>
                </a:solidFill>
              </a:rPr>
              <a:t>antibiotika</a:t>
            </a:r>
          </a:p>
          <a:p>
            <a:pPr lvl="1">
              <a:lnSpc>
                <a:spcPct val="90000"/>
              </a:lnSpc>
            </a:pPr>
            <a:r>
              <a:rPr lang="cs-CZ" sz="1800">
                <a:solidFill>
                  <a:srgbClr val="6F6F6F"/>
                </a:solidFill>
                <a:cs typeface="Times New Roman" pitchFamily="18" charset="0"/>
              </a:rPr>
              <a:t>inflamatorní mediátory a jejich antagonisté</a:t>
            </a:r>
          </a:p>
          <a:p>
            <a:pPr lvl="1">
              <a:lnSpc>
                <a:spcPct val="90000"/>
              </a:lnSpc>
              <a:buClr>
                <a:srgbClr val="FFC000"/>
              </a:buClr>
            </a:pPr>
            <a:endParaRPr lang="cs-CZ" sz="1000"/>
          </a:p>
          <a:p>
            <a:pPr>
              <a:lnSpc>
                <a:spcPct val="90000"/>
              </a:lnSpc>
              <a:buClr>
                <a:srgbClr val="FFC000"/>
              </a:buClr>
            </a:pPr>
            <a:r>
              <a:rPr lang="cs-CZ" sz="2200"/>
              <a:t>chirurgická terapie</a:t>
            </a:r>
            <a:r>
              <a:rPr lang="cs-CZ" sz="2400" b="1"/>
              <a:t> </a:t>
            </a:r>
          </a:p>
          <a:p>
            <a:pPr lvl="1">
              <a:lnSpc>
                <a:spcPct val="90000"/>
              </a:lnSpc>
            </a:pPr>
            <a:r>
              <a:rPr lang="cs-CZ" sz="1800">
                <a:solidFill>
                  <a:srgbClr val="6F6F6F"/>
                </a:solidFill>
              </a:rPr>
              <a:t>po selhání konzervativní léčby</a:t>
            </a:r>
          </a:p>
          <a:p>
            <a:pPr>
              <a:lnSpc>
                <a:spcPct val="90000"/>
              </a:lnSpc>
              <a:buFont typeface="Wingdings" pitchFamily="2" charset="2"/>
              <a:buNone/>
            </a:pPr>
            <a:endParaRPr lang="cs-CZ" sz="1000"/>
          </a:p>
          <a:p>
            <a:pPr>
              <a:lnSpc>
                <a:spcPct val="90000"/>
              </a:lnSpc>
              <a:buClr>
                <a:srgbClr val="FFC000"/>
              </a:buClr>
            </a:pPr>
            <a:r>
              <a:rPr lang="cs-CZ" sz="2200"/>
              <a:t>nutriční podpora umělou výživou</a:t>
            </a:r>
            <a:r>
              <a:rPr lang="cs-CZ" sz="2400" b="1"/>
              <a:t> </a:t>
            </a:r>
          </a:p>
          <a:p>
            <a:pPr lvl="1">
              <a:lnSpc>
                <a:spcPct val="90000"/>
              </a:lnSpc>
            </a:pPr>
            <a:r>
              <a:rPr lang="cs-CZ" sz="1800">
                <a:solidFill>
                  <a:srgbClr val="6F6F6F"/>
                </a:solidFill>
              </a:rPr>
              <a:t>enterální</a:t>
            </a:r>
            <a:r>
              <a:rPr lang="cs-CZ" sz="1800" b="1">
                <a:solidFill>
                  <a:srgbClr val="6F6F6F"/>
                </a:solidFill>
              </a:rPr>
              <a:t> </a:t>
            </a:r>
          </a:p>
          <a:p>
            <a:pPr lvl="1">
              <a:lnSpc>
                <a:spcPct val="90000"/>
              </a:lnSpc>
            </a:pPr>
            <a:r>
              <a:rPr lang="cs-CZ" sz="1800">
                <a:solidFill>
                  <a:srgbClr val="6F6F6F"/>
                </a:solidFill>
              </a:rPr>
              <a:t>parenterální</a:t>
            </a:r>
          </a:p>
          <a:p>
            <a:pPr lvl="1">
              <a:lnSpc>
                <a:spcPct val="90000"/>
              </a:lnSpc>
            </a:pPr>
            <a:endParaRPr lang="cs-CZ" sz="1000" b="1">
              <a:solidFill>
                <a:srgbClr val="6F6F6F"/>
              </a:solidFill>
            </a:endParaRPr>
          </a:p>
          <a:p>
            <a:pPr>
              <a:lnSpc>
                <a:spcPct val="90000"/>
              </a:lnSpc>
            </a:pPr>
            <a:r>
              <a:rPr lang="cs-CZ" sz="2000" b="1"/>
              <a:t>dietní opatření</a:t>
            </a:r>
            <a:r>
              <a:rPr lang="cs-CZ" sz="1800" b="1"/>
              <a:t>					</a:t>
            </a:r>
            <a:endParaRPr lang="cs-CZ" sz="2000">
              <a:solidFill>
                <a:srgbClr val="6F6F6F"/>
              </a:solidFill>
            </a:endParaRPr>
          </a:p>
          <a:p>
            <a:pPr eaLnBrk="1" hangingPunct="1">
              <a:lnSpc>
                <a:spcPct val="90000"/>
              </a:lnSpc>
              <a:buClr>
                <a:srgbClr val="969696"/>
              </a:buClr>
            </a:pPr>
            <a:endParaRPr lang="cs-CZ" sz="500"/>
          </a:p>
        </p:txBody>
      </p:sp>
      <p:pic>
        <p:nvPicPr>
          <p:cNvPr id="72708"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0ADDA7D7-E171-4FD3-8188-4CB11E4E95BD}" type="slidenum">
              <a:rPr lang="cs-CZ"/>
              <a:pPr>
                <a:defRPr/>
              </a:pPr>
              <a:t>38</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C0C0C0"/>
                  </a:outerShdw>
                </a:effectLst>
              </a:rPr>
              <a:t>Dietní opatření při CN a </a:t>
            </a:r>
            <a:r>
              <a:rPr lang="cs-CZ" b="1" err="1">
                <a:effectLst>
                  <a:outerShdw blurRad="38100" dist="38100" dir="2700000" algn="tl">
                    <a:srgbClr val="C0C0C0"/>
                  </a:outerShdw>
                </a:effectLst>
              </a:rPr>
              <a:t>U</a:t>
            </a:r>
            <a:r>
              <a:rPr lang="cs-CZ" b="1" cap="all" err="1">
                <a:effectLst>
                  <a:outerShdw blurRad="38100" dist="38100" dir="2700000" algn="tl">
                    <a:srgbClr val="C0C0C0"/>
                  </a:outerShdw>
                </a:effectLst>
              </a:rPr>
              <a:t>c</a:t>
            </a:r>
            <a:endParaRPr lang="cs-CZ" b="1" cap="all">
              <a:effectLst>
                <a:outerShdw blurRad="38100" dist="38100" dir="2700000" algn="tl">
                  <a:srgbClr val="000000">
                    <a:alpha val="43137"/>
                  </a:srgbClr>
                </a:outerShdw>
              </a:effectLst>
            </a:endParaRPr>
          </a:p>
        </p:txBody>
      </p:sp>
      <p:sp>
        <p:nvSpPr>
          <p:cNvPr id="74755" name="Zástupný symbol pro obsah 2"/>
          <p:cNvSpPr>
            <a:spLocks noGrp="1"/>
          </p:cNvSpPr>
          <p:nvPr>
            <p:ph idx="1"/>
          </p:nvPr>
        </p:nvSpPr>
        <p:spPr>
          <a:xfrm>
            <a:off x="142875" y="1357313"/>
            <a:ext cx="8858250" cy="5357812"/>
          </a:xfrm>
        </p:spPr>
        <p:txBody>
          <a:bodyPr/>
          <a:lstStyle/>
          <a:p>
            <a:pPr>
              <a:buFont typeface="Georgia" pitchFamily="18" charset="0"/>
              <a:buNone/>
            </a:pPr>
            <a:r>
              <a:rPr lang="cs-CZ" sz="2000" b="1" u="sng"/>
              <a:t>Hlavní zásady </a:t>
            </a:r>
            <a:r>
              <a:rPr lang="cs-CZ" sz="2000" b="1" u="sng">
                <a:solidFill>
                  <a:srgbClr val="0070C0"/>
                </a:solidFill>
              </a:rPr>
              <a:t>v období relapsu</a:t>
            </a:r>
            <a:endParaRPr lang="cs-CZ" sz="900" b="1" u="sng">
              <a:solidFill>
                <a:srgbClr val="0070C0"/>
              </a:solidFill>
            </a:endParaRPr>
          </a:p>
          <a:p>
            <a:endParaRPr lang="cs-CZ" sz="500" b="1" u="sng"/>
          </a:p>
          <a:p>
            <a:pPr>
              <a:buClr>
                <a:srgbClr val="FFC000"/>
              </a:buClr>
              <a:buFont typeface="Arial" charset="0"/>
              <a:buChar char="•"/>
            </a:pPr>
            <a:r>
              <a:rPr lang="cs-CZ" sz="2000"/>
              <a:t>konzumace lehce stravitelných pokrmů v menších porcích 5-6x denně</a:t>
            </a:r>
          </a:p>
          <a:p>
            <a:pPr>
              <a:buClr>
                <a:srgbClr val="FFC000"/>
              </a:buClr>
              <a:buFont typeface="Arial" charset="0"/>
              <a:buChar char="•"/>
            </a:pPr>
            <a:endParaRPr lang="cs-CZ" sz="300"/>
          </a:p>
          <a:p>
            <a:pPr>
              <a:buClr>
                <a:srgbClr val="FFC000"/>
              </a:buClr>
              <a:buFont typeface="Arial" charset="0"/>
              <a:buChar char="•"/>
            </a:pPr>
            <a:r>
              <a:rPr lang="cs-CZ" sz="2000" b="1">
                <a:solidFill>
                  <a:srgbClr val="0070C0"/>
                </a:solidFill>
              </a:rPr>
              <a:t>bezezbytková dieta</a:t>
            </a:r>
            <a:r>
              <a:rPr lang="cs-CZ" sz="2000">
                <a:solidFill>
                  <a:srgbClr val="0070C0"/>
                </a:solidFill>
              </a:rPr>
              <a:t> </a:t>
            </a:r>
            <a:r>
              <a:rPr lang="cs-CZ" sz="2000"/>
              <a:t>– vyloučení potravin s obsahem nestravitelné vlákniny (v nemocnicích dieta č.5 s omezením zbytků) - </a:t>
            </a:r>
            <a:r>
              <a:rPr lang="cs-CZ" sz="1600"/>
              <a:t>při remisi není nutná</a:t>
            </a:r>
          </a:p>
          <a:p>
            <a:pPr>
              <a:buClr>
                <a:srgbClr val="FFC000"/>
              </a:buClr>
              <a:buFont typeface="Arial" charset="0"/>
              <a:buChar char="•"/>
            </a:pPr>
            <a:endParaRPr lang="cs-CZ" sz="300"/>
          </a:p>
          <a:p>
            <a:pPr>
              <a:buClr>
                <a:srgbClr val="FFC000"/>
              </a:buClr>
              <a:buFont typeface="Arial" charset="0"/>
              <a:buChar char="•"/>
            </a:pPr>
            <a:r>
              <a:rPr lang="cs-CZ" sz="2000"/>
              <a:t>vyhýbat se nadýmavým potravinám</a:t>
            </a:r>
          </a:p>
          <a:p>
            <a:pPr>
              <a:buClr>
                <a:srgbClr val="FFC000"/>
              </a:buClr>
              <a:buFont typeface="Arial" charset="0"/>
              <a:buChar char="•"/>
            </a:pPr>
            <a:endParaRPr lang="cs-CZ" sz="300"/>
          </a:p>
          <a:p>
            <a:pPr>
              <a:buClr>
                <a:srgbClr val="FFC000"/>
              </a:buClr>
              <a:buFont typeface="Arial" charset="0"/>
              <a:buChar char="•"/>
            </a:pPr>
            <a:r>
              <a:rPr lang="cs-CZ" sz="2000"/>
              <a:t>omezit používání dráždivých a pálivých koření</a:t>
            </a:r>
          </a:p>
          <a:p>
            <a:pPr>
              <a:buClr>
                <a:srgbClr val="FFC000"/>
              </a:buClr>
              <a:buFont typeface="Arial" charset="0"/>
              <a:buChar char="•"/>
            </a:pPr>
            <a:endParaRPr lang="cs-CZ" sz="300"/>
          </a:p>
          <a:p>
            <a:pPr>
              <a:buClr>
                <a:srgbClr val="FFC000"/>
              </a:buClr>
              <a:buFont typeface="Arial" charset="0"/>
              <a:buChar char="•"/>
            </a:pPr>
            <a:r>
              <a:rPr lang="cs-CZ" sz="2000"/>
              <a:t>dostatečný příjem tekutin, příjem tekutin oddělit od příjmu stravy</a:t>
            </a:r>
          </a:p>
          <a:p>
            <a:pPr>
              <a:buClr>
                <a:srgbClr val="FFC000"/>
              </a:buClr>
              <a:buFont typeface="Arial" charset="0"/>
              <a:buChar char="•"/>
            </a:pPr>
            <a:endParaRPr lang="cs-CZ" sz="300"/>
          </a:p>
          <a:p>
            <a:pPr>
              <a:buClr>
                <a:srgbClr val="FFC000"/>
              </a:buClr>
              <a:buFont typeface="Arial" charset="0"/>
              <a:buChar char="•"/>
            </a:pPr>
            <a:r>
              <a:rPr lang="cs-CZ" sz="2000"/>
              <a:t>strava s vyšším obsahem bílkovin, </a:t>
            </a:r>
            <a:r>
              <a:rPr lang="cs-CZ" sz="2000" err="1"/>
              <a:t>Fe</a:t>
            </a:r>
            <a:r>
              <a:rPr lang="cs-CZ" sz="2000"/>
              <a:t>, Ca, vitaminů rozpustných ve vodě</a:t>
            </a:r>
          </a:p>
          <a:p>
            <a:pPr lvl="1">
              <a:buClr>
                <a:srgbClr val="FFC000"/>
              </a:buClr>
              <a:buFont typeface="Arial" charset="0"/>
              <a:buChar char="•"/>
            </a:pPr>
            <a:r>
              <a:rPr lang="cs-CZ" sz="1800"/>
              <a:t>u mnoha pacientů dochází k vyšším ztrátám bílkovin, tekutin, vitaminů rozpustných ve vodě a elektrolytů</a:t>
            </a:r>
          </a:p>
          <a:p>
            <a:pPr>
              <a:buClr>
                <a:srgbClr val="FFC000"/>
              </a:buClr>
              <a:buFont typeface="Arial" charset="0"/>
              <a:buChar char="•"/>
            </a:pPr>
            <a:endParaRPr lang="cs-CZ" sz="300"/>
          </a:p>
          <a:p>
            <a:pPr>
              <a:buClr>
                <a:srgbClr val="FFC000"/>
              </a:buClr>
              <a:buFont typeface="Arial" charset="0"/>
              <a:buChar char="•"/>
            </a:pPr>
            <a:r>
              <a:rPr lang="cs-CZ" sz="2000"/>
              <a:t>vyhýbat se tučným potravinám</a:t>
            </a:r>
          </a:p>
          <a:p>
            <a:pPr>
              <a:buClr>
                <a:srgbClr val="FFC000"/>
              </a:buClr>
              <a:buFont typeface="Arial" charset="0"/>
              <a:buChar char="•"/>
            </a:pPr>
            <a:endParaRPr lang="cs-CZ" sz="300"/>
          </a:p>
          <a:p>
            <a:pPr>
              <a:buClr>
                <a:srgbClr val="FFC000"/>
              </a:buClr>
              <a:buFont typeface="Arial" charset="0"/>
              <a:buChar char="•"/>
            </a:pPr>
            <a:r>
              <a:rPr lang="cs-CZ" sz="2000"/>
              <a:t>u CN z důvodu možné intolerance laktózy vynechat konzumaci mléka</a:t>
            </a:r>
          </a:p>
          <a:p>
            <a:pPr>
              <a:buClr>
                <a:srgbClr val="FFC000"/>
              </a:buClr>
              <a:buFont typeface="Arial" charset="0"/>
              <a:buChar char="•"/>
            </a:pPr>
            <a:endParaRPr lang="cs-CZ" sz="2000"/>
          </a:p>
          <a:p>
            <a:pPr>
              <a:buClr>
                <a:srgbClr val="FFC000"/>
              </a:buClr>
              <a:buFont typeface="Arial" charset="0"/>
              <a:buChar char="•"/>
            </a:pPr>
            <a:r>
              <a:rPr lang="cs-CZ" sz="2000"/>
              <a:t>v akutním stadiu možná umělá výživa</a:t>
            </a:r>
          </a:p>
          <a:p>
            <a:pPr lvl="2">
              <a:buFont typeface="Wingdings" pitchFamily="2" charset="2"/>
              <a:buNone/>
            </a:pPr>
            <a:r>
              <a:rPr lang="cs-CZ" sz="1700" b="1"/>
              <a:t>		</a:t>
            </a:r>
            <a:endParaRPr lang="cs-CZ" sz="1900">
              <a:solidFill>
                <a:srgbClr val="6F6F6F"/>
              </a:solidFill>
            </a:endParaRPr>
          </a:p>
          <a:p>
            <a:pPr eaLnBrk="1" hangingPunct="1">
              <a:buClr>
                <a:srgbClr val="969696"/>
              </a:buClr>
            </a:pPr>
            <a:endParaRPr lang="cs-CZ" sz="500"/>
          </a:p>
        </p:txBody>
      </p:sp>
      <p:pic>
        <p:nvPicPr>
          <p:cNvPr id="7475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295AA340-4673-42DC-B2A9-97400A037D33}" type="slidenum">
              <a:rPr lang="cs-CZ"/>
              <a:pPr>
                <a:defRPr/>
              </a:pPr>
              <a:t>39</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C0C0C0"/>
                  </a:outerShdw>
                </a:effectLst>
              </a:rPr>
              <a:t>Dietní opatření při CN a UC</a:t>
            </a:r>
            <a:endParaRPr lang="cs-CZ" b="1">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42875" y="1428750"/>
            <a:ext cx="8858250" cy="5286375"/>
          </a:xfrm>
        </p:spPr>
        <p:txBody>
          <a:bodyPr>
            <a:normAutofit fontScale="85000" lnSpcReduction="20000"/>
          </a:bodyPr>
          <a:lstStyle/>
          <a:p>
            <a:pPr>
              <a:buFont typeface="Georgia" pitchFamily="18" charset="0"/>
              <a:buNone/>
              <a:defRPr/>
            </a:pPr>
            <a:r>
              <a:rPr lang="cs-CZ" sz="2200" b="1">
                <a:solidFill>
                  <a:srgbClr val="FF0000"/>
                </a:solidFill>
              </a:rPr>
              <a:t>Nevhodné technologické úpravy </a:t>
            </a:r>
          </a:p>
          <a:p>
            <a:pPr>
              <a:buClr>
                <a:srgbClr val="FFC000"/>
              </a:buClr>
              <a:defRPr/>
            </a:pPr>
            <a:r>
              <a:rPr lang="cs-CZ" sz="2200"/>
              <a:t> smažení, uzení, grilování</a:t>
            </a:r>
          </a:p>
          <a:p>
            <a:pPr>
              <a:defRPr/>
            </a:pPr>
            <a:endParaRPr lang="cs-CZ" sz="1800"/>
          </a:p>
          <a:p>
            <a:pPr>
              <a:buFont typeface="Georgia" pitchFamily="18" charset="0"/>
              <a:buNone/>
              <a:defRPr/>
            </a:pPr>
            <a:r>
              <a:rPr lang="cs-CZ" sz="2200" b="1">
                <a:solidFill>
                  <a:srgbClr val="FF0000"/>
                </a:solidFill>
              </a:rPr>
              <a:t>Nevhodné potraviny</a:t>
            </a:r>
          </a:p>
          <a:p>
            <a:pPr>
              <a:buClr>
                <a:srgbClr val="FFC000"/>
              </a:buClr>
              <a:defRPr/>
            </a:pPr>
            <a:r>
              <a:rPr lang="cs-CZ" sz="2200"/>
              <a:t>Tuky – přepalované, sádlo, škvarky</a:t>
            </a:r>
          </a:p>
          <a:p>
            <a:pPr>
              <a:buClr>
                <a:srgbClr val="FFC000"/>
              </a:buClr>
              <a:defRPr/>
            </a:pPr>
            <a:r>
              <a:rPr lang="cs-CZ" sz="2200"/>
              <a:t>Maso  a masné výrobky– tučné, smažené, uzené, nakládané, pikantní konzervy, uzeniny, slanina, vnitřnosti</a:t>
            </a:r>
          </a:p>
          <a:p>
            <a:pPr>
              <a:buClr>
                <a:srgbClr val="FFC000"/>
              </a:buClr>
              <a:defRPr/>
            </a:pPr>
            <a:r>
              <a:rPr lang="cs-CZ" sz="2200"/>
              <a:t>Mléko – často nebývá tolerováno, plnotučné mléčné výrobky</a:t>
            </a:r>
          </a:p>
          <a:p>
            <a:pPr>
              <a:buClr>
                <a:srgbClr val="FFC000"/>
              </a:buClr>
              <a:defRPr/>
            </a:pPr>
            <a:r>
              <a:rPr lang="cs-CZ" sz="2200"/>
              <a:t>Celozrnné výrobky, čerstvé kynuté pečivo, koblihy</a:t>
            </a:r>
          </a:p>
          <a:p>
            <a:pPr>
              <a:buClr>
                <a:srgbClr val="FFC000"/>
              </a:buClr>
              <a:defRPr/>
            </a:pPr>
            <a:r>
              <a:rPr lang="cs-CZ" sz="2200"/>
              <a:t>Luštěniny</a:t>
            </a:r>
          </a:p>
          <a:p>
            <a:pPr>
              <a:buClr>
                <a:srgbClr val="FFC000"/>
              </a:buClr>
              <a:defRPr/>
            </a:pPr>
            <a:r>
              <a:rPr lang="cs-CZ" sz="2200"/>
              <a:t>Zelenina – syrová, nadýmavá, nakládaná</a:t>
            </a:r>
          </a:p>
          <a:p>
            <a:pPr>
              <a:buClr>
                <a:srgbClr val="FFC000"/>
              </a:buClr>
              <a:defRPr/>
            </a:pPr>
            <a:r>
              <a:rPr lang="cs-CZ" sz="2200"/>
              <a:t>Houby</a:t>
            </a:r>
          </a:p>
          <a:p>
            <a:pPr>
              <a:buClr>
                <a:srgbClr val="FFC000"/>
              </a:buClr>
              <a:defRPr/>
            </a:pPr>
            <a:r>
              <a:rPr lang="cs-CZ" sz="2200"/>
              <a:t>Ovoce – syrové, s tuhými slupkami a zrníčky</a:t>
            </a:r>
          </a:p>
          <a:p>
            <a:pPr>
              <a:buClr>
                <a:srgbClr val="FFC000"/>
              </a:buClr>
              <a:defRPr/>
            </a:pPr>
            <a:r>
              <a:rPr lang="cs-CZ" sz="2200"/>
              <a:t>Koření – pepř, pálivá paprika, chilli, </a:t>
            </a:r>
            <a:r>
              <a:rPr lang="cs-CZ" sz="2200" err="1"/>
              <a:t>tabasco</a:t>
            </a:r>
            <a:r>
              <a:rPr lang="cs-CZ" sz="2200"/>
              <a:t>, kari, hořčice, ocet</a:t>
            </a:r>
          </a:p>
          <a:p>
            <a:pPr>
              <a:buClr>
                <a:srgbClr val="FFC000"/>
              </a:buClr>
              <a:defRPr/>
            </a:pPr>
            <a:r>
              <a:rPr lang="cs-CZ" sz="2200"/>
              <a:t>Ořechy a semena</a:t>
            </a:r>
          </a:p>
          <a:p>
            <a:pPr>
              <a:defRPr/>
            </a:pPr>
            <a:endParaRPr lang="cs-CZ" sz="1800"/>
          </a:p>
          <a:p>
            <a:pPr>
              <a:buFont typeface="Georgia" pitchFamily="18" charset="0"/>
              <a:buNone/>
              <a:defRPr/>
            </a:pPr>
            <a:r>
              <a:rPr lang="cs-CZ" sz="2200" b="1">
                <a:solidFill>
                  <a:srgbClr val="FF0000"/>
                </a:solidFill>
              </a:rPr>
              <a:t>Nevhodné nápoje</a:t>
            </a:r>
          </a:p>
          <a:p>
            <a:pPr>
              <a:buClr>
                <a:srgbClr val="FFC000"/>
              </a:buClr>
              <a:defRPr/>
            </a:pPr>
            <a:r>
              <a:rPr lang="cs-CZ" sz="2200"/>
              <a:t>Káva, alkohol, kolové nápoje, </a:t>
            </a:r>
            <a:r>
              <a:rPr lang="cs-CZ" sz="2200" err="1"/>
              <a:t>nápoje</a:t>
            </a:r>
            <a:r>
              <a:rPr lang="cs-CZ" sz="2200"/>
              <a:t> s CO2</a:t>
            </a:r>
          </a:p>
          <a:p>
            <a:pPr>
              <a:buFont typeface="Georgia" pitchFamily="18" charset="0"/>
              <a:buNone/>
              <a:defRPr/>
            </a:pPr>
            <a:endParaRPr lang="cs-CZ" sz="2200"/>
          </a:p>
          <a:p>
            <a:pPr lvl="2">
              <a:buFont typeface="Wingdings" pitchFamily="2" charset="2"/>
              <a:buNone/>
              <a:defRPr/>
            </a:pPr>
            <a:r>
              <a:rPr lang="cs-CZ" sz="1800" b="1"/>
              <a:t>		</a:t>
            </a:r>
            <a:endParaRPr lang="cs-CZ" sz="2000">
              <a:solidFill>
                <a:schemeClr val="accent1">
                  <a:lumMod val="50000"/>
                </a:schemeClr>
              </a:solidFill>
            </a:endParaRPr>
          </a:p>
          <a:p>
            <a:pPr marL="367200" indent="-255600" eaLnBrk="1" fontAlgn="auto" hangingPunct="1">
              <a:spcAft>
                <a:spcPts val="0"/>
              </a:spcAft>
              <a:buClr>
                <a:schemeClr val="accent3"/>
              </a:buClr>
              <a:buFont typeface="Georgia"/>
              <a:buChar char="•"/>
              <a:defRPr/>
            </a:pPr>
            <a:endParaRPr lang="cs-CZ" sz="500"/>
          </a:p>
        </p:txBody>
      </p:sp>
      <p:pic>
        <p:nvPicPr>
          <p:cNvPr id="76804"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8861BC79-B786-4A11-A17B-2C1399CEE9C1}" type="slidenum">
              <a:rPr lang="cs-CZ"/>
              <a:pPr>
                <a:defRPr/>
              </a:pPr>
              <a:t>4</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ANATOMIE A FYZIOLOGIE</a:t>
            </a:r>
          </a:p>
        </p:txBody>
      </p:sp>
      <p:sp>
        <p:nvSpPr>
          <p:cNvPr id="3" name="Zástupný symbol pro obsah 2"/>
          <p:cNvSpPr>
            <a:spLocks noGrp="1"/>
          </p:cNvSpPr>
          <p:nvPr>
            <p:ph idx="1"/>
          </p:nvPr>
        </p:nvSpPr>
        <p:spPr>
          <a:xfrm>
            <a:off x="142875" y="1428750"/>
            <a:ext cx="8786813" cy="5286375"/>
          </a:xfrm>
        </p:spPr>
        <p:txBody>
          <a:bodyPr>
            <a:normAutofit lnSpcReduction="10000"/>
          </a:bodyPr>
          <a:lstStyle/>
          <a:p>
            <a:pPr marL="365760" indent="-256032" eaLnBrk="1" fontAlgn="auto" hangingPunct="1">
              <a:spcAft>
                <a:spcPts val="0"/>
              </a:spcAft>
              <a:buClr>
                <a:schemeClr val="accent3"/>
              </a:buClr>
              <a:buFont typeface="Georgia" pitchFamily="18" charset="0"/>
              <a:buNone/>
              <a:defRPr/>
            </a:pPr>
            <a:r>
              <a:rPr lang="cs-CZ" sz="2200" b="1"/>
              <a:t>3 části</a:t>
            </a:r>
          </a:p>
          <a:p>
            <a:pPr marL="365760" lvl="1" indent="-256032" eaLnBrk="1" fontAlgn="auto" hangingPunct="1">
              <a:spcAft>
                <a:spcPts val="0"/>
              </a:spcAft>
              <a:buClr>
                <a:srgbClr val="FFC000"/>
              </a:buClr>
              <a:buFont typeface="Georgia"/>
              <a:buChar char="•"/>
              <a:defRPr/>
            </a:pPr>
            <a:r>
              <a:rPr lang="cs-CZ" sz="2200">
                <a:solidFill>
                  <a:schemeClr val="tx1"/>
                </a:solidFill>
              </a:rPr>
              <a:t>Duodenum (12 palců </a:t>
            </a:r>
            <a:r>
              <a:rPr lang="cs-CZ" sz="2200">
                <a:solidFill>
                  <a:schemeClr val="tx1"/>
                </a:solidFill>
                <a:sym typeface="Wingdings 3"/>
              </a:rPr>
              <a:t> 25-30 cm)</a:t>
            </a:r>
            <a:endParaRPr lang="cs-CZ" sz="2200">
              <a:solidFill>
                <a:schemeClr val="tx1"/>
              </a:solidFill>
            </a:endParaRPr>
          </a:p>
          <a:p>
            <a:pPr marL="923481" lvl="2" indent="-246888" eaLnBrk="1" fontAlgn="auto" hangingPunct="1">
              <a:spcAft>
                <a:spcPts val="0"/>
              </a:spcAft>
              <a:buClr>
                <a:schemeClr val="accent3"/>
              </a:buClr>
              <a:buFont typeface="Georgia"/>
              <a:buChar char="▫"/>
              <a:defRPr/>
            </a:pPr>
            <a:r>
              <a:rPr lang="cs-CZ" sz="1800">
                <a:solidFill>
                  <a:schemeClr val="accent1">
                    <a:lumMod val="50000"/>
                  </a:schemeClr>
                </a:solidFill>
              </a:rPr>
              <a:t> </a:t>
            </a:r>
            <a:r>
              <a:rPr lang="cs-CZ" sz="1800">
                <a:solidFill>
                  <a:schemeClr val="accent2">
                    <a:lumMod val="75000"/>
                  </a:schemeClr>
                </a:solidFill>
              </a:rPr>
              <a:t>vývod pankreatu a žlučníku, řídí sekreci a vyprazdňování žaludku</a:t>
            </a:r>
          </a:p>
          <a:p>
            <a:pPr marL="365760" lvl="1" indent="-256032" eaLnBrk="1" fontAlgn="auto" hangingPunct="1">
              <a:spcAft>
                <a:spcPts val="0"/>
              </a:spcAft>
              <a:buClr>
                <a:srgbClr val="FFC000"/>
              </a:buClr>
              <a:buFont typeface="Georgia"/>
              <a:buChar char="•"/>
              <a:defRPr/>
            </a:pPr>
            <a:r>
              <a:rPr lang="cs-CZ" sz="2200">
                <a:solidFill>
                  <a:schemeClr val="tx1"/>
                </a:solidFill>
              </a:rPr>
              <a:t>Jejunum (3/5 délky)</a:t>
            </a:r>
          </a:p>
          <a:p>
            <a:pPr marL="365760" lvl="1" indent="-256032" eaLnBrk="1" fontAlgn="auto" hangingPunct="1">
              <a:spcAft>
                <a:spcPts val="0"/>
              </a:spcAft>
              <a:buClr>
                <a:srgbClr val="FFC000"/>
              </a:buClr>
              <a:buFont typeface="Georgia"/>
              <a:buChar char="•"/>
              <a:defRPr/>
            </a:pPr>
            <a:r>
              <a:rPr lang="cs-CZ" sz="2200">
                <a:solidFill>
                  <a:schemeClr val="tx1"/>
                </a:solidFill>
              </a:rPr>
              <a:t>Ileum (2/5) - vstřebávání žlučových kyselin a vitaminu B12</a:t>
            </a:r>
          </a:p>
          <a:p>
            <a:pPr marL="367200" indent="-255600" eaLnBrk="1" fontAlgn="auto" hangingPunct="1">
              <a:spcAft>
                <a:spcPts val="0"/>
              </a:spcAft>
              <a:buClr>
                <a:schemeClr val="accent3"/>
              </a:buClr>
              <a:buFont typeface="Georgia" pitchFamily="18" charset="0"/>
              <a:buNone/>
              <a:defRPr/>
            </a:pPr>
            <a:endParaRPr lang="cs-CZ" sz="2200" b="1"/>
          </a:p>
          <a:p>
            <a:pPr marL="367200" indent="-255600" eaLnBrk="1" fontAlgn="auto" hangingPunct="1">
              <a:spcAft>
                <a:spcPts val="0"/>
              </a:spcAft>
              <a:buClr>
                <a:schemeClr val="accent3"/>
              </a:buClr>
              <a:buFont typeface="Georgia" pitchFamily="18" charset="0"/>
              <a:buNone/>
              <a:defRPr/>
            </a:pPr>
            <a:r>
              <a:rPr lang="cs-CZ" sz="2200" b="1"/>
              <a:t>Střevní motilita</a:t>
            </a:r>
          </a:p>
          <a:p>
            <a:pPr marL="365760" lvl="1" indent="-256032" eaLnBrk="1" fontAlgn="auto" hangingPunct="1">
              <a:spcAft>
                <a:spcPts val="0"/>
              </a:spcAft>
              <a:buClr>
                <a:srgbClr val="FFC000"/>
              </a:buClr>
              <a:buFont typeface="Georgia"/>
              <a:buChar char="•"/>
              <a:defRPr/>
            </a:pPr>
            <a:r>
              <a:rPr lang="cs-CZ" sz="2200">
                <a:solidFill>
                  <a:schemeClr val="tx1"/>
                </a:solidFill>
              </a:rPr>
              <a:t>Regulována nervově a humorálně</a:t>
            </a:r>
          </a:p>
          <a:p>
            <a:pPr marL="365760" lvl="1" indent="-256032" eaLnBrk="1" fontAlgn="auto" hangingPunct="1">
              <a:spcAft>
                <a:spcPts val="0"/>
              </a:spcAft>
              <a:buClr>
                <a:srgbClr val="FFC000"/>
              </a:buClr>
              <a:buFont typeface="Georgia"/>
              <a:buChar char="•"/>
              <a:defRPr/>
            </a:pPr>
            <a:endParaRPr lang="cs-CZ" sz="800">
              <a:solidFill>
                <a:schemeClr val="tx1"/>
              </a:solidFill>
            </a:endParaRPr>
          </a:p>
          <a:p>
            <a:pPr marL="365760" lvl="1" indent="-256032" eaLnBrk="1" fontAlgn="auto" hangingPunct="1">
              <a:spcAft>
                <a:spcPts val="0"/>
              </a:spcAft>
              <a:buClr>
                <a:srgbClr val="FFC000"/>
              </a:buClr>
              <a:buFont typeface="Georgia"/>
              <a:buChar char="•"/>
              <a:defRPr/>
            </a:pPr>
            <a:r>
              <a:rPr lang="cs-CZ" sz="2200">
                <a:solidFill>
                  <a:schemeClr val="tx1"/>
                </a:solidFill>
              </a:rPr>
              <a:t>Nervové řízení</a:t>
            </a:r>
          </a:p>
          <a:p>
            <a:pPr marL="659300" lvl="1" indent="-255600" eaLnBrk="1" fontAlgn="auto" hangingPunct="1">
              <a:spcAft>
                <a:spcPts val="0"/>
              </a:spcAft>
              <a:buClr>
                <a:schemeClr val="accent3"/>
              </a:buClr>
              <a:defRPr/>
            </a:pPr>
            <a:r>
              <a:rPr lang="cs-CZ" sz="2000">
                <a:solidFill>
                  <a:schemeClr val="accent1">
                    <a:lumMod val="50000"/>
                  </a:schemeClr>
                </a:solidFill>
              </a:rPr>
              <a:t>Sympatikus (zpomalení)  a parasympatikus (zrychlení)</a:t>
            </a:r>
          </a:p>
          <a:p>
            <a:pPr marL="659300" lvl="1" indent="-255600" eaLnBrk="1" fontAlgn="auto" hangingPunct="1">
              <a:spcAft>
                <a:spcPts val="0"/>
              </a:spcAft>
              <a:buClr>
                <a:schemeClr val="accent3"/>
              </a:buClr>
              <a:defRPr/>
            </a:pPr>
            <a:r>
              <a:rPr lang="cs-CZ" sz="2000">
                <a:solidFill>
                  <a:schemeClr val="accent1">
                    <a:lumMod val="50000"/>
                  </a:schemeClr>
                </a:solidFill>
              </a:rPr>
              <a:t>Reflexy</a:t>
            </a:r>
          </a:p>
          <a:p>
            <a:pPr marL="659300" lvl="1" indent="-255600" eaLnBrk="1" fontAlgn="auto" hangingPunct="1">
              <a:spcAft>
                <a:spcPts val="0"/>
              </a:spcAft>
              <a:buClr>
                <a:schemeClr val="accent3"/>
              </a:buClr>
              <a:defRPr/>
            </a:pPr>
            <a:endParaRPr lang="cs-CZ" sz="300">
              <a:solidFill>
                <a:schemeClr val="accent1">
                  <a:lumMod val="50000"/>
                </a:schemeClr>
              </a:solidFill>
            </a:endParaRPr>
          </a:p>
          <a:p>
            <a:pPr marL="367200" indent="-255600" eaLnBrk="1" fontAlgn="auto" hangingPunct="1">
              <a:spcAft>
                <a:spcPts val="0"/>
              </a:spcAft>
              <a:buClr>
                <a:srgbClr val="FFC000"/>
              </a:buClr>
              <a:defRPr/>
            </a:pPr>
            <a:r>
              <a:rPr lang="cs-CZ" sz="2200"/>
              <a:t>Humorální</a:t>
            </a:r>
          </a:p>
          <a:p>
            <a:pPr marL="659300" lvl="1" indent="-255600" eaLnBrk="1" fontAlgn="auto" hangingPunct="1">
              <a:spcAft>
                <a:spcPts val="0"/>
              </a:spcAft>
              <a:buClr>
                <a:schemeClr val="accent3"/>
              </a:buClr>
              <a:defRPr/>
            </a:pPr>
            <a:r>
              <a:rPr lang="cs-CZ" sz="2000">
                <a:solidFill>
                  <a:schemeClr val="accent1">
                    <a:lumMod val="50000"/>
                  </a:schemeClr>
                </a:solidFill>
              </a:rPr>
              <a:t>Motilitu zvyšuje substance P, </a:t>
            </a:r>
            <a:r>
              <a:rPr lang="cs-CZ" sz="2000" err="1">
                <a:solidFill>
                  <a:schemeClr val="accent1">
                    <a:lumMod val="50000"/>
                  </a:schemeClr>
                </a:solidFill>
              </a:rPr>
              <a:t>bombezin</a:t>
            </a:r>
            <a:r>
              <a:rPr lang="cs-CZ" sz="2000">
                <a:solidFill>
                  <a:schemeClr val="accent1">
                    <a:lumMod val="50000"/>
                  </a:schemeClr>
                </a:solidFill>
              </a:rPr>
              <a:t> a </a:t>
            </a:r>
            <a:r>
              <a:rPr lang="cs-CZ" sz="2000" err="1">
                <a:solidFill>
                  <a:schemeClr val="accent1">
                    <a:lumMod val="50000"/>
                  </a:schemeClr>
                </a:solidFill>
              </a:rPr>
              <a:t>neurotenzin</a:t>
            </a:r>
            <a:endParaRPr lang="cs-CZ" sz="2000">
              <a:solidFill>
                <a:schemeClr val="accent1">
                  <a:lumMod val="50000"/>
                </a:schemeClr>
              </a:solidFill>
            </a:endParaRPr>
          </a:p>
          <a:p>
            <a:pPr marL="659300" lvl="1" indent="-255600" eaLnBrk="1" fontAlgn="auto" hangingPunct="1">
              <a:spcAft>
                <a:spcPts val="0"/>
              </a:spcAft>
              <a:buClr>
                <a:schemeClr val="accent3"/>
              </a:buClr>
              <a:defRPr/>
            </a:pPr>
            <a:r>
              <a:rPr lang="cs-CZ" sz="2000">
                <a:solidFill>
                  <a:schemeClr val="accent1">
                    <a:lumMod val="50000"/>
                  </a:schemeClr>
                </a:solidFill>
              </a:rPr>
              <a:t>Motilitu snižuje </a:t>
            </a:r>
            <a:r>
              <a:rPr lang="cs-CZ" sz="2000" err="1">
                <a:solidFill>
                  <a:schemeClr val="accent1">
                    <a:lumMod val="50000"/>
                  </a:schemeClr>
                </a:solidFill>
              </a:rPr>
              <a:t>somatostatin</a:t>
            </a:r>
            <a:r>
              <a:rPr lang="cs-CZ" sz="2000">
                <a:solidFill>
                  <a:schemeClr val="accent1">
                    <a:lumMod val="50000"/>
                  </a:schemeClr>
                </a:solidFill>
              </a:rPr>
              <a:t>, GIP (gastrointestinální inhibiční peptid)</a:t>
            </a:r>
          </a:p>
        </p:txBody>
      </p:sp>
      <p:pic>
        <p:nvPicPr>
          <p:cNvPr id="17412"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pic>
        <p:nvPicPr>
          <p:cNvPr id="1026" name="Picture 2" descr="Výsledek obrázku pro duodenum"/>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00192" y="116632"/>
            <a:ext cx="2723889" cy="201121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77E00FD9-A7A7-4084-8F76-1304E8F70162}" type="slidenum">
              <a:rPr lang="cs-CZ"/>
              <a:pPr>
                <a:defRPr/>
              </a:pPr>
              <a:t>40</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C0C0C0"/>
                  </a:outerShdw>
                </a:effectLst>
              </a:rPr>
              <a:t>Dietní opatření při CN a UC</a:t>
            </a:r>
            <a:endParaRPr lang="cs-CZ" b="1">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42875" y="1428750"/>
            <a:ext cx="8858250" cy="5286375"/>
          </a:xfrm>
        </p:spPr>
        <p:txBody>
          <a:bodyPr>
            <a:normAutofit fontScale="92500" lnSpcReduction="10000"/>
          </a:bodyPr>
          <a:lstStyle/>
          <a:p>
            <a:pPr>
              <a:buFont typeface="Georgia" pitchFamily="18" charset="0"/>
              <a:buNone/>
              <a:defRPr/>
            </a:pPr>
            <a:r>
              <a:rPr lang="cs-CZ" sz="2200" b="1">
                <a:solidFill>
                  <a:srgbClr val="0070C0"/>
                </a:solidFill>
              </a:rPr>
              <a:t>Vhodné technologické úpravy </a:t>
            </a:r>
          </a:p>
          <a:p>
            <a:pPr>
              <a:buClr>
                <a:srgbClr val="FFC000"/>
              </a:buClr>
              <a:defRPr/>
            </a:pPr>
            <a:r>
              <a:rPr lang="cs-CZ" sz="2200"/>
              <a:t>Šetřící úprava - vaření,  vaření v páře, dušení, pečení</a:t>
            </a:r>
          </a:p>
          <a:p>
            <a:pPr>
              <a:buClr>
                <a:srgbClr val="FFC000"/>
              </a:buClr>
              <a:defRPr/>
            </a:pPr>
            <a:endParaRPr lang="cs-CZ" sz="2200"/>
          </a:p>
          <a:p>
            <a:pPr>
              <a:buClr>
                <a:srgbClr val="FFC000"/>
              </a:buClr>
              <a:buFont typeface="Georgia" pitchFamily="18" charset="0"/>
              <a:buNone/>
              <a:defRPr/>
            </a:pPr>
            <a:r>
              <a:rPr lang="cs-CZ" sz="2200" b="1">
                <a:solidFill>
                  <a:srgbClr val="0070C0"/>
                </a:solidFill>
              </a:rPr>
              <a:t>Vhodné potraviny</a:t>
            </a:r>
          </a:p>
          <a:p>
            <a:pPr>
              <a:buClr>
                <a:srgbClr val="FFC000"/>
              </a:buClr>
              <a:defRPr/>
            </a:pPr>
            <a:r>
              <a:rPr lang="cs-CZ" sz="2200"/>
              <a:t>Maso – libové bez kůže – kuřecí, krůtí, králičí, telecí</a:t>
            </a:r>
          </a:p>
          <a:p>
            <a:pPr>
              <a:buClr>
                <a:srgbClr val="FFC000"/>
              </a:buClr>
              <a:defRPr/>
            </a:pPr>
            <a:r>
              <a:rPr lang="cs-CZ" sz="2200"/>
              <a:t>Ryby</a:t>
            </a:r>
          </a:p>
          <a:p>
            <a:pPr>
              <a:buClr>
                <a:srgbClr val="FFC000"/>
              </a:buClr>
              <a:defRPr/>
            </a:pPr>
            <a:r>
              <a:rPr lang="cs-CZ" sz="2200"/>
              <a:t>Pečivo – bílé netučné pečivo, piškot</a:t>
            </a:r>
          </a:p>
          <a:p>
            <a:pPr>
              <a:buClr>
                <a:srgbClr val="FFC000"/>
              </a:buClr>
              <a:defRPr/>
            </a:pPr>
            <a:r>
              <a:rPr lang="cs-CZ" sz="2200"/>
              <a:t>Příkrmy – vařené brambory, těstoviny, loupaná rýže, jemný knedlík, noky</a:t>
            </a:r>
          </a:p>
          <a:p>
            <a:pPr>
              <a:buClr>
                <a:srgbClr val="FFC000"/>
              </a:buClr>
              <a:defRPr/>
            </a:pPr>
            <a:r>
              <a:rPr lang="cs-CZ" sz="2200"/>
              <a:t>Mléčné výrobky – nízkotučné, zakysané – jogurty, jogurtová mléka, tvaroh, tvarohové sýry</a:t>
            </a:r>
          </a:p>
          <a:p>
            <a:pPr>
              <a:buClr>
                <a:srgbClr val="FFC000"/>
              </a:buClr>
              <a:defRPr/>
            </a:pPr>
            <a:r>
              <a:rPr lang="cs-CZ" sz="2200"/>
              <a:t>Zelenina a ovoce - zpracování do měkka, pyré, zeleninové a ovocné šťávy, ovocné kaše, rosoly</a:t>
            </a:r>
          </a:p>
          <a:p>
            <a:pPr>
              <a:buFont typeface="Georgia" pitchFamily="18" charset="0"/>
              <a:buNone/>
              <a:defRPr/>
            </a:pPr>
            <a:endParaRPr lang="cs-CZ" sz="2200"/>
          </a:p>
          <a:p>
            <a:pPr lvl="1">
              <a:buFont typeface="Georgia" pitchFamily="18" charset="0"/>
              <a:buNone/>
              <a:defRPr/>
            </a:pPr>
            <a:endParaRPr lang="cs-CZ" sz="2000"/>
          </a:p>
          <a:p>
            <a:pPr>
              <a:defRPr/>
            </a:pPr>
            <a:endParaRPr lang="cs-CZ" sz="2200"/>
          </a:p>
          <a:p>
            <a:pPr>
              <a:defRPr/>
            </a:pPr>
            <a:endParaRPr lang="cs-CZ" sz="2200"/>
          </a:p>
          <a:p>
            <a:pPr lvl="2">
              <a:buFont typeface="Wingdings" pitchFamily="2" charset="2"/>
              <a:buNone/>
              <a:defRPr/>
            </a:pPr>
            <a:r>
              <a:rPr lang="cs-CZ" sz="1800" b="1"/>
              <a:t>		</a:t>
            </a:r>
            <a:endParaRPr lang="cs-CZ" sz="2000">
              <a:solidFill>
                <a:schemeClr val="accent1">
                  <a:lumMod val="50000"/>
                </a:schemeClr>
              </a:solidFill>
            </a:endParaRPr>
          </a:p>
          <a:p>
            <a:pPr marL="367200" indent="-255600" eaLnBrk="1" fontAlgn="auto" hangingPunct="1">
              <a:spcAft>
                <a:spcPts val="0"/>
              </a:spcAft>
              <a:buClr>
                <a:schemeClr val="accent3"/>
              </a:buClr>
              <a:buFont typeface="Georgia"/>
              <a:buChar char="•"/>
              <a:defRPr/>
            </a:pPr>
            <a:endParaRPr lang="cs-CZ" sz="500"/>
          </a:p>
        </p:txBody>
      </p:sp>
      <p:pic>
        <p:nvPicPr>
          <p:cNvPr id="78852"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94D1E080-E990-4A37-B27B-97F9A87AFF2D}" type="slidenum">
              <a:rPr lang="cs-CZ"/>
              <a:pPr>
                <a:defRPr/>
              </a:pPr>
              <a:t>41</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C0C0C0"/>
                  </a:outerShdw>
                </a:effectLst>
              </a:rPr>
              <a:t>Dietní opatření při CN a UC</a:t>
            </a:r>
            <a:endParaRPr lang="cs-CZ" b="1">
              <a:effectLst>
                <a:outerShdw blurRad="38100" dist="38100" dir="2700000" algn="tl">
                  <a:srgbClr val="000000">
                    <a:alpha val="43137"/>
                  </a:srgbClr>
                </a:outerShdw>
              </a:effectLst>
            </a:endParaRPr>
          </a:p>
        </p:txBody>
      </p:sp>
      <p:sp>
        <p:nvSpPr>
          <p:cNvPr id="80899" name="Zástupný symbol pro obsah 2"/>
          <p:cNvSpPr>
            <a:spLocks noGrp="1"/>
          </p:cNvSpPr>
          <p:nvPr>
            <p:ph idx="1"/>
          </p:nvPr>
        </p:nvSpPr>
        <p:spPr>
          <a:xfrm>
            <a:off x="142875" y="1571625"/>
            <a:ext cx="8858250" cy="5143500"/>
          </a:xfrm>
        </p:spPr>
        <p:txBody>
          <a:bodyPr/>
          <a:lstStyle/>
          <a:p>
            <a:pPr>
              <a:buFont typeface="Georgia" pitchFamily="18" charset="0"/>
              <a:buNone/>
            </a:pPr>
            <a:r>
              <a:rPr lang="cs-CZ" sz="2200" b="1" u="sng">
                <a:solidFill>
                  <a:srgbClr val="0070C0"/>
                </a:solidFill>
              </a:rPr>
              <a:t>Klidové období</a:t>
            </a:r>
          </a:p>
          <a:p>
            <a:pPr>
              <a:buFont typeface="Georgia" pitchFamily="18" charset="0"/>
              <a:buNone/>
            </a:pPr>
            <a:endParaRPr lang="cs-CZ" sz="1000" b="1" u="sng"/>
          </a:p>
          <a:p>
            <a:pPr>
              <a:buClr>
                <a:srgbClr val="FFC000"/>
              </a:buClr>
            </a:pPr>
            <a:endParaRPr lang="cs-CZ" sz="500"/>
          </a:p>
          <a:p>
            <a:pPr>
              <a:buClr>
                <a:srgbClr val="FFC000"/>
              </a:buClr>
            </a:pPr>
            <a:r>
              <a:rPr lang="cs-CZ" sz="2200"/>
              <a:t>individuální rozdíly</a:t>
            </a:r>
          </a:p>
          <a:p>
            <a:pPr>
              <a:buClr>
                <a:srgbClr val="FFC000"/>
              </a:buClr>
            </a:pPr>
            <a:r>
              <a:rPr lang="cs-CZ" sz="2200"/>
              <a:t>nejsou nutná striktní omezení</a:t>
            </a:r>
          </a:p>
          <a:p>
            <a:pPr>
              <a:buClr>
                <a:srgbClr val="FFC000"/>
              </a:buClr>
            </a:pPr>
            <a:endParaRPr lang="cs-CZ" sz="300"/>
          </a:p>
          <a:p>
            <a:pPr>
              <a:buClr>
                <a:srgbClr val="FFC000"/>
              </a:buClr>
            </a:pPr>
            <a:r>
              <a:rPr lang="cs-CZ" sz="2200"/>
              <a:t>každému pacientovi vyhovuje něco jiného a on sám si musí vytipovat potraviny, které může konzumovat bez rizika vzniku gastrointestinálních potíží jako je bolest břicha, nadýmání, průjmy</a:t>
            </a:r>
          </a:p>
          <a:p>
            <a:pPr>
              <a:buClr>
                <a:srgbClr val="FFC000"/>
              </a:buClr>
            </a:pPr>
            <a:endParaRPr lang="cs-CZ" sz="300"/>
          </a:p>
          <a:p>
            <a:pPr>
              <a:buClr>
                <a:srgbClr val="FFC000"/>
              </a:buClr>
            </a:pPr>
            <a:r>
              <a:rPr lang="cs-CZ" sz="2200"/>
              <a:t>obecně konzumace pokrmů v menších porcích 5-6x denně</a:t>
            </a:r>
          </a:p>
          <a:p>
            <a:pPr>
              <a:buClr>
                <a:srgbClr val="FFC000"/>
              </a:buClr>
            </a:pPr>
            <a:endParaRPr lang="cs-CZ" sz="300"/>
          </a:p>
          <a:p>
            <a:pPr>
              <a:buClr>
                <a:srgbClr val="FFC000"/>
              </a:buClr>
            </a:pPr>
            <a:r>
              <a:rPr lang="cs-CZ" sz="2200"/>
              <a:t>vhodné je vyhýbat se stravě tučné, nadýmavé, dráždivé</a:t>
            </a:r>
          </a:p>
          <a:p>
            <a:pPr>
              <a:buClr>
                <a:srgbClr val="FFC000"/>
              </a:buClr>
            </a:pPr>
            <a:endParaRPr lang="cs-CZ" sz="300"/>
          </a:p>
          <a:p>
            <a:pPr>
              <a:buClr>
                <a:srgbClr val="FFC000"/>
              </a:buClr>
            </a:pPr>
            <a:endParaRPr lang="cs-CZ" sz="300"/>
          </a:p>
          <a:p>
            <a:pPr>
              <a:buClr>
                <a:srgbClr val="FFC000"/>
              </a:buClr>
            </a:pPr>
            <a:r>
              <a:rPr lang="cs-CZ" sz="2200"/>
              <a:t>nedoporučuje se konzumace ořechů a olejnatých semen</a:t>
            </a:r>
            <a:r>
              <a:rPr lang="cs-CZ" sz="1800" b="1"/>
              <a:t>		</a:t>
            </a:r>
            <a:endParaRPr lang="cs-CZ" sz="2000">
              <a:solidFill>
                <a:srgbClr val="6F6F6F"/>
              </a:solidFill>
            </a:endParaRPr>
          </a:p>
          <a:p>
            <a:pPr eaLnBrk="1" hangingPunct="1">
              <a:buClr>
                <a:srgbClr val="969696"/>
              </a:buClr>
            </a:pPr>
            <a:endParaRPr lang="cs-CZ" sz="500"/>
          </a:p>
        </p:txBody>
      </p:sp>
      <p:pic>
        <p:nvPicPr>
          <p:cNvPr id="8090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72247D7A-3FAF-47EE-B384-CEFED8247EB7}" type="slidenum">
              <a:rPr lang="cs-CZ"/>
              <a:pPr>
                <a:defRPr/>
              </a:pPr>
              <a:t>42</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SYNDROM DRÁŽDIVÉHO TRAČNÍKU</a:t>
            </a:r>
          </a:p>
        </p:txBody>
      </p:sp>
      <p:sp>
        <p:nvSpPr>
          <p:cNvPr id="82947" name="Zástupný symbol pro obsah 2"/>
          <p:cNvSpPr>
            <a:spLocks noGrp="1"/>
          </p:cNvSpPr>
          <p:nvPr>
            <p:ph idx="1"/>
          </p:nvPr>
        </p:nvSpPr>
        <p:spPr>
          <a:xfrm>
            <a:off x="142875" y="1428750"/>
            <a:ext cx="8786813" cy="5286375"/>
          </a:xfrm>
        </p:spPr>
        <p:txBody>
          <a:bodyPr/>
          <a:lstStyle/>
          <a:p>
            <a:pPr marL="366713" eaLnBrk="1" hangingPunct="1">
              <a:buClr>
                <a:srgbClr val="FFC000"/>
              </a:buClr>
            </a:pPr>
            <a:r>
              <a:rPr lang="cs-CZ" sz="2400"/>
              <a:t>IBS - </a:t>
            </a:r>
            <a:r>
              <a:rPr lang="cs-CZ" sz="2400" err="1"/>
              <a:t>irritable</a:t>
            </a:r>
            <a:r>
              <a:rPr lang="cs-CZ" sz="2400"/>
              <a:t> </a:t>
            </a:r>
            <a:r>
              <a:rPr lang="cs-CZ" sz="2400" err="1"/>
              <a:t>bowel</a:t>
            </a:r>
            <a:r>
              <a:rPr lang="cs-CZ" sz="2400"/>
              <a:t> syndrome</a:t>
            </a:r>
          </a:p>
          <a:p>
            <a:pPr marL="366713" eaLnBrk="1" hangingPunct="1">
              <a:buClr>
                <a:srgbClr val="FFC000"/>
              </a:buClr>
            </a:pPr>
            <a:r>
              <a:rPr lang="cs-CZ" sz="2400"/>
              <a:t>Patří do skupiny </a:t>
            </a:r>
            <a:r>
              <a:rPr lang="cs-CZ" sz="2400">
                <a:solidFill>
                  <a:srgbClr val="0070C0"/>
                </a:solidFill>
              </a:rPr>
              <a:t>funkčních poruch</a:t>
            </a:r>
            <a:r>
              <a:rPr lang="cs-CZ" sz="2400"/>
              <a:t> trávicího traktu</a:t>
            </a:r>
          </a:p>
          <a:p>
            <a:pPr marL="366713" eaLnBrk="1" hangingPunct="1">
              <a:buClr>
                <a:srgbClr val="FFC000"/>
              </a:buClr>
            </a:pPr>
            <a:r>
              <a:rPr lang="cs-CZ" sz="2400"/>
              <a:t>Četný výskyt v gastroenterologické praxi</a:t>
            </a:r>
          </a:p>
          <a:p>
            <a:pPr marL="366713" eaLnBrk="1" hangingPunct="1">
              <a:buClr>
                <a:srgbClr val="FFC000"/>
              </a:buClr>
            </a:pPr>
            <a:r>
              <a:rPr lang="cs-CZ" sz="2400"/>
              <a:t>Výskyt u žen 14-24 %, u mužů 5-19 % (ženy 2x častěji)</a:t>
            </a:r>
          </a:p>
          <a:p>
            <a:pPr marL="366713" eaLnBrk="1" hangingPunct="1">
              <a:buClr>
                <a:srgbClr val="FFC000"/>
              </a:buClr>
            </a:pPr>
            <a:r>
              <a:rPr lang="cs-CZ" sz="2400"/>
              <a:t>Z dalších diagnostických zvláštností je zde i současný výskyt </a:t>
            </a:r>
            <a:r>
              <a:rPr lang="cs-CZ" sz="2400">
                <a:solidFill>
                  <a:srgbClr val="0070C0"/>
                </a:solidFill>
              </a:rPr>
              <a:t>psychiatrického onemocnění </a:t>
            </a:r>
            <a:r>
              <a:rPr lang="cs-CZ" sz="2400"/>
              <a:t>– udává se, že až v 50 % jej provázejí depresivní syndrom a úzkostné stavy.</a:t>
            </a:r>
          </a:p>
          <a:p>
            <a:pPr marL="366713" eaLnBrk="1" hangingPunct="1">
              <a:buClr>
                <a:srgbClr val="FFC000"/>
              </a:buClr>
            </a:pPr>
            <a:endParaRPr lang="cs-CZ" sz="2400"/>
          </a:p>
          <a:p>
            <a:pPr marL="366713" eaLnBrk="1" hangingPunct="1"/>
            <a:endParaRPr lang="cs-CZ" sz="500"/>
          </a:p>
        </p:txBody>
      </p:sp>
      <p:pic>
        <p:nvPicPr>
          <p:cNvPr id="82948"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9E32D2A9-90B9-45D5-AAD3-E218CD2FEA9B}" type="slidenum">
              <a:rPr lang="cs-CZ"/>
              <a:pPr>
                <a:defRPr/>
              </a:pPr>
              <a:t>43</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KLINICKÝ OBRAZ</a:t>
            </a:r>
          </a:p>
        </p:txBody>
      </p:sp>
      <p:sp>
        <p:nvSpPr>
          <p:cNvPr id="84995" name="Zástupný symbol pro obsah 2"/>
          <p:cNvSpPr>
            <a:spLocks noGrp="1"/>
          </p:cNvSpPr>
          <p:nvPr>
            <p:ph idx="1"/>
          </p:nvPr>
        </p:nvSpPr>
        <p:spPr>
          <a:xfrm>
            <a:off x="179512" y="1196752"/>
            <a:ext cx="8786813" cy="5373687"/>
          </a:xfrm>
        </p:spPr>
        <p:txBody>
          <a:bodyPr/>
          <a:lstStyle/>
          <a:p>
            <a:pPr>
              <a:lnSpc>
                <a:spcPct val="90000"/>
              </a:lnSpc>
              <a:buClr>
                <a:srgbClr val="FFC000"/>
              </a:buClr>
            </a:pPr>
            <a:r>
              <a:rPr lang="pl-PL" sz="2000"/>
              <a:t>Charakteristickým příznakem jsou t</a:t>
            </a:r>
            <a:r>
              <a:rPr lang="pl-PL" sz="1900">
                <a:solidFill>
                  <a:schemeClr val="tx1"/>
                </a:solidFill>
              </a:rPr>
              <a:t>zv.</a:t>
            </a:r>
            <a:r>
              <a:rPr lang="pl-PL" sz="1900">
                <a:solidFill>
                  <a:srgbClr val="0070C0"/>
                </a:solidFill>
              </a:rPr>
              <a:t> </a:t>
            </a:r>
            <a:r>
              <a:rPr lang="pl-PL" sz="1900" b="1">
                <a:solidFill>
                  <a:srgbClr val="0070C0"/>
                </a:solidFill>
              </a:rPr>
              <a:t>debakly</a:t>
            </a:r>
            <a:r>
              <a:rPr lang="pl-PL" sz="1900">
                <a:solidFill>
                  <a:srgbClr val="0070C0"/>
                </a:solidFill>
              </a:rPr>
              <a:t> </a:t>
            </a:r>
            <a:r>
              <a:rPr lang="pl-PL" sz="1900">
                <a:solidFill>
                  <a:schemeClr val="tx1"/>
                </a:solidFill>
              </a:rPr>
              <a:t>(náhle vzniklé urgentní defekace)</a:t>
            </a:r>
          </a:p>
          <a:p>
            <a:pPr>
              <a:lnSpc>
                <a:spcPct val="90000"/>
              </a:lnSpc>
              <a:buClr>
                <a:srgbClr val="FFC000"/>
              </a:buClr>
            </a:pPr>
            <a:r>
              <a:rPr lang="pl-PL" sz="1900"/>
              <a:t>A) obtíže mohou být </a:t>
            </a:r>
            <a:r>
              <a:rPr lang="pl-PL" sz="1900" u="sng">
                <a:solidFill>
                  <a:srgbClr val="0070C0"/>
                </a:solidFill>
              </a:rPr>
              <a:t>intermitentní</a:t>
            </a:r>
            <a:r>
              <a:rPr lang="pl-PL" sz="1900"/>
              <a:t>, často při psychické zátěži</a:t>
            </a:r>
          </a:p>
          <a:p>
            <a:pPr marL="109537" indent="0">
              <a:lnSpc>
                <a:spcPct val="90000"/>
              </a:lnSpc>
              <a:buClr>
                <a:srgbClr val="FFC000"/>
              </a:buClr>
              <a:buNone/>
            </a:pPr>
            <a:endParaRPr lang="pl-PL" sz="1900"/>
          </a:p>
          <a:p>
            <a:pPr>
              <a:lnSpc>
                <a:spcPct val="90000"/>
              </a:lnSpc>
              <a:buClr>
                <a:srgbClr val="FFC000"/>
              </a:buClr>
            </a:pPr>
            <a:r>
              <a:rPr lang="pl-PL" sz="1900">
                <a:solidFill>
                  <a:schemeClr val="tx1"/>
                </a:solidFill>
              </a:rPr>
              <a:t>B) velmi často jsou potíže rytmické, téměř </a:t>
            </a:r>
            <a:r>
              <a:rPr lang="pl-PL" sz="1900" u="sng">
                <a:solidFill>
                  <a:srgbClr val="0070C0"/>
                </a:solidFill>
              </a:rPr>
              <a:t>každodenní</a:t>
            </a:r>
            <a:r>
              <a:rPr lang="pl-PL" sz="1900"/>
              <a:t> – projevují se jako frakcionované ranní defekace (v krátkých intervalech dochází k opakovanému vyprázdnění stolice, jejíž konzistence postupně řídne) nebo postprandiální defekace, naléhavé nucení na stolici po konzumaci jídla</a:t>
            </a:r>
          </a:p>
          <a:p>
            <a:pPr lvl="1">
              <a:lnSpc>
                <a:spcPct val="90000"/>
              </a:lnSpc>
            </a:pPr>
            <a:endParaRPr lang="pl-PL" sz="1900">
              <a:solidFill>
                <a:srgbClr val="6F6F6F"/>
              </a:solidFill>
            </a:endParaRPr>
          </a:p>
          <a:p>
            <a:pPr>
              <a:lnSpc>
                <a:spcPct val="90000"/>
              </a:lnSpc>
              <a:buClr>
                <a:srgbClr val="FFC000"/>
              </a:buClr>
              <a:buFont typeface="Arial" charset="0"/>
              <a:buChar char="•"/>
            </a:pPr>
            <a:r>
              <a:rPr lang="pl-PL" sz="1900"/>
              <a:t>C) u některých pacientů obtíže </a:t>
            </a:r>
            <a:r>
              <a:rPr lang="pl-PL" sz="1900" u="sng">
                <a:solidFill>
                  <a:srgbClr val="0070C0"/>
                </a:solidFill>
              </a:rPr>
              <a:t>trvalé</a:t>
            </a:r>
            <a:r>
              <a:rPr lang="pl-PL" sz="1900"/>
              <a:t>, projevující se jako dolní dyspeptický syndrom – pocit plnosti, nadýmání, s flatulencí nebo bez, nepravidelná často řídká stolice</a:t>
            </a:r>
          </a:p>
          <a:p>
            <a:pPr lvl="1">
              <a:lnSpc>
                <a:spcPct val="90000"/>
              </a:lnSpc>
            </a:pPr>
            <a:endParaRPr lang="pl-PL" sz="300">
              <a:solidFill>
                <a:srgbClr val="6F6F6F"/>
              </a:solidFill>
            </a:endParaRPr>
          </a:p>
          <a:p>
            <a:pPr lvl="2">
              <a:lnSpc>
                <a:spcPct val="90000"/>
              </a:lnSpc>
            </a:pPr>
            <a:endParaRPr lang="pl-PL" sz="500">
              <a:solidFill>
                <a:srgbClr val="6F6F6F"/>
              </a:solidFill>
            </a:endParaRPr>
          </a:p>
          <a:p>
            <a:pPr>
              <a:lnSpc>
                <a:spcPct val="90000"/>
              </a:lnSpc>
              <a:buClr>
                <a:srgbClr val="FFC000"/>
              </a:buClr>
            </a:pPr>
            <a:r>
              <a:rPr lang="pl-PL" sz="2000"/>
              <a:t>Rozdělení na podskupiny dle predominantního typu </a:t>
            </a:r>
            <a:r>
              <a:rPr lang="cs-CZ" sz="2000"/>
              <a:t>vyprazdňování</a:t>
            </a:r>
          </a:p>
          <a:p>
            <a:pPr lvl="1">
              <a:lnSpc>
                <a:spcPct val="90000"/>
              </a:lnSpc>
            </a:pPr>
            <a:r>
              <a:rPr lang="cs-CZ" sz="2000">
                <a:solidFill>
                  <a:srgbClr val="6F6F6F"/>
                </a:solidFill>
              </a:rPr>
              <a:t>obstipační typ </a:t>
            </a:r>
          </a:p>
          <a:p>
            <a:pPr lvl="1">
              <a:lnSpc>
                <a:spcPct val="90000"/>
              </a:lnSpc>
            </a:pPr>
            <a:r>
              <a:rPr lang="cs-CZ" sz="2000">
                <a:solidFill>
                  <a:srgbClr val="6F6F6F"/>
                </a:solidFill>
              </a:rPr>
              <a:t>průjmovitý typ </a:t>
            </a:r>
          </a:p>
          <a:p>
            <a:pPr lvl="1">
              <a:lnSpc>
                <a:spcPct val="90000"/>
              </a:lnSpc>
            </a:pPr>
            <a:r>
              <a:rPr lang="cs-CZ" sz="2000">
                <a:solidFill>
                  <a:srgbClr val="6F6F6F"/>
                </a:solidFill>
              </a:rPr>
              <a:t>alternující nebo smíšený typ</a:t>
            </a:r>
            <a:r>
              <a:rPr lang="cs-CZ" sz="2000"/>
              <a:t> </a:t>
            </a:r>
          </a:p>
        </p:txBody>
      </p:sp>
      <p:pic>
        <p:nvPicPr>
          <p:cNvPr id="8499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E4A612DA-A606-4EEB-AD42-156E9DF2A19C}" type="slidenum">
              <a:rPr lang="cs-CZ"/>
              <a:pPr>
                <a:defRPr/>
              </a:pPr>
              <a:t>44</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LÉČBA DRÁŽDIVÉHO TRAČNÍKU</a:t>
            </a:r>
          </a:p>
        </p:txBody>
      </p:sp>
      <p:sp>
        <p:nvSpPr>
          <p:cNvPr id="3" name="Zástupný symbol pro obsah 2"/>
          <p:cNvSpPr>
            <a:spLocks noGrp="1"/>
          </p:cNvSpPr>
          <p:nvPr>
            <p:ph idx="1"/>
          </p:nvPr>
        </p:nvSpPr>
        <p:spPr>
          <a:xfrm>
            <a:off x="142875" y="1785938"/>
            <a:ext cx="8786813" cy="4929187"/>
          </a:xfrm>
        </p:spPr>
        <p:txBody>
          <a:bodyPr>
            <a:normAutofit/>
          </a:bodyPr>
          <a:lstStyle/>
          <a:p>
            <a:pPr marL="367200" indent="-255600" eaLnBrk="1" fontAlgn="auto" hangingPunct="1">
              <a:spcAft>
                <a:spcPts val="0"/>
              </a:spcAft>
              <a:buClr>
                <a:srgbClr val="FFC000"/>
              </a:buClr>
              <a:defRPr/>
            </a:pPr>
            <a:r>
              <a:rPr lang="cs-CZ" sz="2400"/>
              <a:t>Individuální </a:t>
            </a:r>
          </a:p>
          <a:p>
            <a:pPr marL="367200" indent="-255600" eaLnBrk="1" fontAlgn="auto" hangingPunct="1">
              <a:spcAft>
                <a:spcPts val="0"/>
              </a:spcAft>
              <a:buClr>
                <a:srgbClr val="FFC000"/>
              </a:buClr>
              <a:defRPr/>
            </a:pPr>
            <a:endParaRPr lang="cs-CZ" sz="1000"/>
          </a:p>
          <a:p>
            <a:pPr marL="367200" indent="-255600" eaLnBrk="1" fontAlgn="auto" hangingPunct="1">
              <a:spcAft>
                <a:spcPts val="0"/>
              </a:spcAft>
              <a:buClr>
                <a:srgbClr val="FFC000"/>
              </a:buClr>
              <a:defRPr/>
            </a:pPr>
            <a:r>
              <a:rPr lang="cs-CZ" sz="2400"/>
              <a:t>Úprava životosprávy</a:t>
            </a:r>
          </a:p>
          <a:p>
            <a:pPr marL="367200" indent="-255600" eaLnBrk="1" fontAlgn="auto" hangingPunct="1">
              <a:spcAft>
                <a:spcPts val="0"/>
              </a:spcAft>
              <a:buClr>
                <a:srgbClr val="FFC000"/>
              </a:buClr>
              <a:defRPr/>
            </a:pPr>
            <a:endParaRPr lang="cs-CZ" sz="1000"/>
          </a:p>
          <a:p>
            <a:pPr marL="367200" indent="-255600" eaLnBrk="1" fontAlgn="auto" hangingPunct="1">
              <a:spcAft>
                <a:spcPts val="0"/>
              </a:spcAft>
              <a:buClr>
                <a:srgbClr val="FFC000"/>
              </a:buClr>
              <a:defRPr/>
            </a:pPr>
            <a:r>
              <a:rPr lang="cs-CZ" sz="2400"/>
              <a:t>Psychoterapie</a:t>
            </a:r>
          </a:p>
          <a:p>
            <a:pPr marL="367200" indent="-255600" eaLnBrk="1" fontAlgn="auto" hangingPunct="1">
              <a:spcAft>
                <a:spcPts val="0"/>
              </a:spcAft>
              <a:buClr>
                <a:srgbClr val="FFC000"/>
              </a:buClr>
              <a:defRPr/>
            </a:pPr>
            <a:endParaRPr lang="cs-CZ" sz="1000"/>
          </a:p>
          <a:p>
            <a:pPr marL="367200" indent="-255600" eaLnBrk="1" fontAlgn="auto" hangingPunct="1">
              <a:spcAft>
                <a:spcPts val="0"/>
              </a:spcAft>
              <a:buClr>
                <a:srgbClr val="FFC000"/>
              </a:buClr>
              <a:defRPr/>
            </a:pPr>
            <a:r>
              <a:rPr lang="cs-CZ" sz="2400"/>
              <a:t>Farmakoterapie</a:t>
            </a:r>
          </a:p>
          <a:p>
            <a:pPr lvl="1">
              <a:defRPr/>
            </a:pPr>
            <a:r>
              <a:rPr lang="cs-CZ" sz="2000">
                <a:solidFill>
                  <a:schemeClr val="accent1">
                    <a:lumMod val="50000"/>
                  </a:schemeClr>
                </a:solidFill>
              </a:rPr>
              <a:t>spasmolytika (uvolňující křeče)</a:t>
            </a:r>
          </a:p>
          <a:p>
            <a:pPr lvl="1">
              <a:defRPr/>
            </a:pPr>
            <a:r>
              <a:rPr lang="cs-CZ" sz="2000" err="1">
                <a:solidFill>
                  <a:schemeClr val="accent1">
                    <a:lumMod val="50000"/>
                  </a:schemeClr>
                </a:solidFill>
              </a:rPr>
              <a:t>antidiaroika</a:t>
            </a:r>
            <a:endParaRPr lang="cs-CZ" sz="2000">
              <a:solidFill>
                <a:schemeClr val="accent1">
                  <a:lumMod val="50000"/>
                </a:schemeClr>
              </a:solidFill>
            </a:endParaRPr>
          </a:p>
          <a:p>
            <a:pPr lvl="1">
              <a:defRPr/>
            </a:pPr>
            <a:r>
              <a:rPr lang="cs-CZ" sz="2000">
                <a:solidFill>
                  <a:schemeClr val="accent1">
                    <a:lumMod val="50000"/>
                  </a:schemeClr>
                </a:solidFill>
              </a:rPr>
              <a:t>antidepresiva</a:t>
            </a:r>
          </a:p>
          <a:p>
            <a:pPr lvl="1">
              <a:defRPr/>
            </a:pPr>
            <a:r>
              <a:rPr lang="cs-CZ" sz="2000" err="1">
                <a:solidFill>
                  <a:schemeClr val="accent1">
                    <a:lumMod val="50000"/>
                  </a:schemeClr>
                </a:solidFill>
              </a:rPr>
              <a:t>prokinetika</a:t>
            </a:r>
            <a:r>
              <a:rPr lang="cs-CZ" sz="2000">
                <a:solidFill>
                  <a:schemeClr val="accent1">
                    <a:lumMod val="50000"/>
                  </a:schemeClr>
                </a:solidFill>
              </a:rPr>
              <a:t> a laxativa</a:t>
            </a:r>
          </a:p>
          <a:p>
            <a:pPr>
              <a:defRPr/>
            </a:pPr>
            <a:endParaRPr lang="cs-CZ" sz="1000"/>
          </a:p>
          <a:p>
            <a:pPr marL="367200" indent="-255600" eaLnBrk="1" fontAlgn="auto" hangingPunct="1">
              <a:spcAft>
                <a:spcPts val="0"/>
              </a:spcAft>
              <a:buClr>
                <a:srgbClr val="FFC000"/>
              </a:buClr>
              <a:defRPr/>
            </a:pPr>
            <a:r>
              <a:rPr lang="cs-CZ" sz="2400"/>
              <a:t>Edukace pacienta</a:t>
            </a:r>
          </a:p>
          <a:p>
            <a:pPr marL="659300" lvl="1" indent="-255600" eaLnBrk="1" fontAlgn="auto" hangingPunct="1">
              <a:spcAft>
                <a:spcPts val="0"/>
              </a:spcAft>
              <a:buClr>
                <a:schemeClr val="accent3"/>
              </a:buClr>
              <a:defRPr/>
            </a:pPr>
            <a:endParaRPr lang="cs-CZ" sz="1000"/>
          </a:p>
          <a:p>
            <a:pPr marL="367200" indent="-255600" eaLnBrk="1" fontAlgn="auto" hangingPunct="1">
              <a:spcAft>
                <a:spcPts val="0"/>
              </a:spcAft>
              <a:buClr>
                <a:schemeClr val="accent3"/>
              </a:buClr>
              <a:buFont typeface="Georgia"/>
              <a:buChar char="•"/>
              <a:defRPr/>
            </a:pPr>
            <a:endParaRPr lang="cs-CZ" sz="500"/>
          </a:p>
        </p:txBody>
      </p:sp>
      <p:pic>
        <p:nvPicPr>
          <p:cNvPr id="87044"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3ED4406C-78C2-488F-B7AB-A436D544EE4F}" type="slidenum">
              <a:rPr lang="cs-CZ"/>
              <a:pPr>
                <a:defRPr/>
              </a:pPr>
              <a:t>45</a:t>
            </a:fld>
            <a:endParaRPr lang="cs-CZ"/>
          </a:p>
        </p:txBody>
      </p:sp>
      <p:sp>
        <p:nvSpPr>
          <p:cNvPr id="2" name="Nadpis 1"/>
          <p:cNvSpPr>
            <a:spLocks noGrp="1"/>
          </p:cNvSpPr>
          <p:nvPr>
            <p:ph type="title"/>
          </p:nvPr>
        </p:nvSpPr>
        <p:spPr>
          <a:xfrm>
            <a:off x="285750" y="428625"/>
            <a:ext cx="8443913" cy="928688"/>
          </a:xfrm>
        </p:spPr>
        <p:txBody>
          <a:bodyPr>
            <a:normAutofit/>
          </a:bodyPr>
          <a:lstStyle/>
          <a:p>
            <a:pPr marL="367200" indent="-255600" eaLnBrk="1" fontAlgn="auto" hangingPunct="1">
              <a:spcAft>
                <a:spcPts val="0"/>
              </a:spcAft>
              <a:defRPr/>
            </a:pPr>
            <a:r>
              <a:rPr lang="cs-CZ" b="1">
                <a:effectLst>
                  <a:outerShdw blurRad="38100" dist="38100" dir="2700000" algn="tl">
                    <a:srgbClr val="000000">
                      <a:alpha val="43137"/>
                    </a:srgbClr>
                  </a:outerShdw>
                </a:effectLst>
              </a:rPr>
              <a:t>Stravovací režim a dietní léčba</a:t>
            </a:r>
            <a:endParaRPr lang="cs-CZ" sz="3600" b="1">
              <a:solidFill>
                <a:schemeClr val="accent1">
                  <a:lumMod val="50000"/>
                </a:schemeClr>
              </a:solidFill>
              <a:effectLst>
                <a:outerShdw blurRad="38100" dist="38100" dir="2700000" algn="tl">
                  <a:srgbClr val="000000">
                    <a:alpha val="43137"/>
                  </a:srgbClr>
                </a:outerShdw>
              </a:effectLst>
            </a:endParaRPr>
          </a:p>
        </p:txBody>
      </p:sp>
      <p:sp>
        <p:nvSpPr>
          <p:cNvPr id="89091" name="Zástupný symbol pro obsah 2"/>
          <p:cNvSpPr>
            <a:spLocks noGrp="1"/>
          </p:cNvSpPr>
          <p:nvPr>
            <p:ph idx="1"/>
          </p:nvPr>
        </p:nvSpPr>
        <p:spPr>
          <a:xfrm>
            <a:off x="142875" y="1285875"/>
            <a:ext cx="8858250" cy="5429250"/>
          </a:xfrm>
        </p:spPr>
        <p:txBody>
          <a:bodyPr/>
          <a:lstStyle/>
          <a:p>
            <a:pPr marL="355600" indent="-268288" eaLnBrk="1" hangingPunct="1">
              <a:lnSpc>
                <a:spcPct val="80000"/>
              </a:lnSpc>
              <a:buClr>
                <a:srgbClr val="FFC000"/>
              </a:buClr>
            </a:pPr>
            <a:r>
              <a:rPr lang="cs-CZ" sz="2100"/>
              <a:t>Konzumace stravy </a:t>
            </a:r>
            <a:r>
              <a:rPr lang="cs-CZ" sz="2100">
                <a:solidFill>
                  <a:srgbClr val="0070C0"/>
                </a:solidFill>
              </a:rPr>
              <a:t>v klidném </a:t>
            </a:r>
            <a:r>
              <a:rPr lang="cs-CZ" sz="2100"/>
              <a:t>nerušeném prostředí</a:t>
            </a:r>
          </a:p>
          <a:p>
            <a:pPr marL="355600" indent="-268288" eaLnBrk="1" hangingPunct="1">
              <a:lnSpc>
                <a:spcPct val="80000"/>
              </a:lnSpc>
              <a:buClr>
                <a:srgbClr val="FFC000"/>
              </a:buClr>
            </a:pPr>
            <a:endParaRPr lang="cs-CZ" sz="500"/>
          </a:p>
          <a:p>
            <a:pPr marL="355600" indent="-268288" eaLnBrk="1" hangingPunct="1">
              <a:lnSpc>
                <a:spcPct val="80000"/>
              </a:lnSpc>
              <a:buClr>
                <a:srgbClr val="FFC000"/>
              </a:buClr>
            </a:pPr>
            <a:r>
              <a:rPr lang="cs-CZ" sz="2100"/>
              <a:t>Pravidelný příjem malých porcí</a:t>
            </a:r>
          </a:p>
          <a:p>
            <a:pPr marL="355600" indent="-268288" eaLnBrk="1" hangingPunct="1">
              <a:lnSpc>
                <a:spcPct val="80000"/>
              </a:lnSpc>
              <a:buClr>
                <a:srgbClr val="FFC000"/>
              </a:buClr>
            </a:pPr>
            <a:endParaRPr lang="cs-CZ" sz="500"/>
          </a:p>
          <a:p>
            <a:pPr marL="355600" indent="-268288" eaLnBrk="1" hangingPunct="1">
              <a:lnSpc>
                <a:spcPct val="80000"/>
              </a:lnSpc>
              <a:buClr>
                <a:srgbClr val="FFC000"/>
              </a:buClr>
            </a:pPr>
            <a:r>
              <a:rPr lang="cs-CZ" sz="2100"/>
              <a:t>Podávání </a:t>
            </a:r>
            <a:r>
              <a:rPr lang="cs-CZ" sz="2100">
                <a:solidFill>
                  <a:srgbClr val="0070C0"/>
                </a:solidFill>
              </a:rPr>
              <a:t>vlákniny</a:t>
            </a:r>
            <a:r>
              <a:rPr lang="cs-CZ" sz="2100"/>
              <a:t>, s výjimkou pacientů, kterým vyvolává obtíže</a:t>
            </a:r>
          </a:p>
          <a:p>
            <a:pPr marL="808038" lvl="1" indent="-273050" eaLnBrk="1" hangingPunct="1">
              <a:lnSpc>
                <a:spcPct val="80000"/>
              </a:lnSpc>
              <a:buClr>
                <a:srgbClr val="6F6F6F"/>
              </a:buClr>
            </a:pPr>
            <a:r>
              <a:rPr lang="cs-CZ" sz="1900">
                <a:solidFill>
                  <a:srgbClr val="6F6F6F"/>
                </a:solidFill>
              </a:rPr>
              <a:t>Výhodné u obstipační formy – z</a:t>
            </a:r>
            <a:r>
              <a:rPr lang="cs-CZ" sz="1900">
                <a:solidFill>
                  <a:srgbClr val="6F6F6F"/>
                </a:solidFill>
                <a:latin typeface="Times New Roman" pitchFamily="18" charset="0"/>
              </a:rPr>
              <a:t>rychluje</a:t>
            </a:r>
            <a:r>
              <a:rPr lang="cs-CZ" sz="1900">
                <a:solidFill>
                  <a:srgbClr val="6F6F6F"/>
                </a:solidFill>
              </a:rPr>
              <a:t> tranzit </a:t>
            </a:r>
            <a:r>
              <a:rPr lang="cs-CZ" sz="1900" err="1">
                <a:solidFill>
                  <a:srgbClr val="6F6F6F"/>
                </a:solidFill>
              </a:rPr>
              <a:t>time</a:t>
            </a:r>
            <a:endParaRPr lang="cs-CZ" sz="1900">
              <a:solidFill>
                <a:srgbClr val="6F6F6F"/>
              </a:solidFill>
            </a:endParaRPr>
          </a:p>
          <a:p>
            <a:pPr marL="808038" lvl="1" indent="-273050" eaLnBrk="1" hangingPunct="1">
              <a:lnSpc>
                <a:spcPct val="80000"/>
              </a:lnSpc>
              <a:buClr>
                <a:srgbClr val="6F6F6F"/>
              </a:buClr>
            </a:pPr>
            <a:r>
              <a:rPr lang="cs-CZ" sz="1900">
                <a:solidFill>
                  <a:srgbClr val="6F6F6F"/>
                </a:solidFill>
              </a:rPr>
              <a:t>Vazba žlučových solí, které mají vliv na kontraktilitu tračníku</a:t>
            </a:r>
          </a:p>
          <a:p>
            <a:pPr marL="808038" lvl="1" indent="-273050">
              <a:lnSpc>
                <a:spcPct val="80000"/>
              </a:lnSpc>
              <a:buClr>
                <a:srgbClr val="FFC000"/>
              </a:buClr>
            </a:pPr>
            <a:endParaRPr lang="cs-CZ" sz="500">
              <a:solidFill>
                <a:srgbClr val="536142"/>
              </a:solidFill>
            </a:endParaRPr>
          </a:p>
          <a:p>
            <a:pPr marL="355600" indent="-268288" eaLnBrk="1" hangingPunct="1">
              <a:lnSpc>
                <a:spcPct val="80000"/>
              </a:lnSpc>
              <a:buClr>
                <a:srgbClr val="FFC000"/>
              </a:buClr>
            </a:pPr>
            <a:r>
              <a:rPr lang="cs-CZ" sz="2100"/>
              <a:t>Vyloučení potravin, které vyvolávají </a:t>
            </a:r>
            <a:r>
              <a:rPr lang="cs-CZ" sz="2100" err="1"/>
              <a:t>dyskomfort</a:t>
            </a:r>
            <a:r>
              <a:rPr lang="cs-CZ" sz="2100"/>
              <a:t> pacienta</a:t>
            </a:r>
          </a:p>
          <a:p>
            <a:pPr marL="808038" lvl="1" indent="-273050" eaLnBrk="1" hangingPunct="1">
              <a:lnSpc>
                <a:spcPct val="80000"/>
              </a:lnSpc>
              <a:buClr>
                <a:srgbClr val="6F6F6F"/>
              </a:buClr>
            </a:pPr>
            <a:r>
              <a:rPr lang="cs-CZ" sz="1900">
                <a:solidFill>
                  <a:srgbClr val="6F6F6F"/>
                </a:solidFill>
              </a:rPr>
              <a:t>Často jsou hůře tolerována více kořeněná jídla, mléko - zejména ve větším množství najednou, kvašené potraviny, pokrmy smažené a s větším obsahem tuku, nápoje s obsahem CO2 </a:t>
            </a:r>
          </a:p>
          <a:p>
            <a:pPr marL="1331913" lvl="2" indent="-258763" eaLnBrk="1" hangingPunct="1">
              <a:lnSpc>
                <a:spcPct val="80000"/>
              </a:lnSpc>
              <a:buClr>
                <a:srgbClr val="E7BC29"/>
              </a:buClr>
              <a:buFont typeface="Arial" charset="0"/>
              <a:buChar char="•"/>
            </a:pPr>
            <a:endParaRPr lang="cs-CZ" sz="500">
              <a:solidFill>
                <a:srgbClr val="536142"/>
              </a:solidFill>
            </a:endParaRPr>
          </a:p>
          <a:p>
            <a:pPr marL="355600" indent="-268288" eaLnBrk="1" hangingPunct="1">
              <a:lnSpc>
                <a:spcPct val="80000"/>
              </a:lnSpc>
              <a:buClr>
                <a:srgbClr val="FFC000"/>
              </a:buClr>
              <a:buFont typeface="Arial" charset="0"/>
              <a:buChar char="•"/>
            </a:pPr>
            <a:r>
              <a:rPr lang="cs-CZ" sz="2100"/>
              <a:t>Výhodné je podávání </a:t>
            </a:r>
            <a:r>
              <a:rPr lang="cs-CZ" sz="2100" err="1">
                <a:solidFill>
                  <a:srgbClr val="0070C0"/>
                </a:solidFill>
              </a:rPr>
              <a:t>probiotik</a:t>
            </a:r>
            <a:r>
              <a:rPr lang="cs-CZ" sz="2100">
                <a:solidFill>
                  <a:srgbClr val="0070C0"/>
                </a:solidFill>
              </a:rPr>
              <a:t> a </a:t>
            </a:r>
            <a:r>
              <a:rPr lang="cs-CZ" sz="2100" err="1">
                <a:solidFill>
                  <a:srgbClr val="0070C0"/>
                </a:solidFill>
              </a:rPr>
              <a:t>prebiotik</a:t>
            </a:r>
            <a:r>
              <a:rPr lang="cs-CZ" sz="2100"/>
              <a:t> k úpravě </a:t>
            </a:r>
            <a:r>
              <a:rPr lang="cs-CZ" sz="2100" err="1"/>
              <a:t>dysmikrobie</a:t>
            </a:r>
            <a:endParaRPr lang="cs-CZ" sz="2100"/>
          </a:p>
          <a:p>
            <a:pPr marL="355600" indent="-268288" eaLnBrk="1" hangingPunct="1">
              <a:lnSpc>
                <a:spcPct val="80000"/>
              </a:lnSpc>
              <a:buClr>
                <a:srgbClr val="FFC000"/>
              </a:buClr>
              <a:buFont typeface="Arial" charset="0"/>
              <a:buChar char="•"/>
            </a:pPr>
            <a:endParaRPr lang="cs-CZ" sz="500"/>
          </a:p>
          <a:p>
            <a:pPr marL="355600" indent="-268288" eaLnBrk="1" hangingPunct="1">
              <a:lnSpc>
                <a:spcPct val="80000"/>
              </a:lnSpc>
              <a:buClr>
                <a:srgbClr val="FFC000"/>
              </a:buClr>
              <a:buFont typeface="Arial" charset="0"/>
              <a:buChar char="•"/>
            </a:pPr>
            <a:r>
              <a:rPr lang="cs-CZ" sz="2100"/>
              <a:t>Kontrola </a:t>
            </a:r>
            <a:r>
              <a:rPr lang="cs-CZ" sz="2100">
                <a:solidFill>
                  <a:srgbClr val="0070C0"/>
                </a:solidFill>
              </a:rPr>
              <a:t>pitného režimu</a:t>
            </a:r>
          </a:p>
          <a:p>
            <a:pPr marL="355600" indent="-268288" eaLnBrk="1" hangingPunct="1">
              <a:lnSpc>
                <a:spcPct val="80000"/>
              </a:lnSpc>
              <a:buClr>
                <a:srgbClr val="FFC000"/>
              </a:buClr>
              <a:buFont typeface="Arial" charset="0"/>
              <a:buChar char="•"/>
            </a:pPr>
            <a:endParaRPr lang="cs-CZ" sz="500"/>
          </a:p>
        </p:txBody>
      </p:sp>
      <p:pic>
        <p:nvPicPr>
          <p:cNvPr id="89092"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3ED4406C-78C2-488F-B7AB-A436D544EE4F}" type="slidenum">
              <a:rPr lang="cs-CZ"/>
              <a:pPr>
                <a:defRPr/>
              </a:pPr>
              <a:t>46</a:t>
            </a:fld>
            <a:endParaRPr lang="cs-CZ"/>
          </a:p>
        </p:txBody>
      </p:sp>
      <p:sp>
        <p:nvSpPr>
          <p:cNvPr id="2" name="Nadpis 1"/>
          <p:cNvSpPr>
            <a:spLocks noGrp="1"/>
          </p:cNvSpPr>
          <p:nvPr>
            <p:ph type="title"/>
          </p:nvPr>
        </p:nvSpPr>
        <p:spPr>
          <a:xfrm>
            <a:off x="285750" y="428625"/>
            <a:ext cx="8443913" cy="928688"/>
          </a:xfrm>
        </p:spPr>
        <p:txBody>
          <a:bodyPr>
            <a:normAutofit/>
          </a:bodyPr>
          <a:lstStyle/>
          <a:p>
            <a:pPr marL="367200" indent="-255600" eaLnBrk="1" fontAlgn="auto" hangingPunct="1">
              <a:spcAft>
                <a:spcPts val="0"/>
              </a:spcAft>
              <a:defRPr/>
            </a:pPr>
            <a:r>
              <a:rPr lang="cs-CZ" b="1">
                <a:effectLst>
                  <a:outerShdw blurRad="38100" dist="38100" dir="2700000" algn="tl">
                    <a:srgbClr val="000000">
                      <a:alpha val="43137"/>
                    </a:srgbClr>
                  </a:outerShdw>
                </a:effectLst>
              </a:rPr>
              <a:t>FODMAPS DIET</a:t>
            </a:r>
            <a:endParaRPr lang="cs-CZ" sz="3600" b="1">
              <a:solidFill>
                <a:schemeClr val="accent1">
                  <a:lumMod val="50000"/>
                </a:schemeClr>
              </a:solidFill>
              <a:effectLst>
                <a:outerShdw blurRad="38100" dist="38100" dir="2700000" algn="tl">
                  <a:srgbClr val="000000">
                    <a:alpha val="43137"/>
                  </a:srgbClr>
                </a:outerShdw>
              </a:effectLst>
            </a:endParaRPr>
          </a:p>
        </p:txBody>
      </p:sp>
      <p:sp>
        <p:nvSpPr>
          <p:cNvPr id="89091" name="Zástupný symbol pro obsah 2"/>
          <p:cNvSpPr>
            <a:spLocks noGrp="1"/>
          </p:cNvSpPr>
          <p:nvPr>
            <p:ph idx="1"/>
          </p:nvPr>
        </p:nvSpPr>
        <p:spPr>
          <a:xfrm>
            <a:off x="142875" y="1285875"/>
            <a:ext cx="8858250" cy="5429250"/>
          </a:xfrm>
        </p:spPr>
        <p:txBody>
          <a:bodyPr/>
          <a:lstStyle/>
          <a:p>
            <a:pPr marL="87312" indent="0" eaLnBrk="1" hangingPunct="1">
              <a:lnSpc>
                <a:spcPct val="80000"/>
              </a:lnSpc>
              <a:buClr>
                <a:srgbClr val="FFC000"/>
              </a:buClr>
              <a:buNone/>
            </a:pPr>
            <a:r>
              <a:rPr lang="cs-CZ" sz="2100" u="sng"/>
              <a:t>OMEZIT</a:t>
            </a:r>
          </a:p>
          <a:p>
            <a:pPr marL="355600" indent="-268288" eaLnBrk="1" hangingPunct="1">
              <a:lnSpc>
                <a:spcPct val="80000"/>
              </a:lnSpc>
              <a:buClr>
                <a:srgbClr val="FFC000"/>
              </a:buClr>
            </a:pPr>
            <a:endParaRPr lang="cs-CZ" sz="500"/>
          </a:p>
          <a:p>
            <a:pPr marL="355600" indent="-268288" eaLnBrk="1" hangingPunct="1">
              <a:lnSpc>
                <a:spcPct val="80000"/>
              </a:lnSpc>
              <a:buClr>
                <a:srgbClr val="FFC000"/>
              </a:buClr>
            </a:pPr>
            <a:r>
              <a:rPr lang="cs-CZ" sz="2100">
                <a:solidFill>
                  <a:srgbClr val="0070C0"/>
                </a:solidFill>
              </a:rPr>
              <a:t>Nadměrné množství fruktózy</a:t>
            </a:r>
          </a:p>
          <a:p>
            <a:pPr marL="647700" lvl="1" indent="-268288" eaLnBrk="1" hangingPunct="1">
              <a:lnSpc>
                <a:spcPct val="80000"/>
              </a:lnSpc>
              <a:buClr>
                <a:srgbClr val="FFC000"/>
              </a:buClr>
            </a:pPr>
            <a:r>
              <a:rPr lang="cs-CZ" sz="1900">
                <a:solidFill>
                  <a:schemeClr val="tx1"/>
                </a:solidFill>
              </a:rPr>
              <a:t>Ovoce: jablko, třešně, hrušky, konzervované ovoce se šťávou, vodní meloun, velké množství ovocných džusů a sušeného ovoce</a:t>
            </a:r>
          </a:p>
          <a:p>
            <a:pPr marL="647700" lvl="1" indent="-268288" eaLnBrk="1" hangingPunct="1">
              <a:lnSpc>
                <a:spcPct val="80000"/>
              </a:lnSpc>
              <a:buClr>
                <a:srgbClr val="FFC000"/>
              </a:buClr>
            </a:pPr>
            <a:r>
              <a:rPr lang="cs-CZ" sz="1900">
                <a:solidFill>
                  <a:schemeClr val="tx1"/>
                </a:solidFill>
              </a:rPr>
              <a:t>Zelenina: chřest, artyčok, sladký hrášek</a:t>
            </a:r>
          </a:p>
          <a:p>
            <a:pPr marL="647700" lvl="1" indent="-268288" eaLnBrk="1" hangingPunct="1">
              <a:lnSpc>
                <a:spcPct val="80000"/>
              </a:lnSpc>
              <a:buClr>
                <a:srgbClr val="FFC000"/>
              </a:buClr>
            </a:pPr>
            <a:r>
              <a:rPr lang="cs-CZ" sz="1900">
                <a:solidFill>
                  <a:schemeClr val="tx1"/>
                </a:solidFill>
              </a:rPr>
              <a:t>Sladidla: med, </a:t>
            </a:r>
            <a:r>
              <a:rPr lang="cs-CZ" sz="1900" err="1">
                <a:solidFill>
                  <a:schemeClr val="tx1"/>
                </a:solidFill>
              </a:rPr>
              <a:t>vysokofruktózový</a:t>
            </a:r>
            <a:r>
              <a:rPr lang="cs-CZ" sz="1900">
                <a:solidFill>
                  <a:schemeClr val="tx1"/>
                </a:solidFill>
              </a:rPr>
              <a:t> kukuřičný sirup</a:t>
            </a:r>
          </a:p>
          <a:p>
            <a:pPr marL="355600" indent="-268288" eaLnBrk="1" hangingPunct="1">
              <a:lnSpc>
                <a:spcPct val="80000"/>
              </a:lnSpc>
              <a:buClr>
                <a:srgbClr val="FFC000"/>
              </a:buClr>
            </a:pPr>
            <a:r>
              <a:rPr lang="cs-CZ" sz="2100">
                <a:solidFill>
                  <a:srgbClr val="0070C0"/>
                </a:solidFill>
              </a:rPr>
              <a:t>Laktózu</a:t>
            </a:r>
          </a:p>
          <a:p>
            <a:pPr marL="647700" lvl="1" indent="-268288" eaLnBrk="1" hangingPunct="1">
              <a:lnSpc>
                <a:spcPct val="80000"/>
              </a:lnSpc>
              <a:buClr>
                <a:srgbClr val="FFC000"/>
              </a:buClr>
            </a:pPr>
            <a:r>
              <a:rPr lang="cs-CZ" sz="1900">
                <a:solidFill>
                  <a:schemeClr val="tx1"/>
                </a:solidFill>
              </a:rPr>
              <a:t>Mléko a jogurty</a:t>
            </a:r>
          </a:p>
          <a:p>
            <a:pPr marL="647700" lvl="1" indent="-268288" eaLnBrk="1" hangingPunct="1">
              <a:lnSpc>
                <a:spcPct val="80000"/>
              </a:lnSpc>
              <a:buClr>
                <a:srgbClr val="FFC000"/>
              </a:buClr>
            </a:pPr>
            <a:r>
              <a:rPr lang="cs-CZ" sz="1900">
                <a:solidFill>
                  <a:schemeClr val="tx1"/>
                </a:solidFill>
              </a:rPr>
              <a:t>Mléčné výrobky: měkké sýry, pudink, zmrzlina</a:t>
            </a:r>
          </a:p>
          <a:p>
            <a:pPr marL="355600" indent="-268288" eaLnBrk="1" hangingPunct="1">
              <a:lnSpc>
                <a:spcPct val="80000"/>
              </a:lnSpc>
              <a:buClr>
                <a:srgbClr val="FFC000"/>
              </a:buClr>
            </a:pPr>
            <a:r>
              <a:rPr lang="cs-CZ" sz="2100" err="1">
                <a:solidFill>
                  <a:srgbClr val="0070C0"/>
                </a:solidFill>
              </a:rPr>
              <a:t>Fruktooligosacharidy</a:t>
            </a:r>
            <a:r>
              <a:rPr lang="cs-CZ" sz="2100">
                <a:solidFill>
                  <a:srgbClr val="0070C0"/>
                </a:solidFill>
              </a:rPr>
              <a:t> a </a:t>
            </a:r>
            <a:r>
              <a:rPr lang="cs-CZ" sz="2100" err="1">
                <a:solidFill>
                  <a:srgbClr val="0070C0"/>
                </a:solidFill>
              </a:rPr>
              <a:t>galaktooligosacharidy</a:t>
            </a:r>
            <a:endParaRPr lang="cs-CZ" sz="2100">
              <a:solidFill>
                <a:srgbClr val="0070C0"/>
              </a:solidFill>
            </a:endParaRPr>
          </a:p>
          <a:p>
            <a:pPr marL="647700" lvl="1" indent="-268288" eaLnBrk="1" hangingPunct="1">
              <a:lnSpc>
                <a:spcPct val="80000"/>
              </a:lnSpc>
              <a:buClr>
                <a:srgbClr val="FFC000"/>
              </a:buClr>
            </a:pPr>
            <a:r>
              <a:rPr lang="cs-CZ" sz="1900">
                <a:solidFill>
                  <a:schemeClr val="tx1"/>
                </a:solidFill>
              </a:rPr>
              <a:t>Rýže a výrobky z rýže, pšenice a výrobky z pšenice</a:t>
            </a:r>
          </a:p>
          <a:p>
            <a:pPr marL="647700" lvl="1" indent="-268288" eaLnBrk="1" hangingPunct="1">
              <a:lnSpc>
                <a:spcPct val="80000"/>
              </a:lnSpc>
              <a:buClr>
                <a:srgbClr val="FFC000"/>
              </a:buClr>
            </a:pPr>
            <a:r>
              <a:rPr lang="cs-CZ" sz="1900">
                <a:solidFill>
                  <a:schemeClr val="tx1"/>
                </a:solidFill>
              </a:rPr>
              <a:t>Ovoce: broskve, </a:t>
            </a:r>
            <a:r>
              <a:rPr lang="cs-CZ" sz="1900" err="1">
                <a:solidFill>
                  <a:schemeClr val="tx1"/>
                </a:solidFill>
              </a:rPr>
              <a:t>kaki</a:t>
            </a:r>
            <a:r>
              <a:rPr lang="cs-CZ" sz="1900">
                <a:solidFill>
                  <a:schemeClr val="tx1"/>
                </a:solidFill>
              </a:rPr>
              <a:t>, vodní meloun</a:t>
            </a:r>
          </a:p>
          <a:p>
            <a:pPr marL="355600" indent="-268288" eaLnBrk="1" hangingPunct="1">
              <a:lnSpc>
                <a:spcPct val="80000"/>
              </a:lnSpc>
              <a:buClr>
                <a:srgbClr val="FFC000"/>
              </a:buClr>
            </a:pPr>
            <a:r>
              <a:rPr lang="cs-CZ" sz="2100" err="1">
                <a:solidFill>
                  <a:srgbClr val="0070C0"/>
                </a:solidFill>
              </a:rPr>
              <a:t>Polyoly</a:t>
            </a:r>
            <a:endParaRPr lang="cs-CZ" sz="2100">
              <a:solidFill>
                <a:srgbClr val="0070C0"/>
              </a:solidFill>
            </a:endParaRPr>
          </a:p>
          <a:p>
            <a:pPr marL="647700" lvl="1" indent="-268288" eaLnBrk="1" hangingPunct="1">
              <a:lnSpc>
                <a:spcPct val="80000"/>
              </a:lnSpc>
              <a:buClr>
                <a:srgbClr val="FFC000"/>
              </a:buClr>
            </a:pPr>
            <a:r>
              <a:rPr lang="cs-CZ" sz="1700">
                <a:solidFill>
                  <a:schemeClr val="tx1"/>
                </a:solidFill>
              </a:rPr>
              <a:t>Sorbitol – jablka, meruňky, hrušky, ostružiny, nektarinky, švestky</a:t>
            </a:r>
          </a:p>
          <a:p>
            <a:pPr marL="647700" lvl="1" indent="-268288" eaLnBrk="1" hangingPunct="1">
              <a:lnSpc>
                <a:spcPct val="80000"/>
              </a:lnSpc>
              <a:buClr>
                <a:srgbClr val="FFC000"/>
              </a:buClr>
            </a:pPr>
            <a:r>
              <a:rPr lang="cs-CZ" sz="1700" err="1">
                <a:solidFill>
                  <a:schemeClr val="tx1"/>
                </a:solidFill>
              </a:rPr>
              <a:t>Mannitol</a:t>
            </a:r>
            <a:r>
              <a:rPr lang="cs-CZ" sz="1700">
                <a:solidFill>
                  <a:schemeClr val="tx1"/>
                </a:solidFill>
              </a:rPr>
              <a:t> – květák, houby, hruška (sněhobílá), vodní meloun</a:t>
            </a:r>
          </a:p>
          <a:p>
            <a:pPr marL="647700" lvl="1" indent="-268288" eaLnBrk="1" hangingPunct="1">
              <a:lnSpc>
                <a:spcPct val="80000"/>
              </a:lnSpc>
              <a:buClr>
                <a:srgbClr val="FFC000"/>
              </a:buClr>
            </a:pPr>
            <a:r>
              <a:rPr lang="cs-CZ" sz="1700">
                <a:solidFill>
                  <a:schemeClr val="tx1"/>
                </a:solidFill>
              </a:rPr>
              <a:t>Sladidla – žvýkačky bez cukru, tvrdé bonbony a čokoláda obsahující sorbitol, </a:t>
            </a:r>
            <a:r>
              <a:rPr lang="cs-CZ" sz="1700" err="1">
                <a:solidFill>
                  <a:schemeClr val="tx1"/>
                </a:solidFill>
              </a:rPr>
              <a:t>mannitol</a:t>
            </a:r>
            <a:r>
              <a:rPr lang="cs-CZ" sz="1700">
                <a:solidFill>
                  <a:schemeClr val="tx1"/>
                </a:solidFill>
              </a:rPr>
              <a:t>, xylitol, </a:t>
            </a:r>
            <a:r>
              <a:rPr lang="cs-CZ" sz="1700" err="1">
                <a:solidFill>
                  <a:schemeClr val="tx1"/>
                </a:solidFill>
              </a:rPr>
              <a:t>maltitol</a:t>
            </a:r>
            <a:endParaRPr lang="cs-CZ" sz="1700">
              <a:solidFill>
                <a:schemeClr val="tx1"/>
              </a:solidFill>
            </a:endParaRPr>
          </a:p>
          <a:p>
            <a:pPr marL="87312" indent="0" eaLnBrk="1" hangingPunct="1">
              <a:lnSpc>
                <a:spcPct val="80000"/>
              </a:lnSpc>
              <a:buClr>
                <a:srgbClr val="FFC000"/>
              </a:buClr>
              <a:buNone/>
            </a:pPr>
            <a:endParaRPr lang="cs-CZ" sz="2100"/>
          </a:p>
          <a:p>
            <a:pPr marL="355600" indent="-268288" eaLnBrk="1" hangingPunct="1">
              <a:lnSpc>
                <a:spcPct val="80000"/>
              </a:lnSpc>
              <a:buClr>
                <a:srgbClr val="FFC000"/>
              </a:buClr>
              <a:buFont typeface="Arial" charset="0"/>
              <a:buChar char="•"/>
            </a:pPr>
            <a:endParaRPr lang="cs-CZ" sz="500"/>
          </a:p>
        </p:txBody>
      </p:sp>
      <p:pic>
        <p:nvPicPr>
          <p:cNvPr id="89092"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extLst>
      <p:ext uri="{BB962C8B-B14F-4D97-AF65-F5344CB8AC3E}">
        <p14:creationId xmlns="" xmlns:p14="http://schemas.microsoft.com/office/powerpoint/2010/main" val="3031058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7DE3EB05-FAF8-4778-8696-C8D77901EA52}" type="slidenum">
              <a:rPr lang="cs-CZ"/>
              <a:pPr>
                <a:defRPr/>
              </a:pPr>
              <a:t>47</a:t>
            </a:fld>
            <a:endParaRPr lang="cs-CZ"/>
          </a:p>
        </p:txBody>
      </p:sp>
      <p:sp>
        <p:nvSpPr>
          <p:cNvPr id="2" name="Nadpis 1"/>
          <p:cNvSpPr>
            <a:spLocks noGrp="1"/>
          </p:cNvSpPr>
          <p:nvPr>
            <p:ph type="title" idx="4294967295"/>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ZÁCPA</a:t>
            </a:r>
          </a:p>
        </p:txBody>
      </p:sp>
      <p:sp>
        <p:nvSpPr>
          <p:cNvPr id="41987" name="Zástupný symbol pro obsah 2"/>
          <p:cNvSpPr>
            <a:spLocks noGrp="1"/>
          </p:cNvSpPr>
          <p:nvPr>
            <p:ph idx="4294967295"/>
          </p:nvPr>
        </p:nvSpPr>
        <p:spPr>
          <a:xfrm>
            <a:off x="142875" y="1428750"/>
            <a:ext cx="8786813" cy="5286375"/>
          </a:xfrm>
        </p:spPr>
        <p:txBody>
          <a:bodyPr/>
          <a:lstStyle/>
          <a:p>
            <a:pPr marL="369888" indent="-282575" eaLnBrk="1" hangingPunct="1">
              <a:buClr>
                <a:srgbClr val="FFC000"/>
              </a:buClr>
              <a:buFont typeface="Georgia" pitchFamily="18" charset="0"/>
              <a:buNone/>
            </a:pPr>
            <a:endParaRPr lang="cs-CZ" sz="300" b="1"/>
          </a:p>
          <a:p>
            <a:pPr marL="369888" indent="-282575" eaLnBrk="1" hangingPunct="1">
              <a:buClr>
                <a:srgbClr val="FFC000"/>
              </a:buClr>
              <a:buFont typeface="Arial" charset="0"/>
              <a:buChar char="•"/>
            </a:pPr>
            <a:r>
              <a:rPr lang="cs-CZ" sz="2400"/>
              <a:t>Obtížné vyprazdňování tuhé stolice</a:t>
            </a:r>
          </a:p>
          <a:p>
            <a:pPr marL="369888" indent="-282575" eaLnBrk="1" hangingPunct="1">
              <a:buClr>
                <a:srgbClr val="FFC000"/>
              </a:buClr>
              <a:buFont typeface="Arial" charset="0"/>
              <a:buChar char="•"/>
            </a:pPr>
            <a:r>
              <a:rPr lang="cs-CZ" sz="2400"/>
              <a:t>Snížená frekvence stolic (</a:t>
            </a:r>
            <a:r>
              <a:rPr lang="en-US" sz="2400"/>
              <a:t>&lt;</a:t>
            </a:r>
            <a:r>
              <a:rPr lang="cs-CZ" sz="2400"/>
              <a:t> 3x za týden)</a:t>
            </a:r>
          </a:p>
          <a:p>
            <a:pPr marL="369888" indent="-282575" eaLnBrk="1" hangingPunct="1">
              <a:buClr>
                <a:srgbClr val="FFC000"/>
              </a:buClr>
              <a:buFont typeface="Arial" charset="0"/>
              <a:buChar char="•"/>
            </a:pPr>
            <a:r>
              <a:rPr lang="cs-CZ" sz="2400"/>
              <a:t>Subjektivní potíže</a:t>
            </a:r>
          </a:p>
          <a:p>
            <a:pPr marL="369888" indent="-282575" eaLnBrk="1" hangingPunct="1">
              <a:buClr>
                <a:srgbClr val="FFC000"/>
              </a:buClr>
              <a:buFont typeface="Arial" charset="0"/>
              <a:buChar char="•"/>
            </a:pPr>
            <a:endParaRPr lang="cs-CZ" sz="2400"/>
          </a:p>
          <a:p>
            <a:pPr marL="369888" indent="-282575" eaLnBrk="1" hangingPunct="1">
              <a:buClr>
                <a:srgbClr val="FFC000"/>
              </a:buClr>
              <a:buFont typeface="Arial" charset="0"/>
              <a:buChar char="•"/>
            </a:pPr>
            <a:r>
              <a:rPr lang="cs-CZ" sz="1400" b="1"/>
              <a:t>Diagnostická kritéria </a:t>
            </a:r>
            <a:r>
              <a:rPr lang="cs-CZ" sz="1400"/>
              <a:t>(alespoň 2, pacient je musí pociťovat min. 3 měsíce v posledním roce, nejméně 25 % času):</a:t>
            </a:r>
          </a:p>
          <a:p>
            <a:pPr marL="661988" lvl="1" indent="-282575" eaLnBrk="1" hangingPunct="1">
              <a:buClr>
                <a:srgbClr val="FFC000"/>
              </a:buClr>
              <a:buFont typeface="Arial" charset="0"/>
              <a:buChar char="•"/>
            </a:pPr>
            <a:r>
              <a:rPr lang="cs-CZ" sz="1400">
                <a:solidFill>
                  <a:schemeClr val="tx1"/>
                </a:solidFill>
              </a:rPr>
              <a:t>Námaha při defekaci (při více než 1 ze 4 defekací)</a:t>
            </a:r>
          </a:p>
          <a:p>
            <a:pPr marL="661988" lvl="1" indent="-282575" eaLnBrk="1" hangingPunct="1">
              <a:buClr>
                <a:srgbClr val="FFC000"/>
              </a:buClr>
              <a:buFont typeface="Arial" charset="0"/>
              <a:buChar char="•"/>
            </a:pPr>
            <a:r>
              <a:rPr lang="cs-CZ" sz="1400">
                <a:solidFill>
                  <a:schemeClr val="tx1"/>
                </a:solidFill>
              </a:rPr>
              <a:t>Pocit nekompletního vyprázdnění po defekaci (při více než 1 ze 4 defekací)</a:t>
            </a:r>
          </a:p>
          <a:p>
            <a:pPr marL="661988" lvl="1" indent="-282575" eaLnBrk="1" hangingPunct="1">
              <a:buClr>
                <a:srgbClr val="FFC000"/>
              </a:buClr>
              <a:buFont typeface="Arial" charset="0"/>
              <a:buChar char="•"/>
            </a:pPr>
            <a:r>
              <a:rPr lang="cs-CZ" sz="1400">
                <a:solidFill>
                  <a:schemeClr val="tx1"/>
                </a:solidFill>
              </a:rPr>
              <a:t>Tvrdá nebo bobkovitá konzistence stolice (při více než 1 ze 4 defekací)</a:t>
            </a:r>
          </a:p>
          <a:p>
            <a:pPr marL="661988" lvl="1" indent="-282575" eaLnBrk="1" hangingPunct="1">
              <a:buClr>
                <a:srgbClr val="FFC000"/>
              </a:buClr>
              <a:buFont typeface="Arial" charset="0"/>
              <a:buChar char="•"/>
            </a:pPr>
            <a:r>
              <a:rPr lang="cs-CZ" sz="1400">
                <a:solidFill>
                  <a:schemeClr val="tx1"/>
                </a:solidFill>
              </a:rPr>
              <a:t>Stolice méně než 3krát týdně</a:t>
            </a:r>
          </a:p>
          <a:p>
            <a:pPr marL="661988" lvl="1" indent="-282575" eaLnBrk="1" hangingPunct="1">
              <a:buClr>
                <a:srgbClr val="FFC000"/>
              </a:buClr>
              <a:buFont typeface="Arial" charset="0"/>
              <a:buChar char="•"/>
            </a:pPr>
            <a:r>
              <a:rPr lang="cs-CZ" sz="1400">
                <a:solidFill>
                  <a:schemeClr val="tx1"/>
                </a:solidFill>
              </a:rPr>
              <a:t>Nutnost manuální evakuace stolice (při více než 1 ze 4 defekací)</a:t>
            </a:r>
          </a:p>
          <a:p>
            <a:pPr marL="661988" lvl="1" indent="-282575" eaLnBrk="1" hangingPunct="1">
              <a:buClr>
                <a:srgbClr val="FFC000"/>
              </a:buClr>
              <a:buFont typeface="Arial" charset="0"/>
              <a:buChar char="•"/>
            </a:pPr>
            <a:endParaRPr lang="cs-CZ" sz="1600">
              <a:solidFill>
                <a:schemeClr val="tx1"/>
              </a:solidFill>
            </a:endParaRPr>
          </a:p>
          <a:p>
            <a:pPr marL="369888" indent="-282575">
              <a:buClr>
                <a:srgbClr val="FFC000"/>
              </a:buClr>
            </a:pPr>
            <a:r>
              <a:rPr lang="cs-CZ" sz="2000"/>
              <a:t>Pro vznik zácpy je, až na výjimky (např. anatomické anomálie rekta), rozhodující obsah vody ve </a:t>
            </a:r>
            <a:r>
              <a:rPr lang="pl-PL" sz="2000"/>
              <a:t>stolici. Jakmile poklesne obsah vody ve stolici pod </a:t>
            </a:r>
            <a:r>
              <a:rPr lang="pt-BR" sz="2000"/>
              <a:t>70 %, stává se stolice tuhou a její průchod trávicím</a:t>
            </a:r>
            <a:r>
              <a:rPr lang="cs-CZ" sz="2000"/>
              <a:t> traktem vázne</a:t>
            </a:r>
          </a:p>
          <a:p>
            <a:pPr marL="369888" indent="-282575">
              <a:buClr>
                <a:srgbClr val="FFC000"/>
              </a:buClr>
            </a:pPr>
            <a:r>
              <a:rPr lang="cs-CZ" sz="2000"/>
              <a:t>Komplikace: hemeroidy, divertikulóza</a:t>
            </a:r>
          </a:p>
          <a:p>
            <a:pPr marL="661988" lvl="1" indent="-282575" eaLnBrk="1" hangingPunct="1"/>
            <a:endParaRPr lang="cs-CZ" sz="2400">
              <a:solidFill>
                <a:srgbClr val="536142"/>
              </a:solidFill>
            </a:endParaRPr>
          </a:p>
          <a:p>
            <a:pPr marL="369888" indent="-282575" eaLnBrk="1" hangingPunct="1"/>
            <a:endParaRPr lang="cs-CZ" sz="500"/>
          </a:p>
        </p:txBody>
      </p:sp>
      <p:pic>
        <p:nvPicPr>
          <p:cNvPr id="9114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84449B67-0256-4BD2-BE51-2CF3AB041852}" type="slidenum">
              <a:rPr lang="cs-CZ"/>
              <a:pPr>
                <a:defRPr/>
              </a:pPr>
              <a:t>48</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hangingPunct="1">
              <a:defRPr/>
            </a:pPr>
            <a:r>
              <a:rPr lang="cs-CZ" b="1">
                <a:effectLst>
                  <a:outerShdw blurRad="38100" dist="38100" dir="2700000" algn="tl">
                    <a:srgbClr val="C0C0C0"/>
                  </a:outerShdw>
                </a:effectLst>
              </a:rPr>
              <a:t>ZÁCPA - rozdělení</a:t>
            </a:r>
          </a:p>
        </p:txBody>
      </p:sp>
      <p:sp>
        <p:nvSpPr>
          <p:cNvPr id="93187" name="Zástupný symbol pro obsah 2"/>
          <p:cNvSpPr>
            <a:spLocks noGrp="1"/>
          </p:cNvSpPr>
          <p:nvPr>
            <p:ph idx="1"/>
          </p:nvPr>
        </p:nvSpPr>
        <p:spPr>
          <a:xfrm>
            <a:off x="149225" y="1196752"/>
            <a:ext cx="8786813" cy="5286375"/>
          </a:xfrm>
        </p:spPr>
        <p:txBody>
          <a:bodyPr/>
          <a:lstStyle/>
          <a:p>
            <a:pPr marL="355600" indent="-268288" eaLnBrk="1" hangingPunct="1">
              <a:buFont typeface="Georgia" pitchFamily="18" charset="0"/>
              <a:buNone/>
              <a:tabLst>
                <a:tab pos="355600" algn="l"/>
              </a:tabLst>
            </a:pPr>
            <a:endParaRPr lang="cs-CZ" sz="300" b="1"/>
          </a:p>
          <a:p>
            <a:pPr marL="355600" indent="-268288" eaLnBrk="1" hangingPunct="1">
              <a:buClr>
                <a:srgbClr val="FFC000"/>
              </a:buClr>
              <a:buFont typeface="Georgia" pitchFamily="18" charset="0"/>
              <a:buAutoNum type="arabicPeriod"/>
              <a:tabLst>
                <a:tab pos="355600" algn="l"/>
              </a:tabLst>
            </a:pPr>
            <a:r>
              <a:rPr lang="cs-CZ" sz="2000" b="1"/>
              <a:t>Primární </a:t>
            </a:r>
            <a:r>
              <a:rPr lang="cs-CZ" sz="2000"/>
              <a:t>– zácpa jako samostatná nemoc</a:t>
            </a:r>
          </a:p>
          <a:p>
            <a:pPr marL="981075" lvl="1" indent="-355600" eaLnBrk="1" hangingPunct="1">
              <a:tabLst>
                <a:tab pos="355600" algn="l"/>
              </a:tabLst>
            </a:pPr>
            <a:r>
              <a:rPr lang="cs-CZ" sz="1600">
                <a:solidFill>
                  <a:schemeClr val="tx2"/>
                </a:solidFill>
              </a:rPr>
              <a:t>Akutní</a:t>
            </a:r>
          </a:p>
          <a:p>
            <a:pPr marL="1633538" lvl="2" indent="-382588" eaLnBrk="1" hangingPunct="1">
              <a:buClr>
                <a:srgbClr val="FFCC00"/>
              </a:buClr>
              <a:buFont typeface="Wingdings 2" pitchFamily="18" charset="2"/>
              <a:buChar char=""/>
              <a:tabLst>
                <a:tab pos="355600" algn="l"/>
              </a:tabLst>
            </a:pPr>
            <a:r>
              <a:rPr lang="cs-CZ" sz="1600">
                <a:solidFill>
                  <a:schemeClr val="tx2"/>
                </a:solidFill>
              </a:rPr>
              <a:t>při změně prostředí, výživy, horečnatá onemocnění</a:t>
            </a:r>
          </a:p>
          <a:p>
            <a:pPr marL="1633538" lvl="2" indent="-382588" eaLnBrk="1" hangingPunct="1">
              <a:tabLst>
                <a:tab pos="355600" algn="l"/>
              </a:tabLst>
            </a:pPr>
            <a:endParaRPr lang="cs-CZ" sz="1600">
              <a:solidFill>
                <a:schemeClr val="tx2"/>
              </a:solidFill>
            </a:endParaRPr>
          </a:p>
          <a:p>
            <a:pPr marL="981075" lvl="1" indent="-355600" eaLnBrk="1" hangingPunct="1">
              <a:tabLst>
                <a:tab pos="355600" algn="l"/>
              </a:tabLst>
            </a:pPr>
            <a:r>
              <a:rPr lang="cs-CZ" sz="1600">
                <a:solidFill>
                  <a:schemeClr val="tx2"/>
                </a:solidFill>
              </a:rPr>
              <a:t>Chronická - návyková, habituální</a:t>
            </a:r>
          </a:p>
          <a:p>
            <a:pPr marL="1633538" lvl="2" indent="-382588" eaLnBrk="1" hangingPunct="1">
              <a:buClr>
                <a:srgbClr val="FFCC00"/>
              </a:buClr>
              <a:buFont typeface="Wingdings 2" pitchFamily="18" charset="2"/>
              <a:buChar char=""/>
              <a:tabLst>
                <a:tab pos="355600" algn="l"/>
              </a:tabLst>
            </a:pPr>
            <a:r>
              <a:rPr lang="cs-CZ" sz="1600">
                <a:solidFill>
                  <a:schemeClr val="tx1"/>
                </a:solidFill>
              </a:rPr>
              <a:t>prostá (vzniká důsledkem dlouhodobého potlačování defekačního reflexu, </a:t>
            </a:r>
            <a:br>
              <a:rPr lang="cs-CZ" sz="1600">
                <a:solidFill>
                  <a:schemeClr val="tx1"/>
                </a:solidFill>
              </a:rPr>
            </a:br>
            <a:r>
              <a:rPr lang="cs-CZ" sz="1600">
                <a:solidFill>
                  <a:schemeClr val="tx1"/>
                </a:solidFill>
              </a:rPr>
              <a:t>je vratná)</a:t>
            </a:r>
            <a:endParaRPr lang="cs-CZ" sz="1600">
              <a:solidFill>
                <a:schemeClr val="tx2"/>
              </a:solidFill>
            </a:endParaRPr>
          </a:p>
          <a:p>
            <a:pPr marL="1633538" lvl="2" indent="-382588" eaLnBrk="1" hangingPunct="1">
              <a:buClr>
                <a:srgbClr val="FFCC00"/>
              </a:buClr>
              <a:buFont typeface="Wingdings 2" pitchFamily="18" charset="2"/>
              <a:buChar char=""/>
              <a:tabLst>
                <a:tab pos="355600" algn="l"/>
              </a:tabLst>
            </a:pPr>
            <a:r>
              <a:rPr lang="cs-CZ" sz="1600">
                <a:solidFill>
                  <a:schemeClr val="tx2"/>
                </a:solidFill>
              </a:rPr>
              <a:t>spastická (při poruše uvolnění pánevního dna)</a:t>
            </a:r>
          </a:p>
          <a:p>
            <a:pPr marL="1633538" lvl="2" indent="-382588" eaLnBrk="1" hangingPunct="1">
              <a:buClr>
                <a:srgbClr val="FFCC00"/>
              </a:buClr>
              <a:buFont typeface="Wingdings 2" pitchFamily="18" charset="2"/>
              <a:buChar char=""/>
              <a:tabLst>
                <a:tab pos="355600" algn="l"/>
              </a:tabLst>
            </a:pPr>
            <a:r>
              <a:rPr lang="cs-CZ" sz="1600">
                <a:solidFill>
                  <a:schemeClr val="tx2"/>
                </a:solidFill>
              </a:rPr>
              <a:t>domnělá </a:t>
            </a:r>
            <a:r>
              <a:rPr lang="cs-CZ" sz="1600">
                <a:solidFill>
                  <a:schemeClr val="tx1"/>
                </a:solidFill>
              </a:rPr>
              <a:t>(lidé si psychicky navodí zácpu, pokud nemají denně stolici, stolice nemá správnou hustotu ani barvu apod., zbytečně užívají projímadla) </a:t>
            </a:r>
          </a:p>
          <a:p>
            <a:pPr marL="355600" indent="-268288" eaLnBrk="1" hangingPunct="1">
              <a:tabLst>
                <a:tab pos="355600" algn="l"/>
              </a:tabLst>
            </a:pPr>
            <a:endParaRPr lang="cs-CZ" sz="1600"/>
          </a:p>
          <a:p>
            <a:pPr marL="355600" indent="-268288" eaLnBrk="1" hangingPunct="1">
              <a:buClr>
                <a:srgbClr val="FFC000"/>
              </a:buClr>
              <a:buFont typeface="Georgia" pitchFamily="18" charset="0"/>
              <a:buAutoNum type="arabicPeriod" startAt="2"/>
              <a:tabLst>
                <a:tab pos="355600" algn="l"/>
              </a:tabLst>
            </a:pPr>
            <a:r>
              <a:rPr lang="cs-CZ" sz="2000" b="1"/>
              <a:t>Sekundární</a:t>
            </a:r>
            <a:r>
              <a:rPr lang="cs-CZ" sz="2000"/>
              <a:t> – příznak  jiné nemoci či léčby</a:t>
            </a:r>
          </a:p>
          <a:p>
            <a:pPr marL="981075" lvl="1" indent="-355600" eaLnBrk="1" hangingPunct="1">
              <a:tabLst>
                <a:tab pos="355600" algn="l"/>
              </a:tabLst>
            </a:pPr>
            <a:r>
              <a:rPr lang="cs-CZ" sz="1600">
                <a:solidFill>
                  <a:schemeClr val="tx2"/>
                </a:solidFill>
              </a:rPr>
              <a:t>Mechanické překážky pasáže</a:t>
            </a:r>
          </a:p>
          <a:p>
            <a:pPr marL="981075" lvl="1" indent="-355600" eaLnBrk="1" hangingPunct="1">
              <a:tabLst>
                <a:tab pos="355600" algn="l"/>
              </a:tabLst>
            </a:pPr>
            <a:r>
              <a:rPr lang="cs-CZ" sz="1600">
                <a:solidFill>
                  <a:schemeClr val="tx2"/>
                </a:solidFill>
              </a:rPr>
              <a:t>Poruchy nervového zásobení střeva</a:t>
            </a:r>
          </a:p>
          <a:p>
            <a:pPr marL="981075" lvl="1" indent="-355600" eaLnBrk="1" hangingPunct="1">
              <a:tabLst>
                <a:tab pos="355600" algn="l"/>
              </a:tabLst>
            </a:pPr>
            <a:r>
              <a:rPr lang="cs-CZ" sz="1600">
                <a:solidFill>
                  <a:schemeClr val="tx2"/>
                </a:solidFill>
              </a:rPr>
              <a:t>Poruchy metabolismu, nedostatečná činnost štítné žlázy</a:t>
            </a:r>
          </a:p>
          <a:p>
            <a:pPr marL="981075" lvl="1" indent="-355600" eaLnBrk="1" hangingPunct="1">
              <a:tabLst>
                <a:tab pos="355600" algn="l"/>
              </a:tabLst>
            </a:pPr>
            <a:r>
              <a:rPr lang="cs-CZ" sz="1600">
                <a:solidFill>
                  <a:schemeClr val="tx2"/>
                </a:solidFill>
              </a:rPr>
              <a:t>Deprese, stav po CMP</a:t>
            </a:r>
          </a:p>
          <a:p>
            <a:pPr marL="981075" lvl="1" indent="-355600" eaLnBrk="1" hangingPunct="1">
              <a:tabLst>
                <a:tab pos="355600" algn="l"/>
              </a:tabLst>
            </a:pPr>
            <a:r>
              <a:rPr lang="cs-CZ" sz="1600">
                <a:solidFill>
                  <a:schemeClr val="tx2"/>
                </a:solidFill>
              </a:rPr>
              <a:t>Vedlejší účinky léčiv a toxické vlivy </a:t>
            </a:r>
            <a:r>
              <a:rPr lang="cs-CZ" sz="1600">
                <a:solidFill>
                  <a:schemeClr val="tx1"/>
                </a:solidFill>
              </a:rPr>
              <a:t>(</a:t>
            </a:r>
            <a:r>
              <a:rPr lang="cs-CZ" sz="1600" err="1">
                <a:solidFill>
                  <a:schemeClr val="tx1"/>
                </a:solidFill>
              </a:rPr>
              <a:t>antacida</a:t>
            </a:r>
            <a:r>
              <a:rPr lang="cs-CZ" sz="1600">
                <a:solidFill>
                  <a:schemeClr val="tx1"/>
                </a:solidFill>
              </a:rPr>
              <a:t>, </a:t>
            </a:r>
            <a:r>
              <a:rPr lang="cs-CZ" sz="1600" err="1">
                <a:solidFill>
                  <a:schemeClr val="tx1"/>
                </a:solidFill>
              </a:rPr>
              <a:t>anticholinergika</a:t>
            </a:r>
            <a:r>
              <a:rPr lang="cs-CZ" sz="1600">
                <a:solidFill>
                  <a:schemeClr val="tx1"/>
                </a:solidFill>
              </a:rPr>
              <a:t>, </a:t>
            </a:r>
            <a:r>
              <a:rPr lang="cs-CZ" sz="1600" err="1">
                <a:solidFill>
                  <a:schemeClr val="tx1"/>
                </a:solidFill>
              </a:rPr>
              <a:t>antiparkinsonika</a:t>
            </a:r>
            <a:r>
              <a:rPr lang="cs-CZ" sz="1600">
                <a:solidFill>
                  <a:schemeClr val="tx1"/>
                </a:solidFill>
              </a:rPr>
              <a:t>, antidepresiva, antiepileptika, </a:t>
            </a:r>
            <a:r>
              <a:rPr lang="cs-CZ" sz="1600" err="1">
                <a:solidFill>
                  <a:schemeClr val="tx1"/>
                </a:solidFill>
              </a:rPr>
              <a:t>cholestyramin</a:t>
            </a:r>
            <a:r>
              <a:rPr lang="cs-CZ" sz="1600">
                <a:solidFill>
                  <a:schemeClr val="tx1"/>
                </a:solidFill>
              </a:rPr>
              <a:t>, opiáty, morfium, kodein, </a:t>
            </a:r>
            <a:r>
              <a:rPr lang="cs-CZ" sz="1600" b="1">
                <a:solidFill>
                  <a:schemeClr val="tx1"/>
                </a:solidFill>
              </a:rPr>
              <a:t>preparáty železa</a:t>
            </a:r>
            <a:r>
              <a:rPr lang="cs-CZ" sz="1600">
                <a:solidFill>
                  <a:schemeClr val="tx1"/>
                </a:solidFill>
              </a:rPr>
              <a:t>, sedativa, spasmolytika), otravy olovem, arsenem</a:t>
            </a:r>
          </a:p>
          <a:p>
            <a:pPr marL="355600" indent="-268288" eaLnBrk="1" hangingPunct="1">
              <a:tabLst>
                <a:tab pos="355600" algn="l"/>
              </a:tabLst>
            </a:pPr>
            <a:endParaRPr lang="cs-CZ" sz="1800">
              <a:solidFill>
                <a:schemeClr val="tx2"/>
              </a:solidFill>
            </a:endParaRPr>
          </a:p>
        </p:txBody>
      </p:sp>
      <p:pic>
        <p:nvPicPr>
          <p:cNvPr id="93188"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25DF8432-EFF9-4AC4-9B4A-8061704195DC}" type="slidenum">
              <a:rPr lang="cs-CZ"/>
              <a:pPr>
                <a:defRPr/>
              </a:pPr>
              <a:t>49</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LÉČBA ZÁCPY</a:t>
            </a:r>
          </a:p>
        </p:txBody>
      </p:sp>
      <p:sp>
        <p:nvSpPr>
          <p:cNvPr id="45059" name="Zástupný symbol pro obsah 2"/>
          <p:cNvSpPr>
            <a:spLocks noGrp="1"/>
          </p:cNvSpPr>
          <p:nvPr>
            <p:ph idx="1"/>
          </p:nvPr>
        </p:nvSpPr>
        <p:spPr>
          <a:xfrm>
            <a:off x="142875" y="1268413"/>
            <a:ext cx="8786813" cy="5446712"/>
          </a:xfrm>
        </p:spPr>
        <p:txBody>
          <a:bodyPr/>
          <a:lstStyle/>
          <a:p>
            <a:pPr marL="360363" indent="-274638" eaLnBrk="1" hangingPunct="1">
              <a:buFont typeface="Georgia" pitchFamily="18" charset="0"/>
              <a:buNone/>
            </a:pPr>
            <a:endParaRPr lang="cs-CZ" sz="300" b="1"/>
          </a:p>
          <a:p>
            <a:pPr marL="360363" indent="-274638" eaLnBrk="1" hangingPunct="1">
              <a:buClr>
                <a:srgbClr val="FFC000"/>
              </a:buClr>
              <a:buFont typeface="Arial" charset="0"/>
              <a:buChar char="•"/>
            </a:pPr>
            <a:r>
              <a:rPr lang="cs-CZ" sz="2200"/>
              <a:t>Komplexní (u některých pacientů včetně psychoterapie)</a:t>
            </a:r>
          </a:p>
          <a:p>
            <a:pPr marL="360363" indent="-274638" eaLnBrk="1" hangingPunct="1">
              <a:buClr>
                <a:srgbClr val="FFC000"/>
              </a:buClr>
              <a:buFont typeface="Arial" charset="0"/>
              <a:buChar char="•"/>
            </a:pPr>
            <a:endParaRPr lang="cs-CZ" sz="1000"/>
          </a:p>
          <a:p>
            <a:pPr marL="360363" indent="-274638" eaLnBrk="1" hangingPunct="1">
              <a:buClr>
                <a:srgbClr val="FFC000"/>
              </a:buClr>
              <a:buFont typeface="Arial" charset="0"/>
              <a:buChar char="•"/>
            </a:pPr>
            <a:r>
              <a:rPr lang="cs-CZ" sz="2200"/>
              <a:t>Úprava životosprávy</a:t>
            </a:r>
          </a:p>
          <a:p>
            <a:pPr marL="808038" lvl="1" indent="-268288" eaLnBrk="1" hangingPunct="1"/>
            <a:r>
              <a:rPr lang="cs-CZ" sz="2000">
                <a:solidFill>
                  <a:srgbClr val="6F6F6F"/>
                </a:solidFill>
              </a:rPr>
              <a:t>Rozbor a úprava denního režimu</a:t>
            </a:r>
          </a:p>
          <a:p>
            <a:pPr marL="808038" lvl="1" indent="-268288" eaLnBrk="1" hangingPunct="1"/>
            <a:r>
              <a:rPr lang="cs-CZ" sz="2000">
                <a:solidFill>
                  <a:srgbClr val="6F6F6F"/>
                </a:solidFill>
              </a:rPr>
              <a:t>Nácvik defekačního reflexu, nikdy nepotlačovat nucení na stolici</a:t>
            </a:r>
          </a:p>
          <a:p>
            <a:pPr marL="808038" lvl="1" indent="-268288" eaLnBrk="1" hangingPunct="1"/>
            <a:r>
              <a:rPr lang="cs-CZ" sz="2000">
                <a:solidFill>
                  <a:srgbClr val="6F6F6F"/>
                </a:solidFill>
              </a:rPr>
              <a:t>Stravovací režim a dietní léčba</a:t>
            </a:r>
          </a:p>
          <a:p>
            <a:pPr marL="808038" lvl="1" indent="-268288" eaLnBrk="1" hangingPunct="1"/>
            <a:r>
              <a:rPr lang="cs-CZ" sz="2000">
                <a:solidFill>
                  <a:srgbClr val="6F6F6F"/>
                </a:solidFill>
              </a:rPr>
              <a:t>Pitný režim</a:t>
            </a:r>
          </a:p>
          <a:p>
            <a:pPr marL="808038" lvl="1" indent="-268288" eaLnBrk="1" hangingPunct="1"/>
            <a:r>
              <a:rPr lang="cs-CZ" sz="2000">
                <a:solidFill>
                  <a:srgbClr val="6F6F6F"/>
                </a:solidFill>
              </a:rPr>
              <a:t>Pohybová aktivita</a:t>
            </a:r>
          </a:p>
          <a:p>
            <a:pPr marL="1349375" lvl="2" indent="-338138" eaLnBrk="1" hangingPunct="1">
              <a:buClr>
                <a:srgbClr val="E7BC29"/>
              </a:buClr>
              <a:buFont typeface="Arial" charset="0"/>
              <a:buChar char="•"/>
            </a:pPr>
            <a:r>
              <a:rPr lang="cs-CZ" sz="1800">
                <a:solidFill>
                  <a:srgbClr val="6F6F6F"/>
                </a:solidFill>
                <a:sym typeface="Wingdings 3" pitchFamily="18" charset="2"/>
              </a:rPr>
              <a:t> pohybovou aktivitu - </a:t>
            </a:r>
            <a:r>
              <a:rPr lang="cs-CZ" sz="1800">
                <a:solidFill>
                  <a:srgbClr val="6F6F6F"/>
                </a:solidFill>
              </a:rPr>
              <a:t>chůze, běh, pravidelný pohyb</a:t>
            </a:r>
          </a:p>
          <a:p>
            <a:pPr marL="1349375" lvl="2" indent="-338138" eaLnBrk="1" hangingPunct="1">
              <a:buClr>
                <a:srgbClr val="E7BC29"/>
              </a:buClr>
              <a:buFont typeface="Arial" charset="0"/>
              <a:buChar char="•"/>
            </a:pPr>
            <a:endParaRPr lang="cs-CZ" sz="500">
              <a:solidFill>
                <a:srgbClr val="536142"/>
              </a:solidFill>
            </a:endParaRPr>
          </a:p>
          <a:p>
            <a:pPr marL="360363" indent="-274638" eaLnBrk="1" hangingPunct="1">
              <a:buClr>
                <a:srgbClr val="FFC000"/>
              </a:buClr>
              <a:buFont typeface="Arial" charset="0"/>
              <a:buChar char="•"/>
            </a:pPr>
            <a:r>
              <a:rPr lang="cs-CZ" sz="2200"/>
              <a:t>Fyzikální terapie </a:t>
            </a:r>
          </a:p>
          <a:p>
            <a:pPr marL="808038" lvl="1" indent="-268288" eaLnBrk="1" hangingPunct="1"/>
            <a:r>
              <a:rPr lang="cs-CZ" sz="2000">
                <a:solidFill>
                  <a:srgbClr val="6F6F6F"/>
                </a:solidFill>
              </a:rPr>
              <a:t>břišní masáže</a:t>
            </a:r>
          </a:p>
          <a:p>
            <a:pPr marL="808038" lvl="1" indent="-268288" eaLnBrk="1" hangingPunct="1">
              <a:buClr>
                <a:srgbClr val="FFC000"/>
              </a:buClr>
              <a:buFont typeface="Arial" charset="0"/>
              <a:buChar char="•"/>
            </a:pPr>
            <a:endParaRPr lang="cs-CZ" sz="500">
              <a:solidFill>
                <a:schemeClr val="tx2"/>
              </a:solidFill>
            </a:endParaRPr>
          </a:p>
          <a:p>
            <a:pPr marL="360363" indent="-274638" eaLnBrk="1" hangingPunct="1">
              <a:buClr>
                <a:srgbClr val="FFC000"/>
              </a:buClr>
              <a:buFont typeface="Arial" charset="0"/>
              <a:buChar char="•"/>
            </a:pPr>
            <a:r>
              <a:rPr lang="cs-CZ" sz="2200"/>
              <a:t>Farmakologická léčba – laxativa </a:t>
            </a:r>
            <a:r>
              <a:rPr lang="cs-CZ" sz="1200"/>
              <a:t>1. vytvářející objem stolice, 2. změkčující stolici, 3. osmotická, 4. salinická, 5. stimulační</a:t>
            </a:r>
            <a:endParaRPr lang="cs-CZ" sz="2200"/>
          </a:p>
          <a:p>
            <a:pPr marL="808038" lvl="1" indent="-268288" eaLnBrk="1" hangingPunct="1">
              <a:buClr>
                <a:srgbClr val="E7BC29"/>
              </a:buClr>
            </a:pPr>
            <a:r>
              <a:rPr lang="cs-CZ" sz="1600">
                <a:solidFill>
                  <a:srgbClr val="6F6F6F"/>
                </a:solidFill>
              </a:rPr>
              <a:t>hlavně u akutní zácpy</a:t>
            </a:r>
          </a:p>
          <a:p>
            <a:pPr marL="808038" lvl="1" indent="-268288" eaLnBrk="1" hangingPunct="1">
              <a:buClr>
                <a:srgbClr val="E7BC29"/>
              </a:buClr>
            </a:pPr>
            <a:r>
              <a:rPr lang="cs-CZ" sz="1600">
                <a:solidFill>
                  <a:srgbClr val="6F6F6F"/>
                </a:solidFill>
              </a:rPr>
              <a:t>u chronické zácpy vysazení dráždivých laxativ</a:t>
            </a:r>
          </a:p>
          <a:p>
            <a:pPr marL="808038" lvl="1" indent="-268288" eaLnBrk="1" hangingPunct="1">
              <a:buClr>
                <a:srgbClr val="E7BC29"/>
              </a:buClr>
            </a:pPr>
            <a:r>
              <a:rPr lang="cs-CZ" sz="1600" err="1">
                <a:solidFill>
                  <a:srgbClr val="6F6F6F"/>
                </a:solidFill>
              </a:rPr>
              <a:t>laktulóza</a:t>
            </a:r>
            <a:r>
              <a:rPr lang="cs-CZ" sz="1600">
                <a:solidFill>
                  <a:srgbClr val="6F6F6F"/>
                </a:solidFill>
              </a:rPr>
              <a:t> (osmotické laxativum)</a:t>
            </a:r>
          </a:p>
          <a:p>
            <a:pPr marL="360363" indent="-274638" eaLnBrk="1" hangingPunct="1"/>
            <a:endParaRPr lang="cs-CZ" sz="500"/>
          </a:p>
        </p:txBody>
      </p:sp>
      <p:pic>
        <p:nvPicPr>
          <p:cNvPr id="97284"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9DC9DD8E-BE90-46D8-AD15-A390C0799D27}" type="slidenum">
              <a:rPr lang="cs-CZ"/>
              <a:pPr>
                <a:defRPr/>
              </a:pPr>
              <a:t>5</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ANATOMIE A FYZIOLOGIE</a:t>
            </a:r>
          </a:p>
        </p:txBody>
      </p:sp>
      <p:sp>
        <p:nvSpPr>
          <p:cNvPr id="3" name="Zástupný symbol pro obsah 2"/>
          <p:cNvSpPr>
            <a:spLocks noGrp="1"/>
          </p:cNvSpPr>
          <p:nvPr>
            <p:ph idx="1"/>
          </p:nvPr>
        </p:nvSpPr>
        <p:spPr>
          <a:xfrm>
            <a:off x="179388" y="1268413"/>
            <a:ext cx="8786812" cy="5286375"/>
          </a:xfrm>
        </p:spPr>
        <p:txBody>
          <a:bodyPr>
            <a:normAutofit/>
          </a:bodyPr>
          <a:lstStyle/>
          <a:p>
            <a:pPr marL="366713" eaLnBrk="1" hangingPunct="1">
              <a:lnSpc>
                <a:spcPct val="90000"/>
              </a:lnSpc>
              <a:buClr>
                <a:srgbClr val="969696"/>
              </a:buClr>
              <a:buFont typeface="Georgia" pitchFamily="18" charset="0"/>
              <a:buNone/>
              <a:defRPr/>
            </a:pPr>
            <a:r>
              <a:rPr lang="cs-CZ" sz="2200" b="1"/>
              <a:t>Střevní sekrece</a:t>
            </a:r>
          </a:p>
          <a:p>
            <a:pPr marL="366713" eaLnBrk="1" hangingPunct="1">
              <a:lnSpc>
                <a:spcPct val="90000"/>
              </a:lnSpc>
              <a:buClr>
                <a:srgbClr val="969696"/>
              </a:buClr>
              <a:buFont typeface="Georgia" pitchFamily="18" charset="0"/>
              <a:buNone/>
              <a:defRPr/>
            </a:pPr>
            <a:endParaRPr lang="cs-CZ" sz="500" b="1"/>
          </a:p>
          <a:p>
            <a:pPr marL="366713" eaLnBrk="1" hangingPunct="1">
              <a:lnSpc>
                <a:spcPct val="90000"/>
              </a:lnSpc>
              <a:buClr>
                <a:srgbClr val="FFC000"/>
              </a:buClr>
              <a:defRPr/>
            </a:pPr>
            <a:r>
              <a:rPr lang="cs-CZ" sz="2200">
                <a:effectLst>
                  <a:outerShdw blurRad="38100" dist="38100" dir="2700000" algn="tl">
                    <a:srgbClr val="C0C0C0"/>
                  </a:outerShdw>
                </a:effectLst>
              </a:rPr>
              <a:t>Střevní šťáva</a:t>
            </a:r>
          </a:p>
          <a:p>
            <a:pPr marL="658813" lvl="1" indent="-255588" eaLnBrk="1" hangingPunct="1">
              <a:lnSpc>
                <a:spcPct val="90000"/>
              </a:lnSpc>
              <a:buClr>
                <a:srgbClr val="969696"/>
              </a:buClr>
              <a:defRPr/>
            </a:pPr>
            <a:r>
              <a:rPr lang="cs-CZ" sz="1800">
                <a:solidFill>
                  <a:srgbClr val="6F6F6F"/>
                </a:solidFill>
              </a:rPr>
              <a:t>Tvoří se v epiteliálních buňkách </a:t>
            </a:r>
            <a:r>
              <a:rPr lang="cs-CZ" sz="1800" err="1">
                <a:solidFill>
                  <a:srgbClr val="6F6F6F"/>
                </a:solidFill>
              </a:rPr>
              <a:t>Lieberkühnových</a:t>
            </a:r>
            <a:r>
              <a:rPr lang="cs-CZ" sz="1800">
                <a:solidFill>
                  <a:srgbClr val="6F6F6F"/>
                </a:solidFill>
              </a:rPr>
              <a:t> krypt</a:t>
            </a:r>
          </a:p>
          <a:p>
            <a:pPr marL="658813" lvl="1" indent="-255588" eaLnBrk="1" hangingPunct="1">
              <a:lnSpc>
                <a:spcPct val="90000"/>
              </a:lnSpc>
              <a:buClr>
                <a:srgbClr val="969696"/>
              </a:buClr>
              <a:defRPr/>
            </a:pPr>
            <a:r>
              <a:rPr lang="cs-CZ" sz="1800">
                <a:solidFill>
                  <a:srgbClr val="6F6F6F"/>
                </a:solidFill>
              </a:rPr>
              <a:t>Mírně alkalické pH (7,5-8)</a:t>
            </a:r>
          </a:p>
          <a:p>
            <a:pPr marL="658813" lvl="1" indent="-255588" eaLnBrk="1" hangingPunct="1">
              <a:lnSpc>
                <a:spcPct val="90000"/>
              </a:lnSpc>
              <a:buClr>
                <a:srgbClr val="969696"/>
              </a:buClr>
              <a:defRPr/>
            </a:pPr>
            <a:r>
              <a:rPr lang="cs-CZ" sz="1800">
                <a:solidFill>
                  <a:srgbClr val="6F6F6F"/>
                </a:solidFill>
              </a:rPr>
              <a:t>Množství 1,5-2 l</a:t>
            </a:r>
          </a:p>
          <a:p>
            <a:pPr marL="658813" lvl="1" indent="-255588" eaLnBrk="1" hangingPunct="1">
              <a:lnSpc>
                <a:spcPct val="90000"/>
              </a:lnSpc>
              <a:buClr>
                <a:srgbClr val="969696"/>
              </a:buClr>
              <a:defRPr/>
            </a:pPr>
            <a:r>
              <a:rPr lang="cs-CZ" sz="1800">
                <a:solidFill>
                  <a:srgbClr val="6F6F6F"/>
                </a:solidFill>
              </a:rPr>
              <a:t>Rychle se </a:t>
            </a:r>
            <a:r>
              <a:rPr lang="cs-CZ" sz="1800" err="1">
                <a:solidFill>
                  <a:srgbClr val="6F6F6F"/>
                </a:solidFill>
              </a:rPr>
              <a:t>reabsorbuje</a:t>
            </a:r>
            <a:r>
              <a:rPr lang="cs-CZ" sz="1800">
                <a:solidFill>
                  <a:srgbClr val="6F6F6F"/>
                </a:solidFill>
              </a:rPr>
              <a:t> v klcích (porucha </a:t>
            </a:r>
            <a:r>
              <a:rPr lang="cs-CZ" sz="1800" err="1">
                <a:solidFill>
                  <a:srgbClr val="6F6F6F"/>
                </a:solidFill>
              </a:rPr>
              <a:t>reabsorpce</a:t>
            </a:r>
            <a:r>
              <a:rPr lang="cs-CZ" sz="1800">
                <a:solidFill>
                  <a:srgbClr val="6F6F6F"/>
                </a:solidFill>
              </a:rPr>
              <a:t> </a:t>
            </a:r>
            <a:r>
              <a:rPr lang="cs-CZ" sz="1800">
                <a:solidFill>
                  <a:srgbClr val="6F6F6F"/>
                </a:solidFill>
                <a:latin typeface="Times New Roman" pitchFamily="18" charset="0"/>
                <a:cs typeface="Times New Roman" pitchFamily="18" charset="0"/>
              </a:rPr>
              <a:t>→ </a:t>
            </a:r>
            <a:r>
              <a:rPr lang="cs-CZ" sz="1800">
                <a:solidFill>
                  <a:srgbClr val="6F6F6F"/>
                </a:solidFill>
              </a:rPr>
              <a:t>masivní ztráta tekutin a iontů průjmovitou stolicí)</a:t>
            </a:r>
          </a:p>
          <a:p>
            <a:pPr marL="658813" lvl="1" indent="-255588" eaLnBrk="1" hangingPunct="1">
              <a:lnSpc>
                <a:spcPct val="90000"/>
              </a:lnSpc>
              <a:buClr>
                <a:srgbClr val="969696"/>
              </a:buClr>
              <a:defRPr/>
            </a:pPr>
            <a:r>
              <a:rPr lang="cs-CZ" sz="1800">
                <a:solidFill>
                  <a:srgbClr val="6F6F6F"/>
                </a:solidFill>
              </a:rPr>
              <a:t>Rozpouštědlo pro vstřebávané živiny</a:t>
            </a:r>
          </a:p>
          <a:p>
            <a:pPr marL="658813" lvl="1" indent="-255588" eaLnBrk="1" hangingPunct="1">
              <a:lnSpc>
                <a:spcPct val="90000"/>
              </a:lnSpc>
              <a:buClr>
                <a:srgbClr val="969696"/>
              </a:buClr>
              <a:defRPr/>
            </a:pPr>
            <a:endParaRPr lang="cs-CZ" sz="1800">
              <a:solidFill>
                <a:srgbClr val="6F6F6F"/>
              </a:solidFill>
            </a:endParaRPr>
          </a:p>
          <a:p>
            <a:pPr marL="366713" eaLnBrk="1" hangingPunct="1">
              <a:lnSpc>
                <a:spcPct val="90000"/>
              </a:lnSpc>
              <a:buClr>
                <a:srgbClr val="FFC000"/>
              </a:buClr>
              <a:defRPr/>
            </a:pPr>
            <a:r>
              <a:rPr lang="cs-CZ" sz="2200">
                <a:effectLst>
                  <a:outerShdw blurRad="38100" dist="38100" dir="2700000" algn="tl">
                    <a:srgbClr val="C0C0C0"/>
                  </a:outerShdw>
                </a:effectLst>
              </a:rPr>
              <a:t>Hlen</a:t>
            </a:r>
          </a:p>
          <a:p>
            <a:pPr marL="658813" lvl="1" indent="-255588" eaLnBrk="1" hangingPunct="1">
              <a:lnSpc>
                <a:spcPct val="90000"/>
              </a:lnSpc>
              <a:buClr>
                <a:srgbClr val="969696"/>
              </a:buClr>
              <a:defRPr/>
            </a:pPr>
            <a:r>
              <a:rPr lang="cs-CZ" sz="1800" err="1">
                <a:solidFill>
                  <a:srgbClr val="6F6F6F"/>
                </a:solidFill>
              </a:rPr>
              <a:t>Brunnerovy</a:t>
            </a:r>
            <a:r>
              <a:rPr lang="cs-CZ" sz="1800">
                <a:solidFill>
                  <a:srgbClr val="6F6F6F"/>
                </a:solidFill>
              </a:rPr>
              <a:t>  žlázky lokalizované hlavně v duodenu</a:t>
            </a:r>
          </a:p>
          <a:p>
            <a:pPr marL="658813" lvl="1" indent="-255588" eaLnBrk="1" hangingPunct="1">
              <a:lnSpc>
                <a:spcPct val="90000"/>
              </a:lnSpc>
              <a:buClr>
                <a:srgbClr val="969696"/>
              </a:buClr>
              <a:defRPr/>
            </a:pPr>
            <a:r>
              <a:rPr lang="cs-CZ" sz="1800">
                <a:solidFill>
                  <a:srgbClr val="6F6F6F"/>
                </a:solidFill>
              </a:rPr>
              <a:t>Ochrana sliznice</a:t>
            </a:r>
          </a:p>
          <a:p>
            <a:pPr marL="658813" lvl="1" indent="-255588" eaLnBrk="1" hangingPunct="1">
              <a:lnSpc>
                <a:spcPct val="90000"/>
              </a:lnSpc>
              <a:buClr>
                <a:srgbClr val="969696"/>
              </a:buClr>
              <a:defRPr/>
            </a:pPr>
            <a:endParaRPr lang="cs-CZ" sz="1800">
              <a:solidFill>
                <a:srgbClr val="6F6F6F"/>
              </a:solidFill>
            </a:endParaRPr>
          </a:p>
          <a:p>
            <a:pPr marL="366713" eaLnBrk="1" hangingPunct="1">
              <a:lnSpc>
                <a:spcPct val="90000"/>
              </a:lnSpc>
              <a:buClr>
                <a:srgbClr val="FFC000"/>
              </a:buClr>
              <a:defRPr/>
            </a:pPr>
            <a:r>
              <a:rPr lang="cs-CZ" sz="2200">
                <a:effectLst>
                  <a:outerShdw blurRad="38100" dist="38100" dir="2700000" algn="tl">
                    <a:srgbClr val="C0C0C0"/>
                  </a:outerShdw>
                </a:effectLst>
              </a:rPr>
              <a:t>Střevní (trávicí) enzymy</a:t>
            </a:r>
          </a:p>
          <a:p>
            <a:pPr marL="658813" lvl="1" indent="-255588" eaLnBrk="1" hangingPunct="1">
              <a:lnSpc>
                <a:spcPct val="90000"/>
              </a:lnSpc>
              <a:buClr>
                <a:srgbClr val="969696"/>
              </a:buClr>
              <a:defRPr/>
            </a:pPr>
            <a:r>
              <a:rPr lang="cs-CZ" sz="1800" err="1">
                <a:solidFill>
                  <a:srgbClr val="6F6F6F"/>
                </a:solidFill>
              </a:rPr>
              <a:t>Disacharidázy</a:t>
            </a:r>
            <a:r>
              <a:rPr lang="cs-CZ" sz="1800">
                <a:solidFill>
                  <a:srgbClr val="6F6F6F"/>
                </a:solidFill>
              </a:rPr>
              <a:t> (dokončující štěpení S)</a:t>
            </a:r>
          </a:p>
          <a:p>
            <a:pPr marL="658813" lvl="1" indent="-255588" eaLnBrk="1" hangingPunct="1">
              <a:lnSpc>
                <a:spcPct val="90000"/>
              </a:lnSpc>
              <a:buClr>
                <a:srgbClr val="969696"/>
              </a:buClr>
              <a:defRPr/>
            </a:pPr>
            <a:r>
              <a:rPr lang="cs-CZ" sz="1800">
                <a:solidFill>
                  <a:srgbClr val="6F6F6F"/>
                </a:solidFill>
              </a:rPr>
              <a:t>Peptidázy</a:t>
            </a:r>
          </a:p>
          <a:p>
            <a:pPr marL="658813" lvl="1" indent="-255588" eaLnBrk="1" hangingPunct="1">
              <a:lnSpc>
                <a:spcPct val="90000"/>
              </a:lnSpc>
              <a:buClr>
                <a:srgbClr val="969696"/>
              </a:buClr>
              <a:defRPr/>
            </a:pPr>
            <a:r>
              <a:rPr lang="cs-CZ" sz="1800">
                <a:solidFill>
                  <a:srgbClr val="6F6F6F"/>
                </a:solidFill>
              </a:rPr>
              <a:t>Lipáza</a:t>
            </a:r>
            <a:endParaRPr lang="cs-CZ" sz="1800" b="1"/>
          </a:p>
        </p:txBody>
      </p:sp>
      <p:pic>
        <p:nvPicPr>
          <p:cNvPr id="1946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2E6F1ED0-9341-470D-B9CC-981234ABFCE1}" type="slidenum">
              <a:rPr lang="cs-CZ"/>
              <a:pPr>
                <a:defRPr/>
              </a:pPr>
              <a:t>50</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LÉČBA ZÁCPY - </a:t>
            </a:r>
            <a:r>
              <a:rPr lang="cs-CZ" b="1" err="1">
                <a:effectLst>
                  <a:outerShdw blurRad="38100" dist="38100" dir="2700000" algn="tl">
                    <a:srgbClr val="000000">
                      <a:alpha val="43137"/>
                    </a:srgbClr>
                  </a:outerShdw>
                </a:effectLst>
              </a:rPr>
              <a:t>laktulóza</a:t>
            </a:r>
            <a:endParaRPr lang="cs-CZ" b="1">
              <a:effectLst>
                <a:outerShdw blurRad="38100" dist="38100" dir="2700000" algn="tl">
                  <a:srgbClr val="000000">
                    <a:alpha val="43137"/>
                  </a:srgbClr>
                </a:outerShdw>
              </a:effectLst>
            </a:endParaRPr>
          </a:p>
        </p:txBody>
      </p:sp>
      <p:sp>
        <p:nvSpPr>
          <p:cNvPr id="99331" name="Zástupný symbol pro obsah 2"/>
          <p:cNvSpPr>
            <a:spLocks noGrp="1"/>
          </p:cNvSpPr>
          <p:nvPr>
            <p:ph idx="1"/>
          </p:nvPr>
        </p:nvSpPr>
        <p:spPr>
          <a:xfrm>
            <a:off x="142875" y="1268413"/>
            <a:ext cx="8786813" cy="5446712"/>
          </a:xfrm>
        </p:spPr>
        <p:txBody>
          <a:bodyPr/>
          <a:lstStyle/>
          <a:p>
            <a:pPr marL="360363" indent="-274638" eaLnBrk="1" hangingPunct="1">
              <a:buFont typeface="Georgia" pitchFamily="18" charset="0"/>
              <a:buNone/>
            </a:pPr>
            <a:endParaRPr lang="cs-CZ" sz="300" b="1"/>
          </a:p>
          <a:p>
            <a:pPr marL="360363" indent="-274638" eaLnBrk="1" hangingPunct="1"/>
            <a:r>
              <a:rPr lang="cs-CZ" sz="2400"/>
              <a:t>Disacharid (galaktóza, fruktóza) ve vodě rozpustný</a:t>
            </a:r>
          </a:p>
          <a:p>
            <a:pPr marL="360363" indent="-274638" eaLnBrk="1" hangingPunct="1"/>
            <a:r>
              <a:rPr lang="cs-CZ" sz="2400"/>
              <a:t>V tenkém střevě se nevstřebává – beze změny prochází do tlustého střeva, kde je štěpena bakteriální flórou na MK </a:t>
            </a:r>
            <a:br>
              <a:rPr lang="cs-CZ" sz="2400"/>
            </a:br>
            <a:r>
              <a:rPr lang="cs-CZ" sz="2400"/>
              <a:t>s krátkým řetězcem, vodík, CO2 a metan</a:t>
            </a:r>
          </a:p>
          <a:p>
            <a:pPr marL="652463" lvl="1" indent="-274638" eaLnBrk="1" hangingPunct="1"/>
            <a:r>
              <a:rPr lang="cs-CZ" sz="2200">
                <a:solidFill>
                  <a:schemeClr val="tx1"/>
                </a:solidFill>
              </a:rPr>
              <a:t>Stimulace střeva ke zvýšené peristaltice</a:t>
            </a:r>
          </a:p>
          <a:p>
            <a:pPr marL="652463" lvl="1" indent="-274638" eaLnBrk="1" hangingPunct="1"/>
            <a:r>
              <a:rPr lang="cs-CZ" sz="2200">
                <a:solidFill>
                  <a:schemeClr val="tx1"/>
                </a:solidFill>
              </a:rPr>
              <a:t>Udržení obsahu vody ve střevním lumen</a:t>
            </a:r>
          </a:p>
          <a:p>
            <a:pPr marL="652463" lvl="1" indent="-274638" eaLnBrk="1" hangingPunct="1"/>
            <a:r>
              <a:rPr lang="cs-CZ" sz="2200">
                <a:solidFill>
                  <a:schemeClr val="tx1"/>
                </a:solidFill>
              </a:rPr>
              <a:t>Snížení pH střevního obsahu </a:t>
            </a:r>
          </a:p>
          <a:p>
            <a:pPr marL="652463" lvl="1" indent="-274638" eaLnBrk="1" hangingPunct="1"/>
            <a:r>
              <a:rPr lang="cs-CZ" sz="2200">
                <a:solidFill>
                  <a:schemeClr val="tx1"/>
                </a:solidFill>
              </a:rPr>
              <a:t>Zvýšení objemu střevního obsahu</a:t>
            </a:r>
          </a:p>
          <a:p>
            <a:pPr marL="652463" lvl="1" indent="-274638" eaLnBrk="1" hangingPunct="1"/>
            <a:r>
              <a:rPr lang="cs-CZ" sz="2200">
                <a:solidFill>
                  <a:schemeClr val="tx1"/>
                </a:solidFill>
              </a:rPr>
              <a:t>Rozmnožení bakteriální mikroflóry</a:t>
            </a:r>
          </a:p>
          <a:p>
            <a:pPr marL="652463" lvl="1" indent="-274638" eaLnBrk="1" hangingPunct="1"/>
            <a:endParaRPr lang="cs-CZ" sz="2200">
              <a:solidFill>
                <a:schemeClr val="tx1"/>
              </a:solidFill>
            </a:endParaRPr>
          </a:p>
          <a:p>
            <a:pPr marL="652463" lvl="1" indent="-274638" eaLnBrk="1" hangingPunct="1"/>
            <a:r>
              <a:rPr lang="cs-CZ" sz="2200">
                <a:solidFill>
                  <a:schemeClr val="tx1"/>
                </a:solidFill>
              </a:rPr>
              <a:t>Účinek nastupuje do 24-48 hodin</a:t>
            </a:r>
          </a:p>
        </p:txBody>
      </p:sp>
      <p:pic>
        <p:nvPicPr>
          <p:cNvPr id="99332"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pic>
        <p:nvPicPr>
          <p:cNvPr id="99334" name="Picture 6" descr="www.bio-medica.eu"/>
          <p:cNvPicPr>
            <a:picLocks noChangeAspect="1" noChangeArrowheads="1"/>
          </p:cNvPicPr>
          <p:nvPr/>
        </p:nvPicPr>
        <p:blipFill>
          <a:blip r:embed="rId4" cstate="print"/>
          <a:srcRect/>
          <a:stretch>
            <a:fillRect/>
          </a:stretch>
        </p:blipFill>
        <p:spPr bwMode="auto">
          <a:xfrm>
            <a:off x="6249988" y="3141663"/>
            <a:ext cx="2151062" cy="3024187"/>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88108446-964F-4519-9055-14B769BF4A0D}" type="slidenum">
              <a:rPr lang="cs-CZ"/>
              <a:pPr>
                <a:defRPr/>
              </a:pPr>
              <a:t>51</a:t>
            </a:fld>
            <a:endParaRPr lang="cs-CZ"/>
          </a:p>
        </p:txBody>
      </p:sp>
      <p:sp>
        <p:nvSpPr>
          <p:cNvPr id="2" name="Nadpis 1"/>
          <p:cNvSpPr>
            <a:spLocks noGrp="1"/>
          </p:cNvSpPr>
          <p:nvPr>
            <p:ph type="title" idx="4294967295"/>
          </p:nvPr>
        </p:nvSpPr>
        <p:spPr>
          <a:xfrm>
            <a:off x="285750" y="428625"/>
            <a:ext cx="8443913" cy="928688"/>
          </a:xfrm>
        </p:spPr>
        <p:txBody>
          <a:bodyPr>
            <a:normAutofit/>
          </a:bodyPr>
          <a:lstStyle/>
          <a:p>
            <a:pPr eaLnBrk="1" hangingPunct="1">
              <a:defRPr/>
            </a:pPr>
            <a:r>
              <a:rPr lang="cs-CZ" b="1">
                <a:effectLst>
                  <a:outerShdw blurRad="38100" dist="38100" dir="2700000" algn="tl">
                    <a:srgbClr val="C0C0C0"/>
                  </a:outerShdw>
                </a:effectLst>
              </a:rPr>
              <a:t>DIETNÍ OPATŘENÍ</a:t>
            </a:r>
          </a:p>
        </p:txBody>
      </p:sp>
      <p:sp>
        <p:nvSpPr>
          <p:cNvPr id="46083" name="Zástupný symbol pro obsah 2"/>
          <p:cNvSpPr>
            <a:spLocks noGrp="1"/>
          </p:cNvSpPr>
          <p:nvPr>
            <p:ph idx="4294967295"/>
          </p:nvPr>
        </p:nvSpPr>
        <p:spPr>
          <a:xfrm>
            <a:off x="142875" y="1268413"/>
            <a:ext cx="8786813" cy="5446712"/>
          </a:xfrm>
        </p:spPr>
        <p:txBody>
          <a:bodyPr/>
          <a:lstStyle/>
          <a:p>
            <a:pPr marL="360363" indent="-274638" eaLnBrk="1" hangingPunct="1">
              <a:buFont typeface="Georgia" pitchFamily="18" charset="0"/>
              <a:buNone/>
            </a:pPr>
            <a:endParaRPr lang="cs-CZ" sz="300" b="1"/>
          </a:p>
          <a:p>
            <a:pPr marL="360363" indent="-274638" eaLnBrk="1" hangingPunct="1">
              <a:buFont typeface="Arial" charset="0"/>
              <a:buNone/>
            </a:pPr>
            <a:r>
              <a:rPr lang="cs-CZ" sz="2000" b="1">
                <a:effectLst>
                  <a:outerShdw blurRad="38100" dist="38100" dir="2700000" algn="tl">
                    <a:srgbClr val="C0C0C0"/>
                  </a:outerShdw>
                </a:effectLst>
              </a:rPr>
              <a:t>Prostá zácpa</a:t>
            </a:r>
            <a:endParaRPr lang="cs-CZ" sz="2000" b="1"/>
          </a:p>
          <a:p>
            <a:pPr marL="360363" indent="-274638" eaLnBrk="1" hangingPunct="1">
              <a:buClr>
                <a:srgbClr val="FFC000"/>
              </a:buClr>
              <a:buFont typeface="Arial" charset="0"/>
              <a:buChar char="•"/>
            </a:pPr>
            <a:r>
              <a:rPr lang="cs-CZ" sz="2000"/>
              <a:t>Pravidelná konzumace stravy v klidném nerušeném prostředí</a:t>
            </a:r>
          </a:p>
          <a:p>
            <a:pPr marL="360363" indent="-274638" eaLnBrk="1" hangingPunct="1">
              <a:buClr>
                <a:srgbClr val="FFC000"/>
              </a:buClr>
              <a:buFont typeface="Arial" charset="0"/>
              <a:buChar char="•"/>
            </a:pPr>
            <a:r>
              <a:rPr lang="cs-CZ" sz="2000"/>
              <a:t>Dostatečný příjem vlákniny ve stravě</a:t>
            </a:r>
          </a:p>
          <a:p>
            <a:pPr marL="808038" lvl="1" indent="-268288" eaLnBrk="1" hangingPunct="1"/>
            <a:r>
              <a:rPr lang="cs-CZ" sz="2000">
                <a:solidFill>
                  <a:srgbClr val="6F6F6F"/>
                </a:solidFill>
              </a:rPr>
              <a:t>Celozrnné výrobky, ovoce, zelenina, luštěniny, ořechy a semena</a:t>
            </a:r>
            <a:endParaRPr lang="cs-CZ" sz="2000">
              <a:solidFill>
                <a:schemeClr val="tx2"/>
              </a:solidFill>
            </a:endParaRPr>
          </a:p>
          <a:p>
            <a:pPr marL="360363" indent="-274638" eaLnBrk="1" hangingPunct="1">
              <a:buClr>
                <a:srgbClr val="FFC000"/>
              </a:buClr>
              <a:buFont typeface="Arial" charset="0"/>
              <a:buChar char="•"/>
            </a:pPr>
            <a:r>
              <a:rPr lang="cs-CZ" sz="2000"/>
              <a:t>Konzumace potravin s přirozeným projímavým účinkem</a:t>
            </a:r>
          </a:p>
          <a:p>
            <a:pPr marL="808038" lvl="1" indent="-268288" eaLnBrk="1" hangingPunct="1"/>
            <a:r>
              <a:rPr lang="cs-CZ" sz="2000">
                <a:solidFill>
                  <a:srgbClr val="6F6F6F"/>
                </a:solidFill>
              </a:rPr>
              <a:t>Sušené ovoce – sušené ovoce: </a:t>
            </a:r>
            <a:r>
              <a:rPr lang="cs-CZ" sz="2000">
                <a:solidFill>
                  <a:srgbClr val="0070C0"/>
                </a:solidFill>
              </a:rPr>
              <a:t>švestky</a:t>
            </a:r>
            <a:r>
              <a:rPr lang="cs-CZ" sz="2000">
                <a:solidFill>
                  <a:srgbClr val="6F6F6F"/>
                </a:solidFill>
              </a:rPr>
              <a:t>, meruňky, datle, fíky</a:t>
            </a:r>
            <a:r>
              <a:rPr lang="en-US" sz="2000">
                <a:solidFill>
                  <a:srgbClr val="6F6F6F"/>
                </a:solidFill>
              </a:rPr>
              <a:t>;</a:t>
            </a:r>
            <a:r>
              <a:rPr lang="cs-CZ" sz="2000">
                <a:solidFill>
                  <a:srgbClr val="6F6F6F"/>
                </a:solidFill>
              </a:rPr>
              <a:t> hrušky, zakysané mléčné výrobky, ořechy, luštěniny, želatina, káva</a:t>
            </a:r>
            <a:endParaRPr lang="cs-CZ" sz="2000">
              <a:solidFill>
                <a:schemeClr val="tx2"/>
              </a:solidFill>
            </a:endParaRPr>
          </a:p>
          <a:p>
            <a:pPr marL="360363" indent="-274638" eaLnBrk="1" hangingPunct="1">
              <a:buClr>
                <a:srgbClr val="FFC000"/>
              </a:buClr>
            </a:pPr>
            <a:r>
              <a:rPr lang="cs-CZ" sz="2000"/>
              <a:t>Zakysané mléčné výrobky</a:t>
            </a:r>
          </a:p>
          <a:p>
            <a:pPr marL="360363" indent="-274638" eaLnBrk="1" hangingPunct="1">
              <a:buClr>
                <a:srgbClr val="FFC000"/>
              </a:buClr>
            </a:pPr>
            <a:r>
              <a:rPr lang="cs-CZ" sz="2000"/>
              <a:t>Vhodné je využití </a:t>
            </a:r>
            <a:r>
              <a:rPr lang="cs-CZ" sz="2000" err="1"/>
              <a:t>probiotik</a:t>
            </a:r>
            <a:r>
              <a:rPr lang="cs-CZ" sz="2000"/>
              <a:t> a </a:t>
            </a:r>
            <a:r>
              <a:rPr lang="cs-CZ" sz="2000" err="1"/>
              <a:t>prebiotik</a:t>
            </a:r>
            <a:endParaRPr lang="cs-CZ" sz="2000"/>
          </a:p>
          <a:p>
            <a:pPr marL="360363" indent="-274638" eaLnBrk="1" hangingPunct="1">
              <a:buClr>
                <a:srgbClr val="FFC000"/>
              </a:buClr>
              <a:buFont typeface="Arial" charset="0"/>
              <a:buChar char="•"/>
            </a:pPr>
            <a:r>
              <a:rPr lang="cs-CZ" sz="2000"/>
              <a:t>Dostatečný příjem tekutin</a:t>
            </a:r>
          </a:p>
          <a:p>
            <a:pPr marL="360363" indent="-274638" eaLnBrk="1" hangingPunct="1">
              <a:buClr>
                <a:srgbClr val="FFC000"/>
              </a:buClr>
              <a:buFont typeface="Arial" charset="0"/>
              <a:buChar char="•"/>
            </a:pPr>
            <a:r>
              <a:rPr lang="cs-CZ" sz="2000" err="1"/>
              <a:t>Šaratica</a:t>
            </a:r>
            <a:r>
              <a:rPr lang="cs-CZ" sz="2000"/>
              <a:t>, Zaječická hořká</a:t>
            </a:r>
          </a:p>
          <a:p>
            <a:pPr marL="360363" indent="-274638" eaLnBrk="1" hangingPunct="1">
              <a:buClr>
                <a:srgbClr val="FFC000"/>
              </a:buClr>
              <a:buFont typeface="Arial" charset="0"/>
              <a:buChar char="•"/>
            </a:pPr>
            <a:r>
              <a:rPr lang="cs-CZ" sz="2000" err="1"/>
              <a:t>Psyllium</a:t>
            </a:r>
            <a:r>
              <a:rPr lang="cs-CZ" sz="2000"/>
              <a:t> – čištěné obaly semen rostliny </a:t>
            </a:r>
            <a:r>
              <a:rPr lang="cs-CZ" sz="2000" err="1"/>
              <a:t>Plantago</a:t>
            </a:r>
            <a:r>
              <a:rPr lang="cs-CZ" sz="2000"/>
              <a:t> </a:t>
            </a:r>
            <a:r>
              <a:rPr lang="cs-CZ" sz="2000" err="1"/>
              <a:t>ovata</a:t>
            </a:r>
            <a:r>
              <a:rPr lang="cs-CZ" sz="2000"/>
              <a:t> – indický jitrocel (tekutiny!!!)</a:t>
            </a:r>
          </a:p>
          <a:p>
            <a:pPr marL="360363" indent="-274638" eaLnBrk="1" hangingPunct="1">
              <a:buClr>
                <a:srgbClr val="FFC000"/>
              </a:buClr>
              <a:buFont typeface="Arial" charset="0"/>
              <a:buChar char="•"/>
            </a:pPr>
            <a:endParaRPr lang="cs-CZ" sz="2000"/>
          </a:p>
          <a:p>
            <a:pPr marL="360363" indent="-274638" eaLnBrk="1" hangingPunct="1">
              <a:buClr>
                <a:srgbClr val="FFC000"/>
              </a:buClr>
              <a:buFont typeface="Arial" charset="0"/>
              <a:buChar char="•"/>
            </a:pPr>
            <a:endParaRPr lang="cs-CZ" sz="1800"/>
          </a:p>
          <a:p>
            <a:pPr marL="360363" indent="-274638" eaLnBrk="1" hangingPunct="1">
              <a:buClr>
                <a:srgbClr val="FFC000"/>
              </a:buClr>
              <a:buFont typeface="Arial" charset="0"/>
              <a:buChar char="•"/>
            </a:pPr>
            <a:endParaRPr lang="cs-CZ" sz="1600">
              <a:solidFill>
                <a:srgbClr val="0070C0"/>
              </a:solidFill>
            </a:endParaRPr>
          </a:p>
          <a:p>
            <a:pPr marL="360363" indent="-274638" eaLnBrk="1" hangingPunct="1"/>
            <a:endParaRPr lang="cs-CZ" sz="500"/>
          </a:p>
        </p:txBody>
      </p:sp>
      <p:pic>
        <p:nvPicPr>
          <p:cNvPr id="10138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pic>
        <p:nvPicPr>
          <p:cNvPr id="3" name="Obrázek 2"/>
          <p:cNvPicPr>
            <a:picLocks noChangeAspect="1"/>
          </p:cNvPicPr>
          <p:nvPr/>
        </p:nvPicPr>
        <p:blipFill>
          <a:blip r:embed="rId4" cstate="print"/>
          <a:stretch>
            <a:fillRect/>
          </a:stretch>
        </p:blipFill>
        <p:spPr>
          <a:xfrm>
            <a:off x="7122617" y="5481642"/>
            <a:ext cx="1805186" cy="1202254"/>
          </a:xfrm>
          <a:prstGeom prst="rect">
            <a:avLst/>
          </a:prstGeom>
        </p:spPr>
      </p:pic>
      <p:pic>
        <p:nvPicPr>
          <p:cNvPr id="6" name="Obrázek 5"/>
          <p:cNvPicPr>
            <a:picLocks noChangeAspect="1"/>
          </p:cNvPicPr>
          <p:nvPr/>
        </p:nvPicPr>
        <p:blipFill>
          <a:blip r:embed="rId5" cstate="print"/>
          <a:stretch>
            <a:fillRect/>
          </a:stretch>
        </p:blipFill>
        <p:spPr>
          <a:xfrm>
            <a:off x="8208641" y="227189"/>
            <a:ext cx="821060" cy="208244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88108446-964F-4519-9055-14B769BF4A0D}" type="slidenum">
              <a:rPr lang="cs-CZ"/>
              <a:pPr>
                <a:defRPr/>
              </a:pPr>
              <a:t>52</a:t>
            </a:fld>
            <a:endParaRPr lang="cs-CZ"/>
          </a:p>
        </p:txBody>
      </p:sp>
      <p:sp>
        <p:nvSpPr>
          <p:cNvPr id="2" name="Nadpis 1"/>
          <p:cNvSpPr>
            <a:spLocks noGrp="1"/>
          </p:cNvSpPr>
          <p:nvPr>
            <p:ph type="title" idx="4294967295"/>
          </p:nvPr>
        </p:nvSpPr>
        <p:spPr>
          <a:xfrm>
            <a:off x="285750" y="428625"/>
            <a:ext cx="8443913" cy="928688"/>
          </a:xfrm>
        </p:spPr>
        <p:txBody>
          <a:bodyPr>
            <a:normAutofit/>
          </a:bodyPr>
          <a:lstStyle/>
          <a:p>
            <a:pPr eaLnBrk="1" hangingPunct="1">
              <a:defRPr/>
            </a:pPr>
            <a:r>
              <a:rPr lang="cs-CZ" b="1">
                <a:effectLst>
                  <a:outerShdw blurRad="38100" dist="38100" dir="2700000" algn="tl">
                    <a:srgbClr val="C0C0C0"/>
                  </a:outerShdw>
                </a:effectLst>
              </a:rPr>
              <a:t>DIETNÍ OPATŘENÍ</a:t>
            </a:r>
          </a:p>
        </p:txBody>
      </p:sp>
      <p:sp>
        <p:nvSpPr>
          <p:cNvPr id="46083" name="Zástupný symbol pro obsah 2"/>
          <p:cNvSpPr>
            <a:spLocks noGrp="1"/>
          </p:cNvSpPr>
          <p:nvPr>
            <p:ph idx="4294967295"/>
          </p:nvPr>
        </p:nvSpPr>
        <p:spPr>
          <a:xfrm>
            <a:off x="142875" y="1268413"/>
            <a:ext cx="8786813" cy="5446712"/>
          </a:xfrm>
        </p:spPr>
        <p:txBody>
          <a:bodyPr/>
          <a:lstStyle/>
          <a:p>
            <a:pPr marL="360363" indent="-274638" eaLnBrk="1" hangingPunct="1">
              <a:buFont typeface="Georgia" pitchFamily="18" charset="0"/>
              <a:buNone/>
            </a:pPr>
            <a:endParaRPr lang="cs-CZ" sz="300" b="1"/>
          </a:p>
          <a:p>
            <a:pPr marL="360363" indent="-274638" eaLnBrk="1" hangingPunct="1">
              <a:buClr>
                <a:srgbClr val="FFC000"/>
              </a:buClr>
              <a:buFont typeface="Arial" charset="0"/>
              <a:buChar char="•"/>
            </a:pPr>
            <a:endParaRPr lang="cs-CZ" sz="1800"/>
          </a:p>
          <a:p>
            <a:pPr marL="360363" indent="-274638" eaLnBrk="1" hangingPunct="1">
              <a:buClr>
                <a:srgbClr val="FFC000"/>
              </a:buClr>
              <a:buFont typeface="Arial" charset="0"/>
              <a:buChar char="•"/>
            </a:pPr>
            <a:r>
              <a:rPr lang="cs-CZ" sz="2000"/>
              <a:t>Zdravotní tvrzení</a:t>
            </a:r>
            <a:br>
              <a:rPr lang="cs-CZ" sz="2000"/>
            </a:br>
            <a:r>
              <a:rPr lang="cs-CZ" sz="2000"/>
              <a:t>Sušené švestky kultivarů „švestky domácí“ (</a:t>
            </a:r>
            <a:r>
              <a:rPr lang="cs-CZ" sz="2000" err="1"/>
              <a:t>Prunus</a:t>
            </a:r>
            <a:r>
              <a:rPr lang="cs-CZ" sz="2000"/>
              <a:t> </a:t>
            </a:r>
            <a:r>
              <a:rPr lang="cs-CZ" sz="2000" err="1"/>
              <a:t>domestica</a:t>
            </a:r>
            <a:r>
              <a:rPr lang="cs-CZ" sz="2000"/>
              <a:t> L.)</a:t>
            </a:r>
          </a:p>
          <a:p>
            <a:pPr marL="808038" lvl="1" indent="-268288" eaLnBrk="1" hangingPunct="1">
              <a:buClr>
                <a:srgbClr val="FFC000"/>
              </a:buClr>
              <a:buFont typeface="Arial" charset="0"/>
              <a:buChar char="•"/>
            </a:pPr>
            <a:r>
              <a:rPr lang="cs-CZ" sz="2000">
                <a:solidFill>
                  <a:srgbClr val="0070C0"/>
                </a:solidFill>
              </a:rPr>
              <a:t>Sušené švestky </a:t>
            </a:r>
            <a:r>
              <a:rPr lang="cs-CZ" sz="2000" u="sng">
                <a:solidFill>
                  <a:srgbClr val="0070C0"/>
                </a:solidFill>
              </a:rPr>
              <a:t>přispívají k normální činnosti střev</a:t>
            </a:r>
          </a:p>
          <a:p>
            <a:pPr marL="808038" lvl="1" indent="-268288" eaLnBrk="1" hangingPunct="1">
              <a:buClr>
                <a:srgbClr val="FFC000"/>
              </a:buClr>
              <a:buFont typeface="Arial" charset="0"/>
              <a:buChar char="•"/>
            </a:pPr>
            <a:r>
              <a:rPr lang="cs-CZ" sz="2000">
                <a:solidFill>
                  <a:schemeClr val="tx1"/>
                </a:solidFill>
              </a:rPr>
              <a:t>Tvrzení smí být použito pouze u potravin, které poskytují přívod </a:t>
            </a:r>
            <a:br>
              <a:rPr lang="cs-CZ" sz="2000">
                <a:solidFill>
                  <a:schemeClr val="tx1"/>
                </a:solidFill>
              </a:rPr>
            </a:br>
            <a:r>
              <a:rPr lang="cs-CZ" sz="2000" b="1">
                <a:solidFill>
                  <a:srgbClr val="0070C0"/>
                </a:solidFill>
              </a:rPr>
              <a:t>100 g </a:t>
            </a:r>
            <a:r>
              <a:rPr lang="cs-CZ" sz="2000">
                <a:solidFill>
                  <a:srgbClr val="0070C0"/>
                </a:solidFill>
              </a:rPr>
              <a:t>sušených švestek denně</a:t>
            </a:r>
            <a:r>
              <a:rPr lang="cs-CZ" sz="2000">
                <a:solidFill>
                  <a:schemeClr val="tx1"/>
                </a:solidFill>
              </a:rPr>
              <a:t>. Aby bylo možné tvrzení použít, musí být spotřebitel informován, že příznivého účinku se dosáhne při přívodu 100 g sušených švestek denně.</a:t>
            </a:r>
          </a:p>
          <a:p>
            <a:pPr marL="808038" lvl="1" indent="-268288" eaLnBrk="1" hangingPunct="1">
              <a:buClr>
                <a:srgbClr val="FFC000"/>
              </a:buClr>
              <a:buFont typeface="Arial" charset="0"/>
              <a:buChar char="•"/>
            </a:pPr>
            <a:r>
              <a:rPr lang="cs-CZ" sz="2000">
                <a:solidFill>
                  <a:schemeClr val="tx1"/>
                </a:solidFill>
              </a:rPr>
              <a:t>9,3 g vlákniny / 100 g (dle </a:t>
            </a:r>
            <a:r>
              <a:rPr lang="cs-CZ" sz="2000" err="1">
                <a:solidFill>
                  <a:schemeClr val="tx1"/>
                </a:solidFill>
              </a:rPr>
              <a:t>Nutridatabaze</a:t>
            </a:r>
            <a:r>
              <a:rPr lang="cs-CZ" sz="2000">
                <a:solidFill>
                  <a:schemeClr val="tx1"/>
                </a:solidFill>
              </a:rPr>
              <a:t>)</a:t>
            </a:r>
          </a:p>
          <a:p>
            <a:pPr marL="1073151" lvl="2" indent="-268288" eaLnBrk="1" hangingPunct="1">
              <a:buClr>
                <a:srgbClr val="FFC000"/>
              </a:buClr>
              <a:buFont typeface="Arial" charset="0"/>
              <a:buChar char="•"/>
            </a:pPr>
            <a:r>
              <a:rPr lang="cs-CZ" sz="1800">
                <a:solidFill>
                  <a:schemeClr val="tx1"/>
                </a:solidFill>
              </a:rPr>
              <a:t>824 </a:t>
            </a:r>
            <a:r>
              <a:rPr lang="cs-CZ" sz="1800" err="1">
                <a:solidFill>
                  <a:schemeClr val="tx1"/>
                </a:solidFill>
              </a:rPr>
              <a:t>kJ</a:t>
            </a:r>
            <a:endParaRPr lang="cs-CZ" sz="1800">
              <a:solidFill>
                <a:schemeClr val="tx1"/>
              </a:solidFill>
            </a:endParaRPr>
          </a:p>
          <a:p>
            <a:pPr marL="1073151" lvl="2" indent="-268288" eaLnBrk="1" hangingPunct="1">
              <a:buClr>
                <a:srgbClr val="FFC000"/>
              </a:buClr>
              <a:buFont typeface="Arial" charset="0"/>
              <a:buChar char="•"/>
            </a:pPr>
            <a:r>
              <a:rPr lang="cs-CZ" sz="1800">
                <a:solidFill>
                  <a:schemeClr val="tx1"/>
                </a:solidFill>
              </a:rPr>
              <a:t>41,2 g S</a:t>
            </a:r>
          </a:p>
          <a:p>
            <a:pPr marL="1073151" lvl="2" indent="-268288" eaLnBrk="1" hangingPunct="1">
              <a:buClr>
                <a:srgbClr val="FFC000"/>
              </a:buClr>
              <a:buFont typeface="Arial" charset="0"/>
              <a:buChar char="•"/>
            </a:pPr>
            <a:r>
              <a:rPr lang="cs-CZ" sz="1800">
                <a:solidFill>
                  <a:schemeClr val="tx1"/>
                </a:solidFill>
              </a:rPr>
              <a:t>24,8 g cukry</a:t>
            </a:r>
          </a:p>
          <a:p>
            <a:pPr marL="360363" indent="-274638" eaLnBrk="1" hangingPunct="1"/>
            <a:endParaRPr lang="cs-CZ" sz="500"/>
          </a:p>
        </p:txBody>
      </p:sp>
      <p:pic>
        <p:nvPicPr>
          <p:cNvPr id="10138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pic>
        <p:nvPicPr>
          <p:cNvPr id="133122" name="Picture 2" descr="Sušené švestky Bio"/>
          <p:cNvPicPr>
            <a:picLocks noChangeAspect="1" noChangeArrowheads="1"/>
          </p:cNvPicPr>
          <p:nvPr/>
        </p:nvPicPr>
        <p:blipFill>
          <a:blip r:embed="rId4" cstate="print"/>
          <a:srcRect/>
          <a:stretch>
            <a:fillRect/>
          </a:stretch>
        </p:blipFill>
        <p:spPr bwMode="auto">
          <a:xfrm>
            <a:off x="6012160" y="3789040"/>
            <a:ext cx="2841104" cy="284110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E1105D7B-1DD5-4B1B-AA8F-5E1D89BC6154}" type="slidenum">
              <a:rPr lang="cs-CZ"/>
              <a:pPr>
                <a:defRPr/>
              </a:pPr>
              <a:t>53</a:t>
            </a:fld>
            <a:endParaRPr lang="cs-CZ"/>
          </a:p>
        </p:txBody>
      </p:sp>
      <p:sp>
        <p:nvSpPr>
          <p:cNvPr id="2" name="Nadpis 1"/>
          <p:cNvSpPr>
            <a:spLocks noGrp="1"/>
          </p:cNvSpPr>
          <p:nvPr>
            <p:ph type="title" idx="4294967295"/>
          </p:nvPr>
        </p:nvSpPr>
        <p:spPr>
          <a:xfrm>
            <a:off x="250825" y="404813"/>
            <a:ext cx="8443913" cy="928687"/>
          </a:xfrm>
        </p:spPr>
        <p:txBody>
          <a:bodyPr>
            <a:normAutofit/>
          </a:bodyPr>
          <a:lstStyle/>
          <a:p>
            <a:pPr eaLnBrk="1" hangingPunct="1">
              <a:defRPr/>
            </a:pPr>
            <a:r>
              <a:rPr lang="cs-CZ" b="1">
                <a:effectLst>
                  <a:outerShdw blurRad="38100" dist="38100" dir="2700000" algn="tl">
                    <a:srgbClr val="C0C0C0"/>
                  </a:outerShdw>
                </a:effectLst>
              </a:rPr>
              <a:t>VÝBĚR POTRAVIN</a:t>
            </a:r>
          </a:p>
        </p:txBody>
      </p:sp>
      <p:sp>
        <p:nvSpPr>
          <p:cNvPr id="47107" name="Zástupný symbol pro obsah 2"/>
          <p:cNvSpPr>
            <a:spLocks noGrp="1"/>
          </p:cNvSpPr>
          <p:nvPr>
            <p:ph idx="4294967295"/>
          </p:nvPr>
        </p:nvSpPr>
        <p:spPr>
          <a:xfrm>
            <a:off x="142875" y="1412875"/>
            <a:ext cx="8893175" cy="5302250"/>
          </a:xfrm>
        </p:spPr>
        <p:txBody>
          <a:bodyPr/>
          <a:lstStyle/>
          <a:p>
            <a:pPr marL="360363" indent="-274638" eaLnBrk="1" hangingPunct="1">
              <a:buFont typeface="Georgia" pitchFamily="18" charset="0"/>
              <a:buNone/>
              <a:defRPr/>
            </a:pPr>
            <a:r>
              <a:rPr lang="cs-CZ" sz="2200">
                <a:solidFill>
                  <a:srgbClr val="0070C0"/>
                </a:solidFill>
                <a:effectLst>
                  <a:outerShdw blurRad="38100" dist="38100" dir="2700000" algn="tl">
                    <a:srgbClr val="000000">
                      <a:alpha val="43137"/>
                    </a:srgbClr>
                  </a:outerShdw>
                </a:effectLst>
              </a:rPr>
              <a:t>Vhodné potraviny </a:t>
            </a:r>
          </a:p>
          <a:p>
            <a:pPr marL="360363" indent="-274638" eaLnBrk="1" hangingPunct="1">
              <a:buClr>
                <a:srgbClr val="FFC000"/>
              </a:buClr>
              <a:defRPr/>
            </a:pPr>
            <a:r>
              <a:rPr lang="cs-CZ" sz="2000"/>
              <a:t>Celozrnné výrobky – otruby, ovesné vločky, výrobky z celozrnné mouky, graham, </a:t>
            </a:r>
            <a:r>
              <a:rPr lang="cs-CZ" sz="2000" err="1"/>
              <a:t>bulgur</a:t>
            </a:r>
            <a:endParaRPr lang="cs-CZ" sz="2000"/>
          </a:p>
          <a:p>
            <a:pPr marL="360363" indent="-274638" eaLnBrk="1" hangingPunct="1">
              <a:buClr>
                <a:srgbClr val="FFC000"/>
              </a:buClr>
              <a:defRPr/>
            </a:pPr>
            <a:r>
              <a:rPr lang="cs-CZ" sz="2000"/>
              <a:t>Ovoce se slupkou – jablka, hrušky, třešně, švestky, meruňky, broskve,</a:t>
            </a:r>
            <a:r>
              <a:rPr lang="en-US" sz="2000"/>
              <a:t> </a:t>
            </a:r>
            <a:r>
              <a:rPr lang="en-US" sz="2000" err="1"/>
              <a:t>su</a:t>
            </a:r>
            <a:r>
              <a:rPr lang="cs-CZ" sz="2000"/>
              <a:t>š</a:t>
            </a:r>
            <a:r>
              <a:rPr lang="en-US" sz="2000" err="1"/>
              <a:t>en</a:t>
            </a:r>
            <a:r>
              <a:rPr lang="cs-CZ" sz="2000"/>
              <a:t>é</a:t>
            </a:r>
            <a:r>
              <a:rPr lang="en-US" sz="2000"/>
              <a:t> </a:t>
            </a:r>
            <a:r>
              <a:rPr lang="en-US" sz="2000" err="1"/>
              <a:t>ovoce</a:t>
            </a:r>
            <a:r>
              <a:rPr lang="en-US" sz="2000"/>
              <a:t>, </a:t>
            </a:r>
            <a:r>
              <a:rPr lang="en-US" sz="2000" err="1"/>
              <a:t>kompot</a:t>
            </a:r>
            <a:r>
              <a:rPr lang="cs-CZ" sz="2000"/>
              <a:t>y</a:t>
            </a:r>
            <a:r>
              <a:rPr lang="en-US" sz="2000"/>
              <a:t>, </a:t>
            </a:r>
            <a:r>
              <a:rPr lang="en-US" sz="2000" err="1"/>
              <a:t>ovocn</a:t>
            </a:r>
            <a:r>
              <a:rPr lang="cs-CZ" sz="2000"/>
              <a:t>é</a:t>
            </a:r>
            <a:r>
              <a:rPr lang="en-US" sz="2000"/>
              <a:t> </a:t>
            </a:r>
            <a:r>
              <a:rPr lang="en-US" sz="2000" err="1"/>
              <a:t>rosol</a:t>
            </a:r>
            <a:r>
              <a:rPr lang="cs-CZ" sz="2000"/>
              <a:t>y</a:t>
            </a:r>
            <a:endParaRPr lang="en-US" sz="2000"/>
          </a:p>
          <a:p>
            <a:pPr marL="360363" indent="-274638" eaLnBrk="1" hangingPunct="1">
              <a:buClr>
                <a:srgbClr val="FFC000"/>
              </a:buClr>
              <a:defRPr/>
            </a:pPr>
            <a:r>
              <a:rPr lang="cs-CZ" sz="2000"/>
              <a:t>Zelenina – syrová i vařená</a:t>
            </a:r>
          </a:p>
          <a:p>
            <a:pPr marL="360363" indent="-274638" eaLnBrk="1" hangingPunct="1">
              <a:buClr>
                <a:srgbClr val="FFC000"/>
              </a:buClr>
              <a:defRPr/>
            </a:pPr>
            <a:r>
              <a:rPr lang="cs-CZ" sz="2000"/>
              <a:t>Mléko – individuálně</a:t>
            </a:r>
          </a:p>
          <a:p>
            <a:pPr marL="360363" indent="-274638" eaLnBrk="1" hangingPunct="1">
              <a:defRPr/>
            </a:pPr>
            <a:endParaRPr lang="cs-CZ" sz="2000"/>
          </a:p>
          <a:p>
            <a:pPr marL="360363" indent="-274638" eaLnBrk="1" hangingPunct="1">
              <a:defRPr/>
            </a:pPr>
            <a:endParaRPr lang="cs-CZ" sz="2000"/>
          </a:p>
          <a:p>
            <a:pPr marL="360363" indent="-274638" eaLnBrk="1" hangingPunct="1">
              <a:defRPr/>
            </a:pPr>
            <a:endParaRPr lang="cs-CZ" sz="2000"/>
          </a:p>
          <a:p>
            <a:pPr marL="360363" indent="-274638" eaLnBrk="1" hangingPunct="1">
              <a:defRPr/>
            </a:pPr>
            <a:endParaRPr lang="cs-CZ" sz="2000"/>
          </a:p>
          <a:p>
            <a:pPr marL="360363" indent="-274638" eaLnBrk="1" hangingPunct="1">
              <a:buFont typeface="Georgia" pitchFamily="18" charset="0"/>
              <a:buNone/>
              <a:defRPr/>
            </a:pPr>
            <a:r>
              <a:rPr lang="cs-CZ" sz="2200">
                <a:solidFill>
                  <a:srgbClr val="FF0000"/>
                </a:solidFill>
                <a:effectLst>
                  <a:outerShdw blurRad="38100" dist="38100" dir="2700000" algn="tl">
                    <a:srgbClr val="000000">
                      <a:alpha val="43137"/>
                    </a:srgbClr>
                  </a:outerShdw>
                </a:effectLst>
              </a:rPr>
              <a:t>Nevhodné potraviny</a:t>
            </a:r>
          </a:p>
          <a:p>
            <a:pPr marL="360363" indent="-274638" eaLnBrk="1" hangingPunct="1">
              <a:buClr>
                <a:srgbClr val="FFC000"/>
              </a:buClr>
              <a:defRPr/>
            </a:pPr>
            <a:r>
              <a:rPr lang="cs-CZ" sz="2000"/>
              <a:t>Bílé pečivo a výrobky z bílé mouky</a:t>
            </a:r>
          </a:p>
          <a:p>
            <a:pPr marL="360363" indent="-274638" eaLnBrk="1" hangingPunct="1">
              <a:buClr>
                <a:srgbClr val="FFC000"/>
              </a:buClr>
              <a:defRPr/>
            </a:pPr>
            <a:r>
              <a:rPr lang="cs-CZ" sz="2000"/>
              <a:t>Potraviny zpomalující střevní činnost – kakao, čokoláda, vločkové a rýžové odvary, borůvky, pudinky, kaše, paštiky</a:t>
            </a:r>
          </a:p>
        </p:txBody>
      </p:sp>
      <p:pic>
        <p:nvPicPr>
          <p:cNvPr id="103428"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pic>
        <p:nvPicPr>
          <p:cNvPr id="27650" name="Picture 2" descr="wiki.rvp.cz"/>
          <p:cNvPicPr>
            <a:picLocks noChangeAspect="1" noChangeArrowheads="1"/>
          </p:cNvPicPr>
          <p:nvPr/>
        </p:nvPicPr>
        <p:blipFill>
          <a:blip r:embed="rId4" cstate="print"/>
          <a:srcRect/>
          <a:stretch>
            <a:fillRect/>
          </a:stretch>
        </p:blipFill>
        <p:spPr bwMode="auto">
          <a:xfrm>
            <a:off x="4788024" y="3284984"/>
            <a:ext cx="4079110" cy="216024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9C128B9B-D5E4-4E9A-AD9C-3EDDC3701EC6}" type="slidenum">
              <a:rPr lang="cs-CZ"/>
              <a:pPr>
                <a:defRPr/>
              </a:pPr>
              <a:t>54</a:t>
            </a:fld>
            <a:endParaRPr lang="cs-CZ"/>
          </a:p>
        </p:txBody>
      </p:sp>
      <p:sp>
        <p:nvSpPr>
          <p:cNvPr id="2" name="Nadpis 1"/>
          <p:cNvSpPr>
            <a:spLocks noGrp="1"/>
          </p:cNvSpPr>
          <p:nvPr>
            <p:ph type="title" idx="4294967295"/>
          </p:nvPr>
        </p:nvSpPr>
        <p:spPr>
          <a:xfrm>
            <a:off x="250825" y="404813"/>
            <a:ext cx="8443913" cy="1079500"/>
          </a:xfrm>
        </p:spPr>
        <p:txBody>
          <a:bodyPr>
            <a:normAutofit/>
          </a:bodyPr>
          <a:lstStyle/>
          <a:p>
            <a:pPr eaLnBrk="1" hangingPunct="1">
              <a:defRPr/>
            </a:pPr>
            <a:r>
              <a:rPr lang="cs-CZ" b="1">
                <a:effectLst>
                  <a:outerShdw blurRad="38100" dist="38100" dir="2700000" algn="tl">
                    <a:srgbClr val="C0C0C0"/>
                  </a:outerShdw>
                </a:effectLst>
              </a:rPr>
              <a:t>VÝBĚR POTRAVIN A NÁPOJŮ</a:t>
            </a:r>
          </a:p>
        </p:txBody>
      </p:sp>
      <p:sp>
        <p:nvSpPr>
          <p:cNvPr id="48131" name="Zástupný symbol pro obsah 2"/>
          <p:cNvSpPr>
            <a:spLocks noGrp="1"/>
          </p:cNvSpPr>
          <p:nvPr>
            <p:ph idx="4294967295"/>
          </p:nvPr>
        </p:nvSpPr>
        <p:spPr>
          <a:xfrm>
            <a:off x="142875" y="1628775"/>
            <a:ext cx="8893175" cy="5086350"/>
          </a:xfrm>
        </p:spPr>
        <p:txBody>
          <a:bodyPr/>
          <a:lstStyle/>
          <a:p>
            <a:pPr marL="360363" indent="-274638" eaLnBrk="1" hangingPunct="1">
              <a:buFont typeface="Georgia" pitchFamily="18" charset="0"/>
              <a:buNone/>
              <a:defRPr/>
            </a:pPr>
            <a:r>
              <a:rPr lang="cs-CZ" sz="2400">
                <a:solidFill>
                  <a:srgbClr val="0070C0"/>
                </a:solidFill>
                <a:effectLst>
                  <a:outerShdw blurRad="38100" dist="38100" dir="2700000" algn="tl">
                    <a:srgbClr val="000000">
                      <a:alpha val="43137"/>
                    </a:srgbClr>
                  </a:outerShdw>
                </a:effectLst>
              </a:rPr>
              <a:t>Vhodné nápoje</a:t>
            </a:r>
          </a:p>
          <a:p>
            <a:pPr marL="360363" indent="-274638" eaLnBrk="1" hangingPunct="1">
              <a:buClr>
                <a:srgbClr val="FFC000"/>
              </a:buClr>
              <a:defRPr/>
            </a:pPr>
            <a:r>
              <a:rPr lang="cs-CZ" sz="2400"/>
              <a:t>Voda, ovocné a bylinné čaje, minerální vody se středním obsahem minerálních látek, ředěné ovocné džusy</a:t>
            </a:r>
          </a:p>
          <a:p>
            <a:pPr marL="360363" indent="-274638" eaLnBrk="1" hangingPunct="1">
              <a:buClr>
                <a:srgbClr val="FFC000"/>
              </a:buClr>
              <a:defRPr/>
            </a:pPr>
            <a:r>
              <a:rPr lang="cs-CZ" sz="2400"/>
              <a:t>Mléko dle individuální snášenlivosti</a:t>
            </a:r>
          </a:p>
          <a:p>
            <a:pPr marL="360363" indent="-274638" eaLnBrk="1" hangingPunct="1">
              <a:buFont typeface="Georgia" pitchFamily="18" charset="0"/>
              <a:buNone/>
              <a:defRPr/>
            </a:pPr>
            <a:endParaRPr lang="cs-CZ" sz="600"/>
          </a:p>
          <a:p>
            <a:pPr marL="360363" indent="-274638" eaLnBrk="1" hangingPunct="1">
              <a:buFont typeface="Georgia" pitchFamily="18" charset="0"/>
              <a:buNone/>
              <a:defRPr/>
            </a:pPr>
            <a:endParaRPr lang="cs-CZ" sz="600"/>
          </a:p>
          <a:p>
            <a:pPr marL="360363" indent="-274638" eaLnBrk="1" hangingPunct="1">
              <a:buFont typeface="Georgia" pitchFamily="18" charset="0"/>
              <a:buNone/>
              <a:defRPr/>
            </a:pPr>
            <a:endParaRPr lang="cs-CZ" sz="600"/>
          </a:p>
          <a:p>
            <a:pPr marL="360363" indent="-274638" eaLnBrk="1" hangingPunct="1">
              <a:buFont typeface="Georgia" pitchFamily="18" charset="0"/>
              <a:buNone/>
              <a:defRPr/>
            </a:pPr>
            <a:endParaRPr lang="cs-CZ" sz="600"/>
          </a:p>
          <a:p>
            <a:pPr marL="360363" indent="-274638" eaLnBrk="1" hangingPunct="1">
              <a:buFont typeface="Georgia" pitchFamily="18" charset="0"/>
              <a:buNone/>
              <a:defRPr/>
            </a:pPr>
            <a:endParaRPr lang="cs-CZ" sz="600"/>
          </a:p>
          <a:p>
            <a:pPr marL="360363" indent="-274638" eaLnBrk="1" hangingPunct="1">
              <a:buFont typeface="Georgia" pitchFamily="18" charset="0"/>
              <a:buNone/>
              <a:defRPr/>
            </a:pPr>
            <a:endParaRPr lang="cs-CZ" sz="600"/>
          </a:p>
          <a:p>
            <a:pPr marL="360363" indent="-274638" eaLnBrk="1" hangingPunct="1">
              <a:buFont typeface="Georgia" pitchFamily="18" charset="0"/>
              <a:buNone/>
              <a:defRPr/>
            </a:pPr>
            <a:endParaRPr lang="cs-CZ" sz="600">
              <a:effectLst>
                <a:outerShdw blurRad="38100" dist="38100" dir="2700000" algn="tl">
                  <a:srgbClr val="000000">
                    <a:alpha val="43137"/>
                  </a:srgbClr>
                </a:outerShdw>
              </a:effectLst>
            </a:endParaRPr>
          </a:p>
          <a:p>
            <a:pPr marL="360363" indent="-274638" eaLnBrk="1" hangingPunct="1">
              <a:buFont typeface="Georgia" pitchFamily="18" charset="0"/>
              <a:buNone/>
              <a:defRPr/>
            </a:pPr>
            <a:r>
              <a:rPr lang="cs-CZ" sz="2400">
                <a:solidFill>
                  <a:srgbClr val="FF0000"/>
                </a:solidFill>
                <a:effectLst>
                  <a:outerShdw blurRad="38100" dist="38100" dir="2700000" algn="tl">
                    <a:srgbClr val="000000">
                      <a:alpha val="43137"/>
                    </a:srgbClr>
                  </a:outerShdw>
                </a:effectLst>
              </a:rPr>
              <a:t>Nevhodné nápoje</a:t>
            </a:r>
          </a:p>
          <a:p>
            <a:pPr marL="360363" indent="-274638" eaLnBrk="1" hangingPunct="1">
              <a:buClr>
                <a:srgbClr val="FFC000"/>
              </a:buClr>
              <a:defRPr/>
            </a:pPr>
            <a:r>
              <a:rPr lang="cs-CZ" sz="2400"/>
              <a:t>Slazené limonády</a:t>
            </a:r>
          </a:p>
          <a:p>
            <a:pPr marL="360363" indent="-274638" eaLnBrk="1" hangingPunct="1">
              <a:buClr>
                <a:srgbClr val="FFC000"/>
              </a:buClr>
              <a:defRPr/>
            </a:pPr>
            <a:r>
              <a:rPr lang="cs-CZ" sz="2400"/>
              <a:t>Silný černý čaj, kakao, čokoláda (zpomalují střevní průchod)</a:t>
            </a:r>
          </a:p>
          <a:p>
            <a:pPr marL="360363" indent="-274638" eaLnBrk="1" hangingPunct="1">
              <a:defRPr/>
            </a:pPr>
            <a:endParaRPr lang="cs-CZ" sz="2000"/>
          </a:p>
        </p:txBody>
      </p:sp>
      <p:pic>
        <p:nvPicPr>
          <p:cNvPr id="10547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9C128B9B-D5E4-4E9A-AD9C-3EDDC3701EC6}" type="slidenum">
              <a:rPr lang="cs-CZ"/>
              <a:pPr>
                <a:defRPr/>
              </a:pPr>
              <a:t>55</a:t>
            </a:fld>
            <a:endParaRPr lang="cs-CZ"/>
          </a:p>
        </p:txBody>
      </p:sp>
      <p:sp>
        <p:nvSpPr>
          <p:cNvPr id="2" name="Nadpis 1"/>
          <p:cNvSpPr>
            <a:spLocks noGrp="1"/>
          </p:cNvSpPr>
          <p:nvPr>
            <p:ph type="title" idx="4294967295"/>
          </p:nvPr>
        </p:nvSpPr>
        <p:spPr>
          <a:xfrm>
            <a:off x="251520" y="548680"/>
            <a:ext cx="8443913" cy="1079500"/>
          </a:xfrm>
        </p:spPr>
        <p:txBody>
          <a:bodyPr>
            <a:normAutofit fontScale="90000"/>
          </a:bodyPr>
          <a:lstStyle/>
          <a:p>
            <a:pPr eaLnBrk="1" hangingPunct="1">
              <a:defRPr/>
            </a:pPr>
            <a:r>
              <a:rPr lang="cs-CZ" b="1">
                <a:effectLst>
                  <a:outerShdw blurRad="38100" dist="38100" dir="2700000" algn="tl">
                    <a:srgbClr val="C0C0C0"/>
                  </a:outerShdw>
                </a:effectLst>
              </a:rPr>
              <a:t>VÝBĚR POTRAVIN A NÁPOJŮ</a:t>
            </a:r>
            <a:br>
              <a:rPr lang="cs-CZ" b="1">
                <a:effectLst>
                  <a:outerShdw blurRad="38100" dist="38100" dir="2700000" algn="tl">
                    <a:srgbClr val="C0C0C0"/>
                  </a:outerShdw>
                </a:effectLst>
              </a:rPr>
            </a:br>
            <a:r>
              <a:rPr lang="cs-CZ" sz="2000" b="1">
                <a:effectLst>
                  <a:outerShdw blurRad="38100" dist="38100" dir="2700000" algn="tl">
                    <a:srgbClr val="C0C0C0"/>
                  </a:outerShdw>
                </a:effectLst>
              </a:rPr>
              <a:t>Rozdělení potravin podle jejich působení na tlusté střevo (Kohout, 2005)</a:t>
            </a:r>
          </a:p>
        </p:txBody>
      </p:sp>
      <p:pic>
        <p:nvPicPr>
          <p:cNvPr id="3" name="Zástupný symbol pro obsah 2"/>
          <p:cNvPicPr>
            <a:picLocks noGrp="1" noChangeAspect="1"/>
          </p:cNvPicPr>
          <p:nvPr>
            <p:ph idx="4294967295"/>
          </p:nvPr>
        </p:nvPicPr>
        <p:blipFill>
          <a:blip r:embed="rId3" cstate="print"/>
          <a:stretch>
            <a:fillRect/>
          </a:stretch>
        </p:blipFill>
        <p:spPr>
          <a:xfrm>
            <a:off x="323528" y="1697462"/>
            <a:ext cx="8319336" cy="4827882"/>
          </a:xfrm>
          <a:prstGeom prst="rect">
            <a:avLst/>
          </a:prstGeom>
        </p:spPr>
      </p:pic>
      <p:pic>
        <p:nvPicPr>
          <p:cNvPr id="105476" name="Picture 2" descr="https://foodandhealth.com/blog/wp-content/uploads/2012/12/Screen-shot-2012-12-10-at-9.01.00-AM.png"/>
          <p:cNvPicPr>
            <a:picLocks noChangeAspect="1" noChangeArrowheads="1"/>
          </p:cNvPicPr>
          <p:nvPr/>
        </p:nvPicPr>
        <p:blipFill>
          <a:blip r:embed="rId4" cstate="print"/>
          <a:srcRect b="63712"/>
          <a:stretch>
            <a:fillRect/>
          </a:stretch>
        </p:blipFill>
        <p:spPr bwMode="auto">
          <a:xfrm>
            <a:off x="0" y="17463"/>
            <a:ext cx="9144000" cy="620713"/>
          </a:xfrm>
          <a:prstGeom prst="rect">
            <a:avLst/>
          </a:prstGeom>
          <a:noFill/>
          <a:ln w="9525">
            <a:noFill/>
            <a:miter lim="800000"/>
            <a:headEnd/>
            <a:tailEnd/>
          </a:ln>
        </p:spPr>
      </p:pic>
    </p:spTree>
    <p:extLst>
      <p:ext uri="{BB962C8B-B14F-4D97-AF65-F5344CB8AC3E}">
        <p14:creationId xmlns="" xmlns:p14="http://schemas.microsoft.com/office/powerpoint/2010/main" val="1650115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DE2D1023-0A77-4652-B0B6-2D93CB57476D}" type="slidenum">
              <a:rPr lang="cs-CZ"/>
              <a:pPr>
                <a:defRPr/>
              </a:pPr>
              <a:t>56</a:t>
            </a:fld>
            <a:endParaRPr lang="cs-CZ"/>
          </a:p>
        </p:txBody>
      </p:sp>
      <p:sp>
        <p:nvSpPr>
          <p:cNvPr id="2" name="Nadpis 1"/>
          <p:cNvSpPr>
            <a:spLocks noGrp="1"/>
          </p:cNvSpPr>
          <p:nvPr>
            <p:ph type="title" idx="4294967295"/>
          </p:nvPr>
        </p:nvSpPr>
        <p:spPr>
          <a:xfrm>
            <a:off x="285750" y="428625"/>
            <a:ext cx="8443913" cy="984250"/>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PRŮJMOVÁ ONEMOCNĚNÍ</a:t>
            </a:r>
          </a:p>
        </p:txBody>
      </p:sp>
      <p:sp>
        <p:nvSpPr>
          <p:cNvPr id="41987" name="Zástupný symbol pro obsah 2"/>
          <p:cNvSpPr>
            <a:spLocks noGrp="1"/>
          </p:cNvSpPr>
          <p:nvPr>
            <p:ph idx="4294967295"/>
          </p:nvPr>
        </p:nvSpPr>
        <p:spPr>
          <a:xfrm>
            <a:off x="142875" y="1428750"/>
            <a:ext cx="8786813" cy="5286375"/>
          </a:xfrm>
        </p:spPr>
        <p:txBody>
          <a:bodyPr/>
          <a:lstStyle/>
          <a:p>
            <a:pPr marL="369888" indent="-282575" eaLnBrk="1" hangingPunct="1">
              <a:buFont typeface="Georgia" pitchFamily="18" charset="0"/>
              <a:buNone/>
              <a:defRPr/>
            </a:pPr>
            <a:endParaRPr lang="cs-CZ" sz="300" b="1"/>
          </a:p>
          <a:p>
            <a:pPr marL="369888" indent="-282575" eaLnBrk="1" hangingPunct="1">
              <a:buClr>
                <a:srgbClr val="FFC000"/>
              </a:buClr>
              <a:buFont typeface="Arial" charset="0"/>
              <a:buChar char="•"/>
              <a:defRPr/>
            </a:pPr>
            <a:r>
              <a:rPr lang="cs-CZ" sz="2400"/>
              <a:t>Průjem je časté (více než 3krát denně) vyprazdňování řídké stolice</a:t>
            </a:r>
          </a:p>
          <a:p>
            <a:pPr marL="808038" lvl="1" indent="-268288" eaLnBrk="1" hangingPunct="1">
              <a:defRPr/>
            </a:pPr>
            <a:r>
              <a:rPr lang="cs-CZ" sz="2100">
                <a:solidFill>
                  <a:schemeClr val="accent1">
                    <a:lumMod val="50000"/>
                  </a:schemeClr>
                </a:solidFill>
              </a:rPr>
              <a:t>Akutní - trvá obvykle 2–3 dny, za horní  hranici  jsou  počítány  nejčastěji  2  (– 4)  týdny</a:t>
            </a:r>
          </a:p>
          <a:p>
            <a:pPr marL="808038" lvl="1" indent="-268288" eaLnBrk="1" hangingPunct="1">
              <a:defRPr/>
            </a:pPr>
            <a:r>
              <a:rPr lang="cs-CZ" sz="2100">
                <a:solidFill>
                  <a:schemeClr val="accent1">
                    <a:lumMod val="50000"/>
                  </a:schemeClr>
                </a:solidFill>
              </a:rPr>
              <a:t>Chronický - </a:t>
            </a:r>
            <a:r>
              <a:rPr lang="it-IT" sz="2100">
                <a:solidFill>
                  <a:schemeClr val="accent1">
                    <a:lumMod val="50000"/>
                  </a:schemeClr>
                </a:solidFill>
              </a:rPr>
              <a:t> přesahuje svým trváním 4 týdny</a:t>
            </a:r>
            <a:endParaRPr lang="cs-CZ" sz="2100">
              <a:solidFill>
                <a:schemeClr val="accent1">
                  <a:lumMod val="50000"/>
                </a:schemeClr>
              </a:solidFill>
            </a:endParaRPr>
          </a:p>
          <a:p>
            <a:pPr marL="87313" indent="0" eaLnBrk="1" hangingPunct="1">
              <a:buClr>
                <a:srgbClr val="FFC000"/>
              </a:buClr>
              <a:buNone/>
              <a:defRPr/>
            </a:pPr>
            <a:endParaRPr lang="cs-CZ" sz="2400"/>
          </a:p>
          <a:p>
            <a:pPr marL="369888" indent="-282575" eaLnBrk="1" hangingPunct="1">
              <a:buClr>
                <a:srgbClr val="FFC000"/>
              </a:buClr>
              <a:buFont typeface="Arial" charset="0"/>
              <a:buChar char="•"/>
              <a:defRPr/>
            </a:pPr>
            <a:r>
              <a:rPr lang="cs-CZ" sz="2400"/>
              <a:t>Nejzávažnější komplikací je </a:t>
            </a:r>
            <a:r>
              <a:rPr lang="cs-CZ" sz="2400" b="1">
                <a:solidFill>
                  <a:srgbClr val="FF0000"/>
                </a:solidFill>
              </a:rPr>
              <a:t>dehydratace</a:t>
            </a:r>
            <a:r>
              <a:rPr lang="cs-CZ" sz="2400"/>
              <a:t> s následnými stavy, renálním a multiorgánovým selháváním</a:t>
            </a:r>
          </a:p>
          <a:p>
            <a:pPr marL="369888" indent="-282575" eaLnBrk="1" hangingPunct="1">
              <a:buClr>
                <a:srgbClr val="FFC000"/>
              </a:buClr>
              <a:buFont typeface="Arial" charset="0"/>
              <a:buChar char="•"/>
              <a:defRPr/>
            </a:pPr>
            <a:endParaRPr lang="cs-CZ" sz="2400"/>
          </a:p>
          <a:p>
            <a:pPr marL="369888" indent="-282575" eaLnBrk="1" hangingPunct="1">
              <a:buClr>
                <a:srgbClr val="FFC000"/>
              </a:buClr>
              <a:buFont typeface="Arial" charset="0"/>
              <a:buChar char="•"/>
              <a:defRPr/>
            </a:pPr>
            <a:r>
              <a:rPr lang="cs-CZ" sz="2400"/>
              <a:t>Ohrožené skupiny – děti, senioři, nemocní jedinci</a:t>
            </a:r>
          </a:p>
          <a:p>
            <a:pPr marL="369888" indent="-282575" eaLnBrk="1" hangingPunct="1">
              <a:defRPr/>
            </a:pPr>
            <a:endParaRPr lang="cs-CZ" sz="500"/>
          </a:p>
        </p:txBody>
      </p:sp>
      <p:pic>
        <p:nvPicPr>
          <p:cNvPr id="107524"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0C524142-93FD-44E8-AE53-1D92F286788C}" type="slidenum">
              <a:rPr lang="cs-CZ"/>
              <a:pPr>
                <a:defRPr/>
              </a:pPr>
              <a:t>57</a:t>
            </a:fld>
            <a:endParaRPr lang="cs-CZ"/>
          </a:p>
        </p:txBody>
      </p:sp>
      <p:sp>
        <p:nvSpPr>
          <p:cNvPr id="2" name="Nadpis 1"/>
          <p:cNvSpPr>
            <a:spLocks noGrp="1"/>
          </p:cNvSpPr>
          <p:nvPr>
            <p:ph type="title" idx="4294967295"/>
          </p:nvPr>
        </p:nvSpPr>
        <p:spPr>
          <a:xfrm>
            <a:off x="285750" y="428625"/>
            <a:ext cx="8443913" cy="984250"/>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PRŮJMOVÁ ONEMOCNĚNÍ - léčba</a:t>
            </a:r>
          </a:p>
        </p:txBody>
      </p:sp>
      <p:sp>
        <p:nvSpPr>
          <p:cNvPr id="41987" name="Zástupný symbol pro obsah 2"/>
          <p:cNvSpPr>
            <a:spLocks noGrp="1"/>
          </p:cNvSpPr>
          <p:nvPr>
            <p:ph idx="4294967295"/>
          </p:nvPr>
        </p:nvSpPr>
        <p:spPr>
          <a:xfrm>
            <a:off x="142875" y="1268413"/>
            <a:ext cx="8786813" cy="5446712"/>
          </a:xfrm>
        </p:spPr>
        <p:txBody>
          <a:bodyPr/>
          <a:lstStyle/>
          <a:p>
            <a:pPr marL="369888" indent="-282575" eaLnBrk="1" hangingPunct="1">
              <a:buFont typeface="Georgia" pitchFamily="18" charset="0"/>
              <a:buNone/>
              <a:defRPr/>
            </a:pPr>
            <a:endParaRPr lang="cs-CZ" sz="300" b="1"/>
          </a:p>
          <a:p>
            <a:pPr marL="369888" indent="-282575" eaLnBrk="1" hangingPunct="1">
              <a:buClr>
                <a:srgbClr val="FFC000"/>
              </a:buClr>
              <a:buFont typeface="Arial" charset="0"/>
              <a:buChar char="•"/>
              <a:defRPr/>
            </a:pPr>
            <a:r>
              <a:rPr lang="cs-CZ" sz="2300"/>
              <a:t>Rehydratace – </a:t>
            </a:r>
            <a:r>
              <a:rPr lang="cs-CZ" sz="2300" b="1">
                <a:solidFill>
                  <a:srgbClr val="0070C0"/>
                </a:solidFill>
              </a:rPr>
              <a:t>dostatečný příjem tekutin</a:t>
            </a:r>
            <a:r>
              <a:rPr lang="cs-CZ" sz="2300" b="1"/>
              <a:t> </a:t>
            </a:r>
            <a:endParaRPr lang="cs-CZ" sz="2300"/>
          </a:p>
          <a:p>
            <a:pPr marL="661988" lvl="1" indent="-282575" eaLnBrk="1" hangingPunct="1">
              <a:buClr>
                <a:srgbClr val="FFC000"/>
              </a:buClr>
              <a:buFont typeface="Arial" charset="0"/>
              <a:buChar char="•"/>
              <a:defRPr/>
            </a:pPr>
            <a:r>
              <a:rPr lang="cs-CZ" sz="2100"/>
              <a:t>u dospělých 3-4 l denně</a:t>
            </a:r>
          </a:p>
          <a:p>
            <a:pPr marL="808038" lvl="1" indent="-268288" eaLnBrk="1" hangingPunct="1">
              <a:defRPr/>
            </a:pPr>
            <a:r>
              <a:rPr lang="cs-CZ" sz="2100">
                <a:solidFill>
                  <a:schemeClr val="accent1">
                    <a:lumMod val="50000"/>
                  </a:schemeClr>
                </a:solidFill>
              </a:rPr>
              <a:t>Čaj mírně slazený, nesycené minerální vody</a:t>
            </a:r>
          </a:p>
          <a:p>
            <a:pPr marL="808038" lvl="1" indent="-268288" eaLnBrk="1" hangingPunct="1">
              <a:defRPr/>
            </a:pPr>
            <a:r>
              <a:rPr lang="cs-CZ" sz="2100">
                <a:solidFill>
                  <a:schemeClr val="accent1">
                    <a:lumMod val="50000"/>
                  </a:schemeClr>
                </a:solidFill>
              </a:rPr>
              <a:t>Perorální rehydratační roztoky, iontové nápoje</a:t>
            </a:r>
          </a:p>
          <a:p>
            <a:pPr marL="808038" lvl="1" indent="-268288" eaLnBrk="1" hangingPunct="1">
              <a:defRPr/>
            </a:pPr>
            <a:r>
              <a:rPr lang="cs-CZ" sz="2100">
                <a:solidFill>
                  <a:schemeClr val="accent1">
                    <a:lumMod val="50000"/>
                  </a:schemeClr>
                </a:solidFill>
              </a:rPr>
              <a:t>Polévky</a:t>
            </a:r>
          </a:p>
          <a:p>
            <a:pPr marL="808038" lvl="1" indent="-268288" eaLnBrk="1" hangingPunct="1">
              <a:defRPr/>
            </a:pPr>
            <a:r>
              <a:rPr lang="cs-CZ" sz="2100">
                <a:solidFill>
                  <a:schemeClr val="accent1">
                    <a:lumMod val="50000"/>
                  </a:schemeClr>
                </a:solidFill>
              </a:rPr>
              <a:t>Po malých dávkách</a:t>
            </a:r>
          </a:p>
          <a:p>
            <a:pPr marL="369888" indent="-282575" eaLnBrk="1" hangingPunct="1">
              <a:buFont typeface="Arial" charset="0"/>
              <a:buChar char="•"/>
              <a:defRPr/>
            </a:pPr>
            <a:endParaRPr lang="cs-CZ" sz="500">
              <a:solidFill>
                <a:schemeClr val="accent1">
                  <a:lumMod val="50000"/>
                </a:schemeClr>
              </a:solidFill>
            </a:endParaRPr>
          </a:p>
          <a:p>
            <a:pPr marL="661988" lvl="1" indent="-282575" eaLnBrk="1" hangingPunct="1">
              <a:buFont typeface="Arial" charset="0"/>
              <a:buChar char="•"/>
              <a:defRPr/>
            </a:pPr>
            <a:endParaRPr lang="cs-CZ" sz="1000"/>
          </a:p>
          <a:p>
            <a:pPr marL="369888" indent="-282575" eaLnBrk="1" hangingPunct="1">
              <a:buClr>
                <a:srgbClr val="FFC000"/>
              </a:buClr>
              <a:buFont typeface="Arial" charset="0"/>
              <a:buChar char="•"/>
              <a:defRPr/>
            </a:pPr>
            <a:endParaRPr lang="cs-CZ" sz="500">
              <a:solidFill>
                <a:schemeClr val="accent1">
                  <a:lumMod val="50000"/>
                </a:schemeClr>
              </a:solidFill>
            </a:endParaRPr>
          </a:p>
          <a:p>
            <a:pPr marL="369888" indent="-282575" eaLnBrk="1" hangingPunct="1">
              <a:buClr>
                <a:srgbClr val="FFC000"/>
              </a:buClr>
              <a:buFont typeface="Arial" charset="0"/>
              <a:buChar char="•"/>
              <a:defRPr/>
            </a:pPr>
            <a:r>
              <a:rPr lang="cs-CZ" sz="2400"/>
              <a:t>Šetřící strava s omezením tuků a zbytků</a:t>
            </a:r>
          </a:p>
          <a:p>
            <a:pPr marL="369888" indent="-282575" eaLnBrk="1" hangingPunct="1">
              <a:buClr>
                <a:srgbClr val="FFC000"/>
              </a:buClr>
              <a:buFont typeface="Arial" charset="0"/>
              <a:buChar char="•"/>
              <a:defRPr/>
            </a:pPr>
            <a:endParaRPr lang="cs-CZ" sz="500"/>
          </a:p>
          <a:p>
            <a:pPr marL="369888" indent="-282575" eaLnBrk="1" hangingPunct="1">
              <a:buClr>
                <a:srgbClr val="FFC000"/>
              </a:buClr>
              <a:buFont typeface="Arial" charset="0"/>
              <a:buChar char="•"/>
              <a:defRPr/>
            </a:pPr>
            <a:r>
              <a:rPr lang="cs-CZ" sz="2400"/>
              <a:t>Farmakoterapie – </a:t>
            </a:r>
            <a:r>
              <a:rPr lang="cs-CZ" sz="2400" err="1"/>
              <a:t>adsorbencia</a:t>
            </a:r>
            <a:r>
              <a:rPr lang="cs-CZ" sz="2400"/>
              <a:t> (černé uhlí, </a:t>
            </a:r>
            <a:r>
              <a:rPr lang="cs-CZ" sz="2400" err="1"/>
              <a:t>Smecta</a:t>
            </a:r>
            <a:r>
              <a:rPr lang="cs-CZ" sz="2400"/>
              <a:t>), ATB, </a:t>
            </a:r>
            <a:r>
              <a:rPr lang="cs-CZ" sz="2400" err="1"/>
              <a:t>dezinficiencia</a:t>
            </a:r>
            <a:r>
              <a:rPr lang="cs-CZ" sz="2400"/>
              <a:t>, </a:t>
            </a:r>
            <a:r>
              <a:rPr lang="cs-CZ" sz="2400" err="1"/>
              <a:t>antimotilika</a:t>
            </a:r>
            <a:endParaRPr lang="cs-CZ" sz="2400"/>
          </a:p>
          <a:p>
            <a:pPr marL="369888" indent="-282575" eaLnBrk="1" hangingPunct="1">
              <a:buClr>
                <a:srgbClr val="FFC000"/>
              </a:buClr>
              <a:buFont typeface="Arial" charset="0"/>
              <a:buChar char="•"/>
              <a:defRPr/>
            </a:pPr>
            <a:endParaRPr lang="cs-CZ" sz="500"/>
          </a:p>
          <a:p>
            <a:pPr marL="369888" indent="-282575" eaLnBrk="1" hangingPunct="1">
              <a:buClr>
                <a:srgbClr val="FFC000"/>
              </a:buClr>
              <a:buFont typeface="Arial" charset="0"/>
              <a:buChar char="•"/>
              <a:defRPr/>
            </a:pPr>
            <a:r>
              <a:rPr lang="cs-CZ" sz="2400" err="1"/>
              <a:t>Probiotika</a:t>
            </a:r>
            <a:endParaRPr lang="cs-CZ" sz="2400"/>
          </a:p>
          <a:p>
            <a:pPr marL="369888" indent="-282575" eaLnBrk="1" hangingPunct="1">
              <a:defRPr/>
            </a:pPr>
            <a:endParaRPr lang="cs-CZ" sz="500"/>
          </a:p>
        </p:txBody>
      </p:sp>
      <p:pic>
        <p:nvPicPr>
          <p:cNvPr id="109572"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8EF1B60F-789E-4BBD-84ED-40C7EAC0C8EA}" type="slidenum">
              <a:rPr lang="cs-CZ"/>
              <a:pPr>
                <a:defRPr/>
              </a:pPr>
              <a:t>58</a:t>
            </a:fld>
            <a:endParaRPr lang="cs-CZ"/>
          </a:p>
        </p:txBody>
      </p:sp>
      <p:sp>
        <p:nvSpPr>
          <p:cNvPr id="2" name="Nadpis 1"/>
          <p:cNvSpPr>
            <a:spLocks noGrp="1"/>
          </p:cNvSpPr>
          <p:nvPr>
            <p:ph type="title" idx="4294967295"/>
          </p:nvPr>
        </p:nvSpPr>
        <p:spPr>
          <a:xfrm>
            <a:off x="285750" y="428625"/>
            <a:ext cx="8443913" cy="984250"/>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PRŮJMOVÁ ONEMOCNĚNÍ - léčba</a:t>
            </a:r>
          </a:p>
        </p:txBody>
      </p:sp>
      <p:sp>
        <p:nvSpPr>
          <p:cNvPr id="41987" name="Zástupný symbol pro obsah 2"/>
          <p:cNvSpPr>
            <a:spLocks noGrp="1"/>
          </p:cNvSpPr>
          <p:nvPr>
            <p:ph idx="4294967295"/>
          </p:nvPr>
        </p:nvSpPr>
        <p:spPr>
          <a:xfrm>
            <a:off x="142875" y="1268413"/>
            <a:ext cx="8786813" cy="5446712"/>
          </a:xfrm>
        </p:spPr>
        <p:txBody>
          <a:bodyPr/>
          <a:lstStyle/>
          <a:p>
            <a:pPr marL="369888" indent="-282575" eaLnBrk="1" hangingPunct="1">
              <a:buFont typeface="Georgia" pitchFamily="18" charset="0"/>
              <a:buNone/>
              <a:defRPr/>
            </a:pPr>
            <a:endParaRPr lang="cs-CZ" sz="300" b="1"/>
          </a:p>
          <a:p>
            <a:pPr marL="87313" indent="0" eaLnBrk="1" hangingPunct="1">
              <a:buClr>
                <a:srgbClr val="FFC000"/>
              </a:buClr>
              <a:buFont typeface="Georgia" pitchFamily="18" charset="0"/>
              <a:buNone/>
              <a:defRPr/>
            </a:pPr>
            <a:r>
              <a:rPr lang="cs-CZ" sz="2000"/>
              <a:t>Strava první dny při průjmu</a:t>
            </a:r>
          </a:p>
          <a:p>
            <a:pPr marL="544513" indent="-457200" eaLnBrk="1" hangingPunct="1">
              <a:buClr>
                <a:srgbClr val="FFC000"/>
              </a:buClr>
              <a:buFont typeface="Georgia" pitchFamily="18" charset="0"/>
              <a:buAutoNum type="arabicPeriod"/>
              <a:defRPr/>
            </a:pPr>
            <a:r>
              <a:rPr lang="cs-CZ" sz="2000"/>
              <a:t>den - čaj, suchary, čaj možno mírně přisladit </a:t>
            </a:r>
            <a:r>
              <a:rPr lang="cs-CZ" sz="1400"/>
              <a:t>(ne moc, cukr má projímavý účinek)</a:t>
            </a:r>
          </a:p>
          <a:p>
            <a:pPr marL="544513" indent="-457200" eaLnBrk="1" hangingPunct="1">
              <a:buClr>
                <a:srgbClr val="FFC000"/>
              </a:buClr>
              <a:buFont typeface="Georgia" pitchFamily="18" charset="0"/>
              <a:buAutoNum type="arabicPeriod"/>
              <a:defRPr/>
            </a:pPr>
            <a:r>
              <a:rPr lang="cs-CZ" sz="2000"/>
              <a:t>den – totéž jako 1. den s možností přidat:</a:t>
            </a:r>
            <a:br>
              <a:rPr lang="cs-CZ" sz="2000"/>
            </a:br>
            <a:r>
              <a:rPr lang="cs-CZ" sz="2000"/>
              <a:t>- mrkvový vývar (možno zahustit rýží), rýžová polévka (rýži rozvařit, možno přidat mrkev, osolit)</a:t>
            </a:r>
            <a:br>
              <a:rPr lang="cs-CZ" sz="2000"/>
            </a:br>
            <a:r>
              <a:rPr lang="cs-CZ" sz="2000"/>
              <a:t>- jemně strouhaná jablka, banán</a:t>
            </a:r>
            <a:br>
              <a:rPr lang="cs-CZ" sz="2000"/>
            </a:br>
            <a:r>
              <a:rPr lang="cs-CZ" sz="2000"/>
              <a:t>- dětské piškoty</a:t>
            </a:r>
          </a:p>
          <a:p>
            <a:pPr marL="544513" indent="-457200" eaLnBrk="1" hangingPunct="1">
              <a:buClr>
                <a:srgbClr val="FFC000"/>
              </a:buClr>
              <a:buFont typeface="Georgia" pitchFamily="18" charset="0"/>
              <a:buAutoNum type="arabicPeriod"/>
              <a:defRPr/>
            </a:pPr>
            <a:r>
              <a:rPr lang="cs-CZ" sz="2000"/>
              <a:t>den – totéž jako 2. den a navíc:</a:t>
            </a:r>
            <a:br>
              <a:rPr lang="cs-CZ" sz="2000"/>
            </a:br>
            <a:r>
              <a:rPr lang="cs-CZ" sz="2000"/>
              <a:t>- nemastná rýže, bílé pečivo (rohlík, houska)</a:t>
            </a:r>
            <a:br>
              <a:rPr lang="cs-CZ" sz="2000"/>
            </a:br>
            <a:r>
              <a:rPr lang="cs-CZ" sz="2000"/>
              <a:t>- nemastná dušená mrkev</a:t>
            </a:r>
            <a:br>
              <a:rPr lang="cs-CZ" sz="2000"/>
            </a:br>
            <a:r>
              <a:rPr lang="cs-CZ" sz="2000"/>
              <a:t>nemastná bramborová kaše rozšlehaná s vodou místo mléka</a:t>
            </a:r>
          </a:p>
          <a:p>
            <a:pPr marL="544513" indent="-457200" eaLnBrk="1" hangingPunct="1">
              <a:buClr>
                <a:srgbClr val="FFC000"/>
              </a:buClr>
              <a:buFont typeface="Georgia" pitchFamily="18" charset="0"/>
              <a:buAutoNum type="arabicPeriod"/>
              <a:defRPr/>
            </a:pPr>
            <a:r>
              <a:rPr lang="cs-CZ" sz="2000"/>
              <a:t>den – ke stávajícímu možno přidat:</a:t>
            </a:r>
            <a:br>
              <a:rPr lang="cs-CZ" sz="2000"/>
            </a:br>
            <a:r>
              <a:rPr lang="cs-CZ" sz="2000"/>
              <a:t>- libové maso</a:t>
            </a:r>
            <a:br>
              <a:rPr lang="cs-CZ" sz="2000"/>
            </a:br>
            <a:r>
              <a:rPr lang="cs-CZ" sz="2000"/>
              <a:t>- těstoviny, rajskou omáčku dietní (bez tuku)</a:t>
            </a:r>
            <a:br>
              <a:rPr lang="cs-CZ" sz="2000"/>
            </a:br>
            <a:r>
              <a:rPr lang="cs-CZ" sz="2000"/>
              <a:t>- jogurt </a:t>
            </a:r>
          </a:p>
          <a:p>
            <a:pPr marL="369888" indent="-282575" eaLnBrk="1" hangingPunct="1">
              <a:buClr>
                <a:srgbClr val="FFC000"/>
              </a:buClr>
              <a:buFont typeface="Arial" charset="0"/>
              <a:buChar char="•"/>
              <a:defRPr/>
            </a:pPr>
            <a:endParaRPr lang="cs-CZ" sz="500"/>
          </a:p>
        </p:txBody>
      </p:sp>
      <p:pic>
        <p:nvPicPr>
          <p:cNvPr id="11162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22"/>
          <p:cNvSpPr>
            <a:spLocks noGrp="1"/>
          </p:cNvSpPr>
          <p:nvPr>
            <p:ph type="sldNum" sz="quarter" idx="12"/>
          </p:nvPr>
        </p:nvSpPr>
        <p:spPr/>
        <p:txBody>
          <a:bodyPr/>
          <a:lstStyle/>
          <a:p>
            <a:pPr>
              <a:defRPr/>
            </a:pPr>
            <a:fld id="{49AF9D71-0CCD-4963-9160-6F8B1C64A964}" type="slidenum">
              <a:rPr lang="cs-CZ"/>
              <a:pPr>
                <a:defRPr/>
              </a:pPr>
              <a:t>59</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DIVERTIKULITIDA</a:t>
            </a:r>
          </a:p>
        </p:txBody>
      </p:sp>
      <p:sp>
        <p:nvSpPr>
          <p:cNvPr id="113667" name="Zástupný symbol pro obsah 2"/>
          <p:cNvSpPr>
            <a:spLocks noGrp="1"/>
          </p:cNvSpPr>
          <p:nvPr>
            <p:ph idx="1"/>
          </p:nvPr>
        </p:nvSpPr>
        <p:spPr>
          <a:xfrm>
            <a:off x="142875" y="1285875"/>
            <a:ext cx="8858250" cy="5429250"/>
          </a:xfrm>
        </p:spPr>
        <p:txBody>
          <a:bodyPr/>
          <a:lstStyle/>
          <a:p>
            <a:pPr marL="355600" indent="-246063" eaLnBrk="1" hangingPunct="1">
              <a:buFont typeface="Georgia" pitchFamily="18" charset="0"/>
              <a:buNone/>
            </a:pPr>
            <a:endParaRPr lang="cs-CZ" sz="300" b="1"/>
          </a:p>
          <a:p>
            <a:pPr marL="355600" indent="-246063" eaLnBrk="1" hangingPunct="1">
              <a:buClr>
                <a:srgbClr val="FFC000"/>
              </a:buClr>
            </a:pPr>
            <a:r>
              <a:rPr lang="cs-CZ" sz="2400"/>
              <a:t>onemocnění střeva, při kterém dochází </a:t>
            </a:r>
          </a:p>
          <a:p>
            <a:pPr marL="355600" indent="-246063" eaLnBrk="1" hangingPunct="1">
              <a:buClr>
                <a:srgbClr val="FFC000"/>
              </a:buClr>
              <a:buFont typeface="Georgia" pitchFamily="18" charset="0"/>
              <a:buNone/>
            </a:pPr>
            <a:r>
              <a:rPr lang="cs-CZ" sz="2400"/>
              <a:t>	k zanícení střevních výchlipek – divertiklů</a:t>
            </a:r>
          </a:p>
          <a:p>
            <a:pPr eaLnBrk="1" hangingPunct="1">
              <a:buClr>
                <a:srgbClr val="FFC000"/>
              </a:buClr>
            </a:pPr>
            <a:r>
              <a:rPr lang="cs-CZ" sz="2400"/>
              <a:t>nemoc hromadného výskytu </a:t>
            </a:r>
            <a:r>
              <a:rPr lang="cs-CZ" sz="1800"/>
              <a:t>(související se zácpu)</a:t>
            </a:r>
          </a:p>
          <a:p>
            <a:pPr marL="355600" indent="-246063" eaLnBrk="1" hangingPunct="1"/>
            <a:endParaRPr lang="cs-CZ" sz="1000"/>
          </a:p>
          <a:p>
            <a:pPr marL="355600" indent="-246063" eaLnBrk="1" hangingPunct="1"/>
            <a:endParaRPr lang="cs-CZ" sz="1000"/>
          </a:p>
          <a:p>
            <a:pPr marL="355600" indent="-246063" eaLnBrk="1" hangingPunct="1">
              <a:buFont typeface="Georgia" pitchFamily="18" charset="0"/>
              <a:buNone/>
            </a:pPr>
            <a:r>
              <a:rPr lang="cs-CZ" sz="2400" b="1"/>
              <a:t>Divertikly </a:t>
            </a:r>
          </a:p>
          <a:p>
            <a:pPr marL="355600" indent="-246063" eaLnBrk="1" hangingPunct="1">
              <a:buClr>
                <a:srgbClr val="FFC000"/>
              </a:buClr>
            </a:pPr>
            <a:r>
              <a:rPr lang="cs-CZ" sz="2000"/>
              <a:t>vznikají působením zvýšeného </a:t>
            </a:r>
            <a:r>
              <a:rPr lang="cs-CZ" sz="2000" err="1"/>
              <a:t>intraluminálního</a:t>
            </a:r>
            <a:r>
              <a:rPr lang="cs-CZ" sz="2000"/>
              <a:t> tlaku na střevní stěnu</a:t>
            </a:r>
          </a:p>
          <a:p>
            <a:pPr marL="355600" indent="-246063" eaLnBrk="1" hangingPunct="1">
              <a:buClr>
                <a:srgbClr val="FFC000"/>
              </a:buClr>
            </a:pPr>
            <a:r>
              <a:rPr lang="cs-CZ" sz="2000"/>
              <a:t>mohou vzniknout kdekoliv v průběhu tlustého střeva</a:t>
            </a:r>
          </a:p>
          <a:p>
            <a:pPr marL="355600" indent="-246063" eaLnBrk="1" hangingPunct="1">
              <a:buClr>
                <a:srgbClr val="FFC000"/>
              </a:buClr>
            </a:pPr>
            <a:r>
              <a:rPr lang="cs-CZ" sz="2000"/>
              <a:t>nejvíce náchylná jsou často namáhaná </a:t>
            </a:r>
            <a:br>
              <a:rPr lang="cs-CZ" sz="2000"/>
            </a:br>
            <a:r>
              <a:rPr lang="cs-CZ" sz="2000"/>
              <a:t>a oslabená místa – sestupný tračník a esovitá klička</a:t>
            </a:r>
          </a:p>
          <a:p>
            <a:pPr marL="355600" indent="-246063" eaLnBrk="1" hangingPunct="1">
              <a:buClr>
                <a:srgbClr val="FFC000"/>
              </a:buClr>
            </a:pPr>
            <a:r>
              <a:rPr lang="cs-CZ" sz="2000"/>
              <a:t>postihují 1/3 lidí </a:t>
            </a:r>
            <a:r>
              <a:rPr lang="en-US" sz="2000"/>
              <a:t>&gt;50 let</a:t>
            </a:r>
            <a:r>
              <a:rPr lang="cs-CZ" sz="2000"/>
              <a:t> ve vyspělých zemích</a:t>
            </a:r>
          </a:p>
          <a:p>
            <a:pPr marL="355600" indent="-246063" eaLnBrk="1" hangingPunct="1">
              <a:buClr>
                <a:srgbClr val="FFC000"/>
              </a:buClr>
            </a:pPr>
            <a:r>
              <a:rPr lang="cs-CZ" sz="2000"/>
              <a:t>přítomnost divertiklů je obvykle bez příznaků</a:t>
            </a:r>
          </a:p>
          <a:p>
            <a:pPr marL="355600" indent="-246063" eaLnBrk="1" hangingPunct="1">
              <a:buClr>
                <a:srgbClr val="FFC000"/>
              </a:buClr>
            </a:pPr>
            <a:r>
              <a:rPr lang="cs-CZ" sz="2000"/>
              <a:t>Příčina: nízký obsah vlákniny</a:t>
            </a:r>
          </a:p>
          <a:p>
            <a:pPr marL="355600" indent="-246063" eaLnBrk="1" hangingPunct="1"/>
            <a:endParaRPr lang="cs-CZ" sz="500"/>
          </a:p>
        </p:txBody>
      </p:sp>
      <p:pic>
        <p:nvPicPr>
          <p:cNvPr id="113668" name="Obrázek 3" descr="15810.jpg"/>
          <p:cNvPicPr>
            <a:picLocks noChangeAspect="1"/>
          </p:cNvPicPr>
          <p:nvPr/>
        </p:nvPicPr>
        <p:blipFill>
          <a:blip r:embed="rId3" cstate="print"/>
          <a:srcRect b="7813"/>
          <a:stretch>
            <a:fillRect/>
          </a:stretch>
        </p:blipFill>
        <p:spPr bwMode="auto">
          <a:xfrm>
            <a:off x="6883400" y="642938"/>
            <a:ext cx="2260600" cy="1666875"/>
          </a:xfrm>
          <a:prstGeom prst="rect">
            <a:avLst/>
          </a:prstGeom>
          <a:noFill/>
          <a:ln w="9525">
            <a:noFill/>
            <a:miter lim="800000"/>
            <a:headEnd/>
            <a:tailEnd/>
          </a:ln>
        </p:spPr>
      </p:pic>
      <p:pic>
        <p:nvPicPr>
          <p:cNvPr id="113669" name="Picture 2" descr="https://foodandhealth.com/blog/wp-content/uploads/2012/12/Screen-shot-2012-12-10-at-9.01.00-AM.png"/>
          <p:cNvPicPr>
            <a:picLocks noChangeAspect="1" noChangeArrowheads="1"/>
          </p:cNvPicPr>
          <p:nvPr/>
        </p:nvPicPr>
        <p:blipFill>
          <a:blip r:embed="rId4" cstate="print"/>
          <a:srcRect b="63712"/>
          <a:stretch>
            <a:fillRect/>
          </a:stretch>
        </p:blipFill>
        <p:spPr bwMode="auto">
          <a:xfrm>
            <a:off x="0" y="0"/>
            <a:ext cx="9144000" cy="620713"/>
          </a:xfrm>
          <a:prstGeom prst="rect">
            <a:avLst/>
          </a:prstGeom>
          <a:noFill/>
          <a:ln w="9525">
            <a:noFill/>
            <a:miter lim="800000"/>
            <a:headEnd/>
            <a:tailEnd/>
          </a:ln>
        </p:spPr>
      </p:pic>
      <p:pic>
        <p:nvPicPr>
          <p:cNvPr id="3" name="Obrázek 2"/>
          <p:cNvPicPr>
            <a:picLocks noChangeAspect="1"/>
          </p:cNvPicPr>
          <p:nvPr/>
        </p:nvPicPr>
        <p:blipFill>
          <a:blip r:embed="rId5" cstate="print"/>
          <a:stretch>
            <a:fillRect/>
          </a:stretch>
        </p:blipFill>
        <p:spPr>
          <a:xfrm>
            <a:off x="6764608" y="3861048"/>
            <a:ext cx="1965055" cy="26954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9DC9DD8E-BE90-46D8-AD15-A390C0799D27}" type="slidenum">
              <a:rPr lang="cs-CZ"/>
              <a:pPr>
                <a:defRPr/>
              </a:pPr>
              <a:t>6</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ANATOMIE A FYZIOLOGIE</a:t>
            </a:r>
          </a:p>
        </p:txBody>
      </p:sp>
      <p:pic>
        <p:nvPicPr>
          <p:cNvPr id="1946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cstate="print"/>
          <a:srcRect t="2577" r="2124" b="9765"/>
          <a:stretch>
            <a:fillRect/>
          </a:stretch>
        </p:blipFill>
        <p:spPr bwMode="auto">
          <a:xfrm>
            <a:off x="1486497" y="1166648"/>
            <a:ext cx="5812937" cy="5691352"/>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246E7BE6-9FBA-4D4E-987E-CD6CCE14339D}" type="slidenum">
              <a:rPr lang="cs-CZ"/>
              <a:pPr>
                <a:defRPr/>
              </a:pPr>
              <a:t>60</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DIVERTIKULITIDA</a:t>
            </a:r>
          </a:p>
        </p:txBody>
      </p:sp>
      <p:sp>
        <p:nvSpPr>
          <p:cNvPr id="51203" name="Zástupný symbol pro obsah 2"/>
          <p:cNvSpPr>
            <a:spLocks noGrp="1"/>
          </p:cNvSpPr>
          <p:nvPr>
            <p:ph idx="1"/>
          </p:nvPr>
        </p:nvSpPr>
        <p:spPr>
          <a:xfrm>
            <a:off x="142875" y="1285875"/>
            <a:ext cx="8858250" cy="5429250"/>
          </a:xfrm>
        </p:spPr>
        <p:txBody>
          <a:bodyPr/>
          <a:lstStyle/>
          <a:p>
            <a:pPr marL="355600" indent="-246063" eaLnBrk="1" hangingPunct="1">
              <a:buFont typeface="Georgia" pitchFamily="18" charset="0"/>
              <a:buNone/>
              <a:defRPr/>
            </a:pPr>
            <a:endParaRPr lang="cs-CZ" sz="300" b="1"/>
          </a:p>
          <a:p>
            <a:pPr marL="355600" indent="-246063" eaLnBrk="1" hangingPunct="1">
              <a:buClr>
                <a:srgbClr val="FFC000"/>
              </a:buClr>
              <a:defRPr/>
            </a:pPr>
            <a:r>
              <a:rPr lang="cs-CZ" sz="2400">
                <a:solidFill>
                  <a:srgbClr val="0070C0"/>
                </a:solidFill>
              </a:rPr>
              <a:t>Divertikulóza</a:t>
            </a:r>
            <a:r>
              <a:rPr lang="cs-CZ" sz="2400"/>
              <a:t> se nemusí příliš projevovat – častá zácpa</a:t>
            </a:r>
          </a:p>
          <a:p>
            <a:pPr marL="355600" indent="-246063" eaLnBrk="1" hangingPunct="1">
              <a:buClr>
                <a:srgbClr val="FFC000"/>
              </a:buClr>
              <a:defRPr/>
            </a:pPr>
            <a:r>
              <a:rPr lang="cs-CZ" sz="2400"/>
              <a:t>klinickými projevy </a:t>
            </a:r>
            <a:r>
              <a:rPr lang="cs-CZ" sz="2400">
                <a:solidFill>
                  <a:srgbClr val="0070C0"/>
                </a:solidFill>
              </a:rPr>
              <a:t>divertikulitidy</a:t>
            </a:r>
            <a:r>
              <a:rPr lang="cs-CZ" sz="2400"/>
              <a:t> jsou horečka, výrazné křečovité bolesti břicha, průjem nebo zvracení</a:t>
            </a:r>
          </a:p>
          <a:p>
            <a:pPr marL="355600" indent="-246063" eaLnBrk="1" hangingPunct="1">
              <a:defRPr/>
            </a:pPr>
            <a:endParaRPr lang="cs-CZ" sz="2400"/>
          </a:p>
          <a:p>
            <a:pPr marL="355600" indent="-246063" eaLnBrk="1" hangingPunct="1">
              <a:buFont typeface="Georgia" pitchFamily="18" charset="0"/>
              <a:buNone/>
              <a:defRPr/>
            </a:pPr>
            <a:r>
              <a:rPr lang="cs-CZ" sz="2400"/>
              <a:t>Léčba</a:t>
            </a:r>
          </a:p>
          <a:p>
            <a:pPr marL="355600" indent="-246063" eaLnBrk="1" hangingPunct="1">
              <a:buClr>
                <a:srgbClr val="FFC000"/>
              </a:buClr>
              <a:defRPr/>
            </a:pPr>
            <a:r>
              <a:rPr lang="cs-CZ" sz="2400"/>
              <a:t>Konzervativní</a:t>
            </a:r>
          </a:p>
          <a:p>
            <a:pPr marL="895350" lvl="1" indent="-269875" eaLnBrk="1" hangingPunct="1">
              <a:defRPr/>
            </a:pPr>
            <a:r>
              <a:rPr lang="cs-CZ" sz="2200">
                <a:solidFill>
                  <a:schemeClr val="accent1">
                    <a:lumMod val="50000"/>
                  </a:schemeClr>
                </a:solidFill>
              </a:rPr>
              <a:t>Klid na lůžku</a:t>
            </a:r>
          </a:p>
          <a:p>
            <a:pPr marL="895350" lvl="1" indent="-269875" eaLnBrk="1" hangingPunct="1">
              <a:defRPr/>
            </a:pPr>
            <a:r>
              <a:rPr lang="cs-CZ" sz="2200">
                <a:solidFill>
                  <a:schemeClr val="accent1">
                    <a:lumMod val="50000"/>
                  </a:schemeClr>
                </a:solidFill>
              </a:rPr>
              <a:t>Dostatečný příjem tekutin</a:t>
            </a:r>
          </a:p>
          <a:p>
            <a:pPr marL="895350" lvl="1" indent="-269875" eaLnBrk="1" hangingPunct="1">
              <a:defRPr/>
            </a:pPr>
            <a:r>
              <a:rPr lang="cs-CZ" sz="2200">
                <a:solidFill>
                  <a:schemeClr val="accent1">
                    <a:lumMod val="50000"/>
                  </a:schemeClr>
                </a:solidFill>
              </a:rPr>
              <a:t>Dietní omezení nebo úplný zákaz příjmu potravy</a:t>
            </a:r>
          </a:p>
          <a:p>
            <a:pPr marL="895350" lvl="1" indent="-269875" eaLnBrk="1" hangingPunct="1">
              <a:defRPr/>
            </a:pPr>
            <a:r>
              <a:rPr lang="cs-CZ" sz="2200">
                <a:solidFill>
                  <a:schemeClr val="accent1">
                    <a:lumMod val="50000"/>
                  </a:schemeClr>
                </a:solidFill>
              </a:rPr>
              <a:t>Podávání ATB, spasmolytik</a:t>
            </a:r>
          </a:p>
          <a:p>
            <a:pPr marL="355600" indent="-246063" eaLnBrk="1" hangingPunct="1">
              <a:defRPr/>
            </a:pPr>
            <a:endParaRPr lang="cs-CZ" sz="500"/>
          </a:p>
          <a:p>
            <a:pPr marL="355600" indent="-246063" eaLnBrk="1" hangingPunct="1">
              <a:buClr>
                <a:srgbClr val="FFC000"/>
              </a:buClr>
              <a:defRPr/>
            </a:pPr>
            <a:r>
              <a:rPr lang="cs-CZ" sz="2400"/>
              <a:t>Chirurgická – odstranění divertiklů</a:t>
            </a:r>
          </a:p>
          <a:p>
            <a:pPr marL="355600" indent="-246063" eaLnBrk="1" hangingPunct="1">
              <a:defRPr/>
            </a:pPr>
            <a:endParaRPr lang="cs-CZ" sz="2400"/>
          </a:p>
          <a:p>
            <a:pPr marL="355600" indent="-246063" eaLnBrk="1" hangingPunct="1">
              <a:defRPr/>
            </a:pPr>
            <a:endParaRPr lang="cs-CZ" sz="500"/>
          </a:p>
        </p:txBody>
      </p:sp>
      <p:pic>
        <p:nvPicPr>
          <p:cNvPr id="11571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69ED6581-C449-40B0-90B2-ACC43540B78A}" type="slidenum">
              <a:rPr lang="cs-CZ"/>
              <a:pPr>
                <a:defRPr/>
              </a:pPr>
              <a:t>61</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Dietní opatření při divertikulitidě</a:t>
            </a:r>
          </a:p>
        </p:txBody>
      </p:sp>
      <p:sp>
        <p:nvSpPr>
          <p:cNvPr id="52227" name="Zástupný symbol pro obsah 2"/>
          <p:cNvSpPr>
            <a:spLocks noGrp="1"/>
          </p:cNvSpPr>
          <p:nvPr>
            <p:ph idx="1"/>
          </p:nvPr>
        </p:nvSpPr>
        <p:spPr>
          <a:xfrm>
            <a:off x="142875" y="1285875"/>
            <a:ext cx="8858250" cy="5429250"/>
          </a:xfrm>
        </p:spPr>
        <p:txBody>
          <a:bodyPr/>
          <a:lstStyle/>
          <a:p>
            <a:pPr marL="355600" indent="-246063" eaLnBrk="1" hangingPunct="1">
              <a:buFont typeface="Georgia" pitchFamily="18" charset="0"/>
              <a:buNone/>
              <a:defRPr/>
            </a:pPr>
            <a:endParaRPr lang="cs-CZ" sz="300" b="1"/>
          </a:p>
          <a:p>
            <a:pPr marL="355600" indent="-246063" eaLnBrk="1" hangingPunct="1">
              <a:buFont typeface="Georgia" pitchFamily="18" charset="0"/>
              <a:buNone/>
              <a:defRPr/>
            </a:pPr>
            <a:r>
              <a:rPr lang="cs-CZ" sz="2400" b="1">
                <a:solidFill>
                  <a:srgbClr val="0070C0"/>
                </a:solidFill>
              </a:rPr>
              <a:t>Akutní stadium</a:t>
            </a:r>
          </a:p>
          <a:p>
            <a:pPr marL="355600" indent="-246063" eaLnBrk="1" hangingPunct="1">
              <a:buClr>
                <a:srgbClr val="FFC000"/>
              </a:buClr>
              <a:defRPr/>
            </a:pPr>
            <a:r>
              <a:rPr lang="cs-CZ" sz="2400"/>
              <a:t>Buď úplný zákaz příjmu stravy nebo dieta s omezením zbytků</a:t>
            </a:r>
          </a:p>
          <a:p>
            <a:pPr marL="355600" indent="-246063" eaLnBrk="1" hangingPunct="1">
              <a:buClr>
                <a:srgbClr val="FFC000"/>
              </a:buClr>
              <a:defRPr/>
            </a:pPr>
            <a:endParaRPr lang="cs-CZ" sz="2400"/>
          </a:p>
          <a:p>
            <a:pPr marL="355600" indent="-246063" eaLnBrk="1" hangingPunct="1">
              <a:buFont typeface="Georgia" pitchFamily="18" charset="0"/>
              <a:buNone/>
              <a:defRPr/>
            </a:pPr>
            <a:r>
              <a:rPr lang="cs-CZ" sz="2400" b="1">
                <a:solidFill>
                  <a:srgbClr val="0070C0"/>
                </a:solidFill>
              </a:rPr>
              <a:t>Po překonání akutního stadia </a:t>
            </a:r>
            <a:r>
              <a:rPr lang="cs-CZ" sz="2400" b="1">
                <a:solidFill>
                  <a:srgbClr val="0070C0"/>
                </a:solidFill>
                <a:latin typeface="Calibri"/>
              </a:rPr>
              <a:t>→</a:t>
            </a:r>
            <a:r>
              <a:rPr lang="cs-CZ" sz="2400" b="1">
                <a:solidFill>
                  <a:srgbClr val="0070C0"/>
                </a:solidFill>
              </a:rPr>
              <a:t> prevence zácpy</a:t>
            </a:r>
          </a:p>
          <a:p>
            <a:pPr marL="355600" indent="-246063" eaLnBrk="1" hangingPunct="1">
              <a:buClr>
                <a:srgbClr val="FFC000"/>
              </a:buClr>
              <a:defRPr/>
            </a:pPr>
            <a:r>
              <a:rPr lang="cs-CZ" sz="2400"/>
              <a:t>Pravidelný stravovací režim</a:t>
            </a:r>
          </a:p>
          <a:p>
            <a:pPr marL="355600" indent="-246063" eaLnBrk="1" hangingPunct="1">
              <a:buClr>
                <a:srgbClr val="FFC000"/>
              </a:buClr>
              <a:defRPr/>
            </a:pPr>
            <a:r>
              <a:rPr lang="cs-CZ" sz="2400"/>
              <a:t>Strava bohatá na vlákninu </a:t>
            </a:r>
          </a:p>
          <a:p>
            <a:pPr marL="647700" lvl="1" eaLnBrk="1" hangingPunct="1">
              <a:buClr>
                <a:srgbClr val="FFC000"/>
              </a:buClr>
              <a:defRPr/>
            </a:pPr>
            <a:r>
              <a:rPr lang="cs-CZ" sz="2000">
                <a:solidFill>
                  <a:schemeClr val="accent1">
                    <a:lumMod val="50000"/>
                  </a:schemeClr>
                </a:solidFill>
              </a:rPr>
              <a:t>Dostatek zeleniny, ovoce, celozrnných výrobků, luštěnin</a:t>
            </a:r>
          </a:p>
          <a:p>
            <a:pPr marL="355600" indent="-246063" eaLnBrk="1" hangingPunct="1">
              <a:buClr>
                <a:srgbClr val="FFC000"/>
              </a:buClr>
              <a:defRPr/>
            </a:pPr>
            <a:r>
              <a:rPr lang="cs-CZ" sz="2400"/>
              <a:t>Dostatečný příjem tekutin</a:t>
            </a:r>
          </a:p>
          <a:p>
            <a:pPr marL="355600" indent="-246063" eaLnBrk="1" hangingPunct="1">
              <a:defRPr/>
            </a:pPr>
            <a:endParaRPr lang="cs-CZ" sz="2400"/>
          </a:p>
          <a:p>
            <a:pPr marL="895350" lvl="1" indent="-269875" eaLnBrk="1" hangingPunct="1">
              <a:buClr>
                <a:srgbClr val="E7BC29"/>
              </a:buClr>
              <a:buFont typeface="Georgia" pitchFamily="18" charset="0"/>
              <a:buNone/>
              <a:defRPr/>
            </a:pPr>
            <a:r>
              <a:rPr lang="cs-CZ" sz="2200">
                <a:solidFill>
                  <a:schemeClr val="tx1"/>
                </a:solidFill>
              </a:rPr>
              <a:t>Zvětšení objemu stolice snáze spouští defekační reflex a zkracuje transit </a:t>
            </a:r>
            <a:r>
              <a:rPr lang="cs-CZ" sz="2200" err="1">
                <a:solidFill>
                  <a:schemeClr val="tx1"/>
                </a:solidFill>
              </a:rPr>
              <a:t>time</a:t>
            </a:r>
            <a:r>
              <a:rPr lang="cs-CZ" sz="2200">
                <a:solidFill>
                  <a:schemeClr val="tx1"/>
                </a:solidFill>
              </a:rPr>
              <a:t>  </a:t>
            </a:r>
            <a:r>
              <a:rPr lang="cs-CZ" sz="2200">
                <a:solidFill>
                  <a:schemeClr val="tx1"/>
                </a:solidFill>
                <a:sym typeface="Wingdings 3" pitchFamily="18" charset="2"/>
              </a:rPr>
              <a:t> snadnější vyprazdňování</a:t>
            </a:r>
            <a:endParaRPr lang="cs-CZ" sz="2200">
              <a:solidFill>
                <a:schemeClr val="tx1"/>
              </a:solidFill>
            </a:endParaRPr>
          </a:p>
          <a:p>
            <a:pPr marL="355600" indent="-246063" eaLnBrk="1" hangingPunct="1">
              <a:defRPr/>
            </a:pPr>
            <a:endParaRPr lang="cs-CZ" sz="500"/>
          </a:p>
        </p:txBody>
      </p:sp>
      <p:pic>
        <p:nvPicPr>
          <p:cNvPr id="117764"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7B12E9B9-6448-4BCD-81BF-052F17DA8DF0}" type="slidenum">
              <a:rPr lang="cs-CZ"/>
              <a:pPr>
                <a:defRPr/>
              </a:pPr>
              <a:t>62</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Divertikulitida – kazuistika</a:t>
            </a:r>
          </a:p>
        </p:txBody>
      </p:sp>
      <p:sp>
        <p:nvSpPr>
          <p:cNvPr id="119811" name="Zástupný symbol pro obsah 2"/>
          <p:cNvSpPr>
            <a:spLocks noGrp="1"/>
          </p:cNvSpPr>
          <p:nvPr>
            <p:ph idx="1"/>
          </p:nvPr>
        </p:nvSpPr>
        <p:spPr>
          <a:xfrm>
            <a:off x="142875" y="1285875"/>
            <a:ext cx="8858250" cy="5429250"/>
          </a:xfrm>
        </p:spPr>
        <p:txBody>
          <a:bodyPr/>
          <a:lstStyle/>
          <a:p>
            <a:pPr marL="355600" indent="-246063" eaLnBrk="1" hangingPunct="1">
              <a:buFont typeface="Georgia" pitchFamily="18" charset="0"/>
              <a:buNone/>
            </a:pPr>
            <a:endParaRPr lang="cs-CZ" sz="300" b="1"/>
          </a:p>
          <a:p>
            <a:pPr marL="355600" indent="-246063" eaLnBrk="1" hangingPunct="1"/>
            <a:r>
              <a:rPr lang="cs-CZ" sz="1800"/>
              <a:t>Dobrý den, </a:t>
            </a:r>
            <a:br>
              <a:rPr lang="cs-CZ" sz="1800"/>
            </a:br>
            <a:r>
              <a:rPr lang="cs-CZ" sz="1800"/>
              <a:t/>
            </a:r>
            <a:br>
              <a:rPr lang="cs-CZ" sz="1800"/>
            </a:br>
            <a:r>
              <a:rPr lang="cs-CZ" sz="1800"/>
              <a:t>chtěla bych Vás poprosit o radu ohledně stravy při divertikulitidě, kterou má v současné době moje maminka. Protože věděla, že má divertikulózu, snažila se jíst např. ovesné vločky, otruby apod., přesto se zánět vytvořil. Lékař jí tedy doporučil tekutou stravu (jedla tedy především jogurty) a břicho ji méně bolelo, akorát měla problémy se zácpou. Po týdnu ji lékař doporučil přísnou dietu, kterou se snažila asi týden dodržovat (jedla jogurty a kousek rohlíku), ale kvůli zácpě zkusila jíst znovu otruby, omezeně kompoty, brambory a rýži. Zácpa tedy ustala, ale znovu se objevilo pobolívání břicha.</a:t>
            </a:r>
            <a:br>
              <a:rPr lang="cs-CZ" sz="1800"/>
            </a:br>
            <a:r>
              <a:rPr lang="cs-CZ" sz="1800"/>
              <a:t/>
            </a:r>
            <a:br>
              <a:rPr lang="cs-CZ" sz="1800"/>
            </a:br>
            <a:r>
              <a:rPr lang="cs-CZ" sz="1800"/>
              <a:t>Chci se zeptat, jakou dietu byste doporučila?</a:t>
            </a:r>
            <a:br>
              <a:rPr lang="cs-CZ" sz="1800"/>
            </a:br>
            <a:r>
              <a:rPr lang="cs-CZ" sz="1800"/>
              <a:t/>
            </a:r>
            <a:br>
              <a:rPr lang="cs-CZ" sz="1800"/>
            </a:br>
            <a:r>
              <a:rPr lang="cs-CZ" sz="1800"/>
              <a:t>Předem Vám moc děkuji za odpověď a přeji krásný den!</a:t>
            </a:r>
          </a:p>
        </p:txBody>
      </p:sp>
      <p:pic>
        <p:nvPicPr>
          <p:cNvPr id="119812"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ACED0FBE-BB67-40C3-A82E-F56C67C56FCF}" type="slidenum">
              <a:rPr lang="cs-CZ"/>
              <a:pPr>
                <a:defRPr/>
              </a:pPr>
              <a:t>63</a:t>
            </a:fld>
            <a:endParaRPr lang="cs-CZ"/>
          </a:p>
        </p:txBody>
      </p:sp>
      <p:sp>
        <p:nvSpPr>
          <p:cNvPr id="2" name="Nadpis 1"/>
          <p:cNvSpPr>
            <a:spLocks noGrp="1"/>
          </p:cNvSpPr>
          <p:nvPr>
            <p:ph type="title" idx="4294967295"/>
          </p:nvPr>
        </p:nvSpPr>
        <p:spPr>
          <a:xfrm>
            <a:off x="250825" y="549275"/>
            <a:ext cx="8443913" cy="928688"/>
          </a:xfrm>
        </p:spPr>
        <p:txBody>
          <a:bodyPr>
            <a:normAutofit fontScale="90000"/>
          </a:bodyPr>
          <a:lstStyle/>
          <a:p>
            <a:pPr eaLnBrk="1" hangingPunct="1">
              <a:defRPr/>
            </a:pPr>
            <a:r>
              <a:rPr lang="cs-CZ" sz="3600" b="1">
                <a:effectLst>
                  <a:outerShdw blurRad="38100" dist="38100" dir="2700000" algn="tl">
                    <a:srgbClr val="C0C0C0"/>
                  </a:outerShdw>
                </a:effectLst>
              </a:rPr>
              <a:t>Na zopakování:</a:t>
            </a:r>
            <a:br>
              <a:rPr lang="cs-CZ" sz="3600" b="1">
                <a:effectLst>
                  <a:outerShdw blurRad="38100" dist="38100" dir="2700000" algn="tl">
                    <a:srgbClr val="C0C0C0"/>
                  </a:outerShdw>
                </a:effectLst>
              </a:rPr>
            </a:br>
            <a:r>
              <a:rPr lang="cs-CZ" sz="3600" b="1">
                <a:effectLst>
                  <a:outerShdw blurRad="38100" dist="38100" dir="2700000" algn="tl">
                    <a:srgbClr val="C0C0C0"/>
                  </a:outerShdw>
                </a:effectLst>
              </a:rPr>
              <a:t>Dieta s omezením zbytků</a:t>
            </a:r>
            <a:r>
              <a:rPr lang="cs-CZ" sz="3600" b="1">
                <a:effectLst>
                  <a:outerShdw blurRad="38100" dist="38100" dir="2700000" algn="tl">
                    <a:srgbClr val="C0C0C0"/>
                  </a:outerShdw>
                </a:effectLst>
                <a:latin typeface="Arial" charset="0"/>
              </a:rPr>
              <a:t> (Dieta č. 5)</a:t>
            </a:r>
          </a:p>
        </p:txBody>
      </p:sp>
      <p:sp>
        <p:nvSpPr>
          <p:cNvPr id="121859" name="Zástupný symbol pro obsah 2"/>
          <p:cNvSpPr>
            <a:spLocks noGrp="1"/>
          </p:cNvSpPr>
          <p:nvPr>
            <p:ph idx="4294967295"/>
          </p:nvPr>
        </p:nvSpPr>
        <p:spPr>
          <a:xfrm>
            <a:off x="285750" y="1571625"/>
            <a:ext cx="8858250" cy="5286375"/>
          </a:xfrm>
        </p:spPr>
        <p:txBody>
          <a:bodyPr/>
          <a:lstStyle/>
          <a:p>
            <a:pPr marL="446088" indent="-342900" eaLnBrk="1" hangingPunct="1">
              <a:buFont typeface="Georgia" pitchFamily="18" charset="0"/>
              <a:buNone/>
            </a:pPr>
            <a:r>
              <a:rPr lang="cs-CZ" sz="2000" b="1"/>
              <a:t>Složení: 90 g B, 70 g T, 360 g S, 60 mg vit. C, 10 200 </a:t>
            </a:r>
            <a:r>
              <a:rPr lang="cs-CZ" sz="2000" b="1" err="1"/>
              <a:t>kJ</a:t>
            </a:r>
            <a:r>
              <a:rPr lang="cs-CZ" sz="2000" b="1"/>
              <a:t> </a:t>
            </a:r>
            <a:br>
              <a:rPr lang="cs-CZ" sz="2000" b="1"/>
            </a:br>
            <a:r>
              <a:rPr lang="cs-CZ" sz="2000" b="1"/>
              <a:t>(dle FN Brno)</a:t>
            </a:r>
          </a:p>
          <a:p>
            <a:pPr marL="446088" indent="-342900" eaLnBrk="1" hangingPunct="1">
              <a:buFont typeface="Georgia" pitchFamily="18" charset="0"/>
              <a:buNone/>
            </a:pPr>
            <a:endParaRPr lang="cs-CZ" sz="1800" b="1"/>
          </a:p>
          <a:p>
            <a:pPr marL="446088" indent="-342900" eaLnBrk="1" hangingPunct="1">
              <a:buClr>
                <a:srgbClr val="FFC000"/>
              </a:buClr>
              <a:buFont typeface="Georgia" pitchFamily="18" charset="0"/>
              <a:buNone/>
            </a:pPr>
            <a:r>
              <a:rPr lang="cs-CZ" sz="1800" b="1"/>
              <a:t>Indikace:</a:t>
            </a:r>
          </a:p>
          <a:p>
            <a:pPr marL="446088" indent="-342900" eaLnBrk="1" hangingPunct="1">
              <a:buClr>
                <a:srgbClr val="FFC000"/>
              </a:buClr>
            </a:pPr>
            <a:r>
              <a:rPr lang="cs-CZ" sz="1800"/>
              <a:t>Chronické onemocnění střev – akutní stadium CN, UC</a:t>
            </a:r>
          </a:p>
          <a:p>
            <a:pPr marL="446088" indent="-342900" eaLnBrk="1" hangingPunct="1">
              <a:buClr>
                <a:srgbClr val="FFC000"/>
              </a:buClr>
            </a:pPr>
            <a:r>
              <a:rPr lang="cs-CZ" sz="1800" err="1"/>
              <a:t>Sy</a:t>
            </a:r>
            <a:r>
              <a:rPr lang="cs-CZ" sz="1800"/>
              <a:t> dráždivého tračníku</a:t>
            </a:r>
          </a:p>
          <a:p>
            <a:pPr marL="446088" indent="-342900" eaLnBrk="1" hangingPunct="1">
              <a:buClr>
                <a:srgbClr val="FFC000"/>
              </a:buClr>
            </a:pPr>
            <a:r>
              <a:rPr lang="cs-CZ" sz="1800"/>
              <a:t>Chronická enteritida, kolitida, průjmy, funkční průjmy</a:t>
            </a:r>
          </a:p>
          <a:p>
            <a:pPr marL="446088" indent="-342900" eaLnBrk="1" hangingPunct="1"/>
            <a:endParaRPr lang="cs-CZ" sz="1800"/>
          </a:p>
          <a:p>
            <a:pPr marL="446088" indent="-342900" eaLnBrk="1" hangingPunct="1">
              <a:buFont typeface="Georgia" pitchFamily="18" charset="0"/>
              <a:buNone/>
            </a:pPr>
            <a:r>
              <a:rPr lang="cs-CZ" sz="1800" b="1"/>
              <a:t>Hlavní znaky</a:t>
            </a:r>
          </a:p>
          <a:p>
            <a:pPr marL="446088" indent="-342900" eaLnBrk="1" hangingPunct="1">
              <a:buClr>
                <a:srgbClr val="FFC000"/>
              </a:buClr>
            </a:pPr>
            <a:r>
              <a:rPr lang="cs-CZ" sz="1800"/>
              <a:t>Plnohodnotná</a:t>
            </a:r>
          </a:p>
          <a:p>
            <a:pPr marL="446088" indent="-342900" eaLnBrk="1" hangingPunct="1">
              <a:buClr>
                <a:srgbClr val="FFC000"/>
              </a:buClr>
            </a:pPr>
            <a:r>
              <a:rPr lang="cs-CZ" sz="1800"/>
              <a:t>Šetření trávicího traktu, hlavně po stránce chemické a mechanické</a:t>
            </a:r>
          </a:p>
          <a:p>
            <a:pPr marL="446088" indent="-342900" eaLnBrk="1" hangingPunct="1">
              <a:buClr>
                <a:srgbClr val="FFC000"/>
              </a:buClr>
            </a:pPr>
            <a:r>
              <a:rPr lang="cs-CZ" sz="1800"/>
              <a:t>Velmi omezený přísun ovoce a zeleniny (vit. C - sníženo)</a:t>
            </a:r>
          </a:p>
          <a:p>
            <a:pPr marL="446088" indent="-342900" eaLnBrk="1" hangingPunct="1">
              <a:buClr>
                <a:srgbClr val="FFC000"/>
              </a:buClr>
            </a:pPr>
            <a:r>
              <a:rPr lang="cs-CZ" altLang="cs-CZ" sz="1800"/>
              <a:t>dieta má II. večeři B charakteru (nahrazení zvýšených ztrát B průjmy)</a:t>
            </a:r>
          </a:p>
          <a:p>
            <a:pPr marL="446088" indent="-342900" eaLnBrk="1" hangingPunct="1">
              <a:buClr>
                <a:srgbClr val="FFC000"/>
              </a:buClr>
            </a:pPr>
            <a:r>
              <a:rPr lang="cs-CZ" altLang="cs-CZ" sz="1800"/>
              <a:t>Omezujeme podávání mléka – individuální snášenlivost</a:t>
            </a:r>
            <a:endParaRPr lang="cs-CZ" sz="1800"/>
          </a:p>
          <a:p>
            <a:pPr marL="446088" indent="-342900" eaLnBrk="1" hangingPunct="1">
              <a:buClr>
                <a:srgbClr val="FFC000"/>
              </a:buClr>
            </a:pPr>
            <a:r>
              <a:rPr lang="cs-CZ" sz="1800"/>
              <a:t>Potraviny obsahující vlákninu musí být lisované, strouhané, mixované </a:t>
            </a:r>
          </a:p>
          <a:p>
            <a:pPr marL="446088" indent="-342900" eaLnBrk="1" hangingPunct="1">
              <a:buClr>
                <a:srgbClr val="FFC000"/>
              </a:buClr>
            </a:pPr>
            <a:r>
              <a:rPr lang="cs-CZ" sz="1800"/>
              <a:t>Vhodná úprava – vaření, dušení, pečení ve vodní lázni</a:t>
            </a:r>
          </a:p>
          <a:p>
            <a:pPr marL="446088" indent="-342900" eaLnBrk="1" hangingPunct="1"/>
            <a:endParaRPr lang="cs-CZ" sz="1800"/>
          </a:p>
        </p:txBody>
      </p:sp>
      <p:pic>
        <p:nvPicPr>
          <p:cNvPr id="121860"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2E4A0839-BFEC-4EE3-A987-5E0E45AB1001}" type="slidenum">
              <a:rPr lang="cs-CZ"/>
              <a:pPr>
                <a:defRPr/>
              </a:pPr>
              <a:t>64</a:t>
            </a:fld>
            <a:endParaRPr lang="cs-CZ"/>
          </a:p>
        </p:txBody>
      </p:sp>
      <p:sp>
        <p:nvSpPr>
          <p:cNvPr id="2" name="Nadpis 1"/>
          <p:cNvSpPr>
            <a:spLocks noGrp="1"/>
          </p:cNvSpPr>
          <p:nvPr>
            <p:ph type="title" idx="4294967295"/>
          </p:nvPr>
        </p:nvSpPr>
        <p:spPr>
          <a:xfrm>
            <a:off x="285750" y="428625"/>
            <a:ext cx="8443913" cy="928688"/>
          </a:xfrm>
        </p:spPr>
        <p:txBody>
          <a:bodyPr>
            <a:normAutofit/>
          </a:bodyPr>
          <a:lstStyle/>
          <a:p>
            <a:pPr eaLnBrk="1" hangingPunct="1">
              <a:defRPr/>
            </a:pPr>
            <a:r>
              <a:rPr lang="cs-CZ" sz="3600" b="1">
                <a:effectLst>
                  <a:outerShdw blurRad="38100" dist="38100" dir="2700000" algn="tl">
                    <a:srgbClr val="C0C0C0"/>
                  </a:outerShdw>
                </a:effectLst>
              </a:rPr>
              <a:t>Výběr potravin</a:t>
            </a:r>
            <a:endParaRPr lang="cs-CZ" sz="3600" b="1">
              <a:effectLst>
                <a:outerShdw blurRad="38100" dist="38100" dir="2700000" algn="tl">
                  <a:srgbClr val="C0C0C0"/>
                </a:outerShdw>
              </a:effectLst>
              <a:latin typeface="Arial" charset="0"/>
            </a:endParaRPr>
          </a:p>
        </p:txBody>
      </p:sp>
      <p:sp>
        <p:nvSpPr>
          <p:cNvPr id="123907" name="Zástupný symbol pro obsah 2"/>
          <p:cNvSpPr>
            <a:spLocks noGrp="1"/>
          </p:cNvSpPr>
          <p:nvPr>
            <p:ph idx="4294967295"/>
          </p:nvPr>
        </p:nvSpPr>
        <p:spPr>
          <a:xfrm>
            <a:off x="142875" y="1268413"/>
            <a:ext cx="8858250" cy="5446712"/>
          </a:xfrm>
        </p:spPr>
        <p:txBody>
          <a:bodyPr/>
          <a:lstStyle/>
          <a:p>
            <a:pPr marL="446088" indent="-342900" eaLnBrk="1" hangingPunct="1">
              <a:buClr>
                <a:srgbClr val="FFC000"/>
              </a:buClr>
            </a:pPr>
            <a:r>
              <a:rPr lang="cs-CZ" sz="1800" b="1"/>
              <a:t>Maso </a:t>
            </a:r>
            <a:r>
              <a:rPr lang="cs-CZ" sz="1800"/>
              <a:t>– telecí, mladé odblaněné hovězí, vepřové pouze z kýty, kuře, drůbeží maso, králík, ryby, libová šunka, drůbeží párky, vnitřnosti – pouze játra</a:t>
            </a:r>
          </a:p>
          <a:p>
            <a:pPr marL="446088" indent="-342900" eaLnBrk="1" hangingPunct="1">
              <a:buClr>
                <a:srgbClr val="FFC000"/>
              </a:buClr>
            </a:pPr>
            <a:r>
              <a:rPr lang="cs-CZ" sz="1800" b="1"/>
              <a:t>Mléko a mléčné výrobky </a:t>
            </a:r>
            <a:r>
              <a:rPr lang="cs-CZ" sz="1800"/>
              <a:t>– mléko se nepodává jako samostatný nápoj, vhodné jsou nízkotučné, zakysané mléčné výrobky, nízkotučné tvarohové sýry a krémy</a:t>
            </a:r>
          </a:p>
          <a:p>
            <a:pPr marL="446088" indent="-342900" eaLnBrk="1" hangingPunct="1">
              <a:buClr>
                <a:srgbClr val="FFC000"/>
              </a:buClr>
            </a:pPr>
            <a:r>
              <a:rPr lang="cs-CZ" sz="1800" b="1"/>
              <a:t>Vejce</a:t>
            </a:r>
            <a:r>
              <a:rPr lang="cs-CZ" sz="1800"/>
              <a:t> – mohou se podávat i jako samostatný pokrm, v lehce stravitelné úpravě</a:t>
            </a:r>
          </a:p>
          <a:p>
            <a:pPr marL="446088" indent="-342900" eaLnBrk="1" hangingPunct="1">
              <a:buClr>
                <a:srgbClr val="FFC000"/>
              </a:buClr>
            </a:pPr>
            <a:r>
              <a:rPr lang="cs-CZ" sz="1800" b="1"/>
              <a:t>Droždí</a:t>
            </a:r>
            <a:r>
              <a:rPr lang="cs-CZ" sz="1800"/>
              <a:t> – do polévek, pomazánek (nasucho opražené)</a:t>
            </a:r>
          </a:p>
          <a:p>
            <a:pPr marL="446088" indent="-342900" eaLnBrk="1" hangingPunct="1">
              <a:buClr>
                <a:srgbClr val="FFC000"/>
              </a:buClr>
            </a:pPr>
            <a:r>
              <a:rPr lang="cs-CZ" sz="1800" b="1"/>
              <a:t>Pečivo</a:t>
            </a:r>
            <a:r>
              <a:rPr lang="cs-CZ" sz="1800"/>
              <a:t> – pouze bílé, netučné, ne zcela čerstvé –housky, rohlíky, veka, bílý toustový chléb, netučná vánočka, mazanec nebo starší chléb</a:t>
            </a:r>
          </a:p>
          <a:p>
            <a:pPr marL="446088" indent="-342900" eaLnBrk="1" hangingPunct="1">
              <a:buClr>
                <a:srgbClr val="FFC000"/>
              </a:buClr>
            </a:pPr>
            <a:r>
              <a:rPr lang="cs-CZ" sz="1800" b="1"/>
              <a:t>Příkrmy</a:t>
            </a:r>
            <a:r>
              <a:rPr lang="cs-CZ" sz="1800"/>
              <a:t> – brambory (buď ve formě kaše, šťouchané), loupaná rýže, těstoviny, krupicové noky, jemný knedlík, tvarohový knedlík</a:t>
            </a:r>
          </a:p>
          <a:p>
            <a:pPr marL="446088" indent="-342900" eaLnBrk="1" hangingPunct="1">
              <a:buClr>
                <a:srgbClr val="FFC000"/>
              </a:buClr>
            </a:pPr>
            <a:r>
              <a:rPr lang="cs-CZ" sz="1800" b="1"/>
              <a:t>Zelenina</a:t>
            </a:r>
            <a:r>
              <a:rPr lang="cs-CZ" sz="1800"/>
              <a:t> – vařená a lisovaná mrkev, ze syrové pouze šťáva např. do hotové polévky, rajčatová šťáva, protlak, špenát, malé množství lisované dýně (obsah pektinu), vývar z petržele, celeru, podle stavu pacienta mladé listy z hlávkového salátu </a:t>
            </a:r>
          </a:p>
        </p:txBody>
      </p:sp>
      <p:pic>
        <p:nvPicPr>
          <p:cNvPr id="123908"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EB515AB8-B98D-41A6-B4F4-1B469D06DFFA}" type="slidenum">
              <a:rPr lang="cs-CZ"/>
              <a:pPr>
                <a:defRPr/>
              </a:pPr>
              <a:t>65</a:t>
            </a:fld>
            <a:endParaRPr lang="cs-CZ"/>
          </a:p>
        </p:txBody>
      </p:sp>
      <p:sp>
        <p:nvSpPr>
          <p:cNvPr id="2" name="Nadpis 1"/>
          <p:cNvSpPr>
            <a:spLocks noGrp="1"/>
          </p:cNvSpPr>
          <p:nvPr>
            <p:ph type="title" idx="4294967295"/>
          </p:nvPr>
        </p:nvSpPr>
        <p:spPr>
          <a:xfrm>
            <a:off x="285750" y="428625"/>
            <a:ext cx="8443913" cy="928688"/>
          </a:xfrm>
        </p:spPr>
        <p:txBody>
          <a:bodyPr>
            <a:normAutofit/>
          </a:bodyPr>
          <a:lstStyle/>
          <a:p>
            <a:pPr eaLnBrk="1" hangingPunct="1">
              <a:defRPr/>
            </a:pPr>
            <a:r>
              <a:rPr lang="cs-CZ" sz="3600" b="1">
                <a:effectLst>
                  <a:outerShdw blurRad="38100" dist="38100" dir="2700000" algn="tl">
                    <a:srgbClr val="C0C0C0"/>
                  </a:outerShdw>
                </a:effectLst>
              </a:rPr>
              <a:t>Výběr potravin</a:t>
            </a:r>
            <a:endParaRPr lang="cs-CZ" sz="3600" b="1">
              <a:effectLst>
                <a:outerShdw blurRad="38100" dist="38100" dir="2700000" algn="tl">
                  <a:srgbClr val="C0C0C0"/>
                </a:outerShdw>
              </a:effectLst>
              <a:latin typeface="Arial" charset="0"/>
            </a:endParaRPr>
          </a:p>
        </p:txBody>
      </p:sp>
      <p:sp>
        <p:nvSpPr>
          <p:cNvPr id="125955" name="Zástupný symbol pro obsah 2"/>
          <p:cNvSpPr>
            <a:spLocks noGrp="1"/>
          </p:cNvSpPr>
          <p:nvPr>
            <p:ph idx="4294967295"/>
          </p:nvPr>
        </p:nvSpPr>
        <p:spPr>
          <a:xfrm>
            <a:off x="142875" y="1628775"/>
            <a:ext cx="8858250" cy="5086350"/>
          </a:xfrm>
        </p:spPr>
        <p:txBody>
          <a:bodyPr/>
          <a:lstStyle/>
          <a:p>
            <a:pPr marL="446088" indent="-342900" eaLnBrk="1" hangingPunct="1">
              <a:buClr>
                <a:srgbClr val="FFC000"/>
              </a:buClr>
            </a:pPr>
            <a:r>
              <a:rPr lang="cs-CZ" sz="2000" b="1"/>
              <a:t>Ovoce </a:t>
            </a:r>
            <a:r>
              <a:rPr lang="cs-CZ" sz="2000"/>
              <a:t>– jablka (oloupaná, zbavená jádřinců, velmi jemně nastrouhaná), banán, pyré – jablečné, broskvové, meruňkové, kompoty, ředěné ovocné šťávy, ovocné kysely</a:t>
            </a:r>
          </a:p>
          <a:p>
            <a:pPr marL="446088" indent="-342900" eaLnBrk="1" hangingPunct="1">
              <a:buClr>
                <a:srgbClr val="FFC000"/>
              </a:buClr>
            </a:pPr>
            <a:r>
              <a:rPr lang="cs-CZ" sz="2000" b="1"/>
              <a:t>Koření </a:t>
            </a:r>
            <a:r>
              <a:rPr lang="cs-CZ" sz="2000"/>
              <a:t>– petrželka velmi jemně sekaná, pažitka malé množství, kopr, mletý kmín nebo vývar z kmínu, citrónová šťáva</a:t>
            </a:r>
          </a:p>
          <a:p>
            <a:pPr marL="446088" indent="-342900" eaLnBrk="1" hangingPunct="1">
              <a:buClr>
                <a:srgbClr val="FFC000"/>
              </a:buClr>
            </a:pPr>
            <a:r>
              <a:rPr lang="cs-CZ" sz="2000" b="1"/>
              <a:t>Nápoje </a:t>
            </a:r>
            <a:r>
              <a:rPr lang="cs-CZ" sz="2000"/>
              <a:t>– ovocné, bylinkové, černé čaje, ředěné ovocné šťávy, kysané mléčné nápoje, podle snášenlivosti mléko – bílá káva, ředěné kakao</a:t>
            </a:r>
            <a:r>
              <a:rPr lang="cs-CZ" sz="2000" b="1"/>
              <a:t> </a:t>
            </a:r>
          </a:p>
          <a:p>
            <a:pPr marL="446088" indent="-342900" eaLnBrk="1" hangingPunct="1">
              <a:buClr>
                <a:srgbClr val="FFC000"/>
              </a:buClr>
            </a:pPr>
            <a:r>
              <a:rPr lang="cs-CZ" sz="2000" b="1"/>
              <a:t>Moučníky </a:t>
            </a:r>
            <a:r>
              <a:rPr lang="cs-CZ" sz="2000"/>
              <a:t>– nedoporučují se sladké pokrmy jako hlavní pokrm, listové a linecké těsto</a:t>
            </a:r>
          </a:p>
          <a:p>
            <a:pPr marL="446088" indent="-342900" eaLnBrk="1" hangingPunct="1"/>
            <a:endParaRPr lang="cs-CZ" sz="2000" b="1"/>
          </a:p>
          <a:p>
            <a:pPr marL="446088" indent="-342900" eaLnBrk="1" hangingPunct="1"/>
            <a:endParaRPr lang="cs-CZ" sz="2000"/>
          </a:p>
          <a:p>
            <a:pPr marL="446088" indent="-342900" eaLnBrk="1" hangingPunct="1">
              <a:buFont typeface="Georgia" pitchFamily="18" charset="0"/>
              <a:buNone/>
            </a:pPr>
            <a:endParaRPr lang="cs-CZ" sz="2000"/>
          </a:p>
        </p:txBody>
      </p:sp>
      <p:pic>
        <p:nvPicPr>
          <p:cNvPr id="12595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0A307136-4FE1-4B1A-90A8-606D8BDE6122}" type="slidenum">
              <a:rPr lang="cs-CZ"/>
              <a:pPr>
                <a:defRPr/>
              </a:pPr>
              <a:t>66</a:t>
            </a:fld>
            <a:endParaRPr lang="cs-CZ"/>
          </a:p>
        </p:txBody>
      </p:sp>
      <p:sp>
        <p:nvSpPr>
          <p:cNvPr id="2" name="Nadpis 1"/>
          <p:cNvSpPr>
            <a:spLocks noGrp="1"/>
          </p:cNvSpPr>
          <p:nvPr>
            <p:ph type="title" idx="4294967295"/>
          </p:nvPr>
        </p:nvSpPr>
        <p:spPr>
          <a:xfrm>
            <a:off x="285750" y="428625"/>
            <a:ext cx="8443913" cy="928688"/>
          </a:xfrm>
        </p:spPr>
        <p:txBody>
          <a:bodyPr>
            <a:normAutofit/>
          </a:bodyPr>
          <a:lstStyle/>
          <a:p>
            <a:pPr eaLnBrk="1" hangingPunct="1">
              <a:defRPr/>
            </a:pPr>
            <a:r>
              <a:rPr lang="cs-CZ" sz="3600" b="1">
                <a:effectLst>
                  <a:outerShdw blurRad="38100" dist="38100" dir="2700000" algn="tl">
                    <a:srgbClr val="C0C0C0"/>
                  </a:outerShdw>
                </a:effectLst>
              </a:rPr>
              <a:t>Výběr potravin</a:t>
            </a:r>
            <a:endParaRPr lang="cs-CZ" sz="3600" b="1">
              <a:effectLst>
                <a:outerShdw blurRad="38100" dist="38100" dir="2700000" algn="tl">
                  <a:srgbClr val="C0C0C0"/>
                </a:outerShdw>
              </a:effectLst>
              <a:latin typeface="Arial" charset="0"/>
            </a:endParaRPr>
          </a:p>
        </p:txBody>
      </p:sp>
      <p:sp>
        <p:nvSpPr>
          <p:cNvPr id="128003" name="Zástupný symbol pro obsah 2"/>
          <p:cNvSpPr>
            <a:spLocks noGrp="1"/>
          </p:cNvSpPr>
          <p:nvPr>
            <p:ph idx="4294967295"/>
          </p:nvPr>
        </p:nvSpPr>
        <p:spPr>
          <a:xfrm>
            <a:off x="142875" y="1268413"/>
            <a:ext cx="8858250" cy="5446712"/>
          </a:xfrm>
        </p:spPr>
        <p:txBody>
          <a:bodyPr/>
          <a:lstStyle/>
          <a:p>
            <a:pPr marL="446088" indent="-342900">
              <a:lnSpc>
                <a:spcPct val="80000"/>
              </a:lnSpc>
              <a:buClr>
                <a:srgbClr val="FFC000"/>
              </a:buClr>
              <a:buFont typeface="Georgia" pitchFamily="18" charset="0"/>
              <a:buNone/>
            </a:pPr>
            <a:r>
              <a:rPr lang="cs-CZ" sz="2000" b="1"/>
              <a:t>Nevhodné technologické úpravy</a:t>
            </a:r>
            <a:r>
              <a:rPr lang="cs-CZ" sz="1900"/>
              <a:t> </a:t>
            </a:r>
          </a:p>
          <a:p>
            <a:pPr marL="446088" indent="-342900">
              <a:lnSpc>
                <a:spcPct val="80000"/>
              </a:lnSpc>
              <a:buClr>
                <a:srgbClr val="FFC000"/>
              </a:buClr>
            </a:pPr>
            <a:r>
              <a:rPr lang="cs-CZ" sz="1900"/>
              <a:t> smažení, uzení, grilování</a:t>
            </a:r>
          </a:p>
          <a:p>
            <a:pPr marL="446088" indent="-342900">
              <a:lnSpc>
                <a:spcPct val="80000"/>
              </a:lnSpc>
              <a:buClr>
                <a:srgbClr val="FFC000"/>
              </a:buClr>
            </a:pPr>
            <a:endParaRPr lang="cs-CZ" sz="1500"/>
          </a:p>
          <a:p>
            <a:pPr marL="446088" indent="-342900">
              <a:lnSpc>
                <a:spcPct val="80000"/>
              </a:lnSpc>
              <a:buClr>
                <a:srgbClr val="FFC000"/>
              </a:buClr>
              <a:buFont typeface="Georgia" pitchFamily="18" charset="0"/>
              <a:buNone/>
            </a:pPr>
            <a:r>
              <a:rPr lang="cs-CZ" sz="2000" b="1"/>
              <a:t>Nevhodné potraviny</a:t>
            </a:r>
          </a:p>
          <a:p>
            <a:pPr marL="446088" indent="-342900">
              <a:lnSpc>
                <a:spcPct val="80000"/>
              </a:lnSpc>
              <a:buClr>
                <a:srgbClr val="FFC000"/>
              </a:buClr>
            </a:pPr>
            <a:r>
              <a:rPr lang="cs-CZ" sz="1900"/>
              <a:t>Tuky – přepalované, sádlo, škvarky</a:t>
            </a:r>
          </a:p>
          <a:p>
            <a:pPr marL="446088" indent="-342900">
              <a:lnSpc>
                <a:spcPct val="80000"/>
              </a:lnSpc>
              <a:buClr>
                <a:srgbClr val="FFC000"/>
              </a:buClr>
            </a:pPr>
            <a:r>
              <a:rPr lang="cs-CZ" sz="1900"/>
              <a:t>Maso  a masné výrobky– tučné, smažené, uzené, nakládané, pikantní konzervy, uzeniny, slanina, vnitřnosti, salámy obzvlášť trvanlivé </a:t>
            </a:r>
          </a:p>
          <a:p>
            <a:pPr marL="446088" indent="-342900">
              <a:lnSpc>
                <a:spcPct val="80000"/>
              </a:lnSpc>
              <a:buClr>
                <a:srgbClr val="FFC000"/>
              </a:buClr>
            </a:pPr>
            <a:r>
              <a:rPr lang="cs-CZ" sz="1900"/>
              <a:t>Mléko – často nebývá tolerováno, plnotučné mléčné výrobky</a:t>
            </a:r>
          </a:p>
          <a:p>
            <a:pPr marL="446088" indent="-342900">
              <a:lnSpc>
                <a:spcPct val="80000"/>
              </a:lnSpc>
              <a:buClr>
                <a:srgbClr val="FFC000"/>
              </a:buClr>
            </a:pPr>
            <a:r>
              <a:rPr lang="cs-CZ" sz="1900"/>
              <a:t>Celozrnné výrobky, čerstvé kynuté pečivo, koblihy, buchty, kynuté knedlíky</a:t>
            </a:r>
          </a:p>
          <a:p>
            <a:pPr marL="446088" indent="-342900">
              <a:lnSpc>
                <a:spcPct val="80000"/>
              </a:lnSpc>
              <a:buClr>
                <a:srgbClr val="FFC000"/>
              </a:buClr>
            </a:pPr>
            <a:r>
              <a:rPr lang="cs-CZ" sz="1900"/>
              <a:t>Luštěniny</a:t>
            </a:r>
          </a:p>
          <a:p>
            <a:pPr marL="446088" indent="-342900">
              <a:lnSpc>
                <a:spcPct val="80000"/>
              </a:lnSpc>
              <a:buClr>
                <a:srgbClr val="FFC000"/>
              </a:buClr>
            </a:pPr>
            <a:r>
              <a:rPr lang="cs-CZ" sz="1900"/>
              <a:t>Zelenina – syrová, nadýmavá, nakládaná</a:t>
            </a:r>
          </a:p>
          <a:p>
            <a:pPr marL="446088" indent="-342900">
              <a:lnSpc>
                <a:spcPct val="80000"/>
              </a:lnSpc>
              <a:buClr>
                <a:srgbClr val="FFC000"/>
              </a:buClr>
            </a:pPr>
            <a:r>
              <a:rPr lang="cs-CZ" sz="1900"/>
              <a:t>Houby</a:t>
            </a:r>
          </a:p>
          <a:p>
            <a:pPr marL="446088" indent="-342900">
              <a:lnSpc>
                <a:spcPct val="80000"/>
              </a:lnSpc>
              <a:buClr>
                <a:srgbClr val="FFC000"/>
              </a:buClr>
            </a:pPr>
            <a:r>
              <a:rPr lang="cs-CZ" sz="1900"/>
              <a:t>Ovoce – syrové, s tuhými slupkami a zrníčky</a:t>
            </a:r>
          </a:p>
          <a:p>
            <a:pPr marL="446088" indent="-342900">
              <a:lnSpc>
                <a:spcPct val="80000"/>
              </a:lnSpc>
              <a:buClr>
                <a:srgbClr val="FFC000"/>
              </a:buClr>
            </a:pPr>
            <a:r>
              <a:rPr lang="cs-CZ" sz="1900"/>
              <a:t>Koření – pepř, pálivá paprika, chilli, tabasco, kari, hořčice, ocet</a:t>
            </a:r>
          </a:p>
          <a:p>
            <a:pPr marL="446088" indent="-342900">
              <a:lnSpc>
                <a:spcPct val="80000"/>
              </a:lnSpc>
              <a:buClr>
                <a:srgbClr val="FFC000"/>
              </a:buClr>
            </a:pPr>
            <a:r>
              <a:rPr lang="cs-CZ" sz="1900"/>
              <a:t>Ořechy a semena</a:t>
            </a:r>
          </a:p>
          <a:p>
            <a:pPr marL="446088" indent="-342900">
              <a:lnSpc>
                <a:spcPct val="80000"/>
              </a:lnSpc>
              <a:buClr>
                <a:srgbClr val="FFC000"/>
              </a:buClr>
            </a:pPr>
            <a:endParaRPr lang="cs-CZ" sz="1500"/>
          </a:p>
          <a:p>
            <a:pPr marL="446088" indent="-342900">
              <a:lnSpc>
                <a:spcPct val="80000"/>
              </a:lnSpc>
              <a:buClr>
                <a:srgbClr val="FFC000"/>
              </a:buClr>
              <a:buFont typeface="Georgia" pitchFamily="18" charset="0"/>
              <a:buNone/>
            </a:pPr>
            <a:r>
              <a:rPr lang="cs-CZ" sz="2000" b="1"/>
              <a:t>Nevhodné nápoje</a:t>
            </a:r>
          </a:p>
          <a:p>
            <a:pPr marL="446088" indent="-342900">
              <a:lnSpc>
                <a:spcPct val="80000"/>
              </a:lnSpc>
              <a:buClr>
                <a:srgbClr val="FFC000"/>
              </a:buClr>
            </a:pPr>
            <a:r>
              <a:rPr lang="cs-CZ" sz="1900"/>
              <a:t>Káva, alkohol, kolové nápoje, nápoje s CO2</a:t>
            </a:r>
            <a:endParaRPr lang="cs-CZ" sz="2000"/>
          </a:p>
        </p:txBody>
      </p:sp>
      <p:pic>
        <p:nvPicPr>
          <p:cNvPr id="128004"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8"/>
          <p:cNvSpPr>
            <a:spLocks noGrp="1"/>
          </p:cNvSpPr>
          <p:nvPr>
            <p:ph type="sldNum" sz="quarter" idx="12"/>
          </p:nvPr>
        </p:nvSpPr>
        <p:spPr/>
        <p:txBody>
          <a:bodyPr/>
          <a:lstStyle/>
          <a:p>
            <a:pPr>
              <a:defRPr/>
            </a:pPr>
            <a:fld id="{E126B53A-11E4-4076-9A52-036A5A112369}" type="slidenum">
              <a:rPr lang="cs-CZ"/>
              <a:pPr>
                <a:defRPr/>
              </a:pPr>
              <a:t>67</a:t>
            </a:fld>
            <a:endParaRPr lang="cs-CZ"/>
          </a:p>
        </p:txBody>
      </p:sp>
      <p:sp>
        <p:nvSpPr>
          <p:cNvPr id="2" name="Nadpis 1"/>
          <p:cNvSpPr>
            <a:spLocks noGrp="1"/>
          </p:cNvSpPr>
          <p:nvPr>
            <p:ph type="ctrTitle" idx="4294967295"/>
          </p:nvPr>
        </p:nvSpPr>
        <p:spPr>
          <a:xfrm>
            <a:off x="500063" y="2636838"/>
            <a:ext cx="8458200" cy="1800225"/>
          </a:xfrm>
        </p:spPr>
        <p:txBody>
          <a:bodyPr anchor="b">
            <a:normAutofit/>
          </a:bodyPr>
          <a:lstStyle/>
          <a:p>
            <a:pPr algn="ctr" eaLnBrk="1" hangingPunct="1">
              <a:defRPr/>
            </a:pPr>
            <a:r>
              <a:rPr lang="cs-CZ" sz="4800" b="1">
                <a:solidFill>
                  <a:schemeClr val="bg1"/>
                </a:solidFill>
                <a:effectLst>
                  <a:outerShdw blurRad="38100" dist="38100" dir="2700000" algn="tl">
                    <a:srgbClr val="C0C0C0"/>
                  </a:outerShdw>
                </a:effectLst>
              </a:rPr>
              <a:t>Děkuji za pozornost,</a:t>
            </a:r>
            <a:br>
              <a:rPr lang="cs-CZ" sz="4800" b="1">
                <a:solidFill>
                  <a:schemeClr val="bg1"/>
                </a:solidFill>
                <a:effectLst>
                  <a:outerShdw blurRad="38100" dist="38100" dir="2700000" algn="tl">
                    <a:srgbClr val="C0C0C0"/>
                  </a:outerShdw>
                </a:effectLst>
              </a:rPr>
            </a:br>
            <a:r>
              <a:rPr lang="cs-CZ" sz="4800" b="1">
                <a:solidFill>
                  <a:schemeClr val="bg1"/>
                </a:solidFill>
                <a:effectLst>
                  <a:outerShdw blurRad="38100" dist="38100" dir="2700000" algn="tl">
                    <a:srgbClr val="C0C0C0"/>
                  </a:outerShdw>
                </a:effectLst>
              </a:rPr>
              <a:t> </a:t>
            </a:r>
            <a:r>
              <a:rPr lang="cs-CZ" sz="4800" b="1">
                <a:effectLst>
                  <a:outerShdw blurRad="38100" dist="38100" dir="2700000" algn="tl">
                    <a:srgbClr val="C0C0C0"/>
                  </a:outerShdw>
                </a:effectLst>
              </a:rPr>
              <a:t>přeji pěkný zbytek dne</a:t>
            </a:r>
          </a:p>
        </p:txBody>
      </p:sp>
      <p:sp>
        <p:nvSpPr>
          <p:cNvPr id="130051" name="Zástupný symbol pro datum 3"/>
          <p:cNvSpPr txBox="1">
            <a:spLocks noGrp="1"/>
          </p:cNvSpPr>
          <p:nvPr/>
        </p:nvSpPr>
        <p:spPr bwMode="auto">
          <a:xfrm>
            <a:off x="6705600" y="4206875"/>
            <a:ext cx="960438" cy="457200"/>
          </a:xfrm>
          <a:prstGeom prst="rect">
            <a:avLst/>
          </a:prstGeom>
          <a:noFill/>
          <a:ln w="9525">
            <a:noFill/>
            <a:miter lim="800000"/>
            <a:headEnd/>
            <a:tailEnd/>
          </a:ln>
        </p:spPr>
        <p:txBody>
          <a:bodyPr/>
          <a:lstStyle/>
          <a:p>
            <a:endParaRPr lang="cs-CZ" sz="800">
              <a:solidFill>
                <a:schemeClr val="accent2"/>
              </a:solidFill>
              <a:latin typeface="Georgia" pitchFamily="18" charset="0"/>
            </a:endParaRPr>
          </a:p>
        </p:txBody>
      </p:sp>
      <p:pic>
        <p:nvPicPr>
          <p:cNvPr id="130052" name="Picture 2" descr="https://foodandhealth.com/blog/wp-content/uploads/2012/12/Screen-shot-2012-12-10-at-9.01.00-AM.png"/>
          <p:cNvPicPr>
            <a:picLocks noChangeAspect="1" noChangeArrowheads="1"/>
          </p:cNvPicPr>
          <p:nvPr/>
        </p:nvPicPr>
        <p:blipFill>
          <a:blip r:embed="rId2" cstate="print"/>
          <a:srcRect b="63712"/>
          <a:stretch>
            <a:fillRect/>
          </a:stretch>
        </p:blipFill>
        <p:spPr bwMode="auto">
          <a:xfrm>
            <a:off x="0" y="0"/>
            <a:ext cx="9144000" cy="2492375"/>
          </a:xfrm>
          <a:prstGeom prst="rect">
            <a:avLst/>
          </a:prstGeom>
          <a:noFill/>
          <a:ln w="9525">
            <a:noFill/>
            <a:miter lim="800000"/>
            <a:headEnd/>
            <a:tailEnd/>
          </a:ln>
        </p:spPr>
      </p:pic>
      <p:pic>
        <p:nvPicPr>
          <p:cNvPr id="130053" name="Picture 4" descr="https://foodandhealth.com/blog/wp-content/uploads/2012/12/Screen-shot-2012-12-10-at-9.01.00-AM.png"/>
          <p:cNvPicPr>
            <a:picLocks noChangeAspect="1" noChangeArrowheads="1"/>
          </p:cNvPicPr>
          <p:nvPr/>
        </p:nvPicPr>
        <p:blipFill>
          <a:blip r:embed="rId2" cstate="print"/>
          <a:srcRect t="64511"/>
          <a:stretch>
            <a:fillRect/>
          </a:stretch>
        </p:blipFill>
        <p:spPr bwMode="auto">
          <a:xfrm>
            <a:off x="0" y="4424363"/>
            <a:ext cx="9144000" cy="24336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22"/>
          <p:cNvSpPr>
            <a:spLocks noGrp="1"/>
          </p:cNvSpPr>
          <p:nvPr>
            <p:ph type="sldNum" sz="quarter" idx="12"/>
          </p:nvPr>
        </p:nvSpPr>
        <p:spPr/>
        <p:txBody>
          <a:bodyPr/>
          <a:lstStyle/>
          <a:p>
            <a:pPr>
              <a:defRPr/>
            </a:pPr>
            <a:fld id="{E562FCCA-D569-4F18-90EF-9C4AD447864B}" type="slidenum">
              <a:rPr lang="cs-CZ"/>
              <a:pPr>
                <a:defRPr/>
              </a:pPr>
              <a:t>7</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ANATOMIE A FYZIOLOGIE</a:t>
            </a:r>
          </a:p>
        </p:txBody>
      </p:sp>
      <p:sp>
        <p:nvSpPr>
          <p:cNvPr id="3" name="Zástupný symbol pro obsah 2"/>
          <p:cNvSpPr>
            <a:spLocks noGrp="1"/>
          </p:cNvSpPr>
          <p:nvPr>
            <p:ph idx="1"/>
          </p:nvPr>
        </p:nvSpPr>
        <p:spPr>
          <a:xfrm>
            <a:off x="142875" y="1428750"/>
            <a:ext cx="8786813" cy="5286375"/>
          </a:xfrm>
        </p:spPr>
        <p:txBody>
          <a:bodyPr>
            <a:normAutofit/>
          </a:bodyPr>
          <a:lstStyle/>
          <a:p>
            <a:pPr marL="566928" indent="-457200" eaLnBrk="1" fontAlgn="auto" hangingPunct="1">
              <a:spcAft>
                <a:spcPts val="0"/>
              </a:spcAft>
              <a:buClr>
                <a:schemeClr val="accent3"/>
              </a:buClr>
              <a:buFont typeface="Georgia"/>
              <a:buNone/>
              <a:defRPr/>
            </a:pPr>
            <a:r>
              <a:rPr lang="cs-CZ" sz="2200" b="1" cap="all"/>
              <a:t>2) </a:t>
            </a:r>
            <a:r>
              <a:rPr lang="cs-CZ" sz="2200" u="sng" cap="all" err="1">
                <a:effectLst>
                  <a:outerShdw blurRad="38100" dist="38100" dir="2700000" algn="tl">
                    <a:srgbClr val="000000">
                      <a:alpha val="43137"/>
                    </a:srgbClr>
                  </a:outerShdw>
                </a:effectLst>
              </a:rPr>
              <a:t>Ileocaekální</a:t>
            </a:r>
            <a:r>
              <a:rPr lang="cs-CZ" sz="2200" u="sng" cap="all">
                <a:effectLst>
                  <a:outerShdw blurRad="38100" dist="38100" dir="2700000" algn="tl">
                    <a:srgbClr val="000000">
                      <a:alpha val="43137"/>
                    </a:srgbClr>
                  </a:outerShdw>
                </a:effectLst>
              </a:rPr>
              <a:t> chlopeň </a:t>
            </a:r>
            <a:r>
              <a:rPr lang="cs-CZ" sz="2200">
                <a:sym typeface="Wingdings 3"/>
              </a:rPr>
              <a:t> </a:t>
            </a:r>
            <a:r>
              <a:rPr lang="cs-CZ" sz="2200" err="1"/>
              <a:t>Bauhinská</a:t>
            </a:r>
            <a:endParaRPr lang="cs-CZ" sz="2200" b="1" cap="all"/>
          </a:p>
          <a:p>
            <a:pPr marL="367200" indent="-255600" eaLnBrk="1" fontAlgn="auto" hangingPunct="1">
              <a:spcAft>
                <a:spcPts val="0"/>
              </a:spcAft>
              <a:buClr>
                <a:schemeClr val="accent3"/>
              </a:buClr>
              <a:buFont typeface="Georgia" pitchFamily="18" charset="0"/>
              <a:buNone/>
              <a:defRPr/>
            </a:pPr>
            <a:r>
              <a:rPr lang="cs-CZ" sz="2000">
                <a:sym typeface="Wingdings 3"/>
              </a:rPr>
              <a:t>	</a:t>
            </a:r>
            <a:endParaRPr lang="cs-CZ" sz="2000"/>
          </a:p>
          <a:p>
            <a:pPr marL="367200" indent="-255600" eaLnBrk="1" fontAlgn="auto" hangingPunct="1">
              <a:spcAft>
                <a:spcPts val="0"/>
              </a:spcAft>
              <a:buClr>
                <a:srgbClr val="FFC000"/>
              </a:buClr>
              <a:defRPr/>
            </a:pPr>
            <a:r>
              <a:rPr lang="cs-CZ" sz="2200"/>
              <a:t>Přirozené spojení tenkého a tlustého střeva</a:t>
            </a:r>
          </a:p>
          <a:p>
            <a:pPr marL="367200" indent="-255600" eaLnBrk="1" fontAlgn="auto" hangingPunct="1">
              <a:spcAft>
                <a:spcPts val="0"/>
              </a:spcAft>
              <a:buClr>
                <a:srgbClr val="FFC000"/>
              </a:buClr>
              <a:defRPr/>
            </a:pPr>
            <a:r>
              <a:rPr lang="cs-CZ" sz="2200"/>
              <a:t>Brání překotnému vyprazdňování tenkého střeva</a:t>
            </a:r>
          </a:p>
          <a:p>
            <a:pPr marL="367200" indent="-255600" eaLnBrk="1" fontAlgn="auto" hangingPunct="1">
              <a:spcAft>
                <a:spcPts val="0"/>
              </a:spcAft>
              <a:buClr>
                <a:srgbClr val="FFC000"/>
              </a:buClr>
              <a:defRPr/>
            </a:pPr>
            <a:endParaRPr lang="cs-CZ" sz="800"/>
          </a:p>
          <a:p>
            <a:pPr marL="367200" indent="-255600" eaLnBrk="1" fontAlgn="auto" hangingPunct="1">
              <a:spcAft>
                <a:spcPts val="0"/>
              </a:spcAft>
              <a:buClr>
                <a:srgbClr val="FFC000"/>
              </a:buClr>
              <a:defRPr/>
            </a:pPr>
            <a:r>
              <a:rPr lang="cs-CZ" sz="2200"/>
              <a:t>Brání zpětnému pohybu tráveniny</a:t>
            </a:r>
          </a:p>
          <a:p>
            <a:pPr marL="367200" indent="-255600" eaLnBrk="1" fontAlgn="auto" hangingPunct="1">
              <a:spcAft>
                <a:spcPts val="0"/>
              </a:spcAft>
              <a:buClr>
                <a:srgbClr val="FFC000"/>
              </a:buClr>
              <a:defRPr/>
            </a:pPr>
            <a:endParaRPr lang="cs-CZ" sz="800"/>
          </a:p>
          <a:p>
            <a:pPr marL="367200" indent="-255600" eaLnBrk="1" fontAlgn="auto" hangingPunct="1">
              <a:spcAft>
                <a:spcPts val="0"/>
              </a:spcAft>
              <a:buClr>
                <a:srgbClr val="FFC000"/>
              </a:buClr>
              <a:defRPr/>
            </a:pPr>
            <a:r>
              <a:rPr lang="cs-CZ" sz="2200"/>
              <a:t>Zabraňuje přerůstání bakterií z tlustého do tenkého střeva</a:t>
            </a:r>
          </a:p>
          <a:p>
            <a:pPr marL="566928" indent="-457200" eaLnBrk="1" fontAlgn="auto" hangingPunct="1">
              <a:spcAft>
                <a:spcPts val="0"/>
              </a:spcAft>
              <a:buClr>
                <a:schemeClr val="accent3"/>
              </a:buClr>
              <a:buFont typeface="Georgia"/>
              <a:buAutoNum type="arabicParenR"/>
              <a:defRPr/>
            </a:pPr>
            <a:endParaRPr lang="cs-CZ" sz="300" b="1" cap="all"/>
          </a:p>
          <a:p>
            <a:pPr marL="367200" indent="-255600" eaLnBrk="1" fontAlgn="auto" hangingPunct="1">
              <a:spcAft>
                <a:spcPts val="0"/>
              </a:spcAft>
              <a:buClr>
                <a:schemeClr val="accent3"/>
              </a:buClr>
              <a:buFont typeface="Georgia"/>
              <a:buChar char="•"/>
              <a:defRPr/>
            </a:pPr>
            <a:endParaRPr lang="cs-CZ" sz="2200" b="1" cap="all"/>
          </a:p>
        </p:txBody>
      </p:sp>
      <p:pic>
        <p:nvPicPr>
          <p:cNvPr id="20484" name="Obrázek 3" descr="350px-Caecum_i_appendix.png"/>
          <p:cNvPicPr>
            <a:picLocks noChangeAspect="1"/>
          </p:cNvPicPr>
          <p:nvPr/>
        </p:nvPicPr>
        <p:blipFill>
          <a:blip r:embed="rId2" cstate="print"/>
          <a:srcRect r="35001" b="50000"/>
          <a:stretch>
            <a:fillRect/>
          </a:stretch>
        </p:blipFill>
        <p:spPr bwMode="auto">
          <a:xfrm>
            <a:off x="1979712" y="4005064"/>
            <a:ext cx="3143250" cy="2714625"/>
          </a:xfrm>
          <a:prstGeom prst="rect">
            <a:avLst/>
          </a:prstGeom>
          <a:noFill/>
          <a:ln w="9525">
            <a:noFill/>
            <a:miter lim="800000"/>
            <a:headEnd/>
            <a:tailEnd/>
          </a:ln>
        </p:spPr>
      </p:pic>
      <p:pic>
        <p:nvPicPr>
          <p:cNvPr id="20485"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pic>
        <p:nvPicPr>
          <p:cNvPr id="110594" name="Picture 2" descr="http://www.surgicalspecialistsja.com/images/colon2.jpg"/>
          <p:cNvPicPr>
            <a:picLocks noChangeAspect="1" noChangeArrowheads="1"/>
          </p:cNvPicPr>
          <p:nvPr/>
        </p:nvPicPr>
        <p:blipFill>
          <a:blip r:embed="rId4" cstate="print"/>
          <a:srcRect/>
          <a:stretch>
            <a:fillRect/>
          </a:stretch>
        </p:blipFill>
        <p:spPr bwMode="auto">
          <a:xfrm>
            <a:off x="5940152" y="4149080"/>
            <a:ext cx="3028950" cy="23717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22"/>
          <p:cNvSpPr>
            <a:spLocks noGrp="1"/>
          </p:cNvSpPr>
          <p:nvPr>
            <p:ph type="sldNum" sz="quarter" idx="12"/>
          </p:nvPr>
        </p:nvSpPr>
        <p:spPr/>
        <p:txBody>
          <a:bodyPr/>
          <a:lstStyle/>
          <a:p>
            <a:pPr>
              <a:defRPr/>
            </a:pPr>
            <a:fld id="{BF0E5FE4-61B8-4FC0-A942-4634881281A6}" type="slidenum">
              <a:rPr lang="cs-CZ"/>
              <a:pPr>
                <a:defRPr/>
              </a:pPr>
              <a:t>8</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ANATOMIE A FYZIOLOGIE</a:t>
            </a:r>
          </a:p>
        </p:txBody>
      </p:sp>
      <p:sp>
        <p:nvSpPr>
          <p:cNvPr id="3" name="Zástupný symbol pro obsah 2"/>
          <p:cNvSpPr>
            <a:spLocks noGrp="1"/>
          </p:cNvSpPr>
          <p:nvPr>
            <p:ph idx="1"/>
          </p:nvPr>
        </p:nvSpPr>
        <p:spPr>
          <a:xfrm>
            <a:off x="142875" y="1428750"/>
            <a:ext cx="8786813" cy="5286375"/>
          </a:xfrm>
        </p:spPr>
        <p:txBody>
          <a:bodyPr>
            <a:normAutofit lnSpcReduction="10000"/>
          </a:bodyPr>
          <a:lstStyle/>
          <a:p>
            <a:pPr marL="566738" indent="-457200" eaLnBrk="1" hangingPunct="1">
              <a:buClr>
                <a:srgbClr val="969696"/>
              </a:buClr>
              <a:buFont typeface="Georgia" pitchFamily="18" charset="0"/>
              <a:buNone/>
              <a:defRPr/>
            </a:pPr>
            <a:r>
              <a:rPr lang="cs-CZ" sz="2200" b="1"/>
              <a:t>3) </a:t>
            </a:r>
            <a:r>
              <a:rPr lang="cs-CZ" sz="2200" u="sng">
                <a:effectLst>
                  <a:outerShdw blurRad="38100" dist="38100" dir="2700000" algn="tl">
                    <a:srgbClr val="C0C0C0"/>
                  </a:outerShdw>
                </a:effectLst>
              </a:rPr>
              <a:t>TLUSTÉ STŘEVO</a:t>
            </a:r>
          </a:p>
          <a:p>
            <a:pPr marL="566738" indent="-457200" eaLnBrk="1" hangingPunct="1">
              <a:buClr>
                <a:srgbClr val="969696"/>
              </a:buClr>
              <a:buFont typeface="Georgia" pitchFamily="18" charset="0"/>
              <a:buAutoNum type="arabicParenR"/>
              <a:defRPr/>
            </a:pPr>
            <a:endParaRPr lang="cs-CZ" sz="300" b="1"/>
          </a:p>
          <a:p>
            <a:pPr marL="566738" indent="-457200" eaLnBrk="1" hangingPunct="1">
              <a:buClr>
                <a:srgbClr val="969696"/>
              </a:buClr>
              <a:buFont typeface="Georgia" pitchFamily="18" charset="0"/>
              <a:buNone/>
              <a:defRPr/>
            </a:pPr>
            <a:r>
              <a:rPr lang="cs-CZ" sz="2200"/>
              <a:t>Funkce: </a:t>
            </a:r>
            <a:r>
              <a:rPr lang="cs-CZ" sz="2200">
                <a:effectLst>
                  <a:outerShdw blurRad="38100" dist="38100" dir="2700000" algn="tl">
                    <a:srgbClr val="C0C0C0"/>
                  </a:outerShdw>
                </a:effectLst>
              </a:rPr>
              <a:t>vstřebávání vody a iontů</a:t>
            </a:r>
          </a:p>
          <a:p>
            <a:pPr marL="566738" indent="-457200" eaLnBrk="1" hangingPunct="1">
              <a:buClr>
                <a:srgbClr val="969696"/>
              </a:buClr>
              <a:buFont typeface="Georgia" pitchFamily="18" charset="0"/>
              <a:buNone/>
              <a:defRPr/>
            </a:pPr>
            <a:r>
              <a:rPr lang="cs-CZ" sz="2200">
                <a:effectLst>
                  <a:outerShdw blurRad="38100" dist="38100" dir="2700000" algn="tl">
                    <a:srgbClr val="C0C0C0"/>
                  </a:outerShdw>
                </a:effectLst>
              </a:rPr>
              <a:t>		    skladování zbytků tráveniny</a:t>
            </a:r>
          </a:p>
          <a:p>
            <a:pPr marL="566738" indent="-457200" eaLnBrk="1" hangingPunct="1">
              <a:buClr>
                <a:srgbClr val="969696"/>
              </a:buClr>
              <a:buFont typeface="Georgia" pitchFamily="18" charset="0"/>
              <a:buNone/>
              <a:defRPr/>
            </a:pPr>
            <a:r>
              <a:rPr lang="cs-CZ" sz="2200">
                <a:effectLst>
                  <a:outerShdw blurRad="38100" dist="38100" dir="2700000" algn="tl">
                    <a:srgbClr val="C0C0C0"/>
                  </a:outerShdw>
                </a:effectLst>
              </a:rPr>
              <a:t>		    tvorba a vylučování formované stolice (defekace)</a:t>
            </a:r>
          </a:p>
          <a:p>
            <a:pPr marL="566738" indent="-457200" eaLnBrk="1" hangingPunct="1">
              <a:buClr>
                <a:srgbClr val="969696"/>
              </a:buClr>
              <a:buFont typeface="Georgia" pitchFamily="18" charset="0"/>
              <a:buNone/>
              <a:defRPr/>
            </a:pPr>
            <a:r>
              <a:rPr lang="cs-CZ" sz="2200">
                <a:effectLst>
                  <a:outerShdw blurRad="38100" dist="38100" dir="2700000" algn="tl">
                    <a:srgbClr val="C0C0C0"/>
                  </a:outerShdw>
                </a:effectLst>
              </a:rPr>
              <a:t>		    tvorba vitaminů</a:t>
            </a:r>
          </a:p>
          <a:p>
            <a:pPr marL="566738" indent="-457200" eaLnBrk="1" hangingPunct="1">
              <a:buClr>
                <a:srgbClr val="969696"/>
              </a:buClr>
              <a:buFont typeface="Georgia" pitchFamily="18" charset="0"/>
              <a:buNone/>
              <a:defRPr/>
            </a:pPr>
            <a:endParaRPr lang="cs-CZ" sz="300" b="1"/>
          </a:p>
          <a:p>
            <a:pPr marL="566738" indent="-457200" eaLnBrk="1" hangingPunct="1">
              <a:buClr>
                <a:srgbClr val="969696"/>
              </a:buClr>
              <a:defRPr/>
            </a:pPr>
            <a:endParaRPr lang="cs-CZ" sz="300"/>
          </a:p>
          <a:p>
            <a:pPr marL="566738" indent="-457200" eaLnBrk="1" hangingPunct="1">
              <a:buClr>
                <a:srgbClr val="FFC000"/>
              </a:buClr>
              <a:defRPr/>
            </a:pPr>
            <a:r>
              <a:rPr lang="cs-CZ" sz="2200"/>
              <a:t>Délka  1,3-1,4 m, průměr 5-7 cm</a:t>
            </a:r>
          </a:p>
          <a:p>
            <a:pPr marL="566738" indent="-457200" eaLnBrk="1" hangingPunct="1">
              <a:buClr>
                <a:srgbClr val="FFC000"/>
              </a:buClr>
              <a:defRPr/>
            </a:pPr>
            <a:endParaRPr lang="cs-CZ" sz="500"/>
          </a:p>
          <a:p>
            <a:pPr marL="566738" indent="-457200" eaLnBrk="1" hangingPunct="1">
              <a:buClr>
                <a:srgbClr val="FFC000"/>
              </a:buClr>
              <a:defRPr/>
            </a:pPr>
            <a:r>
              <a:rPr lang="cs-CZ" sz="2200"/>
              <a:t>Části tlustého střeva</a:t>
            </a:r>
          </a:p>
          <a:p>
            <a:pPr marL="658813" lvl="1" indent="-255588" eaLnBrk="1" hangingPunct="1">
              <a:defRPr/>
            </a:pPr>
            <a:r>
              <a:rPr lang="cs-CZ" sz="1800">
                <a:solidFill>
                  <a:srgbClr val="6F6F6F"/>
                </a:solidFill>
              </a:rPr>
              <a:t>Slepé střevo (caecum)</a:t>
            </a:r>
            <a:br>
              <a:rPr lang="cs-CZ" sz="1800">
                <a:solidFill>
                  <a:srgbClr val="6F6F6F"/>
                </a:solidFill>
              </a:rPr>
            </a:br>
            <a:r>
              <a:rPr lang="cs-CZ" sz="1800">
                <a:solidFill>
                  <a:srgbClr val="6F6F6F"/>
                </a:solidFill>
              </a:rPr>
              <a:t>v pravé jámě kyčelní, nejširší část</a:t>
            </a:r>
          </a:p>
          <a:p>
            <a:pPr marL="658813" lvl="1" indent="-255588" eaLnBrk="1" hangingPunct="1">
              <a:defRPr/>
            </a:pPr>
            <a:r>
              <a:rPr lang="cs-CZ" sz="1800">
                <a:solidFill>
                  <a:srgbClr val="6F6F6F"/>
                </a:solidFill>
              </a:rPr>
              <a:t>Vzestupný tračník (colon ascendens)</a:t>
            </a:r>
          </a:p>
          <a:p>
            <a:pPr marL="658813" lvl="1" indent="-255588" eaLnBrk="1" hangingPunct="1">
              <a:defRPr/>
            </a:pPr>
            <a:r>
              <a:rPr lang="cs-CZ" sz="1800">
                <a:solidFill>
                  <a:srgbClr val="6F6F6F"/>
                </a:solidFill>
              </a:rPr>
              <a:t>Příčný tračník (colon transversum)</a:t>
            </a:r>
          </a:p>
          <a:p>
            <a:pPr marL="658813" lvl="1" indent="-255588" eaLnBrk="1" hangingPunct="1">
              <a:defRPr/>
            </a:pPr>
            <a:r>
              <a:rPr lang="cs-CZ" sz="1800">
                <a:solidFill>
                  <a:srgbClr val="6F6F6F"/>
                </a:solidFill>
              </a:rPr>
              <a:t>Sestupný tračník (colon descendens)</a:t>
            </a:r>
          </a:p>
          <a:p>
            <a:pPr marL="658813" lvl="1" indent="-255588" eaLnBrk="1" hangingPunct="1">
              <a:defRPr/>
            </a:pPr>
            <a:r>
              <a:rPr lang="cs-CZ" sz="1800">
                <a:solidFill>
                  <a:srgbClr val="6F6F6F"/>
                </a:solidFill>
              </a:rPr>
              <a:t>Sigmoideum</a:t>
            </a:r>
          </a:p>
          <a:p>
            <a:pPr marL="658813" lvl="1" indent="-255588" eaLnBrk="1" hangingPunct="1">
              <a:defRPr/>
            </a:pPr>
            <a:r>
              <a:rPr lang="cs-CZ" sz="1800">
                <a:solidFill>
                  <a:srgbClr val="6F6F6F"/>
                </a:solidFill>
              </a:rPr>
              <a:t>Rektum (konečník)</a:t>
            </a:r>
          </a:p>
          <a:p>
            <a:pPr marL="658813" lvl="1" indent="-255588" eaLnBrk="1" hangingPunct="1">
              <a:defRPr/>
            </a:pPr>
            <a:r>
              <a:rPr lang="cs-CZ" sz="1800">
                <a:solidFill>
                  <a:srgbClr val="6F6F6F"/>
                </a:solidFill>
              </a:rPr>
              <a:t>Anus (řitní otvor)</a:t>
            </a:r>
            <a:endParaRPr lang="cs-CZ" sz="1800"/>
          </a:p>
        </p:txBody>
      </p:sp>
      <p:pic>
        <p:nvPicPr>
          <p:cNvPr id="21508" name="Obrázek 4" descr="figure 24-22a.jpg"/>
          <p:cNvPicPr>
            <a:picLocks noChangeAspect="1"/>
          </p:cNvPicPr>
          <p:nvPr/>
        </p:nvPicPr>
        <p:blipFill>
          <a:blip r:embed="rId3" cstate="print"/>
          <a:srcRect/>
          <a:stretch>
            <a:fillRect/>
          </a:stretch>
        </p:blipFill>
        <p:spPr bwMode="auto">
          <a:xfrm>
            <a:off x="5235575" y="3500438"/>
            <a:ext cx="3384550" cy="2876550"/>
          </a:xfrm>
          <a:prstGeom prst="rect">
            <a:avLst/>
          </a:prstGeom>
          <a:noFill/>
          <a:ln w="9525">
            <a:noFill/>
            <a:miter lim="800000"/>
            <a:headEnd/>
            <a:tailEnd/>
          </a:ln>
        </p:spPr>
      </p:pic>
      <p:pic>
        <p:nvPicPr>
          <p:cNvPr id="21509" name="Picture 2" descr="https://foodandhealth.com/blog/wp-content/uploads/2012/12/Screen-shot-2012-12-10-at-9.01.00-AM.png"/>
          <p:cNvPicPr>
            <a:picLocks noChangeAspect="1" noChangeArrowheads="1"/>
          </p:cNvPicPr>
          <p:nvPr/>
        </p:nvPicPr>
        <p:blipFill>
          <a:blip r:embed="rId4" cstate="print"/>
          <a:srcRect b="63712"/>
          <a:stretch>
            <a:fillRect/>
          </a:stretch>
        </p:blipFill>
        <p:spPr bwMode="auto">
          <a:xfrm>
            <a:off x="0" y="0"/>
            <a:ext cx="9144000" cy="6207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22"/>
          <p:cNvSpPr>
            <a:spLocks noGrp="1"/>
          </p:cNvSpPr>
          <p:nvPr>
            <p:ph type="sldNum" sz="quarter" idx="12"/>
          </p:nvPr>
        </p:nvSpPr>
        <p:spPr/>
        <p:txBody>
          <a:bodyPr/>
          <a:lstStyle/>
          <a:p>
            <a:pPr>
              <a:defRPr/>
            </a:pPr>
            <a:fld id="{D5FB8CCE-797A-476E-A9D9-B2AEC1E44F3D}" type="slidenum">
              <a:rPr lang="cs-CZ"/>
              <a:pPr>
                <a:defRPr/>
              </a:pPr>
              <a:t>9</a:t>
            </a:fld>
            <a:endParaRPr lang="cs-CZ"/>
          </a:p>
        </p:txBody>
      </p:sp>
      <p:sp>
        <p:nvSpPr>
          <p:cNvPr id="2" name="Nadpis 1"/>
          <p:cNvSpPr>
            <a:spLocks noGrp="1"/>
          </p:cNvSpPr>
          <p:nvPr>
            <p:ph type="title"/>
          </p:nvPr>
        </p:nvSpPr>
        <p:spPr>
          <a:xfrm>
            <a:off x="285750" y="428625"/>
            <a:ext cx="8443913" cy="928688"/>
          </a:xfrm>
        </p:spPr>
        <p:txBody>
          <a:bodyPr>
            <a:normAutofit/>
          </a:bodyPr>
          <a:lstStyle/>
          <a:p>
            <a:pPr eaLnBrk="1" fontAlgn="auto" hangingPunct="1">
              <a:spcAft>
                <a:spcPts val="0"/>
              </a:spcAft>
              <a:defRPr/>
            </a:pPr>
            <a:r>
              <a:rPr lang="cs-CZ" b="1">
                <a:effectLst>
                  <a:outerShdw blurRad="38100" dist="38100" dir="2700000" algn="tl">
                    <a:srgbClr val="000000">
                      <a:alpha val="43137"/>
                    </a:srgbClr>
                  </a:outerShdw>
                </a:effectLst>
              </a:rPr>
              <a:t>ANATOMIE A FYZIOLOGIE</a:t>
            </a:r>
          </a:p>
        </p:txBody>
      </p:sp>
      <p:sp>
        <p:nvSpPr>
          <p:cNvPr id="23555" name="Zástupný symbol pro obsah 2"/>
          <p:cNvSpPr>
            <a:spLocks noGrp="1"/>
          </p:cNvSpPr>
          <p:nvPr>
            <p:ph idx="1"/>
          </p:nvPr>
        </p:nvSpPr>
        <p:spPr>
          <a:xfrm>
            <a:off x="142875" y="1714500"/>
            <a:ext cx="8786813" cy="5000625"/>
          </a:xfrm>
        </p:spPr>
        <p:txBody>
          <a:bodyPr/>
          <a:lstStyle/>
          <a:p>
            <a:pPr marL="566738" indent="-457200" eaLnBrk="1" hangingPunct="1">
              <a:buClr>
                <a:srgbClr val="969696"/>
              </a:buClr>
              <a:buFont typeface="Georgia" pitchFamily="18" charset="0"/>
              <a:buNone/>
            </a:pPr>
            <a:endParaRPr lang="cs-CZ" sz="300" b="1"/>
          </a:p>
          <a:p>
            <a:pPr marL="566738" indent="-457200" eaLnBrk="1" hangingPunct="1">
              <a:buClr>
                <a:srgbClr val="FFC000"/>
              </a:buClr>
            </a:pPr>
            <a:r>
              <a:rPr lang="cs-CZ" sz="2400"/>
              <a:t>Stavba střevní stěny</a:t>
            </a:r>
          </a:p>
          <a:p>
            <a:pPr marL="658813" lvl="1" indent="-255588" eaLnBrk="1" hangingPunct="1">
              <a:buClr>
                <a:srgbClr val="969696"/>
              </a:buClr>
            </a:pPr>
            <a:r>
              <a:rPr lang="cs-CZ" sz="2200">
                <a:solidFill>
                  <a:srgbClr val="6F6F6F"/>
                </a:solidFill>
              </a:rPr>
              <a:t>Sliznice – nemá klky, produkuje vazký hlen (ochrana před poškozením, pomáhá tvořit formovanou stolici)</a:t>
            </a:r>
          </a:p>
          <a:p>
            <a:pPr marL="658813" lvl="1" indent="-255588" eaLnBrk="1" hangingPunct="1">
              <a:buClr>
                <a:srgbClr val="969696"/>
              </a:buClr>
            </a:pPr>
            <a:r>
              <a:rPr lang="cs-CZ" sz="2200">
                <a:solidFill>
                  <a:srgbClr val="6F6F6F"/>
                </a:solidFill>
              </a:rPr>
              <a:t>Podslizniční vrstva – obsahuje cévní a nervovou pleteň, četné lymfatické uzlíky</a:t>
            </a:r>
          </a:p>
          <a:p>
            <a:pPr marL="658813" lvl="1" indent="-255588" eaLnBrk="1" hangingPunct="1">
              <a:buClr>
                <a:srgbClr val="969696"/>
              </a:buClr>
            </a:pPr>
            <a:r>
              <a:rPr lang="cs-CZ" sz="2200">
                <a:solidFill>
                  <a:srgbClr val="6F6F6F"/>
                </a:solidFill>
              </a:rPr>
              <a:t>Svalová vrstva (</a:t>
            </a:r>
            <a:r>
              <a:rPr lang="cs-CZ" sz="2200" err="1">
                <a:solidFill>
                  <a:srgbClr val="6F6F6F"/>
                </a:solidFill>
              </a:rPr>
              <a:t>taenie</a:t>
            </a:r>
            <a:r>
              <a:rPr lang="cs-CZ" sz="2200">
                <a:solidFill>
                  <a:srgbClr val="6F6F6F"/>
                </a:solidFill>
              </a:rPr>
              <a:t>, </a:t>
            </a:r>
            <a:r>
              <a:rPr lang="cs-CZ" sz="2200" err="1">
                <a:solidFill>
                  <a:srgbClr val="6F6F6F"/>
                </a:solidFill>
              </a:rPr>
              <a:t>haustra</a:t>
            </a:r>
            <a:r>
              <a:rPr lang="cs-CZ" sz="2200">
                <a:solidFill>
                  <a:srgbClr val="6F6F6F"/>
                </a:solidFill>
              </a:rPr>
              <a:t>)</a:t>
            </a:r>
          </a:p>
          <a:p>
            <a:pPr marL="658813" lvl="1" indent="-255588" eaLnBrk="1" hangingPunct="1">
              <a:buClr>
                <a:srgbClr val="969696"/>
              </a:buClr>
            </a:pPr>
            <a:r>
              <a:rPr lang="cs-CZ" sz="2200">
                <a:solidFill>
                  <a:srgbClr val="6F6F6F"/>
                </a:solidFill>
              </a:rPr>
              <a:t>Serózní blána</a:t>
            </a:r>
          </a:p>
          <a:p>
            <a:pPr marL="658813" lvl="1" indent="-255588" eaLnBrk="1" hangingPunct="1">
              <a:buClr>
                <a:srgbClr val="969696"/>
              </a:buClr>
              <a:buFont typeface="Georgia" pitchFamily="18" charset="0"/>
              <a:buChar char="•"/>
            </a:pPr>
            <a:endParaRPr lang="cs-CZ" sz="500">
              <a:solidFill>
                <a:srgbClr val="6F6F6F"/>
              </a:solidFill>
            </a:endParaRPr>
          </a:p>
          <a:p>
            <a:pPr marL="566738" indent="-457200" eaLnBrk="1" hangingPunct="1">
              <a:buClr>
                <a:srgbClr val="969696"/>
              </a:buClr>
            </a:pPr>
            <a:endParaRPr lang="cs-CZ" sz="300"/>
          </a:p>
          <a:p>
            <a:pPr marL="566738" indent="-457200" eaLnBrk="1" hangingPunct="1">
              <a:buClr>
                <a:srgbClr val="969696"/>
              </a:buClr>
            </a:pPr>
            <a:endParaRPr lang="cs-CZ" sz="300"/>
          </a:p>
          <a:p>
            <a:pPr marL="566738" indent="-457200" eaLnBrk="1" hangingPunct="1">
              <a:buClr>
                <a:srgbClr val="FFC000"/>
              </a:buClr>
            </a:pPr>
            <a:r>
              <a:rPr lang="cs-CZ" sz="2400"/>
              <a:t>Střevní mikroflóra</a:t>
            </a:r>
          </a:p>
          <a:p>
            <a:pPr marL="658813" lvl="1" indent="-255588" eaLnBrk="1" hangingPunct="1"/>
            <a:r>
              <a:rPr lang="cs-CZ" sz="2200">
                <a:solidFill>
                  <a:srgbClr val="6F6F6F"/>
                </a:solidFill>
              </a:rPr>
              <a:t>Fermentace vlákniny (zcela nebo částečně)</a:t>
            </a:r>
          </a:p>
          <a:p>
            <a:pPr marL="658813" lvl="1" indent="-255588" eaLnBrk="1" hangingPunct="1"/>
            <a:r>
              <a:rPr lang="cs-CZ" sz="2200">
                <a:solidFill>
                  <a:srgbClr val="6F6F6F"/>
                </a:solidFill>
              </a:rPr>
              <a:t>Vznik vitaminů – </a:t>
            </a:r>
            <a:r>
              <a:rPr lang="cs-CZ" sz="2200" u="sng">
                <a:solidFill>
                  <a:srgbClr val="6F6F6F"/>
                </a:solidFill>
              </a:rPr>
              <a:t>K</a:t>
            </a:r>
            <a:r>
              <a:rPr lang="cs-CZ" sz="2200">
                <a:solidFill>
                  <a:srgbClr val="6F6F6F"/>
                </a:solidFill>
              </a:rPr>
              <a:t>, B12 - nevyužitelné</a:t>
            </a:r>
          </a:p>
          <a:p>
            <a:pPr marL="658813" lvl="1" indent="-255588" eaLnBrk="1" hangingPunct="1"/>
            <a:endParaRPr lang="cs-CZ" sz="2000">
              <a:solidFill>
                <a:srgbClr val="6F6F6F"/>
              </a:solidFill>
            </a:endParaRPr>
          </a:p>
          <a:p>
            <a:pPr marL="566738" indent="-457200" eaLnBrk="1" hangingPunct="1">
              <a:buClr>
                <a:srgbClr val="969696"/>
              </a:buClr>
            </a:pPr>
            <a:endParaRPr lang="cs-CZ" sz="500"/>
          </a:p>
        </p:txBody>
      </p:sp>
      <p:pic>
        <p:nvPicPr>
          <p:cNvPr id="23556" name="Picture 2" descr="https://foodandhealth.com/blog/wp-content/uploads/2012/12/Screen-shot-2012-12-10-at-9.01.00-AM.png"/>
          <p:cNvPicPr>
            <a:picLocks noChangeAspect="1" noChangeArrowheads="1"/>
          </p:cNvPicPr>
          <p:nvPr/>
        </p:nvPicPr>
        <p:blipFill>
          <a:blip r:embed="rId3" cstate="print"/>
          <a:srcRect b="63712"/>
          <a:stretch>
            <a:fillRect/>
          </a:stretch>
        </p:blipFill>
        <p:spPr bwMode="auto">
          <a:xfrm>
            <a:off x="0" y="0"/>
            <a:ext cx="9144000" cy="620713"/>
          </a:xfrm>
          <a:prstGeom prst="rect">
            <a:avLst/>
          </a:prstGeom>
          <a:noFill/>
          <a:ln w="9525">
            <a:noFill/>
            <a:miter lim="800000"/>
            <a:headEnd/>
            <a:tailEnd/>
          </a:ln>
        </p:spPr>
      </p:pic>
      <p:pic>
        <p:nvPicPr>
          <p:cNvPr id="2050" name="Picture 2" descr="Výsledek obrázku pro haustr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12889" y="3390899"/>
            <a:ext cx="2857500" cy="16478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Stupně šed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4575</Words>
  <Application>Microsoft Office PowerPoint</Application>
  <PresentationFormat>Předvádění na obrazovce (4:3)</PresentationFormat>
  <Paragraphs>978</Paragraphs>
  <Slides>67</Slides>
  <Notes>61</Notes>
  <HiddenSlides>3</HiddenSlides>
  <MMClips>0</MMClips>
  <ScaleCrop>false</ScaleCrop>
  <HeadingPairs>
    <vt:vector size="4" baseType="variant">
      <vt:variant>
        <vt:lpstr>Motiv</vt:lpstr>
      </vt:variant>
      <vt:variant>
        <vt:i4>1</vt:i4>
      </vt:variant>
      <vt:variant>
        <vt:lpstr>Nadpisy snímků</vt:lpstr>
      </vt:variant>
      <vt:variant>
        <vt:i4>67</vt:i4>
      </vt:variant>
    </vt:vector>
  </HeadingPairs>
  <TitlesOfParts>
    <vt:vector size="68" baseType="lpstr">
      <vt:lpstr>Urbanistický</vt:lpstr>
      <vt:lpstr>LÉČEBNÁ VÝŽIVA PŘI ONEMOCNĚNÍ TENKÉHO A TLUSTÉHO STŘEVA</vt:lpstr>
      <vt:lpstr>Snímek 2</vt:lpstr>
      <vt:lpstr>ANATOMIE A FYZIOLOGIE</vt:lpstr>
      <vt:lpstr>ANATOMIE A FYZIOLOGIE</vt:lpstr>
      <vt:lpstr>ANATOMIE A FYZIOLOGIE</vt:lpstr>
      <vt:lpstr>ANATOMIE A FYZIOLOGIE</vt:lpstr>
      <vt:lpstr>ANATOMIE A FYZIOLOGIE</vt:lpstr>
      <vt:lpstr>ANATOMIE A FYZIOLOGIE</vt:lpstr>
      <vt:lpstr>ANATOMIE A FYZIOLOGIE</vt:lpstr>
      <vt:lpstr>ONEMOCNĚNÍ </vt:lpstr>
      <vt:lpstr>MALABSORPČNÍ SYNDROM</vt:lpstr>
      <vt:lpstr>MALABSORPČNÍ SYNDROM</vt:lpstr>
      <vt:lpstr>KLINICKÝ OBRAZ</vt:lpstr>
      <vt:lpstr>MALABSORPČNÍ SYNDROM - léčba </vt:lpstr>
      <vt:lpstr>CELIAKIE …primární MS</vt:lpstr>
      <vt:lpstr>Snímek 16</vt:lpstr>
      <vt:lpstr>KLINICKÝ OBRAZ</vt:lpstr>
      <vt:lpstr>LÉČBA CELIAKIE</vt:lpstr>
      <vt:lpstr>BEZLEPKOVÁ DIETA</vt:lpstr>
      <vt:lpstr>BEZLEPKOVÁ DIETA</vt:lpstr>
      <vt:lpstr>TROPICKÁ SPRUE …primární MS</vt:lpstr>
      <vt:lpstr>LAKTÓZOVÁ INTOLERANCE</vt:lpstr>
      <vt:lpstr>OSUD LAKTÓZY VE STŘEVĚ</vt:lpstr>
      <vt:lpstr>Snímek 24</vt:lpstr>
      <vt:lpstr>KLINICKÝ OBRAZ</vt:lpstr>
      <vt:lpstr>LÉČBA </vt:lpstr>
      <vt:lpstr>LÉČBA – dietní opatření</vt:lpstr>
      <vt:lpstr>CROHNOVA CHOROBA</vt:lpstr>
      <vt:lpstr>Snímek 29</vt:lpstr>
      <vt:lpstr>KLINICKÝ OBRAZ CN</vt:lpstr>
      <vt:lpstr>ULCERÓZNÍ KOLITIDA</vt:lpstr>
      <vt:lpstr>Snímek 32</vt:lpstr>
      <vt:lpstr>KLINICKÝ OBRAZ UC</vt:lpstr>
      <vt:lpstr>Snímek 34</vt:lpstr>
      <vt:lpstr>Metabolické důsledky CN a UC</vt:lpstr>
      <vt:lpstr>TOXICKÉ MEGAKOLON …KOMPLIKACE UC A CN</vt:lpstr>
      <vt:lpstr>LÉČBA CN A UC</vt:lpstr>
      <vt:lpstr>Dietní opatření při CN a Uc</vt:lpstr>
      <vt:lpstr>Dietní opatření při CN a UC</vt:lpstr>
      <vt:lpstr>Dietní opatření při CN a UC</vt:lpstr>
      <vt:lpstr>Dietní opatření při CN a UC</vt:lpstr>
      <vt:lpstr>SYNDROM DRÁŽDIVÉHO TRAČNÍKU</vt:lpstr>
      <vt:lpstr>KLINICKÝ OBRAZ</vt:lpstr>
      <vt:lpstr>LÉČBA DRÁŽDIVÉHO TRAČNÍKU</vt:lpstr>
      <vt:lpstr>Stravovací režim a dietní léčba</vt:lpstr>
      <vt:lpstr>FODMAPS DIET</vt:lpstr>
      <vt:lpstr>ZÁCPA</vt:lpstr>
      <vt:lpstr>ZÁCPA - rozdělení</vt:lpstr>
      <vt:lpstr>LÉČBA ZÁCPY</vt:lpstr>
      <vt:lpstr>LÉČBA ZÁCPY - laktulóza</vt:lpstr>
      <vt:lpstr>DIETNÍ OPATŘENÍ</vt:lpstr>
      <vt:lpstr>DIETNÍ OPATŘENÍ</vt:lpstr>
      <vt:lpstr>VÝBĚR POTRAVIN</vt:lpstr>
      <vt:lpstr>VÝBĚR POTRAVIN A NÁPOJŮ</vt:lpstr>
      <vt:lpstr>VÝBĚR POTRAVIN A NÁPOJŮ Rozdělení potravin podle jejich působení na tlusté střevo (Kohout, 2005)</vt:lpstr>
      <vt:lpstr>PRŮJMOVÁ ONEMOCNĚNÍ</vt:lpstr>
      <vt:lpstr>PRŮJMOVÁ ONEMOCNĚNÍ - léčba</vt:lpstr>
      <vt:lpstr>PRŮJMOVÁ ONEMOCNĚNÍ - léčba</vt:lpstr>
      <vt:lpstr>DIVERTIKULITIDA</vt:lpstr>
      <vt:lpstr>DIVERTIKULITIDA</vt:lpstr>
      <vt:lpstr>Dietní opatření při divertikulitidě</vt:lpstr>
      <vt:lpstr>Divertikulitida – kazuistika</vt:lpstr>
      <vt:lpstr>Na zopakování: Dieta s omezením zbytků (Dieta č. 5)</vt:lpstr>
      <vt:lpstr>Výběr potravin</vt:lpstr>
      <vt:lpstr>Výběr potravin</vt:lpstr>
      <vt:lpstr>Výběr potravin</vt:lpstr>
      <vt:lpstr>Děkuji za pozornost,  přeji pěkný zbytek dne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LÉČEBNÁ VÝŽIVA PŘI ONEMOCNĚNÍ TENKÉHO A TLUSTÉHO STŘEVA</dc:title>
  <cp:lastModifiedBy>Zlata</cp:lastModifiedBy>
  <cp:revision>6</cp:revision>
  <dcterms:modified xsi:type="dcterms:W3CDTF">2017-10-28T21:45:01Z</dcterms:modified>
</cp:coreProperties>
</file>