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69" r:id="rId4"/>
    <p:sldId id="270" r:id="rId5"/>
    <p:sldId id="271" r:id="rId6"/>
    <p:sldId id="272" r:id="rId7"/>
    <p:sldId id="273" r:id="rId8"/>
    <p:sldId id="274" r:id="rId9"/>
    <p:sldId id="276" r:id="rId10"/>
    <p:sldId id="277" r:id="rId11"/>
    <p:sldId id="278" r:id="rId12"/>
    <p:sldId id="279" r:id="rId13"/>
    <p:sldId id="280" r:id="rId14"/>
    <p:sldId id="298" r:id="rId15"/>
    <p:sldId id="281" r:id="rId16"/>
    <p:sldId id="282" r:id="rId17"/>
    <p:sldId id="308" r:id="rId18"/>
    <p:sldId id="309" r:id="rId19"/>
    <p:sldId id="310" r:id="rId20"/>
    <p:sldId id="307" r:id="rId21"/>
    <p:sldId id="296" r:id="rId22"/>
    <p:sldId id="297" r:id="rId23"/>
    <p:sldId id="301" r:id="rId24"/>
    <p:sldId id="302" r:id="rId25"/>
    <p:sldId id="306" r:id="rId26"/>
    <p:sldId id="303" r:id="rId27"/>
    <p:sldId id="304" r:id="rId28"/>
    <p:sldId id="305" r:id="rId29"/>
    <p:sldId id="286" r:id="rId30"/>
    <p:sldId id="287" r:id="rId31"/>
    <p:sldId id="288" r:id="rId32"/>
    <p:sldId id="289" r:id="rId33"/>
    <p:sldId id="290" r:id="rId34"/>
    <p:sldId id="291" r:id="rId35"/>
    <p:sldId id="292" r:id="rId36"/>
    <p:sldId id="293" r:id="rId37"/>
    <p:sldId id="294" r:id="rId38"/>
    <p:sldId id="295" r:id="rId3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6" d="100"/>
          <a:sy n="116" d="100"/>
        </p:scale>
        <p:origin x="120"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fld id="{DCC3FF2D-DA3C-4DD0-B6B4-BAE0F7EF2B6E}" type="datetimeFigureOut">
              <a:rPr lang="cs-CZ" smtClean="0"/>
              <a:t>24.4.2016</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24.4.2016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24.4.2016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24.4.2016</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fld id="{DCC3FF2D-DA3C-4DD0-B6B4-BAE0F7EF2B6E}" type="datetimeFigureOut">
              <a:rPr lang="cs-CZ" smtClean="0"/>
              <a:t>24.4.2016</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F364D2CD-B326-41CA-9D6C-E3C9601A17B4}" type="slidenum">
              <a:rPr lang="cs-CZ" smtClean="0"/>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DCC3FF2D-DA3C-4DD0-B6B4-BAE0F7EF2B6E}" type="datetimeFigureOut">
              <a:rPr lang="cs-CZ" smtClean="0"/>
              <a:t>24.4.2016</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DCC3FF2D-DA3C-4DD0-B6B4-BAE0F7EF2B6E}" type="datetimeFigureOut">
              <a:rPr lang="cs-CZ" smtClean="0"/>
              <a:t>24.4.2016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F364D2CD-B326-41CA-9D6C-E3C9601A17B4}" type="slidenum">
              <a:rPr lang="cs-CZ" smtClean="0"/>
              <a:t>‹#›</a:t>
            </a:fld>
            <a:endParaRPr lang="cs-CZ"/>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fld id="{DCC3FF2D-DA3C-4DD0-B6B4-BAE0F7EF2B6E}" type="datetimeFigureOut">
              <a:rPr lang="cs-CZ" smtClean="0"/>
              <a:t>24.4.2016</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DCC3FF2D-DA3C-4DD0-B6B4-BAE0F7EF2B6E}" type="datetimeFigureOut">
              <a:rPr lang="cs-CZ" smtClean="0"/>
              <a:t>24.4.2016</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24.4.2016</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fld id="{DCC3FF2D-DA3C-4DD0-B6B4-BAE0F7EF2B6E}" type="datetimeFigureOut">
              <a:rPr lang="cs-CZ" smtClean="0"/>
              <a:t>24.4.2016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CC3FF2D-DA3C-4DD0-B6B4-BAE0F7EF2B6E}" type="datetimeFigureOut">
              <a:rPr lang="cs-CZ" smtClean="0"/>
              <a:t>24.4.2016</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364D2CD-B326-41CA-9D6C-E3C9601A17B4}" type="slidenum">
              <a:rPr lang="cs-CZ" smtClean="0"/>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Řízení zaměstnanců</a:t>
            </a:r>
            <a:endParaRPr lang="cs-CZ" dirty="0"/>
          </a:p>
        </p:txBody>
      </p:sp>
    </p:spTree>
    <p:extLst>
      <p:ext uri="{BB962C8B-B14F-4D97-AF65-F5344CB8AC3E}">
        <p14:creationId xmlns:p14="http://schemas.microsoft.com/office/powerpoint/2010/main" val="674071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Přestávka a doba odpočinku</a:t>
            </a:r>
            <a:endParaRPr lang="cs-CZ" dirty="0"/>
          </a:p>
        </p:txBody>
      </p:sp>
      <p:sp>
        <p:nvSpPr>
          <p:cNvPr id="3" name="Zástupný symbol pro obsah 2"/>
          <p:cNvSpPr>
            <a:spLocks noGrp="1"/>
          </p:cNvSpPr>
          <p:nvPr>
            <p:ph sz="half" idx="1"/>
          </p:nvPr>
        </p:nvSpPr>
        <p:spPr/>
        <p:txBody>
          <a:bodyPr/>
          <a:lstStyle/>
          <a:p>
            <a:r>
              <a:rPr lang="cs-CZ" dirty="0" smtClean="0"/>
              <a:t>Přestávka</a:t>
            </a:r>
          </a:p>
          <a:p>
            <a:r>
              <a:rPr lang="cs-CZ" dirty="0" smtClean="0"/>
              <a:t>v rámci směny </a:t>
            </a:r>
          </a:p>
          <a:p>
            <a:r>
              <a:rPr lang="cs-CZ" dirty="0"/>
              <a:t>nejdéle po 6 hodinách nepřetržité práce </a:t>
            </a:r>
            <a:r>
              <a:rPr lang="cs-CZ" dirty="0" smtClean="0"/>
              <a:t> </a:t>
            </a:r>
          </a:p>
          <a:p>
            <a:pPr marL="0" indent="0">
              <a:buNone/>
            </a:pPr>
            <a:r>
              <a:rPr lang="cs-CZ" dirty="0" smtClean="0"/>
              <a:t> </a:t>
            </a:r>
            <a:endParaRPr lang="cs-CZ" dirty="0"/>
          </a:p>
        </p:txBody>
      </p:sp>
      <p:sp>
        <p:nvSpPr>
          <p:cNvPr id="4" name="Zástupný symbol pro obsah 3"/>
          <p:cNvSpPr>
            <a:spLocks noGrp="1"/>
          </p:cNvSpPr>
          <p:nvPr>
            <p:ph sz="half" idx="2"/>
          </p:nvPr>
        </p:nvSpPr>
        <p:spPr/>
        <p:txBody>
          <a:bodyPr/>
          <a:lstStyle/>
          <a:p>
            <a:r>
              <a:rPr lang="cs-CZ" dirty="0" smtClean="0"/>
              <a:t>Doba odpočinku</a:t>
            </a:r>
          </a:p>
          <a:p>
            <a:r>
              <a:rPr lang="cs-CZ" dirty="0" smtClean="0"/>
              <a:t>Mezi 2 směnami</a:t>
            </a:r>
          </a:p>
          <a:p>
            <a:r>
              <a:rPr lang="cs-CZ" dirty="0" smtClean="0"/>
              <a:t>alespoň </a:t>
            </a:r>
            <a:r>
              <a:rPr lang="cs-CZ" dirty="0"/>
              <a:t>11 </a:t>
            </a:r>
            <a:r>
              <a:rPr lang="cs-CZ" dirty="0" smtClean="0"/>
              <a:t>hodin</a:t>
            </a:r>
          </a:p>
          <a:p>
            <a:r>
              <a:rPr lang="cs-CZ" dirty="0"/>
              <a:t>může být zkrácen až na 8 hodin během 24 hodin </a:t>
            </a:r>
            <a:endParaRPr lang="cs-CZ" dirty="0" smtClean="0"/>
          </a:p>
          <a:p>
            <a:r>
              <a:rPr lang="cs-CZ" dirty="0"/>
              <a:t>nepřetržitý odpočinek v týdnu v trvání alespoň 35 hodin.</a:t>
            </a:r>
          </a:p>
        </p:txBody>
      </p:sp>
    </p:spTree>
    <p:extLst>
      <p:ext uri="{BB962C8B-B14F-4D97-AF65-F5344CB8AC3E}">
        <p14:creationId xmlns:p14="http://schemas.microsoft.com/office/powerpoint/2010/main" val="1898068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Dny pracovního klidu</a:t>
            </a:r>
            <a:endParaRPr lang="cs-CZ" dirty="0"/>
          </a:p>
        </p:txBody>
      </p:sp>
      <p:sp>
        <p:nvSpPr>
          <p:cNvPr id="5" name="Zástupný symbol pro obsah 4"/>
          <p:cNvSpPr>
            <a:spLocks noGrp="1"/>
          </p:cNvSpPr>
          <p:nvPr>
            <p:ph idx="1"/>
          </p:nvPr>
        </p:nvSpPr>
        <p:spPr/>
        <p:txBody>
          <a:bodyPr/>
          <a:lstStyle/>
          <a:p>
            <a:r>
              <a:rPr lang="cs-CZ" dirty="0"/>
              <a:t>Práci ve dnech pracovního klidu může zaměstnavatel nařídit jen výjimečně</a:t>
            </a:r>
            <a:r>
              <a:rPr lang="cs-CZ" dirty="0" smtClean="0"/>
              <a:t>.</a:t>
            </a:r>
          </a:p>
          <a:p>
            <a:r>
              <a:rPr lang="cs-CZ" dirty="0" smtClean="0"/>
              <a:t>Neplatí u práce </a:t>
            </a:r>
            <a:r>
              <a:rPr lang="cs-CZ" dirty="0"/>
              <a:t>nutné se zřetelem na uspokojování životních, zdravotních, vzdělávacích, kulturních, tělovýchovných a sportovních potřeb obyvatelstva,</a:t>
            </a:r>
          </a:p>
        </p:txBody>
      </p:sp>
    </p:spTree>
    <p:extLst>
      <p:ext uri="{BB962C8B-B14F-4D97-AF65-F5344CB8AC3E}">
        <p14:creationId xmlns:p14="http://schemas.microsoft.com/office/powerpoint/2010/main" val="3370967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Práce přesčas</a:t>
            </a:r>
            <a:endParaRPr lang="cs-CZ" dirty="0"/>
          </a:p>
        </p:txBody>
      </p:sp>
      <p:sp>
        <p:nvSpPr>
          <p:cNvPr id="3" name="Zástupný symbol pro obsah 2"/>
          <p:cNvSpPr>
            <a:spLocks noGrp="1"/>
          </p:cNvSpPr>
          <p:nvPr>
            <p:ph idx="1"/>
          </p:nvPr>
        </p:nvSpPr>
        <p:spPr/>
        <p:txBody>
          <a:bodyPr/>
          <a:lstStyle/>
          <a:p>
            <a:r>
              <a:rPr lang="cs-CZ" dirty="0"/>
              <a:t>Práci přesčas je možné konat jen výjimečně.</a:t>
            </a:r>
          </a:p>
          <a:p>
            <a:r>
              <a:rPr lang="cs-CZ" dirty="0" smtClean="0"/>
              <a:t>Práci </a:t>
            </a:r>
            <a:r>
              <a:rPr lang="cs-CZ" dirty="0"/>
              <a:t>přesčas může zaměstnavatel zaměstnanci nařídit jen z vážných provozních důvodů, a to i na dobu nepřetržitého odpočinku mezi dvěma směnami</a:t>
            </a:r>
            <a:r>
              <a:rPr lang="cs-CZ" dirty="0" smtClean="0"/>
              <a:t>,</a:t>
            </a:r>
          </a:p>
          <a:p>
            <a:r>
              <a:rPr lang="cs-CZ" dirty="0"/>
              <a:t>Nařízená práce přesčas nesmí u zaměstnance činit více než 8 hodin v jednotlivých týdnech a 150 hodin v kalendářním roce.</a:t>
            </a:r>
          </a:p>
          <a:p>
            <a:endParaRPr lang="cs-CZ" dirty="0"/>
          </a:p>
        </p:txBody>
      </p:sp>
    </p:spTree>
    <p:extLst>
      <p:ext uri="{BB962C8B-B14F-4D97-AF65-F5344CB8AC3E}">
        <p14:creationId xmlns:p14="http://schemas.microsoft.com/office/powerpoint/2010/main" val="4102039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PřesČasy</a:t>
            </a:r>
            <a:r>
              <a:rPr lang="cs-CZ" dirty="0" smtClean="0"/>
              <a:t> ve zdravotnictví</a:t>
            </a:r>
            <a:endParaRPr lang="cs-CZ" dirty="0"/>
          </a:p>
        </p:txBody>
      </p:sp>
      <p:sp>
        <p:nvSpPr>
          <p:cNvPr id="3" name="Zástupný symbol pro obsah 2"/>
          <p:cNvSpPr>
            <a:spLocks noGrp="1"/>
          </p:cNvSpPr>
          <p:nvPr>
            <p:ph idx="1"/>
          </p:nvPr>
        </p:nvSpPr>
        <p:spPr/>
        <p:txBody>
          <a:bodyPr/>
          <a:lstStyle/>
          <a:p>
            <a:r>
              <a:rPr lang="cs-CZ" dirty="0"/>
              <a:t>Další dohodnutá práce přesčas zaměstnanců ve zdravotnictví nesmí přesáhnout v průměru 8 hodin týdně, a v případě zaměstnanců poskytovatele zdravotnické záchranné služby v průměru 12 hodin týdně, v období, které může činit nejvýše 26 týdnů po sobě jdoucích; jen kolektivní smlouva může toto období vymezit na nejvýše 52 týdnů po sobě jdoucích.</a:t>
            </a:r>
          </a:p>
        </p:txBody>
      </p:sp>
    </p:spTree>
    <p:extLst>
      <p:ext uri="{BB962C8B-B14F-4D97-AF65-F5344CB8AC3E}">
        <p14:creationId xmlns:p14="http://schemas.microsoft.com/office/powerpoint/2010/main" val="1287186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effectLst/>
              </a:rPr>
              <a:t>Dohoda o další dohodnuté práci přesčas</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a) musí být sjednána písemně,</a:t>
            </a:r>
          </a:p>
          <a:p>
            <a:pPr marL="0" indent="0">
              <a:buNone/>
            </a:pPr>
            <a:r>
              <a:rPr lang="cs-CZ" dirty="0"/>
              <a:t>b) nesmí být sjednána v prvních 12 týdnech ode dne vzniku pracovního poměru,</a:t>
            </a:r>
          </a:p>
          <a:p>
            <a:pPr marL="0" indent="0">
              <a:buNone/>
            </a:pPr>
            <a:r>
              <a:rPr lang="cs-CZ" dirty="0"/>
              <a:t>c) nesmí být sjednána na dobu delší než 52 </a:t>
            </a:r>
            <a:r>
              <a:rPr lang="cs-CZ" dirty="0" smtClean="0"/>
              <a:t>týdnů</a:t>
            </a:r>
            <a:endParaRPr lang="cs-CZ" dirty="0"/>
          </a:p>
          <a:p>
            <a:pPr marL="0" indent="0">
              <a:buNone/>
            </a:pPr>
            <a:r>
              <a:rPr lang="cs-CZ" dirty="0"/>
              <a:t>d) může být okamžitě zrušena, a to i bez udání důvodu v období 12 týdnů od sjednání; </a:t>
            </a:r>
          </a:p>
          <a:p>
            <a:pPr marL="0" indent="0">
              <a:buNone/>
            </a:pPr>
            <a:r>
              <a:rPr lang="cs-CZ" dirty="0"/>
              <a:t>e) může být vypovězena z jakéhokoliv důvodu nebo bez uvedení důvodu</a:t>
            </a:r>
            <a:r>
              <a:rPr lang="cs-CZ" dirty="0" smtClean="0"/>
              <a:t>;</a:t>
            </a:r>
            <a:endParaRPr lang="cs-CZ" dirty="0"/>
          </a:p>
        </p:txBody>
      </p:sp>
    </p:spTree>
    <p:extLst>
      <p:ext uri="{BB962C8B-B14F-4D97-AF65-F5344CB8AC3E}">
        <p14:creationId xmlns:p14="http://schemas.microsoft.com/office/powerpoint/2010/main" val="3970334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lnSpcReduction="10000"/>
          </a:bodyPr>
          <a:lstStyle/>
          <a:p>
            <a:r>
              <a:rPr lang="cs-CZ" b="1" dirty="0"/>
              <a:t>(1)</a:t>
            </a:r>
            <a:r>
              <a:rPr lang="cs-CZ" dirty="0"/>
              <a:t> Délka směny zaměstnance pracujícího v noci nesmí překročit 8 hodin v rámci 24 hodin po sobě jdoucích; není-li to z provozních důvodů možné, je zaměstnavatel povinen rozvrhnout stanovenou týdenní pracovní dobu tak, aby průměrná délka směny nepřekročila 8 hodin v období nejdéle 26 týdnů po sobě jdoucích, přičemž při výpočtu průměrné délky směny zaměstnance pracujícího v noci se vychází z pětidenního pracovního týdne.</a:t>
            </a:r>
          </a:p>
        </p:txBody>
      </p:sp>
    </p:spTree>
    <p:extLst>
      <p:ext uri="{BB962C8B-B14F-4D97-AF65-F5344CB8AC3E}">
        <p14:creationId xmlns:p14="http://schemas.microsoft.com/office/powerpoint/2010/main" val="3968374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err="1" smtClean="0"/>
              <a:t>Změstnavatel</a:t>
            </a:r>
            <a:r>
              <a:rPr lang="cs-CZ" dirty="0" smtClean="0"/>
              <a:t> </a:t>
            </a:r>
            <a:r>
              <a:rPr lang="cs-CZ" dirty="0"/>
              <a:t>je povinen zajistit, aby zaměstnanec pracující v noci byl vyšetřen poskytovatelem </a:t>
            </a:r>
            <a:r>
              <a:rPr lang="cs-CZ" dirty="0" err="1"/>
              <a:t>pracovnělékařských</a:t>
            </a:r>
            <a:r>
              <a:rPr lang="cs-CZ" dirty="0"/>
              <a:t> služeb</a:t>
            </a:r>
          </a:p>
          <a:p>
            <a:pPr marL="0" indent="0">
              <a:buNone/>
            </a:pPr>
            <a:r>
              <a:rPr lang="cs-CZ" b="1" dirty="0"/>
              <a:t>a)</a:t>
            </a:r>
            <a:r>
              <a:rPr lang="cs-CZ" dirty="0"/>
              <a:t> před zařazením na noční práci,</a:t>
            </a:r>
          </a:p>
          <a:p>
            <a:pPr marL="0" indent="0">
              <a:buNone/>
            </a:pPr>
            <a:r>
              <a:rPr lang="cs-CZ" b="1" dirty="0"/>
              <a:t>b)</a:t>
            </a:r>
            <a:r>
              <a:rPr lang="cs-CZ" dirty="0"/>
              <a:t> pravidelně podle potřeby, nejméně však jednou ročně,</a:t>
            </a:r>
          </a:p>
          <a:p>
            <a:pPr marL="0" indent="0">
              <a:buNone/>
            </a:pPr>
            <a:r>
              <a:rPr lang="cs-CZ" b="1" dirty="0"/>
              <a:t>c)</a:t>
            </a:r>
            <a:r>
              <a:rPr lang="cs-CZ" dirty="0"/>
              <a:t> kdykoliv během zařazení na noční práci, pokud o to zaměstnanec požádá.</a:t>
            </a:r>
          </a:p>
          <a:p>
            <a:endParaRPr lang="cs-CZ" dirty="0"/>
          </a:p>
        </p:txBody>
      </p:sp>
    </p:spTree>
    <p:extLst>
      <p:ext uri="{BB962C8B-B14F-4D97-AF65-F5344CB8AC3E}">
        <p14:creationId xmlns:p14="http://schemas.microsoft.com/office/powerpoint/2010/main" val="2195598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Pracovní cesta</a:t>
            </a:r>
            <a:endParaRPr lang="cs-CZ" dirty="0"/>
          </a:p>
        </p:txBody>
      </p:sp>
    </p:spTree>
    <p:extLst>
      <p:ext uri="{BB962C8B-B14F-4D97-AF65-F5344CB8AC3E}">
        <p14:creationId xmlns:p14="http://schemas.microsoft.com/office/powerpoint/2010/main" val="590312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smtClean="0"/>
              <a:t>časově </a:t>
            </a:r>
            <a:r>
              <a:rPr lang="cs-CZ" dirty="0"/>
              <a:t>omezené vyslání zaměstnance </a:t>
            </a:r>
            <a:r>
              <a:rPr lang="cs-CZ" dirty="0" smtClean="0"/>
              <a:t>k </a:t>
            </a:r>
            <a:r>
              <a:rPr lang="cs-CZ" dirty="0"/>
              <a:t>výkonu práce mimo sjednané místo výkonu práce</a:t>
            </a:r>
            <a:endParaRPr lang="cs-CZ" dirty="0" smtClean="0"/>
          </a:p>
          <a:p>
            <a:r>
              <a:rPr lang="cs-CZ" dirty="0" smtClean="0"/>
              <a:t>Zaměstnavatel </a:t>
            </a:r>
            <a:r>
              <a:rPr lang="cs-CZ" dirty="0"/>
              <a:t>může vyslat zaměstnance na dobu nezbytné potřeby na pracovní cestu jen na základě dohody s ním. </a:t>
            </a:r>
            <a:endParaRPr lang="cs-CZ" dirty="0" smtClean="0"/>
          </a:p>
          <a:p>
            <a:endParaRPr lang="cs-CZ" dirty="0"/>
          </a:p>
        </p:txBody>
      </p:sp>
    </p:spTree>
    <p:extLst>
      <p:ext uri="{BB962C8B-B14F-4D97-AF65-F5344CB8AC3E}">
        <p14:creationId xmlns:p14="http://schemas.microsoft.com/office/powerpoint/2010/main" val="3690298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Náhrady</a:t>
            </a:r>
            <a:endParaRPr lang="cs-CZ" dirty="0"/>
          </a:p>
        </p:txBody>
      </p:sp>
      <p:sp>
        <p:nvSpPr>
          <p:cNvPr id="3" name="Zástupný symbol pro obsah 2"/>
          <p:cNvSpPr>
            <a:spLocks noGrp="1"/>
          </p:cNvSpPr>
          <p:nvPr>
            <p:ph idx="1"/>
          </p:nvPr>
        </p:nvSpPr>
        <p:spPr/>
        <p:txBody>
          <a:bodyPr/>
          <a:lstStyle/>
          <a:p>
            <a:r>
              <a:rPr lang="cs-CZ" dirty="0" smtClean="0"/>
              <a:t>Jízdní výdaje</a:t>
            </a:r>
          </a:p>
          <a:p>
            <a:r>
              <a:rPr lang="cs-CZ" dirty="0" smtClean="0"/>
              <a:t>Stravné (vyhláškou 67-160)</a:t>
            </a:r>
          </a:p>
          <a:p>
            <a:r>
              <a:rPr lang="cs-CZ" dirty="0" smtClean="0"/>
              <a:t>Výdaje za ubytování</a:t>
            </a:r>
          </a:p>
          <a:p>
            <a:r>
              <a:rPr lang="cs-CZ" dirty="0" smtClean="0"/>
              <a:t>Nutné vedlejší výdaje</a:t>
            </a:r>
            <a:endParaRPr lang="cs-CZ" dirty="0"/>
          </a:p>
        </p:txBody>
      </p:sp>
    </p:spTree>
    <p:extLst>
      <p:ext uri="{BB962C8B-B14F-4D97-AF65-F5344CB8AC3E}">
        <p14:creationId xmlns:p14="http://schemas.microsoft.com/office/powerpoint/2010/main" val="211084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Pokyny Zaměstnavatele</a:t>
            </a:r>
            <a:endParaRPr lang="cs-CZ" dirty="0"/>
          </a:p>
        </p:txBody>
      </p:sp>
      <p:sp>
        <p:nvSpPr>
          <p:cNvPr id="5" name="Zástupný symbol pro obsah 4"/>
          <p:cNvSpPr>
            <a:spLocks noGrp="1"/>
          </p:cNvSpPr>
          <p:nvPr>
            <p:ph idx="1"/>
          </p:nvPr>
        </p:nvSpPr>
        <p:spPr/>
        <p:txBody>
          <a:bodyPr/>
          <a:lstStyle/>
          <a:p>
            <a:r>
              <a:rPr lang="cs-CZ" dirty="0" smtClean="0"/>
              <a:t>Kdo reprezentuje zaměstnavatele? </a:t>
            </a:r>
          </a:p>
          <a:p>
            <a:r>
              <a:rPr lang="cs-CZ" dirty="0" smtClean="0"/>
              <a:t>Jednatel</a:t>
            </a:r>
          </a:p>
          <a:p>
            <a:r>
              <a:rPr lang="cs-CZ" dirty="0" smtClean="0"/>
              <a:t>Vedoucí (dle vnitřních předpisů)</a:t>
            </a:r>
          </a:p>
        </p:txBody>
      </p:sp>
    </p:spTree>
    <p:extLst>
      <p:ext uri="{BB962C8B-B14F-4D97-AF65-F5344CB8AC3E}">
        <p14:creationId xmlns:p14="http://schemas.microsoft.com/office/powerpoint/2010/main" val="1897340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text 3"/>
          <p:cNvSpPr>
            <a:spLocks noGrp="1"/>
          </p:cNvSpPr>
          <p:nvPr>
            <p:ph type="body" idx="1"/>
          </p:nvPr>
        </p:nvSpPr>
        <p:spPr/>
        <p:txBody>
          <a:bodyPr/>
          <a:lstStyle/>
          <a:p>
            <a:endParaRPr lang="cs-CZ"/>
          </a:p>
        </p:txBody>
      </p:sp>
      <p:sp>
        <p:nvSpPr>
          <p:cNvPr id="2" name="Nadpis 1"/>
          <p:cNvSpPr>
            <a:spLocks noGrp="1"/>
          </p:cNvSpPr>
          <p:nvPr>
            <p:ph type="title"/>
          </p:nvPr>
        </p:nvSpPr>
        <p:spPr/>
        <p:txBody>
          <a:bodyPr/>
          <a:lstStyle/>
          <a:p>
            <a:r>
              <a:rPr lang="cs-CZ" dirty="0" smtClean="0"/>
              <a:t>Alternativní formy pracovní doby</a:t>
            </a:r>
            <a:endParaRPr lang="cs-CZ" dirty="0"/>
          </a:p>
        </p:txBody>
      </p:sp>
    </p:spTree>
    <p:extLst>
      <p:ext uri="{BB962C8B-B14F-4D97-AF65-F5344CB8AC3E}">
        <p14:creationId xmlns:p14="http://schemas.microsoft.com/office/powerpoint/2010/main" val="1275518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effectLst/>
              </a:rPr>
              <a:t>Pružné rozvržení pracovní </a:t>
            </a:r>
            <a:r>
              <a:rPr lang="cs-CZ" b="1" dirty="0" smtClean="0">
                <a:effectLst/>
              </a:rPr>
              <a:t>doby</a:t>
            </a:r>
            <a:endParaRPr lang="cs-CZ" dirty="0"/>
          </a:p>
        </p:txBody>
      </p:sp>
      <p:sp>
        <p:nvSpPr>
          <p:cNvPr id="3" name="Zástupný symbol pro obsah 2"/>
          <p:cNvSpPr>
            <a:spLocks noGrp="1"/>
          </p:cNvSpPr>
          <p:nvPr>
            <p:ph idx="1"/>
          </p:nvPr>
        </p:nvSpPr>
        <p:spPr/>
        <p:txBody>
          <a:bodyPr/>
          <a:lstStyle/>
          <a:p>
            <a:r>
              <a:rPr lang="cs-CZ" dirty="0" smtClean="0"/>
              <a:t>Základní pracovní doba </a:t>
            </a:r>
          </a:p>
          <a:p>
            <a:r>
              <a:rPr lang="cs-CZ" dirty="0" smtClean="0"/>
              <a:t>Volitelná pracovní doba</a:t>
            </a:r>
          </a:p>
          <a:p>
            <a:endParaRPr lang="cs-CZ" dirty="0" smtClean="0"/>
          </a:p>
          <a:p>
            <a:endParaRPr lang="cs-CZ" dirty="0"/>
          </a:p>
        </p:txBody>
      </p:sp>
    </p:spTree>
    <p:extLst>
      <p:ext uri="{BB962C8B-B14F-4D97-AF65-F5344CB8AC3E}">
        <p14:creationId xmlns:p14="http://schemas.microsoft.com/office/powerpoint/2010/main" val="2238814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Konto pracovní doby</a:t>
            </a:r>
            <a:endParaRPr lang="cs-CZ" dirty="0"/>
          </a:p>
        </p:txBody>
      </p:sp>
      <p:sp>
        <p:nvSpPr>
          <p:cNvPr id="3" name="Zástupný symbol pro obsah 2"/>
          <p:cNvSpPr>
            <a:spLocks noGrp="1"/>
          </p:cNvSpPr>
          <p:nvPr>
            <p:ph idx="1"/>
          </p:nvPr>
        </p:nvSpPr>
        <p:spPr/>
        <p:txBody>
          <a:bodyPr/>
          <a:lstStyle/>
          <a:p>
            <a:r>
              <a:rPr lang="cs-CZ" dirty="0"/>
              <a:t>smí zavést jen kolektivní </a:t>
            </a:r>
            <a:r>
              <a:rPr lang="cs-CZ" dirty="0" smtClean="0"/>
              <a:t>smlouva</a:t>
            </a:r>
          </a:p>
          <a:p>
            <a:r>
              <a:rPr lang="cs-CZ" dirty="0" smtClean="0"/>
              <a:t>Účet pracovní doby</a:t>
            </a:r>
          </a:p>
          <a:p>
            <a:r>
              <a:rPr lang="cs-CZ" dirty="0" smtClean="0"/>
              <a:t>Účet mezd zaměstnance</a:t>
            </a:r>
            <a:endParaRPr lang="cs-CZ" dirty="0"/>
          </a:p>
        </p:txBody>
      </p:sp>
    </p:spTree>
    <p:extLst>
      <p:ext uri="{BB962C8B-B14F-4D97-AF65-F5344CB8AC3E}">
        <p14:creationId xmlns:p14="http://schemas.microsoft.com/office/powerpoint/2010/main" val="1440299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Přesčas </a:t>
            </a:r>
          </a:p>
          <a:p>
            <a:pPr lvl="1"/>
            <a:r>
              <a:rPr lang="cs-CZ" dirty="0" smtClean="0"/>
              <a:t>mzda plus 25 procent</a:t>
            </a:r>
          </a:p>
          <a:p>
            <a:pPr lvl="1"/>
            <a:r>
              <a:rPr lang="cs-CZ" dirty="0" smtClean="0"/>
              <a:t>Alternativně náhradní volno</a:t>
            </a:r>
          </a:p>
          <a:p>
            <a:pPr lvl="1"/>
            <a:r>
              <a:rPr lang="cs-CZ" dirty="0" smtClean="0"/>
              <a:t>Lze mzdu sjednat s přihlédnutím k práci </a:t>
            </a:r>
            <a:r>
              <a:rPr lang="cs-CZ" dirty="0" err="1" smtClean="0"/>
              <a:t>přesč</a:t>
            </a:r>
            <a:r>
              <a:rPr lang="cs-CZ" dirty="0" smtClean="0"/>
              <a:t>.</a:t>
            </a:r>
          </a:p>
          <a:p>
            <a:r>
              <a:rPr lang="cs-CZ" dirty="0" smtClean="0"/>
              <a:t>Svátek</a:t>
            </a:r>
          </a:p>
          <a:p>
            <a:pPr lvl="1"/>
            <a:r>
              <a:rPr lang="cs-CZ" dirty="0" smtClean="0"/>
              <a:t>Náhradní volno nebo obvyklá mzda navíc</a:t>
            </a:r>
          </a:p>
          <a:p>
            <a:r>
              <a:rPr lang="cs-CZ" dirty="0" smtClean="0"/>
              <a:t>Noční práce</a:t>
            </a:r>
          </a:p>
          <a:p>
            <a:pPr lvl="1"/>
            <a:r>
              <a:rPr lang="cs-CZ" dirty="0"/>
              <a:t>příplatek nejméně ve výši 10 % průměrného výdělku</a:t>
            </a:r>
            <a:endParaRPr lang="cs-CZ" dirty="0" smtClean="0"/>
          </a:p>
          <a:p>
            <a:endParaRPr lang="cs-CZ" dirty="0"/>
          </a:p>
        </p:txBody>
      </p:sp>
    </p:spTree>
    <p:extLst>
      <p:ext uri="{BB962C8B-B14F-4D97-AF65-F5344CB8AC3E}">
        <p14:creationId xmlns:p14="http://schemas.microsoft.com/office/powerpoint/2010/main" val="695843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lstStyle/>
          <a:p>
            <a:r>
              <a:rPr lang="pt-BR" b="1" dirty="0" smtClean="0"/>
              <a:t>prác</a:t>
            </a:r>
            <a:r>
              <a:rPr lang="cs-CZ" b="1" dirty="0" smtClean="0"/>
              <a:t>e</a:t>
            </a:r>
            <a:r>
              <a:rPr lang="pt-BR" b="1" dirty="0" smtClean="0"/>
              <a:t> </a:t>
            </a:r>
            <a:r>
              <a:rPr lang="pt-BR" b="1" dirty="0"/>
              <a:t>ve ztíženém pracovním prostředí</a:t>
            </a:r>
          </a:p>
          <a:p>
            <a:pPr lvl="1"/>
            <a:r>
              <a:rPr lang="cs-CZ" dirty="0" smtClean="0"/>
              <a:t>Příplatek nejméně 10 procent min. mzdy</a:t>
            </a:r>
          </a:p>
          <a:p>
            <a:r>
              <a:rPr lang="pl-PL" b="1" dirty="0" smtClean="0"/>
              <a:t>práce </a:t>
            </a:r>
            <a:r>
              <a:rPr lang="pl-PL" b="1" dirty="0"/>
              <a:t>v sobotu a v neděli</a:t>
            </a:r>
          </a:p>
          <a:p>
            <a:pPr lvl="1"/>
            <a:r>
              <a:rPr lang="cs-CZ" dirty="0"/>
              <a:t>dosažená mzda a příplatek nejméně ve výši 10 % průměrného výdělku</a:t>
            </a:r>
          </a:p>
        </p:txBody>
      </p:sp>
    </p:spTree>
    <p:extLst>
      <p:ext uri="{BB962C8B-B14F-4D97-AF65-F5344CB8AC3E}">
        <p14:creationId xmlns:p14="http://schemas.microsoft.com/office/powerpoint/2010/main" val="1764348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DOvolená</a:t>
            </a:r>
            <a:endParaRPr lang="cs-CZ" dirty="0"/>
          </a:p>
        </p:txBody>
      </p:sp>
      <p:sp>
        <p:nvSpPr>
          <p:cNvPr id="3" name="Zástupný symbol pro obsah 2"/>
          <p:cNvSpPr>
            <a:spLocks noGrp="1"/>
          </p:cNvSpPr>
          <p:nvPr>
            <p:ph idx="1"/>
          </p:nvPr>
        </p:nvSpPr>
        <p:spPr/>
        <p:txBody>
          <a:bodyPr/>
          <a:lstStyle/>
          <a:p>
            <a:r>
              <a:rPr lang="cs-CZ" dirty="0" smtClean="0"/>
              <a:t>Určuje zaměstnavatel</a:t>
            </a:r>
          </a:p>
          <a:p>
            <a:r>
              <a:rPr lang="cs-CZ" dirty="0" smtClean="0"/>
              <a:t>Podle předem stanoveného rozvrhu</a:t>
            </a:r>
          </a:p>
          <a:p>
            <a:r>
              <a:rPr lang="cs-CZ" dirty="0" smtClean="0"/>
              <a:t>14 dnů předem</a:t>
            </a:r>
          </a:p>
          <a:p>
            <a:r>
              <a:rPr lang="cs-CZ" dirty="0" smtClean="0"/>
              <a:t>za </a:t>
            </a:r>
            <a:r>
              <a:rPr lang="cs-CZ" dirty="0"/>
              <a:t>dobu čerpání dovolené </a:t>
            </a:r>
            <a:r>
              <a:rPr lang="cs-CZ" dirty="0" smtClean="0"/>
              <a:t>přísluší náhrada </a:t>
            </a:r>
            <a:r>
              <a:rPr lang="cs-CZ" dirty="0"/>
              <a:t>mzdy nebo platu ve výši průměrného </a:t>
            </a:r>
            <a:r>
              <a:rPr lang="cs-CZ" dirty="0" smtClean="0"/>
              <a:t>výdělku</a:t>
            </a:r>
          </a:p>
          <a:p>
            <a:endParaRPr lang="cs-CZ" dirty="0"/>
          </a:p>
        </p:txBody>
      </p:sp>
    </p:spTree>
    <p:extLst>
      <p:ext uri="{BB962C8B-B14F-4D97-AF65-F5344CB8AC3E}">
        <p14:creationId xmlns:p14="http://schemas.microsoft.com/office/powerpoint/2010/main" val="1637797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a:p>
        </p:txBody>
      </p:sp>
      <p:sp>
        <p:nvSpPr>
          <p:cNvPr id="3" name="Nadpis 2"/>
          <p:cNvSpPr>
            <a:spLocks noGrp="1"/>
          </p:cNvSpPr>
          <p:nvPr>
            <p:ph type="title"/>
          </p:nvPr>
        </p:nvSpPr>
        <p:spPr/>
        <p:txBody>
          <a:bodyPr/>
          <a:lstStyle/>
          <a:p>
            <a:r>
              <a:rPr lang="cs-CZ" dirty="0" smtClean="0"/>
              <a:t>Překážky v práci</a:t>
            </a:r>
            <a:endParaRPr lang="cs-CZ" dirty="0"/>
          </a:p>
        </p:txBody>
      </p:sp>
    </p:spTree>
    <p:extLst>
      <p:ext uri="{BB962C8B-B14F-4D97-AF65-F5344CB8AC3E}">
        <p14:creationId xmlns:p14="http://schemas.microsoft.com/office/powerpoint/2010/main" val="2943880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PřeKážky</a:t>
            </a:r>
            <a:endParaRPr lang="cs-CZ" dirty="0"/>
          </a:p>
        </p:txBody>
      </p:sp>
      <p:sp>
        <p:nvSpPr>
          <p:cNvPr id="7" name="Zástupný symbol pro text 6"/>
          <p:cNvSpPr>
            <a:spLocks noGrp="1"/>
          </p:cNvSpPr>
          <p:nvPr>
            <p:ph type="body" idx="1"/>
          </p:nvPr>
        </p:nvSpPr>
        <p:spPr/>
        <p:txBody>
          <a:bodyPr/>
          <a:lstStyle/>
          <a:p>
            <a:r>
              <a:rPr lang="cs-CZ" dirty="0" smtClean="0"/>
              <a:t>Na straně zaměstnance</a:t>
            </a:r>
            <a:endParaRPr lang="cs-CZ" dirty="0"/>
          </a:p>
        </p:txBody>
      </p:sp>
      <p:sp>
        <p:nvSpPr>
          <p:cNvPr id="9" name="Zástupný symbol pro text 8"/>
          <p:cNvSpPr>
            <a:spLocks noGrp="1"/>
          </p:cNvSpPr>
          <p:nvPr>
            <p:ph type="body" sz="half" idx="3"/>
          </p:nvPr>
        </p:nvSpPr>
        <p:spPr/>
        <p:txBody>
          <a:bodyPr/>
          <a:lstStyle/>
          <a:p>
            <a:r>
              <a:rPr lang="cs-CZ" dirty="0" smtClean="0"/>
              <a:t>Na straně zaměstnavatele</a:t>
            </a:r>
            <a:endParaRPr lang="cs-CZ" dirty="0"/>
          </a:p>
        </p:txBody>
      </p:sp>
      <p:sp>
        <p:nvSpPr>
          <p:cNvPr id="8" name="Zástupný symbol pro obsah 7"/>
          <p:cNvSpPr>
            <a:spLocks noGrp="1"/>
          </p:cNvSpPr>
          <p:nvPr>
            <p:ph sz="quarter" idx="2"/>
          </p:nvPr>
        </p:nvSpPr>
        <p:spPr/>
        <p:txBody>
          <a:bodyPr/>
          <a:lstStyle/>
          <a:p>
            <a:r>
              <a:rPr lang="cs-CZ" dirty="0" smtClean="0"/>
              <a:t>Pracovní neschopnost</a:t>
            </a:r>
          </a:p>
          <a:p>
            <a:r>
              <a:rPr lang="cs-CZ" dirty="0" smtClean="0"/>
              <a:t>Mateřská, rodičovská</a:t>
            </a:r>
          </a:p>
          <a:p>
            <a:r>
              <a:rPr lang="cs-CZ" dirty="0" smtClean="0"/>
              <a:t>Ošetřování člena domácnosti</a:t>
            </a:r>
          </a:p>
          <a:p>
            <a:r>
              <a:rPr lang="cs-CZ" dirty="0" smtClean="0"/>
              <a:t>Jiné důležité překážky v práci</a:t>
            </a:r>
          </a:p>
          <a:p>
            <a:r>
              <a:rPr lang="cs-CZ" dirty="0" smtClean="0"/>
              <a:t>Výkon veřejné funkce</a:t>
            </a:r>
          </a:p>
          <a:p>
            <a:r>
              <a:rPr lang="cs-CZ" dirty="0" smtClean="0"/>
              <a:t>Výkon občanské povinnosti</a:t>
            </a:r>
          </a:p>
          <a:p>
            <a:r>
              <a:rPr lang="cs-CZ" dirty="0" smtClean="0"/>
              <a:t>Branná povinnost</a:t>
            </a:r>
            <a:endParaRPr lang="cs-CZ" dirty="0"/>
          </a:p>
        </p:txBody>
      </p:sp>
      <p:sp>
        <p:nvSpPr>
          <p:cNvPr id="10" name="Zástupný symbol pro obsah 9"/>
          <p:cNvSpPr>
            <a:spLocks noGrp="1"/>
          </p:cNvSpPr>
          <p:nvPr>
            <p:ph sz="quarter" idx="4"/>
          </p:nvPr>
        </p:nvSpPr>
        <p:spPr/>
        <p:txBody>
          <a:bodyPr/>
          <a:lstStyle/>
          <a:p>
            <a:r>
              <a:rPr lang="cs-CZ" dirty="0" smtClean="0"/>
              <a:t>Prostoj (náhrada 80 procent)</a:t>
            </a:r>
          </a:p>
          <a:p>
            <a:r>
              <a:rPr lang="cs-CZ" dirty="0" err="1" smtClean="0"/>
              <a:t>Povětrnostné</a:t>
            </a:r>
            <a:r>
              <a:rPr lang="cs-CZ" dirty="0" smtClean="0"/>
              <a:t> vlivy (náhrada 60 procent)</a:t>
            </a:r>
            <a:endParaRPr lang="cs-CZ" dirty="0"/>
          </a:p>
        </p:txBody>
      </p:sp>
    </p:spTree>
    <p:extLst>
      <p:ext uri="{BB962C8B-B14F-4D97-AF65-F5344CB8AC3E}">
        <p14:creationId xmlns:p14="http://schemas.microsoft.com/office/powerpoint/2010/main" val="3151928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Jiné důležité překážky v práci</a:t>
            </a:r>
            <a:endParaRPr lang="cs-CZ" dirty="0"/>
          </a:p>
        </p:txBody>
      </p:sp>
      <p:sp>
        <p:nvSpPr>
          <p:cNvPr id="8" name="Zástupný symbol pro obsah 7"/>
          <p:cNvSpPr>
            <a:spLocks noGrp="1"/>
          </p:cNvSpPr>
          <p:nvPr>
            <p:ph idx="1"/>
          </p:nvPr>
        </p:nvSpPr>
        <p:spPr/>
        <p:txBody>
          <a:bodyPr>
            <a:normAutofit fontScale="70000" lnSpcReduction="20000"/>
          </a:bodyPr>
          <a:lstStyle/>
          <a:p>
            <a:r>
              <a:rPr lang="cs-CZ" b="1" dirty="0"/>
              <a:t>Vyšetření nebo </a:t>
            </a:r>
            <a:r>
              <a:rPr lang="cs-CZ" b="1" dirty="0" smtClean="0"/>
              <a:t>ošetření</a:t>
            </a:r>
          </a:p>
          <a:p>
            <a:r>
              <a:rPr lang="cs-CZ" b="1" dirty="0" err="1"/>
              <a:t>Pracovnělékařská</a:t>
            </a:r>
            <a:r>
              <a:rPr lang="cs-CZ" b="1" dirty="0"/>
              <a:t> prohlídka, vyšetření nebo očkování související s výkonem </a:t>
            </a:r>
            <a:r>
              <a:rPr lang="cs-CZ" b="1" dirty="0" smtClean="0"/>
              <a:t>práce</a:t>
            </a:r>
          </a:p>
          <a:p>
            <a:r>
              <a:rPr lang="cs-CZ" sz="2400" i="1" dirty="0"/>
              <a:t>Přerušení dopravního provozu nebo zpoždění hromadných dopravních </a:t>
            </a:r>
            <a:r>
              <a:rPr lang="cs-CZ" sz="2400" i="1" dirty="0" smtClean="0"/>
              <a:t>prostředků</a:t>
            </a:r>
          </a:p>
          <a:p>
            <a:r>
              <a:rPr lang="cs-CZ" b="1" dirty="0" smtClean="0"/>
              <a:t>Svatba</a:t>
            </a:r>
          </a:p>
          <a:p>
            <a:r>
              <a:rPr lang="cs-CZ" b="1" dirty="0" smtClean="0"/>
              <a:t>Převoz manželky při narození dítěte, </a:t>
            </a:r>
            <a:r>
              <a:rPr lang="cs-CZ" sz="2100" i="1" dirty="0" smtClean="0"/>
              <a:t>účast při porodu</a:t>
            </a:r>
            <a:endParaRPr lang="cs-CZ" sz="2100" i="1" dirty="0" smtClean="0"/>
          </a:p>
          <a:p>
            <a:r>
              <a:rPr lang="cs-CZ" b="1" dirty="0" smtClean="0"/>
              <a:t>Úmrtí </a:t>
            </a:r>
            <a:r>
              <a:rPr lang="cs-CZ" b="1" dirty="0" smtClean="0"/>
              <a:t>manžela, dítěte,</a:t>
            </a:r>
          </a:p>
          <a:p>
            <a:r>
              <a:rPr lang="cs-CZ" b="1" dirty="0" smtClean="0"/>
              <a:t>Pohřeb </a:t>
            </a:r>
            <a:r>
              <a:rPr lang="cs-CZ" b="1" dirty="0" smtClean="0"/>
              <a:t>kolegy</a:t>
            </a:r>
          </a:p>
          <a:p>
            <a:r>
              <a:rPr lang="cs-CZ" b="1" dirty="0" smtClean="0"/>
              <a:t>Doprovod </a:t>
            </a:r>
            <a:r>
              <a:rPr lang="cs-CZ" b="1" dirty="0" smtClean="0"/>
              <a:t>rodinného příslušníka do </a:t>
            </a:r>
            <a:r>
              <a:rPr lang="cs-CZ" b="1" dirty="0" smtClean="0"/>
              <a:t>zdrav. </a:t>
            </a:r>
            <a:r>
              <a:rPr lang="cs-CZ" b="1" dirty="0" smtClean="0"/>
              <a:t>zařízení (někdy s náhradou, někdy bez náhrady)</a:t>
            </a:r>
            <a:endParaRPr lang="cs-CZ" b="1" dirty="0" smtClean="0"/>
          </a:p>
          <a:p>
            <a:r>
              <a:rPr lang="cs-CZ" b="1" dirty="0" smtClean="0"/>
              <a:t>Přestěhování</a:t>
            </a:r>
          </a:p>
          <a:p>
            <a:r>
              <a:rPr lang="cs-CZ" b="1" dirty="0" smtClean="0"/>
              <a:t>Vyhledání nového zaměstnání</a:t>
            </a:r>
            <a:endParaRPr lang="cs-CZ" dirty="0"/>
          </a:p>
        </p:txBody>
      </p:sp>
    </p:spTree>
    <p:extLst>
      <p:ext uri="{BB962C8B-B14F-4D97-AF65-F5344CB8AC3E}">
        <p14:creationId xmlns:p14="http://schemas.microsoft.com/office/powerpoint/2010/main" val="2633783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err="1" smtClean="0"/>
              <a:t>VzdĚlávání</a:t>
            </a:r>
            <a:r>
              <a:rPr lang="cs-CZ" dirty="0" smtClean="0"/>
              <a:t> pracovníků ve zdravotnictví</a:t>
            </a:r>
            <a:endParaRPr lang="cs-CZ" dirty="0"/>
          </a:p>
        </p:txBody>
      </p:sp>
    </p:spTree>
    <p:extLst>
      <p:ext uri="{BB962C8B-B14F-4D97-AF65-F5344CB8AC3E}">
        <p14:creationId xmlns:p14="http://schemas.microsoft.com/office/powerpoint/2010/main" val="637514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normy</a:t>
            </a:r>
            <a:endParaRPr lang="cs-CZ" dirty="0"/>
          </a:p>
        </p:txBody>
      </p:sp>
      <p:sp>
        <p:nvSpPr>
          <p:cNvPr id="3" name="Zástupný symbol pro obsah 2"/>
          <p:cNvSpPr>
            <a:spLocks noGrp="1"/>
          </p:cNvSpPr>
          <p:nvPr>
            <p:ph idx="1"/>
          </p:nvPr>
        </p:nvSpPr>
        <p:spPr/>
        <p:txBody>
          <a:bodyPr/>
          <a:lstStyle/>
          <a:p>
            <a:r>
              <a:rPr lang="cs-CZ" dirty="0" smtClean="0"/>
              <a:t>Normy předpokládané zákonem u veřejných zaměstnavatelů</a:t>
            </a:r>
          </a:p>
          <a:p>
            <a:r>
              <a:rPr lang="cs-CZ" dirty="0" smtClean="0"/>
              <a:t>Soukromý zaměstnavatel</a:t>
            </a:r>
          </a:p>
          <a:p>
            <a:pPr lvl="1"/>
            <a:r>
              <a:rPr lang="cs-CZ" dirty="0" smtClean="0"/>
              <a:t>Sjednaný ve smlouvě</a:t>
            </a:r>
          </a:p>
          <a:p>
            <a:pPr lvl="1"/>
            <a:r>
              <a:rPr lang="cs-CZ" dirty="0" smtClean="0"/>
              <a:t>Nebo forma písemného pokynu</a:t>
            </a:r>
          </a:p>
          <a:p>
            <a:pPr lvl="1"/>
            <a:endParaRPr lang="cs-CZ" dirty="0"/>
          </a:p>
        </p:txBody>
      </p:sp>
    </p:spTree>
    <p:extLst>
      <p:ext uri="{BB962C8B-B14F-4D97-AF65-F5344CB8AC3E}">
        <p14:creationId xmlns:p14="http://schemas.microsoft.com/office/powerpoint/2010/main" val="2673068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Základní právní předpisy</a:t>
            </a:r>
            <a:endParaRPr lang="cs-CZ" dirty="0"/>
          </a:p>
        </p:txBody>
      </p:sp>
      <p:sp>
        <p:nvSpPr>
          <p:cNvPr id="5" name="Zástupný symbol pro obsah 4"/>
          <p:cNvSpPr>
            <a:spLocks noGrp="1"/>
          </p:cNvSpPr>
          <p:nvPr>
            <p:ph idx="1"/>
          </p:nvPr>
        </p:nvSpPr>
        <p:spPr/>
        <p:txBody>
          <a:bodyPr/>
          <a:lstStyle/>
          <a:p>
            <a:r>
              <a:rPr lang="cs-CZ" dirty="0" smtClean="0"/>
              <a:t>95/2004 – Lékaři, Zubaři, Farmaceuti</a:t>
            </a:r>
          </a:p>
          <a:p>
            <a:r>
              <a:rPr lang="cs-CZ" dirty="0" smtClean="0"/>
              <a:t>96/2004 – Nelékařští ZP</a:t>
            </a:r>
            <a:endParaRPr lang="cs-CZ" dirty="0"/>
          </a:p>
        </p:txBody>
      </p:sp>
    </p:spTree>
    <p:extLst>
      <p:ext uri="{BB962C8B-B14F-4D97-AF65-F5344CB8AC3E}">
        <p14:creationId xmlns:p14="http://schemas.microsoft.com/office/powerpoint/2010/main" val="554235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povolání</a:t>
            </a:r>
            <a:endParaRPr lang="cs-CZ" dirty="0"/>
          </a:p>
        </p:txBody>
      </p:sp>
      <p:sp>
        <p:nvSpPr>
          <p:cNvPr id="3" name="Zástupný symbol pro obsah 2"/>
          <p:cNvSpPr>
            <a:spLocks noGrp="1"/>
          </p:cNvSpPr>
          <p:nvPr>
            <p:ph idx="1"/>
          </p:nvPr>
        </p:nvSpPr>
        <p:spPr/>
        <p:txBody>
          <a:bodyPr/>
          <a:lstStyle/>
          <a:p>
            <a:r>
              <a:rPr lang="cs-CZ" dirty="0"/>
              <a:t> zdravotnickým povoláním souhrn činností při poskytování zdravotní péče podle tohoto zákona, zejména ošetřovatelské péče, péče v porodní asistenci, preventivní péče, diagnostické péče, léčebné péče, léčebně rehabilitační péče, neodkladné péče, anesteziologicko-resuscitační péče, posudkové péče a dispenzární péče,</a:t>
            </a:r>
          </a:p>
        </p:txBody>
      </p:sp>
    </p:spTree>
    <p:extLst>
      <p:ext uri="{BB962C8B-B14F-4D97-AF65-F5344CB8AC3E}">
        <p14:creationId xmlns:p14="http://schemas.microsoft.com/office/powerpoint/2010/main" val="3278028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Odborná způsobilost k výkonu povolání zdravotního laboranta</a:t>
            </a:r>
          </a:p>
        </p:txBody>
      </p:sp>
      <p:sp>
        <p:nvSpPr>
          <p:cNvPr id="3" name="Zástupný symbol pro obsah 2"/>
          <p:cNvSpPr>
            <a:spLocks noGrp="1"/>
          </p:cNvSpPr>
          <p:nvPr>
            <p:ph idx="1"/>
          </p:nvPr>
        </p:nvSpPr>
        <p:spPr/>
        <p:txBody>
          <a:bodyPr>
            <a:normAutofit fontScale="62500" lnSpcReduction="20000"/>
          </a:bodyPr>
          <a:lstStyle/>
          <a:p>
            <a:pPr marL="0" indent="0">
              <a:buNone/>
            </a:pPr>
            <a:r>
              <a:rPr lang="cs-CZ" b="1" dirty="0" smtClean="0"/>
              <a:t>a</a:t>
            </a:r>
            <a:r>
              <a:rPr lang="cs-CZ" b="1" dirty="0"/>
              <a:t>)</a:t>
            </a:r>
            <a:r>
              <a:rPr lang="cs-CZ" dirty="0"/>
              <a:t> akreditovaného zdravotnického bakalářského studijního oboru pro přípravu zdravotních laborantů,</a:t>
            </a:r>
          </a:p>
          <a:p>
            <a:pPr marL="0" indent="0">
              <a:buNone/>
            </a:pPr>
            <a:r>
              <a:rPr lang="cs-CZ" b="1" dirty="0"/>
              <a:t>b)</a:t>
            </a:r>
            <a:r>
              <a:rPr lang="cs-CZ" dirty="0"/>
              <a:t> nejméně tříletého studia v oboru diplomovaný zdravotní laborant na vyšších zdravotnických školách,</a:t>
            </a:r>
          </a:p>
          <a:p>
            <a:pPr marL="0" indent="0">
              <a:buNone/>
            </a:pPr>
            <a:r>
              <a:rPr lang="cs-CZ" b="1" dirty="0"/>
              <a:t>c)</a:t>
            </a:r>
            <a:r>
              <a:rPr lang="cs-CZ" dirty="0"/>
              <a:t> akreditovaného bakalářského studijního oboru přírodovědného zaměření nebo nejméně tříletého studia v oborech přírodovědného zaměření na vyšších odborných školách a akreditovaného kvalifikačního kurzu laboratorní metody,</a:t>
            </a:r>
          </a:p>
          <a:p>
            <a:pPr marL="0" indent="0">
              <a:buNone/>
            </a:pPr>
            <a:r>
              <a:rPr lang="cs-CZ" b="1" dirty="0"/>
              <a:t>d)</a:t>
            </a:r>
            <a:r>
              <a:rPr lang="cs-CZ" dirty="0"/>
              <a:t> akreditovaného bakalářského studijního oboru přírodovědného, elektrotechnického nebo matematicko-fyzikálního zaměření a akreditovaného kvalifikačního kurzu laboratorní metody v ochraně a podpoře veřejného zdraví nebo nejméně tříletého studia v oborech přírodovědného nebo elektrotechnického zaměření na vyšších odborných školách a akreditovaného kvalifikačního kurzu laboratorní metody v ochraně a podpoře veřejného zdraví, nebo</a:t>
            </a:r>
          </a:p>
          <a:p>
            <a:pPr marL="0" indent="0">
              <a:buNone/>
            </a:pPr>
            <a:r>
              <a:rPr lang="cs-CZ" b="1" dirty="0"/>
              <a:t>e)</a:t>
            </a:r>
            <a:r>
              <a:rPr lang="cs-CZ" dirty="0"/>
              <a:t> střední zdravotnické školy v oboru zdravotní laborant, pokud bylo studium prvního ročníku zahájeno nejpozději ve školním roce 2004/2005</a:t>
            </a:r>
            <a:r>
              <a:rPr lang="cs-CZ" dirty="0" smtClean="0"/>
              <a:t>.</a:t>
            </a:r>
            <a:endParaRPr lang="cs-CZ" dirty="0"/>
          </a:p>
        </p:txBody>
      </p:sp>
    </p:spTree>
    <p:extLst>
      <p:ext uri="{BB962C8B-B14F-4D97-AF65-F5344CB8AC3E}">
        <p14:creationId xmlns:p14="http://schemas.microsoft.com/office/powerpoint/2010/main" val="9599902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Odborná způsobilost k výkonu povolání zdravotního laboranta</a:t>
            </a:r>
            <a:endParaRPr lang="cs-CZ" dirty="0"/>
          </a:p>
        </p:txBody>
      </p:sp>
      <p:sp>
        <p:nvSpPr>
          <p:cNvPr id="3" name="Zástupný symbol pro obsah 2"/>
          <p:cNvSpPr>
            <a:spLocks noGrp="1"/>
          </p:cNvSpPr>
          <p:nvPr>
            <p:ph idx="1"/>
          </p:nvPr>
        </p:nvSpPr>
        <p:spPr/>
        <p:txBody>
          <a:bodyPr>
            <a:normAutofit fontScale="85000" lnSpcReduction="10000"/>
          </a:bodyPr>
          <a:lstStyle/>
          <a:p>
            <a:r>
              <a:rPr lang="cs-CZ" b="1" dirty="0"/>
              <a:t>2)</a:t>
            </a:r>
            <a:r>
              <a:rPr lang="cs-CZ" dirty="0"/>
              <a:t> Zdravotní laborant, který získal odbornou způsobilost podle odstavce 1 písm. e), může vykonávat své povolání bez odborného dohledu až po 3 letech výkonu povolání zdravotního laboranta. Do té doby musí vykonávat své povolání pouze pod odborným dohledem.</a:t>
            </a:r>
          </a:p>
          <a:p>
            <a:r>
              <a:rPr lang="cs-CZ" b="1" dirty="0"/>
              <a:t>(3)</a:t>
            </a:r>
            <a:r>
              <a:rPr lang="cs-CZ" dirty="0"/>
              <a:t> Za výkon povolání zdravotního laboranta se považuje laboratorní činnost v rámci diagnostické péče a vyšetřování a měření složek životních a pracovních podmínek v rámci ochrany veřejného zdraví ve spolupráci s lékařem a odborným pracovníkem v laboratorních metodách.</a:t>
            </a:r>
          </a:p>
          <a:p>
            <a:endParaRPr lang="cs-CZ" dirty="0"/>
          </a:p>
        </p:txBody>
      </p:sp>
    </p:spTree>
    <p:extLst>
      <p:ext uri="{BB962C8B-B14F-4D97-AF65-F5344CB8AC3E}">
        <p14:creationId xmlns:p14="http://schemas.microsoft.com/office/powerpoint/2010/main" val="27798480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Vzdělávací program</a:t>
            </a:r>
            <a:endParaRPr lang="cs-CZ" dirty="0"/>
          </a:p>
        </p:txBody>
      </p:sp>
      <p:sp>
        <p:nvSpPr>
          <p:cNvPr id="3" name="Zástupný symbol pro obsah 2"/>
          <p:cNvSpPr>
            <a:spLocks noGrp="1"/>
          </p:cNvSpPr>
          <p:nvPr>
            <p:ph idx="1"/>
          </p:nvPr>
        </p:nvSpPr>
        <p:spPr/>
        <p:txBody>
          <a:bodyPr/>
          <a:lstStyle/>
          <a:p>
            <a:r>
              <a:rPr lang="cs-CZ" dirty="0"/>
              <a:t>obor specializačního </a:t>
            </a:r>
            <a:r>
              <a:rPr lang="cs-CZ" dirty="0" smtClean="0"/>
              <a:t>vzdělávání</a:t>
            </a:r>
          </a:p>
          <a:p>
            <a:r>
              <a:rPr lang="cs-CZ" dirty="0"/>
              <a:t>akreditovaný kvalifikační kurz </a:t>
            </a:r>
            <a:endParaRPr lang="cs-CZ" dirty="0" smtClean="0"/>
          </a:p>
          <a:p>
            <a:r>
              <a:rPr lang="cs-CZ" dirty="0"/>
              <a:t>certifikovaný kurz</a:t>
            </a:r>
          </a:p>
        </p:txBody>
      </p:sp>
    </p:spTree>
    <p:extLst>
      <p:ext uri="{BB962C8B-B14F-4D97-AF65-F5344CB8AC3E}">
        <p14:creationId xmlns:p14="http://schemas.microsoft.com/office/powerpoint/2010/main" val="13376404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Specializovaná způsobilost</a:t>
            </a:r>
            <a:endParaRPr lang="cs-CZ" dirty="0"/>
          </a:p>
        </p:txBody>
      </p:sp>
      <p:sp>
        <p:nvSpPr>
          <p:cNvPr id="3" name="Zástupný symbol pro obsah 2"/>
          <p:cNvSpPr>
            <a:spLocks noGrp="1"/>
          </p:cNvSpPr>
          <p:nvPr>
            <p:ph idx="1"/>
          </p:nvPr>
        </p:nvSpPr>
        <p:spPr/>
        <p:txBody>
          <a:bodyPr/>
          <a:lstStyle/>
          <a:p>
            <a:r>
              <a:rPr lang="cs-CZ" dirty="0"/>
              <a:t>Vzdělávací program specializačního vzdělávání </a:t>
            </a:r>
            <a:r>
              <a:rPr lang="cs-CZ" dirty="0" err="1" smtClean="0"/>
              <a:t>rese</a:t>
            </a:r>
            <a:r>
              <a:rPr lang="cs-CZ" dirty="0" smtClean="0"/>
              <a:t> </a:t>
            </a:r>
            <a:r>
              <a:rPr lang="cs-CZ" dirty="0"/>
              <a:t>skládá z modulů</a:t>
            </a:r>
            <a:r>
              <a:rPr lang="cs-CZ" dirty="0" smtClean="0"/>
              <a:t>.</a:t>
            </a:r>
          </a:p>
          <a:p>
            <a:r>
              <a:rPr lang="cs-CZ" dirty="0" smtClean="0"/>
              <a:t>Rezidenční místo</a:t>
            </a:r>
          </a:p>
          <a:p>
            <a:r>
              <a:rPr lang="cs-CZ" dirty="0" smtClean="0"/>
              <a:t>Vzdělávací </a:t>
            </a:r>
            <a:r>
              <a:rPr lang="cs-CZ" dirty="0"/>
              <a:t>program </a:t>
            </a:r>
            <a:endParaRPr lang="cs-CZ" dirty="0" smtClean="0"/>
          </a:p>
          <a:p>
            <a:r>
              <a:rPr lang="cs-CZ" dirty="0" smtClean="0"/>
              <a:t>Atestační zkouška</a:t>
            </a:r>
          </a:p>
          <a:p>
            <a:endParaRPr lang="cs-CZ" dirty="0"/>
          </a:p>
        </p:txBody>
      </p:sp>
    </p:spTree>
    <p:extLst>
      <p:ext uri="{BB962C8B-B14F-4D97-AF65-F5344CB8AC3E}">
        <p14:creationId xmlns:p14="http://schemas.microsoft.com/office/powerpoint/2010/main" val="15122696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Přeshraniční spolupráce</a:t>
            </a:r>
            <a:endParaRPr lang="cs-CZ" dirty="0"/>
          </a:p>
        </p:txBody>
      </p:sp>
      <p:sp>
        <p:nvSpPr>
          <p:cNvPr id="3" name="Zástupný symbol pro obsah 2"/>
          <p:cNvSpPr>
            <a:spLocks noGrp="1"/>
          </p:cNvSpPr>
          <p:nvPr>
            <p:ph idx="1"/>
          </p:nvPr>
        </p:nvSpPr>
        <p:spPr/>
        <p:txBody>
          <a:bodyPr/>
          <a:lstStyle/>
          <a:p>
            <a:r>
              <a:rPr lang="cs-CZ" dirty="0" smtClean="0"/>
              <a:t>Možnost uznat celý program i jeho část v zahraničí</a:t>
            </a:r>
          </a:p>
          <a:p>
            <a:r>
              <a:rPr lang="cs-CZ" dirty="0" smtClean="0"/>
              <a:t>Zpravidla nutnost jazykové zkoušky</a:t>
            </a:r>
            <a:endParaRPr lang="cs-CZ" dirty="0"/>
          </a:p>
        </p:txBody>
      </p:sp>
    </p:spTree>
    <p:extLst>
      <p:ext uri="{BB962C8B-B14F-4D97-AF65-F5344CB8AC3E}">
        <p14:creationId xmlns:p14="http://schemas.microsoft.com/office/powerpoint/2010/main" val="25069615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Kvalifikační dohoda</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(1)</a:t>
            </a:r>
            <a:r>
              <a:rPr lang="cs-CZ" dirty="0"/>
              <a:t> Uzavře-li zaměstnavatel se zaměstnancem v souvislosti se zvyšováním kvalifikace kvalifikační dohodu, je její součástí zejména závazek zaměstnavatele umožnit zaměstnanci zvýšení kvalifikace a závazek zaměstnance setrvat u zaměstnavatele v zaměstnání po sjednanou dobu, nejdéle však po dobu 5 let, nebo uhradit zaměstnavateli náklady spojené se zvýšením kvalifikace, které zaměstnavatel na zvýšení kvalifikace zaměstnance vynaložil, a to i tehdy, když zaměstnanec skončí pracovní poměr před zvýšením kvalifikace. Závazek zaměstnance k setrvání v zaměstnání začíná od zvýšení kvalifikace.</a:t>
            </a:r>
          </a:p>
        </p:txBody>
      </p:sp>
    </p:spTree>
    <p:extLst>
      <p:ext uri="{BB962C8B-B14F-4D97-AF65-F5344CB8AC3E}">
        <p14:creationId xmlns:p14="http://schemas.microsoft.com/office/powerpoint/2010/main" val="6752065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Zvyšování kvalifikace</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smtClean="0"/>
              <a:t>Nejsou-li dohodnuta nebo stanovena vyšší nebo další práva, přísluší zaměstnanci od zaměstnavatele při zvyšování kvalifikace pracovní volno s náhradou mzdy nebo platu ve výši průměrného výdělku</a:t>
            </a:r>
          </a:p>
          <a:p>
            <a:pPr marL="0" indent="0">
              <a:buNone/>
            </a:pPr>
            <a:r>
              <a:rPr lang="cs-CZ" b="1" dirty="0" smtClean="0"/>
              <a:t>a)</a:t>
            </a:r>
            <a:r>
              <a:rPr lang="cs-CZ" dirty="0" smtClean="0"/>
              <a:t> v nezbytně nutném rozsahu k účasti na vyučování, výuce nebo školení,</a:t>
            </a:r>
          </a:p>
          <a:p>
            <a:pPr marL="0" indent="0">
              <a:buNone/>
            </a:pPr>
            <a:r>
              <a:rPr lang="cs-CZ" b="1" dirty="0" smtClean="0"/>
              <a:t>b</a:t>
            </a:r>
            <a:r>
              <a:rPr lang="cs-CZ" b="1" dirty="0"/>
              <a:t>)</a:t>
            </a:r>
            <a:r>
              <a:rPr lang="cs-CZ" dirty="0"/>
              <a:t> 2 pracovní dny na přípravu a vykonání každé </a:t>
            </a:r>
            <a:r>
              <a:rPr lang="cs-CZ" dirty="0" smtClean="0"/>
              <a:t>zkoušky,</a:t>
            </a:r>
            <a:endParaRPr lang="cs-CZ" dirty="0"/>
          </a:p>
          <a:p>
            <a:pPr marL="0" indent="0">
              <a:buNone/>
            </a:pPr>
            <a:r>
              <a:rPr lang="cs-CZ" b="1" dirty="0"/>
              <a:t>c)</a:t>
            </a:r>
            <a:r>
              <a:rPr lang="cs-CZ" dirty="0"/>
              <a:t> 5 pracovních dnů na přípravu a vykonání závěrečné zkoušky, maturitní zkoušky nebo absolutoria,</a:t>
            </a:r>
          </a:p>
          <a:p>
            <a:pPr marL="0" indent="0">
              <a:buNone/>
            </a:pPr>
            <a:r>
              <a:rPr lang="cs-CZ" b="1" dirty="0"/>
              <a:t>d)</a:t>
            </a:r>
            <a:r>
              <a:rPr lang="cs-CZ" dirty="0"/>
              <a:t> 10 pracovních dnů na vypracování a obhajobu absolventské práce, bakalářské práce, diplomové práce</a:t>
            </a:r>
            <a:r>
              <a:rPr lang="cs-CZ" dirty="0" smtClean="0"/>
              <a:t>,,</a:t>
            </a:r>
            <a:endParaRPr lang="cs-CZ" dirty="0"/>
          </a:p>
          <a:p>
            <a:pPr marL="0" indent="0">
              <a:buNone/>
            </a:pPr>
            <a:r>
              <a:rPr lang="cs-CZ" b="1" dirty="0"/>
              <a:t>e)</a:t>
            </a:r>
            <a:r>
              <a:rPr lang="cs-CZ" dirty="0"/>
              <a:t> 40 pracovních dnů na přípravu a vykonání státní závěrečné zkoušky, státní rigorózní zkoušky v oblasti lékařství, veterinárního lékařství a hygieny a státní doktorské zkoušky.</a:t>
            </a:r>
          </a:p>
          <a:p>
            <a:endParaRPr lang="cs-CZ" dirty="0"/>
          </a:p>
        </p:txBody>
      </p:sp>
    </p:spTree>
    <p:extLst>
      <p:ext uri="{BB962C8B-B14F-4D97-AF65-F5344CB8AC3E}">
        <p14:creationId xmlns:p14="http://schemas.microsoft.com/office/powerpoint/2010/main" val="3310544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předpis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Zakazuje </a:t>
            </a:r>
            <a:r>
              <a:rPr lang="cs-CZ" dirty="0"/>
              <a:t>se, aby vnitřní předpis ukládal zaměstnanci povinnosti nebo zkracoval jeho práva stanovená tímto zákonem. </a:t>
            </a:r>
          </a:p>
          <a:p>
            <a:r>
              <a:rPr lang="cs-CZ" dirty="0" smtClean="0"/>
              <a:t>Musí </a:t>
            </a:r>
            <a:r>
              <a:rPr lang="cs-CZ" dirty="0"/>
              <a:t>být vydán písemně, nesmí být v rozporu s právními předpisy ani být vydán se zpětnou účinností, jinak je zcela nebo v dotčené části neplatný. </a:t>
            </a:r>
            <a:r>
              <a:rPr lang="cs-CZ" dirty="0" smtClean="0"/>
              <a:t>Zpravidla </a:t>
            </a:r>
            <a:r>
              <a:rPr lang="cs-CZ" dirty="0"/>
              <a:t>na dobu určitou, nejméně však na dobu 1 roku; </a:t>
            </a:r>
            <a:endParaRPr lang="cs-CZ" dirty="0" smtClean="0"/>
          </a:p>
          <a:p>
            <a:r>
              <a:rPr lang="cs-CZ" dirty="0" smtClean="0"/>
              <a:t>Vnitřní </a:t>
            </a:r>
            <a:r>
              <a:rPr lang="cs-CZ" dirty="0"/>
              <a:t>předpis je závazný pro zaměstnavatele a pro všechny jeho zaměstnance. </a:t>
            </a:r>
            <a:endParaRPr lang="cs-CZ" dirty="0" smtClean="0"/>
          </a:p>
          <a:p>
            <a:r>
              <a:rPr lang="cs-CZ" dirty="0" smtClean="0"/>
              <a:t>Povinen </a:t>
            </a:r>
            <a:r>
              <a:rPr lang="cs-CZ" dirty="0"/>
              <a:t>zaměstnance seznámit s vydáním, změnou nebo zrušením vnitřního předpisu nejpozději do 15 dnů. Vnitřní předpis musí být všem zaměstnancům zaměstnavatele přístupný. Zaměstnavatel je povinen uschovat vnitřní předpis po dobu 10 let ode dne ukončení doby jeho platnosti</a:t>
            </a:r>
            <a:r>
              <a:rPr lang="cs-CZ" dirty="0" smtClean="0"/>
              <a:t>.</a:t>
            </a:r>
            <a:endParaRPr lang="cs-CZ" dirty="0"/>
          </a:p>
        </p:txBody>
      </p:sp>
    </p:spTree>
    <p:extLst>
      <p:ext uri="{BB962C8B-B14F-4D97-AF65-F5344CB8AC3E}">
        <p14:creationId xmlns:p14="http://schemas.microsoft.com/office/powerpoint/2010/main" val="3618535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řád</a:t>
            </a:r>
            <a:endParaRPr lang="cs-CZ" dirty="0"/>
          </a:p>
        </p:txBody>
      </p:sp>
      <p:sp>
        <p:nvSpPr>
          <p:cNvPr id="3" name="Zástupný symbol pro obsah 2"/>
          <p:cNvSpPr>
            <a:spLocks noGrp="1"/>
          </p:cNvSpPr>
          <p:nvPr>
            <p:ph idx="1"/>
          </p:nvPr>
        </p:nvSpPr>
        <p:spPr/>
        <p:txBody>
          <a:bodyPr/>
          <a:lstStyle/>
          <a:p>
            <a:r>
              <a:rPr lang="cs-CZ" dirty="0" smtClean="0"/>
              <a:t>zvláštním </a:t>
            </a:r>
            <a:r>
              <a:rPr lang="cs-CZ" dirty="0"/>
              <a:t>druhem vnitřního předpisu; </a:t>
            </a:r>
            <a:endParaRPr lang="cs-CZ" dirty="0" smtClean="0"/>
          </a:p>
          <a:p>
            <a:r>
              <a:rPr lang="cs-CZ" dirty="0" smtClean="0"/>
              <a:t>rozvádí povinnosti </a:t>
            </a:r>
            <a:r>
              <a:rPr lang="cs-CZ" dirty="0"/>
              <a:t>zaměstnavatele a zaměstnance vyplývající z pracovněprávních vztahů.</a:t>
            </a:r>
          </a:p>
        </p:txBody>
      </p:sp>
    </p:spTree>
    <p:extLst>
      <p:ext uri="{BB962C8B-B14F-4D97-AF65-F5344CB8AC3E}">
        <p14:creationId xmlns:p14="http://schemas.microsoft.com/office/powerpoint/2010/main" val="1672283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Osobní spis</a:t>
            </a:r>
            <a:endParaRPr lang="cs-CZ" dirty="0"/>
          </a:p>
        </p:txBody>
      </p:sp>
      <p:sp>
        <p:nvSpPr>
          <p:cNvPr id="3" name="Zástupný symbol pro obsah 2"/>
          <p:cNvSpPr>
            <a:spLocks noGrp="1"/>
          </p:cNvSpPr>
          <p:nvPr>
            <p:ph idx="1"/>
          </p:nvPr>
        </p:nvSpPr>
        <p:spPr/>
        <p:txBody>
          <a:bodyPr/>
          <a:lstStyle/>
          <a:p>
            <a:r>
              <a:rPr lang="cs-CZ" dirty="0"/>
              <a:t>Zaměstnavatel je oprávněn vést osobní spis zaměstnance</a:t>
            </a:r>
            <a:r>
              <a:rPr lang="cs-CZ" dirty="0" smtClean="0"/>
              <a:t>.</a:t>
            </a:r>
          </a:p>
          <a:p>
            <a:r>
              <a:rPr lang="cs-CZ" dirty="0"/>
              <a:t> Zaměstnanec má právo nahlížet do svého osobního spisu, činit si z něho výpisky a pořizovat si stejnopisy dokladů v něm obsažených, a to na náklady zaměstnavatele.</a:t>
            </a:r>
          </a:p>
        </p:txBody>
      </p:sp>
    </p:spTree>
    <p:extLst>
      <p:ext uri="{BB962C8B-B14F-4D97-AF65-F5344CB8AC3E}">
        <p14:creationId xmlns:p14="http://schemas.microsoft.com/office/powerpoint/2010/main" val="2284887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err="1" smtClean="0"/>
              <a:t>Time</a:t>
            </a:r>
            <a:r>
              <a:rPr lang="cs-CZ" dirty="0" smtClean="0"/>
              <a:t> management</a:t>
            </a:r>
            <a:endParaRPr lang="cs-CZ" dirty="0"/>
          </a:p>
        </p:txBody>
      </p:sp>
    </p:spTree>
    <p:extLst>
      <p:ext uri="{BB962C8B-B14F-4D97-AF65-F5344CB8AC3E}">
        <p14:creationId xmlns:p14="http://schemas.microsoft.com/office/powerpoint/2010/main" val="1437162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a:t>
            </a:r>
            <a:endParaRPr lang="cs-CZ" dirty="0"/>
          </a:p>
        </p:txBody>
      </p:sp>
      <p:sp>
        <p:nvSpPr>
          <p:cNvPr id="3" name="Zástupný symbol pro obsah 2"/>
          <p:cNvSpPr>
            <a:spLocks noGrp="1"/>
          </p:cNvSpPr>
          <p:nvPr>
            <p:ph idx="1"/>
          </p:nvPr>
        </p:nvSpPr>
        <p:spPr/>
        <p:txBody>
          <a:bodyPr/>
          <a:lstStyle/>
          <a:p>
            <a:r>
              <a:rPr lang="cs-CZ" dirty="0" smtClean="0"/>
              <a:t>Pracovní doba</a:t>
            </a:r>
          </a:p>
          <a:p>
            <a:r>
              <a:rPr lang="cs-CZ" dirty="0" smtClean="0"/>
              <a:t>Doba odpočinku</a:t>
            </a:r>
          </a:p>
          <a:p>
            <a:r>
              <a:rPr lang="cs-CZ" dirty="0" smtClean="0"/>
              <a:t>Práce přesčas</a:t>
            </a:r>
          </a:p>
          <a:p>
            <a:r>
              <a:rPr lang="cs-CZ" dirty="0" smtClean="0"/>
              <a:t>Směna </a:t>
            </a:r>
          </a:p>
          <a:p>
            <a:r>
              <a:rPr lang="cs-CZ" dirty="0"/>
              <a:t> pracovní pohotovostí </a:t>
            </a:r>
            <a:r>
              <a:rPr lang="cs-CZ" dirty="0" smtClean="0"/>
              <a:t>doba</a:t>
            </a:r>
          </a:p>
          <a:p>
            <a:r>
              <a:rPr lang="cs-CZ" dirty="0"/>
              <a:t> noční </a:t>
            </a:r>
            <a:r>
              <a:rPr lang="cs-CZ" dirty="0" smtClean="0"/>
              <a:t>práce</a:t>
            </a:r>
            <a:endParaRPr lang="cs-CZ" dirty="0"/>
          </a:p>
        </p:txBody>
      </p:sp>
    </p:spTree>
    <p:extLst>
      <p:ext uri="{BB962C8B-B14F-4D97-AF65-F5344CB8AC3E}">
        <p14:creationId xmlns:p14="http://schemas.microsoft.com/office/powerpoint/2010/main" val="3799752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doba</a:t>
            </a:r>
            <a:endParaRPr lang="cs-CZ" dirty="0"/>
          </a:p>
        </p:txBody>
      </p:sp>
      <p:sp>
        <p:nvSpPr>
          <p:cNvPr id="3" name="Zástupný symbol pro obsah 2"/>
          <p:cNvSpPr>
            <a:spLocks noGrp="1"/>
          </p:cNvSpPr>
          <p:nvPr>
            <p:ph idx="1"/>
          </p:nvPr>
        </p:nvSpPr>
        <p:spPr/>
        <p:txBody>
          <a:bodyPr/>
          <a:lstStyle/>
          <a:p>
            <a:r>
              <a:rPr lang="cs-CZ" dirty="0" smtClean="0"/>
              <a:t>Kolik hodin týdně</a:t>
            </a:r>
          </a:p>
          <a:p>
            <a:r>
              <a:rPr lang="cs-CZ" dirty="0" smtClean="0"/>
              <a:t>Běžně 40 hodin</a:t>
            </a:r>
          </a:p>
          <a:p>
            <a:r>
              <a:rPr lang="cs-CZ" dirty="0" smtClean="0"/>
              <a:t>třísměnným </a:t>
            </a:r>
            <a:r>
              <a:rPr lang="cs-CZ" dirty="0"/>
              <a:t>a nepřetržitým pracovním režimem 37,5 hodiny týdně,</a:t>
            </a:r>
          </a:p>
          <a:p>
            <a:r>
              <a:rPr lang="cs-CZ" dirty="0" smtClean="0"/>
              <a:t>s </a:t>
            </a:r>
            <a:r>
              <a:rPr lang="cs-CZ" dirty="0"/>
              <a:t>dvousměnným pracovním režimem 38,75 hodiny týdně</a:t>
            </a:r>
            <a:r>
              <a:rPr lang="cs-CZ" dirty="0" smtClean="0"/>
              <a:t>.</a:t>
            </a:r>
          </a:p>
          <a:p>
            <a:r>
              <a:rPr lang="cs-CZ" dirty="0" smtClean="0"/>
              <a:t>Kratší musí být sjednána</a:t>
            </a:r>
          </a:p>
          <a:p>
            <a:r>
              <a:rPr lang="cs-CZ" dirty="0" smtClean="0"/>
              <a:t>Pružné rozvržení</a:t>
            </a:r>
            <a:endParaRPr lang="cs-CZ" dirty="0"/>
          </a:p>
          <a:p>
            <a:endParaRPr lang="cs-CZ" dirty="0"/>
          </a:p>
        </p:txBody>
      </p:sp>
    </p:spTree>
    <p:extLst>
      <p:ext uri="{BB962C8B-B14F-4D97-AF65-F5344CB8AC3E}">
        <p14:creationId xmlns:p14="http://schemas.microsoft.com/office/powerpoint/2010/main" val="30297627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204</TotalTime>
  <Words>873</Words>
  <Application>Microsoft Office PowerPoint</Application>
  <PresentationFormat>Předvádění na obrazovce (4:3)</PresentationFormat>
  <Paragraphs>163</Paragraphs>
  <Slides>38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38</vt:i4>
      </vt:variant>
    </vt:vector>
  </HeadingPairs>
  <TitlesOfParts>
    <vt:vector size="42" baseType="lpstr">
      <vt:lpstr>Franklin Gothic Book</vt:lpstr>
      <vt:lpstr>Franklin Gothic Medium</vt:lpstr>
      <vt:lpstr>Wingdings 2</vt:lpstr>
      <vt:lpstr>Cesta</vt:lpstr>
      <vt:lpstr>Řízení zaměstnanců</vt:lpstr>
      <vt:lpstr>Pokyny Zaměstnavatele</vt:lpstr>
      <vt:lpstr>Vnitřní normy</vt:lpstr>
      <vt:lpstr>Vnitřní předpis</vt:lpstr>
      <vt:lpstr>Pracovní řád</vt:lpstr>
      <vt:lpstr>Osobní spis</vt:lpstr>
      <vt:lpstr>Time management</vt:lpstr>
      <vt:lpstr>Pojmy</vt:lpstr>
      <vt:lpstr>Pracovní doba</vt:lpstr>
      <vt:lpstr>Přestávka a doba odpočinku</vt:lpstr>
      <vt:lpstr>Dny pracovního klidu</vt:lpstr>
      <vt:lpstr>Práce přesčas</vt:lpstr>
      <vt:lpstr>PřesČasy ve zdravotnictví</vt:lpstr>
      <vt:lpstr>Dohoda o další dohodnuté práci přesčas</vt:lpstr>
      <vt:lpstr>Noční práce</vt:lpstr>
      <vt:lpstr>Noční práce</vt:lpstr>
      <vt:lpstr>Pracovní cesta</vt:lpstr>
      <vt:lpstr>Prezentace aplikace PowerPoint</vt:lpstr>
      <vt:lpstr>Náhrady</vt:lpstr>
      <vt:lpstr>Alternativní formy pracovní doby</vt:lpstr>
      <vt:lpstr>Pružné rozvržení pracovní doby</vt:lpstr>
      <vt:lpstr>Konto pracovní doby</vt:lpstr>
      <vt:lpstr>Příplatky</vt:lpstr>
      <vt:lpstr>Příplatky</vt:lpstr>
      <vt:lpstr>DOvolená</vt:lpstr>
      <vt:lpstr>Překážky v práci</vt:lpstr>
      <vt:lpstr>PřeKážky</vt:lpstr>
      <vt:lpstr>Jiné důležité překážky v práci</vt:lpstr>
      <vt:lpstr>VzdĚlávání pracovníků ve zdravotnictví</vt:lpstr>
      <vt:lpstr>Základní právní předpisy</vt:lpstr>
      <vt:lpstr>Zdravotnické povolání</vt:lpstr>
      <vt:lpstr>Odborná způsobilost k výkonu povolání zdravotního laboranta</vt:lpstr>
      <vt:lpstr>Odborná způsobilost k výkonu povolání zdravotního laboranta</vt:lpstr>
      <vt:lpstr>Vzdělávací program</vt:lpstr>
      <vt:lpstr>Specializovaná způsobilost</vt:lpstr>
      <vt:lpstr>Přeshraniční spolupráce</vt:lpstr>
      <vt:lpstr>Kvalifikační dohoda</vt:lpstr>
      <vt:lpstr>Zvyšování kvalifikace</vt:lpstr>
    </vt:vector>
  </TitlesOfParts>
  <Company>PrF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Personální politika a profesní vzdělávání</dc:title>
  <dc:creator>76882</dc:creator>
  <cp:lastModifiedBy>Michal Koščík</cp:lastModifiedBy>
  <cp:revision>16</cp:revision>
  <dcterms:created xsi:type="dcterms:W3CDTF">2014-09-08T21:07:55Z</dcterms:created>
  <dcterms:modified xsi:type="dcterms:W3CDTF">2016-04-24T16:24:33Z</dcterms:modified>
</cp:coreProperties>
</file>