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229" autoAdjust="0"/>
  </p:normalViewPr>
  <p:slideViewPr>
    <p:cSldViewPr>
      <p:cViewPr>
        <p:scale>
          <a:sx n="73" d="100"/>
          <a:sy n="73" d="100"/>
        </p:scale>
        <p:origin x="-1076" y="4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98013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lang="cs-CZ" dirty="0"/>
          </a:p>
        </p:txBody>
      </p:sp>
      <p:sp>
        <p:nvSpPr>
          <p:cNvPr id="166" name="Shape 1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endParaRPr lang="cs-CZ" dirty="0"/>
          </a:p>
        </p:txBody>
      </p:sp>
      <p:sp>
        <p:nvSpPr>
          <p:cNvPr id="173" name="Shape 17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endParaRPr lang="cs-CZ" dirty="0"/>
          </a:p>
        </p:txBody>
      </p:sp>
      <p:sp>
        <p:nvSpPr>
          <p:cNvPr id="180" name="Shape 18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cs-CZ" dirty="0">
              <a:solidFill>
                <a:schemeClr val="dk1"/>
              </a:solidFill>
            </a:endParaRPr>
          </a:p>
        </p:txBody>
      </p:sp>
      <p:sp>
        <p:nvSpPr>
          <p:cNvPr id="101" name="Shape 101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lang="cs-CZ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cs-CZ" b="0" i="0" u="none" strike="noStrike" cap="none" baseline="0" dirty="0">
              <a:solidFill>
                <a:schemeClr val="dk1"/>
              </a:solidFill>
            </a:endParaRPr>
          </a:p>
        </p:txBody>
      </p:sp>
      <p:sp>
        <p:nvSpPr>
          <p:cNvPr id="108" name="Shape 10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cs-CZ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cs-CZ" b="0" i="0" u="none" strike="noStrike" cap="none" baseline="0" dirty="0">
              <a:solidFill>
                <a:schemeClr val="dk1"/>
              </a:solidFill>
            </a:endParaRPr>
          </a:p>
        </p:txBody>
      </p:sp>
      <p:sp>
        <p:nvSpPr>
          <p:cNvPr id="115" name="Shape 11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cs-CZ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cs-CZ" dirty="0">
              <a:solidFill>
                <a:schemeClr val="dk1"/>
              </a:solidFill>
            </a:endParaRPr>
          </a:p>
        </p:txBody>
      </p:sp>
      <p:sp>
        <p:nvSpPr>
          <p:cNvPr id="122" name="Shape 122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cs-CZ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cs-CZ" b="0" i="0" u="none" strike="noStrike" cap="none" baseline="0" dirty="0">
              <a:solidFill>
                <a:schemeClr val="dk1"/>
              </a:solidFill>
            </a:endParaRPr>
          </a:p>
        </p:txBody>
      </p:sp>
      <p:sp>
        <p:nvSpPr>
          <p:cNvPr id="133" name="Shape 133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cs-CZ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cs-CZ" dirty="0">
              <a:solidFill>
                <a:schemeClr val="dk1"/>
              </a:solidFill>
            </a:endParaRPr>
          </a:p>
        </p:txBody>
      </p:sp>
      <p:sp>
        <p:nvSpPr>
          <p:cNvPr id="141" name="Shape 141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cs-CZ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cs-CZ" dirty="0">
              <a:solidFill>
                <a:schemeClr val="dk1"/>
              </a:solidFill>
            </a:endParaRPr>
          </a:p>
        </p:txBody>
      </p:sp>
      <p:sp>
        <p:nvSpPr>
          <p:cNvPr id="150" name="Shape 150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lang="cs-CZ"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endParaRPr lang="cs-CZ" dirty="0"/>
          </a:p>
        </p:txBody>
      </p:sp>
      <p:sp>
        <p:nvSpPr>
          <p:cNvPr id="157" name="Shape 15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ctrTitle"/>
          </p:nvPr>
        </p:nvSpPr>
        <p:spPr>
          <a:xfrm>
            <a:off x="685800" y="1371600"/>
            <a:ext cx="7848599" cy="19272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ubTitle" idx="1"/>
          </p:nvPr>
        </p:nvSpPr>
        <p:spPr>
          <a:xfrm>
            <a:off x="685800" y="3505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480"/>
              </a:spcBef>
              <a:buClr>
                <a:schemeClr val="accent1"/>
              </a:buClr>
              <a:buFont typeface="Arial"/>
              <a:buNone/>
              <a:defRPr/>
            </a:lvl1pPr>
            <a:lvl2pPr marL="457200" marR="0" indent="0" algn="ctr" rtl="0">
              <a:spcBef>
                <a:spcPts val="400"/>
              </a:spcBef>
              <a:buClr>
                <a:schemeClr val="accent1"/>
              </a:buClr>
              <a:buFont typeface="Arial"/>
              <a:buNone/>
              <a:defRPr/>
            </a:lvl2pPr>
            <a:lvl3pPr marL="914400" marR="0" indent="0" algn="ctr" rtl="0">
              <a:spcBef>
                <a:spcPts val="360"/>
              </a:spcBef>
              <a:buClr>
                <a:schemeClr val="accent1"/>
              </a:buClr>
              <a:buFont typeface="Arial"/>
              <a:buNone/>
              <a:defRPr/>
            </a:lvl3pPr>
            <a:lvl4pPr marL="1371600" marR="0" indent="0" algn="ctr" rtl="0">
              <a:spcBef>
                <a:spcPts val="320"/>
              </a:spcBef>
              <a:buClr>
                <a:schemeClr val="accent1"/>
              </a:buClr>
              <a:buFont typeface="Arial"/>
              <a:buNone/>
              <a:defRPr/>
            </a:lvl4pPr>
            <a:lvl5pPr marL="1828800" marR="0" indent="0" algn="ctr" rtl="0">
              <a:spcBef>
                <a:spcPts val="280"/>
              </a:spcBef>
              <a:buClr>
                <a:schemeClr val="accent1"/>
              </a:buClr>
              <a:buFont typeface="Arial"/>
              <a:buNone/>
              <a:defRPr/>
            </a:lvl5pPr>
            <a:lvl6pPr marL="2286000" marR="0" indent="0" algn="ctr" rtl="0">
              <a:spcBef>
                <a:spcPts val="260"/>
              </a:spcBef>
              <a:buClr>
                <a:schemeClr val="accent1"/>
              </a:buClr>
              <a:buFont typeface="Arial"/>
              <a:buNone/>
              <a:defRPr/>
            </a:lvl6pPr>
            <a:lvl7pPr marL="2743200" marR="0" indent="0" algn="ctr" rtl="0">
              <a:spcBef>
                <a:spcPts val="260"/>
              </a:spcBef>
              <a:buClr>
                <a:schemeClr val="accent1"/>
              </a:buClr>
              <a:buFont typeface="Arial"/>
              <a:buNone/>
              <a:defRPr/>
            </a:lvl7pPr>
            <a:lvl8pPr marL="3200400" marR="0" indent="0" algn="ctr" rtl="0">
              <a:spcBef>
                <a:spcPts val="260"/>
              </a:spcBef>
              <a:buClr>
                <a:schemeClr val="accent1"/>
              </a:buClr>
              <a:buFont typeface="Arial"/>
              <a:buNone/>
              <a:defRPr/>
            </a:lvl8pPr>
            <a:lvl9pPr marL="3657600" marR="0" indent="0" algn="ctr" rtl="0">
              <a:spcBef>
                <a:spcPts val="260"/>
              </a:spcBef>
              <a:buClr>
                <a:schemeClr val="accent1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spcBef>
                <a:spcPts val="0"/>
              </a:spcBef>
              <a:buNone/>
              <a:defRPr sz="1400" b="1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  <p:cxnSp>
        <p:nvCxnSpPr>
          <p:cNvPr id="22" name="Shape 22"/>
          <p:cNvCxnSpPr/>
          <p:nvPr/>
        </p:nvCxnSpPr>
        <p:spPr>
          <a:xfrm>
            <a:off x="685800" y="3398519"/>
            <a:ext cx="7848599" cy="1587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Nadpis a svislý 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 rot="5400000">
            <a:off x="2133599" y="-76200"/>
            <a:ext cx="4876799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82880" indent="-53339" algn="l" rtl="0">
              <a:spcBef>
                <a:spcPts val="480"/>
              </a:spcBef>
              <a:buClr>
                <a:schemeClr val="accent1"/>
              </a:buClr>
              <a:buFont typeface="Arial"/>
              <a:buChar char="•"/>
              <a:defRPr/>
            </a:lvl1pPr>
            <a:lvl2pPr marL="457200" indent="-82550" algn="l" rtl="0">
              <a:spcBef>
                <a:spcPts val="400"/>
              </a:spcBef>
              <a:buClr>
                <a:schemeClr val="accent1"/>
              </a:buClr>
              <a:buFont typeface="Arial"/>
              <a:buChar char="•"/>
              <a:defRPr/>
            </a:lvl2pPr>
            <a:lvl3pPr marL="731520" indent="-82550" algn="l" rtl="0">
              <a:spcBef>
                <a:spcPts val="360"/>
              </a:spcBef>
              <a:buClr>
                <a:schemeClr val="accent1"/>
              </a:buClr>
              <a:buFont typeface="Arial"/>
              <a:buChar char="•"/>
              <a:defRPr/>
            </a:lvl3pPr>
            <a:lvl4pPr marL="1005839" indent="-91439" algn="l" rtl="0">
              <a:spcBef>
                <a:spcPts val="320"/>
              </a:spcBef>
              <a:buClr>
                <a:schemeClr val="accent1"/>
              </a:buClr>
              <a:buFont typeface="Arial"/>
              <a:buChar char="•"/>
              <a:defRPr/>
            </a:lvl4pPr>
            <a:lvl5pPr marL="1188720" indent="-58419" algn="l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/>
            </a:lvl5pPr>
            <a:lvl6pPr marL="1371600" indent="-10795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6pPr>
            <a:lvl7pPr marL="1554480" indent="-10033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7pPr>
            <a:lvl8pPr marL="1737360" indent="-10541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8pPr>
            <a:lvl9pPr marL="1920240" indent="-110489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spcBef>
                <a:spcPts val="0"/>
              </a:spcBef>
              <a:buNone/>
              <a:defRPr sz="1400" b="1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Svislý nadpis a 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 rot="5400000">
            <a:off x="4724399" y="2514600"/>
            <a:ext cx="5867400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 rot="5400000">
            <a:off x="533400" y="533400"/>
            <a:ext cx="5867400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82880" indent="-53339" algn="l" rtl="0">
              <a:spcBef>
                <a:spcPts val="480"/>
              </a:spcBef>
              <a:buClr>
                <a:schemeClr val="accent1"/>
              </a:buClr>
              <a:buFont typeface="Arial"/>
              <a:buChar char="•"/>
              <a:defRPr/>
            </a:lvl1pPr>
            <a:lvl2pPr marL="457200" indent="-82550" algn="l" rtl="0">
              <a:spcBef>
                <a:spcPts val="400"/>
              </a:spcBef>
              <a:buClr>
                <a:schemeClr val="accent1"/>
              </a:buClr>
              <a:buFont typeface="Arial"/>
              <a:buChar char="•"/>
              <a:defRPr/>
            </a:lvl2pPr>
            <a:lvl3pPr marL="731520" indent="-82550" algn="l" rtl="0">
              <a:spcBef>
                <a:spcPts val="360"/>
              </a:spcBef>
              <a:buClr>
                <a:schemeClr val="accent1"/>
              </a:buClr>
              <a:buFont typeface="Arial"/>
              <a:buChar char="•"/>
              <a:defRPr/>
            </a:lvl3pPr>
            <a:lvl4pPr marL="1005839" indent="-91439" algn="l" rtl="0">
              <a:spcBef>
                <a:spcPts val="320"/>
              </a:spcBef>
              <a:buClr>
                <a:schemeClr val="accent1"/>
              </a:buClr>
              <a:buFont typeface="Arial"/>
              <a:buChar char="•"/>
              <a:defRPr/>
            </a:lvl4pPr>
            <a:lvl5pPr marL="1188720" indent="-58419" algn="l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/>
            </a:lvl5pPr>
            <a:lvl6pPr marL="1371600" indent="-10795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6pPr>
            <a:lvl7pPr marL="1554480" indent="-10033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7pPr>
            <a:lvl8pPr marL="1737360" indent="-10541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8pPr>
            <a:lvl9pPr marL="1920240" indent="-110489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spcBef>
                <a:spcPts val="0"/>
              </a:spcBef>
              <a:buNone/>
              <a:defRPr sz="1400" b="1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82880" indent="-53339" algn="l" rtl="0">
              <a:spcBef>
                <a:spcPts val="480"/>
              </a:spcBef>
              <a:buClr>
                <a:schemeClr val="accent1"/>
              </a:buClr>
              <a:buFont typeface="Arial"/>
              <a:buChar char="•"/>
              <a:defRPr/>
            </a:lvl1pPr>
            <a:lvl2pPr marL="457200" indent="-82550" algn="l" rtl="0">
              <a:spcBef>
                <a:spcPts val="400"/>
              </a:spcBef>
              <a:buClr>
                <a:schemeClr val="accent1"/>
              </a:buClr>
              <a:buFont typeface="Arial"/>
              <a:buChar char="•"/>
              <a:defRPr/>
            </a:lvl2pPr>
            <a:lvl3pPr marL="731520" indent="-82550" algn="l" rtl="0">
              <a:spcBef>
                <a:spcPts val="360"/>
              </a:spcBef>
              <a:buClr>
                <a:schemeClr val="accent1"/>
              </a:buClr>
              <a:buFont typeface="Arial"/>
              <a:buChar char="•"/>
              <a:defRPr/>
            </a:lvl3pPr>
            <a:lvl4pPr marL="1005839" indent="-91439" algn="l" rtl="0">
              <a:spcBef>
                <a:spcPts val="320"/>
              </a:spcBef>
              <a:buClr>
                <a:schemeClr val="accent1"/>
              </a:buClr>
              <a:buFont typeface="Arial"/>
              <a:buChar char="•"/>
              <a:defRPr/>
            </a:lvl4pPr>
            <a:lvl5pPr marL="1188720" indent="-58419" algn="l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/>
            </a:lvl5pPr>
            <a:lvl6pPr marL="1371600" indent="-10795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6pPr>
            <a:lvl7pPr marL="1554480" indent="-10033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7pPr>
            <a:lvl8pPr marL="1737360" indent="-10541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8pPr>
            <a:lvl9pPr marL="1920240" indent="-110489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spcBef>
                <a:spcPts val="0"/>
              </a:spcBef>
              <a:buNone/>
              <a:defRPr sz="1400" b="1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Porovnání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457200" y="1676400"/>
            <a:ext cx="3931919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algn="ctr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457200" y="2438400"/>
            <a:ext cx="3931919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3"/>
          </p:nvPr>
        </p:nvSpPr>
        <p:spPr>
          <a:xfrm>
            <a:off x="4754880" y="1676400"/>
            <a:ext cx="3931919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algn="ctr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4"/>
          </p:nvPr>
        </p:nvSpPr>
        <p:spPr>
          <a:xfrm>
            <a:off x="4754880" y="2438400"/>
            <a:ext cx="3931919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spcBef>
                <a:spcPts val="0"/>
              </a:spcBef>
              <a:buNone/>
              <a:defRPr sz="1400" b="1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  <p:cxnSp>
        <p:nvCxnSpPr>
          <p:cNvPr id="38" name="Shape 38"/>
          <p:cNvCxnSpPr/>
          <p:nvPr/>
        </p:nvCxnSpPr>
        <p:spPr>
          <a:xfrm rot="5400000">
            <a:off x="2217817" y="4045823"/>
            <a:ext cx="4709160" cy="793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Záhlaví části">
    <p:bg>
      <p:bgPr>
        <a:solidFill>
          <a:schemeClr val="dk2"/>
        </a:soli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722312" y="2362200"/>
            <a:ext cx="7772400" cy="22002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722312" y="4626864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chemeClr val="lt2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spcBef>
                <a:spcPts val="0"/>
              </a:spcBef>
              <a:buNone/>
              <a:defRPr sz="1400" b="1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  <p:cxnSp>
        <p:nvCxnSpPr>
          <p:cNvPr id="45" name="Shape 45"/>
          <p:cNvCxnSpPr/>
          <p:nvPr/>
        </p:nvCxnSpPr>
        <p:spPr>
          <a:xfrm>
            <a:off x="731520" y="4599432"/>
            <a:ext cx="7848599" cy="1587"/>
          </a:xfrm>
          <a:prstGeom prst="straightConnector1">
            <a:avLst/>
          </a:prstGeom>
          <a:noFill/>
          <a:ln w="19050" cap="flat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457200" y="1673351"/>
            <a:ext cx="4038599" cy="471830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4648200" y="1673351"/>
            <a:ext cx="4038599" cy="471830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spcBef>
                <a:spcPts val="0"/>
              </a:spcBef>
              <a:buNone/>
              <a:defRPr sz="1400" b="1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Pouze nadpis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spcBef>
                <a:spcPts val="0"/>
              </a:spcBef>
              <a:buNone/>
              <a:defRPr sz="1400" b="1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spcBef>
                <a:spcPts val="0"/>
              </a:spcBef>
              <a:buNone/>
              <a:defRPr sz="1400" b="1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bsah s titulkem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457200" y="792079"/>
            <a:ext cx="2139695" cy="126187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2971800" y="792079"/>
            <a:ext cx="5714999" cy="55778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body" idx="2"/>
          </p:nvPr>
        </p:nvSpPr>
        <p:spPr>
          <a:xfrm>
            <a:off x="457200" y="2130551"/>
            <a:ext cx="2139695" cy="424361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spcBef>
                <a:spcPts val="0"/>
              </a:spcBef>
              <a:buNone/>
              <a:defRPr sz="1400" b="1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  <p:cxnSp>
        <p:nvCxnSpPr>
          <p:cNvPr id="69" name="Shape 69"/>
          <p:cNvCxnSpPr/>
          <p:nvPr/>
        </p:nvCxnSpPr>
        <p:spPr>
          <a:xfrm rot="5400000">
            <a:off x="-13115" y="3580205"/>
            <a:ext cx="5577839" cy="1587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Obrázek s titulkem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457200" y="792479"/>
            <a:ext cx="2142679" cy="12649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2" name="Shape 72"/>
          <p:cNvSpPr>
            <a:spLocks noGrp="1"/>
          </p:cNvSpPr>
          <p:nvPr>
            <p:ph type="pic" idx="2"/>
          </p:nvPr>
        </p:nvSpPr>
        <p:spPr>
          <a:xfrm>
            <a:off x="2858609" y="838200"/>
            <a:ext cx="5904389" cy="5500456"/>
          </a:xfrm>
          <a:prstGeom prst="rect">
            <a:avLst/>
          </a:prstGeom>
          <a:solidFill>
            <a:schemeClr val="lt2"/>
          </a:solidFill>
          <a:ln w="76200" cap="flat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457200" y="2133600"/>
            <a:ext cx="2139695" cy="424281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spcBef>
                <a:spcPts val="0"/>
              </a:spcBef>
              <a:buNone/>
              <a:defRPr sz="1400" b="1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82880" marR="0" indent="-53339" algn="l" rtl="0">
              <a:spcBef>
                <a:spcPts val="480"/>
              </a:spcBef>
              <a:buClr>
                <a:schemeClr val="accent1"/>
              </a:buClr>
              <a:buFont typeface="Arial"/>
              <a:buChar char="•"/>
              <a:defRPr/>
            </a:lvl1pPr>
            <a:lvl2pPr marL="457200" marR="0" indent="-82550" algn="l" rtl="0">
              <a:spcBef>
                <a:spcPts val="400"/>
              </a:spcBef>
              <a:buClr>
                <a:schemeClr val="accent1"/>
              </a:buClr>
              <a:buFont typeface="Arial"/>
              <a:buChar char="•"/>
              <a:defRPr/>
            </a:lvl2pPr>
            <a:lvl3pPr marL="731520" marR="0" indent="-82550" algn="l" rtl="0">
              <a:spcBef>
                <a:spcPts val="360"/>
              </a:spcBef>
              <a:buClr>
                <a:schemeClr val="accent1"/>
              </a:buClr>
              <a:buFont typeface="Arial"/>
              <a:buChar char="•"/>
              <a:defRPr/>
            </a:lvl3pPr>
            <a:lvl4pPr marL="1005839" marR="0" indent="-91439" algn="l" rtl="0">
              <a:spcBef>
                <a:spcPts val="320"/>
              </a:spcBef>
              <a:buClr>
                <a:schemeClr val="accent1"/>
              </a:buClr>
              <a:buFont typeface="Arial"/>
              <a:buChar char="•"/>
              <a:defRPr/>
            </a:lvl4pPr>
            <a:lvl5pPr marL="1188720" marR="0" indent="-58419" algn="l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/>
            </a:lvl5pPr>
            <a:lvl6pPr marL="1371600" marR="0" indent="-10795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6pPr>
            <a:lvl7pPr marL="1554480" marR="0" indent="-10033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7pPr>
            <a:lvl8pPr marL="1737360" marR="0" indent="-105410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8pPr>
            <a:lvl9pPr marL="1920240" marR="0" indent="-110489" algn="l" rtl="0">
              <a:spcBef>
                <a:spcPts val="260"/>
              </a:spcBef>
              <a:buClr>
                <a:schemeClr val="accent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2" name="Shape 12"/>
          <p:cNvSpPr/>
          <p:nvPr/>
        </p:nvSpPr>
        <p:spPr>
          <a:xfrm>
            <a:off x="0" y="0"/>
            <a:ext cx="9144000" cy="36575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Shape 13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799" cy="329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l" rtl="0">
              <a:spcBef>
                <a:spcPts val="0"/>
              </a:spcBef>
              <a:buNone/>
              <a:defRPr sz="1400" b="1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cs-CZ"/>
              <a:t>‹#›</a:t>
            </a:fld>
            <a:endParaRPr lang="cs-CZ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europa.eu/eu-law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zpecnostpotravin.cz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portal.gov.cz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ctrTitle"/>
          </p:nvPr>
        </p:nvSpPr>
        <p:spPr>
          <a:xfrm>
            <a:off x="755575" y="404663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cs-CZ" sz="5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HYGIENA VÝŽIVY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subTitle" idx="1"/>
          </p:nvPr>
        </p:nvSpPr>
        <p:spPr>
          <a:xfrm>
            <a:off x="971600" y="2492900"/>
            <a:ext cx="6400799" cy="28466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cs-CZ" sz="2400" b="0" i="0" u="none" strike="noStrike" cap="none" baseline="0">
                <a:solidFill>
                  <a:srgbClr val="55556F"/>
                </a:solidFill>
                <a:latin typeface="Arial"/>
                <a:ea typeface="Arial"/>
                <a:cs typeface="Arial"/>
                <a:sym typeface="Arial"/>
              </a:rPr>
              <a:t>Mgr. </a:t>
            </a:r>
            <a:r>
              <a:rPr lang="cs-CZ" sz="2400" b="1" i="0" u="none" strike="noStrike" cap="none" baseline="0">
                <a:solidFill>
                  <a:srgbClr val="55556F"/>
                </a:solidFill>
                <a:latin typeface="Arial"/>
                <a:ea typeface="Arial"/>
                <a:cs typeface="Arial"/>
                <a:sym typeface="Arial"/>
              </a:rPr>
              <a:t>Aleš Peřina</a:t>
            </a:r>
            <a:r>
              <a:rPr lang="cs-CZ" sz="2400" b="0" i="0" u="none" strike="noStrike" cap="none" baseline="0">
                <a:solidFill>
                  <a:srgbClr val="55556F"/>
                </a:solidFill>
                <a:latin typeface="Arial"/>
                <a:ea typeface="Arial"/>
                <a:cs typeface="Arial"/>
                <a:sym typeface="Arial"/>
              </a:rPr>
              <a:t>, Ph. D.</a:t>
            </a: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cs-CZ" sz="2400">
                <a:solidFill>
                  <a:srgbClr val="55556F"/>
                </a:solidFill>
              </a:rPr>
              <a:t>UČO 18452</a:t>
            </a: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Font typeface="Arial"/>
              <a:buNone/>
            </a:pPr>
            <a:endParaRPr sz="2400">
              <a:solidFill>
                <a:srgbClr val="55556F"/>
              </a:solidFill>
            </a:endParaRP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cs-CZ" sz="2400">
                <a:solidFill>
                  <a:srgbClr val="55556F"/>
                </a:solidFill>
              </a:rPr>
              <a:t>Ústav ochrany a podpory zdraví LF MU</a:t>
            </a: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cs-CZ" sz="2400">
                <a:solidFill>
                  <a:srgbClr val="55556F"/>
                </a:solidFill>
              </a:rPr>
              <a:t>Kamenice 5, 625 00 Brno</a:t>
            </a:r>
          </a:p>
          <a:p>
            <a:pPr marL="0" marR="0" lvl="0" indent="0" algn="l" rtl="0">
              <a:spcBef>
                <a:spcPts val="48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cs-CZ" sz="2400">
                <a:solidFill>
                  <a:srgbClr val="55556F"/>
                </a:solidFill>
              </a:rPr>
              <a:t>e-mailová adresa: aperina@med.muni.cz</a:t>
            </a:r>
          </a:p>
        </p:txBody>
      </p:sp>
    </p:spTree>
  </p:cSld>
  <p:clrMapOvr>
    <a:masterClrMapping/>
  </p:clrMapOvr>
  <p:transition spd="slow">
    <p:push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cs-CZ" sz="4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Nebezpečí vs. riziko</a:t>
            </a:r>
          </a:p>
        </p:txBody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457200" y="1676400"/>
            <a:ext cx="3931919" cy="6397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cs-CZ" sz="20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Nebezpečí</a:t>
            </a:r>
          </a:p>
        </p:txBody>
      </p:sp>
      <p:sp>
        <p:nvSpPr>
          <p:cNvPr id="161" name="Shape 161"/>
          <p:cNvSpPr txBox="1">
            <a:spLocks noGrp="1"/>
          </p:cNvSpPr>
          <p:nvPr>
            <p:ph type="body" idx="2"/>
          </p:nvPr>
        </p:nvSpPr>
        <p:spPr>
          <a:xfrm>
            <a:off x="457200" y="2276872"/>
            <a:ext cx="3931919" cy="411281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" marR="0" lvl="0" indent="-182880" algn="l" rtl="0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82976"/>
              <a:buFont typeface="Arial"/>
              <a:buChar char="•"/>
            </a:pPr>
            <a:r>
              <a:rPr lang="cs-CZ" sz="20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Nebezpečí (Hazard)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34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17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Biologický, chemický nebo fyzikální činitel, který může porušit bezpečnost (zdravotní nezávadnost potraviny/pokrmu)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34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17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Vlastnost látce „vrozená“; kvalitativní ukazatel</a:t>
            </a:r>
          </a:p>
          <a:p>
            <a:pPr marL="731520" marR="0" lvl="2" indent="-185419" algn="l" rtl="0">
              <a:lnSpc>
                <a:spcPct val="90000"/>
              </a:lnSpc>
              <a:spcBef>
                <a:spcPts val="310"/>
              </a:spcBef>
              <a:buClr>
                <a:schemeClr val="accent1"/>
              </a:buClr>
              <a:buSzPct val="87187"/>
              <a:buFont typeface="Arial"/>
              <a:buChar char="•"/>
            </a:pPr>
            <a:r>
              <a:rPr lang="cs-CZ" sz="15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Escherichia coli O157:H7 je podmíněně patogenní bakterie, která způsobuje hemolyticko-uremický syndrom</a:t>
            </a:r>
          </a:p>
          <a:p>
            <a:pPr marL="731520" marR="0" lvl="2" indent="-185419" algn="l" rtl="0">
              <a:lnSpc>
                <a:spcPct val="90000"/>
              </a:lnSpc>
              <a:spcBef>
                <a:spcPts val="310"/>
              </a:spcBef>
              <a:buClr>
                <a:schemeClr val="accent1"/>
              </a:buClr>
              <a:buSzPct val="87187"/>
              <a:buFont typeface="Arial"/>
              <a:buChar char="•"/>
            </a:pPr>
            <a:r>
              <a:rPr lang="cs-CZ" sz="15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Olovo je těžký kov s kumulativně-toxickými účinky</a:t>
            </a:r>
          </a:p>
          <a:p>
            <a:pPr marL="731520" marR="0" lvl="2" indent="-185419" algn="l" rtl="0">
              <a:lnSpc>
                <a:spcPct val="90000"/>
              </a:lnSpc>
              <a:spcBef>
                <a:spcPts val="310"/>
              </a:spcBef>
              <a:buClr>
                <a:schemeClr val="accent1"/>
              </a:buClr>
              <a:buSzPct val="87187"/>
              <a:buFont typeface="Arial"/>
              <a:buChar char="•"/>
            </a:pPr>
            <a:r>
              <a:rPr lang="cs-CZ" sz="15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Úlomky skla v potravině jsou nebezpečím z hlediska poranění dutiny ústní</a:t>
            </a:r>
          </a:p>
        </p:txBody>
      </p:sp>
      <p:sp>
        <p:nvSpPr>
          <p:cNvPr id="162" name="Shape 162"/>
          <p:cNvSpPr txBox="1">
            <a:spLocks noGrp="1"/>
          </p:cNvSpPr>
          <p:nvPr>
            <p:ph type="body" idx="3"/>
          </p:nvPr>
        </p:nvSpPr>
        <p:spPr>
          <a:xfrm>
            <a:off x="4754880" y="1676400"/>
            <a:ext cx="3931919" cy="6397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cs-CZ" sz="20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Riziko</a:t>
            </a:r>
          </a:p>
        </p:txBody>
      </p:sp>
      <p:sp>
        <p:nvSpPr>
          <p:cNvPr id="163" name="Shape 163"/>
          <p:cNvSpPr txBox="1">
            <a:spLocks noGrp="1"/>
          </p:cNvSpPr>
          <p:nvPr>
            <p:ph type="body" idx="4"/>
          </p:nvPr>
        </p:nvSpPr>
        <p:spPr>
          <a:xfrm>
            <a:off x="4754880" y="2204864"/>
            <a:ext cx="3931919" cy="4184823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t="-1018" r="-773"/>
            </a:stretch>
          </a:blip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" marR="0" lvl="0" indent="-182880" algn="l" rtl="0">
              <a:spcBef>
                <a:spcPts val="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>
                <a:latin typeface="Arial"/>
                <a:ea typeface="Arial"/>
                <a:cs typeface="Arial"/>
                <a:sym typeface="Arial"/>
              </a:rPr>
              <a:t> </a:t>
            </a:r>
          </a:p>
        </p:txBody>
      </p:sp>
    </p:spTree>
  </p:cSld>
  <p:clrMapOvr>
    <a:masterClrMapping/>
  </p:clrMapOvr>
  <p:transition spd="slow">
    <p:push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cs-CZ" sz="4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Právo EU</a:t>
            </a:r>
          </a:p>
        </p:txBody>
      </p:sp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" marR="0" lvl="0" indent="-182880" algn="l" rtl="0">
              <a:spcBef>
                <a:spcPts val="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Primární právo: Integrující dokumenty ES</a:t>
            </a:r>
          </a:p>
          <a:p>
            <a:pPr marL="457200" marR="0" lvl="1" indent="-190500" algn="l" rtl="0">
              <a:spcBef>
                <a:spcPts val="40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Zakládající smlouvy, vnitřní členské dohody …</a:t>
            </a:r>
          </a:p>
          <a:p>
            <a:pPr marL="182880" marR="0" lvl="0" indent="-182880" algn="l" rtl="0">
              <a:spcBef>
                <a:spcPts val="48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Sekundární právo</a:t>
            </a:r>
          </a:p>
          <a:p>
            <a:pPr marL="457200" marR="0" lvl="1" indent="-190500" algn="l" rtl="0">
              <a:spcBef>
                <a:spcPts val="40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Nařízení: bezprostředně platné pro všechny členy EU, aplikační přednost </a:t>
            </a:r>
            <a:r>
              <a:rPr lang="cs-CZ" sz="2000" b="0" i="1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(adaptace)</a:t>
            </a:r>
            <a:endParaRPr lang="cs-CZ" sz="2000" b="0" i="1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-190500" algn="l" rtl="0">
              <a:spcBef>
                <a:spcPts val="40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Směrnice: zavazuje stát k harmonizaci národního práva </a:t>
            </a:r>
            <a:r>
              <a:rPr lang="cs-CZ" sz="2000" b="0" i="1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(transpozice)</a:t>
            </a:r>
            <a:endParaRPr lang="cs-CZ" sz="2000" b="0" i="1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-190500" algn="l" rtl="0">
              <a:spcBef>
                <a:spcPts val="40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Rozhodnutí: závazné pro určitý stát, instituci nebo jednotlivce</a:t>
            </a:r>
          </a:p>
          <a:p>
            <a:pPr marL="457200" marR="0" lvl="1" indent="-190500" algn="l" rtl="0">
              <a:spcBef>
                <a:spcPts val="40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Stanoviska a doporučení: bez právní závaznosti</a:t>
            </a:r>
          </a:p>
          <a:p>
            <a:pPr marL="182880" marR="0" lvl="0" indent="-182880" algn="l" rtl="0">
              <a:spcBef>
                <a:spcPts val="48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Portál Evropského práva</a:t>
            </a:r>
          </a:p>
          <a:p>
            <a:pPr marL="457200" marR="0" lvl="1" indent="-190500" algn="l" rtl="0">
              <a:spcBef>
                <a:spcPts val="40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sng" strike="noStrike" cap="none" baseline="0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http://europa.eu/eu-law</a:t>
            </a:r>
          </a:p>
          <a:p>
            <a:pPr marL="457200" marR="0" lvl="1" indent="-82550" algn="l" rtl="0">
              <a:spcBef>
                <a:spcPts val="400"/>
              </a:spcBef>
              <a:buClr>
                <a:schemeClr val="accent1"/>
              </a:buClr>
              <a:buFont typeface="Arial"/>
              <a:buNone/>
            </a:pPr>
            <a:endParaRPr sz="20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0" name="Shape 17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87824" y="692695"/>
            <a:ext cx="752127" cy="6014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cs-CZ" sz="4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Právo EU</a:t>
            </a:r>
          </a:p>
        </p:txBody>
      </p:sp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457200" y="1340767"/>
            <a:ext cx="8229600" cy="511256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" marR="0" lvl="0" indent="-182880" algn="l" rtl="0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82976"/>
              <a:buFont typeface="Arial"/>
              <a:buChar char="•"/>
            </a:pPr>
            <a:r>
              <a:rPr lang="cs-CZ" sz="2000" b="1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Nařízení Evropského parlamentu a Rady (ES) č.  178/2002 ze dne 28. ledna 2002, kterým se stanoví obecné zásady a požadavky potravinového práva, zřizuje se Evropský úřad pro bezpečnost potravin a stanoví postupy týkající se bezpečnosti potravin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34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16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Podstatné pro stravovací služby je:</a:t>
            </a:r>
          </a:p>
          <a:p>
            <a:pPr marL="731520" marR="0" lvl="2" indent="-185419" algn="l" rtl="0">
              <a:lnSpc>
                <a:spcPct val="90000"/>
              </a:lnSpc>
              <a:spcBef>
                <a:spcPts val="310"/>
              </a:spcBef>
              <a:buClr>
                <a:schemeClr val="accent1"/>
              </a:buClr>
              <a:buSzPct val="87187"/>
              <a:buFont typeface="Arial"/>
              <a:buChar char="•"/>
            </a:pPr>
            <a:r>
              <a:rPr lang="cs-CZ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Pojem „bezpečnost potravin“</a:t>
            </a:r>
          </a:p>
          <a:p>
            <a:pPr marL="731520" marR="0" lvl="2" indent="-185419" algn="l" rtl="0">
              <a:lnSpc>
                <a:spcPct val="90000"/>
              </a:lnSpc>
              <a:spcBef>
                <a:spcPts val="310"/>
              </a:spcBef>
              <a:buClr>
                <a:schemeClr val="accent1"/>
              </a:buClr>
              <a:buSzPct val="87187"/>
              <a:buFont typeface="Arial"/>
              <a:buChar char="•"/>
            </a:pPr>
            <a:r>
              <a:rPr lang="cs-CZ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Analýza rizika, zásada předběžné opatrnosti</a:t>
            </a:r>
          </a:p>
          <a:p>
            <a:pPr marL="731520" marR="0" lvl="2" indent="-185419" algn="l" rtl="0">
              <a:lnSpc>
                <a:spcPct val="90000"/>
              </a:lnSpc>
              <a:spcBef>
                <a:spcPts val="310"/>
              </a:spcBef>
              <a:buClr>
                <a:schemeClr val="accent1"/>
              </a:buClr>
              <a:buSzPct val="87187"/>
              <a:buFont typeface="Arial"/>
              <a:buChar char="•"/>
            </a:pPr>
            <a:r>
              <a:rPr lang="cs-CZ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Zásada sledovatelnosti („krok vzad, krok vpřed“): každý je povinen identifikovat svého dodavatele a svého odběratele</a:t>
            </a:r>
          </a:p>
          <a:p>
            <a:pPr marL="731520" marR="0" lvl="2" indent="-185419" algn="l" rtl="0">
              <a:lnSpc>
                <a:spcPct val="90000"/>
              </a:lnSpc>
              <a:spcBef>
                <a:spcPts val="310"/>
              </a:spcBef>
              <a:buClr>
                <a:schemeClr val="accent1"/>
              </a:buClr>
              <a:buSzPct val="87187"/>
              <a:buFont typeface="Arial"/>
              <a:buChar char="•"/>
            </a:pPr>
            <a:r>
              <a:rPr lang="cs-CZ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Odpovědnost za produkt, ochrana spotřebitele</a:t>
            </a:r>
          </a:p>
          <a:p>
            <a:pPr marL="731520" marR="0" lvl="2" indent="-185419" algn="l" rtl="0">
              <a:lnSpc>
                <a:spcPct val="90000"/>
              </a:lnSpc>
              <a:spcBef>
                <a:spcPts val="310"/>
              </a:spcBef>
              <a:buClr>
                <a:schemeClr val="accent1"/>
              </a:buClr>
              <a:buSzPct val="87187"/>
              <a:buFont typeface="Arial"/>
              <a:buChar char="•"/>
            </a:pPr>
            <a:r>
              <a:rPr lang="cs-CZ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Informování veřejnosti o rizicích, spolupráce s dozorovými orgány</a:t>
            </a:r>
          </a:p>
          <a:p>
            <a:pPr marL="182880" marR="0" lvl="0" indent="-182880" algn="l" rtl="0">
              <a:lnSpc>
                <a:spcPct val="90000"/>
              </a:lnSpc>
              <a:spcBef>
                <a:spcPts val="410"/>
              </a:spcBef>
              <a:buClr>
                <a:schemeClr val="accent1"/>
              </a:buClr>
              <a:buSzPct val="82976"/>
              <a:buFont typeface="Arial"/>
              <a:buChar char="•"/>
            </a:pPr>
            <a:r>
              <a:rPr lang="cs-CZ" sz="2000" b="1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Nařízení Evropského parlamentu a Rady (ES) č. 852/2004 ze dne 29. dubna 2004 o hygieně potravin, v platném znění</a:t>
            </a:r>
          </a:p>
          <a:p>
            <a:pPr marL="182880" marR="0" lvl="0" indent="-182880" algn="l" rtl="0">
              <a:lnSpc>
                <a:spcPct val="90000"/>
              </a:lnSpc>
              <a:spcBef>
                <a:spcPts val="410"/>
              </a:spcBef>
              <a:buClr>
                <a:schemeClr val="accent1"/>
              </a:buClr>
              <a:buSzPct val="82976"/>
              <a:buFont typeface="Arial"/>
              <a:buChar char="•"/>
            </a:pPr>
            <a:r>
              <a:rPr lang="cs-CZ" sz="2000" b="1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Nařízení Evropského parlamentu a Rady (ES) č. 2073/2005 ze dne 15. listopadu 2005 o mikrobiologických kritériích pro potraviny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34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16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Kritéria bezpečnosti potravin: </a:t>
            </a:r>
            <a:r>
              <a:rPr lang="cs-CZ" sz="1600" b="0" i="1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Listeria</a:t>
            </a:r>
            <a:r>
              <a:rPr lang="cs-CZ" sz="1600" b="0" i="1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1600" b="0" i="1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monocytogenes</a:t>
            </a:r>
            <a:r>
              <a:rPr lang="cs-CZ" sz="1600" b="0" i="1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Salmonella, </a:t>
            </a:r>
            <a:r>
              <a:rPr lang="cs-CZ" sz="1600" b="0" i="1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Cronobacter</a:t>
            </a:r>
            <a:r>
              <a:rPr lang="cs-CZ" sz="1600" b="0" i="1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sp. (Enterobacter sakazakii, </a:t>
            </a:r>
            <a:r>
              <a:rPr lang="cs-CZ" sz="1600" b="0" i="1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rizistafylokokokový</a:t>
            </a:r>
            <a:r>
              <a:rPr lang="cs-CZ" sz="1600" b="0" i="1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enterotoxin, histamin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34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16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Kritéria hygieny výrobního procesu: </a:t>
            </a:r>
            <a:r>
              <a:rPr lang="cs-CZ" sz="1600" b="0" i="1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aerobní mikroorganismy, </a:t>
            </a:r>
            <a:r>
              <a:rPr lang="cs-CZ" sz="1600" b="0" i="1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Enterobacteriaceae</a:t>
            </a:r>
            <a:r>
              <a:rPr lang="cs-CZ" sz="1600" b="0" i="1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koaguláza pozitivní stafylokoky, E. coli</a:t>
            </a:r>
          </a:p>
        </p:txBody>
      </p:sp>
      <p:pic>
        <p:nvPicPr>
          <p:cNvPr id="177" name="Shape 17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72200" y="608556"/>
            <a:ext cx="752127" cy="6014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cs-CZ" sz="4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Zdroje informací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" marR="0" lvl="0" indent="-182880" algn="l" rtl="0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Expertízní činnost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370"/>
              </a:spcBef>
              <a:buClr>
                <a:schemeClr val="accent1"/>
              </a:buClr>
              <a:buSzPct val="82763"/>
              <a:buFont typeface="Arial"/>
              <a:buChar char="•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Evidence based medicine (EBM)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370"/>
              </a:spcBef>
              <a:buClr>
                <a:schemeClr val="accent1"/>
              </a:buClr>
              <a:buSzPct val="82763"/>
              <a:buFont typeface="Arial"/>
              <a:buChar char="•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Evidence based public health (EBPH)</a:t>
            </a:r>
          </a:p>
          <a:p>
            <a:pPr marL="182880" marR="0" lvl="0" indent="-182880" algn="l" rtl="0">
              <a:lnSpc>
                <a:spcPct val="90000"/>
              </a:lnSpc>
              <a:spcBef>
                <a:spcPts val="44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Informační centrum bezpečnosti potravin (MZ ČR)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370"/>
              </a:spcBef>
              <a:buClr>
                <a:schemeClr val="accent1"/>
              </a:buClr>
              <a:buSzPct val="82763"/>
              <a:buFont typeface="Arial"/>
              <a:buChar char="•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Informace, aktuality, legislativa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370"/>
              </a:spcBef>
              <a:buClr>
                <a:schemeClr val="accent1"/>
              </a:buClr>
              <a:buSzPct val="82763"/>
              <a:buFont typeface="Arial"/>
              <a:buChar char="•"/>
            </a:pPr>
            <a:r>
              <a:rPr lang="cs-CZ" sz="1850" b="0" i="0" u="sng" strike="noStrike" cap="none" baseline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http://www.bezpecnostpotravin.cz</a:t>
            </a: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182880" marR="0" lvl="0" indent="-182880" algn="l" rtl="0">
              <a:lnSpc>
                <a:spcPct val="90000"/>
              </a:lnSpc>
              <a:spcBef>
                <a:spcPts val="44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Bibliografické i full-textové databáze, Google scholar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370"/>
              </a:spcBef>
              <a:buClr>
                <a:schemeClr val="accent1"/>
              </a:buClr>
              <a:buSzPct val="82763"/>
              <a:buFont typeface="Arial"/>
              <a:buChar char="•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Foodborne disease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370"/>
              </a:spcBef>
              <a:buClr>
                <a:schemeClr val="accent1"/>
              </a:buClr>
              <a:buSzPct val="82763"/>
              <a:buFont typeface="Arial"/>
              <a:buChar char="•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Foodborne outbreaks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370"/>
              </a:spcBef>
              <a:buClr>
                <a:schemeClr val="accent1"/>
              </a:buClr>
              <a:buSzPct val="82763"/>
              <a:buFont typeface="Arial"/>
              <a:buChar char="•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Hospital food catering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370"/>
              </a:spcBef>
              <a:buClr>
                <a:schemeClr val="accent1"/>
              </a:buClr>
              <a:buSzPct val="82763"/>
              <a:buFont typeface="Arial"/>
              <a:buChar char="•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Cross infection and food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370"/>
              </a:spcBef>
              <a:buClr>
                <a:schemeClr val="accent1"/>
              </a:buClr>
              <a:buSzPct val="82763"/>
              <a:buFont typeface="Arial"/>
              <a:buChar char="•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Cross infection and enteral feeding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370"/>
              </a:spcBef>
              <a:buClr>
                <a:schemeClr val="accent1"/>
              </a:buClr>
              <a:buSzPct val="82763"/>
              <a:buFont typeface="Arial"/>
              <a:buChar char="•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Cross infection and nutrition therapy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370"/>
              </a:spcBef>
              <a:buClr>
                <a:schemeClr val="accent1"/>
              </a:buClr>
              <a:buSzPct val="82763"/>
              <a:buFont typeface="Arial"/>
              <a:buChar char="•"/>
            </a:pPr>
            <a:r>
              <a:rPr lang="cs-CZ" sz="185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další…</a:t>
            </a:r>
          </a:p>
        </p:txBody>
      </p:sp>
    </p:spTree>
  </p:cSld>
  <p:clrMapOvr>
    <a:masterClrMapping/>
  </p:clrMapOvr>
  <p:transition spd="slow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cs-CZ" sz="36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Bezpečnost potravin (oficiální definice)</a:t>
            </a:r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57125" marR="0" lvl="0" indent="-268225" algn="l" rtl="0">
              <a:spcBef>
                <a:spcPts val="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Potravina (pokrm) je bezpečná, není-li škodlivá pro zdraví z pohledu účinků</a:t>
            </a:r>
          </a:p>
          <a:p>
            <a:pPr marL="1140497" marR="0" lvl="2" indent="-187996" algn="l" rtl="0">
              <a:spcBef>
                <a:spcPts val="360"/>
              </a:spcBef>
              <a:buClr>
                <a:schemeClr val="accent1"/>
              </a:buClr>
              <a:buSzPct val="90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Krátkodobých</a:t>
            </a:r>
          </a:p>
          <a:p>
            <a:pPr marL="1140497" marR="0" lvl="2" indent="-187996" algn="l" rtl="0">
              <a:spcBef>
                <a:spcPts val="360"/>
              </a:spcBef>
              <a:buClr>
                <a:schemeClr val="accent1"/>
              </a:buClr>
              <a:buSzPct val="90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Dlouhodobých</a:t>
            </a:r>
          </a:p>
          <a:p>
            <a:pPr marL="1140497" marR="0" lvl="2" indent="-187996" algn="l" rtl="0">
              <a:spcBef>
                <a:spcPts val="360"/>
              </a:spcBef>
              <a:buClr>
                <a:schemeClr val="accent1"/>
              </a:buClr>
              <a:buSzPct val="90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 zdraví dalších generací</a:t>
            </a:r>
          </a:p>
          <a:p>
            <a:pPr marL="1140497" marR="0" lvl="2" indent="-187996" algn="l" rtl="0">
              <a:spcBef>
                <a:spcPts val="360"/>
              </a:spcBef>
              <a:buClr>
                <a:schemeClr val="accent1"/>
              </a:buClr>
              <a:buSzPct val="90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Kumulativně toxických</a:t>
            </a:r>
          </a:p>
          <a:p>
            <a:pPr marL="357125" marR="0" lvl="0" indent="-268225" algn="l" rtl="0">
              <a:spcBef>
                <a:spcPts val="48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... a to s ohledem na zvláštní citlivost určité skupiny strávníků</a:t>
            </a:r>
          </a:p>
          <a:p>
            <a:pPr marL="357125" marR="0" lvl="0" indent="-268225" algn="l" rtl="0">
              <a:spcBef>
                <a:spcPts val="48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nebo není-li nevhodná k lidské spotřebě např. z důvodu rozkladu, hniloby nebo  cizích příměsí</a:t>
            </a:r>
          </a:p>
        </p:txBody>
      </p:sp>
    </p:spTree>
  </p:cSld>
  <p:clrMapOvr>
    <a:masterClrMapping/>
  </p:clrMapOvr>
  <p:transition spd="slow">
    <p:push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cs-CZ" sz="4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Základní pojmy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457200" y="1340767"/>
            <a:ext cx="8229600" cy="51362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" marR="0" lvl="0" indent="-178434" algn="l" rtl="0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Potravina (EU):</a:t>
            </a:r>
          </a:p>
          <a:p>
            <a:pPr marL="457200" marR="0" lvl="1" indent="-179546" algn="l" rtl="0">
              <a:lnSpc>
                <a:spcPct val="80000"/>
              </a:lnSpc>
              <a:spcBef>
                <a:spcPts val="37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jakákoliv látka nebo výrobek, zpracované, částečně zpracované nebo nezpracované, které jsou určené ke konzumaci člověkem nebo u nichž lze důvodně přepokládat, že je člověk bude konzumovat</a:t>
            </a:r>
          </a:p>
          <a:p>
            <a:pPr marL="457200" marR="0" lvl="1" indent="-179546" algn="l" rtl="0">
              <a:lnSpc>
                <a:spcPct val="80000"/>
              </a:lnSpc>
              <a:spcBef>
                <a:spcPts val="37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mezi potraviny </a:t>
            </a:r>
            <a:r>
              <a:rPr lang="cs-CZ" b="0" i="0" u="sng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patří také</a:t>
            </a:r>
            <a:r>
              <a:rPr lang="cs-CZ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nápoje, žvýkačky a jakékoliv látky včetně vody, které jsou úmyslně přidávány do potraviny během  její výroby, přípravy nebo zpracování</a:t>
            </a:r>
          </a:p>
          <a:p>
            <a:pPr marL="457200" marR="0" lvl="1" indent="-179546" algn="l" rtl="0">
              <a:lnSpc>
                <a:spcPct val="80000"/>
              </a:lnSpc>
              <a:spcBef>
                <a:spcPts val="37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mezi potraviny </a:t>
            </a:r>
            <a:r>
              <a:rPr lang="cs-CZ" b="0" i="0" u="sng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nepatří</a:t>
            </a:r>
            <a:r>
              <a:rPr lang="cs-CZ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krmiva, živá zvířata, pokud nejsou připravena pro uvedení na trh k lidské spotřebě (některé plody moře uváděné na trh v živém stavu), rostliny před sklizní, </a:t>
            </a:r>
            <a:r>
              <a:rPr lang="cs-CZ" b="0" i="1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léčivé přípravky</a:t>
            </a:r>
            <a:r>
              <a:rPr lang="cs-CZ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kosmetické prostředky, tabák a tabákové výrobky, omamné a psychotropní látky, rezidua a kontaminující látky</a:t>
            </a:r>
          </a:p>
          <a:p>
            <a:pPr marL="182880" marR="0" lvl="0" indent="-178434" algn="l" rtl="0">
              <a:lnSpc>
                <a:spcPct val="80000"/>
              </a:lnSpc>
              <a:spcBef>
                <a:spcPts val="44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sz="1800" b="0" i="1" u="none" strike="noStrike" cap="none" baseline="0">
                <a:solidFill>
                  <a:srgbClr val="56531D"/>
                </a:solidFill>
                <a:latin typeface="Arial"/>
                <a:ea typeface="Arial"/>
                <a:cs typeface="Arial"/>
                <a:sym typeface="Arial"/>
              </a:rPr>
              <a:t>Doplněk stravy × léčivý přípravek</a:t>
            </a:r>
          </a:p>
          <a:p>
            <a:pPr marL="182880" marR="0" lvl="0" indent="-178434" algn="l" rtl="0">
              <a:lnSpc>
                <a:spcPct val="80000"/>
              </a:lnSpc>
              <a:spcBef>
                <a:spcPts val="44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Pokrm (CZ)</a:t>
            </a:r>
          </a:p>
          <a:p>
            <a:pPr marL="457200" marR="0" lvl="1" indent="-179546" algn="l" rtl="0">
              <a:lnSpc>
                <a:spcPct val="80000"/>
              </a:lnSpc>
              <a:spcBef>
                <a:spcPts val="37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potravina (včetně nápoje), kuchyňsky upravená studenou nebo teplou cestou nebo ošetřená tak, aby mohla být přímo nebo po ohřevu podána ke konzumaci v rámci stravovací služby</a:t>
            </a:r>
          </a:p>
          <a:p>
            <a:pPr marL="182880" marR="0" lvl="0" indent="-178434" algn="l" rtl="0">
              <a:lnSpc>
                <a:spcPct val="80000"/>
              </a:lnSpc>
              <a:spcBef>
                <a:spcPts val="44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rgbClr val="56531D"/>
                </a:solidFill>
                <a:latin typeface="Arial"/>
                <a:ea typeface="Arial"/>
                <a:cs typeface="Arial"/>
                <a:sym typeface="Arial"/>
              </a:rPr>
              <a:t>Pokrm = ready to eat food (RTE)</a:t>
            </a:r>
          </a:p>
          <a:p>
            <a:pPr marL="457200" marR="0" lvl="1" indent="-204946" algn="l" rtl="0">
              <a:lnSpc>
                <a:spcPct val="80000"/>
              </a:lnSpc>
              <a:spcBef>
                <a:spcPts val="37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cs-CZ" sz="1800" b="0" i="0" u="none" strike="noStrike" cap="none" baseline="0">
                <a:solidFill>
                  <a:srgbClr val="56531D"/>
                </a:solidFill>
                <a:latin typeface="Arial"/>
                <a:ea typeface="Arial"/>
                <a:cs typeface="Arial"/>
                <a:sym typeface="Arial"/>
              </a:rPr>
              <a:t>Pokrm v širším kontextu spadá pod definici potraviny</a:t>
            </a:r>
          </a:p>
          <a:p>
            <a:pPr marL="0" marR="0" lvl="0" indent="0" algn="l" rtl="0">
              <a:lnSpc>
                <a:spcPct val="80000"/>
              </a:lnSpc>
              <a:spcBef>
                <a:spcPts val="444"/>
              </a:spcBef>
              <a:buClr>
                <a:schemeClr val="accent1"/>
              </a:buClr>
              <a:buFont typeface="Arial"/>
              <a:buNone/>
            </a:pPr>
            <a:endParaRPr sz="1800" b="0" i="1" u="none" strike="noStrike" cap="none" baseline="0">
              <a:solidFill>
                <a:srgbClr val="56531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-90646" algn="l" rtl="0">
              <a:lnSpc>
                <a:spcPct val="80000"/>
              </a:lnSpc>
              <a:spcBef>
                <a:spcPts val="370"/>
              </a:spcBef>
              <a:buClr>
                <a:schemeClr val="accent1"/>
              </a:buClr>
              <a:buFont typeface="Arial"/>
              <a:buNone/>
            </a:pPr>
            <a:endParaRPr sz="185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push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cs-CZ" sz="4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Základní pojmy</a:t>
            </a:r>
          </a:p>
        </p:txBody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457200" y="1484783"/>
            <a:ext cx="8229600" cy="49922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" marR="0" lvl="0" indent="-182880" algn="l" rtl="0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Stravovací služba (CZ)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Stravovací službou je výroba, příprava nebo rozvoz pokrmů za účelem jejich podávání v rámci provozované hostinské živnosti,</a:t>
            </a:r>
            <a:r>
              <a:rPr lang="cs-CZ" sz="2000" b="0" i="0" u="none" strike="noStrike" cap="none" baseline="30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ve školní jídelně,</a:t>
            </a:r>
            <a:r>
              <a:rPr lang="cs-CZ" sz="2000" b="0" i="0" u="none" strike="noStrike" cap="none" baseline="30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menze, při stravování osob vykonávajících vojenskou činnou službu, fyzických osob ve vazbě a výkonu trestu, </a:t>
            </a:r>
            <a:r>
              <a:rPr lang="cs-CZ" sz="2000" b="0" i="0" u="sng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 rámci zdravotních a sociálních služeb včetně lázeňské péče</a:t>
            </a: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při stravování zaměstnanců, podávání občerstvení a při podávání pokrmů jako součásti ubytovacích služeb a služeb cestovního ruchu.</a:t>
            </a:r>
          </a:p>
          <a:p>
            <a:pPr marL="182880" marR="0" lvl="0" indent="-182880" algn="l" rtl="0">
              <a:lnSpc>
                <a:spcPct val="90000"/>
              </a:lnSpc>
              <a:spcBef>
                <a:spcPts val="48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Maloobchod (EU)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manipulace s potravinami nebo jejich zpracování a skladování v místě prodeje nebo dodávky konečnému spotřebiteli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zahrnuje distribuční terminály, provozy veřejného stravování, závodní jídelny, podnikové restaurační služby, restaurace a další podobné stravovací provozy, obchody, distribuční centra supermarketů a velkoobchodní prodejny</a:t>
            </a:r>
          </a:p>
          <a:p>
            <a:pPr marL="457200" marR="0" lvl="1" indent="-82550" algn="l" rtl="0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Font typeface="Arial"/>
              <a:buNone/>
            </a:pPr>
            <a:endParaRPr sz="20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-82550" algn="l" rtl="0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Font typeface="Arial"/>
              <a:buNone/>
            </a:pPr>
            <a:endParaRPr sz="20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-82550" algn="l" rtl="0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Font typeface="Arial"/>
              <a:buNone/>
            </a:pPr>
            <a:endParaRPr sz="2000" b="0" i="0" u="none" strike="noStrike" cap="none" baseline="0">
              <a:solidFill>
                <a:srgbClr val="56531D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push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cs-CZ" sz="4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Historie</a:t>
            </a:r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899591" y="1628800"/>
            <a:ext cx="6048671" cy="423610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" marR="0" lvl="0" indent="-182880" algn="l" rtl="0">
              <a:spcBef>
                <a:spcPts val="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1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Orient: </a:t>
            </a: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předepsané míry a váhy, zkoušky na čistotu vína a piva</a:t>
            </a:r>
          </a:p>
          <a:p>
            <a:pPr marL="182880" marR="0" lvl="0" indent="-182880" algn="l" rtl="0">
              <a:spcBef>
                <a:spcPts val="48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1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Středověk: </a:t>
            </a: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pravidla pro zachování bezpečnosti vajec, masných výrobků, sýrů, piva, vína a chleba, cechovní výroba</a:t>
            </a:r>
          </a:p>
          <a:p>
            <a:pPr marL="182880" marR="0" lvl="0" indent="-182880" algn="l" rtl="0">
              <a:spcBef>
                <a:spcPts val="48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1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Novověk: </a:t>
            </a: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stravování armád, začátek průmyslové výroby se vzrůstající spotřebou (pasterace, 1862)</a:t>
            </a:r>
          </a:p>
          <a:p>
            <a:pPr marL="457200" marR="0" lvl="1" indent="-190500" algn="l" rtl="0">
              <a:spcBef>
                <a:spcPts val="40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rgbClr val="A43925"/>
                </a:solidFill>
                <a:latin typeface="Arial"/>
                <a:ea typeface="Arial"/>
                <a:cs typeface="Arial"/>
                <a:sym typeface="Arial"/>
              </a:rPr>
              <a:t>Codex alimentarius austriaticus (</a:t>
            </a:r>
            <a:r>
              <a:rPr lang="cs-CZ" sz="2000" b="0" i="1" u="none" strike="noStrike" cap="none" baseline="0">
                <a:solidFill>
                  <a:srgbClr val="A43925"/>
                </a:solidFill>
                <a:latin typeface="Arial"/>
                <a:ea typeface="Arial"/>
                <a:cs typeface="Arial"/>
                <a:sym typeface="Arial"/>
              </a:rPr>
              <a:t>1897 – 1911)</a:t>
            </a:r>
          </a:p>
        </p:txBody>
      </p:sp>
      <p:pic>
        <p:nvPicPr>
          <p:cNvPr id="126" name="Shape 1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76256" y="692695"/>
            <a:ext cx="1682467" cy="1296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Shape 12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10696" y="2348880"/>
            <a:ext cx="1235416" cy="12801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Shape 12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584578" y="4797151"/>
            <a:ext cx="1266436" cy="13594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Shape 12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554257" y="3643562"/>
            <a:ext cx="1030321" cy="8693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cs-CZ" sz="32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Začátek moderní historie v hygieně výživy u nás</a:t>
            </a:r>
          </a:p>
        </p:txBody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" marR="0" lvl="0" indent="-182880" algn="l" rtl="0">
              <a:spcBef>
                <a:spcPts val="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Zákon č. </a:t>
            </a:r>
            <a:r>
              <a:rPr lang="cs-CZ" sz="2400" b="0" i="1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4/1952 Sb. </a:t>
            </a: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 hygienické a protiepidemické péči</a:t>
            </a:r>
          </a:p>
          <a:p>
            <a:pPr marL="457200" marR="0" lvl="1" indent="-190500" algn="l" rtl="0">
              <a:spcBef>
                <a:spcPts val="40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Ústavou zaručené právo  na ochranu zdraví a ochranu prostředí, v němž člověk žije, vč. zdravotně nezávadných poživatin s potřebnou biologickou hodnotou</a:t>
            </a:r>
          </a:p>
          <a:p>
            <a:pPr marL="457200" marR="0" lvl="1" indent="-190500" algn="l" rtl="0">
              <a:spcBef>
                <a:spcPts val="40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Zřízeny orgány hygienického a protiepidemického dozoru, které vydávaly normy, standardy a prováděly dozor nad nimi</a:t>
            </a:r>
          </a:p>
          <a:p>
            <a:pPr marL="182880" marR="0" lvl="0" indent="-182880" algn="l" rtl="0">
              <a:spcBef>
                <a:spcPts val="48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Zákon č. </a:t>
            </a:r>
            <a:r>
              <a:rPr lang="cs-CZ" sz="2400" b="0" i="1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20/1966 Sb. </a:t>
            </a: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 péči o zdraví lidu</a:t>
            </a:r>
          </a:p>
          <a:p>
            <a:pPr marL="457200" marR="0" lvl="1" indent="-190500" algn="l" rtl="0">
              <a:spcBef>
                <a:spcPts val="40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Část I.: Vytváření a ochrana zdravých podmínek a zdravého způsobu života. Orgány hygienického dozoru vydávají z</a:t>
            </a:r>
            <a:r>
              <a:rPr lang="cs-CZ" sz="2000" b="0" i="1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ávazné posudky a stanoviska</a:t>
            </a:r>
          </a:p>
          <a:p>
            <a:pPr marL="457200" marR="0" lvl="1" indent="-190500" algn="l" rtl="0">
              <a:spcBef>
                <a:spcPts val="40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Části II.: Účast občanů a poslání společenských organizací. </a:t>
            </a:r>
          </a:p>
          <a:p>
            <a:pPr marL="457200" marR="0" lvl="1" indent="-190500" algn="l" rtl="0">
              <a:spcBef>
                <a:spcPts val="40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Část III.: systém zdravotnictví</a:t>
            </a:r>
          </a:p>
          <a:p>
            <a:pPr marL="182880" marR="0" lvl="0" indent="-53339" algn="l" rtl="0">
              <a:spcBef>
                <a:spcPts val="480"/>
              </a:spcBef>
              <a:buClr>
                <a:schemeClr val="accent1"/>
              </a:buClr>
              <a:buFont typeface="Arial"/>
              <a:buNone/>
            </a:pPr>
            <a:endParaRPr sz="24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" name="Shape 13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75529" y="5301207"/>
            <a:ext cx="1388832" cy="11703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cs-CZ" sz="4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Současnost</a:t>
            </a:r>
          </a:p>
        </p:txBody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" marR="0" lvl="0" indent="-182880" algn="l" rtl="0">
              <a:spcBef>
                <a:spcPts val="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Zákon č</a:t>
            </a:r>
            <a:r>
              <a:rPr lang="cs-CZ" sz="2400" b="0" i="1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110/1997 Sb. </a:t>
            </a:r>
            <a:r>
              <a:rPr lang="cs-CZ" sz="24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 potravinách a tabákových výrobcích, v platném znění</a:t>
            </a:r>
          </a:p>
          <a:p>
            <a:pPr marL="457200" marR="0" lvl="1" indent="-190500" algn="l" rtl="0">
              <a:spcBef>
                <a:spcPts val="40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Výrobci, dovozci, prodejci potravin</a:t>
            </a:r>
          </a:p>
          <a:p>
            <a:pPr marL="457200" marR="0" lvl="1" indent="-190500" algn="l" rtl="0">
              <a:spcBef>
                <a:spcPts val="40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Kompetence</a:t>
            </a:r>
          </a:p>
          <a:p>
            <a:pPr marL="731520" marR="0" lvl="2" indent="-185419" algn="l" rtl="0">
              <a:spcBef>
                <a:spcPts val="360"/>
              </a:spcBef>
              <a:buClr>
                <a:schemeClr val="accent1"/>
              </a:buClr>
              <a:buSzPct val="90000"/>
              <a:buFont typeface="Arial"/>
              <a:buChar char="•"/>
            </a:pPr>
            <a:r>
              <a:rPr lang="cs-CZ" sz="1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OOVZ: stravovací služby, vyšetřování příčin poškození zdraví</a:t>
            </a:r>
          </a:p>
          <a:p>
            <a:pPr marL="731520" marR="0" lvl="2" indent="-185419" algn="l" rtl="0">
              <a:spcBef>
                <a:spcPts val="360"/>
              </a:spcBef>
              <a:buClr>
                <a:schemeClr val="accent1"/>
              </a:buClr>
              <a:buSzPct val="90000"/>
              <a:buFont typeface="Arial"/>
              <a:buChar char="•"/>
            </a:pPr>
            <a:r>
              <a:rPr lang="cs-CZ" sz="1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SVS ČR: produkty živočišného původu (výroba, skladování, přeprava, dovoz, vývoz</a:t>
            </a:r>
            <a:r>
              <a:rPr lang="cs-CZ" sz="1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), stravovací služby</a:t>
            </a:r>
            <a:endParaRPr lang="cs-CZ" sz="18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31520" marR="0" lvl="2" indent="-185419" algn="l" rtl="0">
              <a:spcBef>
                <a:spcPts val="360"/>
              </a:spcBef>
              <a:buClr>
                <a:schemeClr val="accent1"/>
              </a:buClr>
              <a:buSzPct val="90000"/>
              <a:buFont typeface="Arial"/>
              <a:buChar char="•"/>
            </a:pPr>
            <a:r>
              <a:rPr lang="cs-CZ" sz="1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SZPI: produkty jiného než živočišného původu, strategické </a:t>
            </a:r>
            <a:r>
              <a:rPr lang="cs-CZ" sz="1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zásoby, </a:t>
            </a:r>
            <a:r>
              <a:rPr lang="cs-CZ" sz="1800" b="0" i="0" u="none" strike="noStrike" cap="none" baseline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stravovací služby</a:t>
            </a:r>
            <a:endParaRPr lang="cs-CZ" sz="18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31520" marR="0" lvl="2" indent="-185419" algn="l" rtl="0">
              <a:spcBef>
                <a:spcPts val="360"/>
              </a:spcBef>
              <a:buClr>
                <a:schemeClr val="accent1"/>
              </a:buClr>
              <a:buSzPct val="90000"/>
              <a:buFont typeface="Arial"/>
              <a:buChar char="•"/>
            </a:pPr>
            <a:r>
              <a:rPr lang="cs-CZ" sz="1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UKZUZ: klasifikace těl jatečných zvířat (např. % svaloviny)</a:t>
            </a:r>
          </a:p>
        </p:txBody>
      </p:sp>
      <p:sp>
        <p:nvSpPr>
          <p:cNvPr id="145" name="Shape 145"/>
          <p:cNvSpPr/>
          <p:nvPr/>
        </p:nvSpPr>
        <p:spPr>
          <a:xfrm>
            <a:off x="63500" y="-153988"/>
            <a:ext cx="304799" cy="30480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rgbClr val="29293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6" name="Shape 14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63887" y="800137"/>
            <a:ext cx="871410" cy="7197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title"/>
          </p:nvPr>
        </p:nvSpPr>
        <p:spPr>
          <a:xfrm>
            <a:off x="534764" y="54867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cs-CZ" sz="4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Současnost</a:t>
            </a:r>
          </a:p>
        </p:txBody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395536" y="1700808"/>
            <a:ext cx="8229600" cy="43891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" marR="0" lvl="0" indent="-182880" algn="l" rtl="0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Zákon č. </a:t>
            </a:r>
            <a:r>
              <a:rPr lang="cs-CZ" sz="2400" b="0" i="1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258/2000 Sb. </a:t>
            </a:r>
            <a:r>
              <a:rPr lang="cs-CZ" sz="24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 ochraně veřejného zdraví, v platném znění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Veřejným zdravím je zdravotní stav obyvatelstva a jeho skupin. Tento zdravotní stav je určován souhrnem přírodních, životních a pracovních podmínek a způsobem života.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Ohrožením veřejného zdraví je stav, při kterém jsou obyvatelstvo nebo jeho skupiny vystaveny nebezpečí, z něhož míra zátěže rizikovými faktory přírodních, životních nebo pracovních podmínek </a:t>
            </a:r>
            <a:r>
              <a:rPr lang="cs-CZ" sz="2000" b="1" i="0" u="none" strike="noStrike" cap="none" baseline="0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překračuje obecně přijatelnou úroveň</a:t>
            </a:r>
            <a:r>
              <a:rPr lang="cs-CZ" sz="2000" b="1" i="0" u="none" strike="noStrike" cap="none" baseline="0" dirty="0">
                <a:solidFill>
                  <a:srgbClr val="FFC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představuje </a:t>
            </a:r>
            <a:r>
              <a:rPr lang="cs-CZ" sz="2000" b="1" i="0" u="none" strike="noStrike" cap="none" baseline="0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významné riziko</a:t>
            </a:r>
            <a:r>
              <a:rPr lang="cs-CZ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poškození zdraví.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Díl IV.: činnosti epidemiologicky závažné, stravovací služby</a:t>
            </a:r>
          </a:p>
          <a:p>
            <a:pPr marL="182880" marR="0" lvl="0" indent="-182880" algn="l" rtl="0">
              <a:lnSpc>
                <a:spcPct val="90000"/>
              </a:lnSpc>
              <a:spcBef>
                <a:spcPts val="48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Portál veřejné správy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000" b="0" i="0" u="sng" strike="noStrike" cap="none" baseline="0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http://portal.gov.cz</a:t>
            </a:r>
          </a:p>
          <a:p>
            <a:pPr marL="457200" marR="0" lvl="1" indent="-82550" algn="l" rtl="0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Font typeface="Arial"/>
              <a:buNone/>
            </a:pPr>
            <a:endParaRPr sz="20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4" name="Shape 15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63887" y="800137"/>
            <a:ext cx="871410" cy="7197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1097</Words>
  <Application>Microsoft Office PowerPoint</Application>
  <PresentationFormat>Předvádění na obrazovce (4:3)</PresentationFormat>
  <Paragraphs>114</Paragraphs>
  <Slides>12</Slides>
  <Notes>12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Přehlednost</vt:lpstr>
      <vt:lpstr>HYGIENA VÝŽIVY</vt:lpstr>
      <vt:lpstr>Zdroje informací</vt:lpstr>
      <vt:lpstr>Bezpečnost potravin (oficiální definice)</vt:lpstr>
      <vt:lpstr>Základní pojmy</vt:lpstr>
      <vt:lpstr>Základní pojmy</vt:lpstr>
      <vt:lpstr>Historie</vt:lpstr>
      <vt:lpstr>Začátek moderní historie v hygieně výživy u nás</vt:lpstr>
      <vt:lpstr>Současnost</vt:lpstr>
      <vt:lpstr>Současnost</vt:lpstr>
      <vt:lpstr>Nebezpečí vs. riziko</vt:lpstr>
      <vt:lpstr>Právo EU</vt:lpstr>
      <vt:lpstr>Právo EU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HYGIENA VÝŽIVY</dc:title>
  <dc:creator>Aleš Peřina</dc:creator>
  <cp:lastModifiedBy>Aleš Peřina</cp:lastModifiedBy>
  <cp:revision>6</cp:revision>
  <dcterms:modified xsi:type="dcterms:W3CDTF">2016-12-08T09:22:42Z</dcterms:modified>
</cp:coreProperties>
</file>