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7CDDE60-A26C-4ABE-801A-FE97F7A0DE08}">
  <a:tblStyle styleId="{87CDDE60-A26C-4ABE-801A-FE97F7A0DE0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6EC"/>
          </a:solidFill>
        </a:fill>
      </a:tcStyle>
    </a:wholeTbl>
    <a:band1H>
      <a:tcStyle>
        <a:tcBdr/>
        <a:fill>
          <a:solidFill>
            <a:srgbClr val="FBECD4"/>
          </a:solidFill>
        </a:fill>
      </a:tcStyle>
    </a:band1H>
    <a:band1V>
      <a:tcStyle>
        <a:tcBdr/>
        <a:fill>
          <a:solidFill>
            <a:srgbClr val="FBECD4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84" autoAdjust="0"/>
  </p:normalViewPr>
  <p:slideViewPr>
    <p:cSldViewPr>
      <p:cViewPr>
        <p:scale>
          <a:sx n="73" d="100"/>
          <a:sy n="73" d="100"/>
        </p:scale>
        <p:origin x="-1076" y="3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08308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18" name="Shape 18"/>
          <p:cNvCxnSpPr/>
          <p:nvPr/>
        </p:nvCxnSpPr>
        <p:spPr>
          <a:xfrm>
            <a:off x="685800" y="3398519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133598" y="-76200"/>
            <a:ext cx="487679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3302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508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2538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3048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2540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778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2286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2793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3302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508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2538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3048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2540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778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2286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2793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3302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508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2538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3048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2540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778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2286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2793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73350"/>
            <a:ext cx="4038598" cy="47183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48200" y="1673350"/>
            <a:ext cx="4038598" cy="47183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8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pic" idx="2"/>
          </p:nvPr>
        </p:nvSpPr>
        <p:spPr>
          <a:xfrm>
            <a:off x="2858608" y="838200"/>
            <a:ext cx="5904388" cy="5500456"/>
          </a:xfrm>
          <a:prstGeom prst="rect">
            <a:avLst/>
          </a:prstGeom>
          <a:solidFill>
            <a:schemeClr val="lt2"/>
          </a:solidFill>
          <a:ln w="76200" cap="flat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45" name="Shape 45"/>
          <p:cNvCxnSpPr/>
          <p:nvPr/>
        </p:nvCxnSpPr>
        <p:spPr>
          <a:xfrm>
            <a:off x="731520" y="4599432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8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8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8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8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55" name="Shape 55"/>
          <p:cNvCxnSpPr/>
          <p:nvPr/>
        </p:nvCxnSpPr>
        <p:spPr>
          <a:xfrm rot="5400000">
            <a:off x="2217816" y="4045822"/>
            <a:ext cx="4709160" cy="792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792079"/>
            <a:ext cx="2139695" cy="12618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2971800" y="792079"/>
            <a:ext cx="5714998" cy="55778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2130550"/>
            <a:ext cx="2139695" cy="4243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72" name="Shape 72"/>
          <p:cNvCxnSpPr/>
          <p:nvPr/>
        </p:nvCxnSpPr>
        <p:spPr>
          <a:xfrm rot="5400000">
            <a:off x="-13114" y="3580204"/>
            <a:ext cx="5577838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indent="3302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1pPr>
            <a:lvl2pPr marL="457200" marR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2pPr>
            <a:lvl3pPr marL="731520" marR="0" indent="50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3pPr>
            <a:lvl4pPr marL="1005839" marR="0" indent="-2538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4pPr>
            <a:lvl5pPr marL="1188720" marR="0" indent="3048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5pPr>
            <a:lvl6pPr marL="1371600" marR="0" indent="-2540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6pPr>
            <a:lvl7pPr marL="1554480" marR="0" indent="-1778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7pPr>
            <a:lvl8pPr marL="1737360" marR="0" indent="-2286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8pPr>
            <a:lvl9pPr marL="1920240" marR="0" indent="-27939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0"/>
            <a:ext cx="9144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5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7 PRINCIPŮ HACCP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052736"/>
            <a:ext cx="8640958" cy="4752527"/>
          </a:xfrm>
          <a:prstGeom prst="rect">
            <a:avLst/>
          </a:prstGeom>
          <a:solidFill>
            <a:srgbClr val="EEEEEE"/>
          </a:solidFill>
          <a:ln w="88900" cap="sq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98375" y="288422"/>
            <a:ext cx="8291263" cy="764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 generických postupů pro enterální výživu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95536" y="5808094"/>
            <a:ext cx="8496944" cy="7871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Oliveira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M R, Batista C. R.,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Aidoo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K. E.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Application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Hazard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Analysis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Critical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Control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Points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system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to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enteral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tube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feeding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in </a:t>
            </a:r>
            <a:r>
              <a:rPr lang="cs-CZ" sz="14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hospital</a:t>
            </a:r>
            <a:r>
              <a:rPr lang="cs-CZ" sz="1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Journal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human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nutrition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and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dietetics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: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official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journal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British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Dietetic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Association</a:t>
            </a:r>
            <a:r>
              <a:rPr lang="cs-CZ" sz="1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2001;14(5): 397-403. ISSN: 1365-277X.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limitů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556791"/>
            <a:ext cx="8229600" cy="47525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Teplota, čas, pH, vlhkost, obsah aditiv, senzorické parametry (vizuální vzhled, textura, var vody, změna konzistence masa…), standardní postup zpracování…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Cílové vs. kritické meze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Přísnější úroveň, její dosažení odhaluje tendenci k nezvládnutému stavu (teplota pokrmu: kritická mez 60 st. C, cílová mez min. 70 st. C)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Zdroje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Legislativa, příručky správné praxe, vlastní testy, modely prediktivní mikrobiologie…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Generické postupy (u lineárních procesů lze kritické body předvídat, pokud jsou splněny další podmínky SVP/SHP)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Postupy monitorování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340766"/>
            <a:ext cx="8229600" cy="4785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Význam: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Odlišit, kdy již dochází ke ztrátě kontroly nad procesem nebo je naznačen trend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Iniciovat nápravná opatření</a:t>
            </a:r>
          </a:p>
        </p:txBody>
      </p:sp>
      <p:grpSp>
        <p:nvGrpSpPr>
          <p:cNvPr id="155" name="Shape 155"/>
          <p:cNvGrpSpPr/>
          <p:nvPr/>
        </p:nvGrpSpPr>
        <p:grpSpPr>
          <a:xfrm>
            <a:off x="3125620" y="3041552"/>
            <a:ext cx="5487605" cy="2457855"/>
            <a:chOff x="323528" y="878245"/>
            <a:chExt cx="8289702" cy="4621162"/>
          </a:xfrm>
        </p:grpSpPr>
        <p:pic>
          <p:nvPicPr>
            <p:cNvPr id="156" name="Shape 15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23528" y="1188898"/>
              <a:ext cx="2383530" cy="18526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Shape 15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25623" y="3635851"/>
              <a:ext cx="1552962" cy="18635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Shape 15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589864" y="878245"/>
              <a:ext cx="4023366" cy="323161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Nápravná opatření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340766"/>
            <a:ext cx="8229600" cy="4785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Akce určená k navrácení procesu do zvládnutého stavu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Kdo, jakými prostředky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Záznam!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Příklady: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Odmítnutí dodávky 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změna technologie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pokračování v tepelné úpravě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likvidace nebezpečné potraviny…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Ověřovací postupy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412775"/>
            <a:ext cx="8435279" cy="52565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701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Ověření, že systém funguje účinně</a:t>
            </a:r>
          </a:p>
          <a:p>
            <a:pPr marL="182880" marR="0" lvl="0" indent="-17018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Verifikace = zaměření na jednotlivou činnost, neohlášená (inspekce)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Kontrola správnosti vedení záznamů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Kontrola osoby, která monitorování provádí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Kalibrace nástrojů k monitorování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Laboratorní testy meziproduktů a hotových výrobků</a:t>
            </a:r>
          </a:p>
          <a:p>
            <a:pPr marL="182880" marR="0" lvl="0" indent="-17018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Validace = komplexní zaměření, ohlášená (audit)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Audit: systematické a nezávislé šetření, zda jsou činnosti a jejich výsledky v souladu s plánovanými opatřeními, zda jsou prováděna účinně a zda jsou vhodná k dosažení cílů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Předmět: dokumentace a záznamy, průzkumy skutečného stavu</a:t>
            </a:r>
          </a:p>
          <a:p>
            <a:pPr marL="182880" marR="0" lvl="0" indent="-17018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Důvody k ověřování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Pravidelné</a:t>
            </a:r>
          </a:p>
          <a:p>
            <a:pPr marL="457200" marR="0" lvl="1" indent="-203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Nepravidelné: změna technologie, frekvence odchylek, reklamací…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Typy auditů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1. stranou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Interní (vnitřní), vykonává organizace svými prostředky nebo za pomoci externího poradce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2. stranou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Vykonávaný jinou organizací pro vlastní potřeby této organizace (např. odběratel pokrmů si ověřuje hygienickou úroveň výrobce)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 3. stranou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Certifikační orgány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Fáze auditu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268758"/>
            <a:ext cx="8229600" cy="51125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Příprava auditu: termín, cíle, rozsah, možnost přizvat „technického experta“.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Provedení auditu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Pozorování, rozhovor, zkoumání dokumentů a záznamů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Co?, Proč?, Kde?, Kdy?, Kdo?, Jak?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Klidná a informovaná komunikace, v běžné pracovní době, bez atmosféry strachu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Zjištění z auditu 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Neshody, pouze </a:t>
            </a:r>
            <a:r>
              <a:rPr lang="cs-CZ" sz="165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objektivní </a:t>
            </a: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zásadně s vyhodnocením jejich potencionálního dopadu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Zdokumentování výsledků auditu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Závěrečné jednání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Zápis z auditu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Poauditní aktivity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Návrh nápravných opatření, termíny odstranění, dohodnutí kontrolních auditů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Dokumentace a záznamy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268758"/>
            <a:ext cx="8229600" cy="53285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 ohledem na velikost a vlastnosti zařízení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Smysluplné a aktuální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patří do dokumentace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610"/>
              </a:spcBef>
              <a:spcAft>
                <a:spcPts val="0"/>
              </a:spcAft>
              <a:buClr>
                <a:schemeClr val="accent1"/>
              </a:buClr>
              <a:buSzPct val="96800"/>
              <a:buFont typeface="Arial"/>
              <a:buAutoNum type="arabicPeriod"/>
            </a:pPr>
            <a:r>
              <a:rPr lang="cs-CZ" sz="30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nebezpečí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bodů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mezí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plán monitorování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plán nápravných opatření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vč. všech změn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patří mezi záznamy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4805"/>
              <a:buFont typeface="Arial"/>
              <a:buAutoNum type="arabicPeriod" startAt="6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výsledky monitorovacích a záznamy o nápravných opatřeních</a:t>
            </a:r>
          </a:p>
          <a:p>
            <a:pPr marL="971550" marR="0" lvl="1" indent="-5143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4805"/>
              <a:buFont typeface="Arial"/>
              <a:buAutoNum type="arabicPeriod" startAt="6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ověřování (verifikace, validace)</a:t>
            </a:r>
          </a:p>
          <a:p>
            <a:pPr marL="0" marR="0" lvl="0" indent="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1357" y="3389514"/>
            <a:ext cx="2213930" cy="1630854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/>
          <p:nvPr/>
        </p:nvSpPr>
        <p:spPr>
          <a:xfrm>
            <a:off x="6156176" y="2420888"/>
            <a:ext cx="2664295" cy="936103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lt1"/>
          </a:solidFill>
          <a:ln w="264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Školení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HACCP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196750"/>
            <a:ext cx="8229600" cy="52565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Hazard Analysis Critical Control Points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Vědecky založený a systematický systém, který identifikuje specifická rizika a opatření pro jejich kontrolu/řízení, aby se zajistila bezpečnost/zdravotní nezávadnost potravin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Motivace u řadových pracovníků i vedení podniku/zařízení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Koncept</a:t>
            </a:r>
          </a:p>
          <a:p>
            <a:pPr marL="731520" marR="0" lvl="2" indent="-185419" algn="l" rtl="0">
              <a:lnSpc>
                <a:spcPct val="8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Život ohrožující nebezpečí = úplné odstranění (sterilace konzerv s ohledem na možnost výskytu Cl. botulinum)</a:t>
            </a:r>
          </a:p>
          <a:p>
            <a:pPr marL="731520" marR="0" lvl="2" indent="-185419" algn="l" rtl="0">
              <a:lnSpc>
                <a:spcPct val="8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Ostatní nebezpečí = snížení na přijatelnou úroveň, pokud nelze úplně odstranit</a:t>
            </a:r>
          </a:p>
          <a:p>
            <a:pPr marL="182880" marR="0" lvl="0" indent="-18288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7 principů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rizik, kterým je třeba předcházet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kontrolních bodů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limitů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efektivních monitorovacích postupů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nápravných opatření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Ověřovací postupy</a:t>
            </a:r>
          </a:p>
          <a:p>
            <a:pPr marL="971550" marR="0" lvl="1" indent="-46355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Dokumentace a záznamy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Definice pojmů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rizik: shromažďování a hodnocení informací o různých druzích nebezpečí a o podmínkách umožňujících jejich přítomnost v potravině/pokrmu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Kritický bod: technologický úsek (postup, operace), ve kterém je největší riziko porušení zdravotní nezávadnosti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Kritický limit (mez): znaky a jejich hodnoty, které tvoří hranici mezi přípustným a nepřípustným stavem v kritickém bodě</a:t>
            </a:r>
          </a:p>
          <a:p>
            <a:pPr marL="182880" marR="0" lvl="0" indent="-5587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Cílem systému HACCP je docílení trvale </a:t>
            </a:r>
            <a:r>
              <a:rPr lang="cs-CZ" sz="2400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zvládnutého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stavu, při němž jsou dodrženy stanovené postupy a limity.</a:t>
            </a:r>
          </a:p>
          <a:p>
            <a:pPr marL="182880" marR="0" lvl="0" indent="-5587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rizika v rámci HACCP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412775"/>
            <a:ext cx="8229600" cy="4968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rizik a jejich hodnocení na základě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Multidisciplinární tým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Popisu produktu (složení, vlastnosti/skupenství, podmínky distribuce)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Zamýšlené použití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Běžné nebo očekávané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 ohledem na specifika cílové skupiny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Popis výrobního procesu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Nezbytné předpoklady</a:t>
            </a:r>
          </a:p>
          <a:p>
            <a:pPr marL="731520" marR="0" lvl="2" indent="-18541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Potvrzení ve skutečných podmínkách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 vyhodnocení všech typů nebezpečí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Vyloučení rizik, která jsou zvladatelná „běžnými“ opatřeními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Probablity-impact table (P-I tabulka)</a:t>
            </a:r>
            <a:b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WHO, 2009 (Quantitative Microbial Risk Assesment)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7103" y="1916832"/>
            <a:ext cx="8672821" cy="3260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67543" y="548679"/>
            <a:ext cx="8229600" cy="12241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 stupnice závažnosti nebezpečí podle ICMSF, 1986 </a:t>
            </a:r>
            <a:br>
              <a:rPr lang="cs-CZ"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2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(International Commision on Microbiological Specifications for Foods)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916832"/>
            <a:ext cx="8229600" cy="44644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ohrožující život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Clostridium botulinum, Salmonella typhi, Listeria monocytogenes (těhotné ženy, děti, lidé v imunosupresi), Vibrio cholerae, Vibrio vulnificus, paralytická intoxikace z mlžů (ústřic), intoxikace z mlžů (ústřic) způsobující amnésii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vážných nebo chronických onemocnění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Brucella, Campylobacter, Escherichia coli, Salmonella sp., Streptococcus typ A, Vibrio parahaemolyticus, Yersinia enterocolitica, virus hepatitidy A, mykotoxiny, ciguatera-toxin, tetramin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mírných onemocnění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Bacillus sp., Clostridium perfringens, Listeria monocytogenes (zdravé dospělé osoby), Staphylococcus auerus, Norwalk-like viry, většina parazitů, průjmová intoxikace z mlžů (ústřic), otrava histaminem, otrava většinou těžkých kovů</a:t>
            </a:r>
          </a:p>
          <a:p>
            <a:pPr marL="182880" marR="0" lvl="0" indent="-9397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39197" y="260646"/>
            <a:ext cx="8229600" cy="7060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bodů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268758"/>
            <a:ext cx="4258816" cy="5180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Klasický „rozhodovací strom“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Nevýhoda: vysoký počet CCP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Výběr z generických CCP</a:t>
            </a: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Odhad velikosti rizika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</a:t>
            </a:r>
          </a:p>
          <a:p>
            <a:pPr marL="457200" marR="0" lvl="1" indent="-190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Kvantitativní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2039" y="1196750"/>
            <a:ext cx="4047665" cy="49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2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Generické kritické body pro stravovací služby</a:t>
            </a:r>
          </a:p>
        </p:txBody>
      </p:sp>
      <p:graphicFrame>
        <p:nvGraphicFramePr>
          <p:cNvPr id="129" name="Shape 129"/>
          <p:cNvGraphicFramePr/>
          <p:nvPr/>
        </p:nvGraphicFramePr>
        <p:xfrm>
          <a:off x="539552" y="1484783"/>
          <a:ext cx="7920900" cy="4959565"/>
        </p:xfrm>
        <a:graphic>
          <a:graphicData uri="http://schemas.openxmlformats.org/drawingml/2006/table">
            <a:tbl>
              <a:tblPr firstRow="1" bandRow="1">
                <a:noFill/>
                <a:tableStyleId>{87CDDE60-A26C-4ABE-801A-FE97F7A0DE08}</a:tableStyleId>
              </a:tblPr>
              <a:tblGrid>
                <a:gridCol w="1980225"/>
                <a:gridCol w="1980225"/>
                <a:gridCol w="1980225"/>
                <a:gridCol w="1980225"/>
              </a:tblGrid>
              <a:tr h="448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 dirty="0">
                          <a:rtl val="0"/>
                        </a:rPr>
                        <a:t>Kritický bod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Kritická mez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Postup monitorování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Nápravná opatření</a:t>
                      </a:r>
                    </a:p>
                  </a:txBody>
                  <a:tcPr marL="91450" marR="91450" marT="45725" marB="45725"/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Příjem potravin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DMT, DP, stav obalu, teplota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Vizuální kontrola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Odmítnutí dodávky</a:t>
                      </a:r>
                    </a:p>
                  </a:txBody>
                  <a:tcPr marL="91450" marR="91450" marT="45725" marB="45725"/>
                </a:tc>
              </a:tr>
              <a:tr h="64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Skladování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 dirty="0">
                          <a:rtl val="0"/>
                        </a:rPr>
                        <a:t>Skladovací podmínky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Měření, vizuální kontrola funkčnosti zařízení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Úprava skladovacích podmínek</a:t>
                      </a:r>
                    </a:p>
                  </a:txBody>
                  <a:tcPr marL="91450" marR="91450" marT="45725" marB="45725"/>
                </a:tc>
              </a:tr>
              <a:tr h="827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Připravenost provozu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Vizuální čistota, nošení osobních ochranných prostředků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Vizuální kontrola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Pozastavení provozu, vyloučení pracovníka, sanitace</a:t>
                      </a:r>
                    </a:p>
                  </a:txBody>
                  <a:tcPr marL="91450" marR="91450" marT="45725" marB="45725"/>
                </a:tc>
              </a:tr>
              <a:tr h="1014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Tepelná úprava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Dosažení teploty min. 75 st. C v geometrickém středu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Vpichový teploměr (konvektomat), var tekutiny, změna texturních vlastností masa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Opakování tepelné úpravy</a:t>
                      </a:r>
                    </a:p>
                  </a:txBody>
                  <a:tcPr marL="91450" marR="91450" marT="45725" marB="45725"/>
                </a:tc>
              </a:tr>
              <a:tr h="1014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Podmínky výdeje pokrmů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Teplota nejméně 60 st. C (cílová 65 st. C)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Kontrola teploty vpichovým teploměrem nebo funkčnosti výdejního zařízení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>
                          <a:rtl val="0"/>
                        </a:rPr>
                        <a:t>Tepelná regenerace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2394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2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 generických postupů pro enterální výživu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95536" y="1772816"/>
            <a:ext cx="8363272" cy="428133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435" t="-2135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 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řehlednost">
  <a:themeElements>
    <a:clrScheme name="Cesta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999</Words>
  <Application>Microsoft Office PowerPoint</Application>
  <PresentationFormat>Předvádění na obrazovce (4:3)</PresentationFormat>
  <Paragraphs>145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Přehlednost</vt:lpstr>
      <vt:lpstr>7 PRINCIPŮ HACCP</vt:lpstr>
      <vt:lpstr>HACCP</vt:lpstr>
      <vt:lpstr>Definice pojmů</vt:lpstr>
      <vt:lpstr>Analýza rizika v rámci HACCP</vt:lpstr>
      <vt:lpstr>Probablity-impact table (P-I tabulka) WHO, 2009 (Quantitative Microbial Risk Assesment)</vt:lpstr>
      <vt:lpstr>Semikvantitativní stupnice závažnosti nebezpečí podle ICMSF, 1986  (International Commision on Microbiological Specifications for Foods)</vt:lpstr>
      <vt:lpstr>Identifikace kritických bodů</vt:lpstr>
      <vt:lpstr>Generické kritické body pro stravovací služby</vt:lpstr>
      <vt:lpstr>Příklad generických postupů pro enterální výživu</vt:lpstr>
      <vt:lpstr>Příklad generických postupů pro enterální výživu</vt:lpstr>
      <vt:lpstr>Identifikace kritických limitů</vt:lpstr>
      <vt:lpstr>Postupy monitorování</vt:lpstr>
      <vt:lpstr>Nápravná opatření</vt:lpstr>
      <vt:lpstr>Ověřovací postupy</vt:lpstr>
      <vt:lpstr>Typy auditů</vt:lpstr>
      <vt:lpstr>Fáze auditu</vt:lpstr>
      <vt:lpstr>Dokumentace a záznamy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PRINCIPŮ HACCP</dc:title>
  <dc:creator>Aleš Peřina</dc:creator>
  <cp:lastModifiedBy>Aleš Peřina</cp:lastModifiedBy>
  <cp:revision>4</cp:revision>
  <dcterms:modified xsi:type="dcterms:W3CDTF">2015-09-11T11:08:23Z</dcterms:modified>
</cp:coreProperties>
</file>