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9" r:id="rId4"/>
    <p:sldId id="258" r:id="rId5"/>
    <p:sldId id="260" r:id="rId6"/>
    <p:sldId id="285" r:id="rId7"/>
    <p:sldId id="319" r:id="rId8"/>
    <p:sldId id="316" r:id="rId9"/>
    <p:sldId id="317" r:id="rId10"/>
    <p:sldId id="320" r:id="rId11"/>
    <p:sldId id="263" r:id="rId12"/>
    <p:sldId id="308" r:id="rId13"/>
    <p:sldId id="309" r:id="rId14"/>
    <p:sldId id="306" r:id="rId15"/>
    <p:sldId id="264" r:id="rId16"/>
    <p:sldId id="265" r:id="rId17"/>
    <p:sldId id="266" r:id="rId18"/>
    <p:sldId id="267" r:id="rId19"/>
    <p:sldId id="289" r:id="rId20"/>
    <p:sldId id="318" r:id="rId21"/>
    <p:sldId id="32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8AFF3-6885-440B-A5C1-A64F63D608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C9C65-EE3E-4FA9-A5C3-B403A1E8F3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F5D7310-8859-4BF8-8B90-E51E5672B7EC}" type="datetimeFigureOut">
              <a:rPr lang="cs-CZ" smtClean="0"/>
              <a:pPr/>
              <a:t>22.10.2017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BFC9DEA-9BF1-42AA-853A-CD17104EACA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I_ONptx2Ns" TargetMode="External"/><Relationship Id="rId2" Type="http://schemas.openxmlformats.org/officeDocument/2006/relationships/hyperlink" Target="https://www.youtube.com/watch?v=fbSCSHzXkr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dSGWcoNCvY" TargetMode="External"/><Relationship Id="rId2" Type="http://schemas.openxmlformats.org/officeDocument/2006/relationships/hyperlink" Target="https://www.youtube.com/watch?v=b0CLcNtOOEQ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PyBzlD-854" TargetMode="External"/><Relationship Id="rId2" Type="http://schemas.openxmlformats.org/officeDocument/2006/relationships/hyperlink" Target="https://www.youtube.com/watch?v=PTz-iVI2mf4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gmEnrVvW_0" TargetMode="External"/><Relationship Id="rId2" Type="http://schemas.openxmlformats.org/officeDocument/2006/relationships/hyperlink" Target="https://www.youtube.com/watch?v=JMC_Retz7c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Vývojová psychologie </a:t>
            </a:r>
            <a:r>
              <a:rPr lang="cs-CZ" sz="4400" dirty="0" smtClean="0"/>
              <a:t>3</a:t>
            </a:r>
            <a:br>
              <a:rPr lang="cs-CZ" sz="4400" dirty="0" smtClean="0"/>
            </a:br>
            <a:r>
              <a:rPr lang="cs-CZ" sz="4400" dirty="0" smtClean="0"/>
              <a:t>porod </a:t>
            </a:r>
            <a:r>
              <a:rPr lang="cs-CZ" sz="4400" smtClean="0"/>
              <a:t>a reflexy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300" dirty="0" smtClean="0"/>
              <a:t>Mgr. Jan Krása, </a:t>
            </a:r>
            <a:r>
              <a:rPr lang="cs-CZ" sz="2300" dirty="0" err="1" smtClean="0"/>
              <a:t>Ph.D</a:t>
            </a:r>
            <a:r>
              <a:rPr lang="cs-CZ" sz="2300" dirty="0" smtClean="0"/>
              <a:t>.</a:t>
            </a:r>
          </a:p>
          <a:p>
            <a:r>
              <a:rPr lang="cs-CZ" sz="2300" dirty="0" smtClean="0"/>
              <a:t>Katedra psychologie, Pedagogická fakulta, MU</a:t>
            </a: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Vrozené reflexy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>
                <a:solidFill>
                  <a:srgbClr val="FFC000"/>
                </a:solidFill>
              </a:rPr>
              <a:t>Galantův</a:t>
            </a:r>
            <a:r>
              <a:rPr lang="cs-CZ" b="1" dirty="0">
                <a:solidFill>
                  <a:srgbClr val="FFC000"/>
                </a:solidFill>
              </a:rPr>
              <a:t> reflex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Dítě leží na břichu. Pošimráme-li stranu kolem páteře, natočí tam svůj bok.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Mizí kolem 3. a 5. měsíce.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b="1" dirty="0">
                <a:solidFill>
                  <a:srgbClr val="FFC000"/>
                </a:solidFill>
              </a:rPr>
              <a:t>Plavací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2"/>
              </a:rPr>
              <a:t>https://www.youtube.com/watch?v=fbSCSHzXkrI</a:t>
            </a:r>
            <a:r>
              <a:rPr lang="cs-CZ" altLang="en-US" dirty="0"/>
              <a:t>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  <a:p>
            <a:pPr>
              <a:lnSpc>
                <a:spcPct val="80000"/>
              </a:lnSpc>
              <a:buNone/>
            </a:pPr>
            <a:r>
              <a:rPr lang="cs-CZ" altLang="en-US" b="1" dirty="0">
                <a:solidFill>
                  <a:srgbClr val="FFC000"/>
                </a:solidFill>
              </a:rPr>
              <a:t>Babinského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>
                <a:hlinkClick r:id="rId3"/>
              </a:rPr>
              <a:t>https://www.youtube.com/watch?v=oI_ONptx2Ns</a:t>
            </a:r>
            <a:r>
              <a:rPr lang="cs-CZ" alt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Kojenecké období (0-1)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5069160"/>
          </a:xfrm>
        </p:spPr>
        <p:txBody>
          <a:bodyPr>
            <a:normAutofit fontScale="925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Dítě se rodí také s řadou </a:t>
            </a:r>
            <a:r>
              <a:rPr lang="cs-CZ" sz="2400" b="1" dirty="0"/>
              <a:t>prosociálních reflexů a dovedností</a:t>
            </a:r>
            <a:r>
              <a:rPr lang="cs-CZ" sz="2400" dirty="0"/>
              <a:t>: upřednostňuje lidské tváře, vyhledává pohled z očí do očí, rozpozná hlasy, usmívá se, imituje.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rozpoznává tvář (vrozený obraz?) své matky – přestane cumlat dudlík, když na něj promluví a dívá se déle do její tváře než na jiné ženy.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má všechny mimické výrazy pro základní (vrozené) emoce</a:t>
            </a:r>
          </a:p>
        </p:txBody>
      </p:sp>
      <p:sp>
        <p:nvSpPr>
          <p:cNvPr id="26628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</p:txBody>
      </p:sp>
      <p:pic>
        <p:nvPicPr>
          <p:cNvPr id="26629" name="Picture 6" descr="http://www.tusculum.edu/faculty/home/tharlow/Gateway%20Development/images/11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2205038"/>
            <a:ext cx="456565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Emoce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11687"/>
          </a:xfrm>
        </p:spPr>
        <p:txBody>
          <a:bodyPr>
            <a:normAutofit fontScale="85000" lnSpcReduction="20000"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3500" b="1" dirty="0" smtClean="0"/>
              <a:t>Emoce jsou hlavním prostředkem primární komunikace.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Pláč </a:t>
            </a:r>
            <a:r>
              <a:rPr lang="cs-CZ" dirty="0" smtClean="0"/>
              <a:t> 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z hladu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ze zlosti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z bolesti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z frustrace</a:t>
            </a:r>
          </a:p>
          <a:p>
            <a:pPr lvl="1" indent="-868363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Pokud na pláč reagujeme, děti získávají důvěru a v důsledku pláčou méně, než ty, které neutěšujeme</a:t>
            </a:r>
          </a:p>
          <a:p>
            <a:pPr lvl="1" indent="-868363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Úsměv</a:t>
            </a:r>
          </a:p>
          <a:p>
            <a:pPr marL="868680" lvl="1" indent="-283464" eaLnBrk="1" fontAlgn="auto" hangingPunct="1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krátce po porodu, 2. týden - po krmení, 1. měsíc - je více sociální, 2. měsíc – rozeznává lidí a směje se pravidelněji</a:t>
            </a:r>
          </a:p>
        </p:txBody>
      </p:sp>
    </p:spTree>
    <p:extLst>
      <p:ext uri="{BB962C8B-B14F-4D97-AF65-F5344CB8AC3E}">
        <p14:creationId xmlns:p14="http://schemas.microsoft.com/office/powerpoint/2010/main" val="213893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emotivity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37160" indent="0">
              <a:buNone/>
            </a:pPr>
            <a:r>
              <a:rPr lang="cs-CZ" dirty="0" smtClean="0"/>
              <a:t>Měsíční kojenec se zřídka usmívá na neznámou tvář, avšak s každým týdnem se usmívá stále častěji. Vrcholu nabývá úsměv kolem 4. měsíce (téměř automaticky) a pak postupně ustupuje.</a:t>
            </a:r>
          </a:p>
          <a:p>
            <a:pPr marL="137160" indent="0">
              <a:buNone/>
            </a:pPr>
            <a:r>
              <a:rPr lang="cs-CZ" dirty="0" smtClean="0"/>
              <a:t>Děti vychovávané doma se usmívaly v 18 </a:t>
            </a:r>
            <a:r>
              <a:rPr lang="cs-CZ" dirty="0" err="1" smtClean="0"/>
              <a:t>měs</a:t>
            </a:r>
            <a:r>
              <a:rPr lang="cs-CZ" dirty="0" smtClean="0"/>
              <a:t>. skoro stejně jako ve 4 </a:t>
            </a:r>
            <a:r>
              <a:rPr lang="cs-CZ" dirty="0" err="1" smtClean="0"/>
              <a:t>měs</a:t>
            </a:r>
            <a:r>
              <a:rPr lang="cs-CZ" dirty="0" smtClean="0"/>
              <a:t>.</a:t>
            </a:r>
          </a:p>
          <a:p>
            <a:pPr marL="137160" indent="0">
              <a:buNone/>
            </a:pPr>
            <a:r>
              <a:rPr lang="cs-CZ" dirty="0" smtClean="0"/>
              <a:t>Děti z kibuců (kolektivní osady) se usmívaly o polovinu méně.</a:t>
            </a:r>
          </a:p>
          <a:p>
            <a:pPr marL="137160" indent="0">
              <a:buNone/>
            </a:pPr>
            <a:r>
              <a:rPr lang="cs-CZ" dirty="0" smtClean="0"/>
              <a:t>Děti z ústavů se usmívaly méně než v jednom měsíci! (</a:t>
            </a:r>
            <a:r>
              <a:rPr lang="cs-CZ" dirty="0" err="1" smtClean="0"/>
              <a:t>Hunt</a:t>
            </a:r>
            <a:r>
              <a:rPr lang="cs-CZ" dirty="0" smtClean="0"/>
              <a:t>, 2000. s. </a:t>
            </a:r>
            <a:r>
              <a:rPr lang="cs-CZ" smtClean="0"/>
              <a:t>351)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77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vnímání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V prvních týdnech rozlišují děti tmavé a světlé obrazce.</a:t>
            </a:r>
          </a:p>
          <a:p>
            <a:pPr marL="137160" indent="0">
              <a:buNone/>
            </a:pPr>
            <a:r>
              <a:rPr lang="cs-CZ" dirty="0" smtClean="0"/>
              <a:t>V průběhu 1. </a:t>
            </a:r>
            <a:r>
              <a:rPr lang="cs-CZ" dirty="0" err="1" smtClean="0"/>
              <a:t>měs</a:t>
            </a:r>
            <a:r>
              <a:rPr lang="cs-CZ" dirty="0" smtClean="0"/>
              <a:t>. začínají sledovat očima pomalu se pohybující se předmět.</a:t>
            </a:r>
          </a:p>
          <a:p>
            <a:pPr marL="137160" indent="0">
              <a:buNone/>
            </a:pPr>
            <a:r>
              <a:rPr lang="cs-CZ" dirty="0" smtClean="0"/>
              <a:t>V 2. </a:t>
            </a:r>
            <a:r>
              <a:rPr lang="cs-CZ" dirty="0" err="1" smtClean="0"/>
              <a:t>měs</a:t>
            </a:r>
            <a:r>
              <a:rPr lang="cs-CZ" dirty="0" smtClean="0"/>
              <a:t>. začínají vnímat hloubku a koordinovat pohyby obou očí.</a:t>
            </a:r>
          </a:p>
          <a:p>
            <a:pPr marL="137160" indent="0">
              <a:buNone/>
            </a:pPr>
            <a:r>
              <a:rPr lang="cs-CZ" dirty="0" smtClean="0"/>
              <a:t>Ve 3 </a:t>
            </a:r>
            <a:r>
              <a:rPr lang="cs-CZ" dirty="0" err="1" smtClean="0"/>
              <a:t>měs</a:t>
            </a:r>
            <a:r>
              <a:rPr lang="cs-CZ" dirty="0" smtClean="0"/>
              <a:t>. dovedou očima přejíždět z jednoho předmětu na druhý a dokážou rozlišit členy rodiny</a:t>
            </a:r>
          </a:p>
          <a:p>
            <a:pPr marL="137160" indent="0">
              <a:buNone/>
            </a:pPr>
            <a:r>
              <a:rPr lang="cs-CZ" dirty="0" smtClean="0"/>
              <a:t>Ve 4 </a:t>
            </a:r>
            <a:r>
              <a:rPr lang="cs-CZ" dirty="0" err="1" smtClean="0"/>
              <a:t>měs</a:t>
            </a:r>
            <a:r>
              <a:rPr lang="cs-CZ" dirty="0" smtClean="0"/>
              <a:t>. dokážou zaostřovat na různé vzdálenosti, začínají rozpoznávat význam toho, co vidí (déle se dívají na normální nákres tváře než na nákres, kde jsou jednotlivé prvky přeházeny.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91653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 Vývoj motoriky probíhá odshora dolů (hlava, ruce, tělo, nohy)</a:t>
            </a:r>
          </a:p>
          <a:p>
            <a:pPr eaLnBrk="1" hangingPunct="1"/>
            <a:r>
              <a:rPr lang="cs-CZ" altLang="en-US" smtClean="0"/>
              <a:t>Vývoj probíhá od hrubých pohybů k jemným (klíšťkový úchop od cca 9. měsíce).</a:t>
            </a:r>
          </a:p>
          <a:p>
            <a:pPr eaLnBrk="1" hangingPunct="1"/>
            <a:r>
              <a:rPr lang="cs-CZ" altLang="en-US" smtClean="0"/>
              <a:t>Vývoj probíhá od paralelního pohybu obou končetin k oddělenému pohybu jedné končetiny.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Gesellovy</a:t>
            </a:r>
            <a:r>
              <a:rPr lang="cs-CZ" dirty="0" smtClean="0"/>
              <a:t> vývojové zákonitosti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Princip vývojového směru </a:t>
            </a:r>
            <a:r>
              <a:rPr lang="cs-CZ" altLang="cs-CZ" dirty="0" smtClean="0"/>
              <a:t>(gradientu)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Kefalokaudální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hlavy k patě)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Proximodistální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centra těla k periferii)</a:t>
            </a:r>
          </a:p>
          <a:p>
            <a:pPr>
              <a:defRPr/>
            </a:pPr>
            <a:r>
              <a:rPr lang="cs-CZ" altLang="cs-CZ" dirty="0" smtClean="0"/>
              <a:t> </a:t>
            </a:r>
            <a:r>
              <a:rPr lang="cs-CZ" altLang="cs-CZ" b="1" dirty="0" err="1" smtClean="0"/>
              <a:t>Ulnoradiální</a:t>
            </a:r>
            <a:r>
              <a:rPr lang="cs-CZ" altLang="cs-CZ" b="1" dirty="0" smtClean="0"/>
              <a:t> </a:t>
            </a:r>
            <a:r>
              <a:rPr lang="cs-CZ" altLang="cs-CZ" dirty="0" smtClean="0"/>
              <a:t>(od malíčkové strany dlaně k palcové)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P. střídavého „proplétání“ </a:t>
            </a:r>
            <a:r>
              <a:rPr lang="cs-CZ" altLang="cs-CZ" dirty="0" smtClean="0"/>
              <a:t>antagonistických </a:t>
            </a:r>
            <a:r>
              <a:rPr lang="cs-CZ" altLang="cs-CZ" dirty="0" err="1" smtClean="0"/>
              <a:t>neuromotorických</a:t>
            </a:r>
            <a:r>
              <a:rPr lang="cs-CZ" altLang="cs-CZ" dirty="0" smtClean="0"/>
              <a:t> funkcí (flexorů a extenzorů)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b="1" dirty="0" smtClean="0"/>
              <a:t>P. funkční asymetrie </a:t>
            </a:r>
            <a:r>
              <a:rPr lang="cs-CZ" altLang="cs-CZ" dirty="0" smtClean="0"/>
              <a:t>(tendence k postupné specializaci L a P strany těla (prvním projevem je tonický šíjový reflex – „poloha střelce“)</a:t>
            </a:r>
          </a:p>
          <a:p>
            <a:pPr marL="136525" indent="0">
              <a:buFont typeface="Wingdings 2" pitchFamily="18" charset="2"/>
              <a:buNone/>
              <a:defRPr/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Gesellovy</a:t>
            </a:r>
            <a:r>
              <a:rPr lang="cs-CZ" dirty="0" smtClean="0"/>
              <a:t> vývojové zákonitosti</a:t>
            </a:r>
            <a:endParaRPr lang="cs-CZ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b="1" smtClean="0"/>
              <a:t>P. individuálně řízené maturace </a:t>
            </a:r>
            <a:r>
              <a:rPr lang="cs-CZ" altLang="cs-CZ" smtClean="0"/>
              <a:t>(všechny zákonitosti neplatí pro všechny stejně)</a:t>
            </a:r>
          </a:p>
          <a:p>
            <a:pPr>
              <a:buFont typeface="Wingdings 2" pitchFamily="18" charset="2"/>
              <a:buNone/>
            </a:pPr>
            <a:r>
              <a:rPr lang="cs-CZ" altLang="cs-CZ" b="1" smtClean="0"/>
              <a:t>P. autoregulace </a:t>
            </a:r>
            <a:r>
              <a:rPr lang="cs-CZ" altLang="cs-CZ" smtClean="0"/>
              <a:t>(dítě se ke svému </a:t>
            </a:r>
            <a:r>
              <a:rPr lang="pt-BR" altLang="cs-CZ" smtClean="0"/>
              <a:t>optimu dostává na základě zrání</a:t>
            </a:r>
            <a:r>
              <a:rPr lang="cs-CZ" altLang="cs-CZ" smtClean="0"/>
              <a:t> prostřednictvím „výkyvů“)</a:t>
            </a:r>
          </a:p>
        </p:txBody>
      </p:sp>
      <p:pic>
        <p:nvPicPr>
          <p:cNvPr id="29700" name="Picture 2" descr="https://psicologia12h.files.wordpress.com/2010/12/5076866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861048"/>
            <a:ext cx="2995340" cy="315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4330700" cy="475193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defRPr/>
            </a:pPr>
            <a:r>
              <a:rPr lang="cs-CZ" altLang="en-US" dirty="0" smtClean="0"/>
              <a:t>od 3. měsíce, při položení na bříško začíná „pást koníčky“</a:t>
            </a:r>
          </a:p>
          <a:p>
            <a:pPr eaLnBrk="1" hangingPunct="1">
              <a:defRPr/>
            </a:pPr>
            <a:r>
              <a:rPr lang="cs-CZ" altLang="en-US" dirty="0" smtClean="0"/>
              <a:t>od 6.-7. měsíce sedí (s oporou), předá si hračku z ruky do ruky </a:t>
            </a:r>
          </a:p>
          <a:p>
            <a:pPr eaLnBrk="1" hangingPunct="1">
              <a:defRPr/>
            </a:pPr>
            <a:r>
              <a:rPr lang="cs-CZ" altLang="en-US" dirty="0" smtClean="0"/>
              <a:t>od 9. leze a sedí bez opory</a:t>
            </a:r>
          </a:p>
          <a:p>
            <a:pPr eaLnBrk="1" hangingPunct="1">
              <a:defRPr/>
            </a:pPr>
            <a:r>
              <a:rPr lang="cs-CZ" altLang="en-US" dirty="0" smtClean="0"/>
              <a:t>od 11.-12. měsíce se postaví a chodí – samo si přiblíží žádoucí objekt</a:t>
            </a:r>
          </a:p>
          <a:p>
            <a:pPr eaLnBrk="1" hangingPunct="1">
              <a:defRPr/>
            </a:pPr>
            <a:endParaRPr lang="cs-CZ" altLang="en-US" dirty="0" smtClean="0"/>
          </a:p>
          <a:p>
            <a:pPr marL="136525" indent="0" eaLnBrk="1" hangingPunct="1">
              <a:buFont typeface="Wingdings 2" pitchFamily="18" charset="2"/>
              <a:buNone/>
              <a:defRPr/>
            </a:pPr>
            <a:endParaRPr lang="cs-CZ" altLang="en-US" dirty="0" smtClean="0"/>
          </a:p>
        </p:txBody>
      </p:sp>
      <p:pic>
        <p:nvPicPr>
          <p:cNvPr id="30724" name="Picture 7" descr="http://asmira77.r.worldssl.net/oFqeaCHCVpR_s742x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6775" y="1893888"/>
            <a:ext cx="4498975" cy="330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55448"/>
            <a:ext cx="8964488" cy="125272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Rodičovské chování = epimeletický pud</a:t>
            </a:r>
            <a:endParaRPr lang="cs-CZ" dirty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Rodiče omezují svůj repertoár chování, přehánějí některé výrazy obličeje, výrazněji intonují… to pomáhá nastolit </a:t>
            </a:r>
            <a:r>
              <a:rPr lang="cs-CZ" altLang="cs-CZ" dirty="0" err="1" smtClean="0"/>
              <a:t>soc</a:t>
            </a:r>
            <a:r>
              <a:rPr lang="cs-CZ" altLang="cs-CZ" dirty="0" smtClean="0"/>
              <a:t>. kontakt a pomáhá při rozvoji dítěte.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err="1" smtClean="0"/>
              <a:t>Brazelton</a:t>
            </a:r>
            <a:r>
              <a:rPr lang="cs-CZ" altLang="cs-CZ" dirty="0" smtClean="0"/>
              <a:t>: </a:t>
            </a:r>
            <a:r>
              <a:rPr lang="cs-CZ" altLang="cs-CZ" b="1" dirty="0" smtClean="0"/>
              <a:t>synchronizovaný cyklus interakce matky a dítěte</a:t>
            </a:r>
            <a:r>
              <a:rPr lang="cs-CZ" altLang="cs-CZ" dirty="0" smtClean="0"/>
              <a:t> (trvá několik sekund): 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Zahájení interakce (vzbuzení zájmu) - vyladění vzájemné pozice - pozdravení (mimika, vokalizace, úsměv...) – „dialog“ (zapojení všech smyslových modalit, vrchol radostné excitace) – oslabení - odvrácení pozornosti.</a:t>
            </a:r>
          </a:p>
        </p:txBody>
      </p:sp>
    </p:spTree>
    <p:extLst>
      <p:ext uri="{BB962C8B-B14F-4D97-AF65-F5344CB8AC3E}">
        <p14:creationId xmlns:p14="http://schemas.microsoft.com/office/powerpoint/2010/main" val="349711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Porod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106738" cy="4495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cs-CZ" altLang="en-US" dirty="0" smtClean="0"/>
              <a:t>Nejdramatičtější krok v lidském životě </a:t>
            </a:r>
          </a:p>
          <a:p>
            <a:pPr eaLnBrk="1" hangingPunct="1"/>
            <a:r>
              <a:rPr lang="cs-CZ" altLang="en-US" dirty="0" smtClean="0"/>
              <a:t>Potřeba je: klid, ztlumení světla, položení dítěte na matčino břicho (otec při matce?)</a:t>
            </a:r>
          </a:p>
          <a:p>
            <a:pPr eaLnBrk="1" hangingPunct="1"/>
            <a:endParaRPr lang="cs-CZ" altLang="en-US" dirty="0" smtClean="0"/>
          </a:p>
        </p:txBody>
      </p:sp>
      <p:pic>
        <p:nvPicPr>
          <p:cNvPr id="20484" name="Picture 5" descr="novorozeně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51275" y="1916113"/>
            <a:ext cx="4665663" cy="3557587"/>
          </a:xfrm>
          <a:noFill/>
        </p:spPr>
      </p:pic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44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err="1" smtClean="0"/>
              <a:t>Uzgiris</a:t>
            </a:r>
            <a:r>
              <a:rPr lang="en-US" dirty="0" smtClean="0"/>
              <a:t>-Hunt</a:t>
            </a:r>
            <a:r>
              <a:rPr lang="cs-CZ" dirty="0" smtClean="0"/>
              <a:t>‘s  </a:t>
            </a:r>
            <a:r>
              <a:rPr lang="en-US" dirty="0" smtClean="0"/>
              <a:t>Scales were inspired by the work of Piaget (see entry: Piagetian Stages) and thus are grounded in the theory that development is an “epigenetic process of evolving new, more complex, hierarchical levels of organization in intellect and motivation” (</a:t>
            </a:r>
            <a:r>
              <a:rPr lang="en-US" dirty="0" err="1" smtClean="0"/>
              <a:t>Uzgiris</a:t>
            </a:r>
            <a:r>
              <a:rPr lang="en-US" dirty="0" smtClean="0"/>
              <a:t> &amp; Hunt, p. 47). The Scales include: 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smtClean="0"/>
              <a:t>Scale I: The Development of Visual Pursuit and the Permanence of Objects, </a:t>
            </a:r>
            <a:endParaRPr lang="cs-CZ" dirty="0" smtClean="0"/>
          </a:p>
          <a:p>
            <a:r>
              <a:rPr lang="en-US" dirty="0" smtClean="0"/>
              <a:t>Scale II: The Development of Means for Obtaining Desired Environmental Events, Scale </a:t>
            </a:r>
            <a:endParaRPr lang="cs-CZ" dirty="0" smtClean="0"/>
          </a:p>
          <a:p>
            <a:r>
              <a:rPr lang="en-US" dirty="0" err="1" smtClean="0"/>
              <a:t>IIIa</a:t>
            </a:r>
            <a:r>
              <a:rPr lang="en-US" dirty="0" smtClean="0"/>
              <a:t>: The Development of Vocal Imitation, Scale </a:t>
            </a:r>
            <a:endParaRPr lang="cs-CZ" dirty="0" smtClean="0"/>
          </a:p>
          <a:p>
            <a:r>
              <a:rPr lang="en-US" dirty="0" err="1" smtClean="0"/>
              <a:t>IIIb</a:t>
            </a:r>
            <a:r>
              <a:rPr lang="en-US" dirty="0" smtClean="0"/>
              <a:t>: The Development of Gestural Imitation, Scale </a:t>
            </a:r>
            <a:endParaRPr lang="cs-CZ" dirty="0" smtClean="0"/>
          </a:p>
          <a:p>
            <a:r>
              <a:rPr lang="en-US" dirty="0" smtClean="0"/>
              <a:t>IV: The Development of Operational Causality, Scale </a:t>
            </a:r>
            <a:endParaRPr lang="cs-CZ" dirty="0" smtClean="0"/>
          </a:p>
          <a:p>
            <a:r>
              <a:rPr lang="en-US" dirty="0" smtClean="0"/>
              <a:t>V: The Construction of Object Relations in Space, and Scale </a:t>
            </a:r>
            <a:endParaRPr lang="cs-CZ" dirty="0" smtClean="0"/>
          </a:p>
          <a:p>
            <a:r>
              <a:rPr lang="en-US" dirty="0" smtClean="0"/>
              <a:t>VI: The Development of Schemes for Relating to Objects.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267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dirty="0" smtClean="0"/>
              <a:t>Porod</a:t>
            </a:r>
            <a:endParaRPr lang="en-GB" dirty="0"/>
          </a:p>
        </p:txBody>
      </p:sp>
      <p:sp>
        <p:nvSpPr>
          <p:cNvPr id="22531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997152"/>
          </a:xfrm>
        </p:spPr>
        <p:txBody>
          <a:bodyPr>
            <a:normAutofit fontScale="92500" lnSpcReduction="2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en-US" dirty="0" smtClean="0"/>
              <a:t>Průměrně: 3,3-3,5 kg x 50cm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cs-CZ" altLang="cs-CZ" dirty="0" smtClean="0"/>
          </a:p>
          <a:p>
            <a:pPr marL="136525" indent="0">
              <a:buNone/>
            </a:pPr>
            <a:r>
              <a:rPr lang="cs-CZ" altLang="cs-CZ" dirty="0" smtClean="0"/>
              <a:t>Problém je </a:t>
            </a:r>
            <a:r>
              <a:rPr lang="cs-CZ" altLang="cs-CZ" dirty="0"/>
              <a:t>průměr </a:t>
            </a:r>
            <a:r>
              <a:rPr lang="cs-CZ" altLang="cs-CZ" dirty="0" smtClean="0"/>
              <a:t>lebky. 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Organismus dítěte se odděluje od organismu matky.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Po porodu leží dítě na pevně podložce a vnímá svoji hmotnost zcela jinak.</a:t>
            </a:r>
          </a:p>
        </p:txBody>
      </p:sp>
      <p:sp>
        <p:nvSpPr>
          <p:cNvPr id="22532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 fontScale="92500" lnSpcReduction="20000"/>
          </a:bodyPr>
          <a:lstStyle/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Dítě je vystaveno intenzivnímu osvětlení, relativnímu chladu, hluku …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cs-CZ" altLang="cs-CZ" dirty="0" smtClean="0"/>
              <a:t>Musí samo dýchat, přijímat potravu, vyměšovat a udržovat svoji tělesnou teplotu</a:t>
            </a:r>
            <a:r>
              <a:rPr lang="hu-HU" altLang="cs-CZ" dirty="0" smtClean="0"/>
              <a:t>.</a:t>
            </a:r>
          </a:p>
          <a:p>
            <a:pPr marL="136525" indent="0" eaLnBrk="1" hangingPunct="1">
              <a:buFont typeface="Wingdings 2" pitchFamily="18" charset="2"/>
              <a:buNone/>
            </a:pPr>
            <a:r>
              <a:rPr lang="hu-HU" altLang="cs-CZ" dirty="0" smtClean="0"/>
              <a:t>...</a:t>
            </a:r>
          </a:p>
          <a:p>
            <a:pPr marL="136525" indent="0" eaLnBrk="1" hangingPunct="1">
              <a:buFont typeface="Wingdings 2" pitchFamily="18" charset="2"/>
              <a:buNone/>
            </a:pPr>
            <a:endParaRPr lang="hu-HU" altLang="cs-CZ" dirty="0" smtClean="0"/>
          </a:p>
          <a:p>
            <a:pPr marL="136525" indent="0" eaLnBrk="1" hangingPunct="1">
              <a:buFont typeface="Wingdings 2" pitchFamily="18" charset="2"/>
              <a:buNone/>
            </a:pPr>
            <a:r>
              <a:rPr lang="hu-HU" altLang="cs-CZ" dirty="0" smtClean="0"/>
              <a:t>Mění se i tělo a psychika matky.</a:t>
            </a:r>
            <a:endParaRPr lang="en-GB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Matka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>
            <a:normAutofit lnSpcReduction="10000"/>
          </a:bodyPr>
          <a:lstStyle/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blues </a:t>
            </a:r>
            <a:r>
              <a:rPr lang="cs-CZ" altLang="cs-CZ" sz="2400" dirty="0" smtClean="0"/>
              <a:t>– až 80% rodiček; vyčerpanost, rozlada, slabé nervy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 smtClean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deprese </a:t>
            </a:r>
            <a:r>
              <a:rPr lang="cs-CZ" altLang="cs-CZ" sz="2400" dirty="0" smtClean="0"/>
              <a:t>– až 10 %; těžký smutek, pocity beznaděje, neschopnost rozvinout kladný vztah k dítěti nebo naopak úzkostlivá péče a strach, že „nejsem dobrá matka“, nezájem o okolí, těžká vyčerpanost</a:t>
            </a:r>
          </a:p>
          <a:p>
            <a:pPr marL="136525" indent="0">
              <a:buFont typeface="Wingdings 2" pitchFamily="18" charset="2"/>
              <a:buNone/>
            </a:pPr>
            <a:endParaRPr lang="cs-CZ" altLang="cs-CZ" sz="2400" dirty="0" smtClean="0"/>
          </a:p>
          <a:p>
            <a:pPr marL="136525" indent="0">
              <a:buFont typeface="Wingdings 2" pitchFamily="18" charset="2"/>
              <a:buNone/>
            </a:pPr>
            <a:r>
              <a:rPr lang="cs-CZ" altLang="cs-CZ" sz="2400" b="1" dirty="0" smtClean="0"/>
              <a:t>Poporodní psychóza </a:t>
            </a:r>
            <a:r>
              <a:rPr lang="cs-CZ" altLang="cs-CZ" sz="2400" dirty="0" smtClean="0"/>
              <a:t>- méně než 1 % rodiček, nekontrolovatelná úzkost, extrémní výkyvy nálad, poruchy koncentrace a vnímání času, dezorientace, případně i halucinace, bludy… ; obvykle 2 – 4 týden po porodu, útlum v řádu měsíců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Novorozenec</a:t>
            </a:r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107504" y="1772815"/>
            <a:ext cx="8579296" cy="4751809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Rudimenty tělesné: kostrč, slepé střevo, osmé zuby. 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 smtClean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Druhy </a:t>
            </a:r>
            <a:r>
              <a:rPr lang="cs-CZ" dirty="0"/>
              <a:t>chování (</a:t>
            </a:r>
            <a:r>
              <a:rPr lang="cs-CZ" dirty="0" err="1" smtClean="0"/>
              <a:t>Brazelton</a:t>
            </a:r>
            <a:r>
              <a:rPr lang="cs-CZ" dirty="0" smtClean="0"/>
              <a:t>, 1967): hluboký spánek, lehký spánek, dřímota, klidný bdělý stav, aktivní bdělý stav, pláč.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Vrozené reflexy – závan genů?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94169"/>
          </a:xfrm>
        </p:spPr>
        <p:txBody>
          <a:bodyPr>
            <a:normAutofit fontScale="92500" lnSpcReduction="1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Naše tělo je vybaveno cca 47 reflexy.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/>
              <a:t>Máme asi 17 primitivních reflexů, se kterými disponuje často již čerstvý novorozenec. Mnohé z nich do několika měsíců zanikají. Dýchací reflex, mrkací, polykací, sací, žvýkací, čéškový (patelární), rohovkový (pupilární) aj. </a:t>
            </a:r>
            <a:r>
              <a:rPr lang="cs-CZ" b="1" dirty="0"/>
              <a:t>zůstávají</a:t>
            </a:r>
            <a:r>
              <a:rPr lang="cs-CZ" dirty="0"/>
              <a:t>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/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Vrozené </a:t>
            </a:r>
            <a:r>
              <a:rPr lang="cs-CZ" b="1" dirty="0" smtClean="0"/>
              <a:t>reflexy </a:t>
            </a:r>
            <a:r>
              <a:rPr lang="cs-CZ" dirty="0" smtClean="0"/>
              <a:t>jsou </a:t>
            </a:r>
            <a:r>
              <a:rPr lang="cs-CZ" dirty="0"/>
              <a:t>biologicky a ekologicky </a:t>
            </a:r>
            <a:r>
              <a:rPr lang="cs-CZ" dirty="0" smtClean="0"/>
              <a:t>účelné </a:t>
            </a:r>
            <a:r>
              <a:rPr lang="cs-CZ" dirty="0"/>
              <a:t>(sací, </a:t>
            </a:r>
            <a:r>
              <a:rPr lang="cs-CZ" dirty="0" smtClean="0"/>
              <a:t>polykací</a:t>
            </a:r>
            <a:r>
              <a:rPr lang="cs-CZ" dirty="0"/>
              <a:t>, </a:t>
            </a:r>
            <a:r>
              <a:rPr lang="cs-CZ" dirty="0" err="1"/>
              <a:t>zvracecí</a:t>
            </a:r>
            <a:r>
              <a:rPr lang="cs-CZ" dirty="0"/>
              <a:t>, kýchací, rohovkový aj.), ale i </a:t>
            </a:r>
            <a:r>
              <a:rPr lang="cs-CZ" dirty="0" smtClean="0"/>
              <a:t>rudimentární = neúčelné </a:t>
            </a:r>
            <a:r>
              <a:rPr lang="cs-CZ" dirty="0"/>
              <a:t>(úchopový r. ad</a:t>
            </a:r>
            <a:r>
              <a:rPr lang="cs-CZ" dirty="0" smtClean="0"/>
              <a:t>.).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Novorozenecké=</a:t>
            </a:r>
            <a:r>
              <a:rPr lang="cs-CZ" dirty="0"/>
              <a:t> </a:t>
            </a:r>
            <a:r>
              <a:rPr lang="cs-CZ" dirty="0" smtClean="0"/>
              <a:t>vrozené </a:t>
            </a:r>
            <a:r>
              <a:rPr lang="cs-CZ" dirty="0"/>
              <a:t>reflexy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68680" lvl="1" indent="-283464">
              <a:buFont typeface="Wingdings 2"/>
              <a:buChar char=""/>
              <a:defRPr/>
            </a:pPr>
            <a:r>
              <a:rPr lang="cs-CZ" b="1" dirty="0" smtClean="0">
                <a:solidFill>
                  <a:srgbClr val="FFC000"/>
                </a:solidFill>
              </a:rPr>
              <a:t> </a:t>
            </a:r>
            <a:r>
              <a:rPr lang="cs-CZ" altLang="en-US" b="1" dirty="0">
                <a:solidFill>
                  <a:srgbClr val="FFC000"/>
                </a:solidFill>
              </a:rPr>
              <a:t>Hledací reflex 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Slouží nalezení prsní bradavky. Mizí ve 4. měsíci.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dirty="0"/>
              <a:t>Dítě leží na zádech, pošimráme ho na jedné straně tváře a ono tím směrem natáčí hlavičku a otevírá ústa.</a:t>
            </a:r>
            <a:endParaRPr lang="cs-CZ" altLang="en-US" b="1" i="1" dirty="0"/>
          </a:p>
          <a:p>
            <a:pPr>
              <a:lnSpc>
                <a:spcPct val="80000"/>
              </a:lnSpc>
              <a:buNone/>
            </a:pPr>
            <a:r>
              <a:rPr lang="cs-CZ" altLang="en-US" sz="3600" dirty="0">
                <a:hlinkClick r:id="rId2"/>
              </a:rPr>
              <a:t>https://www.youtube.com/watch?v=b0CLcNtOOEQ</a:t>
            </a:r>
            <a:r>
              <a:rPr lang="cs-CZ" altLang="en-US" sz="3600" dirty="0"/>
              <a:t> </a:t>
            </a:r>
            <a:endParaRPr lang="cs-CZ" altLang="en-US" dirty="0"/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Sací reflex</a:t>
            </a:r>
          </a:p>
          <a:p>
            <a:pPr marL="868680" lvl="1" indent="-283464">
              <a:buFont typeface="Wingdings 2"/>
              <a:buChar char=""/>
              <a:defRPr/>
            </a:pPr>
            <a:r>
              <a:rPr lang="cs-CZ" b="1" dirty="0">
                <a:solidFill>
                  <a:srgbClr val="FFC000"/>
                </a:solidFill>
              </a:rPr>
              <a:t>Úchopový reflex</a:t>
            </a:r>
          </a:p>
          <a:p>
            <a:pPr marL="868680" lvl="1" indent="-283464">
              <a:buNone/>
              <a:defRPr/>
            </a:pPr>
            <a:r>
              <a:rPr lang="cs-CZ" dirty="0"/>
              <a:t>   dítě je schopno se </a:t>
            </a:r>
            <a:r>
              <a:rPr lang="cs-CZ" dirty="0" smtClean="0"/>
              <a:t>od </a:t>
            </a:r>
            <a:r>
              <a:rPr lang="cs-CZ" dirty="0"/>
              <a:t>2 hodin po porodu chytit člověka a udržet </a:t>
            </a:r>
            <a:r>
              <a:rPr lang="cs-CZ" dirty="0" smtClean="0"/>
              <a:t>svoji váhu.</a:t>
            </a:r>
          </a:p>
          <a:p>
            <a:pPr marL="868680" lvl="1" indent="-283464">
              <a:buNone/>
              <a:defRPr/>
            </a:pPr>
            <a:r>
              <a:rPr lang="cs-CZ" dirty="0" smtClean="0"/>
              <a:t>Mizí do ř.-6. měsíce.</a:t>
            </a:r>
            <a:endParaRPr lang="cs-CZ" dirty="0"/>
          </a:p>
          <a:p>
            <a:pPr marL="868680" lvl="1" indent="-283464">
              <a:buNone/>
              <a:defRPr/>
            </a:pPr>
            <a:r>
              <a:rPr lang="cs-CZ" dirty="0">
                <a:hlinkClick r:id="rId3"/>
              </a:rPr>
              <a:t>https://www.youtube.com/watch?v=WdSGWcoNCvY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40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reflexy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err="1" smtClean="0">
                <a:solidFill>
                  <a:srgbClr val="FFC000"/>
                </a:solidFill>
              </a:rPr>
              <a:t>Moroův</a:t>
            </a:r>
            <a:r>
              <a:rPr lang="cs-CZ" b="1" dirty="0" smtClean="0">
                <a:solidFill>
                  <a:srgbClr val="FFC000"/>
                </a:solidFill>
              </a:rPr>
              <a:t> reflex </a:t>
            </a:r>
            <a:r>
              <a:rPr lang="cs-CZ" b="1" dirty="0" smtClean="0"/>
              <a:t>( úlekový objímací)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 silném zvukovém podnětu nebo při ztrátě rovnováhy, dítě rozhodí končetiny a vzápětí je pokrčí do fetální polohy.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Mizí 3.-4. měsíc. Sloužil dítěti při pádu z matky.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3600" dirty="0" smtClean="0">
                <a:hlinkClick r:id="rId2"/>
              </a:rPr>
              <a:t>https://www.youtube.com/watch?v=PTz-iVI2mf4</a:t>
            </a:r>
            <a:endParaRPr lang="cs-CZ" sz="3600" dirty="0" smtClean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cs-CZ" b="1" dirty="0" smtClean="0">
              <a:solidFill>
                <a:srgbClr val="FFC000"/>
              </a:solidFill>
            </a:endParaRP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b="1" dirty="0" smtClean="0">
                <a:solidFill>
                  <a:srgbClr val="FFC000"/>
                </a:solidFill>
              </a:rPr>
              <a:t>Asymetrický tonický šíjový reflex </a:t>
            </a:r>
            <a:r>
              <a:rPr lang="cs-CZ" b="1" dirty="0" smtClean="0"/>
              <a:t>(šermířská pozice)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položíme dítě na záda a hlavu natočíme jedním směrem (př. nalevo → pravá ruka a noha se skrčí, levá strana je uvolněná).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Trvá od 1. do 4. měsíce. Je prekurzorem senzomotorické regulace ruky okem.  </a:t>
            </a:r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sz="3600" dirty="0" smtClean="0">
                <a:hlinkClick r:id="rId3"/>
              </a:rPr>
              <a:t>https://www.youtube.com/watch?v=dPyBzlD-854</a:t>
            </a:r>
            <a:r>
              <a:rPr lang="cs-CZ" sz="3600" dirty="0" smtClean="0"/>
              <a:t>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Vrozené reflexy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 fontScale="70000" lnSpcReduction="20000"/>
          </a:bodyPr>
          <a:lstStyle/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b="1" dirty="0" smtClean="0">
                <a:solidFill>
                  <a:srgbClr val="FFC000"/>
                </a:solidFill>
              </a:rPr>
              <a:t>Symetrický </a:t>
            </a:r>
            <a:r>
              <a:rPr lang="cs-CZ" sz="4200" b="1" dirty="0">
                <a:solidFill>
                  <a:srgbClr val="FFC000"/>
                </a:solidFill>
              </a:rPr>
              <a:t>tonický šíjový reflex </a:t>
            </a:r>
            <a:endParaRPr lang="cs-CZ" sz="4200" b="1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 smtClean="0"/>
              <a:t>Předkloní-li dítě hlavu, ruce se mu ohnou a nohy narovnají. Zakloní-li hlavu, ruce se narovnají a nohy ohnou.</a:t>
            </a:r>
            <a:endParaRPr lang="cs-CZ" sz="4200" dirty="0"/>
          </a:p>
          <a:p>
            <a:pPr marL="548640" indent="-411480">
              <a:lnSpc>
                <a:spcPct val="9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4200" dirty="0"/>
              <a:t>Trvá od </a:t>
            </a:r>
            <a:r>
              <a:rPr lang="cs-CZ" sz="4200" dirty="0" smtClean="0"/>
              <a:t>6. do cca 12. </a:t>
            </a:r>
            <a:r>
              <a:rPr lang="cs-CZ" sz="4200" dirty="0"/>
              <a:t>měsíce. </a:t>
            </a:r>
            <a:r>
              <a:rPr lang="cs-CZ" sz="4200" dirty="0" smtClean="0"/>
              <a:t>Umožňuje lezení po čtyřech a asi i vztyčení.  </a:t>
            </a:r>
            <a:endParaRPr lang="cs-CZ" sz="4200" dirty="0"/>
          </a:p>
          <a:p>
            <a:pPr>
              <a:lnSpc>
                <a:spcPct val="80000"/>
              </a:lnSpc>
              <a:buNone/>
            </a:pPr>
            <a:endParaRPr lang="cs-CZ" altLang="en-US" sz="4200" b="1" dirty="0" smtClean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 smtClean="0">
                <a:solidFill>
                  <a:srgbClr val="FFC000"/>
                </a:solidFill>
              </a:rPr>
              <a:t>Chodící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dítě bude pokrčovat střídavě nohy, ale když ho pustíme tak spadne.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Mizí po 6 týdnech. Znovu se objevuje od 8. měsíce.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sz="4200" dirty="0" smtClean="0">
                <a:hlinkClick r:id="rId2"/>
              </a:rPr>
              <a:t>https://www.youtube.com/watch?v=JMC_Retz7ck</a:t>
            </a:r>
            <a:r>
              <a:rPr lang="cs-CZ" altLang="en-US" sz="4200" dirty="0" smtClean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sz="4200" dirty="0" smtClean="0"/>
          </a:p>
          <a:p>
            <a:pPr>
              <a:lnSpc>
                <a:spcPct val="80000"/>
              </a:lnSpc>
              <a:buNone/>
            </a:pPr>
            <a:r>
              <a:rPr lang="cs-CZ" altLang="en-US" sz="4200" b="1" dirty="0" err="1" smtClean="0">
                <a:solidFill>
                  <a:srgbClr val="FFC000"/>
                </a:solidFill>
              </a:rPr>
              <a:t>Uchopový</a:t>
            </a:r>
            <a:r>
              <a:rPr lang="cs-CZ" altLang="en-US" sz="4200" b="1" dirty="0" smtClean="0">
                <a:solidFill>
                  <a:srgbClr val="FFC000"/>
                </a:solidFill>
              </a:rPr>
              <a:t> reflex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/>
              <a:t>při pošimrání na noze, roztáhne prsty</a:t>
            </a:r>
          </a:p>
          <a:p>
            <a:pPr>
              <a:lnSpc>
                <a:spcPct val="80000"/>
              </a:lnSpc>
              <a:buNone/>
            </a:pPr>
            <a:r>
              <a:rPr lang="cs-CZ" altLang="en-US" sz="4200" dirty="0" smtClean="0">
                <a:hlinkClick r:id="rId3"/>
              </a:rPr>
              <a:t>https://www.youtube.com/watch?v=AgmEnrVvW_0</a:t>
            </a:r>
            <a:r>
              <a:rPr lang="cs-CZ" altLang="en-US" sz="4200" dirty="0" smtClean="0"/>
              <a:t>  </a:t>
            </a:r>
          </a:p>
          <a:p>
            <a:pPr>
              <a:lnSpc>
                <a:spcPct val="80000"/>
              </a:lnSpc>
              <a:buNone/>
            </a:pPr>
            <a:endParaRPr lang="cs-CZ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1109</TotalTime>
  <Words>1212</Words>
  <Application>Microsoft Office PowerPoint</Application>
  <PresentationFormat>Předvádění na obrazovce 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Corbel</vt:lpstr>
      <vt:lpstr>Wingdings</vt:lpstr>
      <vt:lpstr>Wingdings 2</vt:lpstr>
      <vt:lpstr>Wingdings 3</vt:lpstr>
      <vt:lpstr>Modul</vt:lpstr>
      <vt:lpstr>Vývojová psychologie 3 porod a reflexy</vt:lpstr>
      <vt:lpstr>Porod</vt:lpstr>
      <vt:lpstr>Porod</vt:lpstr>
      <vt:lpstr>Matka </vt:lpstr>
      <vt:lpstr>Novorozenec</vt:lpstr>
      <vt:lpstr>Vrozené reflexy – závan genů?</vt:lpstr>
      <vt:lpstr>Novorozenecké= vrozené reflexy </vt:lpstr>
      <vt:lpstr>Vrozené reflexy</vt:lpstr>
      <vt:lpstr>Vrozené reflexy</vt:lpstr>
      <vt:lpstr>Vrozené reflexy</vt:lpstr>
      <vt:lpstr>Kojenecké období (0-1)</vt:lpstr>
      <vt:lpstr>Emoce</vt:lpstr>
      <vt:lpstr>Vývoj emotivity</vt:lpstr>
      <vt:lpstr>Vývoj vnímání</vt:lpstr>
      <vt:lpstr>Motorika</vt:lpstr>
      <vt:lpstr>Gesellovy vývojové zákonitosti</vt:lpstr>
      <vt:lpstr>Gesellovy vývojové zákonitosti</vt:lpstr>
      <vt:lpstr>Motorika</vt:lpstr>
      <vt:lpstr>Rodičovské chování = epimeletický pud</vt:lpstr>
      <vt:lpstr>Prezentace aplikace PowerPoint</vt:lpstr>
      <vt:lpstr>Prezentace aplikace PowerPoint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 3</dc:title>
  <dc:creator>Krasa</dc:creator>
  <cp:lastModifiedBy>J.Krása</cp:lastModifiedBy>
  <cp:revision>86</cp:revision>
  <dcterms:created xsi:type="dcterms:W3CDTF">2015-09-23T10:51:34Z</dcterms:created>
  <dcterms:modified xsi:type="dcterms:W3CDTF">2017-10-22T16:57:34Z</dcterms:modified>
</cp:coreProperties>
</file>