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294" r:id="rId3"/>
    <p:sldId id="331" r:id="rId4"/>
    <p:sldId id="324" r:id="rId5"/>
    <p:sldId id="298" r:id="rId6"/>
    <p:sldId id="296" r:id="rId7"/>
    <p:sldId id="295" r:id="rId8"/>
    <p:sldId id="325" r:id="rId9"/>
    <p:sldId id="297" r:id="rId10"/>
    <p:sldId id="299" r:id="rId11"/>
    <p:sldId id="290" r:id="rId12"/>
    <p:sldId id="291" r:id="rId13"/>
    <p:sldId id="293" r:id="rId14"/>
    <p:sldId id="292" r:id="rId15"/>
    <p:sldId id="329" r:id="rId16"/>
    <p:sldId id="330" r:id="rId17"/>
    <p:sldId id="32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O60TYAIgC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HG05AIlH6Y&amp;nohtml5=False" TargetMode="External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VvdOe10vrs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>Vývojová psychologie 4 </a:t>
            </a:r>
            <a:br>
              <a:rPr lang="cs-CZ" sz="4400" dirty="0" smtClean="0"/>
            </a:br>
            <a:r>
              <a:rPr lang="cs-CZ" sz="4400" dirty="0" smtClean="0"/>
              <a:t>Teorie citové vazby (</a:t>
            </a:r>
            <a:r>
              <a:rPr lang="cs-CZ" sz="4400" dirty="0" err="1" smtClean="0"/>
              <a:t>attachmentu</a:t>
            </a:r>
            <a:r>
              <a:rPr lang="cs-CZ" sz="4400" dirty="0" smtClean="0"/>
              <a:t>)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Mgr. Jan Krása, </a:t>
            </a:r>
            <a:r>
              <a:rPr lang="cs-CZ" sz="2300" dirty="0" err="1" smtClean="0"/>
              <a:t>Ph.D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Katedra psychologie, Pedagogická fakulta, MU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 smtClean="0"/>
              <a:t>Margaret </a:t>
            </a:r>
            <a:r>
              <a:rPr lang="cs-CZ" sz="3600" dirty="0" err="1" smtClean="0"/>
              <a:t>Mahlerová</a:t>
            </a:r>
            <a:r>
              <a:rPr lang="cs-CZ" sz="3600" dirty="0" smtClean="0"/>
              <a:t> (1897-1985)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Psychoanalytička (směr: egopsychologie). Maďarka, 1938 emigrovala do New Yorku. Zkoumala děti a dopad rané </a:t>
            </a:r>
            <a:r>
              <a:rPr lang="cs-CZ" b="1" dirty="0" smtClean="0"/>
              <a:t>deprivace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Dětský vývoj má podle ní tři zásadní fáze: </a:t>
            </a:r>
          </a:p>
          <a:p>
            <a:pPr>
              <a:buNone/>
            </a:pPr>
            <a:r>
              <a:rPr lang="cs-CZ" i="1" dirty="0" smtClean="0"/>
              <a:t>normální autismus</a:t>
            </a:r>
            <a:r>
              <a:rPr lang="cs-CZ" dirty="0" smtClean="0"/>
              <a:t> – tuto fázi později zamítla (není podstatná)</a:t>
            </a:r>
          </a:p>
          <a:p>
            <a:pPr>
              <a:buNone/>
            </a:pPr>
            <a:r>
              <a:rPr lang="cs-CZ" i="1" dirty="0" smtClean="0"/>
              <a:t>symbiotická fáze</a:t>
            </a:r>
            <a:r>
              <a:rPr lang="cs-CZ" dirty="0" smtClean="0"/>
              <a:t> – spojení s matkou</a:t>
            </a:r>
          </a:p>
          <a:p>
            <a:pPr>
              <a:buNone/>
            </a:pPr>
            <a:r>
              <a:rPr lang="cs-CZ" i="1" dirty="0" smtClean="0"/>
              <a:t>separačně-individuační proces – </a:t>
            </a:r>
            <a:r>
              <a:rPr lang="cs-CZ" dirty="0" err="1" smtClean="0"/>
              <a:t>proces</a:t>
            </a:r>
            <a:r>
              <a:rPr lang="cs-CZ" dirty="0" smtClean="0"/>
              <a:t> oddělování od matky k vzniku ega (</a:t>
            </a:r>
            <a:r>
              <a:rPr lang="cs-CZ" i="1" dirty="0" err="1" smtClean="0"/>
              <a:t>self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sebepojetí</a:t>
            </a:r>
            <a:endParaRPr lang="cs-CZ" dirty="0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René </a:t>
            </a:r>
            <a:r>
              <a:rPr lang="cs-CZ" altLang="cs-CZ" dirty="0" err="1" smtClean="0"/>
              <a:t>Spitz</a:t>
            </a:r>
            <a:r>
              <a:rPr lang="cs-CZ" altLang="cs-CZ" dirty="0" smtClean="0"/>
              <a:t> (1958) hovoří o </a:t>
            </a:r>
            <a:r>
              <a:rPr lang="cs-CZ" altLang="cs-CZ" b="1" dirty="0" err="1" smtClean="0"/>
              <a:t>preobjektálním</a:t>
            </a:r>
            <a:r>
              <a:rPr lang="cs-CZ" altLang="cs-CZ" b="1" dirty="0" smtClean="0"/>
              <a:t> období </a:t>
            </a:r>
            <a:r>
              <a:rPr lang="cs-CZ" altLang="cs-CZ" dirty="0" smtClean="0"/>
              <a:t>– nerozlišuje </a:t>
            </a:r>
            <a:r>
              <a:rPr lang="cs-CZ" altLang="cs-CZ" b="1" i="1" dirty="0" smtClean="0"/>
              <a:t>objekt</a:t>
            </a:r>
            <a:r>
              <a:rPr lang="cs-CZ" altLang="cs-CZ" dirty="0" smtClean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Margaret Mahlerová (1975) nazývá toto období </a:t>
            </a:r>
            <a:r>
              <a:rPr lang="cs-CZ" altLang="cs-CZ" b="1" dirty="0" smtClean="0"/>
              <a:t>autistickou fází</a:t>
            </a:r>
            <a:r>
              <a:rPr lang="cs-CZ" altLang="cs-CZ" dirty="0" smtClean="0"/>
              <a:t> – dítě je soustředěno především na sebe</a:t>
            </a:r>
            <a:r>
              <a:rPr lang="cs-CZ" altLang="cs-CZ" dirty="0"/>
              <a:t> </a:t>
            </a:r>
            <a:r>
              <a:rPr lang="cs-CZ" altLang="cs-CZ" dirty="0" smtClean="0"/>
              <a:t>a není schopno odlišit aktivitu, která je jeho vlastní, od aktivity, kterou provádějí jiné osoby (s výjimkou </a:t>
            </a:r>
            <a:r>
              <a:rPr lang="cs-CZ" altLang="cs-CZ" dirty="0" err="1" smtClean="0"/>
              <a:t>sebedotyku</a:t>
            </a:r>
            <a:r>
              <a:rPr lang="cs-CZ" altLang="cs-CZ" dirty="0" smtClean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 smtClean="0"/>
          </a:p>
          <a:p>
            <a:pPr marL="136525" indent="0">
              <a:buFont typeface="Wingdings 2" pitchFamily="18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sebepojetí</a:t>
            </a:r>
            <a:endParaRPr lang="cs-CZ" dirty="0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 smtClean="0"/>
              <a:t>Dítě dokáže navázat oční kontakt + „sociální úsměv“</a:t>
            </a:r>
          </a:p>
          <a:p>
            <a:r>
              <a:rPr lang="cs-CZ" altLang="cs-CZ" sz="2800" dirty="0" smtClean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 smtClean="0"/>
              <a:t>Spitz</a:t>
            </a:r>
            <a:r>
              <a:rPr lang="cs-CZ" altLang="cs-CZ" sz="2800" dirty="0" smtClean="0"/>
              <a:t> (1958) je označuje jako </a:t>
            </a:r>
            <a:r>
              <a:rPr lang="cs-CZ" altLang="cs-CZ" sz="2800" b="1" dirty="0" smtClean="0"/>
              <a:t>předběžné objekty.</a:t>
            </a:r>
          </a:p>
          <a:p>
            <a:r>
              <a:rPr lang="cs-CZ" altLang="cs-CZ" sz="2800" dirty="0" smtClean="0"/>
              <a:t>Období mezi 3. a 5. měsícem nazvala </a:t>
            </a:r>
            <a:r>
              <a:rPr lang="cs-CZ" altLang="cs-CZ" sz="2800" dirty="0" err="1" smtClean="0"/>
              <a:t>Mahlerová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symbiotickou fází</a:t>
            </a:r>
            <a:r>
              <a:rPr lang="cs-CZ" altLang="cs-CZ" sz="2800" dirty="0" smtClean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sebepojetí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Spolu s uvědoměním </a:t>
            </a:r>
            <a:r>
              <a:rPr lang="cs-CZ" altLang="cs-CZ" b="1" dirty="0" smtClean="0"/>
              <a:t>objektu</a:t>
            </a:r>
            <a:r>
              <a:rPr lang="cs-CZ" altLang="cs-CZ" dirty="0" smtClean="0"/>
              <a:t> matky si dítě uvědomí i samostatnost existence matky a musí přijmout fakt, že není součástí matky (</a:t>
            </a:r>
            <a:r>
              <a:rPr lang="cs-CZ" altLang="cs-CZ" b="1" dirty="0" smtClean="0"/>
              <a:t>separační proces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separační úzkost</a:t>
            </a:r>
            <a:r>
              <a:rPr lang="cs-CZ" altLang="cs-CZ" dirty="0" smtClean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Tak vzniká separace na psychické úrovni v rámci uvědomování sebe sama jako samostatné bytosti. Dítě dovede lépe odlišovat i </a:t>
            </a:r>
            <a:r>
              <a:rPr lang="cs-CZ" altLang="cs-CZ" i="1" dirty="0" smtClean="0"/>
              <a:t>svoje</a:t>
            </a:r>
            <a:r>
              <a:rPr lang="cs-CZ" altLang="cs-CZ" dirty="0" smtClean="0"/>
              <a:t> pocity a procesy. Vnímá rozdíl mezi tím, co pochází z těla a co z vnějšku. Vytváří si </a:t>
            </a:r>
            <a:r>
              <a:rPr lang="cs-CZ" altLang="cs-CZ" b="1" dirty="0" smtClean="0"/>
              <a:t>teorii mysli </a:t>
            </a:r>
            <a:r>
              <a:rPr lang="cs-CZ" altLang="cs-CZ" dirty="0" smtClean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Mahlerová nazývá pochopení vlastní samostatné existence jako </a:t>
            </a:r>
            <a:r>
              <a:rPr lang="cs-CZ" altLang="cs-CZ" b="1" dirty="0" smtClean="0"/>
              <a:t>psychické narození</a:t>
            </a:r>
            <a:r>
              <a:rPr lang="cs-CZ" alt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sebepojetí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René </a:t>
            </a:r>
            <a:r>
              <a:rPr lang="cs-CZ" altLang="cs-CZ" dirty="0" err="1" smtClean="0"/>
              <a:t>Spitz</a:t>
            </a:r>
            <a:r>
              <a:rPr lang="cs-CZ" altLang="cs-CZ" dirty="0" smtClean="0"/>
              <a:t> (1958) nazval tuto fázi jako </a:t>
            </a:r>
            <a:r>
              <a:rPr lang="cs-CZ" altLang="cs-CZ" b="1" dirty="0" smtClean="0"/>
              <a:t>stádium specifického objektu</a:t>
            </a:r>
            <a:r>
              <a:rPr lang="cs-CZ" altLang="cs-CZ" dirty="0" smtClean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smtClean="0"/>
              <a:t>Doklad vývoje pojetí mateřského </a:t>
            </a:r>
            <a:r>
              <a:rPr lang="cs-CZ" altLang="cs-CZ" b="1" dirty="0" smtClean="0"/>
              <a:t>objektu</a:t>
            </a:r>
            <a:r>
              <a:rPr lang="cs-CZ" altLang="cs-CZ" dirty="0" smtClean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 smtClean="0"/>
              <a:t>separační  úzkost</a:t>
            </a:r>
            <a:r>
              <a:rPr lang="cs-CZ" altLang="cs-CZ" dirty="0" smtClean="0"/>
              <a:t>, v nepřítomnosti matky pláčou a hledají ji (</a:t>
            </a:r>
            <a:r>
              <a:rPr lang="cs-CZ" altLang="cs-CZ" dirty="0" err="1" smtClean="0"/>
              <a:t>attachmentové</a:t>
            </a:r>
            <a:r>
              <a:rPr lang="cs-CZ" altLang="cs-CZ" dirty="0" smtClean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 smtClean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 smtClean="0"/>
              <a:t>+ většina dětí, které si sahají na čelo, jeví rozpaky.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Kognitivní vývoj</a:t>
            </a:r>
            <a:endParaRPr 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</a:t>
            </a:r>
            <a:r>
              <a:rPr lang="cs-CZ" altLang="en-US" dirty="0" smtClean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 smtClean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 smtClean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 smtClean="0"/>
              <a:t>Hunt</a:t>
            </a:r>
            <a:r>
              <a:rPr lang="cs-CZ" altLang="en-US" dirty="0" smtClean="0"/>
              <a:t>, 2000, s. 341)</a:t>
            </a:r>
            <a:endParaRPr lang="cs-CZ" altLang="en-US" dirty="0"/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Diskuze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90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Bowlby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7272808" cy="5229200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sz="2900" b="1" dirty="0" smtClean="0"/>
              <a:t>Psychoanalytik</a:t>
            </a:r>
            <a:r>
              <a:rPr lang="cs-CZ" sz="2900" dirty="0" smtClean="0"/>
              <a:t>. Pudy (=instinkty) pomáhají jedinci přežít. Jedním z pudů je i tvorba </a:t>
            </a:r>
            <a:r>
              <a:rPr lang="cs-CZ" sz="2900" b="1" dirty="0" smtClean="0"/>
              <a:t>citové vazby </a:t>
            </a:r>
            <a:r>
              <a:rPr lang="cs-CZ" sz="2900" dirty="0" smtClean="0"/>
              <a:t>(</a:t>
            </a:r>
            <a:r>
              <a:rPr lang="cs-CZ" sz="2900" b="1" i="1" dirty="0" err="1" smtClean="0"/>
              <a:t>attachment</a:t>
            </a:r>
            <a:r>
              <a:rPr lang="cs-CZ" sz="2900" dirty="0" smtClean="0"/>
              <a:t>), která vzbuzuje </a:t>
            </a:r>
            <a:r>
              <a:rPr lang="cs-CZ" sz="2900" dirty="0" err="1" smtClean="0"/>
              <a:t>epimeletické</a:t>
            </a:r>
            <a:r>
              <a:rPr lang="cs-CZ" sz="2900" dirty="0" smtClean="0"/>
              <a:t> chování (láskyplnou péči) u rodiče. „Sociální pud“?</a:t>
            </a:r>
          </a:p>
          <a:p>
            <a:pPr marL="137160" indent="0">
              <a:buNone/>
            </a:pPr>
            <a:r>
              <a:rPr lang="cs-CZ" sz="2900" dirty="0" smtClean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2900" dirty="0" smtClean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2900" dirty="0" smtClean="0"/>
              <a:t>12 ze 14 dětí klasifikovaných jako emočně </a:t>
            </a:r>
            <a:r>
              <a:rPr lang="cs-CZ" sz="2900" dirty="0" err="1" smtClean="0"/>
              <a:t>oploštělých</a:t>
            </a:r>
            <a:r>
              <a:rPr lang="cs-CZ" sz="2900" dirty="0" smtClean="0"/>
              <a:t> (</a:t>
            </a:r>
            <a:r>
              <a:rPr lang="cs-CZ" sz="2900" i="1" dirty="0" err="1" smtClean="0"/>
              <a:t>affectionless</a:t>
            </a:r>
            <a:r>
              <a:rPr lang="cs-CZ" sz="2900" dirty="0" smtClean="0"/>
              <a:t>) prožilo kompletní a dlouhodobou separaci od rodičů.</a:t>
            </a:r>
          </a:p>
          <a:p>
            <a:pPr marL="137160" indent="0">
              <a:buNone/>
            </a:pPr>
            <a:r>
              <a:rPr lang="cs-CZ" sz="2900" dirty="0" smtClean="0"/>
              <a:t>Přispěl k zvýšené pozornosti a péči o odložené a jinak znevýhodněné děti, resp. o raný vývoj.</a:t>
            </a:r>
          </a:p>
          <a:p>
            <a:pPr marL="137160" indent="0">
              <a:buNone/>
            </a:pPr>
            <a:r>
              <a:rPr lang="cs-CZ" sz="2900" dirty="0" smtClean="0">
                <a:hlinkClick r:id="rId2"/>
              </a:rPr>
              <a:t>https://www.youtube.com/watch?v=kwxjfuPlArY</a:t>
            </a:r>
            <a:r>
              <a:rPr lang="cs-CZ" sz="2900" dirty="0" smtClean="0"/>
              <a:t> 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9027" y="105273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souladu s </a:t>
            </a:r>
            <a:r>
              <a:rPr lang="cs-CZ" dirty="0" err="1" smtClean="0"/>
              <a:t>Freudem</a:t>
            </a:r>
            <a:r>
              <a:rPr lang="cs-CZ" dirty="0" smtClean="0"/>
              <a:t> byla potřeba vazby dítěte na matku chápána jako utlumený nebo sublimovaný sexuální pud.</a:t>
            </a:r>
          </a:p>
          <a:p>
            <a:r>
              <a:rPr lang="cs-CZ" dirty="0" smtClean="0"/>
              <a:t>Zásluhou </a:t>
            </a:r>
            <a:r>
              <a:rPr lang="cs-CZ" dirty="0" err="1" smtClean="0"/>
              <a:t>Bowlbyho</a:t>
            </a:r>
            <a:r>
              <a:rPr lang="cs-CZ" dirty="0" smtClean="0"/>
              <a:t> byla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 smtClean="0"/>
              <a:t>Mentzos</a:t>
            </a:r>
            <a:r>
              <a:rPr lang="cs-CZ" dirty="0" smtClean="0"/>
              <a:t>, 2012, s. 54)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Harry</a:t>
            </a:r>
            <a:r>
              <a:rPr lang="cs-CZ" dirty="0" smtClean="0"/>
              <a:t> </a:t>
            </a:r>
            <a:r>
              <a:rPr lang="cs-CZ" dirty="0" err="1" smtClean="0"/>
              <a:t>Harlow</a:t>
            </a:r>
            <a:r>
              <a:rPr lang="cs-CZ" dirty="0" smtClean="0"/>
              <a:t> (1905-1981)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1958 a dále publikoval výsledky svých experimentů o roli lásky v péči o dítě</a:t>
            </a:r>
          </a:p>
          <a:p>
            <a:r>
              <a:rPr lang="cs-CZ" altLang="cs-CZ" dirty="0" smtClean="0"/>
              <a:t>1959 pokus </a:t>
            </a:r>
            <a:r>
              <a:rPr lang="cs-CZ" altLang="cs-CZ" dirty="0"/>
              <a:t>s makaky (drátěná a plyšová matka).</a:t>
            </a:r>
          </a:p>
          <a:p>
            <a:r>
              <a:rPr lang="cs-CZ" dirty="0" smtClean="0">
                <a:hlinkClick r:id="rId2"/>
              </a:rPr>
              <a:t>https://www.youtube.com/watch?v=_O60TYAIgC4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citové vazby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attachment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Projevuje se u dětí od 6 měsíců.</a:t>
            </a:r>
          </a:p>
          <a:p>
            <a:pPr marL="137160" indent="0">
              <a:buNone/>
            </a:pPr>
            <a:r>
              <a:rPr lang="cs-CZ" dirty="0" smtClean="0"/>
              <a:t>Jako citová vazba na primární pečující osobu: </a:t>
            </a:r>
            <a:r>
              <a:rPr lang="cs-CZ" dirty="0" err="1" smtClean="0"/>
              <a:t>d</a:t>
            </a:r>
            <a:r>
              <a:rPr lang="cs-CZ" dirty="0" smtClean="0"/>
              <a:t>. vyhledává její blízkost, dotýká se jí, mazlí se s ní, když odchází, </a:t>
            </a:r>
            <a:r>
              <a:rPr lang="cs-CZ" dirty="0" err="1" smtClean="0"/>
              <a:t>d</a:t>
            </a:r>
            <a:r>
              <a:rPr lang="cs-CZ" dirty="0" smtClean="0"/>
              <a:t>. pláče, v její přítomnosti je dítě klidné a spokojené.</a:t>
            </a:r>
          </a:p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880416"/>
            <a:ext cx="4481339" cy="2977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Mary </a:t>
            </a:r>
            <a:r>
              <a:rPr lang="cs-CZ" dirty="0" err="1" smtClean="0"/>
              <a:t>Ainsworthová</a:t>
            </a:r>
            <a:r>
              <a:rPr lang="cs-CZ" dirty="0" smtClean="0"/>
              <a:t> (1913-1999)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915000" cy="5112568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vytvořila test </a:t>
            </a:r>
            <a:r>
              <a:rPr lang="cs-CZ" i="1" dirty="0" err="1" smtClean="0"/>
              <a:t>Strange</a:t>
            </a:r>
            <a:r>
              <a:rPr lang="cs-CZ" i="1" dirty="0" smtClean="0"/>
              <a:t> </a:t>
            </a:r>
            <a:r>
              <a:rPr lang="cs-CZ" i="1" dirty="0" err="1" smtClean="0"/>
              <a:t>Situation</a:t>
            </a:r>
            <a:r>
              <a:rPr lang="cs-CZ" i="1" dirty="0" smtClean="0"/>
              <a:t> </a:t>
            </a:r>
            <a:r>
              <a:rPr lang="cs-CZ" i="1" dirty="0" err="1" smtClean="0"/>
              <a:t>Procedure</a:t>
            </a:r>
            <a:r>
              <a:rPr lang="cs-CZ" dirty="0" smtClean="0"/>
              <a:t>: 3 typy citové vazby:</a:t>
            </a:r>
          </a:p>
          <a:p>
            <a:pPr marL="137160" indent="0">
              <a:buNone/>
            </a:pPr>
            <a:r>
              <a:rPr lang="cs-CZ" dirty="0" smtClean="0"/>
              <a:t>A – </a:t>
            </a:r>
            <a:r>
              <a:rPr lang="cs-CZ" b="1" dirty="0" smtClean="0"/>
              <a:t>nejistá vyhýbavá vazba </a:t>
            </a:r>
            <a:r>
              <a:rPr lang="cs-CZ" dirty="0" smtClean="0"/>
              <a:t>(</a:t>
            </a:r>
            <a:r>
              <a:rPr lang="cs-CZ" i="1" dirty="0" err="1" smtClean="0"/>
              <a:t>anxious</a:t>
            </a:r>
            <a:r>
              <a:rPr lang="cs-CZ" i="1" dirty="0" smtClean="0"/>
              <a:t>-</a:t>
            </a:r>
            <a:r>
              <a:rPr lang="cs-CZ" i="1" dirty="0" err="1" smtClean="0"/>
              <a:t>avoidant</a:t>
            </a:r>
            <a:r>
              <a:rPr lang="cs-CZ" dirty="0" smtClean="0"/>
              <a:t>)</a:t>
            </a:r>
          </a:p>
          <a:p>
            <a:pPr marL="137160" indent="0">
              <a:buNone/>
            </a:pPr>
            <a:r>
              <a:rPr lang="cs-CZ" dirty="0" smtClean="0"/>
              <a:t>B – </a:t>
            </a:r>
            <a:r>
              <a:rPr lang="cs-CZ" b="1" dirty="0" smtClean="0"/>
              <a:t>Jistá vazba</a:t>
            </a:r>
          </a:p>
          <a:p>
            <a:pPr marL="137160" indent="0">
              <a:buNone/>
            </a:pPr>
            <a:r>
              <a:rPr lang="cs-CZ" dirty="0" smtClean="0"/>
              <a:t>C – </a:t>
            </a:r>
            <a:r>
              <a:rPr lang="cs-CZ" b="1" dirty="0" smtClean="0"/>
              <a:t>nejistá ambivalentní vazba </a:t>
            </a:r>
            <a:r>
              <a:rPr lang="cs-CZ" dirty="0" smtClean="0"/>
              <a:t>(</a:t>
            </a:r>
            <a:r>
              <a:rPr lang="cs-CZ" i="1" dirty="0" err="1" smtClean="0"/>
              <a:t>anxious</a:t>
            </a:r>
            <a:r>
              <a:rPr lang="cs-CZ" i="1" dirty="0" smtClean="0"/>
              <a:t>-</a:t>
            </a:r>
            <a:r>
              <a:rPr lang="cs-CZ" i="1" dirty="0" err="1" smtClean="0"/>
              <a:t>ambivalent</a:t>
            </a:r>
            <a:r>
              <a:rPr lang="cs-CZ" i="1" dirty="0" smtClean="0"/>
              <a:t> </a:t>
            </a:r>
            <a:r>
              <a:rPr lang="cs-CZ" i="1" dirty="0" err="1" smtClean="0"/>
              <a:t>resistant</a:t>
            </a:r>
            <a:r>
              <a:rPr lang="cs-CZ" dirty="0" smtClean="0"/>
              <a:t>)</a:t>
            </a:r>
          </a:p>
          <a:p>
            <a:pPr marL="137160" indent="0">
              <a:buNone/>
            </a:pPr>
            <a:r>
              <a:rPr lang="cs-CZ" dirty="0" smtClean="0"/>
              <a:t>+D – </a:t>
            </a:r>
            <a:r>
              <a:rPr lang="cs-CZ" b="1" dirty="0" smtClean="0"/>
              <a:t>desorganizovaná</a:t>
            </a:r>
            <a:r>
              <a:rPr lang="cs-CZ" dirty="0" smtClean="0"/>
              <a:t> dezorientovaná vazba</a:t>
            </a:r>
          </a:p>
          <a:p>
            <a:pPr marL="137160" indent="0">
              <a:buNone/>
            </a:pPr>
            <a:r>
              <a:rPr lang="cs-CZ" dirty="0" smtClean="0"/>
              <a:t>Jistá vazba: 60-70%; nejistá vazba: 30-40% v populaci</a:t>
            </a:r>
          </a:p>
          <a:p>
            <a:pPr marL="137160" indent="0">
              <a:buNone/>
            </a:pPr>
            <a:r>
              <a:rPr lang="cs-CZ" dirty="0" smtClean="0"/>
              <a:t>Experimentálně zkoumaná mezi 12-18 měsíci.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cs-CZ" dirty="0" smtClean="0">
                <a:hlinkClick r:id="rId2"/>
              </a:rPr>
              <a:t>https://www.youtube.com/watch?v=DRejV6f-Y3c</a:t>
            </a:r>
            <a:r>
              <a:rPr lang="cs-CZ" dirty="0" smtClean="0"/>
              <a:t> 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err="1" smtClean="0"/>
              <a:t>Ainsworthová</a:t>
            </a:r>
            <a:r>
              <a:rPr lang="cs-CZ" dirty="0" smtClean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 smtClean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 smtClean="0"/>
              <a:t>Durkin</a:t>
            </a:r>
            <a:r>
              <a:rPr lang="cs-CZ" dirty="0" smtClean="0"/>
              <a:t>, 2005, s. 85)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Důležitost teorie citové vazby: vztahy založené na citové vazbě si vytváříme celý život (k rodičům, přátelům, milencům). 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>
                <a:hlinkClick r:id="rId3"/>
              </a:rPr>
              <a:t>https://www.youtube.com/watch?v=9HG05AIlH6Y&amp;nohtml5=False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výchovného prostředí </a:t>
            </a:r>
          </a:p>
          <a:p>
            <a:r>
              <a:rPr lang="cs-CZ" dirty="0" smtClean="0"/>
              <a:t>Role temperamentu dítěte </a:t>
            </a:r>
          </a:p>
          <a:p>
            <a:r>
              <a:rPr lang="cs-CZ" dirty="0"/>
              <a:t>Role </a:t>
            </a:r>
            <a:r>
              <a:rPr lang="cs-CZ" dirty="0" smtClean="0"/>
              <a:t>temperamentu matky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 smtClean="0"/>
              <a:t>René </a:t>
            </a:r>
            <a:r>
              <a:rPr lang="cs-CZ" dirty="0" err="1" smtClean="0"/>
              <a:t>Spitz</a:t>
            </a:r>
            <a:r>
              <a:rPr lang="cs-CZ" dirty="0" smtClean="0"/>
              <a:t> (1887-1974)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Psychoanalytik</a:t>
            </a:r>
            <a:r>
              <a:rPr lang="cs-CZ" dirty="0" smtClean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 smtClean="0"/>
              <a:t>Zkoumal dopad rané deprivace na další vývoj. Ztráta milovaného </a:t>
            </a:r>
            <a:r>
              <a:rPr lang="cs-CZ" b="1" dirty="0" smtClean="0"/>
              <a:t>objektu </a:t>
            </a:r>
            <a:r>
              <a:rPr lang="cs-CZ" dirty="0" smtClean="0"/>
              <a:t>od 2-5 měsíců se relativně rychle napraví, oddělení delší vede ke stále větší </a:t>
            </a:r>
            <a:r>
              <a:rPr lang="cs-CZ" b="1" dirty="0" smtClean="0"/>
              <a:t>deterioraci</a:t>
            </a:r>
            <a:r>
              <a:rPr lang="cs-CZ" dirty="0" smtClean="0"/>
              <a:t>. Tento stav nazval </a:t>
            </a:r>
            <a:r>
              <a:rPr lang="cs-CZ" b="1" dirty="0" err="1" smtClean="0"/>
              <a:t>hospitalismus</a:t>
            </a:r>
            <a:r>
              <a:rPr lang="cs-CZ" dirty="0" smtClean="0"/>
              <a:t> (</a:t>
            </a:r>
            <a:r>
              <a:rPr lang="cs-CZ" i="1" dirty="0" err="1" smtClean="0"/>
              <a:t>anakliktická</a:t>
            </a:r>
            <a:r>
              <a:rPr lang="cs-CZ" i="1" dirty="0" smtClean="0"/>
              <a:t> deprese</a:t>
            </a:r>
            <a:r>
              <a:rPr lang="cs-CZ" dirty="0" smtClean="0"/>
              <a:t>). </a:t>
            </a:r>
            <a:r>
              <a:rPr lang="cs-CZ" dirty="0" smtClean="0">
                <a:hlinkClick r:id="rId2"/>
              </a:rPr>
              <a:t>https://www.youtube.com/watch?v=VvdOe10vrs4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en-US" dirty="0" smtClean="0"/>
              <a:t>1) </a:t>
            </a:r>
            <a:r>
              <a:rPr lang="cs-CZ" b="1" dirty="0" smtClean="0"/>
              <a:t>Sociální úsměv</a:t>
            </a:r>
            <a:r>
              <a:rPr lang="cs-CZ" dirty="0" smtClean="0"/>
              <a:t>, který se objevuje okolo 2-3 měsíce v přítomnosti jiné osoby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cs-CZ" b="1" dirty="0" smtClean="0"/>
              <a:t>Separační úzkost </a:t>
            </a:r>
            <a:r>
              <a:rPr lang="cs-CZ" dirty="0" smtClean="0"/>
              <a:t>v přítomnosti cizí osoby</a:t>
            </a:r>
            <a:r>
              <a:rPr lang="en-US" dirty="0" smtClean="0"/>
              <a:t>, </a:t>
            </a:r>
            <a:r>
              <a:rPr lang="cs-CZ" dirty="0" smtClean="0"/>
              <a:t>okolo 7.-8. měsíce</a:t>
            </a:r>
            <a:endParaRPr lang="en-US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1113</TotalTime>
  <Words>1127</Words>
  <Application>Microsoft Office PowerPoint</Application>
  <PresentationFormat>Předvádění na obrazovce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Corbel</vt:lpstr>
      <vt:lpstr>Wingdings</vt:lpstr>
      <vt:lpstr>Wingdings 2</vt:lpstr>
      <vt:lpstr>Wingdings 3</vt:lpstr>
      <vt:lpstr>Modul</vt:lpstr>
      <vt:lpstr>Vývojová psychologie 4  Teorie citové vazby (attachmentu)</vt:lpstr>
      <vt:lpstr>John Bowlby (1907-1990)</vt:lpstr>
      <vt:lpstr>Citová vazba</vt:lpstr>
      <vt:lpstr>Harry Harlow (1905-1981)</vt:lpstr>
      <vt:lpstr>Teorie citové vazby  (attachment theory)</vt:lpstr>
      <vt:lpstr>Mary Ainsworthová (1913-1999)</vt:lpstr>
      <vt:lpstr>Teorie citové vazby</vt:lpstr>
      <vt:lpstr>Teorie citové vazby</vt:lpstr>
      <vt:lpstr>René Spitz (1887-1974)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  <vt:lpstr>Diskuze 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J.Krása</cp:lastModifiedBy>
  <cp:revision>86</cp:revision>
  <dcterms:created xsi:type="dcterms:W3CDTF">2015-09-23T10:51:34Z</dcterms:created>
  <dcterms:modified xsi:type="dcterms:W3CDTF">2017-10-22T16:57:52Z</dcterms:modified>
</cp:coreProperties>
</file>