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22"/>
  </p:handoutMasterIdLst>
  <p:sldIdLst>
    <p:sldId id="256" r:id="rId2"/>
    <p:sldId id="366" r:id="rId3"/>
    <p:sldId id="337" r:id="rId4"/>
    <p:sldId id="374" r:id="rId5"/>
    <p:sldId id="369" r:id="rId6"/>
    <p:sldId id="377" r:id="rId7"/>
    <p:sldId id="382" r:id="rId8"/>
    <p:sldId id="394" r:id="rId9"/>
    <p:sldId id="368" r:id="rId10"/>
    <p:sldId id="373" r:id="rId11"/>
    <p:sldId id="401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  <p:sldId id="414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Vývojová psychologie </a:t>
            </a:r>
            <a:r>
              <a:rPr lang="cs-CZ" dirty="0" smtClean="0"/>
              <a:t>4</a:t>
            </a:r>
            <a:br>
              <a:rPr lang="cs-CZ" dirty="0" smtClean="0"/>
            </a:br>
            <a:r>
              <a:rPr lang="cs-CZ" dirty="0" smtClean="0"/>
              <a:t>Teorie mysli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Mgr. Jan Krása, </a:t>
            </a:r>
            <a:r>
              <a:rPr lang="cs-CZ" altLang="en-US" dirty="0" err="1" smtClean="0"/>
              <a:t>Ph.D</a:t>
            </a:r>
            <a:r>
              <a:rPr lang="cs-CZ" alt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tvary: od největšího po nejmenší a naopak;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Hra s kostkami: schopnost stavět na sebe i vedle sebe; schopnost stavět tvary=schopnost napodobovat vizuálně (ke konci období 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Dítě je schopno symbolizace: Ve hře se kostka/předmět stává zvířetem, člověkem, potravou atd. Dítě však fantazíruje i kontext. Pokud si dítě umí hrát na „jako…“, značí to rozvoj symbolického myšlení.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 smtClean="0"/>
              <a:t>Už batole dokáže pochopit, že někdo něco dělá „jako…“ čili „z legrace“ (</a:t>
            </a:r>
            <a:r>
              <a:rPr lang="cs-CZ" altLang="cs-CZ" sz="2600" dirty="0" err="1" smtClean="0"/>
              <a:t>Racoczy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et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al</a:t>
            </a:r>
            <a:r>
              <a:rPr lang="cs-CZ" altLang="cs-CZ" sz="2600" dirty="0" smtClean="0"/>
              <a:t>., 2004).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err="1" smtClean="0"/>
              <a:t>Kuenne</a:t>
            </a:r>
            <a:r>
              <a:rPr lang="cs-CZ" dirty="0" smtClean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 </a:t>
            </a:r>
            <a:r>
              <a:rPr lang="cs-CZ" dirty="0" smtClean="0"/>
              <a:t>(rozdíl mezi měsícem a cedulí k měsíci – </a:t>
            </a:r>
            <a:r>
              <a:rPr lang="cs-CZ" dirty="0" smtClean="0"/>
              <a:t>další vývoj </a:t>
            </a:r>
            <a:r>
              <a:rPr lang="cs-CZ" dirty="0" smtClean="0"/>
              <a:t>konceptuálního systému).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5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</a:t>
            </a:r>
            <a:r>
              <a:rPr lang="cs-CZ" dirty="0" smtClean="0"/>
              <a:t>mysli (</a:t>
            </a:r>
            <a:r>
              <a:rPr lang="cs-CZ" dirty="0" err="1" smtClean="0"/>
              <a:t>mentalizace</a:t>
            </a:r>
            <a:r>
              <a:rPr lang="cs-CZ" dirty="0" smtClean="0"/>
              <a:t>,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mind</a:t>
            </a:r>
            <a:r>
              <a:rPr lang="cs-CZ" dirty="0" smtClean="0"/>
              <a:t> = TOM)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Mezi 2. a 5. rokem si děti vybudují svoji naivní psychologii = </a:t>
            </a:r>
            <a:r>
              <a:rPr lang="cs-CZ" b="1" dirty="0" smtClean="0"/>
              <a:t>teorii mysli</a:t>
            </a:r>
            <a:r>
              <a:rPr lang="cs-CZ" dirty="0" smtClean="0"/>
              <a:t>. Ta obsahuje modely toho:</a:t>
            </a:r>
          </a:p>
          <a:p>
            <a:pPr marL="118872" indent="0">
              <a:buNone/>
            </a:pPr>
            <a:r>
              <a:rPr lang="cs-CZ" dirty="0" smtClean="0"/>
              <a:t>- jak mysl funguje </a:t>
            </a:r>
          </a:p>
          <a:p>
            <a:pPr marL="118872" indent="0">
              <a:buNone/>
            </a:pPr>
            <a:r>
              <a:rPr lang="cs-CZ" dirty="0" smtClean="0"/>
              <a:t>- jak ovlivňuje chování</a:t>
            </a:r>
          </a:p>
          <a:p>
            <a:pPr marL="118872" indent="0">
              <a:buNone/>
            </a:pPr>
            <a:r>
              <a:rPr lang="cs-CZ" dirty="0" smtClean="0"/>
              <a:t>- co obsahuje</a:t>
            </a:r>
          </a:p>
          <a:p>
            <a:pPr marL="118872" indent="0">
              <a:buNone/>
            </a:pPr>
            <a:r>
              <a:rPr lang="cs-CZ" dirty="0" smtClean="0"/>
              <a:t>- aj.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Teorie mysli </a:t>
            </a:r>
            <a:r>
              <a:rPr lang="cs-CZ" dirty="0" smtClean="0"/>
              <a:t>je </a:t>
            </a:r>
            <a:r>
              <a:rPr lang="cs-CZ" dirty="0" err="1" smtClean="0"/>
              <a:t>kognit</a:t>
            </a:r>
            <a:r>
              <a:rPr lang="cs-CZ" dirty="0" smtClean="0"/>
              <a:t>. schéma a </a:t>
            </a:r>
            <a:r>
              <a:rPr lang="cs-CZ" dirty="0"/>
              <a:t>obsahuje hlavně tyto </a:t>
            </a:r>
            <a:r>
              <a:rPr lang="cs-CZ" dirty="0" smtClean="0"/>
              <a:t>konstrukty</a:t>
            </a:r>
            <a:r>
              <a:rPr lang="cs-CZ" dirty="0" smtClean="0"/>
              <a:t>: </a:t>
            </a:r>
            <a:r>
              <a:rPr lang="cs-CZ" b="1" dirty="0" smtClean="0"/>
              <a:t>přání, domněnka, vnímání a emoce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7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9208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TOM předškoláků (5 let) dle </a:t>
            </a:r>
            <a:r>
              <a:rPr lang="cs-CZ" dirty="0" err="1" smtClean="0"/>
              <a:t>Wellman</a:t>
            </a:r>
            <a:r>
              <a:rPr lang="cs-CZ" dirty="0" smtClean="0"/>
              <a:t> (1990)</a:t>
            </a:r>
          </a:p>
          <a:p>
            <a:pPr marL="118872" indent="0">
              <a:buNone/>
            </a:pPr>
            <a:r>
              <a:rPr lang="cs-CZ" dirty="0" smtClean="0"/>
              <a:t>=naivní psychologie (? naivnosti v této TOM)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8730" y="1775574"/>
            <a:ext cx="223224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Percepce</a:t>
            </a:r>
            <a:r>
              <a:rPr lang="cs-CZ" dirty="0" smtClean="0"/>
              <a:t>: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vidět, slyšet, cítit1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dotknout, cítit2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rozumět (popis)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645024"/>
            <a:ext cx="3096344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Základní emoce/fyziologie</a:t>
            </a:r>
            <a:r>
              <a:rPr lang="cs-CZ" dirty="0" smtClean="0"/>
              <a:t>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milovat, mít rád, užívat si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nesnášet, nemít rád, bát 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mít hlad, žízeň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bolet, těšit se (</a:t>
            </a:r>
            <a:r>
              <a:rPr lang="cs-CZ" dirty="0" err="1" smtClean="0"/>
              <a:t>nažhavenost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844824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domněnky</a:t>
            </a:r>
            <a:r>
              <a:rPr lang="cs-CZ" dirty="0" smtClean="0"/>
              <a:t> (</a:t>
            </a:r>
            <a:r>
              <a:rPr lang="cs-CZ" b="1" i="1" dirty="0" err="1" smtClean="0"/>
              <a:t>beliefs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myslet si, předpokládat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vědět, očekávat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nevěřit, podezřívat (při hře)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3779912" y="1556792"/>
            <a:ext cx="0" cy="41195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95936" y="4060521"/>
            <a:ext cx="2952328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přání</a:t>
            </a:r>
            <a:r>
              <a:rPr lang="cs-CZ" dirty="0" smtClean="0"/>
              <a:t> (</a:t>
            </a:r>
            <a:r>
              <a:rPr lang="cs-CZ" b="1" i="1" dirty="0" err="1" smtClean="0"/>
              <a:t>desires</a:t>
            </a:r>
            <a:r>
              <a:rPr lang="cs-CZ" dirty="0" smtClean="0"/>
              <a:t>):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chtít,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/>
              <a:t>přát </a:t>
            </a:r>
            <a:r>
              <a:rPr lang="cs-CZ" dirty="0" smtClean="0"/>
              <a:t>si, doufat</a:t>
            </a:r>
            <a:endParaRPr lang="cs-CZ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dirty="0" smtClean="0"/>
              <a:t>mělo by se, musí se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184806" y="3293404"/>
            <a:ext cx="172819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CHOVÁNÍ</a:t>
            </a:r>
          </a:p>
          <a:p>
            <a:r>
              <a:rPr lang="cs-CZ" dirty="0" smtClean="0"/>
              <a:t>AKTIVITA</a:t>
            </a:r>
          </a:p>
          <a:p>
            <a:r>
              <a:rPr lang="cs-CZ" b="1" dirty="0" smtClean="0"/>
              <a:t>AKCE</a:t>
            </a:r>
            <a:endParaRPr lang="cs-CZ" b="1" dirty="0"/>
          </a:p>
        </p:txBody>
      </p:sp>
      <p:cxnSp>
        <p:nvCxnSpPr>
          <p:cNvPr id="12" name="Přímá spojnice se šipkou 11"/>
          <p:cNvCxnSpPr>
            <a:stCxn id="4" idx="3"/>
          </p:cNvCxnSpPr>
          <p:nvPr/>
        </p:nvCxnSpPr>
        <p:spPr>
          <a:xfrm flipV="1">
            <a:off x="2780978" y="2375738"/>
            <a:ext cx="1224136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3"/>
          </p:cNvCxnSpPr>
          <p:nvPr/>
        </p:nvCxnSpPr>
        <p:spPr>
          <a:xfrm flipV="1">
            <a:off x="3635896" y="4660686"/>
            <a:ext cx="39244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184806" y="2444988"/>
            <a:ext cx="555546" cy="60016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7172165" y="4360604"/>
            <a:ext cx="555546" cy="6001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73748" y="4937685"/>
            <a:ext cx="1339250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REAKCE:</a:t>
            </a:r>
          </a:p>
          <a:p>
            <a:r>
              <a:rPr lang="cs-CZ" dirty="0" smtClean="0"/>
              <a:t>štěstí, smutek, zlost, překvapení</a:t>
            </a:r>
            <a:endParaRPr lang="cs-CZ" dirty="0"/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8172400" y="4216734"/>
            <a:ext cx="0" cy="72095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354059" y="2060848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kognitivní oblast</a:t>
            </a:r>
            <a:endParaRPr lang="cs-CZ" dirty="0"/>
          </a:p>
        </p:txBody>
      </p:sp>
      <p:cxnSp>
        <p:nvCxnSpPr>
          <p:cNvPr id="30" name="Přímá spojnice 29"/>
          <p:cNvCxnSpPr/>
          <p:nvPr/>
        </p:nvCxnSpPr>
        <p:spPr>
          <a:xfrm>
            <a:off x="107504" y="3140968"/>
            <a:ext cx="90308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vnoramenný trojúhelník 32"/>
          <p:cNvSpPr/>
          <p:nvPr/>
        </p:nvSpPr>
        <p:spPr>
          <a:xfrm rot="5400000">
            <a:off x="6165603" y="3053963"/>
            <a:ext cx="1015369" cy="99775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165293" y="3364494"/>
            <a:ext cx="101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JÁDRO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518363" y="5423983"/>
            <a:ext cx="178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motivační oblast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Vývoj TOM (</a:t>
            </a:r>
            <a:r>
              <a:rPr lang="cs-CZ" dirty="0" err="1" smtClean="0"/>
              <a:t>Wellman</a:t>
            </a:r>
            <a:r>
              <a:rPr lang="cs-CZ" dirty="0" smtClean="0"/>
              <a:t>, </a:t>
            </a:r>
            <a:r>
              <a:rPr lang="cs-CZ" dirty="0" err="1" smtClean="0"/>
              <a:t>Gopnik</a:t>
            </a:r>
            <a:r>
              <a:rPr lang="cs-CZ" dirty="0" smtClean="0"/>
              <a:t> ad.)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pochopení vztahu </a:t>
            </a:r>
            <a:r>
              <a:rPr lang="cs-CZ" b="1" i="1" dirty="0" smtClean="0"/>
              <a:t>přání-akce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Již </a:t>
            </a:r>
            <a:r>
              <a:rPr lang="cs-CZ" b="1" dirty="0" smtClean="0"/>
              <a:t>2</a:t>
            </a:r>
            <a:r>
              <a:rPr lang="cs-CZ" dirty="0" smtClean="0"/>
              <a:t> letí, ačkoli si sami raději hrají s autíčky</a:t>
            </a:r>
            <a:r>
              <a:rPr lang="cs-CZ" dirty="0"/>
              <a:t> </a:t>
            </a:r>
            <a:r>
              <a:rPr lang="cs-CZ" dirty="0" smtClean="0"/>
              <a:t>než s </a:t>
            </a:r>
            <a:r>
              <a:rPr lang="cs-CZ" dirty="0"/>
              <a:t>panenkami</a:t>
            </a:r>
            <a:r>
              <a:rPr lang="cs-CZ" dirty="0" smtClean="0"/>
              <a:t>, odhadnou, že postava v příběhu si bude hrát s panenkami, když má radši panenky.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5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 smtClean="0"/>
              <a:t>2. pochopení </a:t>
            </a:r>
            <a:r>
              <a:rPr lang="cs-CZ" dirty="0"/>
              <a:t>vztahu </a:t>
            </a:r>
            <a:r>
              <a:rPr lang="cs-CZ" b="1" i="1" dirty="0" smtClean="0"/>
              <a:t>domněnka-akce</a:t>
            </a:r>
            <a:r>
              <a:rPr lang="cs-CZ" dirty="0" smtClean="0"/>
              <a:t> </a:t>
            </a:r>
          </a:p>
          <a:p>
            <a:pPr marL="118872" indent="0">
              <a:buNone/>
            </a:pPr>
            <a:r>
              <a:rPr lang="cs-CZ" b="1" dirty="0" smtClean="0"/>
              <a:t>2</a:t>
            </a:r>
            <a:r>
              <a:rPr lang="cs-CZ" dirty="0" smtClean="0"/>
              <a:t>letí, ač příběh říká, že postava Sam myslí, že ztracený pes je u dveří, ačkoli oni ví, že pes je v garáži, </a:t>
            </a:r>
            <a:r>
              <a:rPr lang="cs-CZ" dirty="0" smtClean="0"/>
              <a:t>si myslí</a:t>
            </a:r>
            <a:r>
              <a:rPr lang="cs-CZ" dirty="0" smtClean="0"/>
              <a:t>, že Sam bude psa hledat v garáži.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 smtClean="0"/>
              <a:t>3</a:t>
            </a:r>
            <a:r>
              <a:rPr lang="cs-CZ" dirty="0" smtClean="0"/>
              <a:t>letí už si myslí, že Sam bude psa hledat u vchodu, bez ohledu na to, co sami znají.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7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TOM (</a:t>
            </a:r>
            <a:r>
              <a:rPr lang="cs-CZ" dirty="0" err="1"/>
              <a:t>Wellman</a:t>
            </a:r>
            <a:r>
              <a:rPr lang="cs-CZ" dirty="0"/>
              <a:t>, </a:t>
            </a:r>
            <a:r>
              <a:rPr lang="cs-CZ" dirty="0" err="1"/>
              <a:t>Gopnik</a:t>
            </a:r>
            <a:r>
              <a:rPr lang="cs-CZ" dirty="0"/>
              <a:t> ad.)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Role </a:t>
            </a:r>
            <a:r>
              <a:rPr lang="cs-CZ" dirty="0"/>
              <a:t>tzv. </a:t>
            </a:r>
            <a:r>
              <a:rPr lang="cs-CZ" b="1" dirty="0"/>
              <a:t>problému chybného přesvědčení </a:t>
            </a:r>
            <a:r>
              <a:rPr lang="cs-CZ" dirty="0"/>
              <a:t>(</a:t>
            </a:r>
            <a:r>
              <a:rPr lang="cs-CZ" b="1" i="1" dirty="0" err="1"/>
              <a:t>false</a:t>
            </a:r>
            <a:r>
              <a:rPr lang="cs-CZ" b="1" i="1" dirty="0"/>
              <a:t>-</a:t>
            </a:r>
            <a:r>
              <a:rPr lang="cs-CZ" b="1" i="1" dirty="0" err="1"/>
              <a:t>believe</a:t>
            </a:r>
            <a:r>
              <a:rPr lang="cs-CZ" b="1" i="1" dirty="0"/>
              <a:t> </a:t>
            </a:r>
            <a:r>
              <a:rPr lang="cs-CZ" b="1" i="1" dirty="0" err="1" smtClean="0"/>
              <a:t>task</a:t>
            </a:r>
            <a:r>
              <a:rPr lang="cs-CZ" b="1" i="1" dirty="0" smtClean="0"/>
              <a:t> </a:t>
            </a:r>
            <a:r>
              <a:rPr lang="cs-CZ" b="1" dirty="0" smtClean="0"/>
              <a:t>- </a:t>
            </a:r>
            <a:r>
              <a:rPr lang="cs-CZ" altLang="cs-CZ" dirty="0" err="1" smtClean="0"/>
              <a:t>Wimmer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Perner</a:t>
            </a:r>
            <a:r>
              <a:rPr lang="cs-CZ" altLang="cs-CZ" dirty="0" smtClean="0"/>
              <a:t>, 1983</a:t>
            </a:r>
            <a:r>
              <a:rPr lang="cs-CZ" dirty="0" smtClean="0"/>
              <a:t>): </a:t>
            </a:r>
            <a:r>
              <a:rPr lang="cs-CZ" altLang="cs-CZ" dirty="0">
                <a:hlinkClick r:id="rId2"/>
              </a:rPr>
              <a:t>https://www.youtube.com/watch?v=RUpxZksAMPw</a:t>
            </a:r>
            <a:r>
              <a:rPr lang="cs-CZ" altLang="cs-CZ" dirty="0"/>
              <a:t>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Experiment: Dítěti je ukázána krabička od bonbónů. Co v ní je? – Bonbóny. Nikoli: tužky. Co si bude myslet další dítě? </a:t>
            </a:r>
            <a:r>
              <a:rPr lang="cs-CZ" b="1" dirty="0" smtClean="0"/>
              <a:t>3-4</a:t>
            </a:r>
            <a:r>
              <a:rPr lang="cs-CZ" dirty="0" smtClean="0"/>
              <a:t>letí již vědí. (!)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Mezikulturní studie ukázala, že děti mezi 3. a 5. zvyšují úspěšnost ve F-B-</a:t>
            </a:r>
            <a:r>
              <a:rPr lang="cs-CZ" dirty="0" err="1" smtClean="0"/>
              <a:t>task</a:t>
            </a:r>
            <a:r>
              <a:rPr lang="cs-CZ" dirty="0" smtClean="0"/>
              <a:t> v Kanadě, Indii, Peru, Thajsku a na Samoy (14% - 85%). </a:t>
            </a:r>
          </a:p>
        </p:txBody>
      </p:sp>
    </p:spTree>
    <p:extLst>
      <p:ext uri="{BB962C8B-B14F-4D97-AF65-F5344CB8AC3E}">
        <p14:creationId xmlns:p14="http://schemas.microsoft.com/office/powerpoint/2010/main" val="26649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Modul teorie mysli (TOMM) &amp;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1. TOMM je vrozený (Baron-</a:t>
            </a:r>
            <a:r>
              <a:rPr lang="cs-CZ" dirty="0" err="1" smtClean="0"/>
              <a:t>Cohen</a:t>
            </a:r>
            <a:r>
              <a:rPr lang="cs-CZ" dirty="0" smtClean="0"/>
              <a:t>, 1995; </a:t>
            </a:r>
            <a:r>
              <a:rPr lang="cs-CZ" dirty="0" err="1" smtClean="0"/>
              <a:t>Leslie</a:t>
            </a:r>
            <a:r>
              <a:rPr lang="cs-CZ" dirty="0" smtClean="0"/>
              <a:t>, 2000): důkazy ze zobrazovacích metod, od autistických dětí (ty mají výrazné potíže s F-B-</a:t>
            </a:r>
            <a:r>
              <a:rPr lang="cs-CZ" dirty="0" err="1" smtClean="0"/>
              <a:t>task</a:t>
            </a:r>
            <a:r>
              <a:rPr lang="cs-CZ" dirty="0" smtClean="0"/>
              <a:t>): chybějící mozkové tkáně </a:t>
            </a:r>
            <a:r>
              <a:rPr lang="cs-CZ" dirty="0" smtClean="0"/>
              <a:t>(</a:t>
            </a:r>
            <a:r>
              <a:rPr lang="cs-CZ" dirty="0" smtClean="0"/>
              <a:t>v </a:t>
            </a:r>
            <a:r>
              <a:rPr lang="cs-CZ" dirty="0" smtClean="0"/>
              <a:t>amygdale, v hipokampu)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2. TOMM je naučený (</a:t>
            </a:r>
            <a:r>
              <a:rPr lang="cs-CZ" dirty="0" err="1" smtClean="0"/>
              <a:t>Jenkins</a:t>
            </a:r>
            <a:r>
              <a:rPr lang="cs-CZ" dirty="0" smtClean="0"/>
              <a:t> &amp; </a:t>
            </a:r>
            <a:r>
              <a:rPr lang="cs-CZ" dirty="0" err="1" smtClean="0"/>
              <a:t>Astington</a:t>
            </a:r>
            <a:r>
              <a:rPr lang="cs-CZ" dirty="0" smtClean="0"/>
              <a:t>, 1996): předškoláci, kteří mají sourozence (nejlépe starší a opačného pohlaví), lépe skórují ve F-B-</a:t>
            </a:r>
            <a:r>
              <a:rPr lang="cs-CZ" dirty="0" err="1" smtClean="0"/>
              <a:t>task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Platí asi kompromisní teorie modularizace (</a:t>
            </a:r>
            <a:r>
              <a:rPr lang="cs-CZ" dirty="0" err="1" smtClean="0"/>
              <a:t>Karmiloff</a:t>
            </a:r>
            <a:r>
              <a:rPr lang="cs-CZ" dirty="0" smtClean="0"/>
              <a:t>-Smith, 1992)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Úspěch </a:t>
            </a:r>
            <a:r>
              <a:rPr lang="cs-CZ" dirty="0" smtClean="0"/>
              <a:t>ve F-B-</a:t>
            </a:r>
            <a:r>
              <a:rPr lang="cs-CZ" dirty="0" err="1" smtClean="0"/>
              <a:t>task</a:t>
            </a:r>
            <a:r>
              <a:rPr lang="cs-CZ" dirty="0" smtClean="0"/>
              <a:t> koreluje se schopností pracovat se dvěma protichůdnými informacemi. Jde o schopnost utlumit relativně autonomní proces v uvažování.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6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/>
          <a:lstStyle/>
          <a:p>
            <a:pPr marL="118872" indent="0">
              <a:buNone/>
            </a:pPr>
            <a:r>
              <a:rPr lang="cs-CZ" dirty="0" smtClean="0"/>
              <a:t>Krom toho, že rozumí </a:t>
            </a:r>
            <a:r>
              <a:rPr lang="cs-CZ" i="1" dirty="0" err="1" smtClean="0"/>
              <a:t>desire</a:t>
            </a:r>
            <a:r>
              <a:rPr lang="cs-CZ" i="1" dirty="0" smtClean="0"/>
              <a:t>-</a:t>
            </a:r>
            <a:r>
              <a:rPr lang="cs-CZ" i="1" dirty="0" err="1" smtClean="0"/>
              <a:t>belief</a:t>
            </a:r>
            <a:r>
              <a:rPr lang="cs-CZ" i="1" dirty="0" smtClean="0"/>
              <a:t>=</a:t>
            </a:r>
            <a:r>
              <a:rPr lang="cs-CZ" i="1" dirty="0" err="1" smtClean="0"/>
              <a:t>action</a:t>
            </a:r>
            <a:r>
              <a:rPr lang="cs-CZ" dirty="0" smtClean="0"/>
              <a:t> modelu, </a:t>
            </a:r>
            <a:r>
              <a:rPr lang="cs-CZ" b="1" dirty="0" smtClean="0"/>
              <a:t>3</a:t>
            </a:r>
            <a:r>
              <a:rPr lang="cs-CZ" dirty="0" smtClean="0"/>
              <a:t>leté děti znají i jiné obsahy mysli jako: </a:t>
            </a:r>
            <a:r>
              <a:rPr lang="cs-CZ" b="1" dirty="0" smtClean="0"/>
              <a:t>sny</a:t>
            </a:r>
            <a:r>
              <a:rPr lang="cs-CZ" dirty="0" smtClean="0"/>
              <a:t> a </a:t>
            </a:r>
            <a:r>
              <a:rPr lang="cs-CZ" b="1" dirty="0" smtClean="0"/>
              <a:t>vzpomínky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Chápou, že tyto „stavy“ patří živým a nikoli neživým objektům. (ačkoli v rozlišování toho, co je živé a co neživé, se mohou od dospělých zásadně lišit)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5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Diskuze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 smtClean="0"/>
              <a:t>Prenatální</a:t>
            </a:r>
          </a:p>
          <a:p>
            <a:r>
              <a:rPr lang="pt-BR" altLang="cs-CZ" dirty="0" smtClean="0"/>
              <a:t> Novorozenecké (do 1 měsíce)</a:t>
            </a:r>
          </a:p>
          <a:p>
            <a:r>
              <a:rPr lang="pl-PL" altLang="cs-CZ" dirty="0" smtClean="0"/>
              <a:t> Kojenecké (do 1 roku)</a:t>
            </a:r>
          </a:p>
          <a:p>
            <a:r>
              <a:rPr lang="pt-BR" altLang="cs-CZ" dirty="0" smtClean="0"/>
              <a:t> </a:t>
            </a:r>
            <a:r>
              <a:rPr lang="pt-BR" altLang="cs-CZ" b="1" dirty="0" smtClean="0"/>
              <a:t>Batolecí (do 3 let)</a:t>
            </a:r>
          </a:p>
          <a:p>
            <a:r>
              <a:rPr lang="cs-CZ" altLang="cs-CZ" dirty="0" smtClean="0"/>
              <a:t> Předškolní období (3-6)</a:t>
            </a:r>
            <a:endParaRPr lang="cs-CZ" altLang="cs-CZ" sz="2400" dirty="0" smtClean="0"/>
          </a:p>
          <a:p>
            <a:r>
              <a:rPr lang="cs-CZ" altLang="cs-CZ" sz="2400" dirty="0" smtClean="0"/>
              <a:t> Školní věk – mladší, střední, starší</a:t>
            </a:r>
          </a:p>
          <a:p>
            <a:r>
              <a:rPr lang="cs-CZ" altLang="cs-CZ" sz="2400" dirty="0" smtClean="0"/>
              <a:t> Dospívání (adolescence)</a:t>
            </a:r>
          </a:p>
          <a:p>
            <a:r>
              <a:rPr lang="cs-CZ" altLang="cs-CZ" sz="2400" dirty="0" smtClean="0"/>
              <a:t> Dospělost – mladší (20-40), střední (40-50), starší (50-60)</a:t>
            </a:r>
          </a:p>
          <a:p>
            <a:r>
              <a:rPr lang="pt-BR" altLang="cs-CZ" sz="2400" dirty="0" smtClean="0"/>
              <a:t> Stáří – rané (60-75), pravé (75 a více)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 smtClean="0"/>
              <a:t>Batolecí období</a:t>
            </a:r>
            <a:r>
              <a:rPr lang="cs-CZ" dirty="0" smtClean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Dle </a:t>
            </a:r>
            <a:r>
              <a:rPr lang="cs-CZ" altLang="en-US" sz="2400" dirty="0" err="1" smtClean="0"/>
              <a:t>Eriksona</a:t>
            </a:r>
            <a:r>
              <a:rPr lang="cs-CZ" altLang="en-US" sz="2400" dirty="0" smtClean="0"/>
              <a:t> v tomto věku dítě nachází </a:t>
            </a:r>
            <a:r>
              <a:rPr lang="cs-CZ" altLang="en-US" b="1" dirty="0" smtClean="0"/>
              <a:t>autonomii </a:t>
            </a:r>
            <a:r>
              <a:rPr lang="cs-CZ" altLang="en-US" sz="2400" b="1" dirty="0" smtClean="0"/>
              <a:t> x studu</a:t>
            </a:r>
            <a:r>
              <a:rPr lang="cs-CZ" altLang="en-US" sz="2400" dirty="0" smtClean="0"/>
              <a:t>.</a:t>
            </a:r>
            <a:endParaRPr lang="cs-CZ" altLang="en-US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 smtClean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96855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Dítě se postupně zdokonaluje. Mizí baculatost. Zlepšuje se koordinace pohybů:</a:t>
            </a:r>
          </a:p>
          <a:p>
            <a:r>
              <a:rPr lang="cs-CZ" altLang="cs-CZ" sz="2400" dirty="0" smtClean="0"/>
              <a:t>umí kopnou do míče, ke konci období i hodit míčem na cíl a chytit míč</a:t>
            </a:r>
          </a:p>
          <a:p>
            <a:r>
              <a:rPr lang="cs-CZ" altLang="cs-CZ" sz="2400" dirty="0" smtClean="0"/>
              <a:t>chodit po špičkách </a:t>
            </a:r>
          </a:p>
          <a:p>
            <a:r>
              <a:rPr lang="cs-CZ" altLang="cs-CZ" sz="2400" dirty="0" smtClean="0"/>
              <a:t>chvilku stát na jedné noze </a:t>
            </a:r>
          </a:p>
          <a:p>
            <a:r>
              <a:rPr lang="cs-CZ" altLang="cs-CZ" sz="2400" dirty="0" smtClean="0"/>
              <a:t>do schodů střídat nohy</a:t>
            </a:r>
          </a:p>
          <a:p>
            <a:r>
              <a:rPr lang="cs-CZ" altLang="cs-CZ" sz="2400" dirty="0" smtClean="0"/>
              <a:t>(neumí stojku, svíčku, neumí se </a:t>
            </a:r>
            <a:r>
              <a:rPr lang="cs-CZ" altLang="cs-CZ" sz="2400" dirty="0" smtClean="0"/>
              <a:t>rozhoupat na houpačce)</a:t>
            </a:r>
            <a:endParaRPr lang="cs-CZ" altLang="cs-CZ" sz="2400" dirty="0" smtClean="0"/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Ovládání motoriky umožňuje větší samostatnost při uspokojování potřeb (stimulace, seberegulace…).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b="1" dirty="0" smtClean="0"/>
              <a:t>Potřeba aktivity </a:t>
            </a:r>
            <a:r>
              <a:rPr lang="cs-CZ" altLang="cs-CZ" sz="2400" dirty="0" smtClean="0"/>
              <a:t>je u batolat velká (schopnost opakovat aktivity nevyčerpatelná!) – srov. zákaz pohybu batoleti nebo zákazy a narušování 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5112569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Dle Vágnerové (2012, s. 121) jsou významné 2 druhy pohybu:</a:t>
            </a:r>
          </a:p>
          <a:p>
            <a:r>
              <a:rPr lang="cs-CZ" altLang="cs-CZ" sz="2800" dirty="0" smtClean="0"/>
              <a:t>Retence – tj. udržení něčeho, setrvání někde.</a:t>
            </a:r>
          </a:p>
          <a:p>
            <a:r>
              <a:rPr lang="cs-CZ" altLang="cs-CZ" sz="2800" dirty="0" smtClean="0"/>
              <a:t>Eliminace tj. tendence pustit, zahodit, opustit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Nejprve je jich obou dosahováno svalovou aktivitou, později i symbolicky. Freud nazval toto období </a:t>
            </a:r>
            <a:r>
              <a:rPr lang="cs-CZ" altLang="cs-CZ" sz="2800" b="1" dirty="0" smtClean="0"/>
              <a:t>anální fází</a:t>
            </a:r>
            <a:r>
              <a:rPr lang="cs-CZ" altLang="cs-CZ" sz="2800" dirty="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Dítě získá velmi zřejmou (</a:t>
            </a:r>
            <a:r>
              <a:rPr lang="cs-CZ" altLang="cs-CZ" sz="2800" dirty="0" err="1" smtClean="0"/>
              <a:t>seberegulační</a:t>
            </a:r>
            <a:r>
              <a:rPr lang="cs-CZ" altLang="cs-CZ" sz="2800" dirty="0" smtClean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 smtClean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Emoční vývoj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Objevují se vztahové emoce: radost z kontaktu, žárlivost, soucit, projevy lítosti, smutku, napětí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Sebehodnotící emoce – hrdost, pýcha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Pocity </a:t>
            </a:r>
            <a:r>
              <a:rPr lang="cs-CZ" altLang="cs-CZ" sz="2400" b="1" dirty="0" smtClean="0"/>
              <a:t>studu</a:t>
            </a:r>
            <a:r>
              <a:rPr lang="cs-CZ" altLang="cs-CZ" sz="2400" dirty="0" smtClean="0"/>
              <a:t> jako reakce na nesplnění očekávání druhých </a:t>
            </a:r>
            <a:r>
              <a:rPr lang="cs-CZ" altLang="cs-CZ" sz="2400" i="1" dirty="0" smtClean="0"/>
              <a:t>(viz </a:t>
            </a:r>
            <a:r>
              <a:rPr lang="cs-CZ" altLang="cs-CZ" sz="2400" i="1" dirty="0" err="1" smtClean="0"/>
              <a:t>Erikson</a:t>
            </a:r>
            <a:r>
              <a:rPr lang="cs-CZ" altLang="cs-CZ" sz="2400" i="1" dirty="0" smtClean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Nově se objevují afekty </a:t>
            </a:r>
            <a:r>
              <a:rPr lang="cs-CZ" altLang="cs-CZ" sz="2400" b="1" dirty="0" smtClean="0"/>
              <a:t>hněvu a vzteku </a:t>
            </a:r>
            <a:r>
              <a:rPr lang="cs-CZ" altLang="cs-CZ" sz="2400" dirty="0" smtClean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Batole se dokáže na </a:t>
            </a:r>
            <a:r>
              <a:rPr lang="cs-CZ" altLang="cs-CZ" sz="2400" dirty="0" smtClean="0"/>
              <a:t>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Umí reflektovat a snaží </a:t>
            </a:r>
            <a:r>
              <a:rPr lang="cs-CZ" altLang="cs-CZ" sz="2400" dirty="0" smtClean="0"/>
              <a:t>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Ve školce (mezi 4.-5. rokem zvládne tuto zátěž většina dětí) se dítě učí navazovat a udržovat </a:t>
            </a:r>
            <a:r>
              <a:rPr lang="cs-CZ" altLang="cs-CZ" sz="2400" dirty="0" err="1" smtClean="0"/>
              <a:t>soc</a:t>
            </a:r>
            <a:r>
              <a:rPr lang="cs-CZ" altLang="cs-CZ" sz="2400" dirty="0" smtClean="0"/>
              <a:t>. vztahy s vrstevníky.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/>
            <a:r>
              <a:rPr lang="cs-CZ" altLang="en-US" sz="2800" dirty="0" smtClean="0"/>
              <a:t>v 18. měsíci se pozná v zrcadle</a:t>
            </a:r>
          </a:p>
          <a:p>
            <a:pPr lvl="1" eaLnBrk="1" hangingPunct="1"/>
            <a:r>
              <a:rPr lang="cs-CZ" altLang="en-US" sz="2800" dirty="0" smtClean="0"/>
              <a:t>kolem 2 let – negativistické období</a:t>
            </a:r>
          </a:p>
          <a:p>
            <a:pPr lvl="1" eaLnBrk="1" hangingPunct="1"/>
            <a:r>
              <a:rPr lang="cs-CZ" altLang="en-US" sz="2800" dirty="0" smtClean="0"/>
              <a:t>z on na já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Pokusy o separaci a samostatné </a:t>
            </a:r>
            <a:r>
              <a:rPr lang="cs-CZ" altLang="cs-CZ" dirty="0" smtClean="0"/>
              <a:t>chování (individuaci).</a:t>
            </a: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sz="800" dirty="0" smtClean="0"/>
              <a:t> </a:t>
            </a: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zároveň přetrvává </a:t>
            </a:r>
            <a:r>
              <a:rPr lang="cs-CZ" altLang="cs-CZ" b="1" dirty="0" smtClean="0"/>
              <a:t>potřeba jistoty a bezpečí.</a:t>
            </a:r>
          </a:p>
          <a:p>
            <a:pPr>
              <a:buFont typeface="Wingdings 2" pitchFamily="18" charset="2"/>
              <a:buNone/>
            </a:pPr>
            <a:endParaRPr lang="cs-CZ" altLang="cs-CZ" b="1" dirty="0" smtClean="0"/>
          </a:p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vynucená separace </a:t>
            </a:r>
            <a:r>
              <a:rPr lang="cs-CZ" altLang="cs-CZ" dirty="0" smtClean="0"/>
              <a:t>(hospitalizace, týdenní jesle…) je v tomto období velmi zatěžující (i v řádu dní; </a:t>
            </a:r>
            <a:r>
              <a:rPr lang="cs-CZ" altLang="cs-CZ" i="1" dirty="0" smtClean="0"/>
              <a:t>J. </a:t>
            </a:r>
            <a:r>
              <a:rPr lang="cs-CZ" altLang="cs-CZ" i="1" dirty="0" err="1" smtClean="0"/>
              <a:t>Bowlby</a:t>
            </a:r>
            <a:r>
              <a:rPr lang="cs-CZ" altLang="cs-CZ" i="1" dirty="0" smtClean="0"/>
              <a:t>: fáze protestu – zoufalství – odpoutání od </a:t>
            </a:r>
            <a:r>
              <a:rPr lang="cs-CZ" altLang="cs-CZ" i="1" dirty="0" smtClean="0"/>
              <a:t>světa</a:t>
            </a:r>
            <a:r>
              <a:rPr lang="cs-CZ" altLang="cs-CZ" dirty="0" smtClean="0"/>
              <a:t>)</a:t>
            </a:r>
            <a:endParaRPr lang="cs-CZ" altLang="en-US" dirty="0" smtClean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„Období vzdoru“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(několik měsíců mezi 2,5 – 3,5 roku)</a:t>
            </a:r>
          </a:p>
          <a:p>
            <a:pPr>
              <a:buNone/>
            </a:pPr>
            <a:r>
              <a:rPr lang="cs-CZ" dirty="0" smtClean="0"/>
              <a:t>velmi omezená schopnost kooperace</a:t>
            </a:r>
          </a:p>
          <a:p>
            <a:r>
              <a:rPr lang="cs-CZ" dirty="0" smtClean="0"/>
              <a:t> aktivní odpor, vlastní nároky („ne“, „já sám“…)</a:t>
            </a:r>
          </a:p>
          <a:p>
            <a:r>
              <a:rPr lang="cs-CZ" dirty="0" smtClean="0"/>
              <a:t> nechuť dělit se (o hračky apod.)</a:t>
            </a:r>
          </a:p>
          <a:p>
            <a:r>
              <a:rPr lang="pl-PL" dirty="0" smtClean="0"/>
              <a:t> při nevhodné kombinaci s temperamentem je obvyklé </a:t>
            </a:r>
            <a:r>
              <a:rPr lang="cs-CZ" dirty="0" smtClean="0"/>
              <a:t>fyzické napadání ostatních dětí, ba i rodičů</a:t>
            </a:r>
          </a:p>
          <a:p>
            <a:pPr>
              <a:buNone/>
            </a:pPr>
            <a:r>
              <a:rPr lang="cs-CZ" dirty="0" smtClean="0"/>
              <a:t>nic z výše jmenovaného není v batolecím věku známkou patologie nebo nevychovanosti, ale nemělo by být ani </a:t>
            </a:r>
            <a:r>
              <a:rPr lang="cs-CZ" dirty="0" smtClean="0"/>
              <a:t>začátkem nevychovávání</a:t>
            </a:r>
            <a:endParaRPr lang="cs-CZ" dirty="0" smtClean="0"/>
          </a:p>
          <a:p>
            <a:r>
              <a:rPr lang="cs-CZ" dirty="0" smtClean="0"/>
              <a:t> emočně nabité konflikty přispívají k dětskému pochopení </a:t>
            </a:r>
            <a:r>
              <a:rPr lang="pt-BR" dirty="0" smtClean="0"/>
              <a:t>sebe, lidí a sociálního světa</a:t>
            </a:r>
          </a:p>
          <a:p>
            <a:r>
              <a:rPr lang="cs-CZ" dirty="0" smtClean="0"/>
              <a:t> „testování stability“ rodičů slouží i k jejich prověření – rodič rozčilený, trestající apod. </a:t>
            </a:r>
            <a:r>
              <a:rPr lang="cs-CZ" dirty="0"/>
              <a:t>není stabilní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 smtClean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 smtClean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Batolata jsou zvídavá – ráda se učí (nejprve hlavně nápodobou, 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V tomto období hlavně rozvoj řeči.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sz="2600" dirty="0" smtClean="0"/>
              <a:t>Pochopení pravidel, která se učí </a:t>
            </a:r>
            <a:r>
              <a:rPr lang="cs-CZ" altLang="en-US" sz="2600" b="1" dirty="0" smtClean="0"/>
              <a:t>verbálně</a:t>
            </a:r>
            <a:r>
              <a:rPr lang="cs-CZ" altLang="en-US" sz="2600" dirty="0" smtClean="0"/>
              <a:t>, umožňuje emancipaci dítěte – jeden z důvodů lpění na pravidlech, stereotypech a rituálech (=jistota).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2485</TotalTime>
  <Words>1453</Words>
  <Application>Microsoft Office PowerPoint</Application>
  <PresentationFormat>Předvádění na obrazovce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4 Teorie mysli</vt:lpstr>
      <vt:lpstr>Raný vývoj (vymezení fází dle Vágnerové, 2012)</vt:lpstr>
      <vt:lpstr>Batolecí období (1-3)</vt:lpstr>
      <vt:lpstr>Motorický vývoj</vt:lpstr>
      <vt:lpstr>Motorický vývoj</vt:lpstr>
      <vt:lpstr>Emoční vývoj</vt:lpstr>
      <vt:lpstr>Rozvoj osobnosti</vt:lpstr>
      <vt:lpstr>„Období vzdoru“</vt:lpstr>
      <vt:lpstr>Kognitivní vývoj</vt:lpstr>
      <vt:lpstr>Kognitivní vývoj - hra</vt:lpstr>
      <vt:lpstr>Kognitivní vývoj</vt:lpstr>
      <vt:lpstr>Teorie mysli (mentalizace, theory of mind = TOM)</vt:lpstr>
      <vt:lpstr>Teorie mysli</vt:lpstr>
      <vt:lpstr>Vývoj TOM (Wellman, Gopnik ad.)</vt:lpstr>
      <vt:lpstr>Vývoj TOM (Wellman, Gopnik ad.)</vt:lpstr>
      <vt:lpstr>Vývoj TOM (Wellman, Gopnik ad.)</vt:lpstr>
      <vt:lpstr>Modul teorie mysli (TOMM) &amp; autismus</vt:lpstr>
      <vt:lpstr>Teorie mysli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J.Krása</cp:lastModifiedBy>
  <cp:revision>215</cp:revision>
  <dcterms:created xsi:type="dcterms:W3CDTF">2007-10-19T05:59:20Z</dcterms:created>
  <dcterms:modified xsi:type="dcterms:W3CDTF">2017-10-29T20:32:33Z</dcterms:modified>
</cp:coreProperties>
</file>